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theme/themeOverride17.xml" ContentType="application/vnd.openxmlformats-officedocument.themeOverr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Override20.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theme/themeOverride6.xml" ContentType="application/vnd.openxmlformats-officedocument.themeOverride+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Default Extension="emf" ContentType="image/x-emf"/>
  <Override PartName="/ppt/slides/slide22.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theme/themeOverride14.xml" ContentType="application/vnd.openxmlformats-officedocument.themeOverr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theme/themeOverride19.xml" ContentType="application/vnd.openxmlformats-officedocument.themeOverr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theme/themeOverride22.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Default Extension="wav" ContentType="audio/wav"/>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theme/themeOverride27.xml" ContentType="application/vnd.openxmlformats-officedocument.themeOverr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theme/themeOverride16.xml" ContentType="application/vnd.openxmlformats-officedocument.themeOverr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notesSlides/notesSlide128.xml" ContentType="application/vnd.openxmlformats-officedocument.presentationml.notesSlide+xml"/>
  <Override PartName="/ppt/notesSlides/notesSlide175.xml" ContentType="application/vnd.openxmlformats-officedocument.presentationml.notesSl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Default Extension="bin" ContentType="application/vnd.openxmlformats-officedocument.oleObject"/>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158.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theme/themeOverride15.xml" ContentType="application/vnd.openxmlformats-officedocument.themeOverride+xml"/>
  <Override PartName="/ppt/theme/themeOverride26.xml" ContentType="application/vnd.openxmlformats-officedocument.themeOverr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theme/themeOverride4.xml" ContentType="application/vnd.openxmlformats-officedocument.themeOverr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theme/themeOverride9.xml" ContentType="application/vnd.openxmlformats-officedocument.themeOverride+xml"/>
  <Override PartName="/ppt/theme/themeOverride23.xml" ContentType="application/vnd.openxmlformats-officedocument.themeOverr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theme/themeOverride28.xml" ContentType="application/vnd.openxmlformats-officedocument.themeOverr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heme/theme7.xml" ContentType="application/vnd.openxmlformats-officedocument.theme+xml"/>
  <Override PartName="/ppt/slides/slide122.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9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98" r:id="rId5"/>
  </p:sldMasterIdLst>
  <p:notesMasterIdLst>
    <p:notesMasterId r:id="rId199"/>
  </p:notesMasterIdLst>
  <p:handoutMasterIdLst>
    <p:handoutMasterId r:id="rId200"/>
  </p:handoutMasterIdLst>
  <p:sldIdLst>
    <p:sldId id="256" r:id="rId6"/>
    <p:sldId id="402" r:id="rId7"/>
    <p:sldId id="473" r:id="rId8"/>
    <p:sldId id="318" r:id="rId9"/>
    <p:sldId id="474" r:id="rId10"/>
    <p:sldId id="292" r:id="rId11"/>
    <p:sldId id="307" r:id="rId12"/>
    <p:sldId id="480" r:id="rId13"/>
    <p:sldId id="293" r:id="rId14"/>
    <p:sldId id="266" r:id="rId15"/>
    <p:sldId id="346" r:id="rId16"/>
    <p:sldId id="485" r:id="rId17"/>
    <p:sldId id="317" r:id="rId18"/>
    <p:sldId id="476" r:id="rId19"/>
    <p:sldId id="319" r:id="rId20"/>
    <p:sldId id="277" r:id="rId21"/>
    <p:sldId id="278" r:id="rId22"/>
    <p:sldId id="279" r:id="rId23"/>
    <p:sldId id="294" r:id="rId24"/>
    <p:sldId id="478" r:id="rId25"/>
    <p:sldId id="343" r:id="rId26"/>
    <p:sldId id="265" r:id="rId27"/>
    <p:sldId id="394" r:id="rId28"/>
    <p:sldId id="428" r:id="rId29"/>
    <p:sldId id="448" r:id="rId30"/>
    <p:sldId id="449" r:id="rId31"/>
    <p:sldId id="429" r:id="rId32"/>
    <p:sldId id="451" r:id="rId33"/>
    <p:sldId id="452" r:id="rId34"/>
    <p:sldId id="453" r:id="rId35"/>
    <p:sldId id="454" r:id="rId36"/>
    <p:sldId id="477" r:id="rId37"/>
    <p:sldId id="455" r:id="rId38"/>
    <p:sldId id="430" r:id="rId39"/>
    <p:sldId id="467" r:id="rId40"/>
    <p:sldId id="468" r:id="rId41"/>
    <p:sldId id="469" r:id="rId42"/>
    <p:sldId id="470" r:id="rId43"/>
    <p:sldId id="471" r:id="rId44"/>
    <p:sldId id="472" r:id="rId45"/>
    <p:sldId id="464" r:id="rId46"/>
    <p:sldId id="465" r:id="rId47"/>
    <p:sldId id="486" r:id="rId48"/>
    <p:sldId id="466" r:id="rId49"/>
    <p:sldId id="432" r:id="rId50"/>
    <p:sldId id="433" r:id="rId51"/>
    <p:sldId id="434" r:id="rId52"/>
    <p:sldId id="435" r:id="rId53"/>
    <p:sldId id="436" r:id="rId54"/>
    <p:sldId id="484" r:id="rId55"/>
    <p:sldId id="437" r:id="rId56"/>
    <p:sldId id="438" r:id="rId57"/>
    <p:sldId id="479" r:id="rId58"/>
    <p:sldId id="439" r:id="rId59"/>
    <p:sldId id="440" r:id="rId60"/>
    <p:sldId id="441" r:id="rId61"/>
    <p:sldId id="442" r:id="rId62"/>
    <p:sldId id="443" r:id="rId63"/>
    <p:sldId id="444" r:id="rId64"/>
    <p:sldId id="445" r:id="rId65"/>
    <p:sldId id="446" r:id="rId66"/>
    <p:sldId id="342" r:id="rId67"/>
    <p:sldId id="336" r:id="rId68"/>
    <p:sldId id="337" r:id="rId69"/>
    <p:sldId id="338" r:id="rId70"/>
    <p:sldId id="345" r:id="rId71"/>
    <p:sldId id="339" r:id="rId72"/>
    <p:sldId id="340" r:id="rId73"/>
    <p:sldId id="341" r:id="rId74"/>
    <p:sldId id="308" r:id="rId75"/>
    <p:sldId id="295" r:id="rId76"/>
    <p:sldId id="267" r:id="rId77"/>
    <p:sldId id="296" r:id="rId78"/>
    <p:sldId id="475" r:id="rId79"/>
    <p:sldId id="347" r:id="rId80"/>
    <p:sldId id="348" r:id="rId81"/>
    <p:sldId id="349" r:id="rId82"/>
    <p:sldId id="309" r:id="rId83"/>
    <p:sldId id="297" r:id="rId84"/>
    <p:sldId id="298" r:id="rId85"/>
    <p:sldId id="281" r:id="rId86"/>
    <p:sldId id="282" r:id="rId87"/>
    <p:sldId id="268" r:id="rId88"/>
    <p:sldId id="352" r:id="rId89"/>
    <p:sldId id="310" r:id="rId90"/>
    <p:sldId id="299" r:id="rId91"/>
    <p:sldId id="387" r:id="rId92"/>
    <p:sldId id="323" r:id="rId93"/>
    <p:sldId id="481" r:id="rId94"/>
    <p:sldId id="324" r:id="rId95"/>
    <p:sldId id="325" r:id="rId96"/>
    <p:sldId id="300" r:id="rId97"/>
    <p:sldId id="388" r:id="rId98"/>
    <p:sldId id="262" r:id="rId99"/>
    <p:sldId id="301" r:id="rId100"/>
    <p:sldId id="280" r:id="rId101"/>
    <p:sldId id="398" r:id="rId102"/>
    <p:sldId id="399" r:id="rId103"/>
    <p:sldId id="400" r:id="rId104"/>
    <p:sldId id="405" r:id="rId105"/>
    <p:sldId id="403" r:id="rId106"/>
    <p:sldId id="326" r:id="rId107"/>
    <p:sldId id="327" r:id="rId108"/>
    <p:sldId id="328" r:id="rId109"/>
    <p:sldId id="329" r:id="rId110"/>
    <p:sldId id="330" r:id="rId111"/>
    <p:sldId id="350" r:id="rId112"/>
    <p:sldId id="351" r:id="rId113"/>
    <p:sldId id="263" r:id="rId114"/>
    <p:sldId id="487" r:id="rId115"/>
    <p:sldId id="488" r:id="rId116"/>
    <p:sldId id="489" r:id="rId117"/>
    <p:sldId id="353" r:id="rId118"/>
    <p:sldId id="354" r:id="rId119"/>
    <p:sldId id="311" r:id="rId120"/>
    <p:sldId id="302" r:id="rId121"/>
    <p:sldId id="276" r:id="rId122"/>
    <p:sldId id="303" r:id="rId123"/>
    <p:sldId id="383" r:id="rId124"/>
    <p:sldId id="304" r:id="rId125"/>
    <p:sldId id="305" r:id="rId126"/>
    <p:sldId id="313" r:id="rId127"/>
    <p:sldId id="264" r:id="rId128"/>
    <p:sldId id="288" r:id="rId129"/>
    <p:sldId id="314" r:id="rId130"/>
    <p:sldId id="381" r:id="rId131"/>
    <p:sldId id="382" r:id="rId132"/>
    <p:sldId id="333" r:id="rId133"/>
    <p:sldId id="332" r:id="rId134"/>
    <p:sldId id="334" r:id="rId135"/>
    <p:sldId id="450" r:id="rId136"/>
    <p:sldId id="291" r:id="rId137"/>
    <p:sldId id="355" r:id="rId138"/>
    <p:sldId id="356" r:id="rId139"/>
    <p:sldId id="395" r:id="rId140"/>
    <p:sldId id="396" r:id="rId141"/>
    <p:sldId id="397" r:id="rId142"/>
    <p:sldId id="315" r:id="rId143"/>
    <p:sldId id="389" r:id="rId144"/>
    <p:sldId id="482" r:id="rId145"/>
    <p:sldId id="483" r:id="rId146"/>
    <p:sldId id="320" r:id="rId147"/>
    <p:sldId id="270" r:id="rId148"/>
    <p:sldId id="272" r:id="rId149"/>
    <p:sldId id="271" r:id="rId150"/>
    <p:sldId id="273" r:id="rId151"/>
    <p:sldId id="274" r:id="rId152"/>
    <p:sldId id="312" r:id="rId153"/>
    <p:sldId id="275" r:id="rId154"/>
    <p:sldId id="290" r:id="rId155"/>
    <p:sldId id="283" r:id="rId156"/>
    <p:sldId id="289" r:id="rId157"/>
    <p:sldId id="286" r:id="rId158"/>
    <p:sldId id="306" r:id="rId159"/>
    <p:sldId id="287" r:id="rId160"/>
    <p:sldId id="284" r:id="rId161"/>
    <p:sldId id="285" r:id="rId162"/>
    <p:sldId id="316" r:id="rId163"/>
    <p:sldId id="407" r:id="rId164"/>
    <p:sldId id="344" r:id="rId165"/>
    <p:sldId id="384" r:id="rId166"/>
    <p:sldId id="392" r:id="rId167"/>
    <p:sldId id="393" r:id="rId168"/>
    <p:sldId id="357" r:id="rId169"/>
    <p:sldId id="358" r:id="rId170"/>
    <p:sldId id="359" r:id="rId171"/>
    <p:sldId id="401" r:id="rId172"/>
    <p:sldId id="360" r:id="rId173"/>
    <p:sldId id="361" r:id="rId174"/>
    <p:sldId id="362" r:id="rId175"/>
    <p:sldId id="363" r:id="rId176"/>
    <p:sldId id="364" r:id="rId177"/>
    <p:sldId id="365" r:id="rId178"/>
    <p:sldId id="366" r:id="rId179"/>
    <p:sldId id="367" r:id="rId180"/>
    <p:sldId id="368" r:id="rId181"/>
    <p:sldId id="406" r:id="rId182"/>
    <p:sldId id="369" r:id="rId183"/>
    <p:sldId id="370" r:id="rId184"/>
    <p:sldId id="371" r:id="rId185"/>
    <p:sldId id="372" r:id="rId186"/>
    <p:sldId id="373" r:id="rId187"/>
    <p:sldId id="374" r:id="rId188"/>
    <p:sldId id="375" r:id="rId189"/>
    <p:sldId id="376" r:id="rId190"/>
    <p:sldId id="377" r:id="rId191"/>
    <p:sldId id="378" r:id="rId192"/>
    <p:sldId id="379" r:id="rId193"/>
    <p:sldId id="380" r:id="rId194"/>
    <p:sldId id="321" r:id="rId195"/>
    <p:sldId id="322" r:id="rId196"/>
    <p:sldId id="385" r:id="rId197"/>
    <p:sldId id="386" r:id="rId198"/>
  </p:sldIdLst>
  <p:sldSz cx="9144000" cy="6858000" type="screen4x3"/>
  <p:notesSz cx="6858000" cy="9144000"/>
  <p:custShowLst>
    <p:custShow name="Binary - Fixed Metal" id="0">
      <p:sldLst>
        <p:sld r:id="rId12"/>
        <p:sld r:id="rId14"/>
        <p:sld r:id="rId15"/>
      </p:sldLst>
    </p:custShow>
    <p:custShow name="Criss-Cross Rule" id="1">
      <p:sldLst>
        <p:sld r:id="rId18"/>
        <p:sld r:id="rId21"/>
        <p:sld r:id="rId22"/>
        <p:sld r:id="rId23"/>
      </p:sldLst>
    </p:custShow>
    <p:custShow name="Binary - Variable Metal" id="2">
      <p:sldLst>
        <p:sld r:id="rId24"/>
        <p:sld r:id="rId27"/>
        <p:sld r:id="rId75"/>
        <p:sld r:id="rId76"/>
        <p:sld r:id="rId77"/>
        <p:sld r:id="rId78"/>
        <p:sld r:id="rId83"/>
      </p:sldLst>
    </p:custShow>
    <p:custShow name="Binray - Two Nonmetals" id="3">
      <p:sldLst>
        <p:sld r:id="rId84"/>
        <p:sld r:id="rId85"/>
        <p:sld r:id="rId88"/>
      </p:sldLst>
    </p:custShow>
    <p:custShow name="Ternary Compounds" id="4">
      <p:sldLst>
        <p:sld r:id="rId90"/>
        <p:sld r:id="rId91"/>
        <p:sld r:id="rId97"/>
        <p:sld r:id="rId99"/>
        <p:sld r:id="rId100"/>
        <p:sld r:id="rId101"/>
        <p:sld r:id="rId114"/>
      </p:sldLst>
    </p:custShow>
    <p:custShow name="Meaning of Suffixes" id="5">
      <p:sldLst>
        <p:sld r:id="rId127"/>
        <p:sld r:id="rId128"/>
      </p:sldLst>
    </p:custShow>
    <p:custShow name="Empirical Formulas" id="6">
      <p:sldLst>
        <p:sld r:id="rId130"/>
        <p:sld r:id="rId137"/>
      </p:sldLst>
    </p:custShow>
    <p:custShow name="Subscripts, Superscripts, ..." id="7">
      <p:sldLst>
        <p:sld r:id="rId143"/>
        <p:sld r:id="rId148"/>
        <p:sld r:id="rId149"/>
        <p:sld r:id="rId150"/>
        <p:sld r:id="rId151"/>
        <p:sld r:id="rId152"/>
      </p:sldLst>
    </p:custShow>
    <p:custShow name="Centrum Multivitamin" id="8">
      <p:sldLst>
        <p:sld r:id="rId153"/>
        <p:sld r:id="rId154"/>
        <p:sld r:id="rId155"/>
        <p:sld r:id="rId156"/>
        <p:sld r:id="rId157"/>
        <p:sld r:id="rId158"/>
        <p:sld r:id="rId159"/>
        <p:sld r:id="rId160"/>
        <p:sld r:id="rId161"/>
        <p:sld r:id="rId162"/>
      </p:sldLst>
    </p:custShow>
    <p:custShow name="Polyatomic Ions" id="9">
      <p:sldLst>
        <p:sld r:id="rId163"/>
      </p:sldLst>
    </p:custShow>
    <p:custShow name="Binary Hydrogen Compounds" id="10">
      <p:sldLst>
        <p:sld r:id="rId120"/>
        <p:sld r:id="rId121"/>
        <p:sld r:id="rId122"/>
        <p:sld r:id="rId123"/>
        <p:sld r:id="rId125"/>
        <p:sld r:id="rId126"/>
      </p:sldLst>
    </p:custShow>
  </p:custShowLst>
  <p:defaultTextStyle>
    <a:defPPr>
      <a:defRPr lang="en-US"/>
    </a:defPPr>
    <a:lvl1pPr algn="l" rtl="0" fontAlgn="base">
      <a:spcBef>
        <a:spcPct val="0"/>
      </a:spcBef>
      <a:spcAft>
        <a:spcPct val="0"/>
      </a:spcAft>
      <a:defRPr sz="2000" kern="1200">
        <a:solidFill>
          <a:schemeClr val="tx1"/>
        </a:solidFill>
        <a:latin typeface="Onyx" pitchFamily="82" charset="0"/>
        <a:ea typeface="+mn-ea"/>
        <a:cs typeface="+mn-cs"/>
      </a:defRPr>
    </a:lvl1pPr>
    <a:lvl2pPr marL="457200" algn="l" rtl="0" fontAlgn="base">
      <a:spcBef>
        <a:spcPct val="0"/>
      </a:spcBef>
      <a:spcAft>
        <a:spcPct val="0"/>
      </a:spcAft>
      <a:defRPr sz="2000" kern="1200">
        <a:solidFill>
          <a:schemeClr val="tx1"/>
        </a:solidFill>
        <a:latin typeface="Onyx" pitchFamily="82" charset="0"/>
        <a:ea typeface="+mn-ea"/>
        <a:cs typeface="+mn-cs"/>
      </a:defRPr>
    </a:lvl2pPr>
    <a:lvl3pPr marL="914400" algn="l" rtl="0" fontAlgn="base">
      <a:spcBef>
        <a:spcPct val="0"/>
      </a:spcBef>
      <a:spcAft>
        <a:spcPct val="0"/>
      </a:spcAft>
      <a:defRPr sz="2000" kern="1200">
        <a:solidFill>
          <a:schemeClr val="tx1"/>
        </a:solidFill>
        <a:latin typeface="Onyx" pitchFamily="82" charset="0"/>
        <a:ea typeface="+mn-ea"/>
        <a:cs typeface="+mn-cs"/>
      </a:defRPr>
    </a:lvl3pPr>
    <a:lvl4pPr marL="1371600" algn="l" rtl="0" fontAlgn="base">
      <a:spcBef>
        <a:spcPct val="0"/>
      </a:spcBef>
      <a:spcAft>
        <a:spcPct val="0"/>
      </a:spcAft>
      <a:defRPr sz="2000" kern="1200">
        <a:solidFill>
          <a:schemeClr val="tx1"/>
        </a:solidFill>
        <a:latin typeface="Onyx" pitchFamily="82" charset="0"/>
        <a:ea typeface="+mn-ea"/>
        <a:cs typeface="+mn-cs"/>
      </a:defRPr>
    </a:lvl4pPr>
    <a:lvl5pPr marL="1828800" algn="l" rtl="0" fontAlgn="base">
      <a:spcBef>
        <a:spcPct val="0"/>
      </a:spcBef>
      <a:spcAft>
        <a:spcPct val="0"/>
      </a:spcAft>
      <a:defRPr sz="2000" kern="1200">
        <a:solidFill>
          <a:schemeClr val="tx1"/>
        </a:solidFill>
        <a:latin typeface="Onyx" pitchFamily="82" charset="0"/>
        <a:ea typeface="+mn-ea"/>
        <a:cs typeface="+mn-cs"/>
      </a:defRPr>
    </a:lvl5pPr>
    <a:lvl6pPr marL="2286000" algn="l" defTabSz="914400" rtl="0" eaLnBrk="1" latinLnBrk="0" hangingPunct="1">
      <a:defRPr sz="2000" kern="1200">
        <a:solidFill>
          <a:schemeClr val="tx1"/>
        </a:solidFill>
        <a:latin typeface="Onyx" pitchFamily="82" charset="0"/>
        <a:ea typeface="+mn-ea"/>
        <a:cs typeface="+mn-cs"/>
      </a:defRPr>
    </a:lvl6pPr>
    <a:lvl7pPr marL="2743200" algn="l" defTabSz="914400" rtl="0" eaLnBrk="1" latinLnBrk="0" hangingPunct="1">
      <a:defRPr sz="2000" kern="1200">
        <a:solidFill>
          <a:schemeClr val="tx1"/>
        </a:solidFill>
        <a:latin typeface="Onyx" pitchFamily="82" charset="0"/>
        <a:ea typeface="+mn-ea"/>
        <a:cs typeface="+mn-cs"/>
      </a:defRPr>
    </a:lvl7pPr>
    <a:lvl8pPr marL="3200400" algn="l" defTabSz="914400" rtl="0" eaLnBrk="1" latinLnBrk="0" hangingPunct="1">
      <a:defRPr sz="2000" kern="1200">
        <a:solidFill>
          <a:schemeClr val="tx1"/>
        </a:solidFill>
        <a:latin typeface="Onyx" pitchFamily="82" charset="0"/>
        <a:ea typeface="+mn-ea"/>
        <a:cs typeface="+mn-cs"/>
      </a:defRPr>
    </a:lvl8pPr>
    <a:lvl9pPr marL="3657600" algn="l" defTabSz="914400" rtl="0" eaLnBrk="1" latinLnBrk="0" hangingPunct="1">
      <a:defRPr sz="2000" kern="1200">
        <a:solidFill>
          <a:schemeClr val="tx1"/>
        </a:solidFill>
        <a:latin typeface="Onyx"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DDDDDD"/>
    <a:srgbClr val="E7CEB5"/>
    <a:srgbClr val="7979FF"/>
    <a:srgbClr val="89FFC4"/>
    <a:srgbClr val="D5FFEA"/>
    <a:srgbClr val="DDDDFF"/>
    <a:srgbClr val="A50021"/>
    <a:srgbClr val="6166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autoAdjust="0"/>
    <p:restoredTop sz="87836" autoAdjust="0"/>
  </p:normalViewPr>
  <p:slideViewPr>
    <p:cSldViewPr snapToGrid="0">
      <p:cViewPr varScale="1">
        <p:scale>
          <a:sx n="95" d="100"/>
          <a:sy n="95" d="100"/>
        </p:scale>
        <p:origin x="-104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slide" Target="slides/slide191.xml"/><Relationship Id="rId200"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204"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C3C654E-117E-4BE4-B7CF-C5F1050C604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63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037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500F753-A400-4A4F-913A-9A98C3233A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57D09FB5-DBCD-4D51-AB4F-C3BE405B6B41}" type="slidenum">
              <a:rPr lang="en-US" smtClean="0"/>
              <a:pPr/>
              <a:t>1</a:t>
            </a:fld>
            <a:endParaRPr lang="en-US" smtClean="0"/>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r>
              <a:rPr lang="en-US" smtClean="0"/>
              <a:t>For many students that may have struggled with the math of chemistry up to this point – this chapter has very simple math.  Students that like language and the rules associated with grammar tend to like this unit.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DFEE7F59-BE5B-4BFB-9DFE-C9A110511BA0}" type="slidenum">
              <a:rPr lang="en-US" smtClean="0"/>
              <a:pPr/>
              <a:t>10</a:t>
            </a:fld>
            <a:endParaRPr lang="en-US" smtClean="0"/>
          </a:p>
        </p:txBody>
      </p:sp>
      <p:sp>
        <p:nvSpPr>
          <p:cNvPr id="214019" name="Rectangle 2"/>
          <p:cNvSpPr>
            <a:spLocks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0DBB3D5A-6478-48B4-851E-C963501DFCB2}" type="slidenum">
              <a:rPr lang="en-US" smtClean="0"/>
              <a:pPr/>
              <a:t>100</a:t>
            </a:fld>
            <a:endParaRPr lang="en-US" smtClean="0"/>
          </a:p>
        </p:txBody>
      </p:sp>
      <p:sp>
        <p:nvSpPr>
          <p:cNvPr id="306179" name="Rectangle 2"/>
          <p:cNvSpPr>
            <a:spLocks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F9C891E5-D9B7-4C60-BDB6-D6004FA882B7}" type="slidenum">
              <a:rPr lang="en-US" smtClean="0"/>
              <a:pPr/>
              <a:t>101</a:t>
            </a:fld>
            <a:endParaRPr lang="en-US" smtClean="0"/>
          </a:p>
        </p:txBody>
      </p:sp>
      <p:sp>
        <p:nvSpPr>
          <p:cNvPr id="307203" name="Rectangle 2"/>
          <p:cNvSpPr>
            <a:spLocks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F13B92E9-3A46-4092-9252-60DD2B2522FF}" type="slidenum">
              <a:rPr lang="en-US" smtClean="0"/>
              <a:pPr/>
              <a:t>102</a:t>
            </a:fld>
            <a:endParaRPr lang="en-US" smtClean="0"/>
          </a:p>
        </p:txBody>
      </p:sp>
      <p:sp>
        <p:nvSpPr>
          <p:cNvPr id="308227" name="Rectangle 2"/>
          <p:cNvSpPr>
            <a:spLocks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885A3793-71E6-4018-9CC1-C7102F28F9F4}" type="slidenum">
              <a:rPr lang="en-US" smtClean="0"/>
              <a:pPr/>
              <a:t>103</a:t>
            </a:fld>
            <a:endParaRPr lang="en-US" smtClean="0"/>
          </a:p>
        </p:txBody>
      </p:sp>
      <p:sp>
        <p:nvSpPr>
          <p:cNvPr id="309251" name="Rectangle 2"/>
          <p:cNvSpPr>
            <a:spLocks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4FC93B6B-D84A-4402-BCE0-92AE1A2C18A1}" type="slidenum">
              <a:rPr lang="en-US" smtClean="0"/>
              <a:pPr/>
              <a:t>104</a:t>
            </a:fld>
            <a:endParaRPr lang="en-US" smtClean="0"/>
          </a:p>
        </p:txBody>
      </p:sp>
      <p:sp>
        <p:nvSpPr>
          <p:cNvPr id="310275" name="Rectangle 2"/>
          <p:cNvSpPr>
            <a:spLocks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42D9304E-7A14-4337-8CAA-EFBD28B3AE88}" type="slidenum">
              <a:rPr lang="en-US" smtClean="0"/>
              <a:pPr/>
              <a:t>105</a:t>
            </a:fld>
            <a:endParaRPr lang="en-US" smtClean="0"/>
          </a:p>
        </p:txBody>
      </p:sp>
      <p:sp>
        <p:nvSpPr>
          <p:cNvPr id="311299" name="Rectangle 2"/>
          <p:cNvSpPr>
            <a:spLocks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C2536FBC-1AA9-4251-B3F8-A37B644C63F1}" type="slidenum">
              <a:rPr lang="en-US" smtClean="0"/>
              <a:pPr/>
              <a:t>106</a:t>
            </a:fld>
            <a:endParaRPr lang="en-US" smtClean="0"/>
          </a:p>
        </p:txBody>
      </p:sp>
      <p:sp>
        <p:nvSpPr>
          <p:cNvPr id="312323" name="Rectangle 2"/>
          <p:cNvSpPr>
            <a:spLocks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2E2C8E3E-02E8-4F4A-8C01-B5F47D305BD0}" type="slidenum">
              <a:rPr lang="en-US" smtClean="0"/>
              <a:pPr/>
              <a:t>107</a:t>
            </a:fld>
            <a:endParaRPr lang="en-US" smtClean="0"/>
          </a:p>
        </p:txBody>
      </p:sp>
      <p:sp>
        <p:nvSpPr>
          <p:cNvPr id="313347" name="Rectangle 2"/>
          <p:cNvSpPr>
            <a:spLocks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77FFFC09-C902-4696-B328-5D56F079B3FF}" type="slidenum">
              <a:rPr lang="en-US" smtClean="0"/>
              <a:pPr/>
              <a:t>108</a:t>
            </a:fld>
            <a:endParaRPr lang="en-US" smtClean="0"/>
          </a:p>
        </p:txBody>
      </p:sp>
      <p:sp>
        <p:nvSpPr>
          <p:cNvPr id="314371" name="Rectangle 2"/>
          <p:cNvSpPr>
            <a:spLocks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buFont typeface="Symbol" pitchFamily="18" charset="2"/>
              <a:buNone/>
            </a:pPr>
            <a:r>
              <a:rPr lang="en-US" smtClean="0">
                <a:sym typeface="Symbol" pitchFamily="18" charset="2"/>
              </a:rPr>
              <a:t>An ionic compound that contains only two elements, one present as a cation and one as an anion, is called a </a:t>
            </a:r>
            <a:r>
              <a:rPr lang="en-US" i="1" smtClean="0">
                <a:sym typeface="Symbol" pitchFamily="18" charset="2"/>
              </a:rPr>
              <a:t>binary ionic compound.</a:t>
            </a:r>
          </a:p>
          <a:p>
            <a:pPr eaLnBrk="1" hangingPunct="1">
              <a:buFont typeface="Symbol" pitchFamily="18" charset="2"/>
              <a:buNone/>
            </a:pPr>
            <a:endParaRPr lang="en-US" smtClean="0">
              <a:sym typeface="Symbol" pitchFamily="18" charset="2"/>
            </a:endParaRPr>
          </a:p>
          <a:p>
            <a:pPr eaLnBrk="1" hangingPunct="1">
              <a:buFont typeface="Symbol" pitchFamily="18" charset="2"/>
              <a:buNone/>
            </a:pPr>
            <a:r>
              <a:rPr lang="en-US" smtClean="0">
                <a:sym typeface="Symbol" pitchFamily="18" charset="2"/>
              </a:rPr>
              <a:t>For such compounds, the subscripts in the empirical formula can also be obtained using the absolute value of the charge on one ion as the subscript for the other ion and then reduce the subscripts to their simplest ratio to write the empirical formula.</a:t>
            </a:r>
          </a:p>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8B6FC47E-FDF1-40E3-B28F-A9FF5FFE4EDC}" type="slidenum">
              <a:rPr lang="en-US" smtClean="0"/>
              <a:pPr/>
              <a:t>109</a:t>
            </a:fld>
            <a:endParaRPr lang="en-US" smtClean="0"/>
          </a:p>
        </p:txBody>
      </p:sp>
      <p:sp>
        <p:nvSpPr>
          <p:cNvPr id="315395" name="Rectangle 2"/>
          <p:cNvSpPr>
            <a:spLocks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3F23D215-94B3-4194-847D-6462D364CD60}" type="slidenum">
              <a:rPr lang="en-US" smtClean="0"/>
              <a:pPr/>
              <a:t>11</a:t>
            </a:fld>
            <a:endParaRPr lang="en-US" smtClean="0"/>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2A9CEC10-DB26-4C35-9953-E4B48B2E5FFA}" type="slidenum">
              <a:rPr lang="en-US" smtClean="0"/>
              <a:pPr/>
              <a:t>113</a:t>
            </a:fld>
            <a:endParaRPr lang="en-US" smtClean="0"/>
          </a:p>
        </p:txBody>
      </p:sp>
      <p:sp>
        <p:nvSpPr>
          <p:cNvPr id="316419" name="Rectangle 2"/>
          <p:cNvSpPr>
            <a:spLocks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1A457ABD-6FE7-469F-938C-1D8B0DA44EB4}" type="slidenum">
              <a:rPr lang="en-US" smtClean="0"/>
              <a:pPr/>
              <a:t>114</a:t>
            </a:fld>
            <a:endParaRPr lang="en-US" smtClean="0"/>
          </a:p>
        </p:txBody>
      </p:sp>
      <p:sp>
        <p:nvSpPr>
          <p:cNvPr id="317443" name="Rectangle 2"/>
          <p:cNvSpPr>
            <a:spLocks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2E0889E4-3762-4F10-BAF4-648923DE54FE}" type="slidenum">
              <a:rPr lang="en-US" smtClean="0"/>
              <a:pPr/>
              <a:t>115</a:t>
            </a:fld>
            <a:endParaRPr lang="en-US" smtClean="0"/>
          </a:p>
        </p:txBody>
      </p:sp>
      <p:sp>
        <p:nvSpPr>
          <p:cNvPr id="318467" name="Rectangle 2"/>
          <p:cNvSpPr>
            <a:spLocks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7AE2AA32-BF6A-40AC-AAD0-C6740420EE1A}" type="slidenum">
              <a:rPr lang="en-US" smtClean="0"/>
              <a:pPr/>
              <a:t>116</a:t>
            </a:fld>
            <a:endParaRPr lang="en-US" smtClean="0"/>
          </a:p>
        </p:txBody>
      </p:sp>
      <p:sp>
        <p:nvSpPr>
          <p:cNvPr id="319491" name="Rectangle 2"/>
          <p:cNvSpPr>
            <a:spLocks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CAD1BFB-96F0-4E13-8A67-D050658C15FB}" type="slidenum">
              <a:rPr lang="en-US" smtClean="0"/>
              <a:pPr/>
              <a:t>117</a:t>
            </a:fld>
            <a:endParaRPr lang="en-US" smtClean="0"/>
          </a:p>
        </p:txBody>
      </p:sp>
      <p:sp>
        <p:nvSpPr>
          <p:cNvPr id="320515" name="Rectangle 2"/>
          <p:cNvSpPr>
            <a:spLocks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A6D9C792-6F0F-4A9D-AF63-97991E2A0980}" type="slidenum">
              <a:rPr lang="en-US" smtClean="0"/>
              <a:pPr/>
              <a:t>118</a:t>
            </a:fld>
            <a:endParaRPr lang="en-US" smtClean="0"/>
          </a:p>
        </p:txBody>
      </p:sp>
      <p:sp>
        <p:nvSpPr>
          <p:cNvPr id="321539" name="Rectangle 2"/>
          <p:cNvSpPr>
            <a:spLocks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F2DD8406-3E61-4B0B-AD73-A6F0D18A2442}" type="slidenum">
              <a:rPr lang="en-US" smtClean="0"/>
              <a:pPr/>
              <a:t>119</a:t>
            </a:fld>
            <a:endParaRPr lang="en-US" smtClean="0"/>
          </a:p>
        </p:txBody>
      </p:sp>
      <p:sp>
        <p:nvSpPr>
          <p:cNvPr id="322563" name="Rectangle 2"/>
          <p:cNvSpPr>
            <a:spLocks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7FB28B1B-5F69-49E6-91BD-98AFACCA24ED}" type="slidenum">
              <a:rPr lang="en-US" smtClean="0"/>
              <a:pPr/>
              <a:t>120</a:t>
            </a:fld>
            <a:endParaRPr lang="en-US" smtClean="0"/>
          </a:p>
        </p:txBody>
      </p:sp>
      <p:sp>
        <p:nvSpPr>
          <p:cNvPr id="323587" name="Rectangle 2"/>
          <p:cNvSpPr>
            <a:spLocks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F1A50F11-5893-4AB8-AE5C-2F5F5046AF5C}" type="slidenum">
              <a:rPr lang="en-US" smtClean="0"/>
              <a:pPr/>
              <a:t>121</a:t>
            </a:fld>
            <a:endParaRPr lang="en-US" smtClean="0"/>
          </a:p>
        </p:txBody>
      </p:sp>
      <p:sp>
        <p:nvSpPr>
          <p:cNvPr id="324611" name="Rectangle 2"/>
          <p:cNvSpPr>
            <a:spLocks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0CB8C482-7342-4D13-8F91-B22E73ECA5F4}" type="slidenum">
              <a:rPr lang="en-US" smtClean="0"/>
              <a:pPr/>
              <a:t>122</a:t>
            </a:fld>
            <a:endParaRPr lang="en-US" smtClean="0"/>
          </a:p>
        </p:txBody>
      </p:sp>
      <p:sp>
        <p:nvSpPr>
          <p:cNvPr id="325635" name="Rectangle 2"/>
          <p:cNvSpPr>
            <a:spLocks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D10745A-0AB0-4D51-BC8F-A50ED7215D42}" type="slidenum">
              <a:rPr lang="en-US" smtClean="0"/>
              <a:pPr/>
              <a:t>12</a:t>
            </a:fld>
            <a:endParaRPr lang="en-US" smtClean="0"/>
          </a:p>
        </p:txBody>
      </p:sp>
      <p:sp>
        <p:nvSpPr>
          <p:cNvPr id="216067" name="Rectangle 2"/>
          <p:cNvSpPr>
            <a:spLocks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r>
              <a:rPr lang="en-US" smtClean="0"/>
              <a:t>Quartz (silicon dioxide) is the most common mineral species in the earth's crust. </a:t>
            </a:r>
          </a:p>
          <a:p>
            <a:pPr eaLnBrk="1" hangingPunct="1"/>
            <a:r>
              <a:rPr lang="en-US" smtClean="0"/>
              <a:t>http://www.minvision.com/mvpics/0275331001148477692730993.jpg</a:t>
            </a:r>
          </a:p>
          <a:p>
            <a:pPr eaLnBrk="1" hangingPunct="1"/>
            <a:r>
              <a:rPr lang="en-US" smtClean="0"/>
              <a:t>http://ftp.gnome.org/pub/GNOME/teams/art.gnome.org/backgrounds/NATURE-QuartzSand_1024x768.jpg</a:t>
            </a:r>
          </a:p>
          <a:p>
            <a:pPr eaLnBrk="1" hangingPunct="1"/>
            <a:r>
              <a:rPr lang="en-US" smtClean="0"/>
              <a:t>http://en.wikipedia.org/wiki/Image:Third_beach_sand.jpg</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47D913C8-E764-40C5-8FF4-144BE27BB99E}" type="slidenum">
              <a:rPr lang="en-US" smtClean="0"/>
              <a:pPr/>
              <a:t>123</a:t>
            </a:fld>
            <a:endParaRPr lang="en-US" smtClean="0"/>
          </a:p>
        </p:txBody>
      </p:sp>
      <p:sp>
        <p:nvSpPr>
          <p:cNvPr id="326659" name="Rectangle 2"/>
          <p:cNvSpPr>
            <a:spLocks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222E1BD0-1E23-45AF-AEF6-72A9B3E79003}" type="slidenum">
              <a:rPr lang="en-US" smtClean="0"/>
              <a:pPr/>
              <a:t>124</a:t>
            </a:fld>
            <a:endParaRPr lang="en-US" smtClean="0"/>
          </a:p>
        </p:txBody>
      </p:sp>
      <p:sp>
        <p:nvSpPr>
          <p:cNvPr id="327683" name="Rectangle 2"/>
          <p:cNvSpPr>
            <a:spLocks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0948A90D-9675-4752-B576-DA1FEADD141B}" type="slidenum">
              <a:rPr lang="en-US" smtClean="0"/>
              <a:pPr/>
              <a:t>125</a:t>
            </a:fld>
            <a:endParaRPr lang="en-US" smtClean="0"/>
          </a:p>
        </p:txBody>
      </p:sp>
      <p:sp>
        <p:nvSpPr>
          <p:cNvPr id="328707" name="Rectangle 2"/>
          <p:cNvSpPr>
            <a:spLocks noChangeArrowheads="1" noTextEdit="1"/>
          </p:cNvSpPr>
          <p:nvPr>
            <p:ph type="sldImg"/>
          </p:nvPr>
        </p:nvSpPr>
        <p:spPr>
          <a:ln/>
        </p:spPr>
      </p:sp>
      <p:sp>
        <p:nvSpPr>
          <p:cNvPr id="328708" name="Rectangle 3"/>
          <p:cNvSpPr>
            <a:spLocks noGrp="1" noChangeArrowheads="1"/>
          </p:cNvSpPr>
          <p:nvPr>
            <p:ph type="body" idx="1"/>
          </p:nvPr>
        </p:nvSpPr>
        <p:spPr>
          <a:noFill/>
          <a:ln/>
        </p:spPr>
        <p:txBody>
          <a:bodyPr/>
          <a:lstStyle/>
          <a:p>
            <a:pPr eaLnBrk="1" hangingPunct="1"/>
            <a:r>
              <a:rPr lang="en-US" smtClean="0"/>
              <a:t>Objectives:  </a:t>
            </a:r>
          </a:p>
          <a:p>
            <a:pPr eaLnBrk="1" hangingPunct="1"/>
            <a:r>
              <a:rPr lang="en-US" smtClean="0"/>
              <a:t>	To calculate the percent composition of a compound given its chemical formula.</a:t>
            </a:r>
          </a:p>
          <a:p>
            <a:pPr eaLnBrk="1" hangingPunct="1"/>
            <a:r>
              <a:rPr lang="en-US" smtClean="0"/>
              <a:t>	To calculate the empirical formula of a compound given its mass composition.</a:t>
            </a:r>
          </a:p>
          <a:p>
            <a:pPr eaLnBrk="1" hangingPunct="1"/>
            <a:r>
              <a:rPr lang="en-US" smtClean="0"/>
              <a:t>	To calculate the empirical formula of a compound given its percent composition.</a:t>
            </a:r>
          </a:p>
          <a:p>
            <a:pPr eaLnBrk="1" hangingPunct="1"/>
            <a:r>
              <a:rPr lang="en-US" smtClean="0"/>
              <a:t>	To calculate the molecular formula for a compound given its empirical formula and molar mass.</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A10F7D94-A44C-47D7-AA42-9FA62A6399EC}" type="slidenum">
              <a:rPr lang="en-US" smtClean="0"/>
              <a:pPr/>
              <a:t>126</a:t>
            </a:fld>
            <a:endParaRPr lang="en-US" smtClean="0"/>
          </a:p>
        </p:txBody>
      </p:sp>
      <p:sp>
        <p:nvSpPr>
          <p:cNvPr id="329731" name="Rectangle 2"/>
          <p:cNvSpPr>
            <a:spLocks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buFont typeface="Symbol" pitchFamily="18" charset="2"/>
              <a:buNone/>
            </a:pPr>
            <a:r>
              <a:rPr lang="en-US" b="1" i="1" smtClean="0">
                <a:sym typeface="Symbol" pitchFamily="18" charset="2"/>
              </a:rPr>
              <a:t>Law of definite proportions</a:t>
            </a:r>
            <a:r>
              <a:rPr lang="en-US" smtClean="0">
                <a:sym typeface="Symbol" pitchFamily="18" charset="2"/>
              </a:rPr>
              <a:t> states that a chemical compound always contains the same proportion of elements by mass</a:t>
            </a:r>
          </a:p>
          <a:p>
            <a:pPr eaLnBrk="1" hangingPunct="1">
              <a:buFont typeface="Symbol" pitchFamily="18" charset="2"/>
              <a:buNone/>
            </a:pPr>
            <a:endParaRPr lang="en-US" sz="600" smtClean="0">
              <a:sym typeface="Symbol" pitchFamily="18" charset="2"/>
            </a:endParaRPr>
          </a:p>
          <a:p>
            <a:pPr eaLnBrk="1" hangingPunct="1">
              <a:buFont typeface="Symbol" pitchFamily="18" charset="2"/>
              <a:buNone/>
            </a:pPr>
            <a:r>
              <a:rPr lang="en-US" b="1" i="1" smtClean="0">
                <a:sym typeface="Symbol" pitchFamily="18" charset="2"/>
              </a:rPr>
              <a:t>Percent  composition</a:t>
            </a:r>
            <a:r>
              <a:rPr lang="en-US" i="1" smtClean="0">
                <a:sym typeface="Symbol" pitchFamily="18" charset="2"/>
              </a:rPr>
              <a:t> </a:t>
            </a:r>
            <a:r>
              <a:rPr lang="en-US" smtClean="0">
                <a:latin typeface="Arial" charset="0"/>
                <a:sym typeface="Symbol" pitchFamily="18" charset="2"/>
              </a:rPr>
              <a:t>—</a:t>
            </a:r>
            <a:r>
              <a:rPr lang="en-US" smtClean="0">
                <a:sym typeface="Symbol" pitchFamily="18" charset="2"/>
              </a:rPr>
              <a:t> the percentage of each element present in a pure substance</a:t>
            </a:r>
            <a:r>
              <a:rPr lang="en-US" smtClean="0">
                <a:latin typeface="Arial" charset="0"/>
                <a:sym typeface="Symbol" pitchFamily="18" charset="2"/>
              </a:rPr>
              <a:t>—</a:t>
            </a:r>
            <a:r>
              <a:rPr lang="en-US" smtClean="0">
                <a:sym typeface="Symbol" pitchFamily="18" charset="2"/>
              </a:rPr>
              <a:t>is constant</a:t>
            </a:r>
          </a:p>
          <a:p>
            <a:pPr eaLnBrk="1" hangingPunct="1">
              <a:buFont typeface="Symbol" pitchFamily="18" charset="2"/>
              <a:buNone/>
            </a:pPr>
            <a:endParaRPr lang="en-US" sz="600" smtClean="0">
              <a:sym typeface="Symbol" pitchFamily="18" charset="2"/>
            </a:endParaRPr>
          </a:p>
          <a:p>
            <a:pPr eaLnBrk="1" hangingPunct="1">
              <a:buFont typeface="Symbol" pitchFamily="18" charset="2"/>
              <a:buNone/>
            </a:pPr>
            <a:r>
              <a:rPr lang="en-US" b="1" smtClean="0">
                <a:sym typeface="Symbol" pitchFamily="18" charset="2"/>
              </a:rPr>
              <a:t>Calculation of mass percentage</a:t>
            </a:r>
          </a:p>
          <a:p>
            <a:pPr lvl="1" eaLnBrk="1" hangingPunct="1">
              <a:buFont typeface="Symbol" pitchFamily="18" charset="2"/>
              <a:buNone/>
            </a:pPr>
            <a:r>
              <a:rPr lang="en-US" smtClean="0">
                <a:sym typeface="Symbol" pitchFamily="18" charset="2"/>
              </a:rPr>
              <a:t>     1. Use atomic masses to calculate the molar mass of the compound</a:t>
            </a:r>
          </a:p>
          <a:p>
            <a:pPr lvl="1" eaLnBrk="1" hangingPunct="1">
              <a:buFont typeface="Symbol" pitchFamily="18" charset="2"/>
              <a:buNone/>
            </a:pPr>
            <a:r>
              <a:rPr lang="en-US" smtClean="0">
                <a:sym typeface="Symbol" pitchFamily="18" charset="2"/>
              </a:rPr>
              <a:t>     2. Divide the mass of each element by the molar mass of the compound and then multiply by 100% to obtain percentages</a:t>
            </a:r>
          </a:p>
          <a:p>
            <a:pPr lvl="1" eaLnBrk="1" hangingPunct="1">
              <a:buFont typeface="Symbol" pitchFamily="18" charset="2"/>
              <a:buNone/>
            </a:pPr>
            <a:r>
              <a:rPr lang="en-US" smtClean="0">
                <a:sym typeface="Symbol" pitchFamily="18" charset="2"/>
              </a:rPr>
              <a:t>     3. To find the mass of an element contained in a given mass of the compound, multiply the mass of the compound by the mass percentage of that element expressed as a decimal</a:t>
            </a:r>
          </a:p>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BAD9D2C0-C456-4EA4-90B0-9335574659D3}" type="slidenum">
              <a:rPr lang="en-US" smtClean="0"/>
              <a:pPr/>
              <a:t>127</a:t>
            </a:fld>
            <a:endParaRPr lang="en-US" smtClean="0"/>
          </a:p>
        </p:txBody>
      </p:sp>
      <p:sp>
        <p:nvSpPr>
          <p:cNvPr id="330755" name="Rectangle 2"/>
          <p:cNvSpPr>
            <a:spLocks noChangeArrowheads="1" noTextEdit="1"/>
          </p:cNvSpPr>
          <p:nvPr>
            <p:ph type="sldImg"/>
          </p:nvPr>
        </p:nvSpPr>
        <p:spPr>
          <a:ln/>
        </p:spPr>
      </p:sp>
      <p:sp>
        <p:nvSpPr>
          <p:cNvPr id="330756" name="Rectangle 3"/>
          <p:cNvSpPr>
            <a:spLocks noGrp="1" noChangeArrowheads="1"/>
          </p:cNvSpPr>
          <p:nvPr>
            <p:ph type="body" idx="1"/>
          </p:nvPr>
        </p:nvSpPr>
        <p:spPr>
          <a:noFill/>
          <a:ln/>
        </p:spPr>
        <p:txBody>
          <a:bodyPr/>
          <a:lstStyle/>
          <a:p>
            <a:pPr eaLnBrk="1" hangingPunct="1"/>
            <a:r>
              <a:rPr lang="en-US" b="1" smtClean="0"/>
              <a:t>Empirical formula</a:t>
            </a:r>
            <a:r>
              <a:rPr lang="en-US" smtClean="0"/>
              <a:t> gives only the</a:t>
            </a:r>
            <a:r>
              <a:rPr lang="en-US" i="1" smtClean="0"/>
              <a:t> relative</a:t>
            </a:r>
            <a:r>
              <a:rPr lang="en-US" smtClean="0"/>
              <a:t> numbers of atoms in a substance in the smallest possible ratio</a:t>
            </a:r>
          </a:p>
          <a:p>
            <a:pPr eaLnBrk="1" hangingPunct="1"/>
            <a:endParaRPr lang="en-US" sz="400" smtClean="0"/>
          </a:p>
          <a:p>
            <a:pPr eaLnBrk="1" hangingPunct="1"/>
            <a:r>
              <a:rPr lang="en-US" b="1" smtClean="0"/>
              <a:t>Molecular formula</a:t>
            </a:r>
            <a:r>
              <a:rPr lang="en-US" smtClean="0"/>
              <a:t> gives the </a:t>
            </a:r>
            <a:r>
              <a:rPr lang="en-US" i="1" smtClean="0"/>
              <a:t>actual </a:t>
            </a:r>
            <a:r>
              <a:rPr lang="en-US" smtClean="0"/>
              <a:t>number of atoms of each kind present per molecule</a:t>
            </a:r>
          </a:p>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12DDF498-9F53-4A91-A3ED-E729179F96FE}" type="slidenum">
              <a:rPr lang="en-US" smtClean="0"/>
              <a:pPr/>
              <a:t>128</a:t>
            </a:fld>
            <a:endParaRPr lang="en-US" smtClean="0"/>
          </a:p>
        </p:txBody>
      </p:sp>
      <p:sp>
        <p:nvSpPr>
          <p:cNvPr id="331779" name="Rectangle 2"/>
          <p:cNvSpPr>
            <a:spLocks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9DFA52C1-829B-49A9-9981-A67D3464F20B}" type="slidenum">
              <a:rPr lang="en-US" smtClean="0"/>
              <a:pPr/>
              <a:t>129</a:t>
            </a:fld>
            <a:endParaRPr lang="en-US" smtClean="0"/>
          </a:p>
        </p:txBody>
      </p:sp>
      <p:sp>
        <p:nvSpPr>
          <p:cNvPr id="332803" name="Rectangle 2"/>
          <p:cNvSpPr>
            <a:spLocks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A39CD339-5744-49BD-8252-C0B2A0C3C5E3}" type="slidenum">
              <a:rPr lang="en-US" smtClean="0"/>
              <a:pPr/>
              <a:t>130</a:t>
            </a:fld>
            <a:endParaRPr lang="en-US" smtClean="0"/>
          </a:p>
        </p:txBody>
      </p:sp>
      <p:sp>
        <p:nvSpPr>
          <p:cNvPr id="333827" name="Rectangle 2"/>
          <p:cNvSpPr>
            <a:spLocks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buFont typeface="Symbol" pitchFamily="18" charset="2"/>
              <a:buNone/>
            </a:pPr>
            <a:r>
              <a:rPr lang="en-US" b="1" smtClean="0">
                <a:sym typeface="Symbol" pitchFamily="18" charset="2"/>
              </a:rPr>
              <a:t>To determine the empirical formula from the mass percentages of the elements in a compound, the following procedure is used:</a:t>
            </a:r>
          </a:p>
          <a:p>
            <a:pPr eaLnBrk="1" hangingPunct="1">
              <a:buFont typeface="Symbol" pitchFamily="18" charset="2"/>
              <a:buNone/>
            </a:pPr>
            <a:endParaRPr lang="en-US" sz="500" b="1" smtClean="0">
              <a:sym typeface="Symbol" pitchFamily="18" charset="2"/>
            </a:endParaRPr>
          </a:p>
          <a:p>
            <a:pPr lvl="2" eaLnBrk="1" hangingPunct="1">
              <a:buFont typeface="Symbol" pitchFamily="18" charset="2"/>
              <a:buNone/>
            </a:pPr>
            <a:r>
              <a:rPr lang="en-US" sz="900" smtClean="0">
                <a:sym typeface="Symbol" pitchFamily="18" charset="2"/>
              </a:rPr>
              <a:t>     </a:t>
            </a:r>
            <a:r>
              <a:rPr lang="en-US" smtClean="0">
                <a:sym typeface="Symbol" pitchFamily="18" charset="2"/>
              </a:rPr>
              <a:t>1. The mass percentages are converted to relative numbers of atoms,</a:t>
            </a:r>
          </a:p>
          <a:p>
            <a:pPr lvl="2" eaLnBrk="1" hangingPunct="1">
              <a:buFont typeface="Symbol" pitchFamily="18" charset="2"/>
              <a:buNone/>
            </a:pPr>
            <a:r>
              <a:rPr lang="en-US" smtClean="0">
                <a:sym typeface="Symbol" pitchFamily="18" charset="2"/>
              </a:rPr>
              <a:t>     2.  A 100 g sample of the compound, is assumed</a:t>
            </a:r>
          </a:p>
          <a:p>
            <a:pPr lvl="2" eaLnBrk="1" hangingPunct="1">
              <a:buFont typeface="Symbol" pitchFamily="18" charset="2"/>
              <a:buNone/>
            </a:pPr>
            <a:r>
              <a:rPr lang="en-US" smtClean="0">
                <a:sym typeface="Symbol" pitchFamily="18" charset="2"/>
              </a:rPr>
              <a:t>     3.  Each of these masses is divided by the molar mass of the element to determine how many moles of each element are present in 	</a:t>
            </a:r>
          </a:p>
          <a:p>
            <a:pPr lvl="2" eaLnBrk="1" hangingPunct="1">
              <a:buFont typeface="Symbol" pitchFamily="18" charset="2"/>
              <a:buNone/>
            </a:pPr>
            <a:r>
              <a:rPr lang="en-US" smtClean="0">
                <a:sym typeface="Symbol" pitchFamily="18" charset="2"/>
              </a:rPr>
              <a:t>		the 100 g sample</a:t>
            </a:r>
          </a:p>
          <a:p>
            <a:pPr lvl="2" eaLnBrk="1" hangingPunct="1">
              <a:buFont typeface="Symbol" pitchFamily="18" charset="2"/>
              <a:buNone/>
            </a:pPr>
            <a:r>
              <a:rPr lang="en-US" smtClean="0">
                <a:sym typeface="Symbol" pitchFamily="18" charset="2"/>
              </a:rPr>
              <a:t>     4. The results give ratios of the various elements in the sample</a:t>
            </a:r>
            <a:r>
              <a:rPr lang="en-US" smtClean="0">
                <a:latin typeface="Arial" charset="0"/>
                <a:sym typeface="Symbol" pitchFamily="18" charset="2"/>
              </a:rPr>
              <a:t>—</a:t>
            </a:r>
            <a:r>
              <a:rPr lang="en-US" smtClean="0">
                <a:sym typeface="Symbol" pitchFamily="18" charset="2"/>
              </a:rPr>
              <a:t>but whole numbers are needed for the empirical formula, which 	expresses the relative numbers of 			atoms in the smallest whole numbers possible</a:t>
            </a:r>
          </a:p>
          <a:p>
            <a:pPr lvl="2" eaLnBrk="1" hangingPunct="1">
              <a:buFont typeface="Symbol" pitchFamily="18" charset="2"/>
              <a:buNone/>
            </a:pPr>
            <a:r>
              <a:rPr lang="en-US" smtClean="0">
                <a:sym typeface="Symbol" pitchFamily="18" charset="2"/>
              </a:rPr>
              <a:t>     5. To obtain whole numbers, the number of moles of all the elements in the sample are divided by the number of moles of the element present in the lowest relative 			amount. Results will be the subscripts of the elements in the empirical formula </a:t>
            </a:r>
          </a:p>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E42C75A2-A0C9-4B37-865E-88EDA8DB5BE0}" type="slidenum">
              <a:rPr lang="en-US" smtClean="0"/>
              <a:pPr/>
              <a:t>131</a:t>
            </a:fld>
            <a:endParaRPr lang="en-US" smtClean="0"/>
          </a:p>
        </p:txBody>
      </p:sp>
      <p:sp>
        <p:nvSpPr>
          <p:cNvPr id="334851" name="Rectangle 2"/>
          <p:cNvSpPr>
            <a:spLocks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7DFA10D-D011-4086-8C0E-74B78827F432}" type="slidenum">
              <a:rPr lang="en-US" smtClean="0"/>
              <a:pPr/>
              <a:t>132</a:t>
            </a:fld>
            <a:endParaRPr lang="en-US" smtClean="0"/>
          </a:p>
        </p:txBody>
      </p:sp>
      <p:sp>
        <p:nvSpPr>
          <p:cNvPr id="335875" name="Rectangle 2"/>
          <p:cNvSpPr>
            <a:spLocks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r>
              <a:rPr lang="en-US" b="1" smtClean="0"/>
              <a:t>Combustion analysis</a:t>
            </a:r>
            <a:r>
              <a:rPr lang="en-US" smtClean="0"/>
              <a:t>—common way to determine the elemental composition of an unknown hydrocarbon </a:t>
            </a:r>
          </a:p>
          <a:p>
            <a:pPr eaLnBrk="1" hangingPunct="1"/>
            <a:endParaRPr lang="en-US" sz="500" smtClean="0"/>
          </a:p>
          <a:p>
            <a:pPr lvl="2" eaLnBrk="1" hangingPunct="1"/>
            <a:r>
              <a:rPr lang="en-US" smtClean="0"/>
              <a:t>    1. Determine the mass of the sample</a:t>
            </a:r>
          </a:p>
          <a:p>
            <a:pPr lvl="2" eaLnBrk="1" hangingPunct="1"/>
            <a:r>
              <a:rPr lang="en-US" smtClean="0"/>
              <a:t>    2. Burn the sample in oxygen</a:t>
            </a:r>
          </a:p>
          <a:p>
            <a:pPr lvl="2" eaLnBrk="1" hangingPunct="1"/>
            <a:r>
              <a:rPr lang="en-US" smtClean="0"/>
              <a:t>    3. Measure combustion products</a:t>
            </a:r>
          </a:p>
          <a:p>
            <a:pPr lvl="2" eaLnBrk="1" hangingPunct="1"/>
            <a:r>
              <a:rPr lang="en-US" smtClean="0"/>
              <a:t>    4. Use molar masses of combustion products and atomic masses of elements to calculate masses of C, H, N, and S in 	the original sample</a:t>
            </a:r>
          </a:p>
          <a:p>
            <a:pPr lvl="2" eaLnBrk="1" hangingPunct="1"/>
            <a:r>
              <a:rPr lang="en-US" smtClean="0"/>
              <a:t>    5. Use masses of C, H, N, and S and the mass of the original 	sample to calculate element percentages in the original 	sample</a:t>
            </a:r>
          </a:p>
          <a:p>
            <a:pPr lvl="2" eaLnBrk="1" hangingPunct="1"/>
            <a:r>
              <a:rPr lang="en-US" smtClean="0"/>
              <a:t>    6. Use element percentages to calculate moles of C, H, N, and S in 	100 g sample</a:t>
            </a:r>
          </a:p>
          <a:p>
            <a:pPr lvl="2" eaLnBrk="1" hangingPunct="1"/>
            <a:r>
              <a:rPr lang="en-US" smtClean="0"/>
              <a:t>    7. Divide moles of C, H, N, and S by moles of the element present in the smallest amount</a:t>
            </a:r>
          </a:p>
          <a:p>
            <a:pPr lvl="2" eaLnBrk="1" hangingPunct="1"/>
            <a:r>
              <a:rPr lang="en-US" smtClean="0"/>
              <a:t>    8. Multiply nonintegral ratios to give small whole numbers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B5741BD-F97F-41AB-902F-8443831A157E}" type="slidenum">
              <a:rPr lang="en-US" smtClean="0"/>
              <a:pPr/>
              <a:t>13</a:t>
            </a:fld>
            <a:endParaRPr lang="en-US" smtClean="0"/>
          </a:p>
        </p:txBody>
      </p:sp>
      <p:sp>
        <p:nvSpPr>
          <p:cNvPr id="217091" name="Rectangle 2"/>
          <p:cNvSpPr>
            <a:spLocks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CAC8AB2F-5060-4CF5-AC38-9EC8BBC20FC5}" type="slidenum">
              <a:rPr lang="en-US" smtClean="0"/>
              <a:pPr/>
              <a:t>133</a:t>
            </a:fld>
            <a:endParaRPr lang="en-US" smtClean="0"/>
          </a:p>
        </p:txBody>
      </p:sp>
      <p:sp>
        <p:nvSpPr>
          <p:cNvPr id="336899" name="Rectangle 2"/>
          <p:cNvSpPr>
            <a:spLocks noChangeArrowheads="1" noTextEdit="1"/>
          </p:cNvSpPr>
          <p:nvPr>
            <p:ph type="sldImg"/>
          </p:nvPr>
        </p:nvSpPr>
        <p:spPr>
          <a:ln/>
        </p:spPr>
      </p:sp>
      <p:sp>
        <p:nvSpPr>
          <p:cNvPr id="336900" name="Rectangle 3"/>
          <p:cNvSpPr>
            <a:spLocks noGrp="1" noChangeArrowheads="1"/>
          </p:cNvSpPr>
          <p:nvPr>
            <p:ph type="body" idx="1"/>
          </p:nvPr>
        </p:nvSpPr>
        <p:spPr>
          <a:noFill/>
          <a:ln/>
        </p:spPr>
        <p:txBody>
          <a:bodyPr/>
          <a:lstStyle/>
          <a:p>
            <a:pPr eaLnBrk="1" hangingPunct="1">
              <a:buFont typeface="Symbol" pitchFamily="18" charset="2"/>
              <a:buNone/>
            </a:pPr>
            <a:r>
              <a:rPr lang="en-US" sz="1400" b="1" smtClean="0"/>
              <a:t>Empirical formula</a:t>
            </a:r>
          </a:p>
          <a:p>
            <a:pPr eaLnBrk="1" hangingPunct="1">
              <a:buFont typeface="Symbol" pitchFamily="18" charset="2"/>
              <a:buNone/>
            </a:pPr>
            <a:endParaRPr lang="en-US" sz="500" b="1" smtClean="0"/>
          </a:p>
          <a:p>
            <a:pPr lvl="2" eaLnBrk="1" hangingPunct="1"/>
            <a:r>
              <a:rPr lang="en-US" smtClean="0"/>
              <a:t>     </a:t>
            </a:r>
            <a:r>
              <a:rPr lang="en-US" smtClean="0">
                <a:latin typeface="Arial" charset="0"/>
              </a:rPr>
              <a:t>–</a:t>
            </a:r>
            <a:r>
              <a:rPr lang="en-US" smtClean="0"/>
              <a:t> The relative numbers of atoms of the elements in the compound, reduced to the smallest whole numbers</a:t>
            </a:r>
            <a:endParaRPr lang="en-US" sz="700" smtClean="0"/>
          </a:p>
          <a:p>
            <a:pPr lvl="2" eaLnBrk="1" hangingPunct="1"/>
            <a:r>
              <a:rPr lang="en-US" smtClean="0"/>
              <a:t>     </a:t>
            </a:r>
            <a:r>
              <a:rPr lang="en-US" smtClean="0">
                <a:latin typeface="Arial" charset="0"/>
              </a:rPr>
              <a:t>–</a:t>
            </a:r>
            <a:r>
              <a:rPr lang="en-US" smtClean="0"/>
              <a:t> Based on experimental measurements of the numbers of atoms 	in a sample of the compound</a:t>
            </a:r>
            <a:endParaRPr lang="en-US" sz="700" smtClean="0"/>
          </a:p>
          <a:p>
            <a:pPr lvl="2" eaLnBrk="1" hangingPunct="1"/>
            <a:r>
              <a:rPr lang="en-US" smtClean="0"/>
              <a:t>     </a:t>
            </a:r>
            <a:r>
              <a:rPr lang="en-US" smtClean="0">
                <a:latin typeface="Arial" charset="0"/>
              </a:rPr>
              <a:t>–</a:t>
            </a:r>
            <a:r>
              <a:rPr lang="en-US" smtClean="0"/>
              <a:t> Shows only the ratios of the numbers of the elements present</a:t>
            </a:r>
            <a:endParaRPr lang="en-US" sz="700" smtClean="0"/>
          </a:p>
          <a:p>
            <a:pPr lvl="2" eaLnBrk="1" hangingPunct="1"/>
            <a:r>
              <a:rPr lang="en-US" smtClean="0"/>
              <a:t>     </a:t>
            </a:r>
            <a:r>
              <a:rPr lang="en-US" smtClean="0">
                <a:latin typeface="Arial" charset="0"/>
              </a:rPr>
              <a:t>–</a:t>
            </a:r>
            <a:r>
              <a:rPr lang="en-US" smtClean="0"/>
              <a:t> Empirical formulas are used to indicate the composition of ionic compounds since they do not contain discrete molecules</a:t>
            </a:r>
          </a:p>
          <a:p>
            <a:pPr eaLnBrk="1" hangingPunct="1"/>
            <a:endParaRPr lang="en-US" smtClean="0"/>
          </a:p>
          <a:p>
            <a:pPr eaLnBrk="1" hangingPunct="1">
              <a:buFont typeface="Symbol" pitchFamily="18" charset="2"/>
              <a:buNone/>
            </a:pPr>
            <a:r>
              <a:rPr lang="en-US" sz="1400" b="1" smtClean="0">
                <a:sym typeface="Symbol" pitchFamily="18" charset="2"/>
              </a:rPr>
              <a:t>Formula unit </a:t>
            </a:r>
          </a:p>
          <a:p>
            <a:pPr eaLnBrk="1" hangingPunct="1">
              <a:buFont typeface="Symbol" pitchFamily="18" charset="2"/>
              <a:buNone/>
            </a:pPr>
            <a:endParaRPr lang="en-US" sz="500" b="1" smtClean="0">
              <a:sym typeface="Symbol" pitchFamily="18" charset="2"/>
            </a:endParaRPr>
          </a:p>
          <a:p>
            <a:pPr lvl="3" eaLnBrk="1" hangingPunct="1">
              <a:buFont typeface="Symbol" pitchFamily="18" charset="2"/>
              <a:buNone/>
            </a:pPr>
            <a:r>
              <a:rPr lang="en-US" sz="1400" smtClean="0">
                <a:latin typeface="Arial" charset="0"/>
                <a:sym typeface="Symbol" pitchFamily="18" charset="2"/>
              </a:rPr>
              <a:t>–</a:t>
            </a:r>
            <a:r>
              <a:rPr lang="en-US" sz="1400" smtClean="0">
                <a:sym typeface="Symbol" pitchFamily="18" charset="2"/>
              </a:rPr>
              <a:t> Absolute grouping of atoms or ions represented by the empirical formula of a compound, either ionic or covalent</a:t>
            </a:r>
          </a:p>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948561F8-CA3D-4B04-8815-8C1C7A6D33F5}" type="slidenum">
              <a:rPr lang="en-US" smtClean="0"/>
              <a:pPr/>
              <a:t>134</a:t>
            </a:fld>
            <a:endParaRPr lang="en-US" smtClean="0"/>
          </a:p>
        </p:txBody>
      </p:sp>
      <p:sp>
        <p:nvSpPr>
          <p:cNvPr id="337923" name="Rectangle 2"/>
          <p:cNvSpPr>
            <a:spLocks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9CED9117-031C-477D-911E-A923AA318D5F}" type="slidenum">
              <a:rPr lang="en-US" smtClean="0"/>
              <a:pPr/>
              <a:t>135</a:t>
            </a:fld>
            <a:endParaRPr lang="en-US" smtClean="0"/>
          </a:p>
        </p:txBody>
      </p:sp>
      <p:sp>
        <p:nvSpPr>
          <p:cNvPr id="338947" name="Rectangle 2"/>
          <p:cNvSpPr>
            <a:spLocks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6CA8514F-1F57-49ED-9260-C40BDB39D63D}" type="slidenum">
              <a:rPr lang="en-US" smtClean="0"/>
              <a:pPr/>
              <a:t>136</a:t>
            </a:fld>
            <a:endParaRPr lang="en-US" smtClean="0"/>
          </a:p>
        </p:txBody>
      </p:sp>
      <p:sp>
        <p:nvSpPr>
          <p:cNvPr id="339971" name="Rectangle 2"/>
          <p:cNvSpPr>
            <a:spLocks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6C9E4784-2EE0-4016-973B-B3E580FDEE8A}" type="slidenum">
              <a:rPr lang="en-US" smtClean="0"/>
              <a:pPr/>
              <a:t>137</a:t>
            </a:fld>
            <a:endParaRPr lang="en-US" smtClean="0"/>
          </a:p>
        </p:txBody>
      </p:sp>
      <p:sp>
        <p:nvSpPr>
          <p:cNvPr id="340995" name="Rectangle 2"/>
          <p:cNvSpPr>
            <a:spLocks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3F1ECDF6-5E56-4B87-9DF1-CB9A6AD98A95}" type="slidenum">
              <a:rPr lang="en-US" smtClean="0"/>
              <a:pPr/>
              <a:t>138</a:t>
            </a:fld>
            <a:endParaRPr lang="en-US" smtClean="0"/>
          </a:p>
        </p:txBody>
      </p:sp>
      <p:sp>
        <p:nvSpPr>
          <p:cNvPr id="342019" name="Rectangle 2"/>
          <p:cNvSpPr>
            <a:spLocks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721591FB-4C1C-478D-BA62-BA0506F2C34C}" type="slidenum">
              <a:rPr lang="en-US" smtClean="0"/>
              <a:pPr/>
              <a:t>139</a:t>
            </a:fld>
            <a:endParaRPr lang="en-US" smtClean="0"/>
          </a:p>
        </p:txBody>
      </p:sp>
      <p:sp>
        <p:nvSpPr>
          <p:cNvPr id="343043" name="Rectangle 2"/>
          <p:cNvSpPr>
            <a:spLocks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FCA1BE58-B046-45E6-80E9-896290B14126}" type="slidenum">
              <a:rPr lang="en-US" smtClean="0"/>
              <a:pPr/>
              <a:t>140</a:t>
            </a:fld>
            <a:endParaRPr lang="en-US" smtClean="0"/>
          </a:p>
        </p:txBody>
      </p:sp>
      <p:sp>
        <p:nvSpPr>
          <p:cNvPr id="344067" name="Rectangle 2"/>
          <p:cNvSpPr>
            <a:spLocks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0264AA6-4420-4516-8BFB-DAE8F102C286}" type="slidenum">
              <a:rPr lang="en-US" smtClean="0"/>
              <a:pPr/>
              <a:t>141</a:t>
            </a:fld>
            <a:endParaRPr lang="en-US" smtClean="0"/>
          </a:p>
        </p:txBody>
      </p:sp>
      <p:sp>
        <p:nvSpPr>
          <p:cNvPr id="345091" name="Rectangle 2"/>
          <p:cNvSpPr>
            <a:spLocks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A4FAE805-BDD8-4710-9A6F-8C154DB18D70}" type="slidenum">
              <a:rPr lang="en-US" smtClean="0"/>
              <a:pPr/>
              <a:t>142</a:t>
            </a:fld>
            <a:endParaRPr lang="en-US" smtClean="0"/>
          </a:p>
        </p:txBody>
      </p:sp>
      <p:sp>
        <p:nvSpPr>
          <p:cNvPr id="346115" name="Rectangle 2"/>
          <p:cNvSpPr>
            <a:spLocks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pPr eaLnBrk="1" hangingPunct="1"/>
            <a:r>
              <a:rPr lang="en-US" smtClean="0"/>
              <a:t>http://en.wikipedia.org/wiki/Image:Sulfuric-acid-3D-vdW.png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8DB82CB1-EF94-42B9-BC4E-56517C1CEA67}" type="slidenum">
              <a:rPr lang="en-US" smtClean="0"/>
              <a:pPr/>
              <a:t>14</a:t>
            </a:fld>
            <a:endParaRPr lang="en-US" smtClean="0"/>
          </a:p>
        </p:txBody>
      </p:sp>
      <p:sp>
        <p:nvSpPr>
          <p:cNvPr id="218115" name="Rectangle 2"/>
          <p:cNvSpPr>
            <a:spLocks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5F3734AE-B902-4474-9683-2127B9D0F0EA}" type="slidenum">
              <a:rPr lang="en-US" smtClean="0"/>
              <a:pPr/>
              <a:t>143</a:t>
            </a:fld>
            <a:endParaRPr lang="en-US" smtClean="0"/>
          </a:p>
        </p:txBody>
      </p:sp>
      <p:sp>
        <p:nvSpPr>
          <p:cNvPr id="347139" name="Rectangle 2"/>
          <p:cNvSpPr>
            <a:spLocks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n-US" smtClean="0"/>
              <a:t>Octane image:  http://upload.wikimedia.org/wikipedia/commons/thumb/b/b8/Octane_molecule_3D_model.png/800px-Octane_molecule_3D_model.png</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9BE0861D-9344-4C09-B872-EBE5CECC79CC}" type="slidenum">
              <a:rPr lang="en-US" smtClean="0"/>
              <a:pPr/>
              <a:t>144</a:t>
            </a:fld>
            <a:endParaRPr lang="en-US" smtClean="0"/>
          </a:p>
        </p:txBody>
      </p:sp>
      <p:sp>
        <p:nvSpPr>
          <p:cNvPr id="348163" name="Rectangle 2"/>
          <p:cNvSpPr>
            <a:spLocks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20591A47-380D-48B5-8957-563ED0302B37}" type="slidenum">
              <a:rPr lang="en-US" smtClean="0"/>
              <a:pPr/>
              <a:t>145</a:t>
            </a:fld>
            <a:endParaRPr lang="en-US" smtClean="0"/>
          </a:p>
        </p:txBody>
      </p:sp>
      <p:sp>
        <p:nvSpPr>
          <p:cNvPr id="349187" name="Rectangle 2"/>
          <p:cNvSpPr>
            <a:spLocks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09F6BD70-9305-48D1-A4F7-9E540B0098E0}" type="slidenum">
              <a:rPr lang="en-US" smtClean="0"/>
              <a:pPr/>
              <a:t>146</a:t>
            </a:fld>
            <a:endParaRPr lang="en-US" smtClean="0"/>
          </a:p>
        </p:txBody>
      </p:sp>
      <p:sp>
        <p:nvSpPr>
          <p:cNvPr id="350211" name="Rectangle 2"/>
          <p:cNvSpPr>
            <a:spLocks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E3E8A295-78F0-4C50-A1C6-65448FDE3FB2}" type="slidenum">
              <a:rPr lang="en-US" smtClean="0"/>
              <a:pPr/>
              <a:t>147</a:t>
            </a:fld>
            <a:endParaRPr lang="en-US" smtClean="0"/>
          </a:p>
        </p:txBody>
      </p:sp>
      <p:sp>
        <p:nvSpPr>
          <p:cNvPr id="351235" name="Rectangle 2"/>
          <p:cNvSpPr>
            <a:spLocks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BD2B0F04-25F2-4920-8E2F-405D7438BB1F}" type="slidenum">
              <a:rPr lang="en-US" smtClean="0"/>
              <a:pPr/>
              <a:t>148</a:t>
            </a:fld>
            <a:endParaRPr lang="en-US" smtClean="0"/>
          </a:p>
        </p:txBody>
      </p:sp>
      <p:sp>
        <p:nvSpPr>
          <p:cNvPr id="352259" name="Rectangle 2"/>
          <p:cNvSpPr>
            <a:spLocks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r>
              <a:rPr lang="en-US" smtClean="0"/>
              <a:t>http://www.vitaminsupplementanalyzer.com/pictures/vitamins.jpg</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CDF8767E-C5D9-4C0D-9628-C0B612CFBD45}" type="slidenum">
              <a:rPr lang="en-US" smtClean="0"/>
              <a:pPr/>
              <a:t>149</a:t>
            </a:fld>
            <a:endParaRPr lang="en-US" smtClean="0"/>
          </a:p>
        </p:txBody>
      </p:sp>
      <p:sp>
        <p:nvSpPr>
          <p:cNvPr id="353283" name="Rectangle 2"/>
          <p:cNvSpPr>
            <a:spLocks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703EA48C-322A-451D-8B5C-36413A186051}" type="slidenum">
              <a:rPr lang="en-US" smtClean="0"/>
              <a:pPr/>
              <a:t>150</a:t>
            </a:fld>
            <a:endParaRPr lang="en-US" smtClean="0"/>
          </a:p>
        </p:txBody>
      </p:sp>
      <p:sp>
        <p:nvSpPr>
          <p:cNvPr id="354307" name="Rectangle 2"/>
          <p:cNvSpPr>
            <a:spLocks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C961A313-B21B-408F-A5A2-C89A72190208}" type="slidenum">
              <a:rPr lang="en-US" smtClean="0"/>
              <a:pPr/>
              <a:t>151</a:t>
            </a:fld>
            <a:endParaRPr lang="en-US" smtClean="0"/>
          </a:p>
        </p:txBody>
      </p:sp>
      <p:sp>
        <p:nvSpPr>
          <p:cNvPr id="355331" name="Rectangle 2"/>
          <p:cNvSpPr>
            <a:spLocks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8C7BE28C-BB28-44C4-B3E6-08745CDE15F9}" type="slidenum">
              <a:rPr lang="en-US" smtClean="0"/>
              <a:pPr/>
              <a:t>152</a:t>
            </a:fld>
            <a:endParaRPr lang="en-US" smtClean="0"/>
          </a:p>
        </p:txBody>
      </p:sp>
      <p:sp>
        <p:nvSpPr>
          <p:cNvPr id="356355" name="Rectangle 2"/>
          <p:cNvSpPr>
            <a:spLocks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3F066D58-FC59-4774-AE8C-9DD7CBD61191}" type="slidenum">
              <a:rPr lang="en-US" smtClean="0"/>
              <a:pPr/>
              <a:t>15</a:t>
            </a:fld>
            <a:endParaRPr lang="en-US" smtClean="0"/>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mtClean="0"/>
              <a:t>http://upload.wikimedia.org/wikipedia/commons/4/42/Aluminium-trichloride-3D-structures.png</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2C93547C-E21F-410B-B956-991AC4E85395}" type="slidenum">
              <a:rPr lang="en-US" smtClean="0"/>
              <a:pPr/>
              <a:t>153</a:t>
            </a:fld>
            <a:endParaRPr lang="en-US" smtClean="0"/>
          </a:p>
        </p:txBody>
      </p:sp>
      <p:sp>
        <p:nvSpPr>
          <p:cNvPr id="357379" name="Rectangle 2"/>
          <p:cNvSpPr>
            <a:spLocks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6A41D668-D5DD-4C2F-AD2D-108E5A5E8F7E}" type="slidenum">
              <a:rPr lang="en-US" smtClean="0"/>
              <a:pPr/>
              <a:t>154</a:t>
            </a:fld>
            <a:endParaRPr lang="en-US" smtClean="0"/>
          </a:p>
        </p:txBody>
      </p:sp>
      <p:sp>
        <p:nvSpPr>
          <p:cNvPr id="358403" name="Rectangle 2"/>
          <p:cNvSpPr>
            <a:spLocks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E28E2BFD-09A5-4354-8A2C-2ACA2E70DF46}" type="slidenum">
              <a:rPr lang="en-US" smtClean="0"/>
              <a:pPr/>
              <a:t>155</a:t>
            </a:fld>
            <a:endParaRPr lang="en-US" smtClean="0"/>
          </a:p>
        </p:txBody>
      </p:sp>
      <p:sp>
        <p:nvSpPr>
          <p:cNvPr id="359427" name="Rectangle 2"/>
          <p:cNvSpPr>
            <a:spLocks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B420E55F-F8CC-4AFD-8F7E-D8DDFD3E465B}" type="slidenum">
              <a:rPr lang="en-US" smtClean="0"/>
              <a:pPr/>
              <a:t>156</a:t>
            </a:fld>
            <a:endParaRPr lang="en-US" smtClean="0"/>
          </a:p>
        </p:txBody>
      </p:sp>
      <p:sp>
        <p:nvSpPr>
          <p:cNvPr id="360451" name="Rectangle 2"/>
          <p:cNvSpPr>
            <a:spLocks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2E3607FE-E14B-46AF-98C4-F36D608216AC}" type="slidenum">
              <a:rPr lang="en-US" smtClean="0"/>
              <a:pPr/>
              <a:t>157</a:t>
            </a:fld>
            <a:endParaRPr lang="en-US" smtClean="0"/>
          </a:p>
        </p:txBody>
      </p:sp>
      <p:sp>
        <p:nvSpPr>
          <p:cNvPr id="361475" name="Rectangle 2"/>
          <p:cNvSpPr>
            <a:spLocks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54CEEEE2-1232-4A61-9251-9B9D7AD8C67A}" type="slidenum">
              <a:rPr lang="en-US" smtClean="0"/>
              <a:pPr/>
              <a:t>158</a:t>
            </a:fld>
            <a:endParaRPr lang="en-US" smtClean="0"/>
          </a:p>
        </p:txBody>
      </p:sp>
      <p:sp>
        <p:nvSpPr>
          <p:cNvPr id="362499" name="Rectangle 2"/>
          <p:cNvSpPr>
            <a:spLocks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998345E5-AC04-41BE-BBFC-3B17BA8D69E6}" type="slidenum">
              <a:rPr lang="en-US" smtClean="0"/>
              <a:pPr/>
              <a:t>159</a:t>
            </a:fld>
            <a:endParaRPr lang="en-US" smtClean="0"/>
          </a:p>
        </p:txBody>
      </p:sp>
      <p:sp>
        <p:nvSpPr>
          <p:cNvPr id="363523" name="Rectangle 2"/>
          <p:cNvSpPr>
            <a:spLocks noChangeArrowheads="1" noTextEdit="1"/>
          </p:cNvSpPr>
          <p:nvPr>
            <p:ph type="sldImg"/>
          </p:nvPr>
        </p:nvSpPr>
        <p:spPr>
          <a:ln/>
        </p:spPr>
      </p:sp>
      <p:sp>
        <p:nvSpPr>
          <p:cNvPr id="363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983F062C-6AC7-4627-B77A-6DA5ED86C4A7}" type="slidenum">
              <a:rPr lang="en-US" smtClean="0"/>
              <a:pPr/>
              <a:t>160</a:t>
            </a:fld>
            <a:endParaRPr lang="en-US" smtClean="0"/>
          </a:p>
        </p:txBody>
      </p:sp>
      <p:sp>
        <p:nvSpPr>
          <p:cNvPr id="364547" name="Rectangle 2"/>
          <p:cNvSpPr>
            <a:spLocks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72C2BDAB-C9B6-494C-9AE3-075EA2D6CD19}" type="slidenum">
              <a:rPr lang="en-US" smtClean="0"/>
              <a:pPr/>
              <a:t>161</a:t>
            </a:fld>
            <a:endParaRPr lang="en-US" smtClean="0"/>
          </a:p>
        </p:txBody>
      </p:sp>
      <p:sp>
        <p:nvSpPr>
          <p:cNvPr id="365571"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pPr eaLnBrk="1" hangingPunct="1">
              <a:defRPr/>
            </a:pPr>
            <a:r>
              <a:rPr lang="en-US" smtClean="0"/>
              <a:t>Linus Pauling (1901 - 1994) awarded Nobel Prize in chemistry in 1954 for his 1939 text, </a:t>
            </a:r>
            <a:r>
              <a:rPr lang="en-US" i="1" smtClean="0"/>
              <a:t>The Nature of the Chemical Bond</a:t>
            </a:r>
            <a:r>
              <a:rPr lang="en-US" smtClean="0"/>
              <a:t>, </a:t>
            </a:r>
          </a:p>
          <a:p>
            <a:pPr eaLnBrk="1" hangingPunct="1">
              <a:defRPr/>
            </a:pPr>
            <a:r>
              <a:rPr lang="en-US" smtClean="0"/>
              <a:t>and also won the Nobel Peace Prize in 1962 for his fight to control nuclear weapons.</a:t>
            </a:r>
          </a:p>
          <a:p>
            <a:pPr eaLnBrk="1" hangingPunct="1">
              <a:defRPr/>
            </a:pPr>
            <a:endParaRPr lang="en-US" smtClean="0"/>
          </a:p>
          <a:p>
            <a:pPr eaLnBrk="1" hangingPunct="1">
              <a:defRPr/>
            </a:pPr>
            <a:r>
              <a:rPr lang="en-US" b="1" i="1" smtClean="0">
                <a:effectLst>
                  <a:outerShdw blurRad="38100" dist="38100" dir="2700000" algn="tl">
                    <a:srgbClr val="C0C0C0"/>
                  </a:outerShdw>
                </a:effectLst>
              </a:rPr>
              <a:t>The greater the electronegativity of an atom in a molecule, the more strongly it attracts the electrons in a covalent bond.</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956BE8D7-F239-40E3-9E7C-BB84EE89EFBF}" type="slidenum">
              <a:rPr lang="en-US" smtClean="0"/>
              <a:pPr/>
              <a:t>162</a:t>
            </a:fld>
            <a:endParaRPr lang="en-US" smtClean="0"/>
          </a:p>
        </p:txBody>
      </p:sp>
      <p:sp>
        <p:nvSpPr>
          <p:cNvPr id="366595" name="Rectangle 2"/>
          <p:cNvSpPr>
            <a:spLocks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8B2BE213-F29E-4944-AE0C-51B4011678AA}" type="slidenum">
              <a:rPr lang="en-US" smtClean="0"/>
              <a:pPr/>
              <a:t>16</a:t>
            </a:fld>
            <a:endParaRPr lang="en-US" smtClean="0"/>
          </a:p>
        </p:txBody>
      </p:sp>
      <p:sp>
        <p:nvSpPr>
          <p:cNvPr id="220163" name="Rectangle 2"/>
          <p:cNvSpPr>
            <a:spLocks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FFC036B5-F727-4E7A-B3BD-96C23F1A62D7}" type="slidenum">
              <a:rPr lang="en-US" smtClean="0"/>
              <a:pPr/>
              <a:t>163</a:t>
            </a:fld>
            <a:endParaRPr lang="en-US" smtClean="0"/>
          </a:p>
        </p:txBody>
      </p:sp>
      <p:sp>
        <p:nvSpPr>
          <p:cNvPr id="367619" name="Rectangle 2"/>
          <p:cNvSpPr>
            <a:spLocks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0C3556F2-E2CE-4C1C-830C-3D3869DA71CD}" type="slidenum">
              <a:rPr lang="en-US" smtClean="0"/>
              <a:pPr/>
              <a:t>164</a:t>
            </a:fld>
            <a:endParaRPr lang="en-US" smtClean="0"/>
          </a:p>
        </p:txBody>
      </p:sp>
      <p:sp>
        <p:nvSpPr>
          <p:cNvPr id="368643" name="Rectangle 2"/>
          <p:cNvSpPr>
            <a:spLocks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p:spPr>
        <p:txBody>
          <a:bodyPr/>
          <a:lstStyle/>
          <a:p>
            <a:fld id="{27D57D92-50BC-4696-8813-AFF482E5FDA6}" type="slidenum">
              <a:rPr lang="en-US" smtClean="0"/>
              <a:pPr/>
              <a:t>165</a:t>
            </a:fld>
            <a:endParaRPr lang="en-US" smtClean="0"/>
          </a:p>
        </p:txBody>
      </p:sp>
      <p:sp>
        <p:nvSpPr>
          <p:cNvPr id="369667" name="Rectangle 2"/>
          <p:cNvSpPr>
            <a:spLocks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BAEA3E4F-39EE-4909-B553-2BBCA626FD8E}" type="slidenum">
              <a:rPr lang="en-US" smtClean="0"/>
              <a:pPr/>
              <a:t>166</a:t>
            </a:fld>
            <a:endParaRPr lang="en-US" smtClean="0"/>
          </a:p>
        </p:txBody>
      </p:sp>
      <p:sp>
        <p:nvSpPr>
          <p:cNvPr id="370691" name="Rectangle 2"/>
          <p:cNvSpPr>
            <a:spLocks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54AF5C98-AAC3-4180-A1CB-44CD33901E5A}" type="slidenum">
              <a:rPr lang="en-US" smtClean="0"/>
              <a:pPr/>
              <a:t>167</a:t>
            </a:fld>
            <a:endParaRPr lang="en-US" smtClean="0"/>
          </a:p>
        </p:txBody>
      </p:sp>
      <p:sp>
        <p:nvSpPr>
          <p:cNvPr id="371715" name="Rectangle 2"/>
          <p:cNvSpPr>
            <a:spLocks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r>
              <a:rPr lang="en-US" smtClean="0"/>
              <a:t>Gilbert Lewis, a renowned chemist at U.C. Berkeley, isolated the first sample of essentially pure heavy water from ordinary water in 1933. </a:t>
            </a:r>
          </a:p>
          <a:p>
            <a:pPr eaLnBrk="1" hangingPunct="1"/>
            <a:endParaRPr lang="en-US" smtClean="0"/>
          </a:p>
          <a:p>
            <a:pPr eaLnBrk="1" hangingPunct="1"/>
            <a:r>
              <a:rPr lang="en-US" smtClean="0"/>
              <a:t>http://www.pbs.org/wgbh/nova/hydro/images/wate-gilbertlewis.jpg</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5C7D71D4-EC47-40FE-B9B3-E5F317C94569}" type="slidenum">
              <a:rPr lang="en-US" smtClean="0"/>
              <a:pPr/>
              <a:t>168</a:t>
            </a:fld>
            <a:endParaRPr lang="en-US" smtClean="0"/>
          </a:p>
        </p:txBody>
      </p:sp>
      <p:sp>
        <p:nvSpPr>
          <p:cNvPr id="372739" name="Rectangle 2"/>
          <p:cNvSpPr>
            <a:spLocks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DAC876AE-2FB6-4455-9EED-5626A1A8E50D}" type="slidenum">
              <a:rPr lang="en-US" smtClean="0"/>
              <a:pPr/>
              <a:t>169</a:t>
            </a:fld>
            <a:endParaRPr lang="en-US" smtClean="0"/>
          </a:p>
        </p:txBody>
      </p:sp>
      <p:sp>
        <p:nvSpPr>
          <p:cNvPr id="373763" name="Rectangle 2"/>
          <p:cNvSpPr>
            <a:spLocks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3D0A22FC-51C9-45AD-A412-D147D0827F9F}" type="slidenum">
              <a:rPr lang="en-US" smtClean="0"/>
              <a:pPr/>
              <a:t>170</a:t>
            </a:fld>
            <a:endParaRPr lang="en-US" smtClean="0"/>
          </a:p>
        </p:txBody>
      </p:sp>
      <p:sp>
        <p:nvSpPr>
          <p:cNvPr id="374787" name="Rectangle 2"/>
          <p:cNvSpPr>
            <a:spLocks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r>
              <a:rPr lang="en-US" smtClean="0"/>
              <a:t>http://en.wikipedia.org/wiki/Image:Water_molecule.svg</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F8A240B1-38CD-495F-AE77-C87527BE0E62}" type="slidenum">
              <a:rPr lang="en-US" smtClean="0"/>
              <a:pPr/>
              <a:t>171</a:t>
            </a:fld>
            <a:endParaRPr lang="en-US" smtClean="0"/>
          </a:p>
        </p:txBody>
      </p:sp>
      <p:sp>
        <p:nvSpPr>
          <p:cNvPr id="375811" name="Rectangle 2"/>
          <p:cNvSpPr>
            <a:spLocks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r>
              <a:rPr lang="en-US" smtClean="0"/>
              <a:t>http://en.wikipedia.org/wiki/Image:Ethane-3D-vdW.png</a:t>
            </a:r>
          </a:p>
          <a:p>
            <a:pPr eaLnBrk="1" hangingPunct="1"/>
            <a:r>
              <a:rPr lang="en-US" smtClean="0"/>
              <a:t>http://en.wikipedia.org/wiki/Image:Ethane-3D-balls.png</a:t>
            </a: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83B78840-11FE-48E1-AD10-34D35B32748E}" type="slidenum">
              <a:rPr lang="en-US" smtClean="0"/>
              <a:pPr/>
              <a:t>172</a:t>
            </a:fld>
            <a:endParaRPr lang="en-US" smtClean="0"/>
          </a:p>
        </p:txBody>
      </p:sp>
      <p:sp>
        <p:nvSpPr>
          <p:cNvPr id="376835" name="Rectangle 2"/>
          <p:cNvSpPr>
            <a:spLocks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r>
              <a:rPr lang="en-US" smtClean="0"/>
              <a:t>http://en.wikipedia.org/wiki/Image:Ethylene-3D-vdW.png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C82204A3-B760-476A-AFD9-28F66D5A611E}" type="slidenum">
              <a:rPr lang="en-US" smtClean="0"/>
              <a:pPr/>
              <a:t>17</a:t>
            </a:fld>
            <a:endParaRPr lang="en-US" smtClean="0"/>
          </a:p>
        </p:txBody>
      </p:sp>
      <p:sp>
        <p:nvSpPr>
          <p:cNvPr id="221187" name="Rectangle 2"/>
          <p:cNvSpPr>
            <a:spLocks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F0ED5733-13DA-465F-B315-01AA76315259}" type="slidenum">
              <a:rPr lang="en-US" smtClean="0"/>
              <a:pPr/>
              <a:t>173</a:t>
            </a:fld>
            <a:endParaRPr lang="en-US" smtClean="0"/>
          </a:p>
        </p:txBody>
      </p:sp>
      <p:sp>
        <p:nvSpPr>
          <p:cNvPr id="377859" name="Rectangle 2"/>
          <p:cNvSpPr>
            <a:spLocks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422A25B7-217F-40B6-8F6D-807E2C43BDF9}" type="slidenum">
              <a:rPr lang="en-US" smtClean="0"/>
              <a:pPr/>
              <a:t>174</a:t>
            </a:fld>
            <a:endParaRPr lang="en-US" smtClean="0"/>
          </a:p>
        </p:txBody>
      </p:sp>
      <p:sp>
        <p:nvSpPr>
          <p:cNvPr id="378883" name="Rectangle 2"/>
          <p:cNvSpPr>
            <a:spLocks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r>
              <a:rPr lang="en-US" smtClean="0"/>
              <a:t>http://en.wikipedia.org/wiki/Image:Hydrogen-sulfide-3D-vdW.png</a:t>
            </a: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3557F99F-0DA3-40B3-821B-167DBD0ABC45}" type="slidenum">
              <a:rPr lang="en-US" smtClean="0"/>
              <a:pPr/>
              <a:t>175</a:t>
            </a:fld>
            <a:endParaRPr lang="en-US" smtClean="0"/>
          </a:p>
        </p:txBody>
      </p:sp>
      <p:sp>
        <p:nvSpPr>
          <p:cNvPr id="379907" name="Rectangle 2"/>
          <p:cNvSpPr>
            <a:spLocks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r>
              <a:rPr lang="en-US" smtClean="0"/>
              <a:t>http://www.wmnet.org.uk/resources/stern/stern/commonimages/co2.jpg</a:t>
            </a:r>
          </a:p>
          <a:p>
            <a:pPr eaLnBrk="1" hangingPunct="1"/>
            <a:r>
              <a:rPr lang="en-US" smtClean="0"/>
              <a:t>http://www.globalwarmingart.com/images/thumb/7/7d/Carbon_Dioxide_Molecule_VdW.png/250px-Carbon_Dioxide_Molecule_VdW.png</a:t>
            </a: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847987A7-1353-4AFE-90E5-C44724A0FD82}" type="slidenum">
              <a:rPr lang="en-US" smtClean="0"/>
              <a:pPr/>
              <a:t>176</a:t>
            </a:fld>
            <a:endParaRPr lang="en-US" smtClean="0"/>
          </a:p>
        </p:txBody>
      </p:sp>
      <p:sp>
        <p:nvSpPr>
          <p:cNvPr id="380931" name="Rectangle 2"/>
          <p:cNvSpPr>
            <a:spLocks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r>
              <a:rPr lang="en-US" smtClean="0"/>
              <a:t>http://en.wikipedia.org/wiki/Image:Ammonia-3D-vdW.png</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7A1EC4E5-D99B-43B3-99D4-4912D791315A}" type="slidenum">
              <a:rPr lang="en-US" smtClean="0"/>
              <a:pPr/>
              <a:t>177</a:t>
            </a:fld>
            <a:endParaRPr lang="en-US" smtClean="0"/>
          </a:p>
        </p:txBody>
      </p:sp>
      <p:sp>
        <p:nvSpPr>
          <p:cNvPr id="381955" name="Rectangle 2"/>
          <p:cNvSpPr>
            <a:spLocks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12A3378F-AA12-441F-8EC2-E6E04C5A937E}" type="slidenum">
              <a:rPr lang="en-US" smtClean="0"/>
              <a:pPr/>
              <a:t>178</a:t>
            </a:fld>
            <a:endParaRPr lang="en-US" smtClean="0"/>
          </a:p>
        </p:txBody>
      </p:sp>
      <p:sp>
        <p:nvSpPr>
          <p:cNvPr id="382979" name="Rectangle 2"/>
          <p:cNvSpPr>
            <a:spLocks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r>
              <a:rPr lang="en-US" smtClean="0"/>
              <a:t>http://en.wikipedia.org/wiki/Image:HCl_molecule_model-VdW_surface.svg</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F30CAC36-943F-43B0-9F56-AD285AECE72A}" type="slidenum">
              <a:rPr lang="en-US" smtClean="0"/>
              <a:pPr/>
              <a:t>179</a:t>
            </a:fld>
            <a:endParaRPr lang="en-US" smtClean="0"/>
          </a:p>
        </p:txBody>
      </p:sp>
      <p:sp>
        <p:nvSpPr>
          <p:cNvPr id="384003" name="Rectangle 2"/>
          <p:cNvSpPr>
            <a:spLocks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r>
              <a:rPr lang="en-US" smtClean="0"/>
              <a:t>http://en.wikipedia.org/wiki/Image:Chloroform_3D.svg</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BF31ACB4-C407-4D8E-88C5-BF972D4DBC09}" type="slidenum">
              <a:rPr lang="en-US" smtClean="0"/>
              <a:pPr/>
              <a:t>180</a:t>
            </a:fld>
            <a:endParaRPr lang="en-US" smtClean="0"/>
          </a:p>
        </p:txBody>
      </p:sp>
      <p:sp>
        <p:nvSpPr>
          <p:cNvPr id="385027" name="Rectangle 2"/>
          <p:cNvSpPr>
            <a:spLocks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r>
              <a:rPr lang="en-US" smtClean="0"/>
              <a:t>http://en.wikipedia.org/wiki/Image:Urea-3D-vdW.png</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B9FB7399-A1BD-482F-9365-8BEB9478B6B7}" type="slidenum">
              <a:rPr lang="en-US" smtClean="0"/>
              <a:pPr/>
              <a:t>181</a:t>
            </a:fld>
            <a:endParaRPr lang="en-US" smtClean="0"/>
          </a:p>
        </p:txBody>
      </p:sp>
      <p:sp>
        <p:nvSpPr>
          <p:cNvPr id="386051" name="Rectangle 2"/>
          <p:cNvSpPr>
            <a:spLocks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r>
              <a:rPr lang="en-US" smtClean="0"/>
              <a:t>http://en.wikipedia.org/wiki/Image:Propane-3D-space-filling.png</a:t>
            </a: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7629A3E3-384D-4DE7-A64B-C01B0ED7F092}" type="slidenum">
              <a:rPr lang="en-US" smtClean="0"/>
              <a:pPr/>
              <a:t>182</a:t>
            </a:fld>
            <a:endParaRPr lang="en-US" smtClean="0"/>
          </a:p>
        </p:txBody>
      </p:sp>
      <p:sp>
        <p:nvSpPr>
          <p:cNvPr id="387075" name="Rectangle 2"/>
          <p:cNvSpPr>
            <a:spLocks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r>
              <a:rPr lang="en-US" smtClean="0"/>
              <a:t>http://en.wikipedia.org/wiki/Image:Butane-3D-space-filling.png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25854C86-3678-44E5-B99D-8702EB4677B8}" type="slidenum">
              <a:rPr lang="en-US" smtClean="0"/>
              <a:pPr/>
              <a:t>18</a:t>
            </a:fld>
            <a:endParaRPr lang="en-US" smtClean="0"/>
          </a:p>
        </p:txBody>
      </p:sp>
      <p:sp>
        <p:nvSpPr>
          <p:cNvPr id="222211" name="Rectangle 2"/>
          <p:cNvSpPr>
            <a:spLocks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00076BD1-CFCF-476B-808D-B64837AE4B28}" type="slidenum">
              <a:rPr lang="en-US" smtClean="0"/>
              <a:pPr/>
              <a:t>183</a:t>
            </a:fld>
            <a:endParaRPr lang="en-US" smtClean="0"/>
          </a:p>
        </p:txBody>
      </p:sp>
      <p:sp>
        <p:nvSpPr>
          <p:cNvPr id="388099" name="Rectangle 2"/>
          <p:cNvSpPr>
            <a:spLocks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r>
              <a:rPr lang="en-US" smtClean="0"/>
              <a:t>http://en.wikipedia.org/wiki/Image:Nitrogen-triiodide-3D-balls.png</a:t>
            </a: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3D6FA896-9429-41A4-A96A-DE14B7D6F58C}" type="slidenum">
              <a:rPr lang="en-US" smtClean="0"/>
              <a:pPr/>
              <a:t>184</a:t>
            </a:fld>
            <a:endParaRPr lang="en-US" smtClean="0"/>
          </a:p>
        </p:txBody>
      </p:sp>
      <p:sp>
        <p:nvSpPr>
          <p:cNvPr id="389123" name="Rectangle 2"/>
          <p:cNvSpPr>
            <a:spLocks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339A4F9F-7852-4700-80D8-F7576CE9DD2B}" type="slidenum">
              <a:rPr lang="en-US" smtClean="0"/>
              <a:pPr/>
              <a:t>185</a:t>
            </a:fld>
            <a:endParaRPr lang="en-US" smtClean="0"/>
          </a:p>
        </p:txBody>
      </p:sp>
      <p:sp>
        <p:nvSpPr>
          <p:cNvPr id="390147" name="Rectangle 2"/>
          <p:cNvSpPr>
            <a:spLocks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1501E0EF-5F4F-4C69-B6D4-C0238CCBE096}" type="slidenum">
              <a:rPr lang="en-US" smtClean="0"/>
              <a:pPr/>
              <a:t>186</a:t>
            </a:fld>
            <a:endParaRPr lang="en-US" smtClean="0"/>
          </a:p>
        </p:txBody>
      </p:sp>
      <p:sp>
        <p:nvSpPr>
          <p:cNvPr id="391171" name="Rectangle 2"/>
          <p:cNvSpPr>
            <a:spLocks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D173ECE8-B08B-424B-BBBA-973347E92519}" type="slidenum">
              <a:rPr lang="en-US" smtClean="0"/>
              <a:pPr/>
              <a:t>187</a:t>
            </a:fld>
            <a:endParaRPr lang="en-US" smtClean="0"/>
          </a:p>
        </p:txBody>
      </p:sp>
      <p:sp>
        <p:nvSpPr>
          <p:cNvPr id="392195" name="Rectangle 2"/>
          <p:cNvSpPr>
            <a:spLocks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510D60D7-7A45-40F8-9144-9FED0CB28252}" type="slidenum">
              <a:rPr lang="en-US" smtClean="0"/>
              <a:pPr/>
              <a:t>188</a:t>
            </a:fld>
            <a:endParaRPr lang="en-US" smtClean="0"/>
          </a:p>
        </p:txBody>
      </p:sp>
      <p:sp>
        <p:nvSpPr>
          <p:cNvPr id="393219" name="Rectangle 2"/>
          <p:cNvSpPr>
            <a:spLocks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p:spPr>
        <p:txBody>
          <a:bodyPr/>
          <a:lstStyle/>
          <a:p>
            <a:fld id="{E3BB0A8D-0046-4BF5-80DC-CB3E072EFD14}" type="slidenum">
              <a:rPr lang="en-US" smtClean="0"/>
              <a:pPr/>
              <a:t>189</a:t>
            </a:fld>
            <a:endParaRPr lang="en-US" smtClean="0"/>
          </a:p>
        </p:txBody>
      </p:sp>
      <p:sp>
        <p:nvSpPr>
          <p:cNvPr id="394243" name="Rectangle 2"/>
          <p:cNvSpPr>
            <a:spLocks noChangeArrowheads="1" noTextEdit="1"/>
          </p:cNvSpPr>
          <p:nvPr>
            <p:ph type="sldImg"/>
          </p:nvPr>
        </p:nvSpPr>
        <p:spPr>
          <a:ln/>
        </p:spPr>
      </p:sp>
      <p:sp>
        <p:nvSpPr>
          <p:cNvPr id="394244" name="Rectangle 3"/>
          <p:cNvSpPr>
            <a:spLocks noGrp="1" noChangeArrowheads="1"/>
          </p:cNvSpPr>
          <p:nvPr>
            <p:ph type="body" idx="1"/>
          </p:nvPr>
        </p:nvSpPr>
        <p:spPr>
          <a:noFill/>
          <a:ln/>
        </p:spPr>
        <p:txBody>
          <a:bodyPr/>
          <a:lstStyle/>
          <a:p>
            <a:pPr eaLnBrk="1" hangingPunct="1"/>
            <a:r>
              <a:rPr lang="en-US" smtClean="0"/>
              <a:t>Molecules store energy (chemical potential energy) in the bonds that hold them together.  When the bonds are broken, energy is released.  </a:t>
            </a: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AFBA493-2D0A-41D5-BF4D-BEF71136C5B9}" type="slidenum">
              <a:rPr lang="en-US" smtClean="0"/>
              <a:pPr/>
              <a:t>190</a:t>
            </a:fld>
            <a:endParaRPr lang="en-US" smtClean="0"/>
          </a:p>
        </p:txBody>
      </p:sp>
      <p:sp>
        <p:nvSpPr>
          <p:cNvPr id="395267" name="Rectangle 2"/>
          <p:cNvSpPr>
            <a:spLocks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0924AB41-69E8-40C8-BF18-247D8C5DFDCA}" type="slidenum">
              <a:rPr lang="en-US" smtClean="0"/>
              <a:pPr/>
              <a:t>191</a:t>
            </a:fld>
            <a:endParaRPr lang="en-US" smtClean="0"/>
          </a:p>
        </p:txBody>
      </p:sp>
      <p:sp>
        <p:nvSpPr>
          <p:cNvPr id="396291" name="Rectangle 2"/>
          <p:cNvSpPr>
            <a:spLocks noChangeArrowheads="1" noTextEdit="1"/>
          </p:cNvSpPr>
          <p:nvPr>
            <p:ph type="sldImg"/>
          </p:nvPr>
        </p:nvSpPr>
        <p:spPr>
          <a:ln/>
        </p:spPr>
      </p:sp>
      <p:sp>
        <p:nvSpPr>
          <p:cNvPr id="396292" name="Rectangle 3"/>
          <p:cNvSpPr>
            <a:spLocks noGrp="1" noChangeArrowheads="1"/>
          </p:cNvSpPr>
          <p:nvPr>
            <p:ph type="body" idx="1"/>
          </p:nvPr>
        </p:nvSpPr>
        <p:spPr>
          <a:xfrm>
            <a:off x="685800" y="4343400"/>
            <a:ext cx="5486400" cy="4114800"/>
          </a:xfrm>
          <a:noFill/>
          <a:ln/>
        </p:spPr>
        <p:txBody>
          <a:bodyPr/>
          <a:lstStyle/>
          <a:p>
            <a:pPr eaLnBrk="1" hangingPunct="1"/>
            <a:r>
              <a:rPr lang="en-US" smtClean="0"/>
              <a:t>Students often confuse </a:t>
            </a:r>
            <a:r>
              <a:rPr lang="en-US" i="1" smtClean="0"/>
              <a:t>electron-domain</a:t>
            </a:r>
            <a:r>
              <a:rPr lang="en-US" smtClean="0"/>
              <a:t> geometry with </a:t>
            </a:r>
            <a:r>
              <a:rPr lang="en-US" i="1" smtClean="0"/>
              <a:t>molecular </a:t>
            </a:r>
            <a:r>
              <a:rPr lang="en-US" smtClean="0"/>
              <a:t>geometry.  </a:t>
            </a:r>
          </a:p>
          <a:p>
            <a:pPr eaLnBrk="1" hangingPunct="1"/>
            <a:r>
              <a:rPr lang="en-US" smtClean="0"/>
              <a:t>You must stress that the molecular geometry is a </a:t>
            </a:r>
            <a:r>
              <a:rPr lang="en-US" i="1" smtClean="0"/>
              <a:t>consequence</a:t>
            </a:r>
            <a:r>
              <a:rPr lang="en-US" smtClean="0"/>
              <a:t> of the electron domain geometry.</a:t>
            </a:r>
          </a:p>
          <a:p>
            <a:pPr eaLnBrk="1" hangingPunct="1"/>
            <a:endParaRPr lang="en-US" smtClean="0"/>
          </a:p>
          <a:p>
            <a:pPr eaLnBrk="1" hangingPunct="1"/>
            <a:r>
              <a:rPr lang="en-US" smtClean="0"/>
              <a:t>The best arrangement of a given number of electron domains is the one that minimizes the repulsions among them.</a:t>
            </a: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17682C08-CAD4-48B9-8D60-23B9C4D4640D}" type="slidenum">
              <a:rPr lang="en-US" smtClean="0"/>
              <a:pPr/>
              <a:t>192</a:t>
            </a:fld>
            <a:endParaRPr lang="en-US" smtClean="0"/>
          </a:p>
        </p:txBody>
      </p:sp>
      <p:sp>
        <p:nvSpPr>
          <p:cNvPr id="397315" name="Rectangle 2"/>
          <p:cNvSpPr>
            <a:spLocks noChangeArrowheads="1" noTextEdit="1"/>
          </p:cNvSpPr>
          <p:nvPr>
            <p:ph type="sldImg"/>
          </p:nvPr>
        </p:nvSpPr>
        <p:spPr>
          <a:xfrm>
            <a:off x="1150938" y="692150"/>
            <a:ext cx="4556125" cy="3416300"/>
          </a:xfrm>
          <a:ln/>
        </p:spPr>
      </p:sp>
      <p:sp>
        <p:nvSpPr>
          <p:cNvPr id="397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6BD599BF-1861-4050-9EB6-1D5F6D31E8C3}" type="slidenum">
              <a:rPr lang="en-US" smtClean="0"/>
              <a:pPr/>
              <a:t>19</a:t>
            </a:fld>
            <a:endParaRPr lang="en-US" smtClean="0"/>
          </a:p>
        </p:txBody>
      </p:sp>
      <p:sp>
        <p:nvSpPr>
          <p:cNvPr id="223235" name="Rectangle 2"/>
          <p:cNvSpPr>
            <a:spLocks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9F3A911B-A16B-44CF-851B-A38C8DEDBCB6}" type="slidenum">
              <a:rPr lang="en-US" smtClean="0"/>
              <a:pPr/>
              <a:t>193</a:t>
            </a:fld>
            <a:endParaRPr lang="en-US" smtClean="0"/>
          </a:p>
        </p:txBody>
      </p:sp>
      <p:sp>
        <p:nvSpPr>
          <p:cNvPr id="398339" name="Rectangle 2"/>
          <p:cNvSpPr>
            <a:spLocks noChangeArrowheads="1" noTextEdit="1"/>
          </p:cNvSpPr>
          <p:nvPr>
            <p:ph type="sldImg"/>
          </p:nvPr>
        </p:nvSpPr>
        <p:spPr>
          <a:xfrm>
            <a:off x="1150938" y="692150"/>
            <a:ext cx="4556125" cy="3416300"/>
          </a:xfrm>
          <a:ln/>
        </p:spPr>
      </p:sp>
      <p:sp>
        <p:nvSpPr>
          <p:cNvPr id="398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8FFAF1E0-291E-4490-A317-67A8914E53C0}" type="slidenum">
              <a:rPr lang="en-US" smtClean="0"/>
              <a:pPr/>
              <a:t>2</a:t>
            </a:fld>
            <a:endParaRPr lang="en-US" smtClean="0"/>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D11320C8-9E8B-4BF0-A137-0784FA94F093}" type="slidenum">
              <a:rPr lang="en-US" smtClean="0"/>
              <a:pPr/>
              <a:t>20</a:t>
            </a:fld>
            <a:endParaRPr lang="en-US" smtClean="0"/>
          </a:p>
        </p:txBody>
      </p:sp>
      <p:sp>
        <p:nvSpPr>
          <p:cNvPr id="224259" name="Rectangle 2"/>
          <p:cNvSpPr>
            <a:spLocks noChangeArrowheads="1" noTextEdit="1"/>
          </p:cNvSpPr>
          <p:nvPr>
            <p:ph type="sldImg"/>
          </p:nvPr>
        </p:nvSpPr>
        <p:spPr>
          <a:ln/>
        </p:spPr>
      </p:sp>
      <p:sp>
        <p:nvSpPr>
          <p:cNvPr id="224260" name="Rectangle 3"/>
          <p:cNvSpPr>
            <a:spLocks noGrp="1" noChangeArrowheads="1"/>
          </p:cNvSpPr>
          <p:nvPr>
            <p:ph type="body" idx="1"/>
          </p:nvPr>
        </p:nvSpPr>
        <p:spPr>
          <a:xfrm>
            <a:off x="685800" y="4343400"/>
            <a:ext cx="5486400" cy="4114800"/>
          </a:xfrm>
          <a:noFill/>
          <a:ln/>
        </p:spPr>
        <p:txBody>
          <a:bodyPr/>
          <a:lstStyle/>
          <a:p>
            <a:pPr eaLnBrk="1" hangingPunct="1">
              <a:lnSpc>
                <a:spcPct val="80000"/>
              </a:lnSpc>
            </a:pPr>
            <a:endParaRPr lang="en-US" sz="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BB8109C5-F233-44AD-ADB5-DFED23A7FF04}" type="slidenum">
              <a:rPr lang="en-US" smtClean="0"/>
              <a:pPr/>
              <a:t>21</a:t>
            </a:fld>
            <a:endParaRPr lang="en-US" smtClean="0"/>
          </a:p>
        </p:txBody>
      </p:sp>
      <p:sp>
        <p:nvSpPr>
          <p:cNvPr id="225283" name="Rectangle 2"/>
          <p:cNvSpPr>
            <a:spLocks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56481353-CA3B-4E23-AF15-097E18B2603B}" type="slidenum">
              <a:rPr lang="en-US" smtClean="0"/>
              <a:pPr/>
              <a:t>22</a:t>
            </a:fld>
            <a:endParaRPr lang="en-US" smtClean="0"/>
          </a:p>
        </p:txBody>
      </p:sp>
      <p:sp>
        <p:nvSpPr>
          <p:cNvPr id="226307" name="Rectangle 2"/>
          <p:cNvSpPr>
            <a:spLocks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smtClean="0"/>
              <a:t>Photograph is of me (Mr. Christopherson in 1973, age 7)</a:t>
            </a:r>
          </a:p>
          <a:p>
            <a:pPr eaLnBrk="1" hangingPunct="1"/>
            <a:r>
              <a:rPr lang="en-US" smtClean="0"/>
              <a:t>Story that goes along with this slide is told in class.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AA3C1FDC-52EB-4061-A340-482E2A836D23}" type="slidenum">
              <a:rPr lang="en-US" smtClean="0"/>
              <a:pPr/>
              <a:t>23</a:t>
            </a:fld>
            <a:endParaRPr lang="en-US" smtClean="0"/>
          </a:p>
        </p:txBody>
      </p:sp>
      <p:sp>
        <p:nvSpPr>
          <p:cNvPr id="227331" name="Rectangle 2"/>
          <p:cNvSpPr>
            <a:spLocks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5965758-F141-4263-93E5-5224A98236FB}" type="slidenum">
              <a:rPr lang="en-US" smtClean="0"/>
              <a:pPr/>
              <a:t>24</a:t>
            </a:fld>
            <a:endParaRPr lang="en-US" smtClean="0"/>
          </a:p>
        </p:txBody>
      </p:sp>
      <p:sp>
        <p:nvSpPr>
          <p:cNvPr id="228355" name="Rectangle 2"/>
          <p:cNvSpPr>
            <a:spLocks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5945A500-45C2-4DA3-A8C2-D245C3A7619D}" type="slidenum">
              <a:rPr lang="en-US" smtClean="0"/>
              <a:pPr/>
              <a:t>25</a:t>
            </a:fld>
            <a:endParaRPr lang="en-US" smtClean="0"/>
          </a:p>
        </p:txBody>
      </p:sp>
      <p:sp>
        <p:nvSpPr>
          <p:cNvPr id="229379" name="Rectangle 2"/>
          <p:cNvSpPr>
            <a:spLocks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BB17C031-E518-4C36-B8FB-586277CBC17B}" type="slidenum">
              <a:rPr lang="en-US" smtClean="0"/>
              <a:pPr/>
              <a:t>26</a:t>
            </a:fld>
            <a:endParaRPr lang="en-US" smtClean="0"/>
          </a:p>
        </p:txBody>
      </p:sp>
      <p:sp>
        <p:nvSpPr>
          <p:cNvPr id="230403" name="Rectangle 2"/>
          <p:cNvSpPr>
            <a:spLocks noChangeArrowheads="1" noTextEdit="1"/>
          </p:cNvSpPr>
          <p:nvPr>
            <p:ph type="sldImg"/>
          </p:nvPr>
        </p:nvSpPr>
        <p:spPr>
          <a:xfrm>
            <a:off x="1150938" y="692150"/>
            <a:ext cx="4556125" cy="3416300"/>
          </a:xfrm>
          <a:ln w="12700" cap="flat">
            <a:solidFill>
              <a:schemeClr val="tx1"/>
            </a:solidFill>
          </a:ln>
        </p:spPr>
      </p:sp>
      <p:sp>
        <p:nvSpPr>
          <p:cNvPr id="230404"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4DB7D248-47EA-4770-8099-F702DB7CC9E8}" type="slidenum">
              <a:rPr lang="en-US" smtClean="0"/>
              <a:pPr/>
              <a:t>27</a:t>
            </a:fld>
            <a:endParaRPr lang="en-US" smtClean="0"/>
          </a:p>
        </p:txBody>
      </p:sp>
      <p:sp>
        <p:nvSpPr>
          <p:cNvPr id="231427" name="Rectangle 2"/>
          <p:cNvSpPr>
            <a:spLocks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2A318643-EBC9-4871-8B6F-4F24963A9DF1}" type="slidenum">
              <a:rPr lang="en-US" smtClean="0"/>
              <a:pPr/>
              <a:t>28</a:t>
            </a:fld>
            <a:endParaRPr lang="en-US" smtClean="0"/>
          </a:p>
        </p:txBody>
      </p:sp>
      <p:sp>
        <p:nvSpPr>
          <p:cNvPr id="232451" name="Rectangle 2"/>
          <p:cNvSpPr>
            <a:spLocks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F52C40EF-1A24-4667-85FC-5308480C7995}" type="slidenum">
              <a:rPr lang="en-US" smtClean="0"/>
              <a:pPr/>
              <a:t>29</a:t>
            </a:fld>
            <a:endParaRPr lang="en-US" smtClean="0"/>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A41961E9-C5E3-49F8-9A64-7D122664D914}" type="slidenum">
              <a:rPr lang="en-US" smtClean="0"/>
              <a:pPr/>
              <a:t>3</a:t>
            </a:fld>
            <a:endParaRPr lang="en-US" smtClean="0"/>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mtClean="0"/>
              <a:t>A sign outside the chemistry hotel reads “</a:t>
            </a:r>
            <a:r>
              <a:rPr lang="en-US" b="1" smtClean="0"/>
              <a:t>Great Day Rates, Even Better NO</a:t>
            </a:r>
            <a:r>
              <a:rPr lang="en-US" b="1" baseline="-25000" smtClean="0"/>
              <a:t>3</a:t>
            </a:r>
            <a:r>
              <a:rPr lang="en-US" b="1" baseline="30000" smtClean="0"/>
              <a:t>-1</a:t>
            </a:r>
            <a:r>
              <a:rPr lang="en-US" b="1" smtClean="0"/>
              <a:t>s</a:t>
            </a:r>
            <a:r>
              <a:rPr lang="en-US" smtClean="0"/>
              <a:t>”</a:t>
            </a:r>
          </a:p>
          <a:p>
            <a:pPr eaLnBrk="1" hangingPunct="1"/>
            <a:endParaRPr lang="en-US" smtClean="0"/>
          </a:p>
          <a:p>
            <a:pPr eaLnBrk="1" hangingPunct="1"/>
            <a:r>
              <a:rPr lang="en-US" smtClean="0"/>
              <a:t>What do you do with a dead chemist?  </a:t>
            </a:r>
            <a:r>
              <a:rPr lang="en-US" b="1" smtClean="0"/>
              <a:t>Barium</a:t>
            </a:r>
          </a:p>
          <a:p>
            <a:pPr eaLnBrk="1" hangingPunct="1"/>
            <a:endParaRPr lang="en-US" b="1" smtClean="0"/>
          </a:p>
          <a:p>
            <a:pPr eaLnBrk="1" hangingPunct="1"/>
            <a:r>
              <a:rPr lang="en-US" smtClean="0"/>
              <a:t>FOXTROT cartoon from November 10, 2006 Pantagraph newspaper.</a:t>
            </a:r>
          </a:p>
          <a:p>
            <a:pPr eaLnBrk="1" hangingPunct="1"/>
            <a:endParaRPr lang="en-US"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84006D4A-02EF-46D3-94A9-B5D79FE66ED9}" type="slidenum">
              <a:rPr lang="en-US" smtClean="0"/>
              <a:pPr/>
              <a:t>30</a:t>
            </a:fld>
            <a:endParaRPr lang="en-US" smtClean="0"/>
          </a:p>
        </p:txBody>
      </p:sp>
      <p:sp>
        <p:nvSpPr>
          <p:cNvPr id="234499" name="Rectangle 2"/>
          <p:cNvSpPr>
            <a:spLocks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1311A180-44D9-4A5C-9FEA-27EFACF4AE5C}" type="slidenum">
              <a:rPr lang="en-US" smtClean="0"/>
              <a:pPr/>
              <a:t>31</a:t>
            </a:fld>
            <a:endParaRPr lang="en-US" smtClean="0"/>
          </a:p>
        </p:txBody>
      </p:sp>
      <p:sp>
        <p:nvSpPr>
          <p:cNvPr id="235523" name="Rectangle 2"/>
          <p:cNvSpPr>
            <a:spLocks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9B4A4F75-69C9-415A-84EB-F5AAF7D2673B}" type="slidenum">
              <a:rPr lang="en-US" smtClean="0"/>
              <a:pPr/>
              <a:t>32</a:t>
            </a:fld>
            <a:endParaRPr lang="en-US" smtClean="0"/>
          </a:p>
        </p:txBody>
      </p:sp>
      <p:sp>
        <p:nvSpPr>
          <p:cNvPr id="236547" name="Rectangle 2"/>
          <p:cNvSpPr>
            <a:spLocks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61312424-F284-463A-B9FB-348E9B9A6E50}" type="slidenum">
              <a:rPr lang="en-US" smtClean="0"/>
              <a:pPr/>
              <a:t>33</a:t>
            </a:fld>
            <a:endParaRPr lang="en-US" smtClean="0"/>
          </a:p>
        </p:txBody>
      </p:sp>
      <p:sp>
        <p:nvSpPr>
          <p:cNvPr id="237571" name="Rectangle 2"/>
          <p:cNvSpPr>
            <a:spLocks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1A7527A3-1976-4D94-9DDD-E21BE4286993}" type="slidenum">
              <a:rPr lang="en-US" smtClean="0"/>
              <a:pPr/>
              <a:t>34</a:t>
            </a:fld>
            <a:endParaRPr lang="en-US" smtClean="0"/>
          </a:p>
        </p:txBody>
      </p:sp>
      <p:sp>
        <p:nvSpPr>
          <p:cNvPr id="238595" name="Rectangle 2"/>
          <p:cNvSpPr>
            <a:spLocks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A1162399-CD8F-4BFB-815C-DFEEE5F72955}" type="slidenum">
              <a:rPr lang="en-US" smtClean="0"/>
              <a:pPr/>
              <a:t>35</a:t>
            </a:fld>
            <a:endParaRPr lang="en-US" smtClean="0"/>
          </a:p>
        </p:txBody>
      </p:sp>
      <p:sp>
        <p:nvSpPr>
          <p:cNvPr id="239619" name="Rectangle 2"/>
          <p:cNvSpPr>
            <a:spLocks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r>
              <a:rPr lang="en-US" smtClean="0"/>
              <a:t>Atoms in all substances that contain more than one atom are held</a:t>
            </a:r>
            <a:r>
              <a:rPr lang="en-US" b="1" smtClean="0"/>
              <a:t> </a:t>
            </a:r>
            <a:r>
              <a:rPr lang="en-US" smtClean="0"/>
              <a:t>together by</a:t>
            </a:r>
            <a:r>
              <a:rPr lang="en-US" b="1" smtClean="0"/>
              <a:t> </a:t>
            </a:r>
            <a:r>
              <a:rPr lang="en-US" b="1" i="1" smtClean="0"/>
              <a:t>electrostatic interactions</a:t>
            </a:r>
            <a:r>
              <a:rPr lang="en-US" i="1" smtClean="0">
                <a:latin typeface="Arial" charset="0"/>
              </a:rPr>
              <a:t>—</a:t>
            </a:r>
            <a:r>
              <a:rPr lang="en-US" smtClean="0"/>
              <a:t>interactions between electrically charged particles such as protons and electrons.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2197B3D6-1BF1-4F35-B77B-54F7036749C3}" type="slidenum">
              <a:rPr lang="en-US" smtClean="0"/>
              <a:pPr/>
              <a:t>36</a:t>
            </a:fld>
            <a:endParaRPr lang="en-US" smtClean="0"/>
          </a:p>
        </p:txBody>
      </p:sp>
      <p:sp>
        <p:nvSpPr>
          <p:cNvPr id="240643" name="Rectangle 2"/>
          <p:cNvSpPr>
            <a:spLocks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77A186BD-C5D4-4B6F-9955-E6BD3CE1F4C2}" type="slidenum">
              <a:rPr lang="en-US" smtClean="0"/>
              <a:pPr/>
              <a:t>37</a:t>
            </a:fld>
            <a:endParaRPr lang="en-US" smtClean="0"/>
          </a:p>
        </p:txBody>
      </p:sp>
      <p:sp>
        <p:nvSpPr>
          <p:cNvPr id="241667" name="Rectangle 2"/>
          <p:cNvSpPr>
            <a:spLocks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F0C30F6F-846E-49B8-B717-F6C2816AD4BB}" type="slidenum">
              <a:rPr lang="en-US" smtClean="0"/>
              <a:pPr/>
              <a:t>38</a:t>
            </a:fld>
            <a:endParaRPr lang="en-US" smtClean="0"/>
          </a:p>
        </p:txBody>
      </p:sp>
      <p:sp>
        <p:nvSpPr>
          <p:cNvPr id="242691" name="Rectangle 2"/>
          <p:cNvSpPr>
            <a:spLocks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8B2045B-519B-45C4-93D5-20F13B098C69}" type="slidenum">
              <a:rPr lang="en-US" smtClean="0"/>
              <a:pPr/>
              <a:t>39</a:t>
            </a:fld>
            <a:endParaRPr lang="en-US" smtClean="0"/>
          </a:p>
        </p:txBody>
      </p:sp>
      <p:sp>
        <p:nvSpPr>
          <p:cNvPr id="243715" name="Rectangle 2"/>
          <p:cNvSpPr>
            <a:spLocks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61300035-6795-46F6-B9B0-09F51924DBFC}" type="slidenum">
              <a:rPr lang="en-US" smtClean="0"/>
              <a:pPr/>
              <a:t>4</a:t>
            </a:fld>
            <a:endParaRPr lang="en-US" smtClean="0"/>
          </a:p>
        </p:txBody>
      </p:sp>
      <p:sp>
        <p:nvSpPr>
          <p:cNvPr id="207875" name="Rectangle 2"/>
          <p:cNvSpPr>
            <a:spLocks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r>
              <a:rPr lang="en-US" b="1" smtClean="0"/>
              <a:t>Chemical Formula  - </a:t>
            </a:r>
            <a:r>
              <a:rPr lang="en-US" i="1" smtClean="0"/>
              <a:t>Study Questions</a:t>
            </a:r>
          </a:p>
          <a:p>
            <a:pPr eaLnBrk="1" hangingPunct="1"/>
            <a:r>
              <a:rPr lang="en-US" smtClean="0"/>
              <a:t> </a:t>
            </a:r>
          </a:p>
          <a:p>
            <a:pPr eaLnBrk="1" hangingPunct="1"/>
            <a:r>
              <a:rPr lang="en-US" smtClean="0"/>
              <a:t>1.         What is an ion?</a:t>
            </a:r>
          </a:p>
          <a:p>
            <a:pPr eaLnBrk="1" hangingPunct="1"/>
            <a:r>
              <a:rPr lang="en-US" smtClean="0"/>
              <a:t>2.         What is an atom?</a:t>
            </a:r>
          </a:p>
          <a:p>
            <a:pPr eaLnBrk="1" hangingPunct="1"/>
            <a:r>
              <a:rPr lang="en-US" smtClean="0"/>
              <a:t>3.         What is an allotrope?</a:t>
            </a:r>
          </a:p>
          <a:p>
            <a:pPr eaLnBrk="1" hangingPunct="1"/>
            <a:r>
              <a:rPr lang="en-US" smtClean="0"/>
              <a:t>4.         What is an isotope?</a:t>
            </a:r>
          </a:p>
          <a:p>
            <a:pPr eaLnBrk="1" hangingPunct="1"/>
            <a:r>
              <a:rPr lang="en-US" smtClean="0"/>
              <a:t>5.         What is a polyatomic ion?</a:t>
            </a:r>
          </a:p>
          <a:p>
            <a:pPr eaLnBrk="1" hangingPunct="1"/>
            <a:r>
              <a:rPr lang="en-US" smtClean="0"/>
              <a:t>6.         What is a diatomic molecule?</a:t>
            </a:r>
          </a:p>
          <a:p>
            <a:pPr eaLnBrk="1" hangingPunct="1"/>
            <a:r>
              <a:rPr lang="en-US" smtClean="0"/>
              <a:t>7.         Which is more stable an element or a compound?</a:t>
            </a:r>
          </a:p>
          <a:p>
            <a:pPr eaLnBrk="1" hangingPunct="1"/>
            <a:r>
              <a:rPr lang="en-US" smtClean="0"/>
              <a:t>8.         What has to happen for a compound to form?</a:t>
            </a:r>
          </a:p>
          <a:p>
            <a:pPr eaLnBrk="1" hangingPunct="1"/>
            <a:r>
              <a:rPr lang="en-US" smtClean="0"/>
              <a:t>9.         What is the octet rule?</a:t>
            </a:r>
          </a:p>
          <a:p>
            <a:pPr eaLnBrk="1" hangingPunct="1"/>
            <a:r>
              <a:rPr lang="en-US" smtClean="0"/>
              <a:t>10.       Why do some elements form ionic rather than covalent compounds?</a:t>
            </a:r>
          </a:p>
          <a:p>
            <a:pPr eaLnBrk="1" hangingPunct="1"/>
            <a:r>
              <a:rPr lang="en-US" smtClean="0"/>
              <a:t>11.       What is the configuration of the ions in an ionic compound?</a:t>
            </a:r>
          </a:p>
          <a:p>
            <a:pPr eaLnBrk="1" hangingPunct="1"/>
            <a:r>
              <a:rPr lang="en-US" smtClean="0"/>
              <a:t>12.       What holds the ions together in an ionic compound?</a:t>
            </a:r>
          </a:p>
          <a:p>
            <a:pPr eaLnBrk="1" hangingPunct="1"/>
            <a:r>
              <a:rPr lang="en-US" smtClean="0"/>
              <a:t>13.       What is the general description of an ionic compound?</a:t>
            </a:r>
          </a:p>
          <a:p>
            <a:pPr eaLnBrk="1" hangingPunct="1"/>
            <a:r>
              <a:rPr lang="en-US" smtClean="0"/>
              <a:t>14.       What are the general properties of an ionic compound? (3 required for a test)</a:t>
            </a:r>
          </a:p>
          <a:p>
            <a:pPr eaLnBrk="1" hangingPunct="1"/>
            <a:r>
              <a:rPr lang="en-US" smtClean="0"/>
              <a:t>15.       Why do elements form covalent compounds?</a:t>
            </a:r>
          </a:p>
          <a:p>
            <a:pPr eaLnBrk="1" hangingPunct="1"/>
            <a:r>
              <a:rPr lang="en-US" smtClean="0"/>
              <a:t>16.       How do atoms achieve a noble gas configuration in a covalent compound?</a:t>
            </a:r>
          </a:p>
          <a:p>
            <a:pPr eaLnBrk="1" hangingPunct="1"/>
            <a:r>
              <a:rPr lang="en-US" smtClean="0"/>
              <a:t>17.       What is a molecule?</a:t>
            </a:r>
          </a:p>
          <a:p>
            <a:pPr eaLnBrk="1" hangingPunct="1"/>
            <a:r>
              <a:rPr lang="en-US" smtClean="0"/>
              <a:t>18.       What are the general properties of a covalent compound?</a:t>
            </a:r>
          </a:p>
          <a:p>
            <a:pPr eaLnBrk="1" hangingPunct="1"/>
            <a:r>
              <a:rPr lang="en-US" smtClean="0"/>
              <a:t>19.       What is the IUPAC rule from symbols of compounds with formal names?</a:t>
            </a:r>
          </a:p>
          <a:p>
            <a:pPr eaLnBrk="1" hangingPunct="1"/>
            <a:r>
              <a:rPr lang="en-US" smtClean="0"/>
              <a:t>20.       How are the symbols for newly discovered elements derived?</a:t>
            </a:r>
          </a:p>
          <a:p>
            <a:pPr eaLnBrk="1" hangingPunct="1"/>
            <a:r>
              <a:rPr lang="en-US" smtClean="0"/>
              <a:t>21.       What is the configuration for a symbol?</a:t>
            </a:r>
          </a:p>
          <a:p>
            <a:pPr eaLnBrk="1" hangingPunct="1"/>
            <a:r>
              <a:rPr lang="en-US" smtClean="0"/>
              <a:t>22.       What is a chemical formula?</a:t>
            </a:r>
          </a:p>
          <a:p>
            <a:pPr eaLnBrk="1" hangingPunct="1"/>
            <a:r>
              <a:rPr lang="en-US" smtClean="0"/>
              <a:t>23.       Which element is listed first in a chemical formula?</a:t>
            </a:r>
          </a:p>
          <a:p>
            <a:pPr eaLnBrk="1" hangingPunct="1"/>
            <a:r>
              <a:rPr lang="en-US" smtClean="0"/>
              <a:t>24.       The formula of an ionic compound gives the simplest ratio. What does the ration in a molecular compound represent?</a:t>
            </a:r>
          </a:p>
          <a:p>
            <a:pPr eaLnBrk="1" hangingPunct="1"/>
            <a:r>
              <a:rPr lang="en-US" smtClean="0"/>
              <a:t>25.       What is the oxidation number of an atom?</a:t>
            </a:r>
          </a:p>
          <a:p>
            <a:pPr eaLnBrk="1" hangingPunct="1"/>
            <a:r>
              <a:rPr lang="en-US" smtClean="0"/>
              <a:t>26.       What can happen to the electrons in a compound?</a:t>
            </a:r>
          </a:p>
          <a:p>
            <a:pPr eaLnBrk="1" hangingPunct="1"/>
            <a:r>
              <a:rPr lang="en-US" smtClean="0"/>
              <a:t>27.       Write the formula for a compound of Francium and Nitrogen.</a:t>
            </a:r>
          </a:p>
          <a:p>
            <a:pPr eaLnBrk="1" hangingPunct="1"/>
            <a:r>
              <a:rPr lang="en-US" smtClean="0"/>
              <a:t>28.       Write the formula for a compound of Iron (II) and Carbon.</a:t>
            </a:r>
          </a:p>
          <a:p>
            <a:pPr eaLnBrk="1" hangingPunct="1"/>
            <a:r>
              <a:rPr lang="en-US" smtClean="0"/>
              <a:t>29.       Write the formula for a compound of Ammonium and Dichromate.</a:t>
            </a:r>
          </a:p>
          <a:p>
            <a:pPr eaLnBrk="1" hangingPunct="1"/>
            <a:r>
              <a:rPr lang="en-US" smtClean="0"/>
              <a:t>30.       What is the name of Al</a:t>
            </a:r>
            <a:r>
              <a:rPr lang="en-US" baseline="-25000" smtClean="0"/>
              <a:t>2</a:t>
            </a:r>
            <a:r>
              <a:rPr lang="en-US" smtClean="0"/>
              <a:t>Te</a:t>
            </a:r>
            <a:r>
              <a:rPr lang="en-US" baseline="-25000" smtClean="0"/>
              <a:t>3</a:t>
            </a:r>
            <a:r>
              <a:rPr lang="en-US" smtClean="0"/>
              <a:t>?</a:t>
            </a:r>
          </a:p>
          <a:p>
            <a:pPr eaLnBrk="1" hangingPunct="1"/>
            <a:r>
              <a:rPr lang="en-US" smtClean="0"/>
              <a:t>31.       What is the name of H</a:t>
            </a:r>
            <a:r>
              <a:rPr lang="en-US" baseline="-25000" smtClean="0"/>
              <a:t>2</a:t>
            </a:r>
            <a:r>
              <a:rPr lang="en-US" smtClean="0"/>
              <a:t>SO</a:t>
            </a:r>
            <a:r>
              <a:rPr lang="en-US" baseline="-25000" smtClean="0"/>
              <a:t>4</a:t>
            </a:r>
            <a:r>
              <a:rPr lang="en-US" smtClean="0"/>
              <a:t>?</a:t>
            </a:r>
          </a:p>
          <a:p>
            <a:pPr eaLnBrk="1" hangingPunct="1"/>
            <a:r>
              <a:rPr lang="en-US" smtClean="0"/>
              <a:t>32.       What is the name of Sn</a:t>
            </a:r>
            <a:r>
              <a:rPr lang="en-US" baseline="-25000" smtClean="0"/>
              <a:t>3</a:t>
            </a:r>
            <a:r>
              <a:rPr lang="en-US" smtClean="0"/>
              <a:t>As</a:t>
            </a:r>
            <a:r>
              <a:rPr lang="en-US" baseline="-25000" smtClean="0"/>
              <a:t>4</a:t>
            </a:r>
            <a:r>
              <a:rPr lang="en-US" smtClean="0"/>
              <a:t>?</a:t>
            </a:r>
          </a:p>
          <a:p>
            <a:pPr eaLnBrk="1" hangingPunct="1"/>
            <a:r>
              <a:rPr lang="en-US" smtClean="0"/>
              <a:t>33.       Write the formula and name of a compound of Carbon and Arsenate.</a:t>
            </a:r>
          </a:p>
          <a:p>
            <a:pPr eaLnBrk="1" hangingPunct="1"/>
            <a:r>
              <a:rPr lang="en-US" smtClean="0"/>
              <a:t>34.       Write the formula and name of a compound of Magnesium and Phosphorous.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94ACA3C4-1297-45C6-AA6A-13B02584AA88}" type="slidenum">
              <a:rPr lang="en-US" smtClean="0"/>
              <a:pPr/>
              <a:t>40</a:t>
            </a:fld>
            <a:endParaRPr lang="en-US" smtClean="0"/>
          </a:p>
        </p:txBody>
      </p:sp>
      <p:sp>
        <p:nvSpPr>
          <p:cNvPr id="244739" name="Rectangle 2"/>
          <p:cNvSpPr>
            <a:spLocks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A57C902C-F648-4980-B0C7-09CB36E5D3E8}" type="slidenum">
              <a:rPr lang="en-US" smtClean="0"/>
              <a:pPr/>
              <a:t>41</a:t>
            </a:fld>
            <a:endParaRPr lang="en-US" smtClean="0"/>
          </a:p>
        </p:txBody>
      </p:sp>
      <p:sp>
        <p:nvSpPr>
          <p:cNvPr id="245763" name="Rectangle 2"/>
          <p:cNvSpPr>
            <a:spLocks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4DCBD3BE-1884-47B3-8150-F38859CD8832}" type="slidenum">
              <a:rPr lang="en-US" smtClean="0"/>
              <a:pPr/>
              <a:t>42</a:t>
            </a:fld>
            <a:endParaRPr lang="en-US" smtClean="0"/>
          </a:p>
        </p:txBody>
      </p:sp>
      <p:sp>
        <p:nvSpPr>
          <p:cNvPr id="246787" name="Rectangle 2"/>
          <p:cNvSpPr>
            <a:spLocks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889CF0FF-2445-4841-A2E2-D6D5FEF16958}" type="slidenum">
              <a:rPr lang="en-US" smtClean="0"/>
              <a:pPr/>
              <a:t>43</a:t>
            </a:fld>
            <a:endParaRPr lang="en-US" smtClean="0"/>
          </a:p>
        </p:txBody>
      </p:sp>
      <p:sp>
        <p:nvSpPr>
          <p:cNvPr id="247811" name="Rectangle 2"/>
          <p:cNvSpPr>
            <a:spLocks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04393B40-BEAF-4798-8C1B-93266F7528A5}" type="slidenum">
              <a:rPr lang="en-US" smtClean="0"/>
              <a:pPr/>
              <a:t>44</a:t>
            </a:fld>
            <a:endParaRPr lang="en-US" smtClean="0"/>
          </a:p>
        </p:txBody>
      </p:sp>
      <p:sp>
        <p:nvSpPr>
          <p:cNvPr id="248835" name="Rectangle 2"/>
          <p:cNvSpPr>
            <a:spLocks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5292C124-4626-4C79-8EDF-4A515BE7CE70}" type="slidenum">
              <a:rPr lang="en-US" smtClean="0"/>
              <a:pPr/>
              <a:t>45</a:t>
            </a:fld>
            <a:endParaRPr lang="en-US" smtClean="0"/>
          </a:p>
        </p:txBody>
      </p:sp>
      <p:sp>
        <p:nvSpPr>
          <p:cNvPr id="249859" name="Rectangle 2"/>
          <p:cNvSpPr>
            <a:spLocks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p>
            <a:fld id="{19805E57-6E94-477E-B1BB-490F49B24B10}" type="slidenum">
              <a:rPr lang="en-US" smtClean="0"/>
              <a:pPr/>
              <a:t>46</a:t>
            </a:fld>
            <a:endParaRPr lang="en-US" smtClean="0"/>
          </a:p>
        </p:txBody>
      </p:sp>
      <p:sp>
        <p:nvSpPr>
          <p:cNvPr id="250883" name="Rectangle 2"/>
          <p:cNvSpPr>
            <a:spLocks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CD30D510-3F3D-4934-BE6F-0346CB5D3BB9}" type="slidenum">
              <a:rPr lang="en-US" smtClean="0"/>
              <a:pPr/>
              <a:t>47</a:t>
            </a:fld>
            <a:endParaRPr lang="en-US" smtClean="0"/>
          </a:p>
        </p:txBody>
      </p:sp>
      <p:sp>
        <p:nvSpPr>
          <p:cNvPr id="251907" name="Rectangle 2"/>
          <p:cNvSpPr>
            <a:spLocks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45C0D024-E91F-456A-9C64-D21724DC2C98}" type="slidenum">
              <a:rPr lang="en-US" smtClean="0"/>
              <a:pPr/>
              <a:t>48</a:t>
            </a:fld>
            <a:endParaRPr lang="en-US" smtClean="0"/>
          </a:p>
        </p:txBody>
      </p:sp>
      <p:sp>
        <p:nvSpPr>
          <p:cNvPr id="252931" name="Rectangle 2"/>
          <p:cNvSpPr>
            <a:spLocks noChangeArrowheads="1" noTextEdit="1"/>
          </p:cNvSpPr>
          <p:nvPr>
            <p:ph type="sldImg"/>
          </p:nvPr>
        </p:nvSpPr>
        <p:spPr>
          <a:ln/>
        </p:spPr>
      </p:sp>
      <p:sp>
        <p:nvSpPr>
          <p:cNvPr id="252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D6C210E2-A72F-45CD-8A38-3F8FD3D01A0F}" type="slidenum">
              <a:rPr lang="en-US" smtClean="0"/>
              <a:pPr/>
              <a:t>49</a:t>
            </a:fld>
            <a:endParaRPr lang="en-US" smtClean="0"/>
          </a:p>
        </p:txBody>
      </p:sp>
      <p:sp>
        <p:nvSpPr>
          <p:cNvPr id="253955" name="Rectangle 2"/>
          <p:cNvSpPr>
            <a:spLocks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4C66EE4F-AE9A-457B-8F89-070727F8ED48}" type="slidenum">
              <a:rPr lang="en-US" smtClean="0"/>
              <a:pPr/>
              <a:t>5</a:t>
            </a:fld>
            <a:endParaRPr lang="en-US" smtClean="0"/>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marL="228600" indent="-228600" eaLnBrk="1" hangingPunct="1"/>
            <a:r>
              <a:rPr lang="en-US" b="1" smtClean="0"/>
              <a:t>ALL students should;</a:t>
            </a:r>
            <a:r>
              <a:rPr lang="en-US" smtClean="0"/>
              <a:t> </a:t>
            </a:r>
          </a:p>
          <a:p>
            <a:pPr marL="228600" indent="-228600" eaLnBrk="1" hangingPunct="1"/>
            <a:r>
              <a:rPr lang="en-US" smtClean="0"/>
              <a:t>Know the apporoximate locations of metals, non-metals and metalloids on the periodic table </a:t>
            </a:r>
          </a:p>
          <a:p>
            <a:pPr marL="228600" indent="-228600" eaLnBrk="1" hangingPunct="1"/>
            <a:r>
              <a:rPr lang="en-US" smtClean="0"/>
              <a:t>Understand the meaning of the terms Molecule and Ion </a:t>
            </a:r>
          </a:p>
          <a:p>
            <a:pPr marL="228600" indent="-228600" eaLnBrk="1" hangingPunct="1"/>
            <a:r>
              <a:rPr lang="en-US" smtClean="0"/>
              <a:t>Learn the lists of common anions and cations (including polyatomic ions) studied in TOPIC 3 </a:t>
            </a:r>
          </a:p>
          <a:p>
            <a:pPr marL="228600" indent="-228600" eaLnBrk="1" hangingPunct="1"/>
            <a:r>
              <a:rPr lang="en-US" smtClean="0"/>
              <a:t>Know how to combine those anions and cations in the correct proportions to form ionic compounds with no net charge </a:t>
            </a:r>
          </a:p>
          <a:p>
            <a:pPr marL="228600" indent="-228600" eaLnBrk="1" hangingPunct="1"/>
            <a:r>
              <a:rPr lang="en-US" smtClean="0"/>
              <a:t>Be able to name binary ionic compounds of a metal and a non-metal </a:t>
            </a:r>
          </a:p>
          <a:p>
            <a:pPr marL="228600" indent="-228600" eaLnBrk="1" hangingPunct="1"/>
            <a:r>
              <a:rPr lang="en-US" smtClean="0"/>
              <a:t>Be able to name binary molecular compounds of two non-metals </a:t>
            </a:r>
          </a:p>
          <a:p>
            <a:pPr marL="228600" indent="-228600" eaLnBrk="1" hangingPunct="1"/>
            <a:r>
              <a:rPr lang="en-US" smtClean="0"/>
              <a:t>Be able to name simple binary acids </a:t>
            </a:r>
          </a:p>
          <a:p>
            <a:pPr marL="228600" indent="-228600" eaLnBrk="1" hangingPunct="1"/>
            <a:r>
              <a:rPr lang="en-US" smtClean="0"/>
              <a:t>Be able to name ionic compounds containing polyatomic anions </a:t>
            </a:r>
          </a:p>
          <a:p>
            <a:pPr marL="228600" indent="-228600" eaLnBrk="1" hangingPunct="1"/>
            <a:r>
              <a:rPr lang="en-US" smtClean="0"/>
              <a:t>Be able to name oxoacids and compounds containing oxoanions </a:t>
            </a:r>
          </a:p>
          <a:p>
            <a:pPr marL="228600" indent="-228600" eaLnBrk="1" hangingPunct="1"/>
            <a:r>
              <a:rPr lang="en-US" smtClean="0"/>
              <a:t>Be able to name hydrated salts </a:t>
            </a:r>
          </a:p>
          <a:p>
            <a:pPr marL="228600" indent="-228600"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59E75428-A3F3-4F5B-B4EE-3EBDF9C77770}" type="slidenum">
              <a:rPr lang="en-US" smtClean="0"/>
              <a:pPr/>
              <a:t>50</a:t>
            </a:fld>
            <a:endParaRPr lang="en-US" smtClean="0"/>
          </a:p>
        </p:txBody>
      </p:sp>
      <p:sp>
        <p:nvSpPr>
          <p:cNvPr id="254979" name="Rectangle 2"/>
          <p:cNvSpPr>
            <a:spLocks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7A595A5-2394-48BA-A494-4FFE0BB40882}" type="slidenum">
              <a:rPr lang="en-US" smtClean="0"/>
              <a:pPr/>
              <a:t>51</a:t>
            </a:fld>
            <a:endParaRPr lang="en-US" smtClean="0"/>
          </a:p>
        </p:txBody>
      </p:sp>
      <p:sp>
        <p:nvSpPr>
          <p:cNvPr id="256003" name="Rectangle 2"/>
          <p:cNvSpPr>
            <a:spLocks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fld id="{C2E2C401-1EA0-4420-B101-E5CA8292A84F}" type="slidenum">
              <a:rPr lang="en-US" smtClean="0"/>
              <a:pPr/>
              <a:t>52</a:t>
            </a:fld>
            <a:endParaRPr lang="en-US" smtClean="0"/>
          </a:p>
        </p:txBody>
      </p:sp>
      <p:sp>
        <p:nvSpPr>
          <p:cNvPr id="257027" name="Rectangle 2"/>
          <p:cNvSpPr>
            <a:spLocks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48B8AB45-3A86-4D01-8F25-628805BD13DA}" type="slidenum">
              <a:rPr lang="en-US" smtClean="0"/>
              <a:pPr/>
              <a:t>53</a:t>
            </a:fld>
            <a:endParaRPr lang="en-US" smtClean="0"/>
          </a:p>
        </p:txBody>
      </p:sp>
      <p:sp>
        <p:nvSpPr>
          <p:cNvPr id="258051" name="Rectangle 2"/>
          <p:cNvSpPr>
            <a:spLocks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2DA1C86F-9B0D-42DD-A616-82852E1AC66F}" type="slidenum">
              <a:rPr lang="en-US" smtClean="0"/>
              <a:pPr/>
              <a:t>54</a:t>
            </a:fld>
            <a:endParaRPr lang="en-US" smtClean="0"/>
          </a:p>
        </p:txBody>
      </p:sp>
      <p:sp>
        <p:nvSpPr>
          <p:cNvPr id="259075" name="Rectangle 2"/>
          <p:cNvSpPr>
            <a:spLocks noChangeArrowheads="1" noTextEdit="1"/>
          </p:cNvSpPr>
          <p:nvPr>
            <p:ph type="sldImg"/>
          </p:nvPr>
        </p:nvSpPr>
        <p:spPr>
          <a:ln/>
        </p:spPr>
      </p:sp>
      <p:sp>
        <p:nvSpPr>
          <p:cNvPr id="259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0F3AC2A1-8871-4D26-B4C1-9850E2DB2045}" type="slidenum">
              <a:rPr lang="en-US" smtClean="0"/>
              <a:pPr/>
              <a:t>55</a:t>
            </a:fld>
            <a:endParaRPr lang="en-US" smtClean="0"/>
          </a:p>
        </p:txBody>
      </p:sp>
      <p:sp>
        <p:nvSpPr>
          <p:cNvPr id="260099" name="Rectangle 2"/>
          <p:cNvSpPr>
            <a:spLocks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p>
            <a:fld id="{B50E329E-3CCF-487E-8307-B5677D5EA1B7}" type="slidenum">
              <a:rPr lang="en-US" smtClean="0"/>
              <a:pPr/>
              <a:t>56</a:t>
            </a:fld>
            <a:endParaRPr lang="en-US" smtClean="0"/>
          </a:p>
        </p:txBody>
      </p:sp>
      <p:sp>
        <p:nvSpPr>
          <p:cNvPr id="261123" name="Rectangle 2"/>
          <p:cNvSpPr>
            <a:spLocks noChangeArrowheads="1" noTextEdit="1"/>
          </p:cNvSpPr>
          <p:nvPr>
            <p:ph type="sldImg"/>
          </p:nvPr>
        </p:nvSpPr>
        <p:spPr>
          <a:ln/>
        </p:spPr>
      </p:sp>
      <p:sp>
        <p:nvSpPr>
          <p:cNvPr id="261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21F47F03-9C32-45B3-9D5F-B582495B6233}" type="slidenum">
              <a:rPr lang="en-US" smtClean="0"/>
              <a:pPr/>
              <a:t>57</a:t>
            </a:fld>
            <a:endParaRPr lang="en-US" smtClean="0"/>
          </a:p>
        </p:txBody>
      </p:sp>
      <p:sp>
        <p:nvSpPr>
          <p:cNvPr id="262147" name="Rectangle 2"/>
          <p:cNvSpPr>
            <a:spLocks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7CE255C2-8749-41B2-A55A-2CC42DA3F4FF}" type="slidenum">
              <a:rPr lang="en-US" smtClean="0"/>
              <a:pPr/>
              <a:t>58</a:t>
            </a:fld>
            <a:endParaRPr lang="en-US" smtClean="0"/>
          </a:p>
        </p:txBody>
      </p:sp>
      <p:sp>
        <p:nvSpPr>
          <p:cNvPr id="263171" name="Rectangle 2"/>
          <p:cNvSpPr>
            <a:spLocks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18A99774-291F-4F33-A4B3-02ADF8866065}" type="slidenum">
              <a:rPr lang="en-US" smtClean="0"/>
              <a:pPr/>
              <a:t>59</a:t>
            </a:fld>
            <a:endParaRPr lang="en-US" smtClean="0"/>
          </a:p>
        </p:txBody>
      </p:sp>
      <p:sp>
        <p:nvSpPr>
          <p:cNvPr id="264195" name="Rectangle 2"/>
          <p:cNvSpPr>
            <a:spLocks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5B6C99E2-BCB5-4C70-A175-B8A694110076}" type="slidenum">
              <a:rPr lang="en-US" smtClean="0"/>
              <a:pPr/>
              <a:t>6</a:t>
            </a:fld>
            <a:endParaRPr lang="en-US" smtClean="0"/>
          </a:p>
        </p:txBody>
      </p:sp>
      <p:sp>
        <p:nvSpPr>
          <p:cNvPr id="209923" name="Rectangle 2"/>
          <p:cNvSpPr>
            <a:spLocks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noFill/>
        </p:spPr>
        <p:txBody>
          <a:bodyPr/>
          <a:lstStyle/>
          <a:p>
            <a:fld id="{BC9DD974-976D-4139-A6F3-4BA29D74FB5A}" type="slidenum">
              <a:rPr lang="en-US" smtClean="0"/>
              <a:pPr/>
              <a:t>60</a:t>
            </a:fld>
            <a:endParaRPr lang="en-US" smtClean="0"/>
          </a:p>
        </p:txBody>
      </p:sp>
      <p:sp>
        <p:nvSpPr>
          <p:cNvPr id="265219" name="Rectangle 2"/>
          <p:cNvSpPr>
            <a:spLocks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FBB4DB42-0AB4-4C39-84FD-A2D5F10DCC7D}" type="slidenum">
              <a:rPr lang="en-US" smtClean="0"/>
              <a:pPr/>
              <a:t>61</a:t>
            </a:fld>
            <a:endParaRPr lang="en-US" smtClean="0"/>
          </a:p>
        </p:txBody>
      </p:sp>
      <p:sp>
        <p:nvSpPr>
          <p:cNvPr id="266243" name="Rectangle 2"/>
          <p:cNvSpPr>
            <a:spLocks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p:spPr>
        <p:txBody>
          <a:bodyPr/>
          <a:lstStyle/>
          <a:p>
            <a:fld id="{78BF2098-07D9-4663-B055-593D7CA02D45}" type="slidenum">
              <a:rPr lang="en-US" smtClean="0"/>
              <a:pPr/>
              <a:t>62</a:t>
            </a:fld>
            <a:endParaRPr lang="en-US" smtClean="0"/>
          </a:p>
        </p:txBody>
      </p:sp>
      <p:sp>
        <p:nvSpPr>
          <p:cNvPr id="267267" name="Rectangle 2"/>
          <p:cNvSpPr>
            <a:spLocks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EA616F4D-D3BD-4689-B39B-AD3D593E1FD2}" type="slidenum">
              <a:rPr lang="en-US" smtClean="0"/>
              <a:pPr/>
              <a:t>63</a:t>
            </a:fld>
            <a:endParaRPr lang="en-US" smtClean="0"/>
          </a:p>
        </p:txBody>
      </p:sp>
      <p:sp>
        <p:nvSpPr>
          <p:cNvPr id="268291" name="Rectangle 2"/>
          <p:cNvSpPr>
            <a:spLocks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D650B920-9846-4304-B230-9A42E077274B}" type="slidenum">
              <a:rPr lang="en-US" smtClean="0"/>
              <a:pPr/>
              <a:t>64</a:t>
            </a:fld>
            <a:endParaRPr lang="en-US" smtClean="0"/>
          </a:p>
        </p:txBody>
      </p:sp>
      <p:sp>
        <p:nvSpPr>
          <p:cNvPr id="269315" name="Rectangle 2"/>
          <p:cNvSpPr>
            <a:spLocks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20B082EB-83D8-4C99-BE54-54C3AA04A60C}" type="slidenum">
              <a:rPr lang="en-US" smtClean="0"/>
              <a:pPr/>
              <a:t>65</a:t>
            </a:fld>
            <a:endParaRPr lang="en-US" smtClean="0"/>
          </a:p>
        </p:txBody>
      </p:sp>
      <p:sp>
        <p:nvSpPr>
          <p:cNvPr id="270339" name="Rectangle 2"/>
          <p:cNvSpPr>
            <a:spLocks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94858394-2891-43C5-BC08-76B0A5830BFF}" type="slidenum">
              <a:rPr lang="en-US" smtClean="0"/>
              <a:pPr/>
              <a:t>66</a:t>
            </a:fld>
            <a:endParaRPr lang="en-US" smtClean="0"/>
          </a:p>
        </p:txBody>
      </p:sp>
      <p:sp>
        <p:nvSpPr>
          <p:cNvPr id="271363" name="Rectangle 2"/>
          <p:cNvSpPr>
            <a:spLocks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5D9F8CE-716F-4A08-A33F-F30DB32FF2CA}" type="slidenum">
              <a:rPr lang="en-US" smtClean="0"/>
              <a:pPr/>
              <a:t>67</a:t>
            </a:fld>
            <a:endParaRPr lang="en-US" smtClean="0"/>
          </a:p>
        </p:txBody>
      </p:sp>
      <p:sp>
        <p:nvSpPr>
          <p:cNvPr id="272387" name="Rectangle 2"/>
          <p:cNvSpPr>
            <a:spLocks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F5BF08EC-4F08-4D97-9251-E160773B8CC7}" type="slidenum">
              <a:rPr lang="en-US" smtClean="0"/>
              <a:pPr/>
              <a:t>68</a:t>
            </a:fld>
            <a:endParaRPr lang="en-US" smtClean="0"/>
          </a:p>
        </p:txBody>
      </p:sp>
      <p:sp>
        <p:nvSpPr>
          <p:cNvPr id="273411" name="Rectangle 2"/>
          <p:cNvSpPr>
            <a:spLocks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199CE1-278E-47D8-9664-E8EB0CB3C9CD}" type="slidenum">
              <a:rPr lang="en-US" smtClean="0"/>
              <a:pPr/>
              <a:t>69</a:t>
            </a:fld>
            <a:endParaRPr lang="en-US" smtClean="0"/>
          </a:p>
        </p:txBody>
      </p:sp>
      <p:sp>
        <p:nvSpPr>
          <p:cNvPr id="274435" name="Rectangle 2"/>
          <p:cNvSpPr>
            <a:spLocks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71B96A0-4B1C-478E-A37D-3AD71DEFA342}" type="slidenum">
              <a:rPr lang="en-US" smtClean="0"/>
              <a:pPr/>
              <a:t>7</a:t>
            </a:fld>
            <a:endParaRPr lang="en-US" smtClean="0"/>
          </a:p>
        </p:txBody>
      </p:sp>
      <p:sp>
        <p:nvSpPr>
          <p:cNvPr id="210947" name="Rectangle 2"/>
          <p:cNvSpPr>
            <a:spLocks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predict the ionic charge on a cation in a binary ionic compound.</a:t>
            </a:r>
          </a:p>
          <a:p>
            <a:pPr eaLnBrk="1" hangingPunct="1"/>
            <a:r>
              <a:rPr lang="en-US" smtClean="0"/>
              <a:t>	To write systematic names and formulas for binary ionic compounds.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C1FBC34A-6CEC-48DC-B645-623EBA100E16}" type="slidenum">
              <a:rPr lang="en-US" smtClean="0"/>
              <a:pPr/>
              <a:t>70</a:t>
            </a:fld>
            <a:endParaRPr lang="en-US" smtClean="0"/>
          </a:p>
        </p:txBody>
      </p:sp>
      <p:sp>
        <p:nvSpPr>
          <p:cNvPr id="275459" name="Rectangle 2"/>
          <p:cNvSpPr>
            <a:spLocks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D5E3FA8D-D4C3-4686-9E08-CFB6798FD78B}" type="slidenum">
              <a:rPr lang="en-US" smtClean="0"/>
              <a:pPr/>
              <a:t>71</a:t>
            </a:fld>
            <a:endParaRPr lang="en-US" smtClean="0"/>
          </a:p>
        </p:txBody>
      </p:sp>
      <p:sp>
        <p:nvSpPr>
          <p:cNvPr id="276483" name="Rectangle 2"/>
          <p:cNvSpPr>
            <a:spLocks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3A29B13F-9A2D-46B4-9176-58B1A68901C6}" type="slidenum">
              <a:rPr lang="en-US" smtClean="0"/>
              <a:pPr/>
              <a:t>72</a:t>
            </a:fld>
            <a:endParaRPr lang="en-US" smtClean="0"/>
          </a:p>
        </p:txBody>
      </p:sp>
      <p:sp>
        <p:nvSpPr>
          <p:cNvPr id="277507" name="Rectangle 2"/>
          <p:cNvSpPr>
            <a:spLocks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293029A-27D7-4968-BF4D-2AF36B4DDFDD}" type="slidenum">
              <a:rPr lang="en-US" smtClean="0"/>
              <a:pPr/>
              <a:t>73</a:t>
            </a:fld>
            <a:endParaRPr lang="en-US" smtClean="0"/>
          </a:p>
        </p:txBody>
      </p:sp>
      <p:sp>
        <p:nvSpPr>
          <p:cNvPr id="278531" name="Rectangle 2"/>
          <p:cNvSpPr>
            <a:spLocks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EF9B44C4-48A8-4497-85FB-3955A1E17A68}" type="slidenum">
              <a:rPr lang="en-US" smtClean="0"/>
              <a:pPr/>
              <a:t>74</a:t>
            </a:fld>
            <a:endParaRPr lang="en-US" smtClean="0"/>
          </a:p>
        </p:txBody>
      </p:sp>
      <p:sp>
        <p:nvSpPr>
          <p:cNvPr id="279555" name="Rectangle 2"/>
          <p:cNvSpPr>
            <a:spLocks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8CA6ECD-6791-4110-952C-6FAD672D4038}" type="slidenum">
              <a:rPr lang="en-US" smtClean="0"/>
              <a:pPr/>
              <a:t>75</a:t>
            </a:fld>
            <a:endParaRPr lang="en-US" smtClean="0"/>
          </a:p>
        </p:txBody>
      </p:sp>
      <p:sp>
        <p:nvSpPr>
          <p:cNvPr id="280579" name="Rectangle 2"/>
          <p:cNvSpPr>
            <a:spLocks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1A0785CE-EC15-42F0-B303-59E2FF43932B}" type="slidenum">
              <a:rPr lang="en-US" smtClean="0"/>
              <a:pPr/>
              <a:t>76</a:t>
            </a:fld>
            <a:endParaRPr lang="en-US" smtClean="0"/>
          </a:p>
        </p:txBody>
      </p:sp>
      <p:sp>
        <p:nvSpPr>
          <p:cNvPr id="281603" name="Rectangle 2"/>
          <p:cNvSpPr>
            <a:spLocks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F9AC3EA-2CDC-40FE-96F3-F07ED95FE3DB}" type="slidenum">
              <a:rPr lang="en-US" smtClean="0"/>
              <a:pPr/>
              <a:t>77</a:t>
            </a:fld>
            <a:endParaRPr lang="en-US" smtClean="0"/>
          </a:p>
        </p:txBody>
      </p:sp>
      <p:sp>
        <p:nvSpPr>
          <p:cNvPr id="282627" name="Rectangle 2"/>
          <p:cNvSpPr>
            <a:spLocks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2C6918B2-662D-4423-8440-F12B6BE55336}" type="slidenum">
              <a:rPr lang="en-US" smtClean="0"/>
              <a:pPr/>
              <a:t>78</a:t>
            </a:fld>
            <a:endParaRPr lang="en-US" smtClean="0"/>
          </a:p>
        </p:txBody>
      </p:sp>
      <p:sp>
        <p:nvSpPr>
          <p:cNvPr id="283651" name="Rectangle 2"/>
          <p:cNvSpPr>
            <a:spLocks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write systematic names and formulas for binary molecular compounds.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E2747EE1-0F8B-4AFD-BDEC-77A989D7AE07}" type="slidenum">
              <a:rPr lang="en-US" smtClean="0"/>
              <a:pPr/>
              <a:t>79</a:t>
            </a:fld>
            <a:endParaRPr lang="en-US" smtClean="0"/>
          </a:p>
        </p:txBody>
      </p:sp>
      <p:sp>
        <p:nvSpPr>
          <p:cNvPr id="284675" name="Rectangle 2"/>
          <p:cNvSpPr>
            <a:spLocks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E2640F87-AB6F-466C-91E5-46F058ADEC17}" type="slidenum">
              <a:rPr lang="en-US" smtClean="0"/>
              <a:pPr/>
              <a:t>8</a:t>
            </a:fld>
            <a:endParaRPr lang="en-US" smtClean="0"/>
          </a:p>
        </p:txBody>
      </p:sp>
      <p:sp>
        <p:nvSpPr>
          <p:cNvPr id="211971" name="Rectangle 2"/>
          <p:cNvSpPr>
            <a:spLocks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64D22EE8-137B-4CB5-A6B3-0F35FFB16A47}" type="slidenum">
              <a:rPr lang="en-US" smtClean="0"/>
              <a:pPr/>
              <a:t>80</a:t>
            </a:fld>
            <a:endParaRPr lang="en-US" smtClean="0"/>
          </a:p>
        </p:txBody>
      </p:sp>
      <p:sp>
        <p:nvSpPr>
          <p:cNvPr id="285699" name="Rectangle 2"/>
          <p:cNvSpPr>
            <a:spLocks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B115E069-5346-43E7-8673-F290D0AC07EF}" type="slidenum">
              <a:rPr lang="en-US" smtClean="0"/>
              <a:pPr/>
              <a:t>81</a:t>
            </a:fld>
            <a:endParaRPr lang="en-US" smtClean="0"/>
          </a:p>
        </p:txBody>
      </p:sp>
      <p:sp>
        <p:nvSpPr>
          <p:cNvPr id="286723" name="Rectangle 2"/>
          <p:cNvSpPr>
            <a:spLocks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EF8652BA-4D18-4B84-8D57-4A6E01B4DD0E}" type="slidenum">
              <a:rPr lang="en-US" smtClean="0"/>
              <a:pPr/>
              <a:t>82</a:t>
            </a:fld>
            <a:endParaRPr lang="en-US" smtClean="0"/>
          </a:p>
        </p:txBody>
      </p:sp>
      <p:sp>
        <p:nvSpPr>
          <p:cNvPr id="287747" name="Rectangle 2"/>
          <p:cNvSpPr>
            <a:spLocks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r>
              <a:rPr lang="en-US" smtClean="0"/>
              <a:t>http://en.wikipedia.org/wiki/Image:Sulfur-dioxide-3D-vdW.png</a:t>
            </a:r>
          </a:p>
          <a:p>
            <a:pPr eaLnBrk="1" hangingPunct="1"/>
            <a:r>
              <a:rPr lang="en-US" smtClean="0"/>
              <a:t>http://en.wikipedia.org/wiki/Image:Sulfur-trioxide-3D-vdW.png</a:t>
            </a:r>
          </a:p>
          <a:p>
            <a:pPr eaLnBrk="1" hangingPunct="1"/>
            <a:r>
              <a:rPr lang="en-US" smtClean="0"/>
              <a:t>http://en.wikipedia.org/wiki/Image:Iodine-monochloride-3D-vdW.png</a:t>
            </a:r>
          </a:p>
          <a:p>
            <a:pPr eaLnBrk="1" hangingPunct="1"/>
            <a:r>
              <a:rPr lang="en-US" smtClean="0"/>
              <a:t>http://en.wikipedia.org/wiki/Image:Nitrous-oxide-3D-vdW.png</a:t>
            </a:r>
          </a:p>
          <a:p>
            <a:pPr eaLnBrk="1" hangingPunct="1"/>
            <a:r>
              <a:rPr lang="en-US" smtClean="0"/>
              <a:t>http://en.wikipedia.org/wiki/Image:Dinitrogen-trioxide-3D-vdW.png</a:t>
            </a:r>
          </a:p>
          <a:p>
            <a:pPr eaLnBrk="1" hangingPunct="1"/>
            <a:r>
              <a:rPr lang="en-US" smtClean="0"/>
              <a:t>http://en.wikipedia.org/wiki/Image:Dinitrogen-pentoxide-3D-balls.png</a:t>
            </a:r>
          </a:p>
          <a:p>
            <a:pPr eaLnBrk="1" hangingPunct="1"/>
            <a:endParaRPr lang="en-US" smtClean="0"/>
          </a:p>
          <a:p>
            <a:pPr eaLnBrk="1" hangingPunct="1"/>
            <a:r>
              <a:rPr lang="en-US" smtClean="0"/>
              <a:t>Technical Note:  Iodine trichloride is actually a dimer with the formula I</a:t>
            </a:r>
            <a:r>
              <a:rPr lang="en-US" baseline="-25000" smtClean="0"/>
              <a:t>2</a:t>
            </a:r>
            <a:r>
              <a:rPr lang="en-US" smtClean="0"/>
              <a:t>Cl</a:t>
            </a:r>
            <a:r>
              <a:rPr lang="en-US" baseline="-25000" smtClean="0"/>
              <a:t>6</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DB9CD343-F497-4D5D-9DA4-D53F4B077525}" type="slidenum">
              <a:rPr lang="en-US" smtClean="0"/>
              <a:pPr/>
              <a:t>83</a:t>
            </a:fld>
            <a:endParaRPr lang="en-US" smtClean="0"/>
          </a:p>
        </p:txBody>
      </p:sp>
      <p:sp>
        <p:nvSpPr>
          <p:cNvPr id="288771" name="Rectangle 2"/>
          <p:cNvSpPr>
            <a:spLocks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9B3447CD-FACB-41F1-886C-454BCDDA9166}" type="slidenum">
              <a:rPr lang="en-US" smtClean="0"/>
              <a:pPr/>
              <a:t>84</a:t>
            </a:fld>
            <a:endParaRPr lang="en-US" smtClean="0"/>
          </a:p>
        </p:txBody>
      </p:sp>
      <p:sp>
        <p:nvSpPr>
          <p:cNvPr id="289795" name="Rectangle 2"/>
          <p:cNvSpPr>
            <a:spLocks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0B912D9-4DF9-4F6A-83AA-BC108FD389E2}" type="slidenum">
              <a:rPr lang="en-US" smtClean="0"/>
              <a:pPr/>
              <a:t>85</a:t>
            </a:fld>
            <a:endParaRPr lang="en-US" smtClean="0"/>
          </a:p>
        </p:txBody>
      </p:sp>
      <p:sp>
        <p:nvSpPr>
          <p:cNvPr id="290819" name="Rectangle 2"/>
          <p:cNvSpPr>
            <a:spLocks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r>
              <a:rPr lang="en-US" smtClean="0"/>
              <a:t>Objectives:</a:t>
            </a:r>
          </a:p>
          <a:p>
            <a:pPr eaLnBrk="1" hangingPunct="1"/>
            <a:r>
              <a:rPr lang="en-US" smtClean="0"/>
              <a:t>	To determine the ionic charge on a cation in a ternary ionic compound.</a:t>
            </a:r>
          </a:p>
          <a:p>
            <a:pPr eaLnBrk="1" hangingPunct="1"/>
            <a:r>
              <a:rPr lang="en-US" smtClean="0"/>
              <a:t>	To write systematic names and formulas for ternary ionic compounds.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A99D3D09-F85F-4847-B3BF-13E0FCA7E082}" type="slidenum">
              <a:rPr lang="en-US" smtClean="0"/>
              <a:pPr/>
              <a:t>86</a:t>
            </a:fld>
            <a:endParaRPr lang="en-US" smtClean="0"/>
          </a:p>
        </p:txBody>
      </p:sp>
      <p:sp>
        <p:nvSpPr>
          <p:cNvPr id="291843" name="Rectangle 2"/>
          <p:cNvSpPr>
            <a:spLocks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9D9595AA-6D50-4472-A92D-C6D5B6C5E479}" type="slidenum">
              <a:rPr lang="en-US" smtClean="0"/>
              <a:pPr/>
              <a:t>87</a:t>
            </a:fld>
            <a:endParaRPr lang="en-US" smtClean="0"/>
          </a:p>
        </p:txBody>
      </p:sp>
      <p:sp>
        <p:nvSpPr>
          <p:cNvPr id="292867" name="Rectangle 2"/>
          <p:cNvSpPr>
            <a:spLocks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9FB18B16-2FD3-49DB-8F33-3E17928C19C7}" type="slidenum">
              <a:rPr lang="en-US" smtClean="0"/>
              <a:pPr/>
              <a:t>88</a:t>
            </a:fld>
            <a:endParaRPr lang="en-US" smtClean="0"/>
          </a:p>
        </p:txBody>
      </p:sp>
      <p:sp>
        <p:nvSpPr>
          <p:cNvPr id="293891" name="Rectangle 2"/>
          <p:cNvSpPr>
            <a:spLocks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96C2184-3F99-4002-9A79-CA2B5A8A29B0}" type="slidenum">
              <a:rPr lang="en-US" smtClean="0"/>
              <a:pPr/>
              <a:t>89</a:t>
            </a:fld>
            <a:endParaRPr lang="en-US" smtClean="0"/>
          </a:p>
        </p:txBody>
      </p:sp>
      <p:sp>
        <p:nvSpPr>
          <p:cNvPr id="294915" name="Rectangle 2"/>
          <p:cNvSpPr>
            <a:spLocks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AB4B12F6-6BB7-4EB4-8883-0AED195D1D34}" type="slidenum">
              <a:rPr lang="en-US" smtClean="0"/>
              <a:pPr/>
              <a:t>9</a:t>
            </a:fld>
            <a:endParaRPr lang="en-US" smtClean="0"/>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0C74EBC7-27EA-4D72-BB76-CC64769DABDF}" type="slidenum">
              <a:rPr lang="en-US" smtClean="0"/>
              <a:pPr/>
              <a:t>90</a:t>
            </a:fld>
            <a:endParaRPr lang="en-US" smtClean="0"/>
          </a:p>
        </p:txBody>
      </p:sp>
      <p:sp>
        <p:nvSpPr>
          <p:cNvPr id="295939" name="Rectangle 2"/>
          <p:cNvSpPr>
            <a:spLocks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FD2987BC-7AE1-499E-ACCD-2CD31299E87E}" type="slidenum">
              <a:rPr lang="en-US" smtClean="0"/>
              <a:pPr/>
              <a:t>91</a:t>
            </a:fld>
            <a:endParaRPr lang="en-US" smtClean="0"/>
          </a:p>
        </p:txBody>
      </p:sp>
      <p:sp>
        <p:nvSpPr>
          <p:cNvPr id="296963" name="Rectangle 2"/>
          <p:cNvSpPr>
            <a:spLocks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B7B68879-C9FD-4005-96DD-AD06A8669103}" type="slidenum">
              <a:rPr lang="en-US" smtClean="0"/>
              <a:pPr/>
              <a:t>92</a:t>
            </a:fld>
            <a:endParaRPr lang="en-US" smtClean="0"/>
          </a:p>
        </p:txBody>
      </p:sp>
      <p:sp>
        <p:nvSpPr>
          <p:cNvPr id="297987" name="Rectangle 2"/>
          <p:cNvSpPr>
            <a:spLocks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27CEA7CC-0561-40FE-92B4-C098F8F25130}" type="slidenum">
              <a:rPr lang="en-US" smtClean="0"/>
              <a:pPr/>
              <a:t>93</a:t>
            </a:fld>
            <a:endParaRPr lang="en-US" smtClean="0"/>
          </a:p>
        </p:txBody>
      </p:sp>
      <p:sp>
        <p:nvSpPr>
          <p:cNvPr id="299011" name="Rectangle 2"/>
          <p:cNvSpPr>
            <a:spLocks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r>
              <a:rPr lang="en-US" smtClean="0"/>
              <a:t>Calcium hydroxide is also called slaked lime.  </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74771EA3-1F19-439E-977A-0E5B068E0547}" type="slidenum">
              <a:rPr lang="en-US" smtClean="0"/>
              <a:pPr/>
              <a:t>94</a:t>
            </a:fld>
            <a:endParaRPr lang="en-US" smtClean="0"/>
          </a:p>
        </p:txBody>
      </p:sp>
      <p:sp>
        <p:nvSpPr>
          <p:cNvPr id="300035" name="Rectangle 2"/>
          <p:cNvSpPr>
            <a:spLocks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buFont typeface="Symbol" pitchFamily="18" charset="2"/>
              <a:buNone/>
            </a:pPr>
            <a:r>
              <a:rPr lang="en-US" smtClean="0">
                <a:sym typeface="Symbol" pitchFamily="18" charset="2"/>
              </a:rPr>
              <a:t>Groups of atoms that bear a net electrical charge</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Atoms that make up a polyatomic atom are held together by the same covalent bonds that hold atoms together in molecules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Many more kinds of polyatomic ions than monatomic ions and polyatomic anions are more numerous than polyatomic cations</a:t>
            </a:r>
          </a:p>
          <a:p>
            <a:pPr eaLnBrk="1" hangingPunct="1">
              <a:buFont typeface="Symbol" pitchFamily="18" charset="2"/>
              <a:buNone/>
            </a:pPr>
            <a:endParaRPr lang="en-US" sz="500" smtClean="0">
              <a:sym typeface="Symbol" pitchFamily="18" charset="2"/>
            </a:endParaRPr>
          </a:p>
          <a:p>
            <a:pPr eaLnBrk="1" hangingPunct="1">
              <a:buFont typeface="Symbol" pitchFamily="18" charset="2"/>
              <a:buNone/>
            </a:pPr>
            <a:r>
              <a:rPr lang="en-US" smtClean="0">
                <a:sym typeface="Symbol" pitchFamily="18" charset="2"/>
              </a:rPr>
              <a:t>Method used to predict empirical formula for ionic compounds that contain monatomic ions can be used for compounds containing polyatomic ions.  Overall charge on the cations must balance the overall charge on the anions in the formula unit.</a:t>
            </a:r>
          </a:p>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45F7AB0-63D6-4EB7-9B9A-9111AC562B70}" type="slidenum">
              <a:rPr lang="en-US" smtClean="0"/>
              <a:pPr/>
              <a:t>95</a:t>
            </a:fld>
            <a:endParaRPr lang="en-US" smtClean="0"/>
          </a:p>
        </p:txBody>
      </p:sp>
      <p:sp>
        <p:nvSpPr>
          <p:cNvPr id="301059" name="Rectangle 2"/>
          <p:cNvSpPr>
            <a:spLocks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90D3DF43-2169-431C-A406-F48A06251077}" type="slidenum">
              <a:rPr lang="en-US" smtClean="0"/>
              <a:pPr/>
              <a:t>96</a:t>
            </a:fld>
            <a:endParaRPr lang="en-US" smtClean="0"/>
          </a:p>
        </p:txBody>
      </p:sp>
      <p:sp>
        <p:nvSpPr>
          <p:cNvPr id="302083" name="Rectangle 2"/>
          <p:cNvSpPr>
            <a:spLocks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r>
              <a:rPr lang="en-US" smtClean="0"/>
              <a:t>Often used as laxatives and antacids.</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6F697BE7-DFC9-4207-818B-70155321B08D}" type="slidenum">
              <a:rPr lang="en-US" smtClean="0"/>
              <a:pPr/>
              <a:t>97</a:t>
            </a:fld>
            <a:endParaRPr lang="en-US" smtClean="0"/>
          </a:p>
        </p:txBody>
      </p:sp>
      <p:sp>
        <p:nvSpPr>
          <p:cNvPr id="303107" name="Rectangle 2"/>
          <p:cNvSpPr>
            <a:spLocks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C111724E-B78A-489A-8978-B0A81543F505}" type="slidenum">
              <a:rPr lang="en-US" smtClean="0"/>
              <a:pPr/>
              <a:t>98</a:t>
            </a:fld>
            <a:endParaRPr lang="en-US" smtClean="0"/>
          </a:p>
        </p:txBody>
      </p:sp>
      <p:sp>
        <p:nvSpPr>
          <p:cNvPr id="304131" name="Rectangle 2"/>
          <p:cNvSpPr>
            <a:spLocks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64F340F6-B47D-4E0C-BAD6-32FC67BA4F70}" type="slidenum">
              <a:rPr lang="en-US" smtClean="0"/>
              <a:pPr/>
              <a:t>99</a:t>
            </a:fld>
            <a:endParaRPr lang="en-US" smtClean="0"/>
          </a:p>
        </p:txBody>
      </p:sp>
      <p:sp>
        <p:nvSpPr>
          <p:cNvPr id="305155" name="Rectangle 2"/>
          <p:cNvSpPr>
            <a:spLocks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A31211-EC44-47FC-92AA-8925FEB9AD5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642FE2-0CD4-456F-B786-E5EF367161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3761F3-055B-47D8-8508-A50B9BD796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D38F79-48F2-4B06-B449-F7FB63793C5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19967-44BD-4955-81FD-B0F4823597A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29A99-73F5-4402-A228-EAC18640164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F1102-BDF8-4211-BDAC-C844EB3DE2C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B46FBB-86A0-407C-9FCF-51432F57E16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818841-1E59-453F-9B13-EA7F927E6FD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26F7AB-D648-49C4-A0FE-E0EDA573C7E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7D128C6-CAC4-489E-A576-12EFE3E646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20064-0B87-489F-902A-AD680C06ED8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F9095F-94C6-4355-91C1-C1D09D7EF83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288A2-FDB1-43D0-945F-6154B2A137A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5670D-8237-4A4D-A7A8-4374399B971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3F8706-5789-43CE-81AB-1DB351C5B69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741E96-A41F-4FF0-8AAD-87B0D704A8B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1AEBBB-7E95-4347-B4C6-DB028A9763D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69284F-5E5B-4C32-913E-C7CE039CFCA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A3D60-FB05-43CB-B24A-FC9C1E68A6F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661C4D-D05B-45AA-B2CA-3FCA56CDDE2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8E821D2-B3A0-4432-BFA3-4036C85C0A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CF0649-9FD8-4900-9D23-7BB26A1F212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718BAE-80BA-4845-8C8A-A84A8E4D31E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C10155-234B-4B91-AB09-3A4420E23EC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E604E9-DE3D-422E-B3C2-ECBAD2BB542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411AEE-6527-4ABB-B93D-5D7DCF78BD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D31DB7-EC96-4E9A-B37C-DC15F83F2AA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9554F-C18A-49AC-9C8B-CBAFFC6BD70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2A89BA4-950D-4624-AFCB-DD0DA673290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475A6E1-B21E-4D53-AEC1-D61B9D9D4B66}"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BCEB4A7-8761-47E2-B968-2EC4AD080103}"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29BD1C1-5484-4417-9F1D-2F0FA06458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59178F-6116-4A42-B7E8-0504E9C1345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D8E531C9-2BA5-4303-9764-3D2D2971844B}"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13755CC4-B674-4053-9710-97278F0B196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4C9EF7B1-2067-4D74-9BD6-D817AB73384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5CC20E4E-0FFA-4823-A5E4-91A82633285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9BFA24DD-9665-4E7A-8F0F-57F42114EA7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C957373-227E-4A58-A466-23D1272B1D9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95300"/>
            <a:ext cx="19431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95300"/>
            <a:ext cx="56769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6976C576-59AF-4132-BC8A-0334D888C29C}"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1D5641-8189-4F9A-90B1-01D1F4CBFD8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EEC444-AFE6-4B86-9143-C63A84910BF2}"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09A16-2321-4413-B685-70BC944540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653466-F960-4A03-9749-11566A1A085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DB3AB7-6C11-49B3-8313-F3DD812B5942}"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5211C7-FBFC-4948-9CED-1319DEF792C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24FBE7B-6110-4FDF-9E1E-2D3F3496B7F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A3C0FD7-57D3-4B8A-AB15-EA0CBE5C3FEA}"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ABCB70-8F79-4E7C-B157-F44A4A28128B}"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1521A8-C450-49DB-A779-71D5AE51E08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1807F-1398-4119-9E95-0110F0BC2B4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0A7D0-EBA0-4B36-9A42-163F9063D3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0647E8-4ED4-4C73-AF23-31D3CE475E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FEB355-A790-4D4B-B98C-1F5301C8E1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35A0E1-CD10-4B0F-BEE8-95B1D952E0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F111B5-AF32-4EEC-91BB-1B6CD4AC07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BBD74E1-3D5C-401D-9FE9-59A5E011AB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592B3FC-F00F-4E45-AC14-AFB2216E62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4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354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354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3101906-34A5-4A12-895D-D7841334EA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shade val="80000"/>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6021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602116"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Times New Roman" pitchFamily="18" charset="0"/>
              </a:defRPr>
            </a:lvl1pPr>
          </a:lstStyle>
          <a:p>
            <a:pPr>
              <a:defRPr/>
            </a:pPr>
            <a:fld id="{A275E45D-00F3-47FD-A018-1E05231038EB}" type="slidenum">
              <a:rPr lang="en-US"/>
              <a:pPr>
                <a:defRPr/>
              </a:pPr>
              <a:t>‹#›</a:t>
            </a:fld>
            <a:endParaRPr lang="en-US"/>
          </a:p>
        </p:txBody>
      </p:sp>
      <p:grpSp>
        <p:nvGrpSpPr>
          <p:cNvPr id="10245" name="Group 5"/>
          <p:cNvGrpSpPr>
            <a:grpSpLocks/>
          </p:cNvGrpSpPr>
          <p:nvPr/>
        </p:nvGrpSpPr>
        <p:grpSpPr bwMode="auto">
          <a:xfrm>
            <a:off x="107950" y="107950"/>
            <a:ext cx="8928100" cy="6642100"/>
            <a:chOff x="68" y="68"/>
            <a:chExt cx="5624" cy="4184"/>
          </a:xfrm>
        </p:grpSpPr>
        <p:sp>
          <p:nvSpPr>
            <p:cNvPr id="602118" name="Rectangle 6"/>
            <p:cNvSpPr>
              <a:spLocks noChangeArrowheads="1"/>
            </p:cNvSpPr>
            <p:nvPr/>
          </p:nvSpPr>
          <p:spPr bwMode="auto">
            <a:xfrm>
              <a:off x="68" y="68"/>
              <a:ext cx="5624" cy="4184"/>
            </a:xfrm>
            <a:prstGeom prst="rect">
              <a:avLst/>
            </a:prstGeom>
            <a:gradFill rotWithShape="0">
              <a:gsLst>
                <a:gs pos="0">
                  <a:srgbClr val="00279F">
                    <a:gamma/>
                    <a:tint val="80000"/>
                    <a:invGamma/>
                  </a:srgbClr>
                </a:gs>
                <a:gs pos="50000">
                  <a:srgbClr val="00279F"/>
                </a:gs>
                <a:gs pos="100000">
                  <a:srgbClr val="00279F">
                    <a:gamma/>
                    <a:tint val="80000"/>
                    <a:invGamma/>
                  </a:srgbClr>
                </a:gs>
              </a:gsLst>
              <a:lin ang="5400000" scaled="1"/>
            </a:gradFill>
            <a:ln w="12700">
              <a:solidFill>
                <a:schemeClr val="folHlink"/>
              </a:solidFill>
              <a:miter lim="800000"/>
              <a:headEnd/>
              <a:tailEnd/>
            </a:ln>
            <a:effectLst/>
          </p:spPr>
          <p:txBody>
            <a:bodyPr wrap="none" anchor="ctr"/>
            <a:lstStyle/>
            <a:p>
              <a:pPr>
                <a:defRPr/>
              </a:pPr>
              <a:endParaRPr lang="en-US"/>
            </a:p>
          </p:txBody>
        </p:sp>
        <p:sp>
          <p:nvSpPr>
            <p:cNvPr id="602119" name="Rectangle 7"/>
            <p:cNvSpPr>
              <a:spLocks noChangeArrowheads="1"/>
            </p:cNvSpPr>
            <p:nvPr/>
          </p:nvSpPr>
          <p:spPr bwMode="auto">
            <a:xfrm>
              <a:off x="151" y="140"/>
              <a:ext cx="5469" cy="4036"/>
            </a:xfrm>
            <a:prstGeom prst="rect">
              <a:avLst/>
            </a:prstGeom>
            <a:gradFill rotWithShape="0">
              <a:gsLst>
                <a:gs pos="0">
                  <a:srgbClr val="00279F"/>
                </a:gs>
                <a:gs pos="50000">
                  <a:srgbClr val="00279F">
                    <a:gamma/>
                    <a:tint val="70196"/>
                    <a:invGamma/>
                  </a:srgbClr>
                </a:gs>
                <a:gs pos="100000">
                  <a:srgbClr val="00279F"/>
                </a:gs>
              </a:gsLst>
              <a:lin ang="5400000" scaled="1"/>
            </a:gradFill>
            <a:ln w="12700">
              <a:solidFill>
                <a:schemeClr val="folHlink"/>
              </a:solidFill>
              <a:miter lim="800000"/>
              <a:headEnd/>
              <a:tailEnd/>
            </a:ln>
            <a:effectLst/>
          </p:spPr>
          <p:txBody>
            <a:bodyPr wrap="none" anchor="ctr"/>
            <a:lstStyle/>
            <a:p>
              <a:pPr>
                <a:defRPr/>
              </a:pPr>
              <a:endParaRPr lang="en-US"/>
            </a:p>
          </p:txBody>
        </p:sp>
        <p:sp>
          <p:nvSpPr>
            <p:cNvPr id="602120" name="Rectangle 8"/>
            <p:cNvSpPr>
              <a:spLocks noChangeArrowheads="1"/>
            </p:cNvSpPr>
            <p:nvPr/>
          </p:nvSpPr>
          <p:spPr bwMode="auto">
            <a:xfrm>
              <a:off x="191" y="188"/>
              <a:ext cx="5377" cy="3944"/>
            </a:xfrm>
            <a:prstGeom prst="rect">
              <a:avLst/>
            </a:prstGeom>
            <a:gradFill rotWithShape="0">
              <a:gsLst>
                <a:gs pos="0">
                  <a:srgbClr val="00279F">
                    <a:gamma/>
                    <a:tint val="70196"/>
                    <a:invGamma/>
                  </a:srgbClr>
                </a:gs>
                <a:gs pos="50000">
                  <a:srgbClr val="00279F"/>
                </a:gs>
                <a:gs pos="100000">
                  <a:srgbClr val="00279F">
                    <a:gamma/>
                    <a:tint val="70196"/>
                    <a:invGamma/>
                  </a:srgbClr>
                </a:gs>
              </a:gsLst>
              <a:lin ang="5400000" scaled="1"/>
            </a:gradFill>
            <a:ln w="12700">
              <a:solidFill>
                <a:schemeClr val="folHlink"/>
              </a:solidFill>
              <a:miter lim="800000"/>
              <a:headEnd/>
              <a:tailEnd/>
            </a:ln>
            <a:effectLst/>
          </p:spPr>
          <p:txBody>
            <a:bodyPr wrap="none" anchor="ctr"/>
            <a:lstStyle/>
            <a:p>
              <a:pPr>
                <a:defRPr/>
              </a:pPr>
              <a:endParaRPr lang="en-US"/>
            </a:p>
          </p:txBody>
        </p:sp>
        <p:sp>
          <p:nvSpPr>
            <p:cNvPr id="602121" name="Rectangle 9"/>
            <p:cNvSpPr>
              <a:spLocks noChangeArrowheads="1"/>
            </p:cNvSpPr>
            <p:nvPr/>
          </p:nvSpPr>
          <p:spPr bwMode="auto">
            <a:xfrm>
              <a:off x="272" y="272"/>
              <a:ext cx="5216" cy="3776"/>
            </a:xfrm>
            <a:prstGeom prst="rect">
              <a:avLst/>
            </a:prstGeom>
            <a:gradFill rotWithShape="0">
              <a:gsLst>
                <a:gs pos="0">
                  <a:srgbClr val="00279F">
                    <a:gamma/>
                    <a:shade val="29804"/>
                    <a:invGamma/>
                  </a:srgbClr>
                </a:gs>
                <a:gs pos="100000">
                  <a:srgbClr val="00279F"/>
                </a:gs>
              </a:gsLst>
              <a:lin ang="5400000" scaled="1"/>
            </a:gradFill>
            <a:ln w="12700">
              <a:solidFill>
                <a:schemeClr val="folHlink"/>
              </a:solidFill>
              <a:miter lim="800000"/>
              <a:headEnd/>
              <a:tailEnd/>
            </a:ln>
            <a:effectLst/>
          </p:spPr>
          <p:txBody>
            <a:bodyPr wrap="none" anchor="ctr"/>
            <a:lstStyle/>
            <a:p>
              <a:pPr>
                <a:defRPr/>
              </a:pPr>
              <a:endParaRPr lang="en-US"/>
            </a:p>
          </p:txBody>
        </p:sp>
      </p:grpSp>
      <p:sp>
        <p:nvSpPr>
          <p:cNvPr id="10246" name="Rectangle 10"/>
          <p:cNvSpPr>
            <a:spLocks noGrp="1" noChangeArrowheads="1"/>
          </p:cNvSpPr>
          <p:nvPr>
            <p:ph type="title"/>
          </p:nvPr>
        </p:nvSpPr>
        <p:spPr bwMode="auto">
          <a:xfrm>
            <a:off x="685800" y="495300"/>
            <a:ext cx="7772400" cy="762000"/>
          </a:xfrm>
          <a:prstGeom prst="rect">
            <a:avLst/>
          </a:prstGeom>
          <a:noFill/>
          <a:ln w="9525">
            <a:noFill/>
            <a:miter lim="800000"/>
            <a:headEnd/>
            <a:tailEnd/>
          </a:ln>
        </p:spPr>
        <p:txBody>
          <a:bodyPr vert="horz" wrap="square" lIns="92075" tIns="46038" rIns="92075" bIns="46038" numCol="1" anchor="ctr" anchorCtr="1" compatLnSpc="1">
            <a:prstTxWarp prst="textNoShape">
              <a:avLst/>
            </a:prstTxWarp>
            <a:spAutoFit/>
          </a:bodyPr>
          <a:lstStyle/>
          <a:p>
            <a:pPr lvl="0"/>
            <a:r>
              <a:rPr lang="en-US" smtClean="0"/>
              <a:t>Click to edit Master title style</a:t>
            </a:r>
          </a:p>
        </p:txBody>
      </p:sp>
      <p:sp>
        <p:nvSpPr>
          <p:cNvPr id="10247" name="Rectangle 11"/>
          <p:cNvSpPr>
            <a:spLocks noGrp="1" noChangeArrowheads="1"/>
          </p:cNvSpPr>
          <p:nvPr>
            <p:ph type="body" idx="1"/>
          </p:nvPr>
        </p:nvSpPr>
        <p:spPr bwMode="auto">
          <a:xfrm>
            <a:off x="685800" y="1295400"/>
            <a:ext cx="77724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00000"/>
        <a:buChar char="–"/>
        <a:defRPr sz="3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E334C24-58F7-40A9-9E03-6FFD146ADF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hem1.com/acad/webtext/intro/nomen.html"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00.xml"/><Relationship Id="rId1" Type="http://schemas.openxmlformats.org/officeDocument/2006/relationships/slideLayout" Target="../slideLayouts/slideLayout19.xml"/><Relationship Id="rId4" Type="http://schemas.openxmlformats.org/officeDocument/2006/relationships/image" Target="../media/image42.wmf"/></Relationships>
</file>

<file path=ppt/slides/_rels/slide10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14.xml"/><Relationship Id="rId1" Type="http://schemas.openxmlformats.org/officeDocument/2006/relationships/audio" Target="../media/audio2.wav"/><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8" Type="http://schemas.openxmlformats.org/officeDocument/2006/relationships/hyperlink" Target="http://www.unit5.org/christjs/Polyatomic%20Ion.doc" TargetMode="External"/><Relationship Id="rId3" Type="http://schemas.openxmlformats.org/officeDocument/2006/relationships/hyperlink" Target="Keys%20Worksheets/Ionic%20Polyatomic%20key.doc" TargetMode="External"/><Relationship Id="rId7" Type="http://schemas.openxmlformats.org/officeDocument/2006/relationships/hyperlink" Target="http://www.unit5.org/christjs/4ionchart.doc" TargetMode="External"/><Relationship Id="rId2" Type="http://schemas.openxmlformats.org/officeDocument/2006/relationships/notesSlide" Target="../notesSlides/notesSlide107.xml"/><Relationship Id="rId1" Type="http://schemas.openxmlformats.org/officeDocument/2006/relationships/slideLayout" Target="../slideLayouts/slideLayout6.xml"/><Relationship Id="rId6" Type="http://schemas.openxmlformats.org/officeDocument/2006/relationships/hyperlink" Target="Naming%20Word/4Ionic%20Polyatomic.doc" TargetMode="External"/><Relationship Id="rId5" Type="http://schemas.openxmlformats.org/officeDocument/2006/relationships/hyperlink" Target="../Naming%20Word/4Ionic%20Polyatomic.doc" TargetMode="External"/><Relationship Id="rId4" Type="http://schemas.openxmlformats.org/officeDocument/2006/relationships/hyperlink" Target="../Keys%20Worksheets/Name%20Key/Ionic%20Polyatomic%20key2.doc" TargetMode="External"/><Relationship Id="rId9" Type="http://schemas.openxmlformats.org/officeDocument/2006/relationships/hyperlink" Target="http://www.unit5.org/christjs/4Ionic%20Polyatomic.doc"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Naming%20Word/4Ionic%20Cmpds%20Multiple%20Charge.doc" TargetMode="External"/><Relationship Id="rId7" Type="http://schemas.openxmlformats.org/officeDocument/2006/relationships/hyperlink" Target="http://www.unit5.org/christjs/4Ionic%20Cmpds%20Multiple%20Charge.doc" TargetMode="External"/><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hyperlink" Target="../Naming%20Word/4Ionic%20Cmpds%20Multiple%20Charge.doc" TargetMode="External"/><Relationship Id="rId5" Type="http://schemas.openxmlformats.org/officeDocument/2006/relationships/hyperlink" Target="../Keys%20Worksheets/Ionic%20Cmpds%20Multiple%20Charge%20Key.doc" TargetMode="External"/><Relationship Id="rId4" Type="http://schemas.openxmlformats.org/officeDocument/2006/relationships/hyperlink" Target="Keys%20Worksheets/Ionic%20Cmpds%20Multiple%20Charge%20Key.doc" TargetMode="External"/></Relationships>
</file>

<file path=ppt/slides/_rels/slide10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Naming%20Word/4Binary%20Single%20Charge.doc"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unit5.org/christjs/4Binary%20Single%20Charge.doc" TargetMode="External"/><Relationship Id="rId5" Type="http://schemas.openxmlformats.org/officeDocument/2006/relationships/hyperlink" Target="../Naming%20Word/4Binary%20Single%20Charge.doc" TargetMode="External"/><Relationship Id="rId4" Type="http://schemas.openxmlformats.org/officeDocument/2006/relationships/hyperlink" Target="../Keys%20Worksheets/Binary%20Single%20Charge%20Key.doc"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3.xml.rels><?xml version="1.0" encoding="UTF-8" standalone="yes"?>
<Relationships xmlns="http://schemas.openxmlformats.org/package/2006/relationships"><Relationship Id="rId3" Type="http://schemas.openxmlformats.org/officeDocument/2006/relationships/hyperlink" Target="Naming%20Word/4chargews.doc" TargetMode="External"/><Relationship Id="rId7" Type="http://schemas.openxmlformats.org/officeDocument/2006/relationships/hyperlink" Target="http://www.unit5.org/christjs/4chargews.doc" TargetMode="External"/><Relationship Id="rId2" Type="http://schemas.openxmlformats.org/officeDocument/2006/relationships/notesSlide" Target="../notesSlides/notesSlide110.xml"/><Relationship Id="rId1" Type="http://schemas.openxmlformats.org/officeDocument/2006/relationships/slideLayout" Target="../slideLayouts/slideLayout6.xml"/><Relationship Id="rId6" Type="http://schemas.openxmlformats.org/officeDocument/2006/relationships/hyperlink" Target="http://www.unit5.org/christjs/4bondnomenlo.doc" TargetMode="External"/><Relationship Id="rId5" Type="http://schemas.openxmlformats.org/officeDocument/2006/relationships/hyperlink" Target="../Naming%20Word/4chargews.doc" TargetMode="External"/><Relationship Id="rId4" Type="http://schemas.openxmlformats.org/officeDocument/2006/relationships/hyperlink" Target="../Keys%20Worksheets/Name%20Key/chargews%20key.doc"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Naming%20Word/4nameformws.doc" TargetMode="External"/><Relationship Id="rId7" Type="http://schemas.openxmlformats.org/officeDocument/2006/relationships/hyperlink" Target="http://www.unit5.org/christjs/4nameformws.doc" TargetMode="External"/><Relationship Id="rId2" Type="http://schemas.openxmlformats.org/officeDocument/2006/relationships/notesSlide" Target="../notesSlides/notesSlide111.xml"/><Relationship Id="rId1" Type="http://schemas.openxmlformats.org/officeDocument/2006/relationships/slideLayout" Target="../slideLayouts/slideLayout6.xml"/><Relationship Id="rId6" Type="http://schemas.openxmlformats.org/officeDocument/2006/relationships/hyperlink" Target="../Naming%20Word/4nameformws.doc" TargetMode="External"/><Relationship Id="rId5" Type="http://schemas.openxmlformats.org/officeDocument/2006/relationships/hyperlink" Target="../Keys%20Worksheets/Name%20Key/nameformws%20key.doc" TargetMode="External"/><Relationship Id="rId4" Type="http://schemas.openxmlformats.org/officeDocument/2006/relationships/hyperlink" Target="Keys%20Worksheets/nameformws%20key.doc" TargetMode="External"/></Relationships>
</file>

<file path=ppt/slides/_rels/slide1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hyperlink" Target="http://upload.wikimedia.org/wikipedia/commons/a/a9/Third_beach_sand.jpg" TargetMode="External"/><Relationship Id="rId4" Type="http://schemas.openxmlformats.org/officeDocument/2006/relationships/image" Target="../media/image6.jpeg"/></Relationships>
</file>

<file path=ppt/slides/_rels/slide1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3.gif"/><Relationship Id="rId4" Type="http://schemas.openxmlformats.org/officeDocument/2006/relationships/oleObject" Target="../embeddings/oleObject1.bin"/></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6.xml"/><Relationship Id="rId7"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8" Type="http://schemas.openxmlformats.org/officeDocument/2006/relationships/hyperlink" Target="http://www.unit5.org/christjs/Empirical_Molecular_Formulas.htm" TargetMode="External"/><Relationship Id="rId3" Type="http://schemas.openxmlformats.org/officeDocument/2006/relationships/hyperlink" Target="Naming%20Word/4Empirical%20&amp;%20Molecular%20Formulas.doc" TargetMode="External"/><Relationship Id="rId7" Type="http://schemas.openxmlformats.org/officeDocument/2006/relationships/hyperlink" Target="../Naming%20Word/4empformws.doc" TargetMode="External"/><Relationship Id="rId2" Type="http://schemas.openxmlformats.org/officeDocument/2006/relationships/notesSlide" Target="../notesSlides/notesSlide130.xml"/><Relationship Id="rId1" Type="http://schemas.openxmlformats.org/officeDocument/2006/relationships/slideLayout" Target="../slideLayouts/slideLayout6.xml"/><Relationship Id="rId6" Type="http://schemas.openxmlformats.org/officeDocument/2006/relationships/hyperlink" Target="http://www.unit5.org/christjs/4Empirical%20&amp;%20Molecular%20Formulas.doc" TargetMode="External"/><Relationship Id="rId5" Type="http://schemas.openxmlformats.org/officeDocument/2006/relationships/hyperlink" Target="../Keys%20Worksheets/Empirical%20&amp;%20Molecular%20Formulas%20key.doc" TargetMode="External"/><Relationship Id="rId4" Type="http://schemas.openxmlformats.org/officeDocument/2006/relationships/hyperlink" Target="Keys%20Worksheets/Empirical%20&amp;%20Molecular%20Formulas%20key.doc" TargetMode="External"/><Relationship Id="rId9" Type="http://schemas.openxmlformats.org/officeDocument/2006/relationships/hyperlink" Target="http://www.unit5.org/christjs/4empformws.doc"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Keys%20Worksheets/Errors%20in%20Nomenclature%20key.doc" TargetMode="External"/><Relationship Id="rId7" Type="http://schemas.openxmlformats.org/officeDocument/2006/relationships/hyperlink" Target="http://www.unit5.org/christjs/4ch6qs.doc" TargetMode="External"/><Relationship Id="rId2" Type="http://schemas.openxmlformats.org/officeDocument/2006/relationships/notesSlide" Target="../notesSlides/notesSlide131.xml"/><Relationship Id="rId1" Type="http://schemas.openxmlformats.org/officeDocument/2006/relationships/slideLayout" Target="../slideLayouts/slideLayout6.xml"/><Relationship Id="rId6" Type="http://schemas.openxmlformats.org/officeDocument/2006/relationships/hyperlink" Target="http://www.unit5.org/christjs/4errors.doc" TargetMode="External"/><Relationship Id="rId5" Type="http://schemas.openxmlformats.org/officeDocument/2006/relationships/hyperlink" Target="../Naming%20Word/4errors.doc" TargetMode="External"/><Relationship Id="rId4" Type="http://schemas.openxmlformats.org/officeDocument/2006/relationships/hyperlink" Target="../Keys%20Worksheets/Errors%20in%20Nomenclature%20key.doc" TargetMode="Externa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hyperlink" Target="http://upload.wikimedia.org/wikipedia/commons/2/24/Sulfuric-acid-3D-vdW.png" TargetMode="External"/><Relationship Id="rId2" Type="http://schemas.openxmlformats.org/officeDocument/2006/relationships/notesSlide" Target="../notesSlides/notesSlide139.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1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0.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1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5.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149.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slide" Target="slide156.xml"/><Relationship Id="rId7" Type="http://schemas.openxmlformats.org/officeDocument/2006/relationships/slide" Target="slide152.xml"/><Relationship Id="rId2" Type="http://schemas.openxmlformats.org/officeDocument/2006/relationships/notesSlide" Target="../notesSlides/notesSlide146.xml"/><Relationship Id="rId1" Type="http://schemas.openxmlformats.org/officeDocument/2006/relationships/slideLayout" Target="../slideLayouts/slideLayout6.xml"/><Relationship Id="rId6" Type="http://schemas.openxmlformats.org/officeDocument/2006/relationships/slide" Target="slide18.xml"/><Relationship Id="rId11" Type="http://schemas.openxmlformats.org/officeDocument/2006/relationships/image" Target="../media/image57.jpeg"/><Relationship Id="rId5" Type="http://schemas.openxmlformats.org/officeDocument/2006/relationships/slide" Target="slide151.xml"/><Relationship Id="rId10" Type="http://schemas.openxmlformats.org/officeDocument/2006/relationships/slide" Target="slide4.xml"/><Relationship Id="rId4" Type="http://schemas.openxmlformats.org/officeDocument/2006/relationships/slide" Target="slide150.xml"/><Relationship Id="rId9" Type="http://schemas.openxmlformats.org/officeDocument/2006/relationships/slide" Target="slide157.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47.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1.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48.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2.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49.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3.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4.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51.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5.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6.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53.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7.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54.xml"/><Relationship Id="rId1" Type="http://schemas.openxmlformats.org/officeDocument/2006/relationships/slideLayout" Target="../slideLayouts/slideLayout6.xml"/><Relationship Id="rId4" Type="http://schemas.openxmlformats.org/officeDocument/2006/relationships/slide" Target="slide4.xml"/></Relationships>
</file>

<file path=ppt/slides/_rels/slide1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hyperlink" Target="../Keys%20Worksheets/Vocabulary/4u5vocabkey.doc" TargetMode="External"/><Relationship Id="rId2" Type="http://schemas.openxmlformats.org/officeDocument/2006/relationships/notesSlide" Target="../notesSlides/notesSlide157.xml"/><Relationship Id="rId1" Type="http://schemas.openxmlformats.org/officeDocument/2006/relationships/slideLayout" Target="../slideLayouts/slideLayout6.xml"/><Relationship Id="rId5" Type="http://schemas.openxmlformats.org/officeDocument/2006/relationships/hyperlink" Target="http://www.unit5.org/chemistry/christjs/4u5vocab.doc" TargetMode="External"/><Relationship Id="rId4" Type="http://schemas.openxmlformats.org/officeDocument/2006/relationships/hyperlink" Target="../Naming%20Word/4u5vocab.doc" TargetMode="External"/></Relationships>
</file>

<file path=ppt/slides/_rels/slide161.xml.rels><?xml version="1.0" encoding="UTF-8" standalone="yes"?>
<Relationships xmlns="http://schemas.openxmlformats.org/package/2006/relationships"><Relationship Id="rId3" Type="http://schemas.openxmlformats.org/officeDocument/2006/relationships/slide" Target="slide172.xml"/><Relationship Id="rId2" Type="http://schemas.openxmlformats.org/officeDocument/2006/relationships/notesSlide" Target="../notesSlides/notesSlide158.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3" Type="http://schemas.openxmlformats.org/officeDocument/2006/relationships/hyperlink" Target="Naming%20Word/4modellab.doc" TargetMode="External"/><Relationship Id="rId2" Type="http://schemas.openxmlformats.org/officeDocument/2006/relationships/notesSlide" Target="../notesSlides/notesSlide161.xml"/><Relationship Id="rId1" Type="http://schemas.openxmlformats.org/officeDocument/2006/relationships/slideLayout" Target="../slideLayouts/slideLayout6.xml"/><Relationship Id="rId5" Type="http://schemas.openxmlformats.org/officeDocument/2006/relationships/hyperlink" Target="http://www.unit5.org/christjs/4modellab.doc" TargetMode="External"/><Relationship Id="rId4" Type="http://schemas.openxmlformats.org/officeDocument/2006/relationships/hyperlink" Target="../Naming%20Word/4modellab.doc" TargetMode="External"/></Relationships>
</file>

<file path=ppt/slides/_rels/slide165.xml.rels><?xml version="1.0" encoding="UTF-8" standalone="yes"?>
<Relationships xmlns="http://schemas.openxmlformats.org/package/2006/relationships"><Relationship Id="rId8" Type="http://schemas.openxmlformats.org/officeDocument/2006/relationships/slide" Target="slide181.xml"/><Relationship Id="rId13" Type="http://schemas.openxmlformats.org/officeDocument/2006/relationships/slide" Target="slide169.xml"/><Relationship Id="rId18" Type="http://schemas.openxmlformats.org/officeDocument/2006/relationships/slide" Target="slide175.xml"/><Relationship Id="rId3" Type="http://schemas.openxmlformats.org/officeDocument/2006/relationships/notesSlide" Target="../notesSlides/notesSlide162.xml"/><Relationship Id="rId7" Type="http://schemas.openxmlformats.org/officeDocument/2006/relationships/slide" Target="slide180.xml"/><Relationship Id="rId12" Type="http://schemas.openxmlformats.org/officeDocument/2006/relationships/slide" Target="slide168.xml"/><Relationship Id="rId17" Type="http://schemas.openxmlformats.org/officeDocument/2006/relationships/slide" Target="slide174.xml"/><Relationship Id="rId2" Type="http://schemas.openxmlformats.org/officeDocument/2006/relationships/slideLayout" Target="../slideLayouts/slideLayout13.xml"/><Relationship Id="rId16" Type="http://schemas.openxmlformats.org/officeDocument/2006/relationships/slide" Target="slide173.xml"/><Relationship Id="rId1" Type="http://schemas.openxmlformats.org/officeDocument/2006/relationships/themeOverride" Target="../theme/themeOverride4.xml"/><Relationship Id="rId6" Type="http://schemas.openxmlformats.org/officeDocument/2006/relationships/slide" Target="slide179.xml"/><Relationship Id="rId11" Type="http://schemas.openxmlformats.org/officeDocument/2006/relationships/slide" Target="slide187.xml"/><Relationship Id="rId5" Type="http://schemas.openxmlformats.org/officeDocument/2006/relationships/slide" Target="slide178.xml"/><Relationship Id="rId15" Type="http://schemas.openxmlformats.org/officeDocument/2006/relationships/slide" Target="slide171.xml"/><Relationship Id="rId10" Type="http://schemas.openxmlformats.org/officeDocument/2006/relationships/slide" Target="slide183.xml"/><Relationship Id="rId19" Type="http://schemas.openxmlformats.org/officeDocument/2006/relationships/slide" Target="slide184.xml"/><Relationship Id="rId4" Type="http://schemas.openxmlformats.org/officeDocument/2006/relationships/slide" Target="slide176.xml"/><Relationship Id="rId9" Type="http://schemas.openxmlformats.org/officeDocument/2006/relationships/slide" Target="slide182.xml"/><Relationship Id="rId14" Type="http://schemas.openxmlformats.org/officeDocument/2006/relationships/slide" Target="slide170.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18.xml"/><Relationship Id="rId1" Type="http://schemas.openxmlformats.org/officeDocument/2006/relationships/themeOverride" Target="../theme/themeOverride6.xml"/><Relationship Id="rId4" Type="http://schemas.openxmlformats.org/officeDocument/2006/relationships/image" Target="../media/image58.jpe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18.xml"/><Relationship Id="rId1" Type="http://schemas.openxmlformats.org/officeDocument/2006/relationships/themeOverride" Target="../theme/themeOverride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18.xml"/><Relationship Id="rId1" Type="http://schemas.openxmlformats.org/officeDocument/2006/relationships/themeOverride" Target="../theme/themeOverride8.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18.xml"/><Relationship Id="rId1" Type="http://schemas.openxmlformats.org/officeDocument/2006/relationships/themeOverride" Target="../theme/themeOverride9.xml"/><Relationship Id="rId5" Type="http://schemas.openxmlformats.org/officeDocument/2006/relationships/image" Target="../media/image60.png"/><Relationship Id="rId4" Type="http://schemas.openxmlformats.org/officeDocument/2006/relationships/hyperlink" Target="http://upload.wikimedia.org/wikipedia/en/0/07/Water_molecule.svg" TargetMode="External"/></Relationships>
</file>

<file path=ppt/slides/_rels/slide17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68.xml"/><Relationship Id="rId7" Type="http://schemas.openxmlformats.org/officeDocument/2006/relationships/hyperlink" Target="http://upload.wikimedia.org/wikipedia/commons/6/6f/Ethane-3D-balls.png" TargetMode="Externa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image" Target="../media/image62.png"/><Relationship Id="rId5" Type="http://schemas.openxmlformats.org/officeDocument/2006/relationships/hyperlink" Target="http://upload.wikimedia.org/wikipedia/commons/2/2f/Ethane-3D-vdW.png" TargetMode="External"/><Relationship Id="rId4" Type="http://schemas.openxmlformats.org/officeDocument/2006/relationships/image" Target="../media/image61.jpe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image" Target="../media/image64.png"/><Relationship Id="rId5" Type="http://schemas.openxmlformats.org/officeDocument/2006/relationships/hyperlink" Target="http://upload.wikimedia.org/wikipedia/commons/c/c3/Ethylene-3D-vdW.png" TargetMode="External"/><Relationship Id="rId4" Type="http://schemas.openxmlformats.org/officeDocument/2006/relationships/image" Target="../media/image61.jpe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18.xml"/><Relationship Id="rId1" Type="http://schemas.openxmlformats.org/officeDocument/2006/relationships/themeOverride" Target="../theme/themeOverride12.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18.xml"/><Relationship Id="rId1" Type="http://schemas.openxmlformats.org/officeDocument/2006/relationships/themeOverride" Target="../theme/themeOverride13.xml"/><Relationship Id="rId5" Type="http://schemas.openxmlformats.org/officeDocument/2006/relationships/image" Target="../media/image65.png"/><Relationship Id="rId4" Type="http://schemas.openxmlformats.org/officeDocument/2006/relationships/hyperlink" Target="http://upload.wikimedia.org/wikipedia/commons/c/c1/Hydrogen-sulfide-3D-vdW.png" TargetMode="External"/></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18.xml"/><Relationship Id="rId1" Type="http://schemas.openxmlformats.org/officeDocument/2006/relationships/themeOverride" Target="../theme/themeOverride14.xml"/><Relationship Id="rId5" Type="http://schemas.openxmlformats.org/officeDocument/2006/relationships/image" Target="../media/image67.png"/><Relationship Id="rId4" Type="http://schemas.openxmlformats.org/officeDocument/2006/relationships/image" Target="../media/image66.jpeg"/></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18.xml"/><Relationship Id="rId1" Type="http://schemas.openxmlformats.org/officeDocument/2006/relationships/themeOverride" Target="../theme/themeOverride15.xml"/><Relationship Id="rId5" Type="http://schemas.openxmlformats.org/officeDocument/2006/relationships/image" Target="../media/image68.png"/><Relationship Id="rId4" Type="http://schemas.openxmlformats.org/officeDocument/2006/relationships/hyperlink" Target="http://upload.wikimedia.org/wikipedia/commons/d/dc/Ammonia-3D-vdW.png" TargetMode="External"/></Relationships>
</file>

<file path=ppt/slides/_rels/slide177.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notesSlide" Target="../notesSlides/notesSlide174.xml"/><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18.xml"/><Relationship Id="rId1" Type="http://schemas.openxmlformats.org/officeDocument/2006/relationships/themeOverride" Target="../theme/themeOverride16.xml"/><Relationship Id="rId5" Type="http://schemas.openxmlformats.org/officeDocument/2006/relationships/image" Target="../media/image69.png"/><Relationship Id="rId4" Type="http://schemas.openxmlformats.org/officeDocument/2006/relationships/hyperlink" Target="http://upload.wikimedia.org/wikipedia/commons/8/88/HCl_molecule_model-VdW_surface.svg" TargetMode="Externa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18.xml"/><Relationship Id="rId1" Type="http://schemas.openxmlformats.org/officeDocument/2006/relationships/themeOverride" Target="../theme/themeOverride17.xml"/><Relationship Id="rId5" Type="http://schemas.openxmlformats.org/officeDocument/2006/relationships/image" Target="../media/image70.png"/><Relationship Id="rId4" Type="http://schemas.openxmlformats.org/officeDocument/2006/relationships/hyperlink" Target="http://upload.wikimedia.org/wikipedia/commons/f/fe/Chloroform_3D.svg"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18.xml"/><Relationship Id="rId1" Type="http://schemas.openxmlformats.org/officeDocument/2006/relationships/themeOverride" Target="../theme/themeOverride18.xml"/><Relationship Id="rId5" Type="http://schemas.openxmlformats.org/officeDocument/2006/relationships/image" Target="../media/image71.png"/><Relationship Id="rId4" Type="http://schemas.openxmlformats.org/officeDocument/2006/relationships/hyperlink" Target="http://upload.wikimedia.org/wikipedia/commons/2/29/Urea-3D-vdW.png" TargetMode="Externa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18.xml"/><Relationship Id="rId1" Type="http://schemas.openxmlformats.org/officeDocument/2006/relationships/themeOverride" Target="../theme/themeOverride19.xml"/><Relationship Id="rId6" Type="http://schemas.openxmlformats.org/officeDocument/2006/relationships/image" Target="../media/image73.jpeg"/><Relationship Id="rId5" Type="http://schemas.openxmlformats.org/officeDocument/2006/relationships/hyperlink" Target="http://upload.wikimedia.org/wikipedia/commons/6/6a/Propane-3D-space-filling.png" TargetMode="External"/><Relationship Id="rId4" Type="http://schemas.openxmlformats.org/officeDocument/2006/relationships/image" Target="../media/image72.jpeg"/></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18.xml"/><Relationship Id="rId1" Type="http://schemas.openxmlformats.org/officeDocument/2006/relationships/themeOverride" Target="../theme/themeOverride20.xml"/><Relationship Id="rId5" Type="http://schemas.openxmlformats.org/officeDocument/2006/relationships/image" Target="../media/image74.png"/><Relationship Id="rId4" Type="http://schemas.openxmlformats.org/officeDocument/2006/relationships/hyperlink" Target="http://upload.wikimedia.org/wikipedia/commons/9/95/Butane-3D-space-filling.png" TargetMode="External"/></Relationships>
</file>

<file path=ppt/slides/_rels/slide183.xml.rels><?xml version="1.0" encoding="UTF-8" standalone="yes"?>
<Relationships xmlns="http://schemas.openxmlformats.org/package/2006/relationships"><Relationship Id="rId8" Type="http://schemas.openxmlformats.org/officeDocument/2006/relationships/hyperlink" Target="http://upload.wikimedia.org/wikipedia/commons/1/1f/Nitrogen-triiodide-3D-balls.png" TargetMode="External"/><Relationship Id="rId3" Type="http://schemas.openxmlformats.org/officeDocument/2006/relationships/video" Target="file:///K:\slowNI3.wmv" TargetMode="External"/><Relationship Id="rId7" Type="http://schemas.openxmlformats.org/officeDocument/2006/relationships/image" Target="../media/image76.png"/><Relationship Id="rId2" Type="http://schemas.openxmlformats.org/officeDocument/2006/relationships/video" Target="file:///K:\NI3.wmv" TargetMode="External"/><Relationship Id="rId1" Type="http://schemas.openxmlformats.org/officeDocument/2006/relationships/themeOverride" Target="../theme/themeOverride21.xml"/><Relationship Id="rId6" Type="http://schemas.openxmlformats.org/officeDocument/2006/relationships/image" Target="../media/image75.jpeg"/><Relationship Id="rId5" Type="http://schemas.openxmlformats.org/officeDocument/2006/relationships/notesSlide" Target="../notesSlides/notesSlide180.xml"/><Relationship Id="rId4" Type="http://schemas.openxmlformats.org/officeDocument/2006/relationships/slideLayout" Target="../slideLayouts/slideLayout18.xml"/><Relationship Id="rId9" Type="http://schemas.openxmlformats.org/officeDocument/2006/relationships/image" Target="../media/image77.png"/></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18.xml"/><Relationship Id="rId1" Type="http://schemas.openxmlformats.org/officeDocument/2006/relationships/themeOverride" Target="../theme/themeOverride22.xml"/></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19.xml"/><Relationship Id="rId1" Type="http://schemas.openxmlformats.org/officeDocument/2006/relationships/themeOverride" Target="../theme/themeOverride23.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19.xml"/><Relationship Id="rId1" Type="http://schemas.openxmlformats.org/officeDocument/2006/relationships/themeOverride" Target="../theme/themeOverride24.xml"/></Relationships>
</file>

<file path=ppt/slides/_rels/slide187.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jpeg"/><Relationship Id="rId3" Type="http://schemas.openxmlformats.org/officeDocument/2006/relationships/video" Target="file:///L:\CHEMISTRY\PowerPoint%202006\slowNI3.wmv" TargetMode="External"/><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jpeg"/><Relationship Id="rId2" Type="http://schemas.openxmlformats.org/officeDocument/2006/relationships/video" Target="file:///L:\CHEMISTRY\PowerPoint%202006\NI3.wmv" TargetMode="External"/><Relationship Id="rId16" Type="http://schemas.openxmlformats.org/officeDocument/2006/relationships/image" Target="../media/image88.jpeg"/><Relationship Id="rId1" Type="http://schemas.openxmlformats.org/officeDocument/2006/relationships/themeOverride" Target="../theme/themeOverride25.xml"/><Relationship Id="rId6" Type="http://schemas.openxmlformats.org/officeDocument/2006/relationships/image" Target="../media/image78.jpeg"/><Relationship Id="rId11" Type="http://schemas.openxmlformats.org/officeDocument/2006/relationships/image" Target="../media/image83.jpeg"/><Relationship Id="rId5" Type="http://schemas.openxmlformats.org/officeDocument/2006/relationships/notesSlide" Target="../notesSlides/notesSlide184.xml"/><Relationship Id="rId15" Type="http://schemas.openxmlformats.org/officeDocument/2006/relationships/image" Target="../media/image87.jpeg"/><Relationship Id="rId10" Type="http://schemas.openxmlformats.org/officeDocument/2006/relationships/image" Target="../media/image82.jpeg"/><Relationship Id="rId19" Type="http://schemas.openxmlformats.org/officeDocument/2006/relationships/image" Target="../media/image76.png"/><Relationship Id="rId4" Type="http://schemas.openxmlformats.org/officeDocument/2006/relationships/slideLayout" Target="../slideLayouts/slideLayout13.xml"/><Relationship Id="rId9" Type="http://schemas.openxmlformats.org/officeDocument/2006/relationships/image" Target="../media/image81.jpeg"/><Relationship Id="rId14" Type="http://schemas.openxmlformats.org/officeDocument/2006/relationships/image" Target="../media/image86.jpeg"/></Relationships>
</file>

<file path=ppt/slides/_rels/slide188.xml.rels><?xml version="1.0" encoding="UTF-8" standalone="yes"?>
<Relationships xmlns="http://schemas.openxmlformats.org/package/2006/relationships"><Relationship Id="rId8" Type="http://schemas.openxmlformats.org/officeDocument/2006/relationships/image" Target="../media/image82.jpeg"/><Relationship Id="rId13" Type="http://schemas.openxmlformats.org/officeDocument/2006/relationships/image" Target="../media/image87.jpeg"/><Relationship Id="rId3" Type="http://schemas.openxmlformats.org/officeDocument/2006/relationships/notesSlide" Target="../notesSlides/notesSlide185.xml"/><Relationship Id="rId7" Type="http://schemas.openxmlformats.org/officeDocument/2006/relationships/image" Target="../media/image81.jpeg"/><Relationship Id="rId12" Type="http://schemas.openxmlformats.org/officeDocument/2006/relationships/image" Target="../media/image86.jpeg"/><Relationship Id="rId2" Type="http://schemas.openxmlformats.org/officeDocument/2006/relationships/slideLayout" Target="../slideLayouts/slideLayout13.xml"/><Relationship Id="rId1" Type="http://schemas.openxmlformats.org/officeDocument/2006/relationships/themeOverride" Target="../theme/themeOverride26.xml"/><Relationship Id="rId6" Type="http://schemas.openxmlformats.org/officeDocument/2006/relationships/image" Target="../media/image80.jpeg"/><Relationship Id="rId11" Type="http://schemas.openxmlformats.org/officeDocument/2006/relationships/image" Target="../media/image85.jpeg"/><Relationship Id="rId5" Type="http://schemas.openxmlformats.org/officeDocument/2006/relationships/image" Target="../media/image79.jpeg"/><Relationship Id="rId15" Type="http://schemas.openxmlformats.org/officeDocument/2006/relationships/image" Target="../media/image89.jpeg"/><Relationship Id="rId10" Type="http://schemas.openxmlformats.org/officeDocument/2006/relationships/image" Target="../media/image84.jpeg"/><Relationship Id="rId4" Type="http://schemas.openxmlformats.org/officeDocument/2006/relationships/image" Target="../media/image78.jpeg"/><Relationship Id="rId9" Type="http://schemas.openxmlformats.org/officeDocument/2006/relationships/image" Target="../media/image83.jpeg"/><Relationship Id="rId14" Type="http://schemas.openxmlformats.org/officeDocument/2006/relationships/image" Target="../media/image88.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8.xml"/></Relationships>
</file>

<file path=ppt/slides/_rels/slide19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88.xml"/><Relationship Id="rId1" Type="http://schemas.openxmlformats.org/officeDocument/2006/relationships/slideLayout" Target="../slideLayouts/slideLayout18.xml"/></Relationships>
</file>

<file path=ppt/slides/_rels/slide192.xml.rels><?xml version="1.0" encoding="UTF-8" standalone="yes"?>
<Relationships xmlns="http://schemas.openxmlformats.org/package/2006/relationships"><Relationship Id="rId8" Type="http://schemas.openxmlformats.org/officeDocument/2006/relationships/hyperlink" Target="../Keys%20Worksheets/Name%20Key/4ionicformwskey.doc" TargetMode="External"/><Relationship Id="rId13" Type="http://schemas.openxmlformats.org/officeDocument/2006/relationships/hyperlink" Target="../Keys%20Worksheets/Name%20Key/chargews%20key.doc" TargetMode="External"/><Relationship Id="rId18" Type="http://schemas.openxmlformats.org/officeDocument/2006/relationships/hyperlink" Target="../Keys%20Worksheets/Errors%20in%20Nomenclature%20key.doc" TargetMode="External"/><Relationship Id="rId3" Type="http://schemas.openxmlformats.org/officeDocument/2006/relationships/notesSlide" Target="../notesSlides/notesSlide189.xml"/><Relationship Id="rId21" Type="http://schemas.openxmlformats.org/officeDocument/2006/relationships/hyperlink" Target="../Keys%20Worksheets/Text%20Notes%20KEYS/u5textnoteskey.doc" TargetMode="External"/><Relationship Id="rId7" Type="http://schemas.openxmlformats.org/officeDocument/2006/relationships/hyperlink" Target="../Keys%20Worksheets/Name%20Key/Ionic%20Polyatomic%20key2.doc" TargetMode="External"/><Relationship Id="rId12" Type="http://schemas.openxmlformats.org/officeDocument/2006/relationships/hyperlink" Target="../Keys%20Worksheets/Overhead%20Notes%20-%20General/u5ohnotes18f2005.doc" TargetMode="External"/><Relationship Id="rId17" Type="http://schemas.openxmlformats.org/officeDocument/2006/relationships/hyperlink" Target="../LABS%20&amp;%20Activities/Bonding%20Activity/Bonding%20Activity.ppt" TargetMode="External"/><Relationship Id="rId2" Type="http://schemas.openxmlformats.org/officeDocument/2006/relationships/slideLayout" Target="../slideLayouts/slideLayout18.xml"/><Relationship Id="rId16" Type="http://schemas.openxmlformats.org/officeDocument/2006/relationships/hyperlink" Target="../Keys%20Worksheets/Vocabulary/4u5vocabkey.doc" TargetMode="External"/><Relationship Id="rId20" Type="http://schemas.openxmlformats.org/officeDocument/2006/relationships/hyperlink" Target="../Keys%20Worksheets/Name%20Key/charthw%20key.doc" TargetMode="External"/><Relationship Id="rId1" Type="http://schemas.openxmlformats.org/officeDocument/2006/relationships/themeOverride" Target="../theme/themeOverride28.xml"/><Relationship Id="rId6" Type="http://schemas.openxmlformats.org/officeDocument/2006/relationships/hyperlink" Target="../Keys%20Worksheets/4Ions%20in%20Chemical%20Formulaskey.doc" TargetMode="External"/><Relationship Id="rId11" Type="http://schemas.openxmlformats.org/officeDocument/2006/relationships/hyperlink" Target="../Keys%20Worksheets/Ionic%20Cmpds%20Multiple%20Charge%20Key.doc" TargetMode="External"/><Relationship Id="rId5" Type="http://schemas.openxmlformats.org/officeDocument/2006/relationships/hyperlink" Target="../Keys%20Worksheets/Binary%20Single%20Charge%20Key.doc" TargetMode="External"/><Relationship Id="rId15" Type="http://schemas.openxmlformats.org/officeDocument/2006/relationships/hyperlink" Target="../Keys%20Worksheets/Empirical%20&amp;%20Molecular%20Formulas%20key.doc" TargetMode="External"/><Relationship Id="rId10" Type="http://schemas.openxmlformats.org/officeDocument/2006/relationships/hyperlink" Target="../Keys%20Worksheets/Name%20Key/Covalent%20Binary%20Nonmetal%20key.doc" TargetMode="External"/><Relationship Id="rId19" Type="http://schemas.openxmlformats.org/officeDocument/2006/relationships/hyperlink" Target="../Keys%20Worksheets/Name%20Key/bincomphw1%20key.doc" TargetMode="External"/><Relationship Id="rId4" Type="http://schemas.openxmlformats.org/officeDocument/2006/relationships/hyperlink" Target="../../Objectives%20-%20Chemistry/BondingTO.doc" TargetMode="External"/><Relationship Id="rId9" Type="http://schemas.openxmlformats.org/officeDocument/2006/relationships/hyperlink" Target="../Keys%20Worksheets/Name%20Key/Ionic%20Cmpds%20Traditiona%20key.doc" TargetMode="External"/><Relationship Id="rId14" Type="http://schemas.openxmlformats.org/officeDocument/2006/relationships/hyperlink" Target="../Keys%20Worksheets/Name%20Key/nameformws%20key.doc" TargetMode="External"/></Relationships>
</file>

<file path=ppt/slides/_rels/slide193.xml.rels><?xml version="1.0" encoding="UTF-8" standalone="yes"?>
<Relationships xmlns="http://schemas.openxmlformats.org/package/2006/relationships"><Relationship Id="rId8" Type="http://schemas.openxmlformats.org/officeDocument/2006/relationships/hyperlink" Target="../Naming%20Word/4Ionic%20Cmpds%20Traditional.doc" TargetMode="External"/><Relationship Id="rId13" Type="http://schemas.openxmlformats.org/officeDocument/2006/relationships/hyperlink" Target="../Naming%20Word/4u5vocab.doc" TargetMode="External"/><Relationship Id="rId18" Type="http://schemas.openxmlformats.org/officeDocument/2006/relationships/hyperlink" Target="../LABS%20&amp;%20Activities/Mole%20Pattern.ppt" TargetMode="External"/><Relationship Id="rId26" Type="http://schemas.openxmlformats.org/officeDocument/2006/relationships/hyperlink" Target="../Naming%20Word/4Errors%20in%20Nomenclature.doc" TargetMode="External"/><Relationship Id="rId3" Type="http://schemas.openxmlformats.org/officeDocument/2006/relationships/hyperlink" Target="../../Objectives%20-%20Chemistry/BondingTO.doc" TargetMode="External"/><Relationship Id="rId21" Type="http://schemas.openxmlformats.org/officeDocument/2006/relationships/hyperlink" Target="../Outlines/Text%20Notes%20-%20General/u5textnotes.doc" TargetMode="External"/><Relationship Id="rId7" Type="http://schemas.openxmlformats.org/officeDocument/2006/relationships/hyperlink" Target="../Naming%20Word/4ionicformws.doc" TargetMode="External"/><Relationship Id="rId12" Type="http://schemas.openxmlformats.org/officeDocument/2006/relationships/hyperlink" Target="../Naming%20Word/4Empirical%20&amp;%20Molecular%20Formulas.doc" TargetMode="External"/><Relationship Id="rId17" Type="http://schemas.openxmlformats.org/officeDocument/2006/relationships/hyperlink" Target="../Naming%20Word/4modellab.doc" TargetMode="External"/><Relationship Id="rId25" Type="http://schemas.openxmlformats.org/officeDocument/2006/relationships/hyperlink" Target="../Naming%20Word/nameformws.doc" TargetMode="External"/><Relationship Id="rId2" Type="http://schemas.openxmlformats.org/officeDocument/2006/relationships/notesSlide" Target="../notesSlides/notesSlide190.xml"/><Relationship Id="rId16" Type="http://schemas.openxmlformats.org/officeDocument/2006/relationships/hyperlink" Target="../Naming%20Word/Chemical%20Bonding%20Activity%20pieces.doc" TargetMode="External"/><Relationship Id="rId20" Type="http://schemas.openxmlformats.org/officeDocument/2006/relationships/hyperlink" Target="../Naming%20Word/4charthw.doc" TargetMode="External"/><Relationship Id="rId1" Type="http://schemas.openxmlformats.org/officeDocument/2006/relationships/slideLayout" Target="../slideLayouts/slideLayout30.xml"/><Relationship Id="rId6" Type="http://schemas.openxmlformats.org/officeDocument/2006/relationships/hyperlink" Target="../Naming%20Word/4Ionic%20Polyatomic.doc" TargetMode="External"/><Relationship Id="rId11" Type="http://schemas.openxmlformats.org/officeDocument/2006/relationships/hyperlink" Target="../Outlines/Student%20Notes/u5lectout.doc" TargetMode="External"/><Relationship Id="rId24" Type="http://schemas.openxmlformats.org/officeDocument/2006/relationships/hyperlink" Target="../Naming%20Word/4chargews.doc" TargetMode="External"/><Relationship Id="rId5" Type="http://schemas.openxmlformats.org/officeDocument/2006/relationships/hyperlink" Target="../Naming%20Word/4Ions%20in%20Chemical%20Formulas.doc" TargetMode="External"/><Relationship Id="rId15" Type="http://schemas.openxmlformats.org/officeDocument/2006/relationships/hyperlink" Target="../LABS%20&amp;%20Activities/Bonding%20Activity/Bonding%20Activity.ppt" TargetMode="External"/><Relationship Id="rId23" Type="http://schemas.openxmlformats.org/officeDocument/2006/relationships/hyperlink" Target="Naming%20Word/Ionic%20Cmpds%20Multiple%20Charge.doc" TargetMode="External"/><Relationship Id="rId10" Type="http://schemas.openxmlformats.org/officeDocument/2006/relationships/hyperlink" Target="../Outlines/General%20Chemistry%20PP/u5ohnotes18f2005.doc" TargetMode="External"/><Relationship Id="rId19" Type="http://schemas.openxmlformats.org/officeDocument/2006/relationships/hyperlink" Target="../Naming%20Word/4bincomphw.doc" TargetMode="External"/><Relationship Id="rId4" Type="http://schemas.openxmlformats.org/officeDocument/2006/relationships/hyperlink" Target="../Naming%20Word/4Binary%20Single%20Charge.doc" TargetMode="External"/><Relationship Id="rId9" Type="http://schemas.openxmlformats.org/officeDocument/2006/relationships/hyperlink" Target="../Naming%20Word/4Covalent%20Binary%20Nonmetal.doc" TargetMode="External"/><Relationship Id="rId14" Type="http://schemas.openxmlformats.org/officeDocument/2006/relationships/hyperlink" Target="../Naming%20Word/4bondingact.doc" TargetMode="External"/><Relationship Id="rId22" Type="http://schemas.openxmlformats.org/officeDocument/2006/relationships/hyperlink" Target="../Naming%20Word/Ionic%20Cmpds%20Multiple%20Charge.doc" TargetMode="External"/><Relationship Id="rId27" Type="http://schemas.openxmlformats.org/officeDocument/2006/relationships/hyperlink" Target="../jdbchemppts/u5.pp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http://blogging.la/archives/banana-bunch_d.gif&amp;imgrefurl=http://blogging.la/archives/2004/11/index.phtml&amp;h=203&amp;w=216&amp;sz=20&amp;tbnid=VdsShXzbvTQJ:&amp;tbnh=94&amp;tbnw=101&amp;hl=en&amp;start=1&amp;prev=/images%3Fq%3Dbanana%26svnum%3D10%26hl%3Den%26lr%3D"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8" Type="http://schemas.openxmlformats.org/officeDocument/2006/relationships/hyperlink" Target="../Naming%20Word/4charthw.doc" TargetMode="External"/><Relationship Id="rId3" Type="http://schemas.openxmlformats.org/officeDocument/2006/relationships/hyperlink" Target="Naming%20Word/4Ions%20in%20Chemical%20Formulas.doc" TargetMode="External"/><Relationship Id="rId7" Type="http://schemas.openxmlformats.org/officeDocument/2006/relationships/hyperlink" Target="http://www.unit5.org/christjs/4Ions%20in%20Chemical%20Formulas.doc"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Naming%20Word/4Ions%20in%20Chemical%20Formulas.doc" TargetMode="External"/><Relationship Id="rId5" Type="http://schemas.openxmlformats.org/officeDocument/2006/relationships/hyperlink" Target="../Keys%20Worksheets/4Ions%20in%20Chemical%20Formulaskey.doc" TargetMode="External"/><Relationship Id="rId4" Type="http://schemas.openxmlformats.org/officeDocument/2006/relationships/hyperlink" Target="Keys%20Worksheets/4Ions%20in%20Chemical%20Formulaskey.doc" TargetMode="External"/><Relationship Id="rId9" Type="http://schemas.openxmlformats.org/officeDocument/2006/relationships/hyperlink" Target="http://www.unit5.org/chemistry/christjs/4charthw.do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Naming%20Word/4charthw.doc" TargetMode="External"/><Relationship Id="rId7" Type="http://schemas.openxmlformats.org/officeDocument/2006/relationships/hyperlink" Target="http://www.unit5.org/chemistry/christjs/4charthw.doc"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Keys%20Worksheets/Name%20Key/charthw%20key.doc" TargetMode="External"/><Relationship Id="rId5" Type="http://schemas.openxmlformats.org/officeDocument/2006/relationships/hyperlink" Target="Keys%20Worksheets/charthw%20key.doc" TargetMode="External"/><Relationship Id="rId4" Type="http://schemas.openxmlformats.org/officeDocument/2006/relationships/hyperlink" Target="Naming%20Word/4Ions%20in%20Chemical%20Formulas.doc" TargetMode="Externa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27.xml"/><Relationship Id="rId7" Type="http://schemas.openxmlformats.org/officeDocument/2006/relationships/slide" Target="slide30.xml"/><Relationship Id="rId2" Type="http://schemas.openxmlformats.org/officeDocument/2006/relationships/slideLayout" Target="../slideLayouts/slideLayout6.xml"/><Relationship Id="rId1" Type="http://schemas.openxmlformats.org/officeDocument/2006/relationships/video" Target="file:///L:\CHEMISTRY\PowerPoint%202006\Bonding%20PP\Ionic%20bonding.wmv" TargetMode="Externa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www.dhmo.org/"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slide" Target="slide27.xml"/><Relationship Id="rId4" Type="http://schemas.openxmlformats.org/officeDocument/2006/relationships/slide" Target="slide10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notesSlide" Target="../notesSlides/notesSlide39.xml"/><Relationship Id="rId7" Type="http://schemas.openxmlformats.org/officeDocument/2006/relationships/slide" Target="slide40.xml"/><Relationship Id="rId2" Type="http://schemas.openxmlformats.org/officeDocument/2006/relationships/slideLayout" Target="../slideLayouts/slideLayout41.xml"/><Relationship Id="rId1" Type="http://schemas.openxmlformats.org/officeDocument/2006/relationships/vmlDrawing" Target="../drawings/vmlDrawing1.vml"/><Relationship Id="rId6" Type="http://schemas.openxmlformats.org/officeDocument/2006/relationships/slide" Target="slide21.xml"/><Relationship Id="rId5" Type="http://schemas.openxmlformats.org/officeDocument/2006/relationships/slide" Target="slide62.xml"/><Relationship Id="rId4" Type="http://schemas.openxmlformats.org/officeDocument/2006/relationships/oleObject" Target="../embeddings/Microsoft_Office_Word_97_-_2003_Document1.doc"/></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1.xml"/><Relationship Id="rId1" Type="http://schemas.openxmlformats.org/officeDocument/2006/relationships/vmlDrawing" Target="../drawings/vmlDrawing2.vml"/><Relationship Id="rId5" Type="http://schemas.openxmlformats.org/officeDocument/2006/relationships/slide" Target="slide184.xml"/><Relationship Id="rId4" Type="http://schemas.openxmlformats.org/officeDocument/2006/relationships/oleObject" Target="../embeddings/Microsoft_Office_Word_97_-_2003_Document2.doc"/></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hyperlink" Target="http://upload.wikimedia.org/wikipedia/commons/6/6c/Nitrogen-3D-vdW.png" TargetMode="External"/><Relationship Id="rId7" Type="http://schemas.openxmlformats.org/officeDocument/2006/relationships/hyperlink" Target="http://upload.wikimedia.org/wikipedia/commons/1/1c/Water_molecule_3D.svg" TargetMode="Externa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3.xml"/><Relationship Id="rId16" Type="http://schemas.openxmlformats.org/officeDocument/2006/relationships/image" Target="../media/image27.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hyperlink" Target="http://upload.wikimedia.org/wikipedia/commons/d/dc/Ammonia-3D-vdW.png" TargetMode="External"/><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32.jpe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Outlines/Student%20Notes/u5lectout.doc" TargetMode="External"/><Relationship Id="rId3" Type="http://schemas.openxmlformats.org/officeDocument/2006/relationships/notesSlide" Target="../notesSlides/notesSlide5.xml"/><Relationship Id="rId7" Type="http://schemas.openxmlformats.org/officeDocument/2006/relationships/hyperlink" Target="http://www.unit5.org/chemistry/General%20student%20notes/u5lectoutf2006.doc" TargetMode="External"/><Relationship Id="rId12" Type="http://schemas.openxmlformats.org/officeDocument/2006/relationships/hyperlink" Target="../Keys%20Worksheets/Text%20Notes%20KEYS/u5textnoteskey.doc" TargetMode="External"/><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hyperlink" Target="http://www.unit5.org/chemistry/christjs/General%20Notes/u5ohnotes18f2005.doc" TargetMode="External"/><Relationship Id="rId11" Type="http://schemas.openxmlformats.org/officeDocument/2006/relationships/hyperlink" Target="http://www.unit5.org/chemistry/christjs/Textbook%20Reading/u5textqsBond.doc" TargetMode="External"/><Relationship Id="rId5" Type="http://schemas.openxmlformats.org/officeDocument/2006/relationships/hyperlink" Target="../Outlines/General%20Chemistry%20PP/u5ohnotes18f2005.doc" TargetMode="External"/><Relationship Id="rId10" Type="http://schemas.openxmlformats.org/officeDocument/2006/relationships/hyperlink" Target="http://www.chem1.com/acad/webtext/intro/nomen.html" TargetMode="External"/><Relationship Id="rId4" Type="http://schemas.openxmlformats.org/officeDocument/2006/relationships/hyperlink" Target="../Keys%20Worksheets/Overhead%20Notes%20-%20General/u5ohnotes18f2005.doc" TargetMode="External"/><Relationship Id="rId9" Type="http://schemas.openxmlformats.org/officeDocument/2006/relationships/hyperlink" Target="../Outlines/Text%20Notes%20-%20General/u5textnotes.doc"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3.gif"/></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8" Type="http://schemas.openxmlformats.org/officeDocument/2006/relationships/hyperlink" Target="http://www.unit5.org/christjs/4bondingact.doc" TargetMode="External"/><Relationship Id="rId3" Type="http://schemas.openxmlformats.org/officeDocument/2006/relationships/hyperlink" Target="Naming%20Word/4bondingact.doc" TargetMode="External"/><Relationship Id="rId7" Type="http://schemas.openxmlformats.org/officeDocument/2006/relationships/hyperlink" Target="../Naming%20Word/Chemical%20Bonding%20Activity%20pieces.doc"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hyperlink" Target="../Naming%20Word/4bondingact.doc" TargetMode="External"/><Relationship Id="rId5" Type="http://schemas.openxmlformats.org/officeDocument/2006/relationships/hyperlink" Target="../LABS%20&amp;%20Activities/Bonding%20Activity/Bonding%20Activity.ppt" TargetMode="External"/><Relationship Id="rId10" Type="http://schemas.openxmlformats.org/officeDocument/2006/relationships/hyperlink" Target="../LABS%20&amp;%20Activities/Bonding%20Activity/Bonding%20Activity.ppt#-1,1,Slide 1" TargetMode="External"/><Relationship Id="rId4" Type="http://schemas.openxmlformats.org/officeDocument/2006/relationships/hyperlink" Target="Keys%20Worksheets/bondingact%20key.doc" TargetMode="External"/><Relationship Id="rId9" Type="http://schemas.openxmlformats.org/officeDocument/2006/relationships/hyperlink" Target="http://www.unit5.org/christjs/Chemical%20Bonding%20Activity%20pieces.doc"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4.xml"/><Relationship Id="rId1" Type="http://schemas.openxmlformats.org/officeDocument/2006/relationships/audio" Target="../media/audio1.wav"/><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Periodic%20Tables/NYregents.pdf"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www.unit5.org/christjs/Polyatomic%20Ion.doc" TargetMode="External"/><Relationship Id="rId3" Type="http://schemas.openxmlformats.org/officeDocument/2006/relationships/hyperlink" Target="Naming%20Word/4Ionic%20Cmpds%20Multiple%20Charge.doc" TargetMode="External"/><Relationship Id="rId7" Type="http://schemas.openxmlformats.org/officeDocument/2006/relationships/hyperlink" Target="http://www.unit5.org/christjs/4Ionic%20Cmpds%20Multiple%20Charge.doc"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hyperlink" Target="../Naming%20Word/4Ionic%20Cmpds%20Multiple%20Charge.doc" TargetMode="External"/><Relationship Id="rId5" Type="http://schemas.openxmlformats.org/officeDocument/2006/relationships/hyperlink" Target="../Keys%20Worksheets/Name%20Key/Ionic%20Polyatomic%20key2.doc" TargetMode="External"/><Relationship Id="rId10" Type="http://schemas.openxmlformats.org/officeDocument/2006/relationships/hyperlink" Target="http://www.unit5.org/christjs/4ionchart.doc" TargetMode="External"/><Relationship Id="rId4" Type="http://schemas.openxmlformats.org/officeDocument/2006/relationships/hyperlink" Target="Keys%20Worksheets/Ionic%20Cmpds%20Multiple%20Charge%20Key.doc" TargetMode="External"/><Relationship Id="rId9" Type="http://schemas.openxmlformats.org/officeDocument/2006/relationships/hyperlink" Target="http://www.unit5.org/christjs/4empformws.doc"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Naming%20Word/4ionicformws.doc" TargetMode="External"/><Relationship Id="rId7" Type="http://schemas.openxmlformats.org/officeDocument/2006/relationships/hyperlink" Target="http://www.unit5.org/christjs/4ionicformws.doc"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hyperlink" Target="../Naming%20Word/4ionicformws.doc" TargetMode="External"/><Relationship Id="rId5" Type="http://schemas.openxmlformats.org/officeDocument/2006/relationships/hyperlink" Target="../Keys%20Worksheets/Name%20Key/4ionicformwskey.doc" TargetMode="External"/><Relationship Id="rId4" Type="http://schemas.openxmlformats.org/officeDocument/2006/relationships/hyperlink" Target="Keys%20Worksheets/4ionicformwskey.doc"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Naming%20Word/4Ionic%20Cmpds%20Traditional.doc" TargetMode="External"/><Relationship Id="rId7" Type="http://schemas.openxmlformats.org/officeDocument/2006/relationships/hyperlink" Target="http://www.unit5.org/christjs/4Ionic%20Cmpds%20Traditional.doc"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hyperlink" Target="../Naming%20Word/4Ionic%20Cmpds%20Traditional.doc" TargetMode="External"/><Relationship Id="rId5" Type="http://schemas.openxmlformats.org/officeDocument/2006/relationships/hyperlink" Target="../Keys%20Worksheets/Name%20Key/Ionic%20Cmpds%20Traditiona%20key.doc" TargetMode="External"/><Relationship Id="rId4" Type="http://schemas.openxmlformats.org/officeDocument/2006/relationships/hyperlink" Target="Keys%20Worksheets/Ionic%20Cmpds%20Traditiona%20key.doc" TargetMode="Externa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8" Type="http://schemas.openxmlformats.org/officeDocument/2006/relationships/hyperlink" Target="http://upload.wikimedia.org/wikipedia/commons/0/0c/Iodine-monochloride-3D-vdW.png" TargetMode="External"/><Relationship Id="rId13" Type="http://schemas.openxmlformats.org/officeDocument/2006/relationships/image" Target="../media/image39.png"/><Relationship Id="rId3" Type="http://schemas.openxmlformats.org/officeDocument/2006/relationships/slide" Target="slide4.xml"/><Relationship Id="rId7" Type="http://schemas.openxmlformats.org/officeDocument/2006/relationships/image" Target="../media/image36.png"/><Relationship Id="rId12" Type="http://schemas.openxmlformats.org/officeDocument/2006/relationships/hyperlink" Target="http://upload.wikimedia.org/wikipedia/commons/8/89/Dinitrogen-trioxide-3D-vdW.png" TargetMode="External"/><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hyperlink" Target="http://upload.wikimedia.org/wikipedia/commons/b/bc/Sulfur-trioxide-3D-vdW.png" TargetMode="External"/><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hyperlink" Target="http://upload.wikimedia.org/wikipedia/commons/1/1a/Nitrous-oxide-3D-vdW.png" TargetMode="External"/><Relationship Id="rId4" Type="http://schemas.openxmlformats.org/officeDocument/2006/relationships/hyperlink" Target="http://upload.wikimedia.org/wikipedia/commons/9/93/Sulfur-dioxide-3D-vdW.png" TargetMode="External"/><Relationship Id="rId9" Type="http://schemas.openxmlformats.org/officeDocument/2006/relationships/image" Target="../media/image37.png"/><Relationship Id="rId14" Type="http://schemas.openxmlformats.org/officeDocument/2006/relationships/hyperlink" Target="http://upload.wikimedia.org/wikipedia/commons/3/36/Dinitrogen-pentoxide-3D-balls.png" TargetMode="External"/></Relationships>
</file>

<file path=ppt/slides/_rels/slide8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Naming%20Word/4Covalent%20Binary%20Nonmetal.doc" TargetMode="External"/><Relationship Id="rId7" Type="http://schemas.openxmlformats.org/officeDocument/2006/relationships/hyperlink" Target="http://www.unit5.org/christjs/4Covalent%20Binary%20Nonmetal.doc" TargetMode="External"/><Relationship Id="rId2" Type="http://schemas.openxmlformats.org/officeDocument/2006/relationships/notesSlide" Target="../notesSlides/notesSlide84.xml"/><Relationship Id="rId1" Type="http://schemas.openxmlformats.org/officeDocument/2006/relationships/slideLayout" Target="../slideLayouts/slideLayout6.xml"/><Relationship Id="rId6" Type="http://schemas.openxmlformats.org/officeDocument/2006/relationships/hyperlink" Target="../Naming%20Word/4Covalent%20Binary%20Nonmetal.doc" TargetMode="External"/><Relationship Id="rId5" Type="http://schemas.openxmlformats.org/officeDocument/2006/relationships/hyperlink" Target="../Keys%20Worksheets/Name%20Key/Covalent%20Binary%20Nonmetal%20key.doc" TargetMode="External"/><Relationship Id="rId4" Type="http://schemas.openxmlformats.org/officeDocument/2006/relationships/hyperlink" Target="Keys%20Worksheets/Covalent%20Binary%20Nonmetal%20key.doc" TargetMode="External"/></Relationships>
</file>

<file path=ppt/slides/_rels/slide8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hyperlink" Target="../Naming%20Word/4ionchart.doc" TargetMode="External"/></Relationships>
</file>

<file path=ppt/slides/_rels/slide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50963" y="1400175"/>
            <a:ext cx="6400800" cy="1704975"/>
          </a:xfrm>
          <a:solidFill>
            <a:srgbClr val="663300">
              <a:alpha val="50000"/>
            </a:srgbClr>
          </a:solidFill>
          <a:ln w="76200" cmpd="tri">
            <a:solidFill>
              <a:srgbClr val="663300"/>
            </a:solidFill>
          </a:ln>
        </p:spPr>
        <p:txBody>
          <a:bodyPr/>
          <a:lstStyle/>
          <a:p>
            <a:pPr eaLnBrk="1" hangingPunct="1">
              <a:defRPr/>
            </a:pPr>
            <a:r>
              <a:rPr lang="en-US" sz="800" b="1" i="1" smtClean="0">
                <a:solidFill>
                  <a:srgbClr val="321900"/>
                </a:solidFill>
                <a:effectLst>
                  <a:outerShdw blurRad="38100" dist="38100" dir="2700000" algn="tl">
                    <a:srgbClr val="000000"/>
                  </a:outerShdw>
                </a:effectLst>
                <a:latin typeface="Arial" charset="0"/>
              </a:rPr>
              <a:t/>
            </a:r>
            <a:br>
              <a:rPr lang="en-US" sz="800" b="1" i="1" smtClean="0">
                <a:solidFill>
                  <a:srgbClr val="321900"/>
                </a:solidFill>
                <a:effectLst>
                  <a:outerShdw blurRad="38100" dist="38100" dir="2700000" algn="tl">
                    <a:srgbClr val="000000"/>
                  </a:outerShdw>
                </a:effectLst>
                <a:latin typeface="Arial" charset="0"/>
              </a:rPr>
            </a:br>
            <a:r>
              <a:rPr lang="en-US" sz="4000" b="1" i="1" smtClean="0">
                <a:solidFill>
                  <a:srgbClr val="321900"/>
                </a:solidFill>
                <a:effectLst>
                  <a:outerShdw blurRad="38100" dist="38100" dir="2700000" algn="tl">
                    <a:srgbClr val="000000"/>
                  </a:outerShdw>
                </a:effectLst>
                <a:latin typeface="Arial" charset="0"/>
              </a:rPr>
              <a:t>INORGANIC</a:t>
            </a:r>
            <a:r>
              <a:rPr lang="en-US" sz="4000" smtClean="0">
                <a:solidFill>
                  <a:schemeClr val="tx1"/>
                </a:solidFill>
                <a:latin typeface="Arial" charset="0"/>
              </a:rPr>
              <a:t/>
            </a:r>
            <a:br>
              <a:rPr lang="en-US" sz="4000" smtClean="0">
                <a:solidFill>
                  <a:schemeClr val="tx1"/>
                </a:solidFill>
                <a:latin typeface="Arial" charset="0"/>
              </a:rPr>
            </a:br>
            <a:r>
              <a:rPr lang="en-US" sz="7200" smtClean="0">
                <a:solidFill>
                  <a:schemeClr val="tx1"/>
                </a:solidFill>
                <a:latin typeface="Arial" charset="0"/>
              </a:rPr>
              <a:t>Nomenclature</a:t>
            </a:r>
            <a:r>
              <a:rPr lang="en-US" smtClean="0">
                <a:solidFill>
                  <a:srgbClr val="FF33CC"/>
                </a:solidFill>
                <a:latin typeface="Arial" charset="0"/>
              </a:rPr>
              <a:t> </a:t>
            </a:r>
          </a:p>
        </p:txBody>
      </p:sp>
      <p:sp>
        <p:nvSpPr>
          <p:cNvPr id="12291" name="AutoShape 1040">
            <a:hlinkClick r:id="rId4" highlightClick="1"/>
          </p:cNvPr>
          <p:cNvSpPr>
            <a:spLocks noChangeArrowheads="1"/>
          </p:cNvSpPr>
          <p:nvPr/>
        </p:nvSpPr>
        <p:spPr bwMode="auto">
          <a:xfrm>
            <a:off x="8724900" y="6334125"/>
            <a:ext cx="295275" cy="295275"/>
          </a:xfrm>
          <a:prstGeom prst="actionButtonInformation">
            <a:avLst/>
          </a:prstGeom>
          <a:solidFill>
            <a:srgbClr val="663300"/>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latin typeface="Arial" charset="0"/>
              </a:rPr>
              <a:t>Cations and Anions</a:t>
            </a:r>
          </a:p>
        </p:txBody>
      </p:sp>
      <p:sp>
        <p:nvSpPr>
          <p:cNvPr id="21507" name="Text Box 4"/>
          <p:cNvSpPr txBox="1">
            <a:spLocks noChangeArrowheads="1"/>
          </p:cNvSpPr>
          <p:nvPr/>
        </p:nvSpPr>
        <p:spPr bwMode="auto">
          <a:xfrm>
            <a:off x="990600" y="1936750"/>
            <a:ext cx="7239000" cy="425450"/>
          </a:xfrm>
          <a:prstGeom prst="rect">
            <a:avLst/>
          </a:prstGeom>
          <a:solidFill>
            <a:srgbClr val="DDDDFF"/>
          </a:solidFill>
          <a:ln w="28575">
            <a:solidFill>
              <a:schemeClr val="tx1"/>
            </a:solidFill>
            <a:miter lim="800000"/>
            <a:headEnd/>
            <a:tailEnd/>
          </a:ln>
        </p:spPr>
        <p:txBody>
          <a:bodyPr>
            <a:spAutoFit/>
          </a:bodyPr>
          <a:lstStyle/>
          <a:p>
            <a:pPr algn="ctr"/>
            <a:r>
              <a:rPr lang="en-US" b="1">
                <a:latin typeface="Arial" charset="0"/>
              </a:rPr>
              <a:t>Common Simple Cations and Anions</a:t>
            </a:r>
          </a:p>
        </p:txBody>
      </p:sp>
      <p:sp>
        <p:nvSpPr>
          <p:cNvPr id="21508" name="Text Box 5"/>
          <p:cNvSpPr txBox="1">
            <a:spLocks noChangeArrowheads="1"/>
          </p:cNvSpPr>
          <p:nvPr/>
        </p:nvSpPr>
        <p:spPr bwMode="auto">
          <a:xfrm>
            <a:off x="990600" y="2362200"/>
            <a:ext cx="7239000" cy="3962400"/>
          </a:xfrm>
          <a:prstGeom prst="rect">
            <a:avLst/>
          </a:prstGeom>
          <a:solidFill>
            <a:srgbClr val="D5FFEA">
              <a:alpha val="50195"/>
            </a:srgbClr>
          </a:solidFill>
          <a:ln w="28575">
            <a:solidFill>
              <a:schemeClr val="tx1"/>
            </a:solidFill>
            <a:miter lim="800000"/>
            <a:headEnd/>
            <a:tailEnd/>
          </a:ln>
        </p:spPr>
        <p:txBody>
          <a:bodyPr>
            <a:spAutoFit/>
          </a:bodyPr>
          <a:lstStyle/>
          <a:p>
            <a:r>
              <a:rPr lang="en-US" b="1">
                <a:latin typeface="Arial" charset="0"/>
              </a:rPr>
              <a:t>   Cation	Name		    Anion	Name*</a:t>
            </a:r>
          </a:p>
          <a:p>
            <a:endParaRPr lang="en-US" b="1">
              <a:latin typeface="Arial" charset="0"/>
            </a:endParaRPr>
          </a:p>
          <a:p>
            <a:r>
              <a:rPr lang="en-US">
                <a:latin typeface="Arial" charset="0"/>
              </a:rPr>
              <a:t>     H </a:t>
            </a:r>
            <a:r>
              <a:rPr lang="en-US" baseline="30000">
                <a:latin typeface="Arial" charset="0"/>
              </a:rPr>
              <a:t>1+</a:t>
            </a:r>
            <a:r>
              <a:rPr lang="en-US">
                <a:latin typeface="Arial" charset="0"/>
              </a:rPr>
              <a:t>		hydrogen	        H </a:t>
            </a:r>
            <a:r>
              <a:rPr lang="en-US" baseline="30000">
                <a:latin typeface="Arial" charset="0"/>
              </a:rPr>
              <a:t>1-</a:t>
            </a:r>
            <a:r>
              <a:rPr lang="en-US">
                <a:latin typeface="Arial" charset="0"/>
              </a:rPr>
              <a:t>	</a:t>
            </a:r>
            <a:r>
              <a:rPr lang="en-US">
                <a:solidFill>
                  <a:srgbClr val="6600CC"/>
                </a:solidFill>
                <a:latin typeface="Arial" charset="0"/>
              </a:rPr>
              <a:t>hydr</a:t>
            </a:r>
            <a:r>
              <a:rPr lang="en-US">
                <a:latin typeface="Arial" charset="0"/>
              </a:rPr>
              <a:t>ide</a:t>
            </a:r>
          </a:p>
          <a:p>
            <a:r>
              <a:rPr lang="en-US">
                <a:latin typeface="Arial" charset="0"/>
              </a:rPr>
              <a:t>     Li </a:t>
            </a:r>
            <a:r>
              <a:rPr lang="en-US" baseline="30000">
                <a:latin typeface="Arial" charset="0"/>
              </a:rPr>
              <a:t>1+</a:t>
            </a:r>
            <a:r>
              <a:rPr lang="en-US">
                <a:latin typeface="Arial" charset="0"/>
              </a:rPr>
              <a:t> 		lithium		        F </a:t>
            </a:r>
            <a:r>
              <a:rPr lang="en-US" baseline="30000">
                <a:latin typeface="Arial" charset="0"/>
              </a:rPr>
              <a:t>1-</a:t>
            </a:r>
            <a:r>
              <a:rPr lang="en-US">
                <a:latin typeface="Arial" charset="0"/>
              </a:rPr>
              <a:t> 	</a:t>
            </a:r>
            <a:r>
              <a:rPr lang="en-US">
                <a:solidFill>
                  <a:srgbClr val="6600CC"/>
                </a:solidFill>
                <a:latin typeface="Arial" charset="0"/>
              </a:rPr>
              <a:t>fluor</a:t>
            </a:r>
            <a:r>
              <a:rPr lang="en-US">
                <a:latin typeface="Arial" charset="0"/>
              </a:rPr>
              <a:t>ide</a:t>
            </a:r>
          </a:p>
          <a:p>
            <a:r>
              <a:rPr lang="en-US">
                <a:latin typeface="Arial" charset="0"/>
              </a:rPr>
              <a:t>     Na </a:t>
            </a:r>
            <a:r>
              <a:rPr lang="en-US" baseline="30000">
                <a:latin typeface="Arial" charset="0"/>
              </a:rPr>
              <a:t>1+</a:t>
            </a:r>
            <a:r>
              <a:rPr lang="en-US">
                <a:latin typeface="Arial" charset="0"/>
              </a:rPr>
              <a:t> 	sodium		        Cl </a:t>
            </a:r>
            <a:r>
              <a:rPr lang="en-US" baseline="30000">
                <a:latin typeface="Arial" charset="0"/>
              </a:rPr>
              <a:t>1-</a:t>
            </a:r>
            <a:r>
              <a:rPr lang="en-US">
                <a:latin typeface="Arial" charset="0"/>
              </a:rPr>
              <a:t> 	</a:t>
            </a:r>
            <a:r>
              <a:rPr lang="en-US">
                <a:solidFill>
                  <a:srgbClr val="6600CC"/>
                </a:solidFill>
                <a:latin typeface="Arial" charset="0"/>
              </a:rPr>
              <a:t>chlor</a:t>
            </a:r>
            <a:r>
              <a:rPr lang="en-US">
                <a:latin typeface="Arial" charset="0"/>
              </a:rPr>
              <a:t>ide</a:t>
            </a:r>
          </a:p>
          <a:p>
            <a:r>
              <a:rPr lang="en-US">
                <a:latin typeface="Arial" charset="0"/>
              </a:rPr>
              <a:t>     K </a:t>
            </a:r>
            <a:r>
              <a:rPr lang="en-US" baseline="30000">
                <a:latin typeface="Arial" charset="0"/>
              </a:rPr>
              <a:t>1+</a:t>
            </a:r>
            <a:r>
              <a:rPr lang="en-US">
                <a:latin typeface="Arial" charset="0"/>
              </a:rPr>
              <a:t> 		potassium	        Br </a:t>
            </a:r>
            <a:r>
              <a:rPr lang="en-US" baseline="30000">
                <a:latin typeface="Arial" charset="0"/>
              </a:rPr>
              <a:t>1-</a:t>
            </a:r>
            <a:r>
              <a:rPr lang="en-US">
                <a:latin typeface="Arial" charset="0"/>
              </a:rPr>
              <a:t> 	</a:t>
            </a:r>
            <a:r>
              <a:rPr lang="en-US">
                <a:solidFill>
                  <a:srgbClr val="6600CC"/>
                </a:solidFill>
                <a:latin typeface="Arial" charset="0"/>
              </a:rPr>
              <a:t>brom</a:t>
            </a:r>
            <a:r>
              <a:rPr lang="en-US">
                <a:latin typeface="Arial" charset="0"/>
              </a:rPr>
              <a:t>ide</a:t>
            </a:r>
          </a:p>
          <a:p>
            <a:r>
              <a:rPr lang="en-US">
                <a:latin typeface="Arial" charset="0"/>
              </a:rPr>
              <a:t>     Cs </a:t>
            </a:r>
            <a:r>
              <a:rPr lang="en-US" baseline="30000">
                <a:latin typeface="Arial" charset="0"/>
              </a:rPr>
              <a:t>1+</a:t>
            </a:r>
            <a:r>
              <a:rPr lang="en-US">
                <a:latin typeface="Arial" charset="0"/>
              </a:rPr>
              <a:t> 	cesium		        I </a:t>
            </a:r>
            <a:r>
              <a:rPr lang="en-US" baseline="30000">
                <a:latin typeface="Arial" charset="0"/>
              </a:rPr>
              <a:t>1-</a:t>
            </a:r>
            <a:r>
              <a:rPr lang="en-US">
                <a:latin typeface="Arial" charset="0"/>
              </a:rPr>
              <a:t> 	</a:t>
            </a:r>
            <a:r>
              <a:rPr lang="en-US">
                <a:solidFill>
                  <a:srgbClr val="6600CC"/>
                </a:solidFill>
                <a:latin typeface="Arial" charset="0"/>
              </a:rPr>
              <a:t>iod</a:t>
            </a:r>
            <a:r>
              <a:rPr lang="en-US">
                <a:latin typeface="Arial" charset="0"/>
              </a:rPr>
              <a:t>ide</a:t>
            </a:r>
          </a:p>
          <a:p>
            <a:r>
              <a:rPr lang="en-US">
                <a:latin typeface="Arial" charset="0"/>
              </a:rPr>
              <a:t>     Be </a:t>
            </a:r>
            <a:r>
              <a:rPr lang="en-US" baseline="30000">
                <a:latin typeface="Arial" charset="0"/>
              </a:rPr>
              <a:t>2+</a:t>
            </a:r>
            <a:r>
              <a:rPr lang="en-US">
                <a:latin typeface="Arial" charset="0"/>
              </a:rPr>
              <a:t> 	beryllium	        O </a:t>
            </a:r>
            <a:r>
              <a:rPr lang="en-US" baseline="30000">
                <a:latin typeface="Arial" charset="0"/>
              </a:rPr>
              <a:t>2-</a:t>
            </a:r>
            <a:r>
              <a:rPr lang="en-US">
                <a:latin typeface="Arial" charset="0"/>
              </a:rPr>
              <a:t> 	</a:t>
            </a:r>
            <a:r>
              <a:rPr lang="en-US">
                <a:solidFill>
                  <a:srgbClr val="6600CC"/>
                </a:solidFill>
                <a:latin typeface="Arial" charset="0"/>
              </a:rPr>
              <a:t>ox</a:t>
            </a:r>
            <a:r>
              <a:rPr lang="en-US">
                <a:latin typeface="Arial" charset="0"/>
              </a:rPr>
              <a:t>ide</a:t>
            </a:r>
          </a:p>
          <a:p>
            <a:r>
              <a:rPr lang="en-US">
                <a:latin typeface="Arial" charset="0"/>
              </a:rPr>
              <a:t>     Mg </a:t>
            </a:r>
            <a:r>
              <a:rPr lang="en-US" baseline="30000">
                <a:latin typeface="Arial" charset="0"/>
              </a:rPr>
              <a:t>2+</a:t>
            </a:r>
            <a:r>
              <a:rPr lang="en-US">
                <a:latin typeface="Arial" charset="0"/>
              </a:rPr>
              <a:t> 	magnesium	        S </a:t>
            </a:r>
            <a:r>
              <a:rPr lang="en-US" baseline="30000">
                <a:latin typeface="Arial" charset="0"/>
              </a:rPr>
              <a:t>2-</a:t>
            </a:r>
            <a:r>
              <a:rPr lang="en-US">
                <a:latin typeface="Arial" charset="0"/>
              </a:rPr>
              <a:t>	</a:t>
            </a:r>
            <a:r>
              <a:rPr lang="en-US">
                <a:solidFill>
                  <a:srgbClr val="6600CC"/>
                </a:solidFill>
                <a:latin typeface="Arial" charset="0"/>
              </a:rPr>
              <a:t>sulf</a:t>
            </a:r>
            <a:r>
              <a:rPr lang="en-US">
                <a:latin typeface="Arial" charset="0"/>
              </a:rPr>
              <a:t>ide</a:t>
            </a:r>
          </a:p>
          <a:p>
            <a:r>
              <a:rPr lang="en-US">
                <a:latin typeface="Arial" charset="0"/>
              </a:rPr>
              <a:t>     Al </a:t>
            </a:r>
            <a:r>
              <a:rPr lang="en-US" baseline="30000">
                <a:latin typeface="Arial" charset="0"/>
              </a:rPr>
              <a:t>3+</a:t>
            </a:r>
            <a:r>
              <a:rPr lang="en-US">
                <a:latin typeface="Arial" charset="0"/>
              </a:rPr>
              <a:t> 		aluminum</a:t>
            </a:r>
          </a:p>
          <a:p>
            <a:r>
              <a:rPr lang="en-US">
                <a:latin typeface="Arial" charset="0"/>
              </a:rPr>
              <a:t>     Ag </a:t>
            </a:r>
            <a:r>
              <a:rPr lang="en-US" baseline="30000">
                <a:latin typeface="Arial" charset="0"/>
              </a:rPr>
              <a:t>1+</a:t>
            </a:r>
            <a:r>
              <a:rPr lang="en-US">
                <a:latin typeface="Arial" charset="0"/>
              </a:rPr>
              <a:t> 	silver</a:t>
            </a:r>
          </a:p>
          <a:p>
            <a:r>
              <a:rPr lang="en-US" sz="1600">
                <a:latin typeface="Arial" charset="0"/>
              </a:rPr>
              <a:t>					    *</a:t>
            </a:r>
            <a:r>
              <a:rPr lang="en-US" sz="1400">
                <a:latin typeface="Arial" charset="0"/>
              </a:rPr>
              <a:t>The root is given in color.</a:t>
            </a:r>
          </a:p>
          <a:p>
            <a:r>
              <a:rPr lang="en-US" sz="1600">
                <a:latin typeface="Arial" charset="0"/>
              </a:rPr>
              <a:t>	</a:t>
            </a:r>
            <a:r>
              <a:rPr lang="en-US" sz="1600" b="1">
                <a:latin typeface="Arial" charset="0"/>
              </a:rPr>
              <a:t>	</a:t>
            </a:r>
          </a:p>
        </p:txBody>
      </p:sp>
      <p:sp>
        <p:nvSpPr>
          <p:cNvPr id="21509" name="Line 6"/>
          <p:cNvSpPr>
            <a:spLocks noChangeShapeType="1"/>
          </p:cNvSpPr>
          <p:nvPr/>
        </p:nvSpPr>
        <p:spPr bwMode="auto">
          <a:xfrm>
            <a:off x="1219200" y="2819400"/>
            <a:ext cx="6781800" cy="0"/>
          </a:xfrm>
          <a:prstGeom prst="line">
            <a:avLst/>
          </a:prstGeom>
          <a:noFill/>
          <a:ln w="9525">
            <a:solidFill>
              <a:schemeClr val="tx1"/>
            </a:solidFill>
            <a:round/>
            <a:headEnd/>
            <a:tailEnd/>
          </a:ln>
        </p:spPr>
        <p:txBody>
          <a:bodyPr/>
          <a:lstStyle/>
          <a:p>
            <a:endParaRPr lang="en-US"/>
          </a:p>
        </p:txBody>
      </p:sp>
      <p:sp>
        <p:nvSpPr>
          <p:cNvPr id="21510" name="Rectangle 7"/>
          <p:cNvSpPr>
            <a:spLocks noChangeArrowheads="1"/>
          </p:cNvSpPr>
          <p:nvPr/>
        </p:nvSpPr>
        <p:spPr bwMode="auto">
          <a:xfrm>
            <a:off x="76200" y="6567488"/>
            <a:ext cx="3122613" cy="214312"/>
          </a:xfrm>
          <a:prstGeom prst="rect">
            <a:avLst/>
          </a:prstGeom>
          <a:noFill/>
          <a:ln w="9525">
            <a:noFill/>
            <a:miter lim="800000"/>
            <a:headEnd/>
            <a:tailEnd/>
          </a:ln>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86</a:t>
            </a:r>
          </a:p>
        </p:txBody>
      </p:sp>
      <p:sp>
        <p:nvSpPr>
          <p:cNvPr id="21511" name="AutoShape 8">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4688" y="3627438"/>
            <a:ext cx="1290637" cy="1138237"/>
            <a:chOff x="481" y="901"/>
            <a:chExt cx="813" cy="717"/>
          </a:xfrm>
        </p:grpSpPr>
        <p:sp>
          <p:nvSpPr>
            <p:cNvPr id="111683" name="Oval 3"/>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1684" name="Line 4"/>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grpSp>
        <p:nvGrpSpPr>
          <p:cNvPr id="3" name="Group 5"/>
          <p:cNvGrpSpPr>
            <a:grpSpLocks/>
          </p:cNvGrpSpPr>
          <p:nvPr/>
        </p:nvGrpSpPr>
        <p:grpSpPr bwMode="auto">
          <a:xfrm>
            <a:off x="674688" y="2100263"/>
            <a:ext cx="1290637" cy="1138237"/>
            <a:chOff x="481" y="901"/>
            <a:chExt cx="813" cy="717"/>
          </a:xfrm>
        </p:grpSpPr>
        <p:sp>
          <p:nvSpPr>
            <p:cNvPr id="111681" name="Oval 6"/>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1682" name="Line 7"/>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408584" name="Text Box 8"/>
          <p:cNvSpPr txBox="1">
            <a:spLocks noChangeArrowheads="1"/>
          </p:cNvSpPr>
          <p:nvPr/>
        </p:nvSpPr>
        <p:spPr bwMode="auto">
          <a:xfrm>
            <a:off x="246063" y="452438"/>
            <a:ext cx="2400300" cy="457200"/>
          </a:xfrm>
          <a:prstGeom prst="rect">
            <a:avLst/>
          </a:prstGeom>
          <a:noFill/>
          <a:ln w="9525">
            <a:noFill/>
            <a:miter lim="800000"/>
            <a:headEnd/>
            <a:tailEnd/>
          </a:ln>
        </p:spPr>
        <p:txBody>
          <a:bodyPr wrap="none">
            <a:spAutoFit/>
          </a:bodyPr>
          <a:lstStyle/>
          <a:p>
            <a:r>
              <a:rPr lang="en-US" sz="2400" b="1">
                <a:latin typeface="Arial" charset="0"/>
              </a:rPr>
              <a:t>Two nonmetals</a:t>
            </a:r>
          </a:p>
        </p:txBody>
      </p:sp>
      <p:sp>
        <p:nvSpPr>
          <p:cNvPr id="408585" name="Text Box 9"/>
          <p:cNvSpPr txBox="1">
            <a:spLocks noChangeArrowheads="1"/>
          </p:cNvSpPr>
          <p:nvPr/>
        </p:nvSpPr>
        <p:spPr bwMode="auto">
          <a:xfrm>
            <a:off x="2889250" y="452438"/>
            <a:ext cx="3416300" cy="457200"/>
          </a:xfrm>
          <a:prstGeom prst="rect">
            <a:avLst/>
          </a:prstGeom>
          <a:noFill/>
          <a:ln w="9525">
            <a:noFill/>
            <a:miter lim="800000"/>
            <a:headEnd/>
            <a:tailEnd/>
          </a:ln>
        </p:spPr>
        <p:txBody>
          <a:bodyPr wrap="none">
            <a:spAutoFit/>
          </a:bodyPr>
          <a:lstStyle/>
          <a:p>
            <a:r>
              <a:rPr lang="en-US" sz="2400" b="1">
                <a:latin typeface="Arial" charset="0"/>
              </a:rPr>
              <a:t>Multiple-charge cation</a:t>
            </a:r>
          </a:p>
        </p:txBody>
      </p:sp>
      <p:sp>
        <p:nvSpPr>
          <p:cNvPr id="408586" name="Text Box 10"/>
          <p:cNvSpPr txBox="1">
            <a:spLocks noChangeArrowheads="1"/>
          </p:cNvSpPr>
          <p:nvPr/>
        </p:nvSpPr>
        <p:spPr bwMode="auto">
          <a:xfrm>
            <a:off x="6570663" y="452438"/>
            <a:ext cx="2436812" cy="457200"/>
          </a:xfrm>
          <a:prstGeom prst="rect">
            <a:avLst/>
          </a:prstGeom>
          <a:noFill/>
          <a:ln w="9525">
            <a:noFill/>
            <a:miter lim="800000"/>
            <a:headEnd/>
            <a:tailEnd/>
          </a:ln>
        </p:spPr>
        <p:txBody>
          <a:bodyPr wrap="none">
            <a:spAutoFit/>
          </a:bodyPr>
          <a:lstStyle/>
          <a:p>
            <a:r>
              <a:rPr lang="en-US" sz="2400" b="1">
                <a:latin typeface="Arial" charset="0"/>
              </a:rPr>
              <a:t>Everything else</a:t>
            </a:r>
          </a:p>
        </p:txBody>
      </p:sp>
      <p:sp>
        <p:nvSpPr>
          <p:cNvPr id="408587" name="Line 11"/>
          <p:cNvSpPr>
            <a:spLocks noChangeShapeType="1"/>
          </p:cNvSpPr>
          <p:nvPr/>
        </p:nvSpPr>
        <p:spPr bwMode="auto">
          <a:xfrm>
            <a:off x="2755900" y="0"/>
            <a:ext cx="0" cy="6858000"/>
          </a:xfrm>
          <a:prstGeom prst="line">
            <a:avLst/>
          </a:prstGeom>
          <a:noFill/>
          <a:ln w="9525">
            <a:solidFill>
              <a:schemeClr val="tx1"/>
            </a:solidFill>
            <a:round/>
            <a:headEnd/>
            <a:tailEnd/>
          </a:ln>
        </p:spPr>
        <p:txBody>
          <a:bodyPr/>
          <a:lstStyle/>
          <a:p>
            <a:endParaRPr lang="en-US"/>
          </a:p>
        </p:txBody>
      </p:sp>
      <p:sp>
        <p:nvSpPr>
          <p:cNvPr id="408588" name="Line 12"/>
          <p:cNvSpPr>
            <a:spLocks noChangeShapeType="1"/>
          </p:cNvSpPr>
          <p:nvPr/>
        </p:nvSpPr>
        <p:spPr bwMode="auto">
          <a:xfrm>
            <a:off x="6469063" y="-12700"/>
            <a:ext cx="0" cy="3433763"/>
          </a:xfrm>
          <a:prstGeom prst="line">
            <a:avLst/>
          </a:prstGeom>
          <a:noFill/>
          <a:ln w="9525">
            <a:solidFill>
              <a:schemeClr val="tx1"/>
            </a:solidFill>
            <a:round/>
            <a:headEnd/>
            <a:tailEnd/>
          </a:ln>
        </p:spPr>
        <p:txBody>
          <a:bodyPr/>
          <a:lstStyle/>
          <a:p>
            <a:endParaRPr lang="en-US"/>
          </a:p>
        </p:txBody>
      </p:sp>
      <p:sp>
        <p:nvSpPr>
          <p:cNvPr id="408589" name="Text Box 13"/>
          <p:cNvSpPr txBox="1">
            <a:spLocks noChangeArrowheads="1"/>
          </p:cNvSpPr>
          <p:nvPr/>
        </p:nvSpPr>
        <p:spPr bwMode="auto">
          <a:xfrm>
            <a:off x="7164388" y="1604963"/>
            <a:ext cx="1101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a:t>
            </a:r>
          </a:p>
          <a:p>
            <a:r>
              <a:rPr lang="en-US">
                <a:solidFill>
                  <a:schemeClr val="accent2"/>
                </a:solidFill>
                <a:latin typeface="Arial" charset="0"/>
              </a:rPr>
              <a:t>numeral</a:t>
            </a:r>
          </a:p>
        </p:txBody>
      </p:sp>
      <p:grpSp>
        <p:nvGrpSpPr>
          <p:cNvPr id="4" name="Group 14"/>
          <p:cNvGrpSpPr>
            <a:grpSpLocks/>
          </p:cNvGrpSpPr>
          <p:nvPr/>
        </p:nvGrpSpPr>
        <p:grpSpPr bwMode="auto">
          <a:xfrm>
            <a:off x="7037388" y="1417638"/>
            <a:ext cx="1290637" cy="1138237"/>
            <a:chOff x="481" y="901"/>
            <a:chExt cx="813" cy="717"/>
          </a:xfrm>
        </p:grpSpPr>
        <p:sp>
          <p:nvSpPr>
            <p:cNvPr id="111679" name="Oval 15"/>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1680" name="Line 16"/>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408593" name="Text Box 17"/>
          <p:cNvSpPr txBox="1">
            <a:spLocks noChangeArrowheads="1"/>
          </p:cNvSpPr>
          <p:nvPr/>
        </p:nvSpPr>
        <p:spPr bwMode="auto">
          <a:xfrm>
            <a:off x="6640513" y="2703513"/>
            <a:ext cx="2400300" cy="396875"/>
          </a:xfrm>
          <a:prstGeom prst="rect">
            <a:avLst/>
          </a:prstGeom>
          <a:noFill/>
          <a:ln w="9525">
            <a:noFill/>
            <a:miter lim="800000"/>
            <a:headEnd/>
            <a:tailEnd/>
          </a:ln>
        </p:spPr>
        <p:txBody>
          <a:bodyPr wrap="none">
            <a:spAutoFit/>
          </a:bodyPr>
          <a:lstStyle/>
          <a:p>
            <a:r>
              <a:rPr lang="en-US">
                <a:solidFill>
                  <a:schemeClr val="accent2"/>
                </a:solidFill>
                <a:latin typeface="Arial" charset="0"/>
              </a:rPr>
              <a:t>Polyatomic ions OK</a:t>
            </a:r>
          </a:p>
        </p:txBody>
      </p:sp>
      <p:sp>
        <p:nvSpPr>
          <p:cNvPr id="408594" name="Text Box 18"/>
          <p:cNvSpPr txBox="1">
            <a:spLocks noChangeArrowheads="1"/>
          </p:cNvSpPr>
          <p:nvPr/>
        </p:nvSpPr>
        <p:spPr bwMode="auto">
          <a:xfrm>
            <a:off x="3189288" y="1503363"/>
            <a:ext cx="1990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 numeral</a:t>
            </a:r>
          </a:p>
          <a:p>
            <a:r>
              <a:rPr lang="en-US">
                <a:solidFill>
                  <a:schemeClr val="accent2"/>
                </a:solidFill>
                <a:latin typeface="Arial" charset="0"/>
              </a:rPr>
              <a:t>for </a:t>
            </a:r>
            <a:r>
              <a:rPr lang="en-US" b="1" i="1">
                <a:solidFill>
                  <a:schemeClr val="accent2"/>
                </a:solidFill>
                <a:latin typeface="Arial" charset="0"/>
              </a:rPr>
              <a:t>name</a:t>
            </a:r>
            <a:r>
              <a:rPr lang="en-US">
                <a:solidFill>
                  <a:schemeClr val="accent2"/>
                </a:solidFill>
                <a:latin typeface="Arial" charset="0"/>
              </a:rPr>
              <a:t> only</a:t>
            </a:r>
          </a:p>
        </p:txBody>
      </p:sp>
      <p:sp>
        <p:nvSpPr>
          <p:cNvPr id="408595" name="Text Box 19"/>
          <p:cNvSpPr txBox="1">
            <a:spLocks noChangeArrowheads="1"/>
          </p:cNvSpPr>
          <p:nvPr/>
        </p:nvSpPr>
        <p:spPr bwMode="auto">
          <a:xfrm>
            <a:off x="3184525" y="2703513"/>
            <a:ext cx="1963738" cy="396875"/>
          </a:xfrm>
          <a:prstGeom prst="rect">
            <a:avLst/>
          </a:prstGeom>
          <a:noFill/>
          <a:ln w="9525">
            <a:noFill/>
            <a:miter lim="800000"/>
            <a:headEnd/>
            <a:tailEnd/>
          </a:ln>
        </p:spPr>
        <p:txBody>
          <a:bodyPr wrap="none">
            <a:spAutoFit/>
          </a:bodyPr>
          <a:lstStyle/>
          <a:p>
            <a:r>
              <a:rPr lang="en-US">
                <a:solidFill>
                  <a:schemeClr val="accent2"/>
                </a:solidFill>
                <a:latin typeface="Arial" charset="0"/>
              </a:rPr>
              <a:t>Polyatomic ions</a:t>
            </a:r>
          </a:p>
        </p:txBody>
      </p:sp>
      <p:sp>
        <p:nvSpPr>
          <p:cNvPr id="408596" name="Text Box 20"/>
          <p:cNvSpPr txBox="1">
            <a:spLocks noChangeArrowheads="1"/>
          </p:cNvSpPr>
          <p:nvPr/>
        </p:nvSpPr>
        <p:spPr bwMode="auto">
          <a:xfrm>
            <a:off x="454025" y="1484313"/>
            <a:ext cx="1833563" cy="396875"/>
          </a:xfrm>
          <a:prstGeom prst="rect">
            <a:avLst/>
          </a:prstGeom>
          <a:noFill/>
          <a:ln w="9525">
            <a:noFill/>
            <a:miter lim="800000"/>
            <a:headEnd/>
            <a:tailEnd/>
          </a:ln>
        </p:spPr>
        <p:txBody>
          <a:bodyPr wrap="none">
            <a:spAutoFit/>
          </a:bodyPr>
          <a:lstStyle/>
          <a:p>
            <a:r>
              <a:rPr lang="en-US">
                <a:solidFill>
                  <a:schemeClr val="accent2"/>
                </a:solidFill>
                <a:latin typeface="Arial" charset="0"/>
              </a:rPr>
              <a:t>Greek prefixes</a:t>
            </a:r>
          </a:p>
        </p:txBody>
      </p:sp>
      <p:sp>
        <p:nvSpPr>
          <p:cNvPr id="408597" name="Text Box 21"/>
          <p:cNvSpPr txBox="1">
            <a:spLocks noChangeArrowheads="1"/>
          </p:cNvSpPr>
          <p:nvPr/>
        </p:nvSpPr>
        <p:spPr bwMode="auto">
          <a:xfrm>
            <a:off x="801688" y="2452688"/>
            <a:ext cx="1017587" cy="396875"/>
          </a:xfrm>
          <a:prstGeom prst="rect">
            <a:avLst/>
          </a:prstGeom>
          <a:noFill/>
          <a:ln w="9525">
            <a:noFill/>
            <a:miter lim="800000"/>
            <a:headEnd/>
            <a:tailEnd/>
          </a:ln>
        </p:spPr>
        <p:txBody>
          <a:bodyPr wrap="none">
            <a:spAutoFit/>
          </a:bodyPr>
          <a:lstStyle/>
          <a:p>
            <a:r>
              <a:rPr lang="en-US">
                <a:solidFill>
                  <a:schemeClr val="accent2"/>
                </a:solidFill>
                <a:latin typeface="Arial" charset="0"/>
              </a:rPr>
              <a:t>Charge</a:t>
            </a:r>
          </a:p>
        </p:txBody>
      </p:sp>
      <p:sp>
        <p:nvSpPr>
          <p:cNvPr id="408598" name="Text Box 22"/>
          <p:cNvSpPr txBox="1">
            <a:spLocks noChangeArrowheads="1"/>
          </p:cNvSpPr>
          <p:nvPr/>
        </p:nvSpPr>
        <p:spPr bwMode="auto">
          <a:xfrm>
            <a:off x="915988" y="3687763"/>
            <a:ext cx="847725" cy="1006475"/>
          </a:xfrm>
          <a:prstGeom prst="rect">
            <a:avLst/>
          </a:prstGeom>
          <a:noFill/>
          <a:ln w="9525">
            <a:noFill/>
            <a:miter lim="800000"/>
            <a:headEnd/>
            <a:tailEnd/>
          </a:ln>
        </p:spPr>
        <p:txBody>
          <a:bodyPr wrap="none">
            <a:spAutoFit/>
          </a:bodyPr>
          <a:lstStyle/>
          <a:p>
            <a:r>
              <a:rPr lang="en-US">
                <a:solidFill>
                  <a:schemeClr val="accent2"/>
                </a:solidFill>
                <a:latin typeface="Arial" charset="0"/>
              </a:rPr>
              <a:t>Criss-</a:t>
            </a:r>
          </a:p>
          <a:p>
            <a:r>
              <a:rPr lang="en-US">
                <a:solidFill>
                  <a:schemeClr val="accent2"/>
                </a:solidFill>
                <a:latin typeface="Arial" charset="0"/>
              </a:rPr>
              <a:t>Cross</a:t>
            </a:r>
          </a:p>
          <a:p>
            <a:r>
              <a:rPr lang="en-US">
                <a:solidFill>
                  <a:schemeClr val="accent2"/>
                </a:solidFill>
                <a:latin typeface="Arial" charset="0"/>
              </a:rPr>
              <a:t>Rule</a:t>
            </a:r>
          </a:p>
        </p:txBody>
      </p:sp>
      <p:sp>
        <p:nvSpPr>
          <p:cNvPr id="408599" name="Text Box 23"/>
          <p:cNvSpPr txBox="1">
            <a:spLocks noChangeArrowheads="1"/>
          </p:cNvSpPr>
          <p:nvPr/>
        </p:nvSpPr>
        <p:spPr bwMode="auto">
          <a:xfrm>
            <a:off x="852488" y="5376863"/>
            <a:ext cx="1101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a:t>
            </a:r>
          </a:p>
          <a:p>
            <a:r>
              <a:rPr lang="en-US">
                <a:solidFill>
                  <a:schemeClr val="accent2"/>
                </a:solidFill>
                <a:latin typeface="Arial" charset="0"/>
              </a:rPr>
              <a:t>numeral</a:t>
            </a:r>
          </a:p>
        </p:txBody>
      </p:sp>
      <p:grpSp>
        <p:nvGrpSpPr>
          <p:cNvPr id="5" name="Group 24"/>
          <p:cNvGrpSpPr>
            <a:grpSpLocks/>
          </p:cNvGrpSpPr>
          <p:nvPr/>
        </p:nvGrpSpPr>
        <p:grpSpPr bwMode="auto">
          <a:xfrm>
            <a:off x="725488" y="5189538"/>
            <a:ext cx="1290637" cy="1138237"/>
            <a:chOff x="481" y="901"/>
            <a:chExt cx="813" cy="717"/>
          </a:xfrm>
        </p:grpSpPr>
        <p:sp>
          <p:nvSpPr>
            <p:cNvPr id="111677" name="Oval 25"/>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1678" name="Line 26"/>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408603" name="Rectangle 27"/>
          <p:cNvSpPr>
            <a:spLocks noChangeArrowheads="1"/>
          </p:cNvSpPr>
          <p:nvPr/>
        </p:nvSpPr>
        <p:spPr bwMode="auto">
          <a:xfrm>
            <a:off x="5021263" y="2709863"/>
            <a:ext cx="550862" cy="396875"/>
          </a:xfrm>
          <a:prstGeom prst="rect">
            <a:avLst/>
          </a:prstGeom>
          <a:noFill/>
          <a:ln w="9525">
            <a:noFill/>
            <a:miter lim="800000"/>
            <a:headEnd/>
            <a:tailEnd/>
          </a:ln>
        </p:spPr>
        <p:txBody>
          <a:bodyPr wrap="none">
            <a:spAutoFit/>
          </a:bodyPr>
          <a:lstStyle/>
          <a:p>
            <a:r>
              <a:rPr lang="en-US">
                <a:solidFill>
                  <a:schemeClr val="accent2"/>
                </a:solidFill>
                <a:latin typeface="Arial" charset="0"/>
              </a:rPr>
              <a:t>OK</a:t>
            </a:r>
          </a:p>
        </p:txBody>
      </p:sp>
      <p:sp>
        <p:nvSpPr>
          <p:cNvPr id="408604" name="Line 28"/>
          <p:cNvSpPr>
            <a:spLocks noChangeShapeType="1"/>
          </p:cNvSpPr>
          <p:nvPr/>
        </p:nvSpPr>
        <p:spPr bwMode="auto">
          <a:xfrm>
            <a:off x="2755900" y="3416300"/>
            <a:ext cx="6388100" cy="0"/>
          </a:xfrm>
          <a:prstGeom prst="line">
            <a:avLst/>
          </a:prstGeom>
          <a:noFill/>
          <a:ln w="9525">
            <a:solidFill>
              <a:schemeClr val="tx1"/>
            </a:solidFill>
            <a:prstDash val="dash"/>
            <a:round/>
            <a:headEnd/>
            <a:tailEnd/>
          </a:ln>
        </p:spPr>
        <p:txBody>
          <a:bodyPr/>
          <a:lstStyle/>
          <a:p>
            <a:endParaRPr lang="en-US"/>
          </a:p>
        </p:txBody>
      </p:sp>
      <p:sp>
        <p:nvSpPr>
          <p:cNvPr id="408605" name="Text Box 29"/>
          <p:cNvSpPr txBox="1">
            <a:spLocks noChangeArrowheads="1"/>
          </p:cNvSpPr>
          <p:nvPr/>
        </p:nvSpPr>
        <p:spPr bwMode="auto">
          <a:xfrm>
            <a:off x="2930525" y="3617913"/>
            <a:ext cx="3148013" cy="396875"/>
          </a:xfrm>
          <a:prstGeom prst="rect">
            <a:avLst/>
          </a:prstGeom>
          <a:noFill/>
          <a:ln w="9525">
            <a:noFill/>
            <a:miter lim="800000"/>
            <a:headEnd/>
            <a:tailEnd/>
          </a:ln>
        </p:spPr>
        <p:txBody>
          <a:bodyPr wrap="none">
            <a:spAutoFit/>
          </a:bodyPr>
          <a:lstStyle/>
          <a:p>
            <a:r>
              <a:rPr lang="en-US">
                <a:latin typeface="Arial" charset="0"/>
              </a:rPr>
              <a:t>Where would you file this?</a:t>
            </a:r>
          </a:p>
        </p:txBody>
      </p:sp>
      <p:pic>
        <p:nvPicPr>
          <p:cNvPr id="111638" name="Picture 30" descr="MCj03077560000[1]"/>
          <p:cNvPicPr>
            <a:picLocks noChangeAspect="1" noChangeArrowheads="1"/>
          </p:cNvPicPr>
          <p:nvPr/>
        </p:nvPicPr>
        <p:blipFill>
          <a:blip r:embed="rId3" cstate="print"/>
          <a:srcRect/>
          <a:stretch>
            <a:fillRect/>
          </a:stretch>
        </p:blipFill>
        <p:spPr bwMode="auto">
          <a:xfrm flipH="1">
            <a:off x="7526338" y="3536950"/>
            <a:ext cx="1443037" cy="1301750"/>
          </a:xfrm>
          <a:prstGeom prst="rect">
            <a:avLst/>
          </a:prstGeom>
          <a:noFill/>
          <a:ln w="9525">
            <a:noFill/>
            <a:miter lim="800000"/>
            <a:headEnd/>
            <a:tailEnd/>
          </a:ln>
        </p:spPr>
      </p:pic>
      <p:sp>
        <p:nvSpPr>
          <p:cNvPr id="408607" name="Text Box 31"/>
          <p:cNvSpPr txBox="1">
            <a:spLocks noChangeArrowheads="1"/>
          </p:cNvSpPr>
          <p:nvPr/>
        </p:nvSpPr>
        <p:spPr bwMode="auto">
          <a:xfrm>
            <a:off x="3019425" y="4227513"/>
            <a:ext cx="911225" cy="396875"/>
          </a:xfrm>
          <a:prstGeom prst="rect">
            <a:avLst/>
          </a:prstGeom>
          <a:noFill/>
          <a:ln w="9525">
            <a:noFill/>
            <a:miter lim="800000"/>
            <a:headEnd/>
            <a:tailEnd/>
          </a:ln>
        </p:spPr>
        <p:txBody>
          <a:bodyPr wrap="none">
            <a:spAutoFit/>
          </a:bodyPr>
          <a:lstStyle/>
          <a:p>
            <a:r>
              <a:rPr lang="en-US">
                <a:latin typeface="Arial" charset="0"/>
              </a:rPr>
              <a:t>VCrO</a:t>
            </a:r>
            <a:r>
              <a:rPr lang="en-US" baseline="-25000">
                <a:latin typeface="Arial" charset="0"/>
              </a:rPr>
              <a:t>4</a:t>
            </a:r>
          </a:p>
        </p:txBody>
      </p:sp>
      <p:sp>
        <p:nvSpPr>
          <p:cNvPr id="408608" name="Text Box 32"/>
          <p:cNvSpPr txBox="1">
            <a:spLocks noChangeArrowheads="1"/>
          </p:cNvSpPr>
          <p:nvPr/>
        </p:nvSpPr>
        <p:spPr bwMode="auto">
          <a:xfrm>
            <a:off x="3019425" y="4621213"/>
            <a:ext cx="692150" cy="396875"/>
          </a:xfrm>
          <a:prstGeom prst="rect">
            <a:avLst/>
          </a:prstGeom>
          <a:noFill/>
          <a:ln w="9525">
            <a:noFill/>
            <a:miter lim="800000"/>
            <a:headEnd/>
            <a:tailEnd/>
          </a:ln>
        </p:spPr>
        <p:txBody>
          <a:bodyPr wrap="none">
            <a:spAutoFit/>
          </a:bodyPr>
          <a:lstStyle/>
          <a:p>
            <a:r>
              <a:rPr lang="en-US">
                <a:latin typeface="Arial" charset="0"/>
              </a:rPr>
              <a:t>BaO</a:t>
            </a:r>
            <a:endParaRPr lang="en-US" baseline="-25000">
              <a:latin typeface="Arial" charset="0"/>
            </a:endParaRPr>
          </a:p>
        </p:txBody>
      </p:sp>
      <p:sp>
        <p:nvSpPr>
          <p:cNvPr id="408609" name="Text Box 33"/>
          <p:cNvSpPr txBox="1">
            <a:spLocks noChangeArrowheads="1"/>
          </p:cNvSpPr>
          <p:nvPr/>
        </p:nvSpPr>
        <p:spPr bwMode="auto">
          <a:xfrm>
            <a:off x="3019425" y="5027613"/>
            <a:ext cx="714375" cy="396875"/>
          </a:xfrm>
          <a:prstGeom prst="rect">
            <a:avLst/>
          </a:prstGeom>
          <a:noFill/>
          <a:ln w="9525">
            <a:noFill/>
            <a:miter lim="800000"/>
            <a:headEnd/>
            <a:tailEnd/>
          </a:ln>
        </p:spPr>
        <p:txBody>
          <a:bodyPr wrap="none">
            <a:spAutoFit/>
          </a:bodyPr>
          <a:lstStyle/>
          <a:p>
            <a:r>
              <a:rPr lang="en-US">
                <a:latin typeface="Arial" charset="0"/>
              </a:rPr>
              <a:t>CBr</a:t>
            </a:r>
            <a:r>
              <a:rPr lang="en-US" baseline="-25000">
                <a:latin typeface="Arial" charset="0"/>
              </a:rPr>
              <a:t>4</a:t>
            </a:r>
          </a:p>
        </p:txBody>
      </p:sp>
      <p:sp>
        <p:nvSpPr>
          <p:cNvPr id="408610" name="Text Box 34"/>
          <p:cNvSpPr txBox="1">
            <a:spLocks noChangeArrowheads="1"/>
          </p:cNvSpPr>
          <p:nvPr/>
        </p:nvSpPr>
        <p:spPr bwMode="auto">
          <a:xfrm>
            <a:off x="3019425" y="5434013"/>
            <a:ext cx="1300163" cy="396875"/>
          </a:xfrm>
          <a:prstGeom prst="rect">
            <a:avLst/>
          </a:prstGeom>
          <a:noFill/>
          <a:ln w="9525">
            <a:noFill/>
            <a:miter lim="800000"/>
            <a:headEnd/>
            <a:tailEnd/>
          </a:ln>
        </p:spPr>
        <p:txBody>
          <a:bodyPr wrap="none">
            <a:spAutoFit/>
          </a:bodyPr>
          <a:lstStyle/>
          <a:p>
            <a:r>
              <a:rPr lang="en-US">
                <a:latin typeface="Arial" charset="0"/>
              </a:rPr>
              <a:t>Nb(ClO</a:t>
            </a:r>
            <a:r>
              <a:rPr lang="en-US" baseline="-25000">
                <a:latin typeface="Arial" charset="0"/>
              </a:rPr>
              <a:t>4</a:t>
            </a:r>
            <a:r>
              <a:rPr lang="en-US">
                <a:latin typeface="Arial" charset="0"/>
              </a:rPr>
              <a:t>)</a:t>
            </a:r>
            <a:r>
              <a:rPr lang="en-US" baseline="-25000">
                <a:latin typeface="Arial" charset="0"/>
              </a:rPr>
              <a:t>5</a:t>
            </a:r>
          </a:p>
        </p:txBody>
      </p:sp>
      <p:sp>
        <p:nvSpPr>
          <p:cNvPr id="408611" name="Text Box 35"/>
          <p:cNvSpPr txBox="1">
            <a:spLocks noChangeArrowheads="1"/>
          </p:cNvSpPr>
          <p:nvPr/>
        </p:nvSpPr>
        <p:spPr bwMode="auto">
          <a:xfrm>
            <a:off x="3019425" y="5840413"/>
            <a:ext cx="687388" cy="396875"/>
          </a:xfrm>
          <a:prstGeom prst="rect">
            <a:avLst/>
          </a:prstGeom>
          <a:noFill/>
          <a:ln w="9525">
            <a:noFill/>
            <a:miter lim="800000"/>
            <a:headEnd/>
            <a:tailEnd/>
          </a:ln>
        </p:spPr>
        <p:txBody>
          <a:bodyPr wrap="none">
            <a:spAutoFit/>
          </a:bodyPr>
          <a:lstStyle/>
          <a:p>
            <a:r>
              <a:rPr lang="en-US">
                <a:latin typeface="Arial" charset="0"/>
              </a:rPr>
              <a:t>SCl</a:t>
            </a:r>
            <a:r>
              <a:rPr lang="en-US" baseline="-25000">
                <a:latin typeface="Arial" charset="0"/>
              </a:rPr>
              <a:t>2</a:t>
            </a:r>
          </a:p>
        </p:txBody>
      </p:sp>
      <p:sp>
        <p:nvSpPr>
          <p:cNvPr id="408612" name="Text Box 36"/>
          <p:cNvSpPr txBox="1">
            <a:spLocks noChangeArrowheads="1"/>
          </p:cNvSpPr>
          <p:nvPr/>
        </p:nvSpPr>
        <p:spPr bwMode="auto">
          <a:xfrm>
            <a:off x="3019425" y="6245225"/>
            <a:ext cx="1060450" cy="396875"/>
          </a:xfrm>
          <a:prstGeom prst="rect">
            <a:avLst/>
          </a:prstGeom>
          <a:noFill/>
          <a:ln w="9525">
            <a:noFill/>
            <a:miter lim="800000"/>
            <a:headEnd/>
            <a:tailEnd/>
          </a:ln>
        </p:spPr>
        <p:txBody>
          <a:bodyPr wrap="none">
            <a:spAutoFit/>
          </a:bodyPr>
          <a:lstStyle/>
          <a:p>
            <a:r>
              <a:rPr lang="en-US">
                <a:latin typeface="Arial" charset="0"/>
              </a:rPr>
              <a:t>Rb</a:t>
            </a:r>
            <a:r>
              <a:rPr lang="en-US" baseline="-25000">
                <a:latin typeface="Arial" charset="0"/>
              </a:rPr>
              <a:t>2</a:t>
            </a:r>
            <a:r>
              <a:rPr lang="en-US">
                <a:latin typeface="Arial" charset="0"/>
              </a:rPr>
              <a:t>SO</a:t>
            </a:r>
            <a:r>
              <a:rPr lang="en-US" baseline="-25000">
                <a:latin typeface="Arial" charset="0"/>
              </a:rPr>
              <a:t>4</a:t>
            </a:r>
          </a:p>
        </p:txBody>
      </p:sp>
      <p:sp>
        <p:nvSpPr>
          <p:cNvPr id="408613" name="Text Box 37"/>
          <p:cNvSpPr txBox="1">
            <a:spLocks noChangeArrowheads="1"/>
          </p:cNvSpPr>
          <p:nvPr/>
        </p:nvSpPr>
        <p:spPr bwMode="auto">
          <a:xfrm>
            <a:off x="4667250" y="4240213"/>
            <a:ext cx="2471738" cy="396875"/>
          </a:xfrm>
          <a:prstGeom prst="rect">
            <a:avLst/>
          </a:prstGeom>
          <a:noFill/>
          <a:ln w="9525">
            <a:noFill/>
            <a:miter lim="800000"/>
            <a:headEnd/>
            <a:tailEnd/>
          </a:ln>
        </p:spPr>
        <p:txBody>
          <a:bodyPr wrap="none">
            <a:spAutoFit/>
          </a:bodyPr>
          <a:lstStyle/>
          <a:p>
            <a:r>
              <a:rPr lang="en-US">
                <a:latin typeface="Arial" charset="0"/>
              </a:rPr>
              <a:t>dinitrogen pentoxide</a:t>
            </a:r>
            <a:endParaRPr lang="en-US" baseline="-25000">
              <a:latin typeface="Arial" charset="0"/>
            </a:endParaRPr>
          </a:p>
        </p:txBody>
      </p:sp>
      <p:sp>
        <p:nvSpPr>
          <p:cNvPr id="408614" name="Text Box 38"/>
          <p:cNvSpPr txBox="1">
            <a:spLocks noChangeArrowheads="1"/>
          </p:cNvSpPr>
          <p:nvPr/>
        </p:nvSpPr>
        <p:spPr bwMode="auto">
          <a:xfrm>
            <a:off x="4668838" y="4633913"/>
            <a:ext cx="2384425" cy="396875"/>
          </a:xfrm>
          <a:prstGeom prst="rect">
            <a:avLst/>
          </a:prstGeom>
          <a:noFill/>
          <a:ln w="9525">
            <a:noFill/>
            <a:miter lim="800000"/>
            <a:headEnd/>
            <a:tailEnd/>
          </a:ln>
        </p:spPr>
        <p:txBody>
          <a:bodyPr wrap="none">
            <a:spAutoFit/>
          </a:bodyPr>
          <a:lstStyle/>
          <a:p>
            <a:r>
              <a:rPr lang="en-US">
                <a:latin typeface="Arial" charset="0"/>
              </a:rPr>
              <a:t>platinum (IV) iodate</a:t>
            </a:r>
            <a:endParaRPr lang="en-US" baseline="-25000">
              <a:latin typeface="Arial" charset="0"/>
            </a:endParaRPr>
          </a:p>
        </p:txBody>
      </p:sp>
      <p:sp>
        <p:nvSpPr>
          <p:cNvPr id="408615" name="Text Box 39"/>
          <p:cNvSpPr txBox="1">
            <a:spLocks noChangeArrowheads="1"/>
          </p:cNvSpPr>
          <p:nvPr/>
        </p:nvSpPr>
        <p:spPr bwMode="auto">
          <a:xfrm>
            <a:off x="4664075" y="5040313"/>
            <a:ext cx="2413000" cy="396875"/>
          </a:xfrm>
          <a:prstGeom prst="rect">
            <a:avLst/>
          </a:prstGeom>
          <a:noFill/>
          <a:ln w="9525">
            <a:noFill/>
            <a:miter lim="800000"/>
            <a:headEnd/>
            <a:tailEnd/>
          </a:ln>
        </p:spPr>
        <p:txBody>
          <a:bodyPr wrap="none">
            <a:spAutoFit/>
          </a:bodyPr>
          <a:lstStyle/>
          <a:p>
            <a:r>
              <a:rPr lang="en-US">
                <a:latin typeface="Arial" charset="0"/>
              </a:rPr>
              <a:t>ammonium chlorate</a:t>
            </a:r>
            <a:endParaRPr lang="en-US" baseline="-25000">
              <a:latin typeface="Arial" charset="0"/>
            </a:endParaRPr>
          </a:p>
        </p:txBody>
      </p:sp>
      <p:sp>
        <p:nvSpPr>
          <p:cNvPr id="408616" name="Text Box 40"/>
          <p:cNvSpPr txBox="1">
            <a:spLocks noChangeArrowheads="1"/>
          </p:cNvSpPr>
          <p:nvPr/>
        </p:nvSpPr>
        <p:spPr bwMode="auto">
          <a:xfrm>
            <a:off x="4662488" y="5446713"/>
            <a:ext cx="2090737" cy="396875"/>
          </a:xfrm>
          <a:prstGeom prst="rect">
            <a:avLst/>
          </a:prstGeom>
          <a:noFill/>
          <a:ln w="9525">
            <a:noFill/>
            <a:miter lim="800000"/>
            <a:headEnd/>
            <a:tailEnd/>
          </a:ln>
        </p:spPr>
        <p:txBody>
          <a:bodyPr wrap="none">
            <a:spAutoFit/>
          </a:bodyPr>
          <a:lstStyle/>
          <a:p>
            <a:r>
              <a:rPr lang="en-US">
                <a:latin typeface="Arial" charset="0"/>
              </a:rPr>
              <a:t>potassium iodide</a:t>
            </a:r>
            <a:endParaRPr lang="en-US" baseline="-25000">
              <a:latin typeface="Arial" charset="0"/>
            </a:endParaRPr>
          </a:p>
        </p:txBody>
      </p:sp>
      <p:sp>
        <p:nvSpPr>
          <p:cNvPr id="408617" name="Text Box 41"/>
          <p:cNvSpPr txBox="1">
            <a:spLocks noChangeArrowheads="1"/>
          </p:cNvSpPr>
          <p:nvPr/>
        </p:nvSpPr>
        <p:spPr bwMode="auto">
          <a:xfrm>
            <a:off x="4660900" y="5853113"/>
            <a:ext cx="2273300" cy="396875"/>
          </a:xfrm>
          <a:prstGeom prst="rect">
            <a:avLst/>
          </a:prstGeom>
          <a:noFill/>
          <a:ln w="9525">
            <a:noFill/>
            <a:miter lim="800000"/>
            <a:headEnd/>
            <a:tailEnd/>
          </a:ln>
        </p:spPr>
        <p:txBody>
          <a:bodyPr wrap="none">
            <a:spAutoFit/>
          </a:bodyPr>
          <a:lstStyle/>
          <a:p>
            <a:r>
              <a:rPr lang="en-US">
                <a:latin typeface="Arial" charset="0"/>
              </a:rPr>
              <a:t>nitrogen trichloride</a:t>
            </a:r>
            <a:endParaRPr lang="en-US" baseline="-25000">
              <a:latin typeface="Arial" charset="0"/>
            </a:endParaRPr>
          </a:p>
        </p:txBody>
      </p:sp>
      <p:sp>
        <p:nvSpPr>
          <p:cNvPr id="408618" name="Text Box 42"/>
          <p:cNvSpPr txBox="1">
            <a:spLocks noChangeArrowheads="1"/>
          </p:cNvSpPr>
          <p:nvPr/>
        </p:nvSpPr>
        <p:spPr bwMode="auto">
          <a:xfrm>
            <a:off x="4660900" y="6257925"/>
            <a:ext cx="2724150" cy="396875"/>
          </a:xfrm>
          <a:prstGeom prst="rect">
            <a:avLst/>
          </a:prstGeom>
          <a:noFill/>
          <a:ln w="9525">
            <a:noFill/>
            <a:miter lim="800000"/>
            <a:headEnd/>
            <a:tailEnd/>
          </a:ln>
        </p:spPr>
        <p:txBody>
          <a:bodyPr wrap="none">
            <a:spAutoFit/>
          </a:bodyPr>
          <a:lstStyle/>
          <a:p>
            <a:r>
              <a:rPr lang="en-US">
                <a:latin typeface="Arial" charset="0"/>
              </a:rPr>
              <a:t>manganese (V) sulfide</a:t>
            </a:r>
            <a:endParaRPr lang="en-US" baseline="-25000">
              <a:latin typeface="Arial" charset="0"/>
            </a:endParaRPr>
          </a:p>
        </p:txBody>
      </p:sp>
      <p:sp>
        <p:nvSpPr>
          <p:cNvPr id="408619" name="Text Box 43"/>
          <p:cNvSpPr txBox="1">
            <a:spLocks noChangeArrowheads="1"/>
          </p:cNvSpPr>
          <p:nvPr/>
        </p:nvSpPr>
        <p:spPr bwMode="auto">
          <a:xfrm>
            <a:off x="3141663" y="952500"/>
            <a:ext cx="2790825" cy="396875"/>
          </a:xfrm>
          <a:prstGeom prst="rect">
            <a:avLst/>
          </a:prstGeom>
          <a:noFill/>
          <a:ln w="9525">
            <a:noFill/>
            <a:miter lim="800000"/>
            <a:headEnd/>
            <a:tailEnd/>
          </a:ln>
        </p:spPr>
        <p:txBody>
          <a:bodyPr wrap="none">
            <a:spAutoFit/>
          </a:bodyPr>
          <a:lstStyle/>
          <a:p>
            <a:r>
              <a:rPr lang="en-US">
                <a:latin typeface="Arial" charset="0"/>
              </a:rPr>
              <a:t>vanadium (II) chromate</a:t>
            </a:r>
          </a:p>
        </p:txBody>
      </p:sp>
      <p:sp>
        <p:nvSpPr>
          <p:cNvPr id="408620" name="Text Box 44"/>
          <p:cNvSpPr txBox="1">
            <a:spLocks noChangeArrowheads="1"/>
          </p:cNvSpPr>
          <p:nvPr/>
        </p:nvSpPr>
        <p:spPr bwMode="auto">
          <a:xfrm>
            <a:off x="3016250" y="4235450"/>
            <a:ext cx="911225" cy="396875"/>
          </a:xfrm>
          <a:prstGeom prst="rect">
            <a:avLst/>
          </a:prstGeom>
          <a:noFill/>
          <a:ln w="9525">
            <a:noFill/>
            <a:miter lim="800000"/>
            <a:headEnd/>
            <a:tailEnd/>
          </a:ln>
        </p:spPr>
        <p:txBody>
          <a:bodyPr wrap="none">
            <a:spAutoFit/>
          </a:bodyPr>
          <a:lstStyle/>
          <a:p>
            <a:r>
              <a:rPr lang="en-US">
                <a:solidFill>
                  <a:schemeClr val="bg2"/>
                </a:solidFill>
                <a:latin typeface="Arial" charset="0"/>
              </a:rPr>
              <a:t>VCrO</a:t>
            </a:r>
            <a:r>
              <a:rPr lang="en-US" baseline="-25000">
                <a:solidFill>
                  <a:schemeClr val="bg2"/>
                </a:solidFill>
                <a:latin typeface="Arial" charset="0"/>
              </a:rPr>
              <a:t>4</a:t>
            </a:r>
          </a:p>
        </p:txBody>
      </p:sp>
      <p:sp>
        <p:nvSpPr>
          <p:cNvPr id="408621" name="Text Box 45"/>
          <p:cNvSpPr txBox="1">
            <a:spLocks noChangeArrowheads="1"/>
          </p:cNvSpPr>
          <p:nvPr/>
        </p:nvSpPr>
        <p:spPr bwMode="auto">
          <a:xfrm>
            <a:off x="925513" y="933450"/>
            <a:ext cx="749300" cy="396875"/>
          </a:xfrm>
          <a:prstGeom prst="rect">
            <a:avLst/>
          </a:prstGeom>
          <a:noFill/>
          <a:ln w="9525">
            <a:noFill/>
            <a:miter lim="800000"/>
            <a:headEnd/>
            <a:tailEnd/>
          </a:ln>
        </p:spPr>
        <p:txBody>
          <a:bodyPr wrap="none">
            <a:spAutoFit/>
          </a:bodyPr>
          <a:lstStyle/>
          <a:p>
            <a:r>
              <a:rPr lang="en-US">
                <a:latin typeface="Arial" charset="0"/>
              </a:rPr>
              <a:t>N</a:t>
            </a:r>
            <a:r>
              <a:rPr lang="en-US" baseline="-25000">
                <a:latin typeface="Arial" charset="0"/>
              </a:rPr>
              <a:t>2</a:t>
            </a:r>
            <a:r>
              <a:rPr lang="en-US">
                <a:latin typeface="Arial" charset="0"/>
              </a:rPr>
              <a:t>O</a:t>
            </a:r>
            <a:r>
              <a:rPr lang="en-US" baseline="-25000">
                <a:latin typeface="Arial" charset="0"/>
              </a:rPr>
              <a:t>5</a:t>
            </a:r>
          </a:p>
        </p:txBody>
      </p:sp>
      <p:sp>
        <p:nvSpPr>
          <p:cNvPr id="408622" name="Text Box 46"/>
          <p:cNvSpPr txBox="1">
            <a:spLocks noChangeArrowheads="1"/>
          </p:cNvSpPr>
          <p:nvPr/>
        </p:nvSpPr>
        <p:spPr bwMode="auto">
          <a:xfrm>
            <a:off x="4664075" y="4246563"/>
            <a:ext cx="2471738" cy="396875"/>
          </a:xfrm>
          <a:prstGeom prst="rect">
            <a:avLst/>
          </a:prstGeom>
          <a:noFill/>
          <a:ln w="9525">
            <a:noFill/>
            <a:miter lim="800000"/>
            <a:headEnd/>
            <a:tailEnd/>
          </a:ln>
        </p:spPr>
        <p:txBody>
          <a:bodyPr wrap="none">
            <a:spAutoFit/>
          </a:bodyPr>
          <a:lstStyle/>
          <a:p>
            <a:r>
              <a:rPr lang="en-US">
                <a:solidFill>
                  <a:schemeClr val="bg2"/>
                </a:solidFill>
                <a:latin typeface="Arial" charset="0"/>
              </a:rPr>
              <a:t>dinitrogen pentoxide</a:t>
            </a:r>
          </a:p>
        </p:txBody>
      </p:sp>
      <p:sp>
        <p:nvSpPr>
          <p:cNvPr id="408623" name="Text Box 47"/>
          <p:cNvSpPr txBox="1">
            <a:spLocks noChangeArrowheads="1"/>
          </p:cNvSpPr>
          <p:nvPr/>
        </p:nvSpPr>
        <p:spPr bwMode="auto">
          <a:xfrm>
            <a:off x="6923088" y="933450"/>
            <a:ext cx="1638300" cy="396875"/>
          </a:xfrm>
          <a:prstGeom prst="rect">
            <a:avLst/>
          </a:prstGeom>
          <a:noFill/>
          <a:ln w="9525">
            <a:noFill/>
            <a:miter lim="800000"/>
            <a:headEnd/>
            <a:tailEnd/>
          </a:ln>
        </p:spPr>
        <p:txBody>
          <a:bodyPr wrap="none">
            <a:spAutoFit/>
          </a:bodyPr>
          <a:lstStyle/>
          <a:p>
            <a:r>
              <a:rPr lang="en-US">
                <a:latin typeface="Arial" charset="0"/>
              </a:rPr>
              <a:t>barium oxide</a:t>
            </a:r>
          </a:p>
        </p:txBody>
      </p:sp>
      <p:sp>
        <p:nvSpPr>
          <p:cNvPr id="408624" name="Text Box 48"/>
          <p:cNvSpPr txBox="1">
            <a:spLocks noChangeArrowheads="1"/>
          </p:cNvSpPr>
          <p:nvPr/>
        </p:nvSpPr>
        <p:spPr bwMode="auto">
          <a:xfrm>
            <a:off x="3016250" y="4622800"/>
            <a:ext cx="692150" cy="396875"/>
          </a:xfrm>
          <a:prstGeom prst="rect">
            <a:avLst/>
          </a:prstGeom>
          <a:noFill/>
          <a:ln w="9525">
            <a:noFill/>
            <a:miter lim="800000"/>
            <a:headEnd/>
            <a:tailEnd/>
          </a:ln>
        </p:spPr>
        <p:txBody>
          <a:bodyPr wrap="none">
            <a:spAutoFit/>
          </a:bodyPr>
          <a:lstStyle/>
          <a:p>
            <a:r>
              <a:rPr lang="en-US">
                <a:solidFill>
                  <a:schemeClr val="bg2"/>
                </a:solidFill>
                <a:latin typeface="Arial" charset="0"/>
              </a:rPr>
              <a:t>BaO</a:t>
            </a:r>
          </a:p>
        </p:txBody>
      </p:sp>
      <p:sp>
        <p:nvSpPr>
          <p:cNvPr id="408625" name="Text Box 49"/>
          <p:cNvSpPr txBox="1">
            <a:spLocks noChangeArrowheads="1"/>
          </p:cNvSpPr>
          <p:nvPr/>
        </p:nvSpPr>
        <p:spPr bwMode="auto">
          <a:xfrm>
            <a:off x="4073525" y="952500"/>
            <a:ext cx="1042988" cy="396875"/>
          </a:xfrm>
          <a:prstGeom prst="rect">
            <a:avLst/>
          </a:prstGeom>
          <a:noFill/>
          <a:ln w="9525">
            <a:noFill/>
            <a:miter lim="800000"/>
            <a:headEnd/>
            <a:tailEnd/>
          </a:ln>
        </p:spPr>
        <p:txBody>
          <a:bodyPr wrap="none">
            <a:spAutoFit/>
          </a:bodyPr>
          <a:lstStyle/>
          <a:p>
            <a:r>
              <a:rPr lang="en-US">
                <a:latin typeface="Arial" charset="0"/>
              </a:rPr>
              <a:t>Pt(IO</a:t>
            </a:r>
            <a:r>
              <a:rPr lang="en-US" baseline="-25000">
                <a:latin typeface="Arial" charset="0"/>
              </a:rPr>
              <a:t>3</a:t>
            </a:r>
            <a:r>
              <a:rPr lang="en-US">
                <a:latin typeface="Arial" charset="0"/>
              </a:rPr>
              <a:t>)</a:t>
            </a:r>
            <a:r>
              <a:rPr lang="en-US" baseline="-25000">
                <a:latin typeface="Arial" charset="0"/>
              </a:rPr>
              <a:t>4</a:t>
            </a:r>
          </a:p>
        </p:txBody>
      </p:sp>
      <p:sp>
        <p:nvSpPr>
          <p:cNvPr id="408626" name="Text Box 50"/>
          <p:cNvSpPr txBox="1">
            <a:spLocks noChangeArrowheads="1"/>
          </p:cNvSpPr>
          <p:nvPr/>
        </p:nvSpPr>
        <p:spPr bwMode="auto">
          <a:xfrm>
            <a:off x="4672013" y="4633913"/>
            <a:ext cx="2384425" cy="396875"/>
          </a:xfrm>
          <a:prstGeom prst="rect">
            <a:avLst/>
          </a:prstGeom>
          <a:noFill/>
          <a:ln w="9525">
            <a:noFill/>
            <a:miter lim="800000"/>
            <a:headEnd/>
            <a:tailEnd/>
          </a:ln>
        </p:spPr>
        <p:txBody>
          <a:bodyPr wrap="none">
            <a:spAutoFit/>
          </a:bodyPr>
          <a:lstStyle/>
          <a:p>
            <a:r>
              <a:rPr lang="en-US">
                <a:solidFill>
                  <a:schemeClr val="bg2"/>
                </a:solidFill>
                <a:latin typeface="Arial" charset="0"/>
              </a:rPr>
              <a:t>platinum (IV) iodate</a:t>
            </a:r>
          </a:p>
        </p:txBody>
      </p:sp>
      <p:sp>
        <p:nvSpPr>
          <p:cNvPr id="408627" name="Text Box 51"/>
          <p:cNvSpPr txBox="1">
            <a:spLocks noChangeArrowheads="1"/>
          </p:cNvSpPr>
          <p:nvPr/>
        </p:nvSpPr>
        <p:spPr bwMode="auto">
          <a:xfrm>
            <a:off x="165100" y="931863"/>
            <a:ext cx="2454275" cy="396875"/>
          </a:xfrm>
          <a:prstGeom prst="rect">
            <a:avLst/>
          </a:prstGeom>
          <a:noFill/>
          <a:ln w="9525">
            <a:noFill/>
            <a:miter lim="800000"/>
            <a:headEnd/>
            <a:tailEnd/>
          </a:ln>
        </p:spPr>
        <p:txBody>
          <a:bodyPr wrap="none">
            <a:spAutoFit/>
          </a:bodyPr>
          <a:lstStyle/>
          <a:p>
            <a:r>
              <a:rPr lang="en-US">
                <a:latin typeface="Arial" charset="0"/>
              </a:rPr>
              <a:t>carbon tetrabromide</a:t>
            </a:r>
          </a:p>
        </p:txBody>
      </p:sp>
      <p:sp>
        <p:nvSpPr>
          <p:cNvPr id="408628" name="Text Box 52"/>
          <p:cNvSpPr txBox="1">
            <a:spLocks noChangeArrowheads="1"/>
          </p:cNvSpPr>
          <p:nvPr/>
        </p:nvSpPr>
        <p:spPr bwMode="auto">
          <a:xfrm>
            <a:off x="3016250" y="5032375"/>
            <a:ext cx="714375" cy="396875"/>
          </a:xfrm>
          <a:prstGeom prst="rect">
            <a:avLst/>
          </a:prstGeom>
          <a:noFill/>
          <a:ln w="9525">
            <a:noFill/>
            <a:miter lim="800000"/>
            <a:headEnd/>
            <a:tailEnd/>
          </a:ln>
        </p:spPr>
        <p:txBody>
          <a:bodyPr wrap="none">
            <a:spAutoFit/>
          </a:bodyPr>
          <a:lstStyle/>
          <a:p>
            <a:r>
              <a:rPr lang="en-US">
                <a:solidFill>
                  <a:schemeClr val="bg2"/>
                </a:solidFill>
                <a:latin typeface="Arial" charset="0"/>
              </a:rPr>
              <a:t>CBr</a:t>
            </a:r>
            <a:r>
              <a:rPr lang="en-US" baseline="-25000">
                <a:solidFill>
                  <a:schemeClr val="bg2"/>
                </a:solidFill>
                <a:latin typeface="Arial" charset="0"/>
              </a:rPr>
              <a:t>4</a:t>
            </a:r>
          </a:p>
        </p:txBody>
      </p:sp>
      <p:sp>
        <p:nvSpPr>
          <p:cNvPr id="408629" name="Text Box 53"/>
          <p:cNvSpPr txBox="1">
            <a:spLocks noChangeArrowheads="1"/>
          </p:cNvSpPr>
          <p:nvPr/>
        </p:nvSpPr>
        <p:spPr bwMode="auto">
          <a:xfrm>
            <a:off x="7043738" y="931863"/>
            <a:ext cx="1174750" cy="396875"/>
          </a:xfrm>
          <a:prstGeom prst="rect">
            <a:avLst/>
          </a:prstGeom>
          <a:noFill/>
          <a:ln w="9525">
            <a:noFill/>
            <a:miter lim="800000"/>
            <a:headEnd/>
            <a:tailEnd/>
          </a:ln>
        </p:spPr>
        <p:txBody>
          <a:bodyPr wrap="none">
            <a:spAutoFit/>
          </a:bodyPr>
          <a:lstStyle/>
          <a:p>
            <a:r>
              <a:rPr lang="en-US">
                <a:latin typeface="Arial" charset="0"/>
              </a:rPr>
              <a:t>NH</a:t>
            </a:r>
            <a:r>
              <a:rPr lang="en-US" baseline="-25000">
                <a:latin typeface="Arial" charset="0"/>
              </a:rPr>
              <a:t>4</a:t>
            </a:r>
            <a:r>
              <a:rPr lang="en-US">
                <a:latin typeface="Arial" charset="0"/>
              </a:rPr>
              <a:t>ClO</a:t>
            </a:r>
            <a:r>
              <a:rPr lang="en-US" baseline="-25000">
                <a:latin typeface="Arial" charset="0"/>
              </a:rPr>
              <a:t>3</a:t>
            </a:r>
          </a:p>
        </p:txBody>
      </p:sp>
      <p:sp>
        <p:nvSpPr>
          <p:cNvPr id="408630" name="Text Box 54"/>
          <p:cNvSpPr txBox="1">
            <a:spLocks noChangeArrowheads="1"/>
          </p:cNvSpPr>
          <p:nvPr/>
        </p:nvSpPr>
        <p:spPr bwMode="auto">
          <a:xfrm>
            <a:off x="4662488" y="5040313"/>
            <a:ext cx="2413000" cy="396875"/>
          </a:xfrm>
          <a:prstGeom prst="rect">
            <a:avLst/>
          </a:prstGeom>
          <a:noFill/>
          <a:ln w="9525">
            <a:noFill/>
            <a:miter lim="800000"/>
            <a:headEnd/>
            <a:tailEnd/>
          </a:ln>
        </p:spPr>
        <p:txBody>
          <a:bodyPr wrap="none">
            <a:spAutoFit/>
          </a:bodyPr>
          <a:lstStyle/>
          <a:p>
            <a:r>
              <a:rPr lang="en-US">
                <a:solidFill>
                  <a:schemeClr val="bg2"/>
                </a:solidFill>
                <a:latin typeface="Arial" charset="0"/>
              </a:rPr>
              <a:t>ammonium chlorate</a:t>
            </a:r>
          </a:p>
        </p:txBody>
      </p:sp>
      <p:sp>
        <p:nvSpPr>
          <p:cNvPr id="408631" name="Text Box 55"/>
          <p:cNvSpPr txBox="1">
            <a:spLocks noChangeArrowheads="1"/>
          </p:cNvSpPr>
          <p:nvPr/>
        </p:nvSpPr>
        <p:spPr bwMode="auto">
          <a:xfrm>
            <a:off x="3154363" y="952500"/>
            <a:ext cx="2822575" cy="396875"/>
          </a:xfrm>
          <a:prstGeom prst="rect">
            <a:avLst/>
          </a:prstGeom>
          <a:noFill/>
          <a:ln w="9525">
            <a:noFill/>
            <a:miter lim="800000"/>
            <a:headEnd/>
            <a:tailEnd/>
          </a:ln>
        </p:spPr>
        <p:txBody>
          <a:bodyPr wrap="none">
            <a:spAutoFit/>
          </a:bodyPr>
          <a:lstStyle/>
          <a:p>
            <a:r>
              <a:rPr lang="en-US">
                <a:latin typeface="Arial" charset="0"/>
              </a:rPr>
              <a:t>niobium (V) perchlorate</a:t>
            </a:r>
          </a:p>
        </p:txBody>
      </p:sp>
      <p:sp>
        <p:nvSpPr>
          <p:cNvPr id="408632" name="Text Box 56"/>
          <p:cNvSpPr txBox="1">
            <a:spLocks noChangeArrowheads="1"/>
          </p:cNvSpPr>
          <p:nvPr/>
        </p:nvSpPr>
        <p:spPr bwMode="auto">
          <a:xfrm>
            <a:off x="3016250" y="5440363"/>
            <a:ext cx="1300163" cy="396875"/>
          </a:xfrm>
          <a:prstGeom prst="rect">
            <a:avLst/>
          </a:prstGeom>
          <a:noFill/>
          <a:ln w="9525">
            <a:noFill/>
            <a:miter lim="800000"/>
            <a:headEnd/>
            <a:tailEnd/>
          </a:ln>
        </p:spPr>
        <p:txBody>
          <a:bodyPr wrap="none">
            <a:spAutoFit/>
          </a:bodyPr>
          <a:lstStyle/>
          <a:p>
            <a:r>
              <a:rPr lang="en-US">
                <a:solidFill>
                  <a:schemeClr val="bg2"/>
                </a:solidFill>
                <a:latin typeface="Arial" charset="0"/>
              </a:rPr>
              <a:t>Nb(ClO</a:t>
            </a:r>
            <a:r>
              <a:rPr lang="en-US" baseline="-25000">
                <a:solidFill>
                  <a:schemeClr val="bg2"/>
                </a:solidFill>
                <a:latin typeface="Arial" charset="0"/>
              </a:rPr>
              <a:t>4</a:t>
            </a:r>
            <a:r>
              <a:rPr lang="en-US">
                <a:solidFill>
                  <a:schemeClr val="bg2"/>
                </a:solidFill>
                <a:latin typeface="Arial" charset="0"/>
              </a:rPr>
              <a:t>)</a:t>
            </a:r>
            <a:r>
              <a:rPr lang="en-US" baseline="-25000">
                <a:solidFill>
                  <a:schemeClr val="bg2"/>
                </a:solidFill>
                <a:latin typeface="Arial" charset="0"/>
              </a:rPr>
              <a:t>5</a:t>
            </a:r>
          </a:p>
        </p:txBody>
      </p:sp>
      <p:sp>
        <p:nvSpPr>
          <p:cNvPr id="408633" name="Text Box 57"/>
          <p:cNvSpPr txBox="1">
            <a:spLocks noChangeArrowheads="1"/>
          </p:cNvSpPr>
          <p:nvPr/>
        </p:nvSpPr>
        <p:spPr bwMode="auto">
          <a:xfrm>
            <a:off x="7491413" y="933450"/>
            <a:ext cx="423862" cy="396875"/>
          </a:xfrm>
          <a:prstGeom prst="rect">
            <a:avLst/>
          </a:prstGeom>
          <a:noFill/>
          <a:ln w="9525">
            <a:noFill/>
            <a:miter lim="800000"/>
            <a:headEnd/>
            <a:tailEnd/>
          </a:ln>
        </p:spPr>
        <p:txBody>
          <a:bodyPr wrap="none">
            <a:spAutoFit/>
          </a:bodyPr>
          <a:lstStyle/>
          <a:p>
            <a:r>
              <a:rPr lang="en-US">
                <a:latin typeface="Arial" charset="0"/>
              </a:rPr>
              <a:t>KI</a:t>
            </a:r>
          </a:p>
        </p:txBody>
      </p:sp>
      <p:sp>
        <p:nvSpPr>
          <p:cNvPr id="408634" name="Text Box 58"/>
          <p:cNvSpPr txBox="1">
            <a:spLocks noChangeArrowheads="1"/>
          </p:cNvSpPr>
          <p:nvPr/>
        </p:nvSpPr>
        <p:spPr bwMode="auto">
          <a:xfrm>
            <a:off x="4660900" y="5446713"/>
            <a:ext cx="2090738" cy="396875"/>
          </a:xfrm>
          <a:prstGeom prst="rect">
            <a:avLst/>
          </a:prstGeom>
          <a:noFill/>
          <a:ln w="9525">
            <a:noFill/>
            <a:miter lim="800000"/>
            <a:headEnd/>
            <a:tailEnd/>
          </a:ln>
        </p:spPr>
        <p:txBody>
          <a:bodyPr wrap="none">
            <a:spAutoFit/>
          </a:bodyPr>
          <a:lstStyle/>
          <a:p>
            <a:r>
              <a:rPr lang="en-US">
                <a:solidFill>
                  <a:schemeClr val="bg2"/>
                </a:solidFill>
                <a:latin typeface="Arial" charset="0"/>
              </a:rPr>
              <a:t>potassium iodide</a:t>
            </a:r>
          </a:p>
        </p:txBody>
      </p:sp>
      <p:sp>
        <p:nvSpPr>
          <p:cNvPr id="408635" name="Text Box 59"/>
          <p:cNvSpPr txBox="1">
            <a:spLocks noChangeArrowheads="1"/>
          </p:cNvSpPr>
          <p:nvPr/>
        </p:nvSpPr>
        <p:spPr bwMode="auto">
          <a:xfrm>
            <a:off x="422275" y="931863"/>
            <a:ext cx="1963738" cy="396875"/>
          </a:xfrm>
          <a:prstGeom prst="rect">
            <a:avLst/>
          </a:prstGeom>
          <a:noFill/>
          <a:ln w="9525">
            <a:noFill/>
            <a:miter lim="800000"/>
            <a:headEnd/>
            <a:tailEnd/>
          </a:ln>
        </p:spPr>
        <p:txBody>
          <a:bodyPr wrap="none">
            <a:spAutoFit/>
          </a:bodyPr>
          <a:lstStyle/>
          <a:p>
            <a:r>
              <a:rPr lang="en-US">
                <a:latin typeface="Arial" charset="0"/>
              </a:rPr>
              <a:t>sulfur dichloride</a:t>
            </a:r>
          </a:p>
        </p:txBody>
      </p:sp>
      <p:sp>
        <p:nvSpPr>
          <p:cNvPr id="408636" name="Text Box 60"/>
          <p:cNvSpPr txBox="1">
            <a:spLocks noChangeArrowheads="1"/>
          </p:cNvSpPr>
          <p:nvPr/>
        </p:nvSpPr>
        <p:spPr bwMode="auto">
          <a:xfrm>
            <a:off x="3016250" y="5846763"/>
            <a:ext cx="687388" cy="396875"/>
          </a:xfrm>
          <a:prstGeom prst="rect">
            <a:avLst/>
          </a:prstGeom>
          <a:noFill/>
          <a:ln w="9525">
            <a:noFill/>
            <a:miter lim="800000"/>
            <a:headEnd/>
            <a:tailEnd/>
          </a:ln>
        </p:spPr>
        <p:txBody>
          <a:bodyPr wrap="none">
            <a:spAutoFit/>
          </a:bodyPr>
          <a:lstStyle/>
          <a:p>
            <a:r>
              <a:rPr lang="en-US">
                <a:solidFill>
                  <a:schemeClr val="bg2"/>
                </a:solidFill>
                <a:latin typeface="Arial" charset="0"/>
              </a:rPr>
              <a:t>SCl</a:t>
            </a:r>
            <a:r>
              <a:rPr lang="en-US" baseline="-25000">
                <a:solidFill>
                  <a:schemeClr val="bg2"/>
                </a:solidFill>
                <a:latin typeface="Arial" charset="0"/>
              </a:rPr>
              <a:t>2</a:t>
            </a:r>
          </a:p>
        </p:txBody>
      </p:sp>
      <p:sp>
        <p:nvSpPr>
          <p:cNvPr id="408637" name="Text Box 61"/>
          <p:cNvSpPr txBox="1">
            <a:spLocks noChangeArrowheads="1"/>
          </p:cNvSpPr>
          <p:nvPr/>
        </p:nvSpPr>
        <p:spPr bwMode="auto">
          <a:xfrm>
            <a:off x="950913" y="933450"/>
            <a:ext cx="701675" cy="396875"/>
          </a:xfrm>
          <a:prstGeom prst="rect">
            <a:avLst/>
          </a:prstGeom>
          <a:noFill/>
          <a:ln w="9525">
            <a:noFill/>
            <a:miter lim="800000"/>
            <a:headEnd/>
            <a:tailEnd/>
          </a:ln>
        </p:spPr>
        <p:txBody>
          <a:bodyPr wrap="none">
            <a:spAutoFit/>
          </a:bodyPr>
          <a:lstStyle/>
          <a:p>
            <a:r>
              <a:rPr lang="en-US">
                <a:latin typeface="Arial" charset="0"/>
              </a:rPr>
              <a:t>NCl</a:t>
            </a:r>
            <a:r>
              <a:rPr lang="en-US" baseline="-25000">
                <a:latin typeface="Arial" charset="0"/>
              </a:rPr>
              <a:t>3</a:t>
            </a:r>
          </a:p>
        </p:txBody>
      </p:sp>
      <p:sp>
        <p:nvSpPr>
          <p:cNvPr id="408638" name="Text Box 62"/>
          <p:cNvSpPr txBox="1">
            <a:spLocks noChangeArrowheads="1"/>
          </p:cNvSpPr>
          <p:nvPr/>
        </p:nvSpPr>
        <p:spPr bwMode="auto">
          <a:xfrm>
            <a:off x="4664075" y="5857875"/>
            <a:ext cx="2273300" cy="396875"/>
          </a:xfrm>
          <a:prstGeom prst="rect">
            <a:avLst/>
          </a:prstGeom>
          <a:noFill/>
          <a:ln w="9525">
            <a:noFill/>
            <a:miter lim="800000"/>
            <a:headEnd/>
            <a:tailEnd/>
          </a:ln>
        </p:spPr>
        <p:txBody>
          <a:bodyPr wrap="none">
            <a:spAutoFit/>
          </a:bodyPr>
          <a:lstStyle/>
          <a:p>
            <a:r>
              <a:rPr lang="en-US">
                <a:solidFill>
                  <a:schemeClr val="bg2"/>
                </a:solidFill>
                <a:latin typeface="Arial" charset="0"/>
              </a:rPr>
              <a:t>nitrogen trichloride</a:t>
            </a:r>
          </a:p>
        </p:txBody>
      </p:sp>
      <p:sp>
        <p:nvSpPr>
          <p:cNvPr id="408639" name="Text Box 63"/>
          <p:cNvSpPr txBox="1">
            <a:spLocks noChangeArrowheads="1"/>
          </p:cNvSpPr>
          <p:nvPr/>
        </p:nvSpPr>
        <p:spPr bwMode="auto">
          <a:xfrm>
            <a:off x="6731000" y="928688"/>
            <a:ext cx="1976438" cy="396875"/>
          </a:xfrm>
          <a:prstGeom prst="rect">
            <a:avLst/>
          </a:prstGeom>
          <a:noFill/>
          <a:ln w="9525">
            <a:noFill/>
            <a:miter lim="800000"/>
            <a:headEnd/>
            <a:tailEnd/>
          </a:ln>
        </p:spPr>
        <p:txBody>
          <a:bodyPr wrap="none">
            <a:spAutoFit/>
          </a:bodyPr>
          <a:lstStyle/>
          <a:p>
            <a:r>
              <a:rPr lang="en-US">
                <a:latin typeface="Arial" charset="0"/>
              </a:rPr>
              <a:t>rubidium sulfate</a:t>
            </a:r>
          </a:p>
        </p:txBody>
      </p:sp>
      <p:sp>
        <p:nvSpPr>
          <p:cNvPr id="408640" name="Text Box 64"/>
          <p:cNvSpPr txBox="1">
            <a:spLocks noChangeArrowheads="1"/>
          </p:cNvSpPr>
          <p:nvPr/>
        </p:nvSpPr>
        <p:spPr bwMode="auto">
          <a:xfrm>
            <a:off x="3014663" y="6246813"/>
            <a:ext cx="1060450" cy="396875"/>
          </a:xfrm>
          <a:prstGeom prst="rect">
            <a:avLst/>
          </a:prstGeom>
          <a:noFill/>
          <a:ln w="9525">
            <a:noFill/>
            <a:miter lim="800000"/>
            <a:headEnd/>
            <a:tailEnd/>
          </a:ln>
        </p:spPr>
        <p:txBody>
          <a:bodyPr wrap="none">
            <a:spAutoFit/>
          </a:bodyPr>
          <a:lstStyle/>
          <a:p>
            <a:r>
              <a:rPr lang="en-US">
                <a:solidFill>
                  <a:schemeClr val="bg2"/>
                </a:solidFill>
                <a:latin typeface="Arial" charset="0"/>
              </a:rPr>
              <a:t>Rb</a:t>
            </a:r>
            <a:r>
              <a:rPr lang="en-US" baseline="-25000">
                <a:solidFill>
                  <a:schemeClr val="bg2"/>
                </a:solidFill>
                <a:latin typeface="Arial" charset="0"/>
              </a:rPr>
              <a:t>2</a:t>
            </a:r>
            <a:r>
              <a:rPr lang="en-US">
                <a:solidFill>
                  <a:schemeClr val="bg2"/>
                </a:solidFill>
                <a:latin typeface="Arial" charset="0"/>
              </a:rPr>
              <a:t>SO</a:t>
            </a:r>
            <a:r>
              <a:rPr lang="en-US" baseline="-25000">
                <a:solidFill>
                  <a:schemeClr val="bg2"/>
                </a:solidFill>
                <a:latin typeface="Arial" charset="0"/>
              </a:rPr>
              <a:t>4</a:t>
            </a:r>
          </a:p>
        </p:txBody>
      </p:sp>
      <p:sp>
        <p:nvSpPr>
          <p:cNvPr id="408641" name="Text Box 65"/>
          <p:cNvSpPr txBox="1">
            <a:spLocks noChangeArrowheads="1"/>
          </p:cNvSpPr>
          <p:nvPr/>
        </p:nvSpPr>
        <p:spPr bwMode="auto">
          <a:xfrm>
            <a:off x="4024313" y="952500"/>
            <a:ext cx="890587" cy="396875"/>
          </a:xfrm>
          <a:prstGeom prst="rect">
            <a:avLst/>
          </a:prstGeom>
          <a:noFill/>
          <a:ln w="9525">
            <a:noFill/>
            <a:miter lim="800000"/>
            <a:headEnd/>
            <a:tailEnd/>
          </a:ln>
        </p:spPr>
        <p:txBody>
          <a:bodyPr wrap="none">
            <a:spAutoFit/>
          </a:bodyPr>
          <a:lstStyle/>
          <a:p>
            <a:r>
              <a:rPr lang="en-US">
                <a:latin typeface="Arial" charset="0"/>
              </a:rPr>
              <a:t>Mn</a:t>
            </a:r>
            <a:r>
              <a:rPr lang="en-US" baseline="-25000">
                <a:latin typeface="Arial" charset="0"/>
              </a:rPr>
              <a:t>2</a:t>
            </a:r>
            <a:r>
              <a:rPr lang="en-US">
                <a:latin typeface="Arial" charset="0"/>
              </a:rPr>
              <a:t>S</a:t>
            </a:r>
            <a:r>
              <a:rPr lang="en-US" baseline="-25000">
                <a:latin typeface="Arial" charset="0"/>
              </a:rPr>
              <a:t>5</a:t>
            </a:r>
          </a:p>
        </p:txBody>
      </p:sp>
      <p:sp>
        <p:nvSpPr>
          <p:cNvPr id="408642" name="Text Box 66"/>
          <p:cNvSpPr txBox="1">
            <a:spLocks noChangeArrowheads="1"/>
          </p:cNvSpPr>
          <p:nvPr/>
        </p:nvSpPr>
        <p:spPr bwMode="auto">
          <a:xfrm>
            <a:off x="4664075" y="6257925"/>
            <a:ext cx="2724150" cy="396875"/>
          </a:xfrm>
          <a:prstGeom prst="rect">
            <a:avLst/>
          </a:prstGeom>
          <a:noFill/>
          <a:ln w="9525">
            <a:noFill/>
            <a:miter lim="800000"/>
            <a:headEnd/>
            <a:tailEnd/>
          </a:ln>
        </p:spPr>
        <p:txBody>
          <a:bodyPr wrap="none">
            <a:spAutoFit/>
          </a:bodyPr>
          <a:lstStyle/>
          <a:p>
            <a:r>
              <a:rPr lang="en-US">
                <a:solidFill>
                  <a:schemeClr val="bg2"/>
                </a:solidFill>
                <a:latin typeface="Arial" charset="0"/>
              </a:rPr>
              <a:t>manganese (V) sulfide</a:t>
            </a:r>
          </a:p>
        </p:txBody>
      </p:sp>
      <p:sp>
        <p:nvSpPr>
          <p:cNvPr id="408643" name="Rectangle 67"/>
          <p:cNvSpPr>
            <a:spLocks noChangeArrowheads="1"/>
          </p:cNvSpPr>
          <p:nvPr/>
        </p:nvSpPr>
        <p:spPr bwMode="auto">
          <a:xfrm>
            <a:off x="0" y="0"/>
            <a:ext cx="9144000" cy="6858000"/>
          </a:xfrm>
          <a:prstGeom prst="rect">
            <a:avLst/>
          </a:prstGeom>
          <a:solidFill>
            <a:schemeClr val="bg2"/>
          </a:solidFill>
          <a:ln w="9525">
            <a:noFill/>
            <a:miter lim="800000"/>
            <a:headEnd/>
            <a:tailEnd/>
          </a:ln>
        </p:spPr>
        <p:txBody>
          <a:bodyPr wrap="none" anchor="ctr"/>
          <a:lstStyle/>
          <a:p>
            <a:endParaRPr lang="en-US"/>
          </a:p>
        </p:txBody>
      </p:sp>
      <p:pic>
        <p:nvPicPr>
          <p:cNvPr id="408644" name="Picture 68" descr="MCj04058760000[1]"/>
          <p:cNvPicPr>
            <a:picLocks noChangeAspect="1" noChangeArrowheads="1"/>
          </p:cNvPicPr>
          <p:nvPr/>
        </p:nvPicPr>
        <p:blipFill>
          <a:blip r:embed="rId4" cstate="print"/>
          <a:srcRect/>
          <a:stretch>
            <a:fillRect/>
          </a:stretch>
        </p:blipFill>
        <p:spPr bwMode="auto">
          <a:xfrm>
            <a:off x="2012950" y="641350"/>
            <a:ext cx="5416550" cy="541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1000"/>
                                        <p:tgtEl>
                                          <p:spTgt spid="408644"/>
                                        </p:tgtEl>
                                        <p:attrNameLst>
                                          <p:attrName>ppt_w</p:attrName>
                                        </p:attrNameLst>
                                      </p:cBhvr>
                                      <p:tavLst>
                                        <p:tav tm="0">
                                          <p:val>
                                            <p:strVal val="ppt_w"/>
                                          </p:val>
                                        </p:tav>
                                        <p:tav tm="100000">
                                          <p:val>
                                            <p:fltVal val="0"/>
                                          </p:val>
                                        </p:tav>
                                      </p:tavLst>
                                    </p:anim>
                                    <p:anim calcmode="lin" valueType="num">
                                      <p:cBhvr>
                                        <p:cTn id="7" dur="1000"/>
                                        <p:tgtEl>
                                          <p:spTgt spid="408644"/>
                                        </p:tgtEl>
                                        <p:attrNameLst>
                                          <p:attrName>ppt_h</p:attrName>
                                        </p:attrNameLst>
                                      </p:cBhvr>
                                      <p:tavLst>
                                        <p:tav tm="0">
                                          <p:val>
                                            <p:strVal val="ppt_h"/>
                                          </p:val>
                                        </p:tav>
                                        <p:tav tm="100000">
                                          <p:val>
                                            <p:fltVal val="0"/>
                                          </p:val>
                                        </p:tav>
                                      </p:tavLst>
                                    </p:anim>
                                    <p:anim calcmode="lin" valueType="num">
                                      <p:cBhvr>
                                        <p:cTn id="8" dur="1000"/>
                                        <p:tgtEl>
                                          <p:spTgt spid="408644"/>
                                        </p:tgtEl>
                                        <p:attrNameLst>
                                          <p:attrName>style.rotation</p:attrName>
                                        </p:attrNameLst>
                                      </p:cBhvr>
                                      <p:tavLst>
                                        <p:tav tm="0">
                                          <p:val>
                                            <p:fltVal val="0"/>
                                          </p:val>
                                        </p:tav>
                                        <p:tav tm="100000">
                                          <p:val>
                                            <p:fltVal val="360"/>
                                          </p:val>
                                        </p:tav>
                                      </p:tavLst>
                                    </p:anim>
                                    <p:animEffect transition="out" filter="fade">
                                      <p:cBhvr>
                                        <p:cTn id="9" dur="1000"/>
                                        <p:tgtEl>
                                          <p:spTgt spid="408644"/>
                                        </p:tgtEl>
                                      </p:cBhvr>
                                    </p:animEffect>
                                    <p:set>
                                      <p:cBhvr>
                                        <p:cTn id="10" dur="1" fill="hold">
                                          <p:stCondLst>
                                            <p:cond delay="999"/>
                                          </p:stCondLst>
                                        </p:cTn>
                                        <p:tgtEl>
                                          <p:spTgt spid="408644"/>
                                        </p:tgtEl>
                                        <p:attrNameLst>
                                          <p:attrName>style.visibility</p:attrName>
                                        </p:attrNameLst>
                                      </p:cBhvr>
                                      <p:to>
                                        <p:strVal val="hidden"/>
                                      </p:to>
                                    </p:set>
                                  </p:childTnLst>
                                </p:cTn>
                              </p:par>
                            </p:childTnLst>
                          </p:cTn>
                        </p:par>
                        <p:par>
                          <p:cTn id="11" fill="hold">
                            <p:stCondLst>
                              <p:cond delay="1000"/>
                            </p:stCondLst>
                            <p:childTnLst>
                              <p:par>
                                <p:cTn id="12" presetID="55" presetClass="exit" presetSubtype="0" fill="hold" grpId="0" nodeType="afterEffect">
                                  <p:stCondLst>
                                    <p:cond delay="0"/>
                                  </p:stCondLst>
                                  <p:childTnLst>
                                    <p:anim calcmode="lin" valueType="num">
                                      <p:cBhvr>
                                        <p:cTn id="13" dur="1000"/>
                                        <p:tgtEl>
                                          <p:spTgt spid="408643"/>
                                        </p:tgtEl>
                                        <p:attrNameLst>
                                          <p:attrName>ppt_w</p:attrName>
                                        </p:attrNameLst>
                                      </p:cBhvr>
                                      <p:tavLst>
                                        <p:tav tm="0">
                                          <p:val>
                                            <p:strVal val="ppt_w"/>
                                          </p:val>
                                        </p:tav>
                                        <p:tav tm="100000">
                                          <p:val>
                                            <p:strVal val="ppt_w*0.70"/>
                                          </p:val>
                                        </p:tav>
                                      </p:tavLst>
                                    </p:anim>
                                    <p:anim calcmode="lin" valueType="num">
                                      <p:cBhvr>
                                        <p:cTn id="14" dur="1000"/>
                                        <p:tgtEl>
                                          <p:spTgt spid="408643"/>
                                        </p:tgtEl>
                                        <p:attrNameLst>
                                          <p:attrName>ppt_h</p:attrName>
                                        </p:attrNameLst>
                                      </p:cBhvr>
                                      <p:tavLst>
                                        <p:tav tm="0">
                                          <p:val>
                                            <p:strVal val="ppt_h"/>
                                          </p:val>
                                        </p:tav>
                                        <p:tav tm="100000">
                                          <p:val>
                                            <p:strVal val="ppt_h"/>
                                          </p:val>
                                        </p:tav>
                                      </p:tavLst>
                                    </p:anim>
                                    <p:animEffect transition="out" filter="fade">
                                      <p:cBhvr>
                                        <p:cTn id="15" dur="1000"/>
                                        <p:tgtEl>
                                          <p:spTgt spid="408643"/>
                                        </p:tgtEl>
                                      </p:cBhvr>
                                    </p:animEffect>
                                    <p:set>
                                      <p:cBhvr>
                                        <p:cTn id="16" dur="1" fill="hold">
                                          <p:stCondLst>
                                            <p:cond delay="999"/>
                                          </p:stCondLst>
                                        </p:cTn>
                                        <p:tgtEl>
                                          <p:spTgt spid="40864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408605"/>
                                        </p:tgtEl>
                                        <p:attrNameLst>
                                          <p:attrName>style.visibility</p:attrName>
                                        </p:attrNameLst>
                                      </p:cBhvr>
                                      <p:to>
                                        <p:strVal val="visible"/>
                                      </p:to>
                                    </p:set>
                                    <p:animEffect transition="in" filter="fade">
                                      <p:cBhvr>
                                        <p:cTn id="21" dur="2000"/>
                                        <p:tgtEl>
                                          <p:spTgt spid="408605"/>
                                        </p:tgtEl>
                                      </p:cBhvr>
                                    </p:animEffect>
                                    <p:anim calcmode="lin" valueType="num">
                                      <p:cBhvr>
                                        <p:cTn id="22" dur="2000" fill="hold"/>
                                        <p:tgtEl>
                                          <p:spTgt spid="408605"/>
                                        </p:tgtEl>
                                        <p:attrNameLst>
                                          <p:attrName>style.rotation</p:attrName>
                                        </p:attrNameLst>
                                      </p:cBhvr>
                                      <p:tavLst>
                                        <p:tav tm="0">
                                          <p:val>
                                            <p:fltVal val="720"/>
                                          </p:val>
                                        </p:tav>
                                        <p:tav tm="100000">
                                          <p:val>
                                            <p:fltVal val="0"/>
                                          </p:val>
                                        </p:tav>
                                      </p:tavLst>
                                    </p:anim>
                                    <p:anim calcmode="lin" valueType="num">
                                      <p:cBhvr>
                                        <p:cTn id="23" dur="2000" fill="hold"/>
                                        <p:tgtEl>
                                          <p:spTgt spid="408605"/>
                                        </p:tgtEl>
                                        <p:attrNameLst>
                                          <p:attrName>ppt_h</p:attrName>
                                        </p:attrNameLst>
                                      </p:cBhvr>
                                      <p:tavLst>
                                        <p:tav tm="0">
                                          <p:val>
                                            <p:fltVal val="0"/>
                                          </p:val>
                                        </p:tav>
                                        <p:tav tm="100000">
                                          <p:val>
                                            <p:strVal val="#ppt_h"/>
                                          </p:val>
                                        </p:tav>
                                      </p:tavLst>
                                    </p:anim>
                                    <p:anim calcmode="lin" valueType="num">
                                      <p:cBhvr>
                                        <p:cTn id="24" dur="2000" fill="hold"/>
                                        <p:tgtEl>
                                          <p:spTgt spid="408605"/>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408584"/>
                                        </p:tgtEl>
                                        <p:attrNameLst>
                                          <p:attrName>style.visibility</p:attrName>
                                        </p:attrNameLst>
                                      </p:cBhvr>
                                      <p:to>
                                        <p:strVal val="visible"/>
                                      </p:to>
                                    </p:set>
                                    <p:anim calcmode="lin" valueType="num">
                                      <p:cBhvr>
                                        <p:cTn id="29" dur="500" fill="hold"/>
                                        <p:tgtEl>
                                          <p:spTgt spid="408584"/>
                                        </p:tgtEl>
                                        <p:attrNameLst>
                                          <p:attrName>ppt_w</p:attrName>
                                        </p:attrNameLst>
                                      </p:cBhvr>
                                      <p:tavLst>
                                        <p:tav tm="0">
                                          <p:val>
                                            <p:fltVal val="0"/>
                                          </p:val>
                                        </p:tav>
                                        <p:tav tm="100000">
                                          <p:val>
                                            <p:strVal val="#ppt_w"/>
                                          </p:val>
                                        </p:tav>
                                      </p:tavLst>
                                    </p:anim>
                                    <p:anim calcmode="lin" valueType="num">
                                      <p:cBhvr>
                                        <p:cTn id="30" dur="500" fill="hold"/>
                                        <p:tgtEl>
                                          <p:spTgt spid="408584"/>
                                        </p:tgtEl>
                                        <p:attrNameLst>
                                          <p:attrName>ppt_h</p:attrName>
                                        </p:attrNameLst>
                                      </p:cBhvr>
                                      <p:tavLst>
                                        <p:tav tm="0">
                                          <p:val>
                                            <p:fltVal val="0"/>
                                          </p:val>
                                        </p:tav>
                                        <p:tav tm="100000">
                                          <p:val>
                                            <p:strVal val="#ppt_h"/>
                                          </p:val>
                                        </p:tav>
                                      </p:tavLst>
                                    </p:anim>
                                    <p:animEffect transition="in" filter="fade">
                                      <p:cBhvr>
                                        <p:cTn id="31" dur="500"/>
                                        <p:tgtEl>
                                          <p:spTgt spid="40858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08585"/>
                                        </p:tgtEl>
                                        <p:attrNameLst>
                                          <p:attrName>style.visibility</p:attrName>
                                        </p:attrNameLst>
                                      </p:cBhvr>
                                      <p:to>
                                        <p:strVal val="visible"/>
                                      </p:to>
                                    </p:set>
                                    <p:anim calcmode="lin" valueType="num">
                                      <p:cBhvr>
                                        <p:cTn id="36" dur="500" fill="hold"/>
                                        <p:tgtEl>
                                          <p:spTgt spid="408585"/>
                                        </p:tgtEl>
                                        <p:attrNameLst>
                                          <p:attrName>ppt_w</p:attrName>
                                        </p:attrNameLst>
                                      </p:cBhvr>
                                      <p:tavLst>
                                        <p:tav tm="0">
                                          <p:val>
                                            <p:fltVal val="0"/>
                                          </p:val>
                                        </p:tav>
                                        <p:tav tm="100000">
                                          <p:val>
                                            <p:strVal val="#ppt_w"/>
                                          </p:val>
                                        </p:tav>
                                      </p:tavLst>
                                    </p:anim>
                                    <p:anim calcmode="lin" valueType="num">
                                      <p:cBhvr>
                                        <p:cTn id="37" dur="500" fill="hold"/>
                                        <p:tgtEl>
                                          <p:spTgt spid="408585"/>
                                        </p:tgtEl>
                                        <p:attrNameLst>
                                          <p:attrName>ppt_h</p:attrName>
                                        </p:attrNameLst>
                                      </p:cBhvr>
                                      <p:tavLst>
                                        <p:tav tm="0">
                                          <p:val>
                                            <p:fltVal val="0"/>
                                          </p:val>
                                        </p:tav>
                                        <p:tav tm="100000">
                                          <p:val>
                                            <p:strVal val="#ppt_h"/>
                                          </p:val>
                                        </p:tav>
                                      </p:tavLst>
                                    </p:anim>
                                    <p:animEffect transition="in" filter="fade">
                                      <p:cBhvr>
                                        <p:cTn id="38" dur="500"/>
                                        <p:tgtEl>
                                          <p:spTgt spid="40858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408586"/>
                                        </p:tgtEl>
                                        <p:attrNameLst>
                                          <p:attrName>style.visibility</p:attrName>
                                        </p:attrNameLst>
                                      </p:cBhvr>
                                      <p:to>
                                        <p:strVal val="visible"/>
                                      </p:to>
                                    </p:set>
                                    <p:anim calcmode="lin" valueType="num">
                                      <p:cBhvr>
                                        <p:cTn id="43" dur="500" fill="hold"/>
                                        <p:tgtEl>
                                          <p:spTgt spid="408586"/>
                                        </p:tgtEl>
                                        <p:attrNameLst>
                                          <p:attrName>ppt_w</p:attrName>
                                        </p:attrNameLst>
                                      </p:cBhvr>
                                      <p:tavLst>
                                        <p:tav tm="0">
                                          <p:val>
                                            <p:fltVal val="0"/>
                                          </p:val>
                                        </p:tav>
                                        <p:tav tm="100000">
                                          <p:val>
                                            <p:strVal val="#ppt_w"/>
                                          </p:val>
                                        </p:tav>
                                      </p:tavLst>
                                    </p:anim>
                                    <p:anim calcmode="lin" valueType="num">
                                      <p:cBhvr>
                                        <p:cTn id="44" dur="500" fill="hold"/>
                                        <p:tgtEl>
                                          <p:spTgt spid="408586"/>
                                        </p:tgtEl>
                                        <p:attrNameLst>
                                          <p:attrName>ppt_h</p:attrName>
                                        </p:attrNameLst>
                                      </p:cBhvr>
                                      <p:tavLst>
                                        <p:tav tm="0">
                                          <p:val>
                                            <p:fltVal val="0"/>
                                          </p:val>
                                        </p:tav>
                                        <p:tav tm="100000">
                                          <p:val>
                                            <p:strVal val="#ppt_h"/>
                                          </p:val>
                                        </p:tav>
                                      </p:tavLst>
                                    </p:anim>
                                    <p:animEffect transition="in" filter="fade">
                                      <p:cBhvr>
                                        <p:cTn id="45" dur="500"/>
                                        <p:tgtEl>
                                          <p:spTgt spid="40858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08587"/>
                                        </p:tgtEl>
                                        <p:attrNameLst>
                                          <p:attrName>style.visibility</p:attrName>
                                        </p:attrNameLst>
                                      </p:cBhvr>
                                      <p:to>
                                        <p:strVal val="visible"/>
                                      </p:to>
                                    </p:set>
                                    <p:animEffect transition="in" filter="dissolve">
                                      <p:cBhvr>
                                        <p:cTn id="50" dur="500"/>
                                        <p:tgtEl>
                                          <p:spTgt spid="408587"/>
                                        </p:tgtEl>
                                      </p:cBhvr>
                                    </p:animEffect>
                                  </p:childTnLst>
                                </p:cTn>
                              </p:par>
                            </p:childTnLst>
                          </p:cTn>
                        </p:par>
                        <p:par>
                          <p:cTn id="51" fill="hold">
                            <p:stCondLst>
                              <p:cond delay="500"/>
                            </p:stCondLst>
                            <p:childTnLst>
                              <p:par>
                                <p:cTn id="52" presetID="9" presetClass="entr" presetSubtype="0" fill="hold" grpId="0" nodeType="afterEffect">
                                  <p:stCondLst>
                                    <p:cond delay="0"/>
                                  </p:stCondLst>
                                  <p:childTnLst>
                                    <p:set>
                                      <p:cBhvr>
                                        <p:cTn id="53" dur="1" fill="hold">
                                          <p:stCondLst>
                                            <p:cond delay="0"/>
                                          </p:stCondLst>
                                        </p:cTn>
                                        <p:tgtEl>
                                          <p:spTgt spid="408588"/>
                                        </p:tgtEl>
                                        <p:attrNameLst>
                                          <p:attrName>style.visibility</p:attrName>
                                        </p:attrNameLst>
                                      </p:cBhvr>
                                      <p:to>
                                        <p:strVal val="visible"/>
                                      </p:to>
                                    </p:set>
                                    <p:animEffect transition="in" filter="dissolve">
                                      <p:cBhvr>
                                        <p:cTn id="54" dur="500"/>
                                        <p:tgtEl>
                                          <p:spTgt spid="408588"/>
                                        </p:tgtEl>
                                      </p:cBhvr>
                                    </p:animEffect>
                                  </p:childTnLst>
                                </p:cTn>
                              </p:par>
                            </p:childTnLst>
                          </p:cTn>
                        </p:par>
                        <p:par>
                          <p:cTn id="55" fill="hold">
                            <p:stCondLst>
                              <p:cond delay="1000"/>
                            </p:stCondLst>
                            <p:childTnLst>
                              <p:par>
                                <p:cTn id="56" presetID="9" presetClass="entr" presetSubtype="0" fill="hold" grpId="0" nodeType="afterEffect">
                                  <p:stCondLst>
                                    <p:cond delay="0"/>
                                  </p:stCondLst>
                                  <p:childTnLst>
                                    <p:set>
                                      <p:cBhvr>
                                        <p:cTn id="57" dur="1" fill="hold">
                                          <p:stCondLst>
                                            <p:cond delay="0"/>
                                          </p:stCondLst>
                                        </p:cTn>
                                        <p:tgtEl>
                                          <p:spTgt spid="408604"/>
                                        </p:tgtEl>
                                        <p:attrNameLst>
                                          <p:attrName>style.visibility</p:attrName>
                                        </p:attrNameLst>
                                      </p:cBhvr>
                                      <p:to>
                                        <p:strVal val="visible"/>
                                      </p:to>
                                    </p:set>
                                    <p:animEffect transition="in" filter="dissolve">
                                      <p:cBhvr>
                                        <p:cTn id="58" dur="500"/>
                                        <p:tgtEl>
                                          <p:spTgt spid="408604"/>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08596"/>
                                        </p:tgtEl>
                                        <p:attrNameLst>
                                          <p:attrName>style.visibility</p:attrName>
                                        </p:attrNameLst>
                                      </p:cBhvr>
                                      <p:to>
                                        <p:strVal val="visible"/>
                                      </p:to>
                                    </p:set>
                                    <p:animEffect transition="in" filter="fade">
                                      <p:cBhvr>
                                        <p:cTn id="63" dur="1000"/>
                                        <p:tgtEl>
                                          <p:spTgt spid="408596"/>
                                        </p:tgtEl>
                                      </p:cBhvr>
                                    </p:animEffect>
                                    <p:anim calcmode="lin" valueType="num">
                                      <p:cBhvr>
                                        <p:cTn id="64" dur="1000" fill="hold"/>
                                        <p:tgtEl>
                                          <p:spTgt spid="408596"/>
                                        </p:tgtEl>
                                        <p:attrNameLst>
                                          <p:attrName>ppt_x</p:attrName>
                                        </p:attrNameLst>
                                      </p:cBhvr>
                                      <p:tavLst>
                                        <p:tav tm="0">
                                          <p:val>
                                            <p:strVal val="#ppt_x"/>
                                          </p:val>
                                        </p:tav>
                                        <p:tav tm="100000">
                                          <p:val>
                                            <p:strVal val="#ppt_x"/>
                                          </p:val>
                                        </p:tav>
                                      </p:tavLst>
                                    </p:anim>
                                    <p:anim calcmode="lin" valueType="num">
                                      <p:cBhvr>
                                        <p:cTn id="65" dur="1000" fill="hold"/>
                                        <p:tgtEl>
                                          <p:spTgt spid="40859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grpId="0" nodeType="clickEffect">
                                  <p:stCondLst>
                                    <p:cond delay="0"/>
                                  </p:stCondLst>
                                  <p:childTnLst>
                                    <p:set>
                                      <p:cBhvr>
                                        <p:cTn id="69" dur="1" fill="hold">
                                          <p:stCondLst>
                                            <p:cond delay="0"/>
                                          </p:stCondLst>
                                        </p:cTn>
                                        <p:tgtEl>
                                          <p:spTgt spid="408597"/>
                                        </p:tgtEl>
                                        <p:attrNameLst>
                                          <p:attrName>style.visibility</p:attrName>
                                        </p:attrNameLst>
                                      </p:cBhvr>
                                      <p:to>
                                        <p:strVal val="visible"/>
                                      </p:to>
                                    </p:set>
                                    <p:anim from="(-#ppt_w/2)" to="(#ppt_x)" calcmode="lin" valueType="num">
                                      <p:cBhvr>
                                        <p:cTn id="70" dur="600" fill="hold">
                                          <p:stCondLst>
                                            <p:cond delay="0"/>
                                          </p:stCondLst>
                                        </p:cTn>
                                        <p:tgtEl>
                                          <p:spTgt spid="408597"/>
                                        </p:tgtEl>
                                        <p:attrNameLst>
                                          <p:attrName>ppt_x</p:attrName>
                                        </p:attrNameLst>
                                      </p:cBhvr>
                                    </p:anim>
                                    <p:anim from="0" to="-1.0" calcmode="lin" valueType="num">
                                      <p:cBhvr>
                                        <p:cTn id="71" dur="200" decel="50000" autoRev="1" fill="hold">
                                          <p:stCondLst>
                                            <p:cond delay="600"/>
                                          </p:stCondLst>
                                        </p:cTn>
                                        <p:tgtEl>
                                          <p:spTgt spid="408597"/>
                                        </p:tgtEl>
                                        <p:attrNameLst>
                                          <p:attrName>xshear</p:attrName>
                                        </p:attrNameLst>
                                      </p:cBhvr>
                                    </p:anim>
                                    <p:animScale>
                                      <p:cBhvr>
                                        <p:cTn id="72" dur="200" decel="100000" autoRev="1" fill="hold">
                                          <p:stCondLst>
                                            <p:cond delay="600"/>
                                          </p:stCondLst>
                                        </p:cTn>
                                        <p:tgtEl>
                                          <p:spTgt spid="408597"/>
                                        </p:tgtEl>
                                      </p:cBhvr>
                                      <p:from x="100000" y="100000"/>
                                      <p:to x="80000" y="100000"/>
                                    </p:animScale>
                                    <p:anim by="(#ppt_h/3+#ppt_w*0.1)" calcmode="lin" valueType="num">
                                      <p:cBhvr additive="sum">
                                        <p:cTn id="73" dur="200" decel="100000" autoRev="1" fill="hold">
                                          <p:stCondLst>
                                            <p:cond delay="600"/>
                                          </p:stCondLst>
                                        </p:cTn>
                                        <p:tgtEl>
                                          <p:spTgt spid="408597"/>
                                        </p:tgtEl>
                                        <p:attrNameLst>
                                          <p:attrName>ppt_x</p:attrName>
                                        </p:attrNameLst>
                                      </p:cBhvr>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2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408598"/>
                                        </p:tgtEl>
                                        <p:attrNameLst>
                                          <p:attrName>style.visibility</p:attrName>
                                        </p:attrNameLst>
                                      </p:cBhvr>
                                      <p:to>
                                        <p:strVal val="visible"/>
                                      </p:to>
                                    </p:set>
                                    <p:anim calcmode="lin" valueType="num">
                                      <p:cBhvr>
                                        <p:cTn id="83" dur="500" fill="hold"/>
                                        <p:tgtEl>
                                          <p:spTgt spid="408598"/>
                                        </p:tgtEl>
                                        <p:attrNameLst>
                                          <p:attrName>ppt_w</p:attrName>
                                        </p:attrNameLst>
                                      </p:cBhvr>
                                      <p:tavLst>
                                        <p:tav tm="0">
                                          <p:val>
                                            <p:fltVal val="0"/>
                                          </p:val>
                                        </p:tav>
                                        <p:tav tm="100000">
                                          <p:val>
                                            <p:strVal val="#ppt_w"/>
                                          </p:val>
                                        </p:tav>
                                      </p:tavLst>
                                    </p:anim>
                                    <p:anim calcmode="lin" valueType="num">
                                      <p:cBhvr>
                                        <p:cTn id="84" dur="500" fill="hold"/>
                                        <p:tgtEl>
                                          <p:spTgt spid="408598"/>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fade">
                                      <p:cBhvr>
                                        <p:cTn id="89" dur="20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40" presetClass="entr" presetSubtype="0" fill="hold" grpId="0" nodeType="clickEffect">
                                  <p:stCondLst>
                                    <p:cond delay="0"/>
                                  </p:stCondLst>
                                  <p:iterate type="lt">
                                    <p:tmPct val="10000"/>
                                  </p:iterate>
                                  <p:childTnLst>
                                    <p:set>
                                      <p:cBhvr>
                                        <p:cTn id="93" dur="1" fill="hold">
                                          <p:stCondLst>
                                            <p:cond delay="0"/>
                                          </p:stCondLst>
                                        </p:cTn>
                                        <p:tgtEl>
                                          <p:spTgt spid="408599"/>
                                        </p:tgtEl>
                                        <p:attrNameLst>
                                          <p:attrName>style.visibility</p:attrName>
                                        </p:attrNameLst>
                                      </p:cBhvr>
                                      <p:to>
                                        <p:strVal val="visible"/>
                                      </p:to>
                                    </p:set>
                                    <p:animEffect transition="in" filter="fade">
                                      <p:cBhvr>
                                        <p:cTn id="94" dur="1000"/>
                                        <p:tgtEl>
                                          <p:spTgt spid="408599"/>
                                        </p:tgtEl>
                                      </p:cBhvr>
                                    </p:animEffect>
                                    <p:anim calcmode="lin" valueType="num">
                                      <p:cBhvr>
                                        <p:cTn id="95" dur="1000" fill="hold"/>
                                        <p:tgtEl>
                                          <p:spTgt spid="408599"/>
                                        </p:tgtEl>
                                        <p:attrNameLst>
                                          <p:attrName>ppt_x</p:attrName>
                                        </p:attrNameLst>
                                      </p:cBhvr>
                                      <p:tavLst>
                                        <p:tav tm="0">
                                          <p:val>
                                            <p:strVal val="#ppt_x-.1"/>
                                          </p:val>
                                        </p:tav>
                                        <p:tav tm="100000">
                                          <p:val>
                                            <p:strVal val="#ppt_x"/>
                                          </p:val>
                                        </p:tav>
                                      </p:tavLst>
                                    </p:anim>
                                    <p:anim calcmode="lin" valueType="num">
                                      <p:cBhvr>
                                        <p:cTn id="96" dur="1000" fill="hold"/>
                                        <p:tgtEl>
                                          <p:spTgt spid="408599"/>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fade">
                                      <p:cBhvr>
                                        <p:cTn id="101" dur="2000"/>
                                        <p:tgtEl>
                                          <p:spTgt spid="5"/>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408594"/>
                                        </p:tgtEl>
                                        <p:attrNameLst>
                                          <p:attrName>style.visibility</p:attrName>
                                        </p:attrNameLst>
                                      </p:cBhvr>
                                      <p:to>
                                        <p:strVal val="visible"/>
                                      </p:to>
                                    </p:set>
                                    <p:animEffect transition="in" filter="fade">
                                      <p:cBhvr>
                                        <p:cTn id="106" dur="1000"/>
                                        <p:tgtEl>
                                          <p:spTgt spid="408594"/>
                                        </p:tgtEl>
                                      </p:cBhvr>
                                    </p:animEffect>
                                    <p:anim calcmode="lin" valueType="num">
                                      <p:cBhvr>
                                        <p:cTn id="107" dur="1000" fill="hold"/>
                                        <p:tgtEl>
                                          <p:spTgt spid="408594"/>
                                        </p:tgtEl>
                                        <p:attrNameLst>
                                          <p:attrName>ppt_x</p:attrName>
                                        </p:attrNameLst>
                                      </p:cBhvr>
                                      <p:tavLst>
                                        <p:tav tm="0">
                                          <p:val>
                                            <p:strVal val="#ppt_x"/>
                                          </p:val>
                                        </p:tav>
                                        <p:tav tm="100000">
                                          <p:val>
                                            <p:strVal val="#ppt_x"/>
                                          </p:val>
                                        </p:tav>
                                      </p:tavLst>
                                    </p:anim>
                                    <p:anim calcmode="lin" valueType="num">
                                      <p:cBhvr>
                                        <p:cTn id="108" dur="1000" fill="hold"/>
                                        <p:tgtEl>
                                          <p:spTgt spid="408594"/>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408595"/>
                                        </p:tgtEl>
                                        <p:attrNameLst>
                                          <p:attrName>style.visibility</p:attrName>
                                        </p:attrNameLst>
                                      </p:cBhvr>
                                      <p:to>
                                        <p:strVal val="visible"/>
                                      </p:to>
                                    </p:set>
                                    <p:anim calcmode="lin" valueType="num">
                                      <p:cBhvr>
                                        <p:cTn id="113" dur="500" fill="hold"/>
                                        <p:tgtEl>
                                          <p:spTgt spid="408595"/>
                                        </p:tgtEl>
                                        <p:attrNameLst>
                                          <p:attrName>ppt_w</p:attrName>
                                        </p:attrNameLst>
                                      </p:cBhvr>
                                      <p:tavLst>
                                        <p:tav tm="0">
                                          <p:val>
                                            <p:fltVal val="0"/>
                                          </p:val>
                                        </p:tav>
                                        <p:tav tm="100000">
                                          <p:val>
                                            <p:strVal val="#ppt_w"/>
                                          </p:val>
                                        </p:tav>
                                      </p:tavLst>
                                    </p:anim>
                                    <p:anim calcmode="lin" valueType="num">
                                      <p:cBhvr>
                                        <p:cTn id="114" dur="500" fill="hold"/>
                                        <p:tgtEl>
                                          <p:spTgt spid="40859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34" presetClass="entr" presetSubtype="0" fill="hold" grpId="0" nodeType="clickEffect">
                                  <p:stCondLst>
                                    <p:cond delay="0"/>
                                  </p:stCondLst>
                                  <p:childTnLst>
                                    <p:set>
                                      <p:cBhvr>
                                        <p:cTn id="118" dur="1" fill="hold">
                                          <p:stCondLst>
                                            <p:cond delay="0"/>
                                          </p:stCondLst>
                                        </p:cTn>
                                        <p:tgtEl>
                                          <p:spTgt spid="408603"/>
                                        </p:tgtEl>
                                        <p:attrNameLst>
                                          <p:attrName>style.visibility</p:attrName>
                                        </p:attrNameLst>
                                      </p:cBhvr>
                                      <p:to>
                                        <p:strVal val="visible"/>
                                      </p:to>
                                    </p:set>
                                    <p:anim from="(-#ppt_w/2)" to="(#ppt_x)" calcmode="lin" valueType="num">
                                      <p:cBhvr>
                                        <p:cTn id="119" dur="600" fill="hold">
                                          <p:stCondLst>
                                            <p:cond delay="0"/>
                                          </p:stCondLst>
                                        </p:cTn>
                                        <p:tgtEl>
                                          <p:spTgt spid="408603"/>
                                        </p:tgtEl>
                                        <p:attrNameLst>
                                          <p:attrName>ppt_x</p:attrName>
                                        </p:attrNameLst>
                                      </p:cBhvr>
                                    </p:anim>
                                    <p:anim from="0" to="-1.0" calcmode="lin" valueType="num">
                                      <p:cBhvr>
                                        <p:cTn id="120" dur="200" decel="50000" autoRev="1" fill="hold">
                                          <p:stCondLst>
                                            <p:cond delay="600"/>
                                          </p:stCondLst>
                                        </p:cTn>
                                        <p:tgtEl>
                                          <p:spTgt spid="408603"/>
                                        </p:tgtEl>
                                        <p:attrNameLst>
                                          <p:attrName>xshear</p:attrName>
                                        </p:attrNameLst>
                                      </p:cBhvr>
                                    </p:anim>
                                    <p:animScale>
                                      <p:cBhvr>
                                        <p:cTn id="121" dur="200" decel="100000" autoRev="1" fill="hold">
                                          <p:stCondLst>
                                            <p:cond delay="600"/>
                                          </p:stCondLst>
                                        </p:cTn>
                                        <p:tgtEl>
                                          <p:spTgt spid="408603"/>
                                        </p:tgtEl>
                                      </p:cBhvr>
                                      <p:from x="100000" y="100000"/>
                                      <p:to x="80000" y="100000"/>
                                    </p:animScale>
                                    <p:anim by="(#ppt_h/3+#ppt_w*0.1)" calcmode="lin" valueType="num">
                                      <p:cBhvr additive="sum">
                                        <p:cTn id="122" dur="200" decel="100000" autoRev="1" fill="hold">
                                          <p:stCondLst>
                                            <p:cond delay="600"/>
                                          </p:stCondLst>
                                        </p:cTn>
                                        <p:tgtEl>
                                          <p:spTgt spid="408603"/>
                                        </p:tgtEl>
                                        <p:attrNameLst>
                                          <p:attrName>ppt_x</p:attrName>
                                        </p:attrNameLst>
                                      </p:cBhvr>
                                    </p:anim>
                                  </p:childTnLst>
                                </p:cTn>
                              </p:par>
                            </p:childTnLst>
                          </p:cTn>
                        </p:par>
                      </p:childTnLst>
                    </p:cTn>
                  </p:par>
                  <p:par>
                    <p:cTn id="123" fill="hold">
                      <p:stCondLst>
                        <p:cond delay="indefinite"/>
                      </p:stCondLst>
                      <p:childTnLst>
                        <p:par>
                          <p:cTn id="124" fill="hold">
                            <p:stCondLst>
                              <p:cond delay="0"/>
                            </p:stCondLst>
                            <p:childTnLst>
                              <p:par>
                                <p:cTn id="125" presetID="40" presetClass="entr" presetSubtype="0" fill="hold" grpId="0" nodeType="clickEffect">
                                  <p:stCondLst>
                                    <p:cond delay="0"/>
                                  </p:stCondLst>
                                  <p:iterate type="lt">
                                    <p:tmPct val="10000"/>
                                  </p:iterate>
                                  <p:childTnLst>
                                    <p:set>
                                      <p:cBhvr>
                                        <p:cTn id="126" dur="1" fill="hold">
                                          <p:stCondLst>
                                            <p:cond delay="0"/>
                                          </p:stCondLst>
                                        </p:cTn>
                                        <p:tgtEl>
                                          <p:spTgt spid="408589"/>
                                        </p:tgtEl>
                                        <p:attrNameLst>
                                          <p:attrName>style.visibility</p:attrName>
                                        </p:attrNameLst>
                                      </p:cBhvr>
                                      <p:to>
                                        <p:strVal val="visible"/>
                                      </p:to>
                                    </p:set>
                                    <p:animEffect transition="in" filter="fade">
                                      <p:cBhvr>
                                        <p:cTn id="127" dur="1000"/>
                                        <p:tgtEl>
                                          <p:spTgt spid="408589"/>
                                        </p:tgtEl>
                                      </p:cBhvr>
                                    </p:animEffect>
                                    <p:anim calcmode="lin" valueType="num">
                                      <p:cBhvr>
                                        <p:cTn id="128" dur="1000" fill="hold"/>
                                        <p:tgtEl>
                                          <p:spTgt spid="408589"/>
                                        </p:tgtEl>
                                        <p:attrNameLst>
                                          <p:attrName>ppt_x</p:attrName>
                                        </p:attrNameLst>
                                      </p:cBhvr>
                                      <p:tavLst>
                                        <p:tav tm="0">
                                          <p:val>
                                            <p:strVal val="#ppt_x-.1"/>
                                          </p:val>
                                        </p:tav>
                                        <p:tav tm="100000">
                                          <p:val>
                                            <p:strVal val="#ppt_x"/>
                                          </p:val>
                                        </p:tav>
                                      </p:tavLst>
                                    </p:anim>
                                    <p:anim calcmode="lin" valueType="num">
                                      <p:cBhvr>
                                        <p:cTn id="129" dur="1000" fill="hold"/>
                                        <p:tgtEl>
                                          <p:spTgt spid="40858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fade">
                                      <p:cBhvr>
                                        <p:cTn id="134" dur="2000"/>
                                        <p:tgtEl>
                                          <p:spTgt spid="4"/>
                                        </p:tgtEl>
                                      </p:cBhvr>
                                    </p:animEffect>
                                  </p:childTnLst>
                                </p:cTn>
                              </p:par>
                            </p:childTnLst>
                          </p:cTn>
                        </p:par>
                      </p:childTnLst>
                    </p:cTn>
                  </p:par>
                  <p:par>
                    <p:cTn id="135" fill="hold">
                      <p:stCondLst>
                        <p:cond delay="indefinite"/>
                      </p:stCondLst>
                      <p:childTnLst>
                        <p:par>
                          <p:cTn id="136" fill="hold">
                            <p:stCondLst>
                              <p:cond delay="0"/>
                            </p:stCondLst>
                            <p:childTnLst>
                              <p:par>
                                <p:cTn id="137" presetID="39" presetClass="entr" presetSubtype="0" accel="100000" fill="hold" grpId="0" nodeType="clickEffect">
                                  <p:stCondLst>
                                    <p:cond delay="0"/>
                                  </p:stCondLst>
                                  <p:childTnLst>
                                    <p:set>
                                      <p:cBhvr>
                                        <p:cTn id="138" dur="1" fill="hold">
                                          <p:stCondLst>
                                            <p:cond delay="0"/>
                                          </p:stCondLst>
                                        </p:cTn>
                                        <p:tgtEl>
                                          <p:spTgt spid="408593"/>
                                        </p:tgtEl>
                                        <p:attrNameLst>
                                          <p:attrName>style.visibility</p:attrName>
                                        </p:attrNameLst>
                                      </p:cBhvr>
                                      <p:to>
                                        <p:strVal val="visible"/>
                                      </p:to>
                                    </p:set>
                                    <p:anim calcmode="lin" valueType="num">
                                      <p:cBhvr>
                                        <p:cTn id="139" dur="500" fill="hold"/>
                                        <p:tgtEl>
                                          <p:spTgt spid="408593"/>
                                        </p:tgtEl>
                                        <p:attrNameLst>
                                          <p:attrName>ppt_h</p:attrName>
                                        </p:attrNameLst>
                                      </p:cBhvr>
                                      <p:tavLst>
                                        <p:tav tm="0">
                                          <p:val>
                                            <p:strVal val="#ppt_h/20"/>
                                          </p:val>
                                        </p:tav>
                                        <p:tav tm="50000">
                                          <p:val>
                                            <p:strVal val="#ppt_h/20"/>
                                          </p:val>
                                        </p:tav>
                                        <p:tav tm="100000">
                                          <p:val>
                                            <p:strVal val="#ppt_h"/>
                                          </p:val>
                                        </p:tav>
                                      </p:tavLst>
                                    </p:anim>
                                    <p:anim calcmode="lin" valueType="num">
                                      <p:cBhvr>
                                        <p:cTn id="140" dur="500" fill="hold"/>
                                        <p:tgtEl>
                                          <p:spTgt spid="408593"/>
                                        </p:tgtEl>
                                        <p:attrNameLst>
                                          <p:attrName>ppt_w</p:attrName>
                                        </p:attrNameLst>
                                      </p:cBhvr>
                                      <p:tavLst>
                                        <p:tav tm="0">
                                          <p:val>
                                            <p:strVal val="#ppt_w+.3"/>
                                          </p:val>
                                        </p:tav>
                                        <p:tav tm="50000">
                                          <p:val>
                                            <p:strVal val="#ppt_w+.3"/>
                                          </p:val>
                                        </p:tav>
                                        <p:tav tm="100000">
                                          <p:val>
                                            <p:strVal val="#ppt_w"/>
                                          </p:val>
                                        </p:tav>
                                      </p:tavLst>
                                    </p:anim>
                                    <p:anim calcmode="lin" valueType="num">
                                      <p:cBhvr>
                                        <p:cTn id="141" dur="500" fill="hold"/>
                                        <p:tgtEl>
                                          <p:spTgt spid="408593"/>
                                        </p:tgtEl>
                                        <p:attrNameLst>
                                          <p:attrName>ppt_x</p:attrName>
                                        </p:attrNameLst>
                                      </p:cBhvr>
                                      <p:tavLst>
                                        <p:tav tm="0">
                                          <p:val>
                                            <p:strVal val="#ppt_x-.3"/>
                                          </p:val>
                                        </p:tav>
                                        <p:tav tm="50000">
                                          <p:val>
                                            <p:strVal val="#ppt_x"/>
                                          </p:val>
                                        </p:tav>
                                        <p:tav tm="100000">
                                          <p:val>
                                            <p:strVal val="#ppt_x"/>
                                          </p:val>
                                        </p:tav>
                                      </p:tavLst>
                                    </p:anim>
                                    <p:anim calcmode="lin" valueType="num">
                                      <p:cBhvr>
                                        <p:cTn id="142" dur="500" fill="hold"/>
                                        <p:tgtEl>
                                          <p:spTgt spid="408593"/>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4" presetClass="entr" presetSubtype="0" fill="hold" grpId="0" nodeType="clickEffect">
                                  <p:stCondLst>
                                    <p:cond delay="0"/>
                                  </p:stCondLst>
                                  <p:childTnLst>
                                    <p:set>
                                      <p:cBhvr>
                                        <p:cTn id="146" dur="1" fill="hold">
                                          <p:stCondLst>
                                            <p:cond delay="0"/>
                                          </p:stCondLst>
                                        </p:cTn>
                                        <p:tgtEl>
                                          <p:spTgt spid="408607"/>
                                        </p:tgtEl>
                                        <p:attrNameLst>
                                          <p:attrName>style.visibility</p:attrName>
                                        </p:attrNameLst>
                                      </p:cBhvr>
                                      <p:to>
                                        <p:strVal val="visible"/>
                                      </p:to>
                                    </p:set>
                                    <p:anim to="" calcmode="lin" valueType="num">
                                      <p:cBhvr>
                                        <p:cTn id="147" dur="1" fill="hold"/>
                                        <p:tgtEl>
                                          <p:spTgt spid="408607"/>
                                        </p:tgtEl>
                                        <p:attrNameLst>
                                          <p:attrName/>
                                        </p:attrNameLst>
                                      </p:cBhvr>
                                    </p:anim>
                                  </p:childTnLst>
                                </p:cTn>
                              </p:par>
                              <p:par>
                                <p:cTn id="148" presetID="24" presetClass="entr" presetSubtype="0" fill="hold" grpId="0" nodeType="withEffect">
                                  <p:stCondLst>
                                    <p:cond delay="0"/>
                                  </p:stCondLst>
                                  <p:childTnLst>
                                    <p:set>
                                      <p:cBhvr>
                                        <p:cTn id="149" dur="1" fill="hold">
                                          <p:stCondLst>
                                            <p:cond delay="0"/>
                                          </p:stCondLst>
                                        </p:cTn>
                                        <p:tgtEl>
                                          <p:spTgt spid="408608"/>
                                        </p:tgtEl>
                                        <p:attrNameLst>
                                          <p:attrName>style.visibility</p:attrName>
                                        </p:attrNameLst>
                                      </p:cBhvr>
                                      <p:to>
                                        <p:strVal val="visible"/>
                                      </p:to>
                                    </p:set>
                                    <p:anim to="" calcmode="lin" valueType="num">
                                      <p:cBhvr>
                                        <p:cTn id="150" dur="1" fill="hold"/>
                                        <p:tgtEl>
                                          <p:spTgt spid="408608"/>
                                        </p:tgtEl>
                                        <p:attrNameLst>
                                          <p:attrName/>
                                        </p:attrNameLst>
                                      </p:cBhvr>
                                    </p:anim>
                                  </p:childTnLst>
                                </p:cTn>
                              </p:par>
                              <p:par>
                                <p:cTn id="151" presetID="24" presetClass="entr" presetSubtype="0" fill="hold" grpId="0" nodeType="withEffect">
                                  <p:stCondLst>
                                    <p:cond delay="0"/>
                                  </p:stCondLst>
                                  <p:childTnLst>
                                    <p:set>
                                      <p:cBhvr>
                                        <p:cTn id="152" dur="1" fill="hold">
                                          <p:stCondLst>
                                            <p:cond delay="0"/>
                                          </p:stCondLst>
                                        </p:cTn>
                                        <p:tgtEl>
                                          <p:spTgt spid="408609"/>
                                        </p:tgtEl>
                                        <p:attrNameLst>
                                          <p:attrName>style.visibility</p:attrName>
                                        </p:attrNameLst>
                                      </p:cBhvr>
                                      <p:to>
                                        <p:strVal val="visible"/>
                                      </p:to>
                                    </p:set>
                                    <p:anim to="" calcmode="lin" valueType="num">
                                      <p:cBhvr>
                                        <p:cTn id="153" dur="1" fill="hold"/>
                                        <p:tgtEl>
                                          <p:spTgt spid="408609"/>
                                        </p:tgtEl>
                                        <p:attrNameLst>
                                          <p:attrName/>
                                        </p:attrNameLst>
                                      </p:cBhvr>
                                    </p:anim>
                                  </p:childTnLst>
                                </p:cTn>
                              </p:par>
                              <p:par>
                                <p:cTn id="154" presetID="24" presetClass="entr" presetSubtype="0" fill="hold" grpId="0" nodeType="withEffect">
                                  <p:stCondLst>
                                    <p:cond delay="0"/>
                                  </p:stCondLst>
                                  <p:childTnLst>
                                    <p:set>
                                      <p:cBhvr>
                                        <p:cTn id="155" dur="1" fill="hold">
                                          <p:stCondLst>
                                            <p:cond delay="0"/>
                                          </p:stCondLst>
                                        </p:cTn>
                                        <p:tgtEl>
                                          <p:spTgt spid="408610"/>
                                        </p:tgtEl>
                                        <p:attrNameLst>
                                          <p:attrName>style.visibility</p:attrName>
                                        </p:attrNameLst>
                                      </p:cBhvr>
                                      <p:to>
                                        <p:strVal val="visible"/>
                                      </p:to>
                                    </p:set>
                                    <p:anim to="" calcmode="lin" valueType="num">
                                      <p:cBhvr>
                                        <p:cTn id="156" dur="1" fill="hold"/>
                                        <p:tgtEl>
                                          <p:spTgt spid="408610"/>
                                        </p:tgtEl>
                                        <p:attrNameLst>
                                          <p:attrName/>
                                        </p:attrNameLst>
                                      </p:cBhvr>
                                    </p:anim>
                                  </p:childTnLst>
                                </p:cTn>
                              </p:par>
                              <p:par>
                                <p:cTn id="157" presetID="24" presetClass="entr" presetSubtype="0" fill="hold" grpId="0" nodeType="withEffect">
                                  <p:stCondLst>
                                    <p:cond delay="0"/>
                                  </p:stCondLst>
                                  <p:childTnLst>
                                    <p:set>
                                      <p:cBhvr>
                                        <p:cTn id="158" dur="1" fill="hold">
                                          <p:stCondLst>
                                            <p:cond delay="0"/>
                                          </p:stCondLst>
                                        </p:cTn>
                                        <p:tgtEl>
                                          <p:spTgt spid="408611"/>
                                        </p:tgtEl>
                                        <p:attrNameLst>
                                          <p:attrName>style.visibility</p:attrName>
                                        </p:attrNameLst>
                                      </p:cBhvr>
                                      <p:to>
                                        <p:strVal val="visible"/>
                                      </p:to>
                                    </p:set>
                                    <p:anim to="" calcmode="lin" valueType="num">
                                      <p:cBhvr>
                                        <p:cTn id="159" dur="1" fill="hold"/>
                                        <p:tgtEl>
                                          <p:spTgt spid="408611"/>
                                        </p:tgtEl>
                                        <p:attrNameLst>
                                          <p:attrName/>
                                        </p:attrNameLst>
                                      </p:cBhvr>
                                    </p:anim>
                                  </p:childTnLst>
                                </p:cTn>
                              </p:par>
                              <p:par>
                                <p:cTn id="160" presetID="24" presetClass="entr" presetSubtype="0" fill="hold" grpId="0" nodeType="withEffect">
                                  <p:stCondLst>
                                    <p:cond delay="0"/>
                                  </p:stCondLst>
                                  <p:childTnLst>
                                    <p:set>
                                      <p:cBhvr>
                                        <p:cTn id="161" dur="1" fill="hold">
                                          <p:stCondLst>
                                            <p:cond delay="0"/>
                                          </p:stCondLst>
                                        </p:cTn>
                                        <p:tgtEl>
                                          <p:spTgt spid="408612"/>
                                        </p:tgtEl>
                                        <p:attrNameLst>
                                          <p:attrName>style.visibility</p:attrName>
                                        </p:attrNameLst>
                                      </p:cBhvr>
                                      <p:to>
                                        <p:strVal val="visible"/>
                                      </p:to>
                                    </p:set>
                                    <p:anim to="" calcmode="lin" valueType="num">
                                      <p:cBhvr>
                                        <p:cTn id="162" dur="1" fill="hold"/>
                                        <p:tgtEl>
                                          <p:spTgt spid="408612"/>
                                        </p:tgtEl>
                                        <p:attrNameLst>
                                          <p:attrName/>
                                        </p:attrNameLst>
                                      </p:cBhvr>
                                    </p:anim>
                                  </p:childTnLst>
                                </p:cTn>
                              </p:par>
                              <p:par>
                                <p:cTn id="163" presetID="24" presetClass="entr" presetSubtype="0" fill="hold" grpId="0" nodeType="withEffect">
                                  <p:stCondLst>
                                    <p:cond delay="0"/>
                                  </p:stCondLst>
                                  <p:childTnLst>
                                    <p:set>
                                      <p:cBhvr>
                                        <p:cTn id="164" dur="1" fill="hold">
                                          <p:stCondLst>
                                            <p:cond delay="0"/>
                                          </p:stCondLst>
                                        </p:cTn>
                                        <p:tgtEl>
                                          <p:spTgt spid="408613"/>
                                        </p:tgtEl>
                                        <p:attrNameLst>
                                          <p:attrName>style.visibility</p:attrName>
                                        </p:attrNameLst>
                                      </p:cBhvr>
                                      <p:to>
                                        <p:strVal val="visible"/>
                                      </p:to>
                                    </p:set>
                                    <p:anim to="" calcmode="lin" valueType="num">
                                      <p:cBhvr>
                                        <p:cTn id="165" dur="1" fill="hold"/>
                                        <p:tgtEl>
                                          <p:spTgt spid="408613"/>
                                        </p:tgtEl>
                                        <p:attrNameLst>
                                          <p:attrName/>
                                        </p:attrNameLst>
                                      </p:cBhvr>
                                    </p:anim>
                                  </p:childTnLst>
                                </p:cTn>
                              </p:par>
                              <p:par>
                                <p:cTn id="166" presetID="24" presetClass="entr" presetSubtype="0" fill="hold" grpId="0" nodeType="withEffect">
                                  <p:stCondLst>
                                    <p:cond delay="0"/>
                                  </p:stCondLst>
                                  <p:childTnLst>
                                    <p:set>
                                      <p:cBhvr>
                                        <p:cTn id="167" dur="1" fill="hold">
                                          <p:stCondLst>
                                            <p:cond delay="0"/>
                                          </p:stCondLst>
                                        </p:cTn>
                                        <p:tgtEl>
                                          <p:spTgt spid="408614"/>
                                        </p:tgtEl>
                                        <p:attrNameLst>
                                          <p:attrName>style.visibility</p:attrName>
                                        </p:attrNameLst>
                                      </p:cBhvr>
                                      <p:to>
                                        <p:strVal val="visible"/>
                                      </p:to>
                                    </p:set>
                                    <p:anim to="" calcmode="lin" valueType="num">
                                      <p:cBhvr>
                                        <p:cTn id="168" dur="1" fill="hold"/>
                                        <p:tgtEl>
                                          <p:spTgt spid="408614"/>
                                        </p:tgtEl>
                                        <p:attrNameLst>
                                          <p:attrName/>
                                        </p:attrNameLst>
                                      </p:cBhvr>
                                    </p:anim>
                                  </p:childTnLst>
                                </p:cTn>
                              </p:par>
                              <p:par>
                                <p:cTn id="169" presetID="24" presetClass="entr" presetSubtype="0" fill="hold" grpId="0" nodeType="withEffect">
                                  <p:stCondLst>
                                    <p:cond delay="0"/>
                                  </p:stCondLst>
                                  <p:childTnLst>
                                    <p:set>
                                      <p:cBhvr>
                                        <p:cTn id="170" dur="1" fill="hold">
                                          <p:stCondLst>
                                            <p:cond delay="0"/>
                                          </p:stCondLst>
                                        </p:cTn>
                                        <p:tgtEl>
                                          <p:spTgt spid="408615"/>
                                        </p:tgtEl>
                                        <p:attrNameLst>
                                          <p:attrName>style.visibility</p:attrName>
                                        </p:attrNameLst>
                                      </p:cBhvr>
                                      <p:to>
                                        <p:strVal val="visible"/>
                                      </p:to>
                                    </p:set>
                                    <p:anim to="" calcmode="lin" valueType="num">
                                      <p:cBhvr>
                                        <p:cTn id="171" dur="1" fill="hold"/>
                                        <p:tgtEl>
                                          <p:spTgt spid="408615"/>
                                        </p:tgtEl>
                                        <p:attrNameLst>
                                          <p:attrName/>
                                        </p:attrNameLst>
                                      </p:cBhvr>
                                    </p:anim>
                                  </p:childTnLst>
                                </p:cTn>
                              </p:par>
                              <p:par>
                                <p:cTn id="172" presetID="9" presetClass="entr" presetSubtype="0" fill="hold" grpId="2" nodeType="withEffect">
                                  <p:stCondLst>
                                    <p:cond delay="0"/>
                                  </p:stCondLst>
                                  <p:childTnLst>
                                    <p:set>
                                      <p:cBhvr>
                                        <p:cTn id="173" dur="1" fill="hold">
                                          <p:stCondLst>
                                            <p:cond delay="0"/>
                                          </p:stCondLst>
                                        </p:cTn>
                                        <p:tgtEl>
                                          <p:spTgt spid="408616"/>
                                        </p:tgtEl>
                                        <p:attrNameLst>
                                          <p:attrName>style.visibility</p:attrName>
                                        </p:attrNameLst>
                                      </p:cBhvr>
                                      <p:to>
                                        <p:strVal val="visible"/>
                                      </p:to>
                                    </p:set>
                                    <p:animEffect transition="in" filter="dissolve">
                                      <p:cBhvr>
                                        <p:cTn id="174" dur="500"/>
                                        <p:tgtEl>
                                          <p:spTgt spid="408616"/>
                                        </p:tgtEl>
                                      </p:cBhvr>
                                    </p:animEffect>
                                  </p:childTnLst>
                                </p:cTn>
                              </p:par>
                              <p:par>
                                <p:cTn id="175" presetID="24" presetClass="entr" presetSubtype="0" fill="hold" grpId="0" nodeType="withEffect">
                                  <p:stCondLst>
                                    <p:cond delay="0"/>
                                  </p:stCondLst>
                                  <p:childTnLst>
                                    <p:set>
                                      <p:cBhvr>
                                        <p:cTn id="176" dur="1" fill="hold">
                                          <p:stCondLst>
                                            <p:cond delay="0"/>
                                          </p:stCondLst>
                                        </p:cTn>
                                        <p:tgtEl>
                                          <p:spTgt spid="408617"/>
                                        </p:tgtEl>
                                        <p:attrNameLst>
                                          <p:attrName>style.visibility</p:attrName>
                                        </p:attrNameLst>
                                      </p:cBhvr>
                                      <p:to>
                                        <p:strVal val="visible"/>
                                      </p:to>
                                    </p:set>
                                    <p:anim to="" calcmode="lin" valueType="num">
                                      <p:cBhvr>
                                        <p:cTn id="177" dur="1" fill="hold"/>
                                        <p:tgtEl>
                                          <p:spTgt spid="408617"/>
                                        </p:tgtEl>
                                        <p:attrNameLst>
                                          <p:attrName/>
                                        </p:attrNameLst>
                                      </p:cBhvr>
                                    </p:anim>
                                  </p:childTnLst>
                                </p:cTn>
                              </p:par>
                              <p:par>
                                <p:cTn id="178" presetID="24" presetClass="entr" presetSubtype="0" fill="hold" grpId="0" nodeType="withEffect">
                                  <p:stCondLst>
                                    <p:cond delay="0"/>
                                  </p:stCondLst>
                                  <p:childTnLst>
                                    <p:set>
                                      <p:cBhvr>
                                        <p:cTn id="179" dur="1" fill="hold">
                                          <p:stCondLst>
                                            <p:cond delay="0"/>
                                          </p:stCondLst>
                                        </p:cTn>
                                        <p:tgtEl>
                                          <p:spTgt spid="408618"/>
                                        </p:tgtEl>
                                        <p:attrNameLst>
                                          <p:attrName>style.visibility</p:attrName>
                                        </p:attrNameLst>
                                      </p:cBhvr>
                                      <p:to>
                                        <p:strVal val="visible"/>
                                      </p:to>
                                    </p:set>
                                    <p:anim to="" calcmode="lin" valueType="num">
                                      <p:cBhvr>
                                        <p:cTn id="180" dur="1" fill="hold"/>
                                        <p:tgtEl>
                                          <p:spTgt spid="408618"/>
                                        </p:tgtEl>
                                        <p:attrNameLst>
                                          <p:attrName/>
                                        </p:attrNameLst>
                                      </p:cBhvr>
                                    </p:anim>
                                  </p:childTnLst>
                                </p:cTn>
                              </p:par>
                            </p:childTnLst>
                          </p:cTn>
                        </p:par>
                      </p:childTnLst>
                    </p:cTn>
                  </p:par>
                  <p:par>
                    <p:cTn id="181" fill="hold">
                      <p:stCondLst>
                        <p:cond delay="indefinite"/>
                      </p:stCondLst>
                      <p:childTnLst>
                        <p:par>
                          <p:cTn id="182" fill="hold">
                            <p:stCondLst>
                              <p:cond delay="0"/>
                            </p:stCondLst>
                            <p:childTnLst>
                              <p:par>
                                <p:cTn id="183" presetID="0" presetClass="path" presetSubtype="0" accel="50000" decel="50000" fill="hold" grpId="1" nodeType="clickEffect">
                                  <p:stCondLst>
                                    <p:cond delay="0"/>
                                  </p:stCondLst>
                                  <p:childTnLst>
                                    <p:animMotion origin="layout" path="M 0 0 L 0.10348 -0.47652 " pathEditMode="relative" ptsTypes="AA">
                                      <p:cBhvr>
                                        <p:cTn id="184" dur="2000" fill="hold"/>
                                        <p:tgtEl>
                                          <p:spTgt spid="408607"/>
                                        </p:tgtEl>
                                        <p:attrNameLst>
                                          <p:attrName>ppt_x</p:attrName>
                                          <p:attrName>ppt_y</p:attrName>
                                        </p:attrNameLst>
                                      </p:cBhvr>
                                    </p:animMotion>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grpId="0" nodeType="clickEffect">
                                  <p:stCondLst>
                                    <p:cond delay="0"/>
                                  </p:stCondLst>
                                  <p:childTnLst>
                                    <p:set>
                                      <p:cBhvr>
                                        <p:cTn id="188" dur="1" fill="hold">
                                          <p:stCondLst>
                                            <p:cond delay="0"/>
                                          </p:stCondLst>
                                        </p:cTn>
                                        <p:tgtEl>
                                          <p:spTgt spid="408619"/>
                                        </p:tgtEl>
                                        <p:attrNameLst>
                                          <p:attrName>style.visibility</p:attrName>
                                        </p:attrNameLst>
                                      </p:cBhvr>
                                      <p:to>
                                        <p:strVal val="visible"/>
                                      </p:to>
                                    </p:set>
                                    <p:animEffect transition="in" filter="dissolve">
                                      <p:cBhvr>
                                        <p:cTn id="189" dur="500"/>
                                        <p:tgtEl>
                                          <p:spTgt spid="408619"/>
                                        </p:tgtEl>
                                      </p:cBhvr>
                                    </p:animEffect>
                                  </p:childTnLst>
                                </p:cTn>
                              </p:par>
                              <p:par>
                                <p:cTn id="190" presetID="55" presetClass="exit" presetSubtype="0" fill="hold" grpId="2" nodeType="withEffect">
                                  <p:stCondLst>
                                    <p:cond delay="0"/>
                                  </p:stCondLst>
                                  <p:childTnLst>
                                    <p:anim calcmode="lin" valueType="num">
                                      <p:cBhvr>
                                        <p:cTn id="191" dur="1000"/>
                                        <p:tgtEl>
                                          <p:spTgt spid="408607"/>
                                        </p:tgtEl>
                                        <p:attrNameLst>
                                          <p:attrName>ppt_w</p:attrName>
                                        </p:attrNameLst>
                                      </p:cBhvr>
                                      <p:tavLst>
                                        <p:tav tm="0">
                                          <p:val>
                                            <p:strVal val="ppt_w"/>
                                          </p:val>
                                        </p:tav>
                                        <p:tav tm="100000">
                                          <p:val>
                                            <p:strVal val="ppt_w*0.70"/>
                                          </p:val>
                                        </p:tav>
                                      </p:tavLst>
                                    </p:anim>
                                    <p:anim calcmode="lin" valueType="num">
                                      <p:cBhvr>
                                        <p:cTn id="192" dur="1000"/>
                                        <p:tgtEl>
                                          <p:spTgt spid="408607"/>
                                        </p:tgtEl>
                                        <p:attrNameLst>
                                          <p:attrName>ppt_h</p:attrName>
                                        </p:attrNameLst>
                                      </p:cBhvr>
                                      <p:tavLst>
                                        <p:tav tm="0">
                                          <p:val>
                                            <p:strVal val="ppt_h"/>
                                          </p:val>
                                        </p:tav>
                                        <p:tav tm="100000">
                                          <p:val>
                                            <p:strVal val="ppt_h"/>
                                          </p:val>
                                        </p:tav>
                                      </p:tavLst>
                                    </p:anim>
                                    <p:animEffect transition="out" filter="fade">
                                      <p:cBhvr>
                                        <p:cTn id="193" dur="1000"/>
                                        <p:tgtEl>
                                          <p:spTgt spid="408607"/>
                                        </p:tgtEl>
                                      </p:cBhvr>
                                    </p:animEffect>
                                    <p:set>
                                      <p:cBhvr>
                                        <p:cTn id="194" dur="1" fill="hold">
                                          <p:stCondLst>
                                            <p:cond delay="999"/>
                                          </p:stCondLst>
                                        </p:cTn>
                                        <p:tgtEl>
                                          <p:spTgt spid="408607"/>
                                        </p:tgtEl>
                                        <p:attrNameLst>
                                          <p:attrName>style.visibility</p:attrName>
                                        </p:attrNameLst>
                                      </p:cBhvr>
                                      <p:to>
                                        <p:strVal val="hidden"/>
                                      </p:to>
                                    </p:set>
                                  </p:childTnLst>
                                </p:cTn>
                              </p:par>
                            </p:childTnLst>
                          </p:cTn>
                        </p:par>
                        <p:par>
                          <p:cTn id="195" fill="hold">
                            <p:stCondLst>
                              <p:cond delay="1000"/>
                            </p:stCondLst>
                            <p:childTnLst>
                              <p:par>
                                <p:cTn id="196" presetID="10" presetClass="entr" presetSubtype="0" fill="hold" grpId="0" nodeType="afterEffect">
                                  <p:stCondLst>
                                    <p:cond delay="0"/>
                                  </p:stCondLst>
                                  <p:childTnLst>
                                    <p:set>
                                      <p:cBhvr>
                                        <p:cTn id="197" dur="1" fill="hold">
                                          <p:stCondLst>
                                            <p:cond delay="0"/>
                                          </p:stCondLst>
                                        </p:cTn>
                                        <p:tgtEl>
                                          <p:spTgt spid="408620"/>
                                        </p:tgtEl>
                                        <p:attrNameLst>
                                          <p:attrName>style.visibility</p:attrName>
                                        </p:attrNameLst>
                                      </p:cBhvr>
                                      <p:to>
                                        <p:strVal val="visible"/>
                                      </p:to>
                                    </p:set>
                                    <p:animEffect transition="in" filter="fade">
                                      <p:cBhvr>
                                        <p:cTn id="198" dur="2000"/>
                                        <p:tgtEl>
                                          <p:spTgt spid="408620"/>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xit" presetSubtype="0" fill="hold" grpId="1" nodeType="clickEffect">
                                  <p:stCondLst>
                                    <p:cond delay="0"/>
                                  </p:stCondLst>
                                  <p:childTnLst>
                                    <p:anim calcmode="lin" valueType="num">
                                      <p:cBhvr>
                                        <p:cTn id="202" dur="500"/>
                                        <p:tgtEl>
                                          <p:spTgt spid="408619"/>
                                        </p:tgtEl>
                                        <p:attrNameLst>
                                          <p:attrName>ppt_w</p:attrName>
                                        </p:attrNameLst>
                                      </p:cBhvr>
                                      <p:tavLst>
                                        <p:tav tm="0">
                                          <p:val>
                                            <p:strVal val="ppt_w"/>
                                          </p:val>
                                        </p:tav>
                                        <p:tav tm="100000">
                                          <p:val>
                                            <p:fltVal val="0"/>
                                          </p:val>
                                        </p:tav>
                                      </p:tavLst>
                                    </p:anim>
                                    <p:anim calcmode="lin" valueType="num">
                                      <p:cBhvr>
                                        <p:cTn id="203" dur="500"/>
                                        <p:tgtEl>
                                          <p:spTgt spid="408619"/>
                                        </p:tgtEl>
                                        <p:attrNameLst>
                                          <p:attrName>ppt_h</p:attrName>
                                        </p:attrNameLst>
                                      </p:cBhvr>
                                      <p:tavLst>
                                        <p:tav tm="0">
                                          <p:val>
                                            <p:strVal val="ppt_h"/>
                                          </p:val>
                                        </p:tav>
                                        <p:tav tm="100000">
                                          <p:val>
                                            <p:fltVal val="0"/>
                                          </p:val>
                                        </p:tav>
                                      </p:tavLst>
                                    </p:anim>
                                    <p:animEffect transition="out" filter="fade">
                                      <p:cBhvr>
                                        <p:cTn id="204" dur="500"/>
                                        <p:tgtEl>
                                          <p:spTgt spid="408619"/>
                                        </p:tgtEl>
                                      </p:cBhvr>
                                    </p:animEffect>
                                    <p:set>
                                      <p:cBhvr>
                                        <p:cTn id="205" dur="1" fill="hold">
                                          <p:stCondLst>
                                            <p:cond delay="499"/>
                                          </p:stCondLst>
                                        </p:cTn>
                                        <p:tgtEl>
                                          <p:spTgt spid="408619"/>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0" presetClass="path" presetSubtype="0" accel="50000" decel="50000" fill="hold" grpId="1" nodeType="clickEffect">
                                  <p:stCondLst>
                                    <p:cond delay="0"/>
                                  </p:stCondLst>
                                  <p:childTnLst>
                                    <p:animMotion origin="layout" path="M 3.88889E-6 -3.07425E-6 L -0.4941 -0.47953 " pathEditMode="relative" rAng="0" ptsTypes="AA">
                                      <p:cBhvr>
                                        <p:cTn id="209" dur="2000" fill="hold"/>
                                        <p:tgtEl>
                                          <p:spTgt spid="408613"/>
                                        </p:tgtEl>
                                        <p:attrNameLst>
                                          <p:attrName>ppt_x</p:attrName>
                                          <p:attrName>ppt_y</p:attrName>
                                        </p:attrNameLst>
                                      </p:cBhvr>
                                      <p:rCtr x="-247" y="-240"/>
                                    </p:animMotion>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grpId="0" nodeType="clickEffect">
                                  <p:stCondLst>
                                    <p:cond delay="0"/>
                                  </p:stCondLst>
                                  <p:childTnLst>
                                    <p:set>
                                      <p:cBhvr>
                                        <p:cTn id="213" dur="1" fill="hold">
                                          <p:stCondLst>
                                            <p:cond delay="0"/>
                                          </p:stCondLst>
                                        </p:cTn>
                                        <p:tgtEl>
                                          <p:spTgt spid="408621"/>
                                        </p:tgtEl>
                                        <p:attrNameLst>
                                          <p:attrName>style.visibility</p:attrName>
                                        </p:attrNameLst>
                                      </p:cBhvr>
                                      <p:to>
                                        <p:strVal val="visible"/>
                                      </p:to>
                                    </p:set>
                                    <p:animEffect transition="in" filter="dissolve">
                                      <p:cBhvr>
                                        <p:cTn id="214" dur="500"/>
                                        <p:tgtEl>
                                          <p:spTgt spid="408621"/>
                                        </p:tgtEl>
                                      </p:cBhvr>
                                    </p:animEffect>
                                  </p:childTnLst>
                                </p:cTn>
                              </p:par>
                              <p:par>
                                <p:cTn id="215" presetID="55" presetClass="exit" presetSubtype="0" fill="hold" grpId="2" nodeType="withEffect">
                                  <p:stCondLst>
                                    <p:cond delay="0"/>
                                  </p:stCondLst>
                                  <p:childTnLst>
                                    <p:anim calcmode="lin" valueType="num">
                                      <p:cBhvr>
                                        <p:cTn id="216" dur="1000"/>
                                        <p:tgtEl>
                                          <p:spTgt spid="408613"/>
                                        </p:tgtEl>
                                        <p:attrNameLst>
                                          <p:attrName>ppt_w</p:attrName>
                                        </p:attrNameLst>
                                      </p:cBhvr>
                                      <p:tavLst>
                                        <p:tav tm="0">
                                          <p:val>
                                            <p:strVal val="ppt_w"/>
                                          </p:val>
                                        </p:tav>
                                        <p:tav tm="100000">
                                          <p:val>
                                            <p:strVal val="ppt_w*0.70"/>
                                          </p:val>
                                        </p:tav>
                                      </p:tavLst>
                                    </p:anim>
                                    <p:anim calcmode="lin" valueType="num">
                                      <p:cBhvr>
                                        <p:cTn id="217" dur="1000"/>
                                        <p:tgtEl>
                                          <p:spTgt spid="408613"/>
                                        </p:tgtEl>
                                        <p:attrNameLst>
                                          <p:attrName>ppt_h</p:attrName>
                                        </p:attrNameLst>
                                      </p:cBhvr>
                                      <p:tavLst>
                                        <p:tav tm="0">
                                          <p:val>
                                            <p:strVal val="ppt_h"/>
                                          </p:val>
                                        </p:tav>
                                        <p:tav tm="100000">
                                          <p:val>
                                            <p:strVal val="ppt_h"/>
                                          </p:val>
                                        </p:tav>
                                      </p:tavLst>
                                    </p:anim>
                                    <p:animEffect transition="out" filter="fade">
                                      <p:cBhvr>
                                        <p:cTn id="218" dur="1000"/>
                                        <p:tgtEl>
                                          <p:spTgt spid="408613"/>
                                        </p:tgtEl>
                                      </p:cBhvr>
                                    </p:animEffect>
                                    <p:set>
                                      <p:cBhvr>
                                        <p:cTn id="219" dur="1" fill="hold">
                                          <p:stCondLst>
                                            <p:cond delay="999"/>
                                          </p:stCondLst>
                                        </p:cTn>
                                        <p:tgtEl>
                                          <p:spTgt spid="408613"/>
                                        </p:tgtEl>
                                        <p:attrNameLst>
                                          <p:attrName>style.visibility</p:attrName>
                                        </p:attrNameLst>
                                      </p:cBhvr>
                                      <p:to>
                                        <p:strVal val="hidden"/>
                                      </p:to>
                                    </p:set>
                                  </p:childTnLst>
                                </p:cTn>
                              </p:par>
                            </p:childTnLst>
                          </p:cTn>
                        </p:par>
                        <p:par>
                          <p:cTn id="220" fill="hold">
                            <p:stCondLst>
                              <p:cond delay="1000"/>
                            </p:stCondLst>
                            <p:childTnLst>
                              <p:par>
                                <p:cTn id="221" presetID="10" presetClass="entr" presetSubtype="0" fill="hold" grpId="0" nodeType="afterEffect">
                                  <p:stCondLst>
                                    <p:cond delay="0"/>
                                  </p:stCondLst>
                                  <p:childTnLst>
                                    <p:set>
                                      <p:cBhvr>
                                        <p:cTn id="222" dur="1" fill="hold">
                                          <p:stCondLst>
                                            <p:cond delay="0"/>
                                          </p:stCondLst>
                                        </p:cTn>
                                        <p:tgtEl>
                                          <p:spTgt spid="408622"/>
                                        </p:tgtEl>
                                        <p:attrNameLst>
                                          <p:attrName>style.visibility</p:attrName>
                                        </p:attrNameLst>
                                      </p:cBhvr>
                                      <p:to>
                                        <p:strVal val="visible"/>
                                      </p:to>
                                    </p:set>
                                    <p:animEffect transition="in" filter="fade">
                                      <p:cBhvr>
                                        <p:cTn id="223" dur="2000"/>
                                        <p:tgtEl>
                                          <p:spTgt spid="408622"/>
                                        </p:tgtEl>
                                      </p:cBhvr>
                                    </p:animEffect>
                                  </p:childTnLst>
                                </p:cTn>
                              </p:par>
                            </p:childTnLst>
                          </p:cTn>
                        </p:par>
                      </p:childTnLst>
                    </p:cTn>
                  </p:par>
                  <p:par>
                    <p:cTn id="224" fill="hold">
                      <p:stCondLst>
                        <p:cond delay="indefinite"/>
                      </p:stCondLst>
                      <p:childTnLst>
                        <p:par>
                          <p:cTn id="225" fill="hold">
                            <p:stCondLst>
                              <p:cond delay="0"/>
                            </p:stCondLst>
                            <p:childTnLst>
                              <p:par>
                                <p:cTn id="226" presetID="55" presetClass="exit" presetSubtype="0" fill="hold" grpId="1" nodeType="clickEffect">
                                  <p:stCondLst>
                                    <p:cond delay="0"/>
                                  </p:stCondLst>
                                  <p:childTnLst>
                                    <p:anim calcmode="lin" valueType="num">
                                      <p:cBhvr>
                                        <p:cTn id="227" dur="1000"/>
                                        <p:tgtEl>
                                          <p:spTgt spid="408621"/>
                                        </p:tgtEl>
                                        <p:attrNameLst>
                                          <p:attrName>ppt_w</p:attrName>
                                        </p:attrNameLst>
                                      </p:cBhvr>
                                      <p:tavLst>
                                        <p:tav tm="0">
                                          <p:val>
                                            <p:strVal val="ppt_w"/>
                                          </p:val>
                                        </p:tav>
                                        <p:tav tm="100000">
                                          <p:val>
                                            <p:strVal val="ppt_w*0.70"/>
                                          </p:val>
                                        </p:tav>
                                      </p:tavLst>
                                    </p:anim>
                                    <p:anim calcmode="lin" valueType="num">
                                      <p:cBhvr>
                                        <p:cTn id="228" dur="1000"/>
                                        <p:tgtEl>
                                          <p:spTgt spid="408621"/>
                                        </p:tgtEl>
                                        <p:attrNameLst>
                                          <p:attrName>ppt_h</p:attrName>
                                        </p:attrNameLst>
                                      </p:cBhvr>
                                      <p:tavLst>
                                        <p:tav tm="0">
                                          <p:val>
                                            <p:strVal val="ppt_h"/>
                                          </p:val>
                                        </p:tav>
                                        <p:tav tm="100000">
                                          <p:val>
                                            <p:strVal val="ppt_h"/>
                                          </p:val>
                                        </p:tav>
                                      </p:tavLst>
                                    </p:anim>
                                    <p:animEffect transition="out" filter="fade">
                                      <p:cBhvr>
                                        <p:cTn id="229" dur="1000"/>
                                        <p:tgtEl>
                                          <p:spTgt spid="408621"/>
                                        </p:tgtEl>
                                      </p:cBhvr>
                                    </p:animEffect>
                                    <p:set>
                                      <p:cBhvr>
                                        <p:cTn id="230" dur="1" fill="hold">
                                          <p:stCondLst>
                                            <p:cond delay="999"/>
                                          </p:stCondLst>
                                        </p:cTn>
                                        <p:tgtEl>
                                          <p:spTgt spid="408621"/>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0" presetClass="path" presetSubtype="0" accel="50000" decel="50000" fill="hold" grpId="1" nodeType="clickEffect">
                                  <p:stCondLst>
                                    <p:cond delay="0"/>
                                  </p:stCondLst>
                                  <p:childTnLst>
                                    <p:animMotion origin="layout" path="M 0 0 L 0.48004 -0.53921 " pathEditMode="relative" ptsTypes="AA">
                                      <p:cBhvr>
                                        <p:cTn id="234" dur="2000" fill="hold"/>
                                        <p:tgtEl>
                                          <p:spTgt spid="408608"/>
                                        </p:tgtEl>
                                        <p:attrNameLst>
                                          <p:attrName>ppt_x</p:attrName>
                                          <p:attrName>ppt_y</p:attrName>
                                        </p:attrNameLst>
                                      </p:cBhvr>
                                    </p:animMotion>
                                  </p:childTnLst>
                                </p:cTn>
                              </p:par>
                            </p:childTnLst>
                          </p:cTn>
                        </p:par>
                      </p:childTnLst>
                    </p:cTn>
                  </p:par>
                  <p:par>
                    <p:cTn id="235" fill="hold">
                      <p:stCondLst>
                        <p:cond delay="indefinite"/>
                      </p:stCondLst>
                      <p:childTnLst>
                        <p:par>
                          <p:cTn id="236" fill="hold">
                            <p:stCondLst>
                              <p:cond delay="0"/>
                            </p:stCondLst>
                            <p:childTnLst>
                              <p:par>
                                <p:cTn id="237" presetID="53" presetClass="exit" presetSubtype="0" fill="hold" grpId="2" nodeType="clickEffect">
                                  <p:stCondLst>
                                    <p:cond delay="0"/>
                                  </p:stCondLst>
                                  <p:childTnLst>
                                    <p:anim calcmode="lin" valueType="num">
                                      <p:cBhvr>
                                        <p:cTn id="238" dur="500"/>
                                        <p:tgtEl>
                                          <p:spTgt spid="408608"/>
                                        </p:tgtEl>
                                        <p:attrNameLst>
                                          <p:attrName>ppt_w</p:attrName>
                                        </p:attrNameLst>
                                      </p:cBhvr>
                                      <p:tavLst>
                                        <p:tav tm="0">
                                          <p:val>
                                            <p:strVal val="ppt_w"/>
                                          </p:val>
                                        </p:tav>
                                        <p:tav tm="100000">
                                          <p:val>
                                            <p:fltVal val="0"/>
                                          </p:val>
                                        </p:tav>
                                      </p:tavLst>
                                    </p:anim>
                                    <p:anim calcmode="lin" valueType="num">
                                      <p:cBhvr>
                                        <p:cTn id="239" dur="500"/>
                                        <p:tgtEl>
                                          <p:spTgt spid="408608"/>
                                        </p:tgtEl>
                                        <p:attrNameLst>
                                          <p:attrName>ppt_h</p:attrName>
                                        </p:attrNameLst>
                                      </p:cBhvr>
                                      <p:tavLst>
                                        <p:tav tm="0">
                                          <p:val>
                                            <p:strVal val="ppt_h"/>
                                          </p:val>
                                        </p:tav>
                                        <p:tav tm="100000">
                                          <p:val>
                                            <p:fltVal val="0"/>
                                          </p:val>
                                        </p:tav>
                                      </p:tavLst>
                                    </p:anim>
                                    <p:animEffect transition="out" filter="fade">
                                      <p:cBhvr>
                                        <p:cTn id="240" dur="500"/>
                                        <p:tgtEl>
                                          <p:spTgt spid="408608"/>
                                        </p:tgtEl>
                                      </p:cBhvr>
                                    </p:animEffect>
                                    <p:set>
                                      <p:cBhvr>
                                        <p:cTn id="241" dur="1" fill="hold">
                                          <p:stCondLst>
                                            <p:cond delay="499"/>
                                          </p:stCondLst>
                                        </p:cTn>
                                        <p:tgtEl>
                                          <p:spTgt spid="408608"/>
                                        </p:tgtEl>
                                        <p:attrNameLst>
                                          <p:attrName>style.visibility</p:attrName>
                                        </p:attrNameLst>
                                      </p:cBhvr>
                                      <p:to>
                                        <p:strVal val="hidden"/>
                                      </p:to>
                                    </p:set>
                                  </p:childTnLst>
                                </p:cTn>
                              </p:par>
                              <p:par>
                                <p:cTn id="242" presetID="9" presetClass="entr" presetSubtype="0" fill="hold" grpId="0" nodeType="withEffect">
                                  <p:stCondLst>
                                    <p:cond delay="0"/>
                                  </p:stCondLst>
                                  <p:childTnLst>
                                    <p:set>
                                      <p:cBhvr>
                                        <p:cTn id="243" dur="1" fill="hold">
                                          <p:stCondLst>
                                            <p:cond delay="0"/>
                                          </p:stCondLst>
                                        </p:cTn>
                                        <p:tgtEl>
                                          <p:spTgt spid="408623"/>
                                        </p:tgtEl>
                                        <p:attrNameLst>
                                          <p:attrName>style.visibility</p:attrName>
                                        </p:attrNameLst>
                                      </p:cBhvr>
                                      <p:to>
                                        <p:strVal val="visible"/>
                                      </p:to>
                                    </p:set>
                                    <p:animEffect transition="in" filter="dissolve">
                                      <p:cBhvr>
                                        <p:cTn id="244" dur="500"/>
                                        <p:tgtEl>
                                          <p:spTgt spid="408623"/>
                                        </p:tgtEl>
                                      </p:cBhvr>
                                    </p:animEffect>
                                  </p:childTnLst>
                                </p:cTn>
                              </p:par>
                            </p:childTnLst>
                          </p:cTn>
                        </p:par>
                        <p:par>
                          <p:cTn id="245" fill="hold">
                            <p:stCondLst>
                              <p:cond delay="500"/>
                            </p:stCondLst>
                            <p:childTnLst>
                              <p:par>
                                <p:cTn id="246" presetID="10" presetClass="entr" presetSubtype="0" fill="hold" nodeType="afterEffect">
                                  <p:stCondLst>
                                    <p:cond delay="0"/>
                                  </p:stCondLst>
                                  <p:childTnLst>
                                    <p:set>
                                      <p:cBhvr>
                                        <p:cTn id="247" dur="1" fill="hold">
                                          <p:stCondLst>
                                            <p:cond delay="0"/>
                                          </p:stCondLst>
                                        </p:cTn>
                                        <p:tgtEl>
                                          <p:spTgt spid="408624">
                                            <p:txEl>
                                              <p:pRg st="0" end="0"/>
                                            </p:txEl>
                                          </p:spTgt>
                                        </p:tgtEl>
                                        <p:attrNameLst>
                                          <p:attrName>style.visibility</p:attrName>
                                        </p:attrNameLst>
                                      </p:cBhvr>
                                      <p:to>
                                        <p:strVal val="visible"/>
                                      </p:to>
                                    </p:set>
                                    <p:animEffect transition="in" filter="fade">
                                      <p:cBhvr>
                                        <p:cTn id="248" dur="2000"/>
                                        <p:tgtEl>
                                          <p:spTgt spid="408624">
                                            <p:txEl>
                                              <p:pRg st="0" end="0"/>
                                            </p:txEl>
                                          </p:spTgt>
                                        </p:tgtEl>
                                      </p:cBhvr>
                                    </p:animEffect>
                                  </p:childTnLst>
                                </p:cTn>
                              </p:par>
                            </p:childTnLst>
                          </p:cTn>
                        </p:par>
                      </p:childTnLst>
                    </p:cTn>
                  </p:par>
                  <p:par>
                    <p:cTn id="249" fill="hold">
                      <p:stCondLst>
                        <p:cond delay="indefinite"/>
                      </p:stCondLst>
                      <p:childTnLst>
                        <p:par>
                          <p:cTn id="250" fill="hold">
                            <p:stCondLst>
                              <p:cond delay="0"/>
                            </p:stCondLst>
                            <p:childTnLst>
                              <p:par>
                                <p:cTn id="251" presetID="55" presetClass="exit" presetSubtype="0" fill="hold" grpId="1" nodeType="clickEffect">
                                  <p:stCondLst>
                                    <p:cond delay="0"/>
                                  </p:stCondLst>
                                  <p:childTnLst>
                                    <p:anim calcmode="lin" valueType="num">
                                      <p:cBhvr>
                                        <p:cTn id="252" dur="1000"/>
                                        <p:tgtEl>
                                          <p:spTgt spid="408623"/>
                                        </p:tgtEl>
                                        <p:attrNameLst>
                                          <p:attrName>ppt_w</p:attrName>
                                        </p:attrNameLst>
                                      </p:cBhvr>
                                      <p:tavLst>
                                        <p:tav tm="0">
                                          <p:val>
                                            <p:strVal val="ppt_w"/>
                                          </p:val>
                                        </p:tav>
                                        <p:tav tm="100000">
                                          <p:val>
                                            <p:strVal val="ppt_w*0.70"/>
                                          </p:val>
                                        </p:tav>
                                      </p:tavLst>
                                    </p:anim>
                                    <p:anim calcmode="lin" valueType="num">
                                      <p:cBhvr>
                                        <p:cTn id="253" dur="1000"/>
                                        <p:tgtEl>
                                          <p:spTgt spid="408623"/>
                                        </p:tgtEl>
                                        <p:attrNameLst>
                                          <p:attrName>ppt_h</p:attrName>
                                        </p:attrNameLst>
                                      </p:cBhvr>
                                      <p:tavLst>
                                        <p:tav tm="0">
                                          <p:val>
                                            <p:strVal val="ppt_h"/>
                                          </p:val>
                                        </p:tav>
                                        <p:tav tm="100000">
                                          <p:val>
                                            <p:strVal val="ppt_h"/>
                                          </p:val>
                                        </p:tav>
                                      </p:tavLst>
                                    </p:anim>
                                    <p:animEffect transition="out" filter="fade">
                                      <p:cBhvr>
                                        <p:cTn id="254" dur="1000"/>
                                        <p:tgtEl>
                                          <p:spTgt spid="408623"/>
                                        </p:tgtEl>
                                      </p:cBhvr>
                                    </p:animEffect>
                                    <p:set>
                                      <p:cBhvr>
                                        <p:cTn id="255" dur="1" fill="hold">
                                          <p:stCondLst>
                                            <p:cond delay="999"/>
                                          </p:stCondLst>
                                        </p:cTn>
                                        <p:tgtEl>
                                          <p:spTgt spid="408623"/>
                                        </p:tgtEl>
                                        <p:attrNameLst>
                                          <p:attrName>style.visibility</p:attrName>
                                        </p:attrNameLst>
                                      </p:cBhvr>
                                      <p:to>
                                        <p:strVal val="hidden"/>
                                      </p:to>
                                    </p:set>
                                  </p:childTnLst>
                                </p:cTn>
                              </p:par>
                            </p:childTnLst>
                          </p:cTn>
                        </p:par>
                      </p:childTnLst>
                    </p:cTn>
                  </p:par>
                  <p:par>
                    <p:cTn id="256" fill="hold">
                      <p:stCondLst>
                        <p:cond delay="indefinite"/>
                      </p:stCondLst>
                      <p:childTnLst>
                        <p:par>
                          <p:cTn id="257" fill="hold">
                            <p:stCondLst>
                              <p:cond delay="0"/>
                            </p:stCondLst>
                            <p:childTnLst>
                              <p:par>
                                <p:cTn id="258" presetID="0" presetClass="path" presetSubtype="0" accel="50000" decel="50000" fill="hold" grpId="1" nodeType="clickEffect">
                                  <p:stCondLst>
                                    <p:cond delay="0"/>
                                  </p:stCondLst>
                                  <p:childTnLst>
                                    <p:animMotion origin="layout" path="M -2.22222E-6 -6.43072E-7 L -0.15764 -0.5362 " pathEditMode="relative" rAng="0" ptsTypes="AA">
                                      <p:cBhvr>
                                        <p:cTn id="259" dur="2000" fill="hold"/>
                                        <p:tgtEl>
                                          <p:spTgt spid="408614"/>
                                        </p:tgtEl>
                                        <p:attrNameLst>
                                          <p:attrName>ppt_x</p:attrName>
                                          <p:attrName>ppt_y</p:attrName>
                                        </p:attrNameLst>
                                      </p:cBhvr>
                                      <p:rCtr x="-79" y="-268"/>
                                    </p:animMotion>
                                  </p:childTnLst>
                                </p:cTn>
                              </p:par>
                            </p:childTnLst>
                          </p:cTn>
                        </p:par>
                      </p:childTnLst>
                    </p:cTn>
                  </p:par>
                  <p:par>
                    <p:cTn id="260" fill="hold">
                      <p:stCondLst>
                        <p:cond delay="indefinite"/>
                      </p:stCondLst>
                      <p:childTnLst>
                        <p:par>
                          <p:cTn id="261" fill="hold">
                            <p:stCondLst>
                              <p:cond delay="0"/>
                            </p:stCondLst>
                            <p:childTnLst>
                              <p:par>
                                <p:cTn id="262" presetID="55" presetClass="exit" presetSubtype="0" fill="hold" grpId="2" nodeType="clickEffect">
                                  <p:stCondLst>
                                    <p:cond delay="0"/>
                                  </p:stCondLst>
                                  <p:childTnLst>
                                    <p:anim calcmode="lin" valueType="num">
                                      <p:cBhvr>
                                        <p:cTn id="263" dur="1000"/>
                                        <p:tgtEl>
                                          <p:spTgt spid="408614"/>
                                        </p:tgtEl>
                                        <p:attrNameLst>
                                          <p:attrName>ppt_w</p:attrName>
                                        </p:attrNameLst>
                                      </p:cBhvr>
                                      <p:tavLst>
                                        <p:tav tm="0">
                                          <p:val>
                                            <p:strVal val="ppt_w"/>
                                          </p:val>
                                        </p:tav>
                                        <p:tav tm="100000">
                                          <p:val>
                                            <p:strVal val="ppt_w*0.70"/>
                                          </p:val>
                                        </p:tav>
                                      </p:tavLst>
                                    </p:anim>
                                    <p:anim calcmode="lin" valueType="num">
                                      <p:cBhvr>
                                        <p:cTn id="264" dur="1000"/>
                                        <p:tgtEl>
                                          <p:spTgt spid="408614"/>
                                        </p:tgtEl>
                                        <p:attrNameLst>
                                          <p:attrName>ppt_h</p:attrName>
                                        </p:attrNameLst>
                                      </p:cBhvr>
                                      <p:tavLst>
                                        <p:tav tm="0">
                                          <p:val>
                                            <p:strVal val="ppt_h"/>
                                          </p:val>
                                        </p:tav>
                                        <p:tav tm="100000">
                                          <p:val>
                                            <p:strVal val="ppt_h"/>
                                          </p:val>
                                        </p:tav>
                                      </p:tavLst>
                                    </p:anim>
                                    <p:animEffect transition="out" filter="fade">
                                      <p:cBhvr>
                                        <p:cTn id="265" dur="1000"/>
                                        <p:tgtEl>
                                          <p:spTgt spid="408614"/>
                                        </p:tgtEl>
                                      </p:cBhvr>
                                    </p:animEffect>
                                    <p:set>
                                      <p:cBhvr>
                                        <p:cTn id="266" dur="1" fill="hold">
                                          <p:stCondLst>
                                            <p:cond delay="999"/>
                                          </p:stCondLst>
                                        </p:cTn>
                                        <p:tgtEl>
                                          <p:spTgt spid="408614"/>
                                        </p:tgtEl>
                                        <p:attrNameLst>
                                          <p:attrName>style.visibility</p:attrName>
                                        </p:attrNameLst>
                                      </p:cBhvr>
                                      <p:to>
                                        <p:strVal val="hidden"/>
                                      </p:to>
                                    </p:set>
                                  </p:childTnLst>
                                </p:cTn>
                              </p:par>
                              <p:par>
                                <p:cTn id="267" presetID="9" presetClass="entr" presetSubtype="0" fill="hold" grpId="0" nodeType="withEffect">
                                  <p:stCondLst>
                                    <p:cond delay="0"/>
                                  </p:stCondLst>
                                  <p:childTnLst>
                                    <p:set>
                                      <p:cBhvr>
                                        <p:cTn id="268" dur="1" fill="hold">
                                          <p:stCondLst>
                                            <p:cond delay="0"/>
                                          </p:stCondLst>
                                        </p:cTn>
                                        <p:tgtEl>
                                          <p:spTgt spid="408625"/>
                                        </p:tgtEl>
                                        <p:attrNameLst>
                                          <p:attrName>style.visibility</p:attrName>
                                        </p:attrNameLst>
                                      </p:cBhvr>
                                      <p:to>
                                        <p:strVal val="visible"/>
                                      </p:to>
                                    </p:set>
                                    <p:animEffect transition="in" filter="dissolve">
                                      <p:cBhvr>
                                        <p:cTn id="269" dur="500"/>
                                        <p:tgtEl>
                                          <p:spTgt spid="408625"/>
                                        </p:tgtEl>
                                      </p:cBhvr>
                                    </p:animEffect>
                                  </p:childTnLst>
                                </p:cTn>
                              </p:par>
                            </p:childTnLst>
                          </p:cTn>
                        </p:par>
                        <p:par>
                          <p:cTn id="270" fill="hold">
                            <p:stCondLst>
                              <p:cond delay="1000"/>
                            </p:stCondLst>
                            <p:childTnLst>
                              <p:par>
                                <p:cTn id="271" presetID="10" presetClass="entr" presetSubtype="0" fill="hold" grpId="0" nodeType="afterEffect">
                                  <p:stCondLst>
                                    <p:cond delay="0"/>
                                  </p:stCondLst>
                                  <p:childTnLst>
                                    <p:set>
                                      <p:cBhvr>
                                        <p:cTn id="272" dur="1" fill="hold">
                                          <p:stCondLst>
                                            <p:cond delay="0"/>
                                          </p:stCondLst>
                                        </p:cTn>
                                        <p:tgtEl>
                                          <p:spTgt spid="408626"/>
                                        </p:tgtEl>
                                        <p:attrNameLst>
                                          <p:attrName>style.visibility</p:attrName>
                                        </p:attrNameLst>
                                      </p:cBhvr>
                                      <p:to>
                                        <p:strVal val="visible"/>
                                      </p:to>
                                    </p:set>
                                    <p:animEffect transition="in" filter="fade">
                                      <p:cBhvr>
                                        <p:cTn id="273" dur="2000"/>
                                        <p:tgtEl>
                                          <p:spTgt spid="408626"/>
                                        </p:tgtEl>
                                      </p:cBhvr>
                                    </p:animEffect>
                                  </p:childTnLst>
                                </p:cTn>
                              </p:par>
                            </p:childTnLst>
                          </p:cTn>
                        </p:par>
                      </p:childTnLst>
                    </p:cTn>
                  </p:par>
                  <p:par>
                    <p:cTn id="274" fill="hold">
                      <p:stCondLst>
                        <p:cond delay="indefinite"/>
                      </p:stCondLst>
                      <p:childTnLst>
                        <p:par>
                          <p:cTn id="275" fill="hold">
                            <p:stCondLst>
                              <p:cond delay="0"/>
                            </p:stCondLst>
                            <p:childTnLst>
                              <p:par>
                                <p:cTn id="276" presetID="55" presetClass="exit" presetSubtype="0" fill="hold" grpId="1" nodeType="clickEffect">
                                  <p:stCondLst>
                                    <p:cond delay="0"/>
                                  </p:stCondLst>
                                  <p:childTnLst>
                                    <p:anim calcmode="lin" valueType="num">
                                      <p:cBhvr>
                                        <p:cTn id="277" dur="1000"/>
                                        <p:tgtEl>
                                          <p:spTgt spid="408625"/>
                                        </p:tgtEl>
                                        <p:attrNameLst>
                                          <p:attrName>ppt_w</p:attrName>
                                        </p:attrNameLst>
                                      </p:cBhvr>
                                      <p:tavLst>
                                        <p:tav tm="0">
                                          <p:val>
                                            <p:strVal val="ppt_w"/>
                                          </p:val>
                                        </p:tav>
                                        <p:tav tm="100000">
                                          <p:val>
                                            <p:strVal val="ppt_w*0.70"/>
                                          </p:val>
                                        </p:tav>
                                      </p:tavLst>
                                    </p:anim>
                                    <p:anim calcmode="lin" valueType="num">
                                      <p:cBhvr>
                                        <p:cTn id="278" dur="1000"/>
                                        <p:tgtEl>
                                          <p:spTgt spid="408625"/>
                                        </p:tgtEl>
                                        <p:attrNameLst>
                                          <p:attrName>ppt_h</p:attrName>
                                        </p:attrNameLst>
                                      </p:cBhvr>
                                      <p:tavLst>
                                        <p:tav tm="0">
                                          <p:val>
                                            <p:strVal val="ppt_h"/>
                                          </p:val>
                                        </p:tav>
                                        <p:tav tm="100000">
                                          <p:val>
                                            <p:strVal val="ppt_h"/>
                                          </p:val>
                                        </p:tav>
                                      </p:tavLst>
                                    </p:anim>
                                    <p:animEffect transition="out" filter="fade">
                                      <p:cBhvr>
                                        <p:cTn id="279" dur="1000"/>
                                        <p:tgtEl>
                                          <p:spTgt spid="408625"/>
                                        </p:tgtEl>
                                      </p:cBhvr>
                                    </p:animEffect>
                                    <p:set>
                                      <p:cBhvr>
                                        <p:cTn id="280" dur="1" fill="hold">
                                          <p:stCondLst>
                                            <p:cond delay="999"/>
                                          </p:stCondLst>
                                        </p:cTn>
                                        <p:tgtEl>
                                          <p:spTgt spid="408625"/>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0" presetClass="path" presetSubtype="0" accel="50000" decel="50000" fill="hold" grpId="1" nodeType="clickEffect">
                                  <p:stCondLst>
                                    <p:cond delay="0"/>
                                  </p:stCondLst>
                                  <p:childTnLst>
                                    <p:animMotion origin="layout" path="M 0 0 L -0.22934 -0.59565 " pathEditMode="relative" ptsTypes="AA">
                                      <p:cBhvr>
                                        <p:cTn id="284" dur="2000" fill="hold"/>
                                        <p:tgtEl>
                                          <p:spTgt spid="408609"/>
                                        </p:tgtEl>
                                        <p:attrNameLst>
                                          <p:attrName>ppt_x</p:attrName>
                                          <p:attrName>ppt_y</p:attrName>
                                        </p:attrNameLst>
                                      </p:cBhvr>
                                    </p:animMotion>
                                  </p:childTnLst>
                                </p:cTn>
                              </p:par>
                            </p:childTnLst>
                          </p:cTn>
                        </p:par>
                      </p:childTnLst>
                    </p:cTn>
                  </p:par>
                  <p:par>
                    <p:cTn id="285" fill="hold">
                      <p:stCondLst>
                        <p:cond delay="indefinite"/>
                      </p:stCondLst>
                      <p:childTnLst>
                        <p:par>
                          <p:cTn id="286" fill="hold">
                            <p:stCondLst>
                              <p:cond delay="0"/>
                            </p:stCondLst>
                            <p:childTnLst>
                              <p:par>
                                <p:cTn id="287" presetID="55" presetClass="exit" presetSubtype="0" fill="hold" grpId="2" nodeType="clickEffect">
                                  <p:stCondLst>
                                    <p:cond delay="0"/>
                                  </p:stCondLst>
                                  <p:childTnLst>
                                    <p:anim calcmode="lin" valueType="num">
                                      <p:cBhvr>
                                        <p:cTn id="288" dur="1000"/>
                                        <p:tgtEl>
                                          <p:spTgt spid="408609"/>
                                        </p:tgtEl>
                                        <p:attrNameLst>
                                          <p:attrName>ppt_w</p:attrName>
                                        </p:attrNameLst>
                                      </p:cBhvr>
                                      <p:tavLst>
                                        <p:tav tm="0">
                                          <p:val>
                                            <p:strVal val="ppt_w"/>
                                          </p:val>
                                        </p:tav>
                                        <p:tav tm="100000">
                                          <p:val>
                                            <p:strVal val="ppt_w*0.70"/>
                                          </p:val>
                                        </p:tav>
                                      </p:tavLst>
                                    </p:anim>
                                    <p:anim calcmode="lin" valueType="num">
                                      <p:cBhvr>
                                        <p:cTn id="289" dur="1000"/>
                                        <p:tgtEl>
                                          <p:spTgt spid="408609"/>
                                        </p:tgtEl>
                                        <p:attrNameLst>
                                          <p:attrName>ppt_h</p:attrName>
                                        </p:attrNameLst>
                                      </p:cBhvr>
                                      <p:tavLst>
                                        <p:tav tm="0">
                                          <p:val>
                                            <p:strVal val="ppt_h"/>
                                          </p:val>
                                        </p:tav>
                                        <p:tav tm="100000">
                                          <p:val>
                                            <p:strVal val="ppt_h"/>
                                          </p:val>
                                        </p:tav>
                                      </p:tavLst>
                                    </p:anim>
                                    <p:animEffect transition="out" filter="fade">
                                      <p:cBhvr>
                                        <p:cTn id="290" dur="1000"/>
                                        <p:tgtEl>
                                          <p:spTgt spid="408609"/>
                                        </p:tgtEl>
                                      </p:cBhvr>
                                    </p:animEffect>
                                    <p:set>
                                      <p:cBhvr>
                                        <p:cTn id="291" dur="1" fill="hold">
                                          <p:stCondLst>
                                            <p:cond delay="999"/>
                                          </p:stCondLst>
                                        </p:cTn>
                                        <p:tgtEl>
                                          <p:spTgt spid="408609"/>
                                        </p:tgtEl>
                                        <p:attrNameLst>
                                          <p:attrName>style.visibility</p:attrName>
                                        </p:attrNameLst>
                                      </p:cBhvr>
                                      <p:to>
                                        <p:strVal val="hidden"/>
                                      </p:to>
                                    </p:set>
                                  </p:childTnLst>
                                </p:cTn>
                              </p:par>
                              <p:par>
                                <p:cTn id="292" presetID="9" presetClass="entr" presetSubtype="0" fill="hold" grpId="0" nodeType="withEffect">
                                  <p:stCondLst>
                                    <p:cond delay="0"/>
                                  </p:stCondLst>
                                  <p:childTnLst>
                                    <p:set>
                                      <p:cBhvr>
                                        <p:cTn id="293" dur="1" fill="hold">
                                          <p:stCondLst>
                                            <p:cond delay="0"/>
                                          </p:stCondLst>
                                        </p:cTn>
                                        <p:tgtEl>
                                          <p:spTgt spid="408627"/>
                                        </p:tgtEl>
                                        <p:attrNameLst>
                                          <p:attrName>style.visibility</p:attrName>
                                        </p:attrNameLst>
                                      </p:cBhvr>
                                      <p:to>
                                        <p:strVal val="visible"/>
                                      </p:to>
                                    </p:set>
                                    <p:animEffect transition="in" filter="dissolve">
                                      <p:cBhvr>
                                        <p:cTn id="294" dur="500"/>
                                        <p:tgtEl>
                                          <p:spTgt spid="408627"/>
                                        </p:tgtEl>
                                      </p:cBhvr>
                                    </p:animEffect>
                                  </p:childTnLst>
                                </p:cTn>
                              </p:par>
                            </p:childTnLst>
                          </p:cTn>
                        </p:par>
                        <p:par>
                          <p:cTn id="295" fill="hold">
                            <p:stCondLst>
                              <p:cond delay="1000"/>
                            </p:stCondLst>
                            <p:childTnLst>
                              <p:par>
                                <p:cTn id="296" presetID="10" presetClass="entr" presetSubtype="0" fill="hold" grpId="0" nodeType="afterEffect">
                                  <p:stCondLst>
                                    <p:cond delay="0"/>
                                  </p:stCondLst>
                                  <p:childTnLst>
                                    <p:set>
                                      <p:cBhvr>
                                        <p:cTn id="297" dur="1" fill="hold">
                                          <p:stCondLst>
                                            <p:cond delay="0"/>
                                          </p:stCondLst>
                                        </p:cTn>
                                        <p:tgtEl>
                                          <p:spTgt spid="408628"/>
                                        </p:tgtEl>
                                        <p:attrNameLst>
                                          <p:attrName>style.visibility</p:attrName>
                                        </p:attrNameLst>
                                      </p:cBhvr>
                                      <p:to>
                                        <p:strVal val="visible"/>
                                      </p:to>
                                    </p:set>
                                    <p:animEffect transition="in" filter="fade">
                                      <p:cBhvr>
                                        <p:cTn id="298" dur="2000"/>
                                        <p:tgtEl>
                                          <p:spTgt spid="408628"/>
                                        </p:tgtEl>
                                      </p:cBhvr>
                                    </p:animEffect>
                                  </p:childTnLst>
                                </p:cTn>
                              </p:par>
                            </p:childTnLst>
                          </p:cTn>
                        </p:par>
                      </p:childTnLst>
                    </p:cTn>
                  </p:par>
                  <p:par>
                    <p:cTn id="299" fill="hold">
                      <p:stCondLst>
                        <p:cond delay="indefinite"/>
                      </p:stCondLst>
                      <p:childTnLst>
                        <p:par>
                          <p:cTn id="300" fill="hold">
                            <p:stCondLst>
                              <p:cond delay="0"/>
                            </p:stCondLst>
                            <p:childTnLst>
                              <p:par>
                                <p:cTn id="301" presetID="55" presetClass="exit" presetSubtype="0" fill="hold" grpId="1" nodeType="clickEffect">
                                  <p:stCondLst>
                                    <p:cond delay="0"/>
                                  </p:stCondLst>
                                  <p:childTnLst>
                                    <p:anim calcmode="lin" valueType="num">
                                      <p:cBhvr>
                                        <p:cTn id="302" dur="1000"/>
                                        <p:tgtEl>
                                          <p:spTgt spid="408627"/>
                                        </p:tgtEl>
                                        <p:attrNameLst>
                                          <p:attrName>ppt_w</p:attrName>
                                        </p:attrNameLst>
                                      </p:cBhvr>
                                      <p:tavLst>
                                        <p:tav tm="0">
                                          <p:val>
                                            <p:strVal val="ppt_w"/>
                                          </p:val>
                                        </p:tav>
                                        <p:tav tm="100000">
                                          <p:val>
                                            <p:strVal val="ppt_w*0.70"/>
                                          </p:val>
                                        </p:tav>
                                      </p:tavLst>
                                    </p:anim>
                                    <p:anim calcmode="lin" valueType="num">
                                      <p:cBhvr>
                                        <p:cTn id="303" dur="1000"/>
                                        <p:tgtEl>
                                          <p:spTgt spid="408627"/>
                                        </p:tgtEl>
                                        <p:attrNameLst>
                                          <p:attrName>ppt_h</p:attrName>
                                        </p:attrNameLst>
                                      </p:cBhvr>
                                      <p:tavLst>
                                        <p:tav tm="0">
                                          <p:val>
                                            <p:strVal val="ppt_h"/>
                                          </p:val>
                                        </p:tav>
                                        <p:tav tm="100000">
                                          <p:val>
                                            <p:strVal val="ppt_h"/>
                                          </p:val>
                                        </p:tav>
                                      </p:tavLst>
                                    </p:anim>
                                    <p:animEffect transition="out" filter="fade">
                                      <p:cBhvr>
                                        <p:cTn id="304" dur="1000"/>
                                        <p:tgtEl>
                                          <p:spTgt spid="408627"/>
                                        </p:tgtEl>
                                      </p:cBhvr>
                                    </p:animEffect>
                                    <p:set>
                                      <p:cBhvr>
                                        <p:cTn id="305" dur="1" fill="hold">
                                          <p:stCondLst>
                                            <p:cond delay="999"/>
                                          </p:stCondLst>
                                        </p:cTn>
                                        <p:tgtEl>
                                          <p:spTgt spid="408627"/>
                                        </p:tgtEl>
                                        <p:attrNameLst>
                                          <p:attrName>style.visibility</p:attrName>
                                        </p:attrNameLst>
                                      </p:cBhvr>
                                      <p:to>
                                        <p:strVal val="hidden"/>
                                      </p:to>
                                    </p:set>
                                  </p:childTnLst>
                                </p:cTn>
                              </p:par>
                            </p:childTnLst>
                          </p:cTn>
                        </p:par>
                      </p:childTnLst>
                    </p:cTn>
                  </p:par>
                  <p:par>
                    <p:cTn id="306" fill="hold">
                      <p:stCondLst>
                        <p:cond delay="indefinite"/>
                      </p:stCondLst>
                      <p:childTnLst>
                        <p:par>
                          <p:cTn id="307" fill="hold">
                            <p:stCondLst>
                              <p:cond delay="0"/>
                            </p:stCondLst>
                            <p:childTnLst>
                              <p:par>
                                <p:cTn id="308" presetID="0" presetClass="path" presetSubtype="0" accel="50000" decel="50000" fill="hold" grpId="1" nodeType="clickEffect">
                                  <p:stCondLst>
                                    <p:cond delay="0"/>
                                  </p:stCondLst>
                                  <p:childTnLst>
                                    <p:animMotion origin="layout" path="M 0 0 L 0.20347 -0.60352 " pathEditMode="relative" ptsTypes="AA">
                                      <p:cBhvr>
                                        <p:cTn id="309" dur="2000" fill="hold"/>
                                        <p:tgtEl>
                                          <p:spTgt spid="408615"/>
                                        </p:tgtEl>
                                        <p:attrNameLst>
                                          <p:attrName>ppt_x</p:attrName>
                                          <p:attrName>ppt_y</p:attrName>
                                        </p:attrNameLst>
                                      </p:cBhvr>
                                    </p:animMotion>
                                  </p:childTnLst>
                                </p:cTn>
                              </p:par>
                            </p:childTnLst>
                          </p:cTn>
                        </p:par>
                      </p:childTnLst>
                    </p:cTn>
                  </p:par>
                  <p:par>
                    <p:cTn id="310" fill="hold">
                      <p:stCondLst>
                        <p:cond delay="indefinite"/>
                      </p:stCondLst>
                      <p:childTnLst>
                        <p:par>
                          <p:cTn id="311" fill="hold">
                            <p:stCondLst>
                              <p:cond delay="0"/>
                            </p:stCondLst>
                            <p:childTnLst>
                              <p:par>
                                <p:cTn id="312" presetID="55" presetClass="exit" presetSubtype="0" fill="hold" grpId="2" nodeType="clickEffect">
                                  <p:stCondLst>
                                    <p:cond delay="0"/>
                                  </p:stCondLst>
                                  <p:childTnLst>
                                    <p:anim calcmode="lin" valueType="num">
                                      <p:cBhvr>
                                        <p:cTn id="313" dur="1000"/>
                                        <p:tgtEl>
                                          <p:spTgt spid="408615"/>
                                        </p:tgtEl>
                                        <p:attrNameLst>
                                          <p:attrName>ppt_w</p:attrName>
                                        </p:attrNameLst>
                                      </p:cBhvr>
                                      <p:tavLst>
                                        <p:tav tm="0">
                                          <p:val>
                                            <p:strVal val="ppt_w"/>
                                          </p:val>
                                        </p:tav>
                                        <p:tav tm="100000">
                                          <p:val>
                                            <p:strVal val="ppt_w*0.70"/>
                                          </p:val>
                                        </p:tav>
                                      </p:tavLst>
                                    </p:anim>
                                    <p:anim calcmode="lin" valueType="num">
                                      <p:cBhvr>
                                        <p:cTn id="314" dur="1000"/>
                                        <p:tgtEl>
                                          <p:spTgt spid="408615"/>
                                        </p:tgtEl>
                                        <p:attrNameLst>
                                          <p:attrName>ppt_h</p:attrName>
                                        </p:attrNameLst>
                                      </p:cBhvr>
                                      <p:tavLst>
                                        <p:tav tm="0">
                                          <p:val>
                                            <p:strVal val="ppt_h"/>
                                          </p:val>
                                        </p:tav>
                                        <p:tav tm="100000">
                                          <p:val>
                                            <p:strVal val="ppt_h"/>
                                          </p:val>
                                        </p:tav>
                                      </p:tavLst>
                                    </p:anim>
                                    <p:animEffect transition="out" filter="fade">
                                      <p:cBhvr>
                                        <p:cTn id="315" dur="1000"/>
                                        <p:tgtEl>
                                          <p:spTgt spid="408615"/>
                                        </p:tgtEl>
                                      </p:cBhvr>
                                    </p:animEffect>
                                    <p:set>
                                      <p:cBhvr>
                                        <p:cTn id="316" dur="1" fill="hold">
                                          <p:stCondLst>
                                            <p:cond delay="999"/>
                                          </p:stCondLst>
                                        </p:cTn>
                                        <p:tgtEl>
                                          <p:spTgt spid="408615"/>
                                        </p:tgtEl>
                                        <p:attrNameLst>
                                          <p:attrName>style.visibility</p:attrName>
                                        </p:attrNameLst>
                                      </p:cBhvr>
                                      <p:to>
                                        <p:strVal val="hidden"/>
                                      </p:to>
                                    </p:set>
                                  </p:childTnLst>
                                </p:cTn>
                              </p:par>
                              <p:par>
                                <p:cTn id="317" presetID="10" presetClass="entr" presetSubtype="0" fill="hold" grpId="0" nodeType="withEffect">
                                  <p:stCondLst>
                                    <p:cond delay="0"/>
                                  </p:stCondLst>
                                  <p:childTnLst>
                                    <p:set>
                                      <p:cBhvr>
                                        <p:cTn id="318" dur="1" fill="hold">
                                          <p:stCondLst>
                                            <p:cond delay="0"/>
                                          </p:stCondLst>
                                        </p:cTn>
                                        <p:tgtEl>
                                          <p:spTgt spid="408629"/>
                                        </p:tgtEl>
                                        <p:attrNameLst>
                                          <p:attrName>style.visibility</p:attrName>
                                        </p:attrNameLst>
                                      </p:cBhvr>
                                      <p:to>
                                        <p:strVal val="visible"/>
                                      </p:to>
                                    </p:set>
                                    <p:animEffect transition="in" filter="fade">
                                      <p:cBhvr>
                                        <p:cTn id="319" dur="2000"/>
                                        <p:tgtEl>
                                          <p:spTgt spid="408629"/>
                                        </p:tgtEl>
                                      </p:cBhvr>
                                    </p:animEffect>
                                  </p:childTnLst>
                                </p:cTn>
                              </p:par>
                            </p:childTnLst>
                          </p:cTn>
                        </p:par>
                        <p:par>
                          <p:cTn id="320" fill="hold">
                            <p:stCondLst>
                              <p:cond delay="2000"/>
                            </p:stCondLst>
                            <p:childTnLst>
                              <p:par>
                                <p:cTn id="321" presetID="10" presetClass="entr" presetSubtype="0" fill="hold" grpId="0" nodeType="afterEffect">
                                  <p:stCondLst>
                                    <p:cond delay="0"/>
                                  </p:stCondLst>
                                  <p:childTnLst>
                                    <p:set>
                                      <p:cBhvr>
                                        <p:cTn id="322" dur="1" fill="hold">
                                          <p:stCondLst>
                                            <p:cond delay="0"/>
                                          </p:stCondLst>
                                        </p:cTn>
                                        <p:tgtEl>
                                          <p:spTgt spid="408630"/>
                                        </p:tgtEl>
                                        <p:attrNameLst>
                                          <p:attrName>style.visibility</p:attrName>
                                        </p:attrNameLst>
                                      </p:cBhvr>
                                      <p:to>
                                        <p:strVal val="visible"/>
                                      </p:to>
                                    </p:set>
                                    <p:animEffect transition="in" filter="fade">
                                      <p:cBhvr>
                                        <p:cTn id="323" dur="2000"/>
                                        <p:tgtEl>
                                          <p:spTgt spid="408630"/>
                                        </p:tgtEl>
                                      </p:cBhvr>
                                    </p:animEffect>
                                  </p:childTnLst>
                                </p:cTn>
                              </p:par>
                            </p:childTnLst>
                          </p:cTn>
                        </p:par>
                      </p:childTnLst>
                    </p:cTn>
                  </p:par>
                  <p:par>
                    <p:cTn id="324" fill="hold">
                      <p:stCondLst>
                        <p:cond delay="indefinite"/>
                      </p:stCondLst>
                      <p:childTnLst>
                        <p:par>
                          <p:cTn id="325" fill="hold">
                            <p:stCondLst>
                              <p:cond delay="0"/>
                            </p:stCondLst>
                            <p:childTnLst>
                              <p:par>
                                <p:cTn id="326" presetID="55" presetClass="exit" presetSubtype="0" fill="hold" grpId="1" nodeType="clickEffect">
                                  <p:stCondLst>
                                    <p:cond delay="0"/>
                                  </p:stCondLst>
                                  <p:childTnLst>
                                    <p:anim calcmode="lin" valueType="num">
                                      <p:cBhvr>
                                        <p:cTn id="327" dur="1000"/>
                                        <p:tgtEl>
                                          <p:spTgt spid="408629"/>
                                        </p:tgtEl>
                                        <p:attrNameLst>
                                          <p:attrName>ppt_w</p:attrName>
                                        </p:attrNameLst>
                                      </p:cBhvr>
                                      <p:tavLst>
                                        <p:tav tm="0">
                                          <p:val>
                                            <p:strVal val="ppt_w"/>
                                          </p:val>
                                        </p:tav>
                                        <p:tav tm="100000">
                                          <p:val>
                                            <p:strVal val="ppt_w*0.70"/>
                                          </p:val>
                                        </p:tav>
                                      </p:tavLst>
                                    </p:anim>
                                    <p:anim calcmode="lin" valueType="num">
                                      <p:cBhvr>
                                        <p:cTn id="328" dur="1000"/>
                                        <p:tgtEl>
                                          <p:spTgt spid="408629"/>
                                        </p:tgtEl>
                                        <p:attrNameLst>
                                          <p:attrName>ppt_h</p:attrName>
                                        </p:attrNameLst>
                                      </p:cBhvr>
                                      <p:tavLst>
                                        <p:tav tm="0">
                                          <p:val>
                                            <p:strVal val="ppt_h"/>
                                          </p:val>
                                        </p:tav>
                                        <p:tav tm="100000">
                                          <p:val>
                                            <p:strVal val="ppt_h"/>
                                          </p:val>
                                        </p:tav>
                                      </p:tavLst>
                                    </p:anim>
                                    <p:animEffect transition="out" filter="fade">
                                      <p:cBhvr>
                                        <p:cTn id="329" dur="1000"/>
                                        <p:tgtEl>
                                          <p:spTgt spid="408629"/>
                                        </p:tgtEl>
                                      </p:cBhvr>
                                    </p:animEffect>
                                    <p:set>
                                      <p:cBhvr>
                                        <p:cTn id="330" dur="1" fill="hold">
                                          <p:stCondLst>
                                            <p:cond delay="999"/>
                                          </p:stCondLst>
                                        </p:cTn>
                                        <p:tgtEl>
                                          <p:spTgt spid="408629"/>
                                        </p:tgtEl>
                                        <p:attrNameLst>
                                          <p:attrName>style.visibility</p:attrName>
                                        </p:attrNameLst>
                                      </p:cBhvr>
                                      <p:to>
                                        <p:strVal val="hidden"/>
                                      </p:to>
                                    </p:set>
                                  </p:childTnLst>
                                </p:cTn>
                              </p:par>
                            </p:childTnLst>
                          </p:cTn>
                        </p:par>
                      </p:childTnLst>
                    </p:cTn>
                  </p:par>
                  <p:par>
                    <p:cTn id="331" fill="hold">
                      <p:stCondLst>
                        <p:cond delay="indefinite"/>
                      </p:stCondLst>
                      <p:childTnLst>
                        <p:par>
                          <p:cTn id="332" fill="hold">
                            <p:stCondLst>
                              <p:cond delay="0"/>
                            </p:stCondLst>
                            <p:childTnLst>
                              <p:par>
                                <p:cTn id="333" presetID="0" presetClass="path" presetSubtype="0" accel="50000" decel="50000" fill="hold" grpId="1" nodeType="clickEffect">
                                  <p:stCondLst>
                                    <p:cond delay="0"/>
                                  </p:stCondLst>
                                  <p:childTnLst>
                                    <p:animMotion origin="layout" path="M 0 0 L 0.08472 -0.65672 " pathEditMode="relative" ptsTypes="AA">
                                      <p:cBhvr>
                                        <p:cTn id="334" dur="2000" fill="hold"/>
                                        <p:tgtEl>
                                          <p:spTgt spid="408610"/>
                                        </p:tgtEl>
                                        <p:attrNameLst>
                                          <p:attrName>ppt_x</p:attrName>
                                          <p:attrName>ppt_y</p:attrName>
                                        </p:attrNameLst>
                                      </p:cBhvr>
                                    </p:animMotion>
                                  </p:childTnLst>
                                </p:cTn>
                              </p:par>
                            </p:childTnLst>
                          </p:cTn>
                        </p:par>
                      </p:childTnLst>
                    </p:cTn>
                  </p:par>
                  <p:par>
                    <p:cTn id="335" fill="hold">
                      <p:stCondLst>
                        <p:cond delay="indefinite"/>
                      </p:stCondLst>
                      <p:childTnLst>
                        <p:par>
                          <p:cTn id="336" fill="hold">
                            <p:stCondLst>
                              <p:cond delay="0"/>
                            </p:stCondLst>
                            <p:childTnLst>
                              <p:par>
                                <p:cTn id="337" presetID="55" presetClass="exit" presetSubtype="0" fill="hold" grpId="2" nodeType="clickEffect">
                                  <p:stCondLst>
                                    <p:cond delay="0"/>
                                  </p:stCondLst>
                                  <p:childTnLst>
                                    <p:anim calcmode="lin" valueType="num">
                                      <p:cBhvr>
                                        <p:cTn id="338" dur="1000"/>
                                        <p:tgtEl>
                                          <p:spTgt spid="408610"/>
                                        </p:tgtEl>
                                        <p:attrNameLst>
                                          <p:attrName>ppt_w</p:attrName>
                                        </p:attrNameLst>
                                      </p:cBhvr>
                                      <p:tavLst>
                                        <p:tav tm="0">
                                          <p:val>
                                            <p:strVal val="ppt_w"/>
                                          </p:val>
                                        </p:tav>
                                        <p:tav tm="100000">
                                          <p:val>
                                            <p:strVal val="ppt_w*0.70"/>
                                          </p:val>
                                        </p:tav>
                                      </p:tavLst>
                                    </p:anim>
                                    <p:anim calcmode="lin" valueType="num">
                                      <p:cBhvr>
                                        <p:cTn id="339" dur="1000"/>
                                        <p:tgtEl>
                                          <p:spTgt spid="408610"/>
                                        </p:tgtEl>
                                        <p:attrNameLst>
                                          <p:attrName>ppt_h</p:attrName>
                                        </p:attrNameLst>
                                      </p:cBhvr>
                                      <p:tavLst>
                                        <p:tav tm="0">
                                          <p:val>
                                            <p:strVal val="ppt_h"/>
                                          </p:val>
                                        </p:tav>
                                        <p:tav tm="100000">
                                          <p:val>
                                            <p:strVal val="ppt_h"/>
                                          </p:val>
                                        </p:tav>
                                      </p:tavLst>
                                    </p:anim>
                                    <p:animEffect transition="out" filter="fade">
                                      <p:cBhvr>
                                        <p:cTn id="340" dur="1000"/>
                                        <p:tgtEl>
                                          <p:spTgt spid="408610"/>
                                        </p:tgtEl>
                                      </p:cBhvr>
                                    </p:animEffect>
                                    <p:set>
                                      <p:cBhvr>
                                        <p:cTn id="341" dur="1" fill="hold">
                                          <p:stCondLst>
                                            <p:cond delay="999"/>
                                          </p:stCondLst>
                                        </p:cTn>
                                        <p:tgtEl>
                                          <p:spTgt spid="408610"/>
                                        </p:tgtEl>
                                        <p:attrNameLst>
                                          <p:attrName>style.visibility</p:attrName>
                                        </p:attrNameLst>
                                      </p:cBhvr>
                                      <p:to>
                                        <p:strVal val="hidden"/>
                                      </p:to>
                                    </p:set>
                                  </p:childTnLst>
                                </p:cTn>
                              </p:par>
                              <p:par>
                                <p:cTn id="342" presetID="10" presetClass="entr" presetSubtype="0" fill="hold" grpId="0" nodeType="withEffect">
                                  <p:stCondLst>
                                    <p:cond delay="0"/>
                                  </p:stCondLst>
                                  <p:childTnLst>
                                    <p:set>
                                      <p:cBhvr>
                                        <p:cTn id="343" dur="1" fill="hold">
                                          <p:stCondLst>
                                            <p:cond delay="0"/>
                                          </p:stCondLst>
                                        </p:cTn>
                                        <p:tgtEl>
                                          <p:spTgt spid="408631"/>
                                        </p:tgtEl>
                                        <p:attrNameLst>
                                          <p:attrName>style.visibility</p:attrName>
                                        </p:attrNameLst>
                                      </p:cBhvr>
                                      <p:to>
                                        <p:strVal val="visible"/>
                                      </p:to>
                                    </p:set>
                                    <p:animEffect transition="in" filter="fade">
                                      <p:cBhvr>
                                        <p:cTn id="344" dur="2000"/>
                                        <p:tgtEl>
                                          <p:spTgt spid="408631"/>
                                        </p:tgtEl>
                                      </p:cBhvr>
                                    </p:animEffect>
                                  </p:childTnLst>
                                </p:cTn>
                              </p:par>
                            </p:childTnLst>
                          </p:cTn>
                        </p:par>
                        <p:par>
                          <p:cTn id="345" fill="hold">
                            <p:stCondLst>
                              <p:cond delay="2000"/>
                            </p:stCondLst>
                            <p:childTnLst>
                              <p:par>
                                <p:cTn id="346" presetID="10" presetClass="entr" presetSubtype="0" fill="hold" nodeType="afterEffect">
                                  <p:stCondLst>
                                    <p:cond delay="0"/>
                                  </p:stCondLst>
                                  <p:childTnLst>
                                    <p:set>
                                      <p:cBhvr>
                                        <p:cTn id="347" dur="1" fill="hold">
                                          <p:stCondLst>
                                            <p:cond delay="0"/>
                                          </p:stCondLst>
                                        </p:cTn>
                                        <p:tgtEl>
                                          <p:spTgt spid="408632">
                                            <p:txEl>
                                              <p:pRg st="0" end="0"/>
                                            </p:txEl>
                                          </p:spTgt>
                                        </p:tgtEl>
                                        <p:attrNameLst>
                                          <p:attrName>style.visibility</p:attrName>
                                        </p:attrNameLst>
                                      </p:cBhvr>
                                      <p:to>
                                        <p:strVal val="visible"/>
                                      </p:to>
                                    </p:set>
                                    <p:animEffect transition="in" filter="fade">
                                      <p:cBhvr>
                                        <p:cTn id="348" dur="2000"/>
                                        <p:tgtEl>
                                          <p:spTgt spid="408632">
                                            <p:txEl>
                                              <p:pRg st="0" end="0"/>
                                            </p:txEl>
                                          </p:spTgt>
                                        </p:tgtEl>
                                      </p:cBhvr>
                                    </p:animEffect>
                                  </p:childTnLst>
                                </p:cTn>
                              </p:par>
                            </p:childTnLst>
                          </p:cTn>
                        </p:par>
                      </p:childTnLst>
                    </p:cTn>
                  </p:par>
                  <p:par>
                    <p:cTn id="349" fill="hold">
                      <p:stCondLst>
                        <p:cond delay="indefinite"/>
                      </p:stCondLst>
                      <p:childTnLst>
                        <p:par>
                          <p:cTn id="350" fill="hold">
                            <p:stCondLst>
                              <p:cond delay="0"/>
                            </p:stCondLst>
                            <p:childTnLst>
                              <p:par>
                                <p:cTn id="351" presetID="55" presetClass="exit" presetSubtype="0" fill="hold" grpId="1" nodeType="clickEffect">
                                  <p:stCondLst>
                                    <p:cond delay="0"/>
                                  </p:stCondLst>
                                  <p:childTnLst>
                                    <p:anim calcmode="lin" valueType="num">
                                      <p:cBhvr>
                                        <p:cTn id="352" dur="1000"/>
                                        <p:tgtEl>
                                          <p:spTgt spid="408631"/>
                                        </p:tgtEl>
                                        <p:attrNameLst>
                                          <p:attrName>ppt_w</p:attrName>
                                        </p:attrNameLst>
                                      </p:cBhvr>
                                      <p:tavLst>
                                        <p:tav tm="0">
                                          <p:val>
                                            <p:strVal val="ppt_w"/>
                                          </p:val>
                                        </p:tav>
                                        <p:tav tm="100000">
                                          <p:val>
                                            <p:strVal val="ppt_w*0.70"/>
                                          </p:val>
                                        </p:tav>
                                      </p:tavLst>
                                    </p:anim>
                                    <p:anim calcmode="lin" valueType="num">
                                      <p:cBhvr>
                                        <p:cTn id="353" dur="1000"/>
                                        <p:tgtEl>
                                          <p:spTgt spid="408631"/>
                                        </p:tgtEl>
                                        <p:attrNameLst>
                                          <p:attrName>ppt_h</p:attrName>
                                        </p:attrNameLst>
                                      </p:cBhvr>
                                      <p:tavLst>
                                        <p:tav tm="0">
                                          <p:val>
                                            <p:strVal val="ppt_h"/>
                                          </p:val>
                                        </p:tav>
                                        <p:tav tm="100000">
                                          <p:val>
                                            <p:strVal val="ppt_h"/>
                                          </p:val>
                                        </p:tav>
                                      </p:tavLst>
                                    </p:anim>
                                    <p:animEffect transition="out" filter="fade">
                                      <p:cBhvr>
                                        <p:cTn id="354" dur="1000"/>
                                        <p:tgtEl>
                                          <p:spTgt spid="408631"/>
                                        </p:tgtEl>
                                      </p:cBhvr>
                                    </p:animEffect>
                                    <p:set>
                                      <p:cBhvr>
                                        <p:cTn id="355" dur="1" fill="hold">
                                          <p:stCondLst>
                                            <p:cond delay="999"/>
                                          </p:stCondLst>
                                        </p:cTn>
                                        <p:tgtEl>
                                          <p:spTgt spid="408631"/>
                                        </p:tgtEl>
                                        <p:attrNameLst>
                                          <p:attrName>style.visibility</p:attrName>
                                        </p:attrNameLst>
                                      </p:cBhvr>
                                      <p:to>
                                        <p:strVal val="hidden"/>
                                      </p:to>
                                    </p:set>
                                  </p:childTnLst>
                                </p:cTn>
                              </p:par>
                            </p:childTnLst>
                          </p:cTn>
                        </p:par>
                      </p:childTnLst>
                    </p:cTn>
                  </p:par>
                  <p:par>
                    <p:cTn id="356" fill="hold">
                      <p:stCondLst>
                        <p:cond delay="indefinite"/>
                      </p:stCondLst>
                      <p:childTnLst>
                        <p:par>
                          <p:cTn id="357" fill="hold">
                            <p:stCondLst>
                              <p:cond delay="0"/>
                            </p:stCondLst>
                            <p:childTnLst>
                              <p:par>
                                <p:cTn id="358" presetID="0" presetClass="path" presetSubtype="0" accel="50000" decel="50000" fill="hold" grpId="0" nodeType="clickEffect">
                                  <p:stCondLst>
                                    <p:cond delay="0"/>
                                  </p:stCondLst>
                                  <p:childTnLst>
                                    <p:animMotion origin="layout" path="M 0 0 L 0.22344 -0.65834 " pathEditMode="relative" ptsTypes="AA">
                                      <p:cBhvr>
                                        <p:cTn id="359" dur="2000" fill="hold"/>
                                        <p:tgtEl>
                                          <p:spTgt spid="408616"/>
                                        </p:tgtEl>
                                        <p:attrNameLst>
                                          <p:attrName>ppt_x</p:attrName>
                                          <p:attrName>ppt_y</p:attrName>
                                        </p:attrNameLst>
                                      </p:cBhvr>
                                    </p:animMotion>
                                  </p:childTnLst>
                                </p:cTn>
                              </p:par>
                            </p:childTnLst>
                          </p:cTn>
                        </p:par>
                      </p:childTnLst>
                    </p:cTn>
                  </p:par>
                  <p:par>
                    <p:cTn id="360" fill="hold">
                      <p:stCondLst>
                        <p:cond delay="indefinite"/>
                      </p:stCondLst>
                      <p:childTnLst>
                        <p:par>
                          <p:cTn id="361" fill="hold">
                            <p:stCondLst>
                              <p:cond delay="0"/>
                            </p:stCondLst>
                            <p:childTnLst>
                              <p:par>
                                <p:cTn id="362" presetID="55" presetClass="exit" presetSubtype="0" fill="hold" grpId="1" nodeType="clickEffect">
                                  <p:stCondLst>
                                    <p:cond delay="0"/>
                                  </p:stCondLst>
                                  <p:childTnLst>
                                    <p:anim calcmode="lin" valueType="num">
                                      <p:cBhvr>
                                        <p:cTn id="363" dur="1000"/>
                                        <p:tgtEl>
                                          <p:spTgt spid="408616"/>
                                        </p:tgtEl>
                                        <p:attrNameLst>
                                          <p:attrName>ppt_w</p:attrName>
                                        </p:attrNameLst>
                                      </p:cBhvr>
                                      <p:tavLst>
                                        <p:tav tm="0">
                                          <p:val>
                                            <p:strVal val="ppt_w"/>
                                          </p:val>
                                        </p:tav>
                                        <p:tav tm="100000">
                                          <p:val>
                                            <p:strVal val="ppt_w*0.70"/>
                                          </p:val>
                                        </p:tav>
                                      </p:tavLst>
                                    </p:anim>
                                    <p:anim calcmode="lin" valueType="num">
                                      <p:cBhvr>
                                        <p:cTn id="364" dur="1000"/>
                                        <p:tgtEl>
                                          <p:spTgt spid="408616"/>
                                        </p:tgtEl>
                                        <p:attrNameLst>
                                          <p:attrName>ppt_h</p:attrName>
                                        </p:attrNameLst>
                                      </p:cBhvr>
                                      <p:tavLst>
                                        <p:tav tm="0">
                                          <p:val>
                                            <p:strVal val="ppt_h"/>
                                          </p:val>
                                        </p:tav>
                                        <p:tav tm="100000">
                                          <p:val>
                                            <p:strVal val="ppt_h"/>
                                          </p:val>
                                        </p:tav>
                                      </p:tavLst>
                                    </p:anim>
                                    <p:animEffect transition="out" filter="fade">
                                      <p:cBhvr>
                                        <p:cTn id="365" dur="1000"/>
                                        <p:tgtEl>
                                          <p:spTgt spid="408616"/>
                                        </p:tgtEl>
                                      </p:cBhvr>
                                    </p:animEffect>
                                    <p:set>
                                      <p:cBhvr>
                                        <p:cTn id="366" dur="1" fill="hold">
                                          <p:stCondLst>
                                            <p:cond delay="999"/>
                                          </p:stCondLst>
                                        </p:cTn>
                                        <p:tgtEl>
                                          <p:spTgt spid="408616"/>
                                        </p:tgtEl>
                                        <p:attrNameLst>
                                          <p:attrName>style.visibility</p:attrName>
                                        </p:attrNameLst>
                                      </p:cBhvr>
                                      <p:to>
                                        <p:strVal val="hidden"/>
                                      </p:to>
                                    </p:set>
                                  </p:childTnLst>
                                </p:cTn>
                              </p:par>
                              <p:par>
                                <p:cTn id="367" presetID="10" presetClass="entr" presetSubtype="0" fill="hold" grpId="0" nodeType="withEffect">
                                  <p:stCondLst>
                                    <p:cond delay="0"/>
                                  </p:stCondLst>
                                  <p:childTnLst>
                                    <p:set>
                                      <p:cBhvr>
                                        <p:cTn id="368" dur="1" fill="hold">
                                          <p:stCondLst>
                                            <p:cond delay="0"/>
                                          </p:stCondLst>
                                        </p:cTn>
                                        <p:tgtEl>
                                          <p:spTgt spid="408633"/>
                                        </p:tgtEl>
                                        <p:attrNameLst>
                                          <p:attrName>style.visibility</p:attrName>
                                        </p:attrNameLst>
                                      </p:cBhvr>
                                      <p:to>
                                        <p:strVal val="visible"/>
                                      </p:to>
                                    </p:set>
                                    <p:animEffect transition="in" filter="fade">
                                      <p:cBhvr>
                                        <p:cTn id="369" dur="2000"/>
                                        <p:tgtEl>
                                          <p:spTgt spid="408633"/>
                                        </p:tgtEl>
                                      </p:cBhvr>
                                    </p:animEffect>
                                  </p:childTnLst>
                                </p:cTn>
                              </p:par>
                            </p:childTnLst>
                          </p:cTn>
                        </p:par>
                        <p:par>
                          <p:cTn id="370" fill="hold">
                            <p:stCondLst>
                              <p:cond delay="2000"/>
                            </p:stCondLst>
                            <p:childTnLst>
                              <p:par>
                                <p:cTn id="371" presetID="10" presetClass="entr" presetSubtype="0" fill="hold" grpId="0" nodeType="afterEffect">
                                  <p:stCondLst>
                                    <p:cond delay="0"/>
                                  </p:stCondLst>
                                  <p:childTnLst>
                                    <p:set>
                                      <p:cBhvr>
                                        <p:cTn id="372" dur="1" fill="hold">
                                          <p:stCondLst>
                                            <p:cond delay="0"/>
                                          </p:stCondLst>
                                        </p:cTn>
                                        <p:tgtEl>
                                          <p:spTgt spid="408634"/>
                                        </p:tgtEl>
                                        <p:attrNameLst>
                                          <p:attrName>style.visibility</p:attrName>
                                        </p:attrNameLst>
                                      </p:cBhvr>
                                      <p:to>
                                        <p:strVal val="visible"/>
                                      </p:to>
                                    </p:set>
                                    <p:animEffect transition="in" filter="fade">
                                      <p:cBhvr>
                                        <p:cTn id="373" dur="2000"/>
                                        <p:tgtEl>
                                          <p:spTgt spid="408634"/>
                                        </p:tgtEl>
                                      </p:cBhvr>
                                    </p:animEffect>
                                  </p:childTnLst>
                                </p:cTn>
                              </p:par>
                            </p:childTnLst>
                          </p:cTn>
                        </p:par>
                      </p:childTnLst>
                    </p:cTn>
                  </p:par>
                  <p:par>
                    <p:cTn id="374" fill="hold">
                      <p:stCondLst>
                        <p:cond delay="indefinite"/>
                      </p:stCondLst>
                      <p:childTnLst>
                        <p:par>
                          <p:cTn id="375" fill="hold">
                            <p:stCondLst>
                              <p:cond delay="0"/>
                            </p:stCondLst>
                            <p:childTnLst>
                              <p:par>
                                <p:cTn id="376" presetID="55" presetClass="exit" presetSubtype="0" fill="hold" grpId="1" nodeType="clickEffect">
                                  <p:stCondLst>
                                    <p:cond delay="0"/>
                                  </p:stCondLst>
                                  <p:childTnLst>
                                    <p:anim calcmode="lin" valueType="num">
                                      <p:cBhvr>
                                        <p:cTn id="377" dur="1000"/>
                                        <p:tgtEl>
                                          <p:spTgt spid="408633"/>
                                        </p:tgtEl>
                                        <p:attrNameLst>
                                          <p:attrName>ppt_w</p:attrName>
                                        </p:attrNameLst>
                                      </p:cBhvr>
                                      <p:tavLst>
                                        <p:tav tm="0">
                                          <p:val>
                                            <p:strVal val="ppt_w"/>
                                          </p:val>
                                        </p:tav>
                                        <p:tav tm="100000">
                                          <p:val>
                                            <p:strVal val="ppt_w*0.70"/>
                                          </p:val>
                                        </p:tav>
                                      </p:tavLst>
                                    </p:anim>
                                    <p:anim calcmode="lin" valueType="num">
                                      <p:cBhvr>
                                        <p:cTn id="378" dur="1000"/>
                                        <p:tgtEl>
                                          <p:spTgt spid="408633"/>
                                        </p:tgtEl>
                                        <p:attrNameLst>
                                          <p:attrName>ppt_h</p:attrName>
                                        </p:attrNameLst>
                                      </p:cBhvr>
                                      <p:tavLst>
                                        <p:tav tm="0">
                                          <p:val>
                                            <p:strVal val="ppt_h"/>
                                          </p:val>
                                        </p:tav>
                                        <p:tav tm="100000">
                                          <p:val>
                                            <p:strVal val="ppt_h"/>
                                          </p:val>
                                        </p:tav>
                                      </p:tavLst>
                                    </p:anim>
                                    <p:animEffect transition="out" filter="fade">
                                      <p:cBhvr>
                                        <p:cTn id="379" dur="1000"/>
                                        <p:tgtEl>
                                          <p:spTgt spid="408633"/>
                                        </p:tgtEl>
                                      </p:cBhvr>
                                    </p:animEffect>
                                    <p:set>
                                      <p:cBhvr>
                                        <p:cTn id="380" dur="1" fill="hold">
                                          <p:stCondLst>
                                            <p:cond delay="999"/>
                                          </p:stCondLst>
                                        </p:cTn>
                                        <p:tgtEl>
                                          <p:spTgt spid="408633"/>
                                        </p:tgtEl>
                                        <p:attrNameLst>
                                          <p:attrName>style.visibility</p:attrName>
                                        </p:attrNameLst>
                                      </p:cBhvr>
                                      <p:to>
                                        <p:strVal val="hidden"/>
                                      </p:to>
                                    </p:set>
                                  </p:childTnLst>
                                </p:cTn>
                              </p:par>
                            </p:childTnLst>
                          </p:cTn>
                        </p:par>
                      </p:childTnLst>
                    </p:cTn>
                  </p:par>
                  <p:par>
                    <p:cTn id="381" fill="hold">
                      <p:stCondLst>
                        <p:cond delay="indefinite"/>
                      </p:stCondLst>
                      <p:childTnLst>
                        <p:par>
                          <p:cTn id="382" fill="hold">
                            <p:stCondLst>
                              <p:cond delay="0"/>
                            </p:stCondLst>
                            <p:childTnLst>
                              <p:par>
                                <p:cTn id="383" presetID="0" presetClass="path" presetSubtype="0" accel="50000" decel="50000" fill="hold" grpId="1" nodeType="clickEffect">
                                  <p:stCondLst>
                                    <p:cond delay="0"/>
                                  </p:stCondLst>
                                  <p:childTnLst>
                                    <p:animMotion origin="layout" path="M 0 0 L -0.22587 -0.7164 " pathEditMode="relative" ptsTypes="AA">
                                      <p:cBhvr>
                                        <p:cTn id="384" dur="2000" fill="hold"/>
                                        <p:tgtEl>
                                          <p:spTgt spid="408611"/>
                                        </p:tgtEl>
                                        <p:attrNameLst>
                                          <p:attrName>ppt_x</p:attrName>
                                          <p:attrName>ppt_y</p:attrName>
                                        </p:attrNameLst>
                                      </p:cBhvr>
                                    </p:animMotion>
                                  </p:childTnLst>
                                </p:cTn>
                              </p:par>
                            </p:childTnLst>
                          </p:cTn>
                        </p:par>
                      </p:childTnLst>
                    </p:cTn>
                  </p:par>
                  <p:par>
                    <p:cTn id="385" fill="hold">
                      <p:stCondLst>
                        <p:cond delay="indefinite"/>
                      </p:stCondLst>
                      <p:childTnLst>
                        <p:par>
                          <p:cTn id="386" fill="hold">
                            <p:stCondLst>
                              <p:cond delay="0"/>
                            </p:stCondLst>
                            <p:childTnLst>
                              <p:par>
                                <p:cTn id="387" presetID="55" presetClass="exit" presetSubtype="0" fill="hold" grpId="2" nodeType="clickEffect">
                                  <p:stCondLst>
                                    <p:cond delay="0"/>
                                  </p:stCondLst>
                                  <p:childTnLst>
                                    <p:anim calcmode="lin" valueType="num">
                                      <p:cBhvr>
                                        <p:cTn id="388" dur="1000"/>
                                        <p:tgtEl>
                                          <p:spTgt spid="408611"/>
                                        </p:tgtEl>
                                        <p:attrNameLst>
                                          <p:attrName>ppt_w</p:attrName>
                                        </p:attrNameLst>
                                      </p:cBhvr>
                                      <p:tavLst>
                                        <p:tav tm="0">
                                          <p:val>
                                            <p:strVal val="ppt_w"/>
                                          </p:val>
                                        </p:tav>
                                        <p:tav tm="100000">
                                          <p:val>
                                            <p:strVal val="ppt_w*0.70"/>
                                          </p:val>
                                        </p:tav>
                                      </p:tavLst>
                                    </p:anim>
                                    <p:anim calcmode="lin" valueType="num">
                                      <p:cBhvr>
                                        <p:cTn id="389" dur="1000"/>
                                        <p:tgtEl>
                                          <p:spTgt spid="408611"/>
                                        </p:tgtEl>
                                        <p:attrNameLst>
                                          <p:attrName>ppt_h</p:attrName>
                                        </p:attrNameLst>
                                      </p:cBhvr>
                                      <p:tavLst>
                                        <p:tav tm="0">
                                          <p:val>
                                            <p:strVal val="ppt_h"/>
                                          </p:val>
                                        </p:tav>
                                        <p:tav tm="100000">
                                          <p:val>
                                            <p:strVal val="ppt_h"/>
                                          </p:val>
                                        </p:tav>
                                      </p:tavLst>
                                    </p:anim>
                                    <p:animEffect transition="out" filter="fade">
                                      <p:cBhvr>
                                        <p:cTn id="390" dur="1000"/>
                                        <p:tgtEl>
                                          <p:spTgt spid="408611"/>
                                        </p:tgtEl>
                                      </p:cBhvr>
                                    </p:animEffect>
                                    <p:set>
                                      <p:cBhvr>
                                        <p:cTn id="391" dur="1" fill="hold">
                                          <p:stCondLst>
                                            <p:cond delay="999"/>
                                          </p:stCondLst>
                                        </p:cTn>
                                        <p:tgtEl>
                                          <p:spTgt spid="408611"/>
                                        </p:tgtEl>
                                        <p:attrNameLst>
                                          <p:attrName>style.visibility</p:attrName>
                                        </p:attrNameLst>
                                      </p:cBhvr>
                                      <p:to>
                                        <p:strVal val="hidden"/>
                                      </p:to>
                                    </p:set>
                                  </p:childTnLst>
                                </p:cTn>
                              </p:par>
                              <p:par>
                                <p:cTn id="392" presetID="10" presetClass="entr" presetSubtype="0" fill="hold" grpId="0" nodeType="withEffect">
                                  <p:stCondLst>
                                    <p:cond delay="0"/>
                                  </p:stCondLst>
                                  <p:childTnLst>
                                    <p:set>
                                      <p:cBhvr>
                                        <p:cTn id="393" dur="1" fill="hold">
                                          <p:stCondLst>
                                            <p:cond delay="0"/>
                                          </p:stCondLst>
                                        </p:cTn>
                                        <p:tgtEl>
                                          <p:spTgt spid="408635"/>
                                        </p:tgtEl>
                                        <p:attrNameLst>
                                          <p:attrName>style.visibility</p:attrName>
                                        </p:attrNameLst>
                                      </p:cBhvr>
                                      <p:to>
                                        <p:strVal val="visible"/>
                                      </p:to>
                                    </p:set>
                                    <p:animEffect transition="in" filter="fade">
                                      <p:cBhvr>
                                        <p:cTn id="394" dur="2000"/>
                                        <p:tgtEl>
                                          <p:spTgt spid="408635"/>
                                        </p:tgtEl>
                                      </p:cBhvr>
                                    </p:animEffect>
                                  </p:childTnLst>
                                </p:cTn>
                              </p:par>
                            </p:childTnLst>
                          </p:cTn>
                        </p:par>
                        <p:par>
                          <p:cTn id="395" fill="hold">
                            <p:stCondLst>
                              <p:cond delay="2000"/>
                            </p:stCondLst>
                            <p:childTnLst>
                              <p:par>
                                <p:cTn id="396" presetID="10" presetClass="entr" presetSubtype="0" fill="hold" grpId="0" nodeType="afterEffect">
                                  <p:stCondLst>
                                    <p:cond delay="0"/>
                                  </p:stCondLst>
                                  <p:childTnLst>
                                    <p:set>
                                      <p:cBhvr>
                                        <p:cTn id="397" dur="1" fill="hold">
                                          <p:stCondLst>
                                            <p:cond delay="0"/>
                                          </p:stCondLst>
                                        </p:cTn>
                                        <p:tgtEl>
                                          <p:spTgt spid="408636"/>
                                        </p:tgtEl>
                                        <p:attrNameLst>
                                          <p:attrName>style.visibility</p:attrName>
                                        </p:attrNameLst>
                                      </p:cBhvr>
                                      <p:to>
                                        <p:strVal val="visible"/>
                                      </p:to>
                                    </p:set>
                                    <p:animEffect transition="in" filter="fade">
                                      <p:cBhvr>
                                        <p:cTn id="398" dur="2000"/>
                                        <p:tgtEl>
                                          <p:spTgt spid="408636"/>
                                        </p:tgtEl>
                                      </p:cBhvr>
                                    </p:animEffect>
                                  </p:childTnLst>
                                </p:cTn>
                              </p:par>
                            </p:childTnLst>
                          </p:cTn>
                        </p:par>
                      </p:childTnLst>
                    </p:cTn>
                  </p:par>
                  <p:par>
                    <p:cTn id="399" fill="hold">
                      <p:stCondLst>
                        <p:cond delay="indefinite"/>
                      </p:stCondLst>
                      <p:childTnLst>
                        <p:par>
                          <p:cTn id="400" fill="hold">
                            <p:stCondLst>
                              <p:cond delay="0"/>
                            </p:stCondLst>
                            <p:childTnLst>
                              <p:par>
                                <p:cTn id="401" presetID="55" presetClass="exit" presetSubtype="0" fill="hold" grpId="1" nodeType="clickEffect">
                                  <p:stCondLst>
                                    <p:cond delay="0"/>
                                  </p:stCondLst>
                                  <p:childTnLst>
                                    <p:anim calcmode="lin" valueType="num">
                                      <p:cBhvr>
                                        <p:cTn id="402" dur="1000"/>
                                        <p:tgtEl>
                                          <p:spTgt spid="408635"/>
                                        </p:tgtEl>
                                        <p:attrNameLst>
                                          <p:attrName>ppt_w</p:attrName>
                                        </p:attrNameLst>
                                      </p:cBhvr>
                                      <p:tavLst>
                                        <p:tav tm="0">
                                          <p:val>
                                            <p:strVal val="ppt_w"/>
                                          </p:val>
                                        </p:tav>
                                        <p:tav tm="100000">
                                          <p:val>
                                            <p:strVal val="ppt_w*0.70"/>
                                          </p:val>
                                        </p:tav>
                                      </p:tavLst>
                                    </p:anim>
                                    <p:anim calcmode="lin" valueType="num">
                                      <p:cBhvr>
                                        <p:cTn id="403" dur="1000"/>
                                        <p:tgtEl>
                                          <p:spTgt spid="408635"/>
                                        </p:tgtEl>
                                        <p:attrNameLst>
                                          <p:attrName>ppt_h</p:attrName>
                                        </p:attrNameLst>
                                      </p:cBhvr>
                                      <p:tavLst>
                                        <p:tav tm="0">
                                          <p:val>
                                            <p:strVal val="ppt_h"/>
                                          </p:val>
                                        </p:tav>
                                        <p:tav tm="100000">
                                          <p:val>
                                            <p:strVal val="ppt_h"/>
                                          </p:val>
                                        </p:tav>
                                      </p:tavLst>
                                    </p:anim>
                                    <p:animEffect transition="out" filter="fade">
                                      <p:cBhvr>
                                        <p:cTn id="404" dur="1000"/>
                                        <p:tgtEl>
                                          <p:spTgt spid="408635"/>
                                        </p:tgtEl>
                                      </p:cBhvr>
                                    </p:animEffect>
                                    <p:set>
                                      <p:cBhvr>
                                        <p:cTn id="405" dur="1" fill="hold">
                                          <p:stCondLst>
                                            <p:cond delay="999"/>
                                          </p:stCondLst>
                                        </p:cTn>
                                        <p:tgtEl>
                                          <p:spTgt spid="408635"/>
                                        </p:tgtEl>
                                        <p:attrNameLst>
                                          <p:attrName>style.visibility</p:attrName>
                                        </p:attrNameLst>
                                      </p:cBhvr>
                                      <p:to>
                                        <p:strVal val="hidden"/>
                                      </p:to>
                                    </p:set>
                                  </p:childTnLst>
                                </p:cTn>
                              </p:par>
                            </p:childTnLst>
                          </p:cTn>
                        </p:par>
                      </p:childTnLst>
                    </p:cTn>
                  </p:par>
                  <p:par>
                    <p:cTn id="406" fill="hold">
                      <p:stCondLst>
                        <p:cond delay="indefinite"/>
                      </p:stCondLst>
                      <p:childTnLst>
                        <p:par>
                          <p:cTn id="407" fill="hold">
                            <p:stCondLst>
                              <p:cond delay="0"/>
                            </p:stCondLst>
                            <p:childTnLst>
                              <p:par>
                                <p:cTn id="408" presetID="0" presetClass="path" presetSubtype="0" accel="50000" decel="50000" fill="hold" grpId="1" nodeType="clickEffect">
                                  <p:stCondLst>
                                    <p:cond delay="0"/>
                                  </p:stCondLst>
                                  <p:childTnLst>
                                    <p:animMotion origin="layout" path="M 0 0 L -0.49305 -0.71617 " pathEditMode="relative" ptsTypes="AA">
                                      <p:cBhvr>
                                        <p:cTn id="409" dur="2000" fill="hold"/>
                                        <p:tgtEl>
                                          <p:spTgt spid="408617"/>
                                        </p:tgtEl>
                                        <p:attrNameLst>
                                          <p:attrName>ppt_x</p:attrName>
                                          <p:attrName>ppt_y</p:attrName>
                                        </p:attrNameLst>
                                      </p:cBhvr>
                                    </p:animMotion>
                                  </p:childTnLst>
                                </p:cTn>
                              </p:par>
                            </p:childTnLst>
                          </p:cTn>
                        </p:par>
                      </p:childTnLst>
                    </p:cTn>
                  </p:par>
                  <p:par>
                    <p:cTn id="410" fill="hold">
                      <p:stCondLst>
                        <p:cond delay="indefinite"/>
                      </p:stCondLst>
                      <p:childTnLst>
                        <p:par>
                          <p:cTn id="411" fill="hold">
                            <p:stCondLst>
                              <p:cond delay="0"/>
                            </p:stCondLst>
                            <p:childTnLst>
                              <p:par>
                                <p:cTn id="412" presetID="55" presetClass="exit" presetSubtype="0" fill="hold" grpId="2" nodeType="clickEffect">
                                  <p:stCondLst>
                                    <p:cond delay="0"/>
                                  </p:stCondLst>
                                  <p:childTnLst>
                                    <p:anim calcmode="lin" valueType="num">
                                      <p:cBhvr>
                                        <p:cTn id="413" dur="1000"/>
                                        <p:tgtEl>
                                          <p:spTgt spid="408617"/>
                                        </p:tgtEl>
                                        <p:attrNameLst>
                                          <p:attrName>ppt_w</p:attrName>
                                        </p:attrNameLst>
                                      </p:cBhvr>
                                      <p:tavLst>
                                        <p:tav tm="0">
                                          <p:val>
                                            <p:strVal val="ppt_w"/>
                                          </p:val>
                                        </p:tav>
                                        <p:tav tm="100000">
                                          <p:val>
                                            <p:strVal val="ppt_w*0.70"/>
                                          </p:val>
                                        </p:tav>
                                      </p:tavLst>
                                    </p:anim>
                                    <p:anim calcmode="lin" valueType="num">
                                      <p:cBhvr>
                                        <p:cTn id="414" dur="1000"/>
                                        <p:tgtEl>
                                          <p:spTgt spid="408617"/>
                                        </p:tgtEl>
                                        <p:attrNameLst>
                                          <p:attrName>ppt_h</p:attrName>
                                        </p:attrNameLst>
                                      </p:cBhvr>
                                      <p:tavLst>
                                        <p:tav tm="0">
                                          <p:val>
                                            <p:strVal val="ppt_h"/>
                                          </p:val>
                                        </p:tav>
                                        <p:tav tm="100000">
                                          <p:val>
                                            <p:strVal val="ppt_h"/>
                                          </p:val>
                                        </p:tav>
                                      </p:tavLst>
                                    </p:anim>
                                    <p:animEffect transition="out" filter="fade">
                                      <p:cBhvr>
                                        <p:cTn id="415" dur="1000"/>
                                        <p:tgtEl>
                                          <p:spTgt spid="408617"/>
                                        </p:tgtEl>
                                      </p:cBhvr>
                                    </p:animEffect>
                                    <p:set>
                                      <p:cBhvr>
                                        <p:cTn id="416" dur="1" fill="hold">
                                          <p:stCondLst>
                                            <p:cond delay="999"/>
                                          </p:stCondLst>
                                        </p:cTn>
                                        <p:tgtEl>
                                          <p:spTgt spid="408617"/>
                                        </p:tgtEl>
                                        <p:attrNameLst>
                                          <p:attrName>style.visibility</p:attrName>
                                        </p:attrNameLst>
                                      </p:cBhvr>
                                      <p:to>
                                        <p:strVal val="hidden"/>
                                      </p:to>
                                    </p:set>
                                  </p:childTnLst>
                                </p:cTn>
                              </p:par>
                              <p:par>
                                <p:cTn id="417" presetID="10" presetClass="entr" presetSubtype="0" fill="hold" grpId="0" nodeType="withEffect">
                                  <p:stCondLst>
                                    <p:cond delay="0"/>
                                  </p:stCondLst>
                                  <p:childTnLst>
                                    <p:set>
                                      <p:cBhvr>
                                        <p:cTn id="418" dur="1" fill="hold">
                                          <p:stCondLst>
                                            <p:cond delay="0"/>
                                          </p:stCondLst>
                                        </p:cTn>
                                        <p:tgtEl>
                                          <p:spTgt spid="408637"/>
                                        </p:tgtEl>
                                        <p:attrNameLst>
                                          <p:attrName>style.visibility</p:attrName>
                                        </p:attrNameLst>
                                      </p:cBhvr>
                                      <p:to>
                                        <p:strVal val="visible"/>
                                      </p:to>
                                    </p:set>
                                    <p:animEffect transition="in" filter="fade">
                                      <p:cBhvr>
                                        <p:cTn id="419" dur="2000"/>
                                        <p:tgtEl>
                                          <p:spTgt spid="408637"/>
                                        </p:tgtEl>
                                      </p:cBhvr>
                                    </p:animEffect>
                                  </p:childTnLst>
                                </p:cTn>
                              </p:par>
                            </p:childTnLst>
                          </p:cTn>
                        </p:par>
                        <p:par>
                          <p:cTn id="420" fill="hold">
                            <p:stCondLst>
                              <p:cond delay="2000"/>
                            </p:stCondLst>
                            <p:childTnLst>
                              <p:par>
                                <p:cTn id="421" presetID="10" presetClass="entr" presetSubtype="0" fill="hold" nodeType="afterEffect">
                                  <p:stCondLst>
                                    <p:cond delay="0"/>
                                  </p:stCondLst>
                                  <p:childTnLst>
                                    <p:set>
                                      <p:cBhvr>
                                        <p:cTn id="422" dur="1" fill="hold">
                                          <p:stCondLst>
                                            <p:cond delay="0"/>
                                          </p:stCondLst>
                                        </p:cTn>
                                        <p:tgtEl>
                                          <p:spTgt spid="408638">
                                            <p:txEl>
                                              <p:pRg st="0" end="0"/>
                                            </p:txEl>
                                          </p:spTgt>
                                        </p:tgtEl>
                                        <p:attrNameLst>
                                          <p:attrName>style.visibility</p:attrName>
                                        </p:attrNameLst>
                                      </p:cBhvr>
                                      <p:to>
                                        <p:strVal val="visible"/>
                                      </p:to>
                                    </p:set>
                                    <p:animEffect transition="in" filter="fade">
                                      <p:cBhvr>
                                        <p:cTn id="423" dur="2000"/>
                                        <p:tgtEl>
                                          <p:spTgt spid="408638">
                                            <p:txEl>
                                              <p:pRg st="0" end="0"/>
                                            </p:txEl>
                                          </p:spTgt>
                                        </p:tgtEl>
                                      </p:cBhvr>
                                    </p:animEffect>
                                  </p:childTnLst>
                                </p:cTn>
                              </p:par>
                            </p:childTnLst>
                          </p:cTn>
                        </p:par>
                      </p:childTnLst>
                    </p:cTn>
                  </p:par>
                  <p:par>
                    <p:cTn id="424" fill="hold">
                      <p:stCondLst>
                        <p:cond delay="indefinite"/>
                      </p:stCondLst>
                      <p:childTnLst>
                        <p:par>
                          <p:cTn id="425" fill="hold">
                            <p:stCondLst>
                              <p:cond delay="0"/>
                            </p:stCondLst>
                            <p:childTnLst>
                              <p:par>
                                <p:cTn id="426" presetID="55" presetClass="exit" presetSubtype="0" fill="hold" grpId="1" nodeType="clickEffect">
                                  <p:stCondLst>
                                    <p:cond delay="0"/>
                                  </p:stCondLst>
                                  <p:childTnLst>
                                    <p:anim calcmode="lin" valueType="num">
                                      <p:cBhvr>
                                        <p:cTn id="427" dur="1000"/>
                                        <p:tgtEl>
                                          <p:spTgt spid="408637"/>
                                        </p:tgtEl>
                                        <p:attrNameLst>
                                          <p:attrName>ppt_w</p:attrName>
                                        </p:attrNameLst>
                                      </p:cBhvr>
                                      <p:tavLst>
                                        <p:tav tm="0">
                                          <p:val>
                                            <p:strVal val="ppt_w"/>
                                          </p:val>
                                        </p:tav>
                                        <p:tav tm="100000">
                                          <p:val>
                                            <p:strVal val="ppt_w*0.70"/>
                                          </p:val>
                                        </p:tav>
                                      </p:tavLst>
                                    </p:anim>
                                    <p:anim calcmode="lin" valueType="num">
                                      <p:cBhvr>
                                        <p:cTn id="428" dur="1000"/>
                                        <p:tgtEl>
                                          <p:spTgt spid="408637"/>
                                        </p:tgtEl>
                                        <p:attrNameLst>
                                          <p:attrName>ppt_h</p:attrName>
                                        </p:attrNameLst>
                                      </p:cBhvr>
                                      <p:tavLst>
                                        <p:tav tm="0">
                                          <p:val>
                                            <p:strVal val="ppt_h"/>
                                          </p:val>
                                        </p:tav>
                                        <p:tav tm="100000">
                                          <p:val>
                                            <p:strVal val="ppt_h"/>
                                          </p:val>
                                        </p:tav>
                                      </p:tavLst>
                                    </p:anim>
                                    <p:animEffect transition="out" filter="fade">
                                      <p:cBhvr>
                                        <p:cTn id="429" dur="1000"/>
                                        <p:tgtEl>
                                          <p:spTgt spid="408637"/>
                                        </p:tgtEl>
                                      </p:cBhvr>
                                    </p:animEffect>
                                    <p:set>
                                      <p:cBhvr>
                                        <p:cTn id="430" dur="1" fill="hold">
                                          <p:stCondLst>
                                            <p:cond delay="999"/>
                                          </p:stCondLst>
                                        </p:cTn>
                                        <p:tgtEl>
                                          <p:spTgt spid="408637"/>
                                        </p:tgtEl>
                                        <p:attrNameLst>
                                          <p:attrName>style.visibility</p:attrName>
                                        </p:attrNameLst>
                                      </p:cBhvr>
                                      <p:to>
                                        <p:strVal val="hidden"/>
                                      </p:to>
                                    </p:set>
                                  </p:childTnLst>
                                </p:cTn>
                              </p:par>
                            </p:childTnLst>
                          </p:cTn>
                        </p:par>
                      </p:childTnLst>
                    </p:cTn>
                  </p:par>
                  <p:par>
                    <p:cTn id="431" fill="hold">
                      <p:stCondLst>
                        <p:cond delay="indefinite"/>
                      </p:stCondLst>
                      <p:childTnLst>
                        <p:par>
                          <p:cTn id="432" fill="hold">
                            <p:stCondLst>
                              <p:cond delay="0"/>
                            </p:stCondLst>
                            <p:childTnLst>
                              <p:par>
                                <p:cTn id="433" presetID="0" presetClass="path" presetSubtype="0" accel="50000" decel="50000" fill="hold" grpId="1" nodeType="clickEffect">
                                  <p:stCondLst>
                                    <p:cond delay="0"/>
                                  </p:stCondLst>
                                  <p:childTnLst>
                                    <p:animMotion origin="layout" path="M 0 0 L 0.45885 -0.77446 " pathEditMode="relative" ptsTypes="AA">
                                      <p:cBhvr>
                                        <p:cTn id="434" dur="2000" fill="hold"/>
                                        <p:tgtEl>
                                          <p:spTgt spid="408612"/>
                                        </p:tgtEl>
                                        <p:attrNameLst>
                                          <p:attrName>ppt_x</p:attrName>
                                          <p:attrName>ppt_y</p:attrName>
                                        </p:attrNameLst>
                                      </p:cBhvr>
                                    </p:animMotion>
                                  </p:childTnLst>
                                </p:cTn>
                              </p:par>
                            </p:childTnLst>
                          </p:cTn>
                        </p:par>
                      </p:childTnLst>
                    </p:cTn>
                  </p:par>
                  <p:par>
                    <p:cTn id="435" fill="hold">
                      <p:stCondLst>
                        <p:cond delay="indefinite"/>
                      </p:stCondLst>
                      <p:childTnLst>
                        <p:par>
                          <p:cTn id="436" fill="hold">
                            <p:stCondLst>
                              <p:cond delay="0"/>
                            </p:stCondLst>
                            <p:childTnLst>
                              <p:par>
                                <p:cTn id="437" presetID="55" presetClass="exit" presetSubtype="0" fill="hold" grpId="2" nodeType="clickEffect">
                                  <p:stCondLst>
                                    <p:cond delay="0"/>
                                  </p:stCondLst>
                                  <p:childTnLst>
                                    <p:anim calcmode="lin" valueType="num">
                                      <p:cBhvr>
                                        <p:cTn id="438" dur="1000"/>
                                        <p:tgtEl>
                                          <p:spTgt spid="408612"/>
                                        </p:tgtEl>
                                        <p:attrNameLst>
                                          <p:attrName>ppt_w</p:attrName>
                                        </p:attrNameLst>
                                      </p:cBhvr>
                                      <p:tavLst>
                                        <p:tav tm="0">
                                          <p:val>
                                            <p:strVal val="ppt_w"/>
                                          </p:val>
                                        </p:tav>
                                        <p:tav tm="100000">
                                          <p:val>
                                            <p:strVal val="ppt_w*0.70"/>
                                          </p:val>
                                        </p:tav>
                                      </p:tavLst>
                                    </p:anim>
                                    <p:anim calcmode="lin" valueType="num">
                                      <p:cBhvr>
                                        <p:cTn id="439" dur="1000"/>
                                        <p:tgtEl>
                                          <p:spTgt spid="408612"/>
                                        </p:tgtEl>
                                        <p:attrNameLst>
                                          <p:attrName>ppt_h</p:attrName>
                                        </p:attrNameLst>
                                      </p:cBhvr>
                                      <p:tavLst>
                                        <p:tav tm="0">
                                          <p:val>
                                            <p:strVal val="ppt_h"/>
                                          </p:val>
                                        </p:tav>
                                        <p:tav tm="100000">
                                          <p:val>
                                            <p:strVal val="ppt_h"/>
                                          </p:val>
                                        </p:tav>
                                      </p:tavLst>
                                    </p:anim>
                                    <p:animEffect transition="out" filter="fade">
                                      <p:cBhvr>
                                        <p:cTn id="440" dur="1000"/>
                                        <p:tgtEl>
                                          <p:spTgt spid="408612"/>
                                        </p:tgtEl>
                                      </p:cBhvr>
                                    </p:animEffect>
                                    <p:set>
                                      <p:cBhvr>
                                        <p:cTn id="441" dur="1" fill="hold">
                                          <p:stCondLst>
                                            <p:cond delay="999"/>
                                          </p:stCondLst>
                                        </p:cTn>
                                        <p:tgtEl>
                                          <p:spTgt spid="408612"/>
                                        </p:tgtEl>
                                        <p:attrNameLst>
                                          <p:attrName>style.visibility</p:attrName>
                                        </p:attrNameLst>
                                      </p:cBhvr>
                                      <p:to>
                                        <p:strVal val="hidden"/>
                                      </p:to>
                                    </p:set>
                                  </p:childTnLst>
                                </p:cTn>
                              </p:par>
                              <p:par>
                                <p:cTn id="442" presetID="10" presetClass="entr" presetSubtype="0" fill="hold" grpId="0" nodeType="withEffect">
                                  <p:stCondLst>
                                    <p:cond delay="0"/>
                                  </p:stCondLst>
                                  <p:childTnLst>
                                    <p:set>
                                      <p:cBhvr>
                                        <p:cTn id="443" dur="1" fill="hold">
                                          <p:stCondLst>
                                            <p:cond delay="0"/>
                                          </p:stCondLst>
                                        </p:cTn>
                                        <p:tgtEl>
                                          <p:spTgt spid="408639"/>
                                        </p:tgtEl>
                                        <p:attrNameLst>
                                          <p:attrName>style.visibility</p:attrName>
                                        </p:attrNameLst>
                                      </p:cBhvr>
                                      <p:to>
                                        <p:strVal val="visible"/>
                                      </p:to>
                                    </p:set>
                                    <p:animEffect transition="in" filter="fade">
                                      <p:cBhvr>
                                        <p:cTn id="444" dur="2000"/>
                                        <p:tgtEl>
                                          <p:spTgt spid="408639"/>
                                        </p:tgtEl>
                                      </p:cBhvr>
                                    </p:animEffect>
                                  </p:childTnLst>
                                </p:cTn>
                              </p:par>
                            </p:childTnLst>
                          </p:cTn>
                        </p:par>
                        <p:par>
                          <p:cTn id="445" fill="hold">
                            <p:stCondLst>
                              <p:cond delay="2000"/>
                            </p:stCondLst>
                            <p:childTnLst>
                              <p:par>
                                <p:cTn id="446" presetID="10" presetClass="entr" presetSubtype="0" fill="hold" nodeType="afterEffect">
                                  <p:stCondLst>
                                    <p:cond delay="0"/>
                                  </p:stCondLst>
                                  <p:childTnLst>
                                    <p:set>
                                      <p:cBhvr>
                                        <p:cTn id="447" dur="1" fill="hold">
                                          <p:stCondLst>
                                            <p:cond delay="0"/>
                                          </p:stCondLst>
                                        </p:cTn>
                                        <p:tgtEl>
                                          <p:spTgt spid="408640">
                                            <p:txEl>
                                              <p:pRg st="0" end="0"/>
                                            </p:txEl>
                                          </p:spTgt>
                                        </p:tgtEl>
                                        <p:attrNameLst>
                                          <p:attrName>style.visibility</p:attrName>
                                        </p:attrNameLst>
                                      </p:cBhvr>
                                      <p:to>
                                        <p:strVal val="visible"/>
                                      </p:to>
                                    </p:set>
                                    <p:animEffect transition="in" filter="fade">
                                      <p:cBhvr>
                                        <p:cTn id="448" dur="2000"/>
                                        <p:tgtEl>
                                          <p:spTgt spid="408640">
                                            <p:txEl>
                                              <p:pRg st="0" end="0"/>
                                            </p:txEl>
                                          </p:spTgt>
                                        </p:tgtEl>
                                      </p:cBhvr>
                                    </p:animEffect>
                                  </p:childTnLst>
                                </p:cTn>
                              </p:par>
                            </p:childTnLst>
                          </p:cTn>
                        </p:par>
                      </p:childTnLst>
                    </p:cTn>
                  </p:par>
                  <p:par>
                    <p:cTn id="449" fill="hold">
                      <p:stCondLst>
                        <p:cond delay="indefinite"/>
                      </p:stCondLst>
                      <p:childTnLst>
                        <p:par>
                          <p:cTn id="450" fill="hold">
                            <p:stCondLst>
                              <p:cond delay="0"/>
                            </p:stCondLst>
                            <p:childTnLst>
                              <p:par>
                                <p:cTn id="451" presetID="55" presetClass="exit" presetSubtype="0" fill="hold" grpId="1" nodeType="clickEffect">
                                  <p:stCondLst>
                                    <p:cond delay="0"/>
                                  </p:stCondLst>
                                  <p:childTnLst>
                                    <p:anim calcmode="lin" valueType="num">
                                      <p:cBhvr>
                                        <p:cTn id="452" dur="1000"/>
                                        <p:tgtEl>
                                          <p:spTgt spid="408639"/>
                                        </p:tgtEl>
                                        <p:attrNameLst>
                                          <p:attrName>ppt_w</p:attrName>
                                        </p:attrNameLst>
                                      </p:cBhvr>
                                      <p:tavLst>
                                        <p:tav tm="0">
                                          <p:val>
                                            <p:strVal val="ppt_w"/>
                                          </p:val>
                                        </p:tav>
                                        <p:tav tm="100000">
                                          <p:val>
                                            <p:strVal val="ppt_w*0.70"/>
                                          </p:val>
                                        </p:tav>
                                      </p:tavLst>
                                    </p:anim>
                                    <p:anim calcmode="lin" valueType="num">
                                      <p:cBhvr>
                                        <p:cTn id="453" dur="1000"/>
                                        <p:tgtEl>
                                          <p:spTgt spid="408639"/>
                                        </p:tgtEl>
                                        <p:attrNameLst>
                                          <p:attrName>ppt_h</p:attrName>
                                        </p:attrNameLst>
                                      </p:cBhvr>
                                      <p:tavLst>
                                        <p:tav tm="0">
                                          <p:val>
                                            <p:strVal val="ppt_h"/>
                                          </p:val>
                                        </p:tav>
                                        <p:tav tm="100000">
                                          <p:val>
                                            <p:strVal val="ppt_h"/>
                                          </p:val>
                                        </p:tav>
                                      </p:tavLst>
                                    </p:anim>
                                    <p:animEffect transition="out" filter="fade">
                                      <p:cBhvr>
                                        <p:cTn id="454" dur="1000"/>
                                        <p:tgtEl>
                                          <p:spTgt spid="408639"/>
                                        </p:tgtEl>
                                      </p:cBhvr>
                                    </p:animEffect>
                                    <p:set>
                                      <p:cBhvr>
                                        <p:cTn id="455" dur="1" fill="hold">
                                          <p:stCondLst>
                                            <p:cond delay="999"/>
                                          </p:stCondLst>
                                        </p:cTn>
                                        <p:tgtEl>
                                          <p:spTgt spid="408639"/>
                                        </p:tgtEl>
                                        <p:attrNameLst>
                                          <p:attrName>style.visibility</p:attrName>
                                        </p:attrNameLst>
                                      </p:cBhvr>
                                      <p:to>
                                        <p:strVal val="hidden"/>
                                      </p:to>
                                    </p:set>
                                  </p:childTnLst>
                                </p:cTn>
                              </p:par>
                            </p:childTnLst>
                          </p:cTn>
                        </p:par>
                      </p:childTnLst>
                    </p:cTn>
                  </p:par>
                  <p:par>
                    <p:cTn id="456" fill="hold">
                      <p:stCondLst>
                        <p:cond delay="indefinite"/>
                      </p:stCondLst>
                      <p:childTnLst>
                        <p:par>
                          <p:cTn id="457" fill="hold">
                            <p:stCondLst>
                              <p:cond delay="0"/>
                            </p:stCondLst>
                            <p:childTnLst>
                              <p:par>
                                <p:cTn id="458" presetID="0" presetClass="path" presetSubtype="0" accel="50000" decel="50000" fill="hold" grpId="1" nodeType="clickEffect">
                                  <p:stCondLst>
                                    <p:cond delay="0"/>
                                  </p:stCondLst>
                                  <p:childTnLst>
                                    <p:animMotion origin="layout" path="M 0 0 L -0.17534 -0.77423 " pathEditMode="relative" ptsTypes="AA">
                                      <p:cBhvr>
                                        <p:cTn id="459" dur="2000" fill="hold"/>
                                        <p:tgtEl>
                                          <p:spTgt spid="408618"/>
                                        </p:tgtEl>
                                        <p:attrNameLst>
                                          <p:attrName>ppt_x</p:attrName>
                                          <p:attrName>ppt_y</p:attrName>
                                        </p:attrNameLst>
                                      </p:cBhvr>
                                    </p:animMotion>
                                  </p:childTnLst>
                                </p:cTn>
                              </p:par>
                            </p:childTnLst>
                          </p:cTn>
                        </p:par>
                      </p:childTnLst>
                    </p:cTn>
                  </p:par>
                  <p:par>
                    <p:cTn id="460" fill="hold">
                      <p:stCondLst>
                        <p:cond delay="indefinite"/>
                      </p:stCondLst>
                      <p:childTnLst>
                        <p:par>
                          <p:cTn id="461" fill="hold">
                            <p:stCondLst>
                              <p:cond delay="0"/>
                            </p:stCondLst>
                            <p:childTnLst>
                              <p:par>
                                <p:cTn id="462" presetID="55" presetClass="exit" presetSubtype="0" fill="hold" grpId="2" nodeType="clickEffect">
                                  <p:stCondLst>
                                    <p:cond delay="0"/>
                                  </p:stCondLst>
                                  <p:childTnLst>
                                    <p:anim calcmode="lin" valueType="num">
                                      <p:cBhvr>
                                        <p:cTn id="463" dur="1000"/>
                                        <p:tgtEl>
                                          <p:spTgt spid="408618"/>
                                        </p:tgtEl>
                                        <p:attrNameLst>
                                          <p:attrName>ppt_w</p:attrName>
                                        </p:attrNameLst>
                                      </p:cBhvr>
                                      <p:tavLst>
                                        <p:tav tm="0">
                                          <p:val>
                                            <p:strVal val="ppt_w"/>
                                          </p:val>
                                        </p:tav>
                                        <p:tav tm="100000">
                                          <p:val>
                                            <p:strVal val="ppt_w*0.70"/>
                                          </p:val>
                                        </p:tav>
                                      </p:tavLst>
                                    </p:anim>
                                    <p:anim calcmode="lin" valueType="num">
                                      <p:cBhvr>
                                        <p:cTn id="464" dur="1000"/>
                                        <p:tgtEl>
                                          <p:spTgt spid="408618"/>
                                        </p:tgtEl>
                                        <p:attrNameLst>
                                          <p:attrName>ppt_h</p:attrName>
                                        </p:attrNameLst>
                                      </p:cBhvr>
                                      <p:tavLst>
                                        <p:tav tm="0">
                                          <p:val>
                                            <p:strVal val="ppt_h"/>
                                          </p:val>
                                        </p:tav>
                                        <p:tav tm="100000">
                                          <p:val>
                                            <p:strVal val="ppt_h"/>
                                          </p:val>
                                        </p:tav>
                                      </p:tavLst>
                                    </p:anim>
                                    <p:animEffect transition="out" filter="fade">
                                      <p:cBhvr>
                                        <p:cTn id="465" dur="1000"/>
                                        <p:tgtEl>
                                          <p:spTgt spid="408618"/>
                                        </p:tgtEl>
                                      </p:cBhvr>
                                    </p:animEffect>
                                    <p:set>
                                      <p:cBhvr>
                                        <p:cTn id="466" dur="1" fill="hold">
                                          <p:stCondLst>
                                            <p:cond delay="999"/>
                                          </p:stCondLst>
                                        </p:cTn>
                                        <p:tgtEl>
                                          <p:spTgt spid="408618"/>
                                        </p:tgtEl>
                                        <p:attrNameLst>
                                          <p:attrName>style.visibility</p:attrName>
                                        </p:attrNameLst>
                                      </p:cBhvr>
                                      <p:to>
                                        <p:strVal val="hidden"/>
                                      </p:to>
                                    </p:set>
                                  </p:childTnLst>
                                </p:cTn>
                              </p:par>
                              <p:par>
                                <p:cTn id="467" presetID="10" presetClass="entr" presetSubtype="0" fill="hold" grpId="0" nodeType="withEffect">
                                  <p:stCondLst>
                                    <p:cond delay="0"/>
                                  </p:stCondLst>
                                  <p:childTnLst>
                                    <p:set>
                                      <p:cBhvr>
                                        <p:cTn id="468" dur="1" fill="hold">
                                          <p:stCondLst>
                                            <p:cond delay="0"/>
                                          </p:stCondLst>
                                        </p:cTn>
                                        <p:tgtEl>
                                          <p:spTgt spid="408641"/>
                                        </p:tgtEl>
                                        <p:attrNameLst>
                                          <p:attrName>style.visibility</p:attrName>
                                        </p:attrNameLst>
                                      </p:cBhvr>
                                      <p:to>
                                        <p:strVal val="visible"/>
                                      </p:to>
                                    </p:set>
                                    <p:animEffect transition="in" filter="fade">
                                      <p:cBhvr>
                                        <p:cTn id="469" dur="2000"/>
                                        <p:tgtEl>
                                          <p:spTgt spid="408641"/>
                                        </p:tgtEl>
                                      </p:cBhvr>
                                    </p:animEffect>
                                  </p:childTnLst>
                                </p:cTn>
                              </p:par>
                            </p:childTnLst>
                          </p:cTn>
                        </p:par>
                        <p:par>
                          <p:cTn id="470" fill="hold">
                            <p:stCondLst>
                              <p:cond delay="2000"/>
                            </p:stCondLst>
                            <p:childTnLst>
                              <p:par>
                                <p:cTn id="471" presetID="10" presetClass="entr" presetSubtype="0" fill="hold" nodeType="afterEffect">
                                  <p:stCondLst>
                                    <p:cond delay="0"/>
                                  </p:stCondLst>
                                  <p:childTnLst>
                                    <p:set>
                                      <p:cBhvr>
                                        <p:cTn id="472" dur="1" fill="hold">
                                          <p:stCondLst>
                                            <p:cond delay="0"/>
                                          </p:stCondLst>
                                        </p:cTn>
                                        <p:tgtEl>
                                          <p:spTgt spid="408642">
                                            <p:txEl>
                                              <p:pRg st="0" end="0"/>
                                            </p:txEl>
                                          </p:spTgt>
                                        </p:tgtEl>
                                        <p:attrNameLst>
                                          <p:attrName>style.visibility</p:attrName>
                                        </p:attrNameLst>
                                      </p:cBhvr>
                                      <p:to>
                                        <p:strVal val="visible"/>
                                      </p:to>
                                    </p:set>
                                    <p:animEffect transition="in" filter="fade">
                                      <p:cBhvr>
                                        <p:cTn id="473" dur="2000"/>
                                        <p:tgtEl>
                                          <p:spTgt spid="408642">
                                            <p:txEl>
                                              <p:pRg st="0" end="0"/>
                                            </p:txEl>
                                          </p:spTgt>
                                        </p:tgtEl>
                                      </p:cBhvr>
                                    </p:animEffect>
                                  </p:childTnLst>
                                </p:cTn>
                              </p:par>
                            </p:childTnLst>
                          </p:cTn>
                        </p:par>
                      </p:childTnLst>
                    </p:cTn>
                  </p:par>
                  <p:par>
                    <p:cTn id="474" fill="hold">
                      <p:stCondLst>
                        <p:cond delay="indefinite"/>
                      </p:stCondLst>
                      <p:childTnLst>
                        <p:par>
                          <p:cTn id="475" fill="hold">
                            <p:stCondLst>
                              <p:cond delay="0"/>
                            </p:stCondLst>
                            <p:childTnLst>
                              <p:par>
                                <p:cTn id="476" presetID="55" presetClass="exit" presetSubtype="0" fill="hold" grpId="1" nodeType="clickEffect">
                                  <p:stCondLst>
                                    <p:cond delay="0"/>
                                  </p:stCondLst>
                                  <p:childTnLst>
                                    <p:anim calcmode="lin" valueType="num">
                                      <p:cBhvr>
                                        <p:cTn id="477" dur="1000"/>
                                        <p:tgtEl>
                                          <p:spTgt spid="408641"/>
                                        </p:tgtEl>
                                        <p:attrNameLst>
                                          <p:attrName>ppt_w</p:attrName>
                                        </p:attrNameLst>
                                      </p:cBhvr>
                                      <p:tavLst>
                                        <p:tav tm="0">
                                          <p:val>
                                            <p:strVal val="ppt_w"/>
                                          </p:val>
                                        </p:tav>
                                        <p:tav tm="100000">
                                          <p:val>
                                            <p:strVal val="ppt_w*0.70"/>
                                          </p:val>
                                        </p:tav>
                                      </p:tavLst>
                                    </p:anim>
                                    <p:anim calcmode="lin" valueType="num">
                                      <p:cBhvr>
                                        <p:cTn id="478" dur="1000"/>
                                        <p:tgtEl>
                                          <p:spTgt spid="408641"/>
                                        </p:tgtEl>
                                        <p:attrNameLst>
                                          <p:attrName>ppt_h</p:attrName>
                                        </p:attrNameLst>
                                      </p:cBhvr>
                                      <p:tavLst>
                                        <p:tav tm="0">
                                          <p:val>
                                            <p:strVal val="ppt_h"/>
                                          </p:val>
                                        </p:tav>
                                        <p:tav tm="100000">
                                          <p:val>
                                            <p:strVal val="ppt_h"/>
                                          </p:val>
                                        </p:tav>
                                      </p:tavLst>
                                    </p:anim>
                                    <p:animEffect transition="out" filter="fade">
                                      <p:cBhvr>
                                        <p:cTn id="479" dur="1000"/>
                                        <p:tgtEl>
                                          <p:spTgt spid="408641"/>
                                        </p:tgtEl>
                                      </p:cBhvr>
                                    </p:animEffect>
                                    <p:set>
                                      <p:cBhvr>
                                        <p:cTn id="480" dur="1" fill="hold">
                                          <p:stCondLst>
                                            <p:cond delay="999"/>
                                          </p:stCondLst>
                                        </p:cTn>
                                        <p:tgtEl>
                                          <p:spTgt spid="4086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4" grpId="0"/>
      <p:bldP spid="408585" grpId="0"/>
      <p:bldP spid="408586" grpId="0"/>
      <p:bldP spid="408587" grpId="0" animBg="1"/>
      <p:bldP spid="408588" grpId="0" animBg="1"/>
      <p:bldP spid="408589" grpId="0"/>
      <p:bldP spid="408593" grpId="0"/>
      <p:bldP spid="408594" grpId="0"/>
      <p:bldP spid="408595" grpId="0"/>
      <p:bldP spid="408596" grpId="0"/>
      <p:bldP spid="408597" grpId="0"/>
      <p:bldP spid="408598" grpId="0"/>
      <p:bldP spid="408599" grpId="0"/>
      <p:bldP spid="408603" grpId="0"/>
      <p:bldP spid="408604" grpId="0" animBg="1"/>
      <p:bldP spid="408605" grpId="0"/>
      <p:bldP spid="408607" grpId="0"/>
      <p:bldP spid="408607" grpId="1"/>
      <p:bldP spid="408607" grpId="2"/>
      <p:bldP spid="408608" grpId="0"/>
      <p:bldP spid="408608" grpId="1"/>
      <p:bldP spid="408608" grpId="2"/>
      <p:bldP spid="408609" grpId="0"/>
      <p:bldP spid="408609" grpId="1"/>
      <p:bldP spid="408609" grpId="2"/>
      <p:bldP spid="408610" grpId="0"/>
      <p:bldP spid="408610" grpId="1"/>
      <p:bldP spid="408610" grpId="2"/>
      <p:bldP spid="408611" grpId="0"/>
      <p:bldP spid="408611" grpId="1"/>
      <p:bldP spid="408611" grpId="2"/>
      <p:bldP spid="408612" grpId="0"/>
      <p:bldP spid="408612" grpId="1"/>
      <p:bldP spid="408612" grpId="2"/>
      <p:bldP spid="408613" grpId="0"/>
      <p:bldP spid="408613" grpId="1"/>
      <p:bldP spid="408613" grpId="2"/>
      <p:bldP spid="408614" grpId="0"/>
      <p:bldP spid="408614" grpId="1"/>
      <p:bldP spid="408614" grpId="2"/>
      <p:bldP spid="408615" grpId="0"/>
      <p:bldP spid="408615" grpId="1"/>
      <p:bldP spid="408615" grpId="2"/>
      <p:bldP spid="408616" grpId="0"/>
      <p:bldP spid="408616" grpId="1"/>
      <p:bldP spid="408616" grpId="2"/>
      <p:bldP spid="408617" grpId="0"/>
      <p:bldP spid="408617" grpId="1"/>
      <p:bldP spid="408617" grpId="2"/>
      <p:bldP spid="408618" grpId="0"/>
      <p:bldP spid="408618" grpId="1"/>
      <p:bldP spid="408618" grpId="2"/>
      <p:bldP spid="408619" grpId="0"/>
      <p:bldP spid="408619" grpId="1"/>
      <p:bldP spid="408620" grpId="0"/>
      <p:bldP spid="408621" grpId="0"/>
      <p:bldP spid="408621" grpId="1"/>
      <p:bldP spid="408622" grpId="0"/>
      <p:bldP spid="408623" grpId="0"/>
      <p:bldP spid="408623" grpId="1"/>
      <p:bldP spid="408625" grpId="0"/>
      <p:bldP spid="408625" grpId="1"/>
      <p:bldP spid="408626" grpId="0"/>
      <p:bldP spid="408627" grpId="0"/>
      <p:bldP spid="408627" grpId="1"/>
      <p:bldP spid="408628" grpId="0"/>
      <p:bldP spid="408629" grpId="0"/>
      <p:bldP spid="408629" grpId="1"/>
      <p:bldP spid="408630" grpId="0"/>
      <p:bldP spid="408631" grpId="0"/>
      <p:bldP spid="408631" grpId="1"/>
      <p:bldP spid="408633" grpId="0"/>
      <p:bldP spid="408633" grpId="1"/>
      <p:bldP spid="408634" grpId="0"/>
      <p:bldP spid="408635" grpId="0"/>
      <p:bldP spid="408635" grpId="1"/>
      <p:bldP spid="408636" grpId="0"/>
      <p:bldP spid="408637" grpId="0"/>
      <p:bldP spid="408637" grpId="1"/>
      <p:bldP spid="408639" grpId="0"/>
      <p:bldP spid="408639" grpId="1"/>
      <p:bldP spid="408641" grpId="0"/>
      <p:bldP spid="408641" grpId="1"/>
      <p:bldP spid="40864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4"/>
          <p:cNvGrpSpPr>
            <a:grpSpLocks/>
          </p:cNvGrpSpPr>
          <p:nvPr/>
        </p:nvGrpSpPr>
        <p:grpSpPr bwMode="auto">
          <a:xfrm>
            <a:off x="674688" y="3627438"/>
            <a:ext cx="1290637" cy="1138237"/>
            <a:chOff x="481" y="901"/>
            <a:chExt cx="813" cy="717"/>
          </a:xfrm>
        </p:grpSpPr>
        <p:sp>
          <p:nvSpPr>
            <p:cNvPr id="112681" name="Oval 5"/>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2682" name="Line 6"/>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grpSp>
        <p:nvGrpSpPr>
          <p:cNvPr id="112643" name="Group 7"/>
          <p:cNvGrpSpPr>
            <a:grpSpLocks/>
          </p:cNvGrpSpPr>
          <p:nvPr/>
        </p:nvGrpSpPr>
        <p:grpSpPr bwMode="auto">
          <a:xfrm>
            <a:off x="674688" y="2100263"/>
            <a:ext cx="1290637" cy="1138237"/>
            <a:chOff x="481" y="901"/>
            <a:chExt cx="813" cy="717"/>
          </a:xfrm>
        </p:grpSpPr>
        <p:sp>
          <p:nvSpPr>
            <p:cNvPr id="112679" name="Oval 8"/>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2680" name="Line 9"/>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112644" name="Text Box 10"/>
          <p:cNvSpPr txBox="1">
            <a:spLocks noChangeArrowheads="1"/>
          </p:cNvSpPr>
          <p:nvPr/>
        </p:nvSpPr>
        <p:spPr bwMode="auto">
          <a:xfrm>
            <a:off x="246063" y="585788"/>
            <a:ext cx="2400300" cy="457200"/>
          </a:xfrm>
          <a:prstGeom prst="rect">
            <a:avLst/>
          </a:prstGeom>
          <a:noFill/>
          <a:ln w="9525">
            <a:noFill/>
            <a:miter lim="800000"/>
            <a:headEnd/>
            <a:tailEnd/>
          </a:ln>
        </p:spPr>
        <p:txBody>
          <a:bodyPr wrap="none">
            <a:spAutoFit/>
          </a:bodyPr>
          <a:lstStyle/>
          <a:p>
            <a:r>
              <a:rPr lang="en-US" sz="2400" b="1">
                <a:latin typeface="Arial" charset="0"/>
              </a:rPr>
              <a:t>Two nonmetals</a:t>
            </a:r>
          </a:p>
        </p:txBody>
      </p:sp>
      <p:sp>
        <p:nvSpPr>
          <p:cNvPr id="112645" name="Text Box 11"/>
          <p:cNvSpPr txBox="1">
            <a:spLocks noChangeArrowheads="1"/>
          </p:cNvSpPr>
          <p:nvPr/>
        </p:nvSpPr>
        <p:spPr bwMode="auto">
          <a:xfrm>
            <a:off x="2889250" y="585788"/>
            <a:ext cx="3416300" cy="457200"/>
          </a:xfrm>
          <a:prstGeom prst="rect">
            <a:avLst/>
          </a:prstGeom>
          <a:noFill/>
          <a:ln w="9525">
            <a:noFill/>
            <a:miter lim="800000"/>
            <a:headEnd/>
            <a:tailEnd/>
          </a:ln>
        </p:spPr>
        <p:txBody>
          <a:bodyPr wrap="none">
            <a:spAutoFit/>
          </a:bodyPr>
          <a:lstStyle/>
          <a:p>
            <a:r>
              <a:rPr lang="en-US" sz="2400" b="1">
                <a:latin typeface="Arial" charset="0"/>
              </a:rPr>
              <a:t>Multiple-charge cation</a:t>
            </a:r>
          </a:p>
        </p:txBody>
      </p:sp>
      <p:sp>
        <p:nvSpPr>
          <p:cNvPr id="112646" name="Text Box 12"/>
          <p:cNvSpPr txBox="1">
            <a:spLocks noChangeArrowheads="1"/>
          </p:cNvSpPr>
          <p:nvPr/>
        </p:nvSpPr>
        <p:spPr bwMode="auto">
          <a:xfrm>
            <a:off x="6570663" y="585788"/>
            <a:ext cx="2436812" cy="457200"/>
          </a:xfrm>
          <a:prstGeom prst="rect">
            <a:avLst/>
          </a:prstGeom>
          <a:noFill/>
          <a:ln w="9525">
            <a:noFill/>
            <a:miter lim="800000"/>
            <a:headEnd/>
            <a:tailEnd/>
          </a:ln>
        </p:spPr>
        <p:txBody>
          <a:bodyPr wrap="none">
            <a:spAutoFit/>
          </a:bodyPr>
          <a:lstStyle/>
          <a:p>
            <a:r>
              <a:rPr lang="en-US" sz="2400" b="1">
                <a:latin typeface="Arial" charset="0"/>
              </a:rPr>
              <a:t>Everything else</a:t>
            </a:r>
          </a:p>
        </p:txBody>
      </p:sp>
      <p:sp>
        <p:nvSpPr>
          <p:cNvPr id="112647" name="Line 13"/>
          <p:cNvSpPr>
            <a:spLocks noChangeShapeType="1"/>
          </p:cNvSpPr>
          <p:nvPr/>
        </p:nvSpPr>
        <p:spPr bwMode="auto">
          <a:xfrm>
            <a:off x="2755900" y="0"/>
            <a:ext cx="0" cy="6858000"/>
          </a:xfrm>
          <a:prstGeom prst="line">
            <a:avLst/>
          </a:prstGeom>
          <a:noFill/>
          <a:ln w="9525">
            <a:solidFill>
              <a:schemeClr val="tx1"/>
            </a:solidFill>
            <a:round/>
            <a:headEnd/>
            <a:tailEnd/>
          </a:ln>
        </p:spPr>
        <p:txBody>
          <a:bodyPr/>
          <a:lstStyle/>
          <a:p>
            <a:endParaRPr lang="en-US"/>
          </a:p>
        </p:txBody>
      </p:sp>
      <p:sp>
        <p:nvSpPr>
          <p:cNvPr id="112648" name="Line 14"/>
          <p:cNvSpPr>
            <a:spLocks noChangeShapeType="1"/>
          </p:cNvSpPr>
          <p:nvPr/>
        </p:nvSpPr>
        <p:spPr bwMode="auto">
          <a:xfrm>
            <a:off x="6469063" y="-12700"/>
            <a:ext cx="0" cy="3416300"/>
          </a:xfrm>
          <a:prstGeom prst="line">
            <a:avLst/>
          </a:prstGeom>
          <a:noFill/>
          <a:ln w="9525">
            <a:solidFill>
              <a:schemeClr val="tx1"/>
            </a:solidFill>
            <a:round/>
            <a:headEnd/>
            <a:tailEnd/>
          </a:ln>
        </p:spPr>
        <p:txBody>
          <a:bodyPr/>
          <a:lstStyle/>
          <a:p>
            <a:endParaRPr lang="en-US"/>
          </a:p>
        </p:txBody>
      </p:sp>
      <p:sp>
        <p:nvSpPr>
          <p:cNvPr id="112649" name="Text Box 15"/>
          <p:cNvSpPr txBox="1">
            <a:spLocks noChangeArrowheads="1"/>
          </p:cNvSpPr>
          <p:nvPr/>
        </p:nvSpPr>
        <p:spPr bwMode="auto">
          <a:xfrm>
            <a:off x="7164388" y="1604963"/>
            <a:ext cx="1101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a:t>
            </a:r>
          </a:p>
          <a:p>
            <a:r>
              <a:rPr lang="en-US">
                <a:solidFill>
                  <a:schemeClr val="accent2"/>
                </a:solidFill>
                <a:latin typeface="Arial" charset="0"/>
              </a:rPr>
              <a:t>numeral</a:t>
            </a:r>
          </a:p>
        </p:txBody>
      </p:sp>
      <p:grpSp>
        <p:nvGrpSpPr>
          <p:cNvPr id="112650" name="Group 16"/>
          <p:cNvGrpSpPr>
            <a:grpSpLocks/>
          </p:cNvGrpSpPr>
          <p:nvPr/>
        </p:nvGrpSpPr>
        <p:grpSpPr bwMode="auto">
          <a:xfrm>
            <a:off x="7037388" y="1417638"/>
            <a:ext cx="1290637" cy="1138237"/>
            <a:chOff x="481" y="901"/>
            <a:chExt cx="813" cy="717"/>
          </a:xfrm>
        </p:grpSpPr>
        <p:sp>
          <p:nvSpPr>
            <p:cNvPr id="112677" name="Oval 17"/>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2678" name="Line 18"/>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112651" name="Text Box 19"/>
          <p:cNvSpPr txBox="1">
            <a:spLocks noChangeArrowheads="1"/>
          </p:cNvSpPr>
          <p:nvPr/>
        </p:nvSpPr>
        <p:spPr bwMode="auto">
          <a:xfrm>
            <a:off x="6829425" y="2703513"/>
            <a:ext cx="1963738" cy="396875"/>
          </a:xfrm>
          <a:prstGeom prst="rect">
            <a:avLst/>
          </a:prstGeom>
          <a:noFill/>
          <a:ln w="9525">
            <a:noFill/>
            <a:miter lim="800000"/>
            <a:headEnd/>
            <a:tailEnd/>
          </a:ln>
        </p:spPr>
        <p:txBody>
          <a:bodyPr wrap="none">
            <a:spAutoFit/>
          </a:bodyPr>
          <a:lstStyle/>
          <a:p>
            <a:r>
              <a:rPr lang="en-US">
                <a:solidFill>
                  <a:schemeClr val="accent2"/>
                </a:solidFill>
                <a:latin typeface="Arial" charset="0"/>
              </a:rPr>
              <a:t>Polyatomic ions</a:t>
            </a:r>
          </a:p>
        </p:txBody>
      </p:sp>
      <p:sp>
        <p:nvSpPr>
          <p:cNvPr id="112652" name="Text Box 20"/>
          <p:cNvSpPr txBox="1">
            <a:spLocks noChangeArrowheads="1"/>
          </p:cNvSpPr>
          <p:nvPr/>
        </p:nvSpPr>
        <p:spPr bwMode="auto">
          <a:xfrm>
            <a:off x="3189288" y="1503363"/>
            <a:ext cx="1990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 numeral</a:t>
            </a:r>
          </a:p>
          <a:p>
            <a:r>
              <a:rPr lang="en-US">
                <a:solidFill>
                  <a:schemeClr val="accent2"/>
                </a:solidFill>
                <a:latin typeface="Arial" charset="0"/>
              </a:rPr>
              <a:t>for </a:t>
            </a:r>
            <a:r>
              <a:rPr lang="en-US" b="1" i="1">
                <a:solidFill>
                  <a:schemeClr val="accent2"/>
                </a:solidFill>
                <a:latin typeface="Arial" charset="0"/>
              </a:rPr>
              <a:t>name</a:t>
            </a:r>
            <a:r>
              <a:rPr lang="en-US">
                <a:solidFill>
                  <a:schemeClr val="accent2"/>
                </a:solidFill>
                <a:latin typeface="Arial" charset="0"/>
              </a:rPr>
              <a:t> only</a:t>
            </a:r>
          </a:p>
        </p:txBody>
      </p:sp>
      <p:sp>
        <p:nvSpPr>
          <p:cNvPr id="112653" name="Text Box 21"/>
          <p:cNvSpPr txBox="1">
            <a:spLocks noChangeArrowheads="1"/>
          </p:cNvSpPr>
          <p:nvPr/>
        </p:nvSpPr>
        <p:spPr bwMode="auto">
          <a:xfrm>
            <a:off x="3184525" y="2703513"/>
            <a:ext cx="1963738" cy="396875"/>
          </a:xfrm>
          <a:prstGeom prst="rect">
            <a:avLst/>
          </a:prstGeom>
          <a:noFill/>
          <a:ln w="9525">
            <a:noFill/>
            <a:miter lim="800000"/>
            <a:headEnd/>
            <a:tailEnd/>
          </a:ln>
        </p:spPr>
        <p:txBody>
          <a:bodyPr wrap="none">
            <a:spAutoFit/>
          </a:bodyPr>
          <a:lstStyle/>
          <a:p>
            <a:r>
              <a:rPr lang="en-US">
                <a:solidFill>
                  <a:schemeClr val="accent2"/>
                </a:solidFill>
                <a:latin typeface="Arial" charset="0"/>
              </a:rPr>
              <a:t>Polyatomic ions</a:t>
            </a:r>
          </a:p>
        </p:txBody>
      </p:sp>
      <p:sp>
        <p:nvSpPr>
          <p:cNvPr id="112654" name="Text Box 22"/>
          <p:cNvSpPr txBox="1">
            <a:spLocks noChangeArrowheads="1"/>
          </p:cNvSpPr>
          <p:nvPr/>
        </p:nvSpPr>
        <p:spPr bwMode="auto">
          <a:xfrm>
            <a:off x="454025" y="1484313"/>
            <a:ext cx="1833563" cy="396875"/>
          </a:xfrm>
          <a:prstGeom prst="rect">
            <a:avLst/>
          </a:prstGeom>
          <a:noFill/>
          <a:ln w="9525">
            <a:noFill/>
            <a:miter lim="800000"/>
            <a:headEnd/>
            <a:tailEnd/>
          </a:ln>
        </p:spPr>
        <p:txBody>
          <a:bodyPr wrap="none">
            <a:spAutoFit/>
          </a:bodyPr>
          <a:lstStyle/>
          <a:p>
            <a:r>
              <a:rPr lang="en-US">
                <a:solidFill>
                  <a:schemeClr val="accent2"/>
                </a:solidFill>
                <a:latin typeface="Arial" charset="0"/>
              </a:rPr>
              <a:t>Greek prefixes</a:t>
            </a:r>
          </a:p>
        </p:txBody>
      </p:sp>
      <p:sp>
        <p:nvSpPr>
          <p:cNvPr id="112655" name="Text Box 23"/>
          <p:cNvSpPr txBox="1">
            <a:spLocks noChangeArrowheads="1"/>
          </p:cNvSpPr>
          <p:nvPr/>
        </p:nvSpPr>
        <p:spPr bwMode="auto">
          <a:xfrm>
            <a:off x="801688" y="2452688"/>
            <a:ext cx="1017587" cy="396875"/>
          </a:xfrm>
          <a:prstGeom prst="rect">
            <a:avLst/>
          </a:prstGeom>
          <a:noFill/>
          <a:ln w="9525">
            <a:noFill/>
            <a:miter lim="800000"/>
            <a:headEnd/>
            <a:tailEnd/>
          </a:ln>
        </p:spPr>
        <p:txBody>
          <a:bodyPr wrap="none">
            <a:spAutoFit/>
          </a:bodyPr>
          <a:lstStyle/>
          <a:p>
            <a:r>
              <a:rPr lang="en-US">
                <a:solidFill>
                  <a:schemeClr val="accent2"/>
                </a:solidFill>
                <a:latin typeface="Arial" charset="0"/>
              </a:rPr>
              <a:t>Charge</a:t>
            </a:r>
          </a:p>
        </p:txBody>
      </p:sp>
      <p:sp>
        <p:nvSpPr>
          <p:cNvPr id="112656" name="Text Box 24"/>
          <p:cNvSpPr txBox="1">
            <a:spLocks noChangeArrowheads="1"/>
          </p:cNvSpPr>
          <p:nvPr/>
        </p:nvSpPr>
        <p:spPr bwMode="auto">
          <a:xfrm>
            <a:off x="915988" y="3687763"/>
            <a:ext cx="847725" cy="1006475"/>
          </a:xfrm>
          <a:prstGeom prst="rect">
            <a:avLst/>
          </a:prstGeom>
          <a:noFill/>
          <a:ln w="9525">
            <a:noFill/>
            <a:miter lim="800000"/>
            <a:headEnd/>
            <a:tailEnd/>
          </a:ln>
        </p:spPr>
        <p:txBody>
          <a:bodyPr wrap="none">
            <a:spAutoFit/>
          </a:bodyPr>
          <a:lstStyle/>
          <a:p>
            <a:r>
              <a:rPr lang="en-US">
                <a:solidFill>
                  <a:schemeClr val="accent2"/>
                </a:solidFill>
                <a:latin typeface="Arial" charset="0"/>
              </a:rPr>
              <a:t>Criss-</a:t>
            </a:r>
          </a:p>
          <a:p>
            <a:r>
              <a:rPr lang="en-US">
                <a:solidFill>
                  <a:schemeClr val="accent2"/>
                </a:solidFill>
                <a:latin typeface="Arial" charset="0"/>
              </a:rPr>
              <a:t>Cross</a:t>
            </a:r>
          </a:p>
          <a:p>
            <a:r>
              <a:rPr lang="en-US">
                <a:solidFill>
                  <a:schemeClr val="accent2"/>
                </a:solidFill>
                <a:latin typeface="Arial" charset="0"/>
              </a:rPr>
              <a:t>Rule</a:t>
            </a:r>
          </a:p>
        </p:txBody>
      </p:sp>
      <p:sp>
        <p:nvSpPr>
          <p:cNvPr id="112657" name="Text Box 25"/>
          <p:cNvSpPr txBox="1">
            <a:spLocks noChangeArrowheads="1"/>
          </p:cNvSpPr>
          <p:nvPr/>
        </p:nvSpPr>
        <p:spPr bwMode="auto">
          <a:xfrm>
            <a:off x="852488" y="5376863"/>
            <a:ext cx="1101725" cy="701675"/>
          </a:xfrm>
          <a:prstGeom prst="rect">
            <a:avLst/>
          </a:prstGeom>
          <a:noFill/>
          <a:ln w="9525">
            <a:noFill/>
            <a:miter lim="800000"/>
            <a:headEnd/>
            <a:tailEnd/>
          </a:ln>
        </p:spPr>
        <p:txBody>
          <a:bodyPr wrap="none">
            <a:spAutoFit/>
          </a:bodyPr>
          <a:lstStyle/>
          <a:p>
            <a:r>
              <a:rPr lang="en-US">
                <a:solidFill>
                  <a:schemeClr val="accent2"/>
                </a:solidFill>
                <a:latin typeface="Arial" charset="0"/>
              </a:rPr>
              <a:t>Roman</a:t>
            </a:r>
          </a:p>
          <a:p>
            <a:r>
              <a:rPr lang="en-US">
                <a:solidFill>
                  <a:schemeClr val="accent2"/>
                </a:solidFill>
                <a:latin typeface="Arial" charset="0"/>
              </a:rPr>
              <a:t>numeral</a:t>
            </a:r>
          </a:p>
        </p:txBody>
      </p:sp>
      <p:grpSp>
        <p:nvGrpSpPr>
          <p:cNvPr id="112658" name="Group 26"/>
          <p:cNvGrpSpPr>
            <a:grpSpLocks/>
          </p:cNvGrpSpPr>
          <p:nvPr/>
        </p:nvGrpSpPr>
        <p:grpSpPr bwMode="auto">
          <a:xfrm>
            <a:off x="725488" y="5189538"/>
            <a:ext cx="1290637" cy="1138237"/>
            <a:chOff x="481" y="901"/>
            <a:chExt cx="813" cy="717"/>
          </a:xfrm>
        </p:grpSpPr>
        <p:sp>
          <p:nvSpPr>
            <p:cNvPr id="112675" name="Oval 27"/>
            <p:cNvSpPr>
              <a:spLocks noChangeArrowheads="1"/>
            </p:cNvSpPr>
            <p:nvPr/>
          </p:nvSpPr>
          <p:spPr bwMode="auto">
            <a:xfrm>
              <a:off x="481" y="901"/>
              <a:ext cx="813" cy="717"/>
            </a:xfrm>
            <a:prstGeom prst="ellipse">
              <a:avLst/>
            </a:prstGeom>
            <a:noFill/>
            <a:ln w="38100" cmpd="dbl">
              <a:solidFill>
                <a:srgbClr val="FF0000"/>
              </a:solidFill>
              <a:round/>
              <a:headEnd/>
              <a:tailEnd/>
            </a:ln>
          </p:spPr>
          <p:txBody>
            <a:bodyPr wrap="none" anchor="ctr"/>
            <a:lstStyle/>
            <a:p>
              <a:endParaRPr lang="en-US"/>
            </a:p>
          </p:txBody>
        </p:sp>
        <p:sp>
          <p:nvSpPr>
            <p:cNvPr id="112676" name="Line 28"/>
            <p:cNvSpPr>
              <a:spLocks noChangeShapeType="1"/>
            </p:cNvSpPr>
            <p:nvPr/>
          </p:nvSpPr>
          <p:spPr bwMode="auto">
            <a:xfrm flipH="1">
              <a:off x="632" y="944"/>
              <a:ext cx="464" cy="608"/>
            </a:xfrm>
            <a:prstGeom prst="line">
              <a:avLst/>
            </a:prstGeom>
            <a:noFill/>
            <a:ln w="38100" cmpd="dbl">
              <a:solidFill>
                <a:srgbClr val="FF0000"/>
              </a:solidFill>
              <a:round/>
              <a:headEnd/>
              <a:tailEnd/>
            </a:ln>
          </p:spPr>
          <p:txBody>
            <a:bodyPr/>
            <a:lstStyle/>
            <a:p>
              <a:endParaRPr lang="en-US"/>
            </a:p>
          </p:txBody>
        </p:sp>
      </p:grpSp>
      <p:sp>
        <p:nvSpPr>
          <p:cNvPr id="112659" name="Rectangle 29"/>
          <p:cNvSpPr>
            <a:spLocks noChangeArrowheads="1"/>
          </p:cNvSpPr>
          <p:nvPr/>
        </p:nvSpPr>
        <p:spPr bwMode="auto">
          <a:xfrm>
            <a:off x="5021263" y="2709863"/>
            <a:ext cx="550862" cy="396875"/>
          </a:xfrm>
          <a:prstGeom prst="rect">
            <a:avLst/>
          </a:prstGeom>
          <a:noFill/>
          <a:ln w="9525">
            <a:noFill/>
            <a:miter lim="800000"/>
            <a:headEnd/>
            <a:tailEnd/>
          </a:ln>
        </p:spPr>
        <p:txBody>
          <a:bodyPr wrap="none">
            <a:spAutoFit/>
          </a:bodyPr>
          <a:lstStyle/>
          <a:p>
            <a:r>
              <a:rPr lang="en-US">
                <a:solidFill>
                  <a:schemeClr val="accent2"/>
                </a:solidFill>
                <a:latin typeface="Arial" charset="0"/>
              </a:rPr>
              <a:t>OK</a:t>
            </a:r>
          </a:p>
        </p:txBody>
      </p:sp>
      <p:sp>
        <p:nvSpPr>
          <p:cNvPr id="112660" name="Line 30"/>
          <p:cNvSpPr>
            <a:spLocks noChangeShapeType="1"/>
          </p:cNvSpPr>
          <p:nvPr/>
        </p:nvSpPr>
        <p:spPr bwMode="auto">
          <a:xfrm>
            <a:off x="2755900" y="3416300"/>
            <a:ext cx="6388100" cy="0"/>
          </a:xfrm>
          <a:prstGeom prst="line">
            <a:avLst/>
          </a:prstGeom>
          <a:noFill/>
          <a:ln w="9525">
            <a:solidFill>
              <a:schemeClr val="tx1"/>
            </a:solidFill>
            <a:round/>
            <a:headEnd/>
            <a:tailEnd/>
          </a:ln>
        </p:spPr>
        <p:txBody>
          <a:bodyPr/>
          <a:lstStyle/>
          <a:p>
            <a:endParaRPr lang="en-US"/>
          </a:p>
        </p:txBody>
      </p:sp>
      <p:sp>
        <p:nvSpPr>
          <p:cNvPr id="112661" name="Text Box 31"/>
          <p:cNvSpPr txBox="1">
            <a:spLocks noChangeArrowheads="1"/>
          </p:cNvSpPr>
          <p:nvPr/>
        </p:nvSpPr>
        <p:spPr bwMode="auto">
          <a:xfrm>
            <a:off x="2930525" y="3617913"/>
            <a:ext cx="3148013" cy="396875"/>
          </a:xfrm>
          <a:prstGeom prst="rect">
            <a:avLst/>
          </a:prstGeom>
          <a:noFill/>
          <a:ln w="9525">
            <a:noFill/>
            <a:miter lim="800000"/>
            <a:headEnd/>
            <a:tailEnd/>
          </a:ln>
        </p:spPr>
        <p:txBody>
          <a:bodyPr wrap="none">
            <a:spAutoFit/>
          </a:bodyPr>
          <a:lstStyle/>
          <a:p>
            <a:r>
              <a:rPr lang="en-US">
                <a:latin typeface="Arial" charset="0"/>
              </a:rPr>
              <a:t>Where would you file this?</a:t>
            </a:r>
          </a:p>
        </p:txBody>
      </p:sp>
      <p:pic>
        <p:nvPicPr>
          <p:cNvPr id="112662" name="Picture 32" descr="MCj03077560000[1]"/>
          <p:cNvPicPr>
            <a:picLocks noChangeAspect="1" noChangeArrowheads="1"/>
          </p:cNvPicPr>
          <p:nvPr/>
        </p:nvPicPr>
        <p:blipFill>
          <a:blip r:embed="rId3" cstate="print"/>
          <a:srcRect/>
          <a:stretch>
            <a:fillRect/>
          </a:stretch>
        </p:blipFill>
        <p:spPr bwMode="auto">
          <a:xfrm flipH="1">
            <a:off x="7526338" y="3536950"/>
            <a:ext cx="1443037" cy="1301750"/>
          </a:xfrm>
          <a:prstGeom prst="rect">
            <a:avLst/>
          </a:prstGeom>
          <a:noFill/>
          <a:ln w="9525">
            <a:noFill/>
            <a:miter lim="800000"/>
            <a:headEnd/>
            <a:tailEnd/>
          </a:ln>
        </p:spPr>
      </p:pic>
      <p:sp>
        <p:nvSpPr>
          <p:cNvPr id="112663" name="Text Box 33"/>
          <p:cNvSpPr txBox="1">
            <a:spLocks noChangeArrowheads="1"/>
          </p:cNvSpPr>
          <p:nvPr/>
        </p:nvSpPr>
        <p:spPr bwMode="auto">
          <a:xfrm>
            <a:off x="3019425" y="4227513"/>
            <a:ext cx="911225" cy="396875"/>
          </a:xfrm>
          <a:prstGeom prst="rect">
            <a:avLst/>
          </a:prstGeom>
          <a:noFill/>
          <a:ln w="9525">
            <a:noFill/>
            <a:miter lim="800000"/>
            <a:headEnd/>
            <a:tailEnd/>
          </a:ln>
        </p:spPr>
        <p:txBody>
          <a:bodyPr wrap="none">
            <a:spAutoFit/>
          </a:bodyPr>
          <a:lstStyle/>
          <a:p>
            <a:r>
              <a:rPr lang="en-US">
                <a:latin typeface="Arial" charset="0"/>
              </a:rPr>
              <a:t>VCrO</a:t>
            </a:r>
            <a:r>
              <a:rPr lang="en-US" baseline="-25000">
                <a:latin typeface="Arial" charset="0"/>
              </a:rPr>
              <a:t>4</a:t>
            </a:r>
          </a:p>
        </p:txBody>
      </p:sp>
      <p:sp>
        <p:nvSpPr>
          <p:cNvPr id="112664" name="Text Box 34"/>
          <p:cNvSpPr txBox="1">
            <a:spLocks noChangeArrowheads="1"/>
          </p:cNvSpPr>
          <p:nvPr/>
        </p:nvSpPr>
        <p:spPr bwMode="auto">
          <a:xfrm>
            <a:off x="4667250" y="4240213"/>
            <a:ext cx="2471738" cy="396875"/>
          </a:xfrm>
          <a:prstGeom prst="rect">
            <a:avLst/>
          </a:prstGeom>
          <a:noFill/>
          <a:ln w="9525">
            <a:noFill/>
            <a:miter lim="800000"/>
            <a:headEnd/>
            <a:tailEnd/>
          </a:ln>
        </p:spPr>
        <p:txBody>
          <a:bodyPr wrap="none">
            <a:spAutoFit/>
          </a:bodyPr>
          <a:lstStyle/>
          <a:p>
            <a:r>
              <a:rPr lang="en-US">
                <a:latin typeface="Arial" charset="0"/>
              </a:rPr>
              <a:t>dinitrogen pentoxide</a:t>
            </a:r>
            <a:endParaRPr lang="en-US" baseline="-25000">
              <a:latin typeface="Arial" charset="0"/>
            </a:endParaRPr>
          </a:p>
        </p:txBody>
      </p:sp>
      <p:sp>
        <p:nvSpPr>
          <p:cNvPr id="112665" name="Text Box 35"/>
          <p:cNvSpPr txBox="1">
            <a:spLocks noChangeArrowheads="1"/>
          </p:cNvSpPr>
          <p:nvPr/>
        </p:nvSpPr>
        <p:spPr bwMode="auto">
          <a:xfrm>
            <a:off x="3019425" y="4621213"/>
            <a:ext cx="692150" cy="396875"/>
          </a:xfrm>
          <a:prstGeom prst="rect">
            <a:avLst/>
          </a:prstGeom>
          <a:noFill/>
          <a:ln w="9525">
            <a:noFill/>
            <a:miter lim="800000"/>
            <a:headEnd/>
            <a:tailEnd/>
          </a:ln>
        </p:spPr>
        <p:txBody>
          <a:bodyPr wrap="none">
            <a:spAutoFit/>
          </a:bodyPr>
          <a:lstStyle/>
          <a:p>
            <a:r>
              <a:rPr lang="en-US">
                <a:latin typeface="Arial" charset="0"/>
              </a:rPr>
              <a:t>BaO</a:t>
            </a:r>
            <a:endParaRPr lang="en-US" baseline="-25000">
              <a:latin typeface="Arial" charset="0"/>
            </a:endParaRPr>
          </a:p>
        </p:txBody>
      </p:sp>
      <p:sp>
        <p:nvSpPr>
          <p:cNvPr id="112666" name="Text Box 36"/>
          <p:cNvSpPr txBox="1">
            <a:spLocks noChangeArrowheads="1"/>
          </p:cNvSpPr>
          <p:nvPr/>
        </p:nvSpPr>
        <p:spPr bwMode="auto">
          <a:xfrm>
            <a:off x="4668838" y="4633913"/>
            <a:ext cx="2384425" cy="396875"/>
          </a:xfrm>
          <a:prstGeom prst="rect">
            <a:avLst/>
          </a:prstGeom>
          <a:noFill/>
          <a:ln w="9525">
            <a:noFill/>
            <a:miter lim="800000"/>
            <a:headEnd/>
            <a:tailEnd/>
          </a:ln>
        </p:spPr>
        <p:txBody>
          <a:bodyPr wrap="none">
            <a:spAutoFit/>
          </a:bodyPr>
          <a:lstStyle/>
          <a:p>
            <a:r>
              <a:rPr lang="en-US">
                <a:latin typeface="Arial" charset="0"/>
              </a:rPr>
              <a:t>platinum (IV) iodate</a:t>
            </a:r>
            <a:endParaRPr lang="en-US" baseline="-25000">
              <a:latin typeface="Arial" charset="0"/>
            </a:endParaRPr>
          </a:p>
        </p:txBody>
      </p:sp>
      <p:sp>
        <p:nvSpPr>
          <p:cNvPr id="112667" name="Text Box 37"/>
          <p:cNvSpPr txBox="1">
            <a:spLocks noChangeArrowheads="1"/>
          </p:cNvSpPr>
          <p:nvPr/>
        </p:nvSpPr>
        <p:spPr bwMode="auto">
          <a:xfrm>
            <a:off x="3019425" y="5027613"/>
            <a:ext cx="714375" cy="396875"/>
          </a:xfrm>
          <a:prstGeom prst="rect">
            <a:avLst/>
          </a:prstGeom>
          <a:noFill/>
          <a:ln w="9525">
            <a:noFill/>
            <a:miter lim="800000"/>
            <a:headEnd/>
            <a:tailEnd/>
          </a:ln>
        </p:spPr>
        <p:txBody>
          <a:bodyPr wrap="none">
            <a:spAutoFit/>
          </a:bodyPr>
          <a:lstStyle/>
          <a:p>
            <a:r>
              <a:rPr lang="en-US">
                <a:latin typeface="Arial" charset="0"/>
              </a:rPr>
              <a:t>CBr</a:t>
            </a:r>
            <a:r>
              <a:rPr lang="en-US" baseline="-25000">
                <a:latin typeface="Arial" charset="0"/>
              </a:rPr>
              <a:t>4</a:t>
            </a:r>
          </a:p>
        </p:txBody>
      </p:sp>
      <p:sp>
        <p:nvSpPr>
          <p:cNvPr id="112668" name="Text Box 38"/>
          <p:cNvSpPr txBox="1">
            <a:spLocks noChangeArrowheads="1"/>
          </p:cNvSpPr>
          <p:nvPr/>
        </p:nvSpPr>
        <p:spPr bwMode="auto">
          <a:xfrm>
            <a:off x="4664075" y="5040313"/>
            <a:ext cx="2413000" cy="396875"/>
          </a:xfrm>
          <a:prstGeom prst="rect">
            <a:avLst/>
          </a:prstGeom>
          <a:noFill/>
          <a:ln w="9525">
            <a:noFill/>
            <a:miter lim="800000"/>
            <a:headEnd/>
            <a:tailEnd/>
          </a:ln>
        </p:spPr>
        <p:txBody>
          <a:bodyPr wrap="none">
            <a:spAutoFit/>
          </a:bodyPr>
          <a:lstStyle/>
          <a:p>
            <a:r>
              <a:rPr lang="en-US">
                <a:latin typeface="Arial" charset="0"/>
              </a:rPr>
              <a:t>ammonium chlorate</a:t>
            </a:r>
            <a:endParaRPr lang="en-US" baseline="-25000">
              <a:latin typeface="Arial" charset="0"/>
            </a:endParaRPr>
          </a:p>
        </p:txBody>
      </p:sp>
      <p:sp>
        <p:nvSpPr>
          <p:cNvPr id="112669" name="Text Box 39"/>
          <p:cNvSpPr txBox="1">
            <a:spLocks noChangeArrowheads="1"/>
          </p:cNvSpPr>
          <p:nvPr/>
        </p:nvSpPr>
        <p:spPr bwMode="auto">
          <a:xfrm>
            <a:off x="3019425" y="5434013"/>
            <a:ext cx="1300163" cy="396875"/>
          </a:xfrm>
          <a:prstGeom prst="rect">
            <a:avLst/>
          </a:prstGeom>
          <a:noFill/>
          <a:ln w="9525">
            <a:noFill/>
            <a:miter lim="800000"/>
            <a:headEnd/>
            <a:tailEnd/>
          </a:ln>
        </p:spPr>
        <p:txBody>
          <a:bodyPr wrap="none">
            <a:spAutoFit/>
          </a:bodyPr>
          <a:lstStyle/>
          <a:p>
            <a:r>
              <a:rPr lang="en-US">
                <a:latin typeface="Arial" charset="0"/>
              </a:rPr>
              <a:t>Nb(ClO</a:t>
            </a:r>
            <a:r>
              <a:rPr lang="en-US" baseline="-25000">
                <a:latin typeface="Arial" charset="0"/>
              </a:rPr>
              <a:t>4</a:t>
            </a:r>
            <a:r>
              <a:rPr lang="en-US">
                <a:latin typeface="Arial" charset="0"/>
              </a:rPr>
              <a:t>)</a:t>
            </a:r>
            <a:r>
              <a:rPr lang="en-US" baseline="-25000">
                <a:latin typeface="Arial" charset="0"/>
              </a:rPr>
              <a:t>5</a:t>
            </a:r>
          </a:p>
        </p:txBody>
      </p:sp>
      <p:sp>
        <p:nvSpPr>
          <p:cNvPr id="112670" name="Text Box 40"/>
          <p:cNvSpPr txBox="1">
            <a:spLocks noChangeArrowheads="1"/>
          </p:cNvSpPr>
          <p:nvPr/>
        </p:nvSpPr>
        <p:spPr bwMode="auto">
          <a:xfrm>
            <a:off x="4662488" y="5446713"/>
            <a:ext cx="2090737" cy="396875"/>
          </a:xfrm>
          <a:prstGeom prst="rect">
            <a:avLst/>
          </a:prstGeom>
          <a:noFill/>
          <a:ln w="9525">
            <a:noFill/>
            <a:miter lim="800000"/>
            <a:headEnd/>
            <a:tailEnd/>
          </a:ln>
        </p:spPr>
        <p:txBody>
          <a:bodyPr wrap="none">
            <a:spAutoFit/>
          </a:bodyPr>
          <a:lstStyle/>
          <a:p>
            <a:r>
              <a:rPr lang="en-US">
                <a:latin typeface="Arial" charset="0"/>
              </a:rPr>
              <a:t>potassium iodide</a:t>
            </a:r>
            <a:endParaRPr lang="en-US" baseline="-25000">
              <a:latin typeface="Arial" charset="0"/>
            </a:endParaRPr>
          </a:p>
        </p:txBody>
      </p:sp>
      <p:sp>
        <p:nvSpPr>
          <p:cNvPr id="112671" name="Text Box 41"/>
          <p:cNvSpPr txBox="1">
            <a:spLocks noChangeArrowheads="1"/>
          </p:cNvSpPr>
          <p:nvPr/>
        </p:nvSpPr>
        <p:spPr bwMode="auto">
          <a:xfrm>
            <a:off x="3019425" y="5840413"/>
            <a:ext cx="687388" cy="396875"/>
          </a:xfrm>
          <a:prstGeom prst="rect">
            <a:avLst/>
          </a:prstGeom>
          <a:noFill/>
          <a:ln w="9525">
            <a:noFill/>
            <a:miter lim="800000"/>
            <a:headEnd/>
            <a:tailEnd/>
          </a:ln>
        </p:spPr>
        <p:txBody>
          <a:bodyPr wrap="none">
            <a:spAutoFit/>
          </a:bodyPr>
          <a:lstStyle/>
          <a:p>
            <a:r>
              <a:rPr lang="en-US">
                <a:latin typeface="Arial" charset="0"/>
              </a:rPr>
              <a:t>SCl</a:t>
            </a:r>
            <a:r>
              <a:rPr lang="en-US" baseline="-25000">
                <a:latin typeface="Arial" charset="0"/>
              </a:rPr>
              <a:t>2</a:t>
            </a:r>
          </a:p>
        </p:txBody>
      </p:sp>
      <p:sp>
        <p:nvSpPr>
          <p:cNvPr id="112672" name="Text Box 42"/>
          <p:cNvSpPr txBox="1">
            <a:spLocks noChangeArrowheads="1"/>
          </p:cNvSpPr>
          <p:nvPr/>
        </p:nvSpPr>
        <p:spPr bwMode="auto">
          <a:xfrm>
            <a:off x="4660900" y="5853113"/>
            <a:ext cx="2273300" cy="396875"/>
          </a:xfrm>
          <a:prstGeom prst="rect">
            <a:avLst/>
          </a:prstGeom>
          <a:noFill/>
          <a:ln w="9525">
            <a:noFill/>
            <a:miter lim="800000"/>
            <a:headEnd/>
            <a:tailEnd/>
          </a:ln>
        </p:spPr>
        <p:txBody>
          <a:bodyPr wrap="none">
            <a:spAutoFit/>
          </a:bodyPr>
          <a:lstStyle/>
          <a:p>
            <a:r>
              <a:rPr lang="en-US">
                <a:latin typeface="Arial" charset="0"/>
              </a:rPr>
              <a:t>nitrogen trichloride</a:t>
            </a:r>
            <a:endParaRPr lang="en-US" baseline="-25000">
              <a:latin typeface="Arial" charset="0"/>
            </a:endParaRPr>
          </a:p>
        </p:txBody>
      </p:sp>
      <p:sp>
        <p:nvSpPr>
          <p:cNvPr id="112673" name="Text Box 43"/>
          <p:cNvSpPr txBox="1">
            <a:spLocks noChangeArrowheads="1"/>
          </p:cNvSpPr>
          <p:nvPr/>
        </p:nvSpPr>
        <p:spPr bwMode="auto">
          <a:xfrm>
            <a:off x="3019425" y="6245225"/>
            <a:ext cx="1060450" cy="396875"/>
          </a:xfrm>
          <a:prstGeom prst="rect">
            <a:avLst/>
          </a:prstGeom>
          <a:noFill/>
          <a:ln w="9525">
            <a:noFill/>
            <a:miter lim="800000"/>
            <a:headEnd/>
            <a:tailEnd/>
          </a:ln>
        </p:spPr>
        <p:txBody>
          <a:bodyPr wrap="none">
            <a:spAutoFit/>
          </a:bodyPr>
          <a:lstStyle/>
          <a:p>
            <a:r>
              <a:rPr lang="en-US">
                <a:latin typeface="Arial" charset="0"/>
              </a:rPr>
              <a:t>Rb</a:t>
            </a:r>
            <a:r>
              <a:rPr lang="en-US" baseline="-25000">
                <a:latin typeface="Arial" charset="0"/>
              </a:rPr>
              <a:t>2</a:t>
            </a:r>
            <a:r>
              <a:rPr lang="en-US">
                <a:latin typeface="Arial" charset="0"/>
              </a:rPr>
              <a:t>SO</a:t>
            </a:r>
            <a:r>
              <a:rPr lang="en-US" baseline="-25000">
                <a:latin typeface="Arial" charset="0"/>
              </a:rPr>
              <a:t>4</a:t>
            </a:r>
          </a:p>
        </p:txBody>
      </p:sp>
      <p:sp>
        <p:nvSpPr>
          <p:cNvPr id="112674" name="Text Box 44"/>
          <p:cNvSpPr txBox="1">
            <a:spLocks noChangeArrowheads="1"/>
          </p:cNvSpPr>
          <p:nvPr/>
        </p:nvSpPr>
        <p:spPr bwMode="auto">
          <a:xfrm>
            <a:off x="4660900" y="6257925"/>
            <a:ext cx="2724150" cy="396875"/>
          </a:xfrm>
          <a:prstGeom prst="rect">
            <a:avLst/>
          </a:prstGeom>
          <a:noFill/>
          <a:ln w="9525">
            <a:noFill/>
            <a:miter lim="800000"/>
            <a:headEnd/>
            <a:tailEnd/>
          </a:ln>
        </p:spPr>
        <p:txBody>
          <a:bodyPr wrap="none">
            <a:spAutoFit/>
          </a:bodyPr>
          <a:lstStyle/>
          <a:p>
            <a:r>
              <a:rPr lang="en-US">
                <a:latin typeface="Arial" charset="0"/>
              </a:rPr>
              <a:t>manganese (V) sulfide</a:t>
            </a:r>
            <a:endParaRPr lang="en-US" baseline="-25000">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p:cNvGrpSpPr>
            <a:grpSpLocks/>
          </p:cNvGrpSpPr>
          <p:nvPr/>
        </p:nvGrpSpPr>
        <p:grpSpPr bwMode="auto">
          <a:xfrm>
            <a:off x="6934200" y="914400"/>
            <a:ext cx="1600200" cy="5791200"/>
            <a:chOff x="4368" y="576"/>
            <a:chExt cx="1008" cy="3648"/>
          </a:xfrm>
        </p:grpSpPr>
        <p:sp>
          <p:nvSpPr>
            <p:cNvPr id="113670" name="Line 3"/>
            <p:cNvSpPr>
              <a:spLocks noChangeShapeType="1"/>
            </p:cNvSpPr>
            <p:nvPr/>
          </p:nvSpPr>
          <p:spPr bwMode="auto">
            <a:xfrm>
              <a:off x="4368" y="576"/>
              <a:ext cx="1008" cy="0"/>
            </a:xfrm>
            <a:prstGeom prst="line">
              <a:avLst/>
            </a:prstGeom>
            <a:noFill/>
            <a:ln w="9525">
              <a:solidFill>
                <a:schemeClr val="tx1"/>
              </a:solidFill>
              <a:round/>
              <a:headEnd/>
              <a:tailEnd/>
            </a:ln>
          </p:spPr>
          <p:txBody>
            <a:bodyPr/>
            <a:lstStyle/>
            <a:p>
              <a:endParaRPr lang="en-US"/>
            </a:p>
          </p:txBody>
        </p:sp>
        <p:sp>
          <p:nvSpPr>
            <p:cNvPr id="113671" name="Line 4"/>
            <p:cNvSpPr>
              <a:spLocks noChangeShapeType="1"/>
            </p:cNvSpPr>
            <p:nvPr/>
          </p:nvSpPr>
          <p:spPr bwMode="auto">
            <a:xfrm>
              <a:off x="4368" y="864"/>
              <a:ext cx="1008" cy="0"/>
            </a:xfrm>
            <a:prstGeom prst="line">
              <a:avLst/>
            </a:prstGeom>
            <a:noFill/>
            <a:ln w="9525">
              <a:solidFill>
                <a:schemeClr val="tx1"/>
              </a:solidFill>
              <a:round/>
              <a:headEnd/>
              <a:tailEnd/>
            </a:ln>
          </p:spPr>
          <p:txBody>
            <a:bodyPr/>
            <a:lstStyle/>
            <a:p>
              <a:endParaRPr lang="en-US"/>
            </a:p>
          </p:txBody>
        </p:sp>
        <p:sp>
          <p:nvSpPr>
            <p:cNvPr id="113672" name="Line 5"/>
            <p:cNvSpPr>
              <a:spLocks noChangeShapeType="1"/>
            </p:cNvSpPr>
            <p:nvPr/>
          </p:nvSpPr>
          <p:spPr bwMode="auto">
            <a:xfrm>
              <a:off x="4368" y="1536"/>
              <a:ext cx="1008" cy="0"/>
            </a:xfrm>
            <a:prstGeom prst="line">
              <a:avLst/>
            </a:prstGeom>
            <a:noFill/>
            <a:ln w="9525">
              <a:solidFill>
                <a:schemeClr val="tx1"/>
              </a:solidFill>
              <a:round/>
              <a:headEnd/>
              <a:tailEnd/>
            </a:ln>
          </p:spPr>
          <p:txBody>
            <a:bodyPr/>
            <a:lstStyle/>
            <a:p>
              <a:endParaRPr lang="en-US"/>
            </a:p>
          </p:txBody>
        </p:sp>
        <p:sp>
          <p:nvSpPr>
            <p:cNvPr id="113673" name="Line 6"/>
            <p:cNvSpPr>
              <a:spLocks noChangeShapeType="1"/>
            </p:cNvSpPr>
            <p:nvPr/>
          </p:nvSpPr>
          <p:spPr bwMode="auto">
            <a:xfrm>
              <a:off x="4368" y="1776"/>
              <a:ext cx="1008" cy="0"/>
            </a:xfrm>
            <a:prstGeom prst="line">
              <a:avLst/>
            </a:prstGeom>
            <a:noFill/>
            <a:ln w="9525">
              <a:solidFill>
                <a:schemeClr val="tx1"/>
              </a:solidFill>
              <a:round/>
              <a:headEnd/>
              <a:tailEnd/>
            </a:ln>
          </p:spPr>
          <p:txBody>
            <a:bodyPr/>
            <a:lstStyle/>
            <a:p>
              <a:endParaRPr lang="en-US"/>
            </a:p>
          </p:txBody>
        </p:sp>
        <p:sp>
          <p:nvSpPr>
            <p:cNvPr id="113674" name="Line 7"/>
            <p:cNvSpPr>
              <a:spLocks noChangeShapeType="1"/>
            </p:cNvSpPr>
            <p:nvPr/>
          </p:nvSpPr>
          <p:spPr bwMode="auto">
            <a:xfrm>
              <a:off x="4368" y="2064"/>
              <a:ext cx="1008" cy="0"/>
            </a:xfrm>
            <a:prstGeom prst="line">
              <a:avLst/>
            </a:prstGeom>
            <a:noFill/>
            <a:ln w="9525">
              <a:solidFill>
                <a:schemeClr val="tx1"/>
              </a:solidFill>
              <a:round/>
              <a:headEnd/>
              <a:tailEnd/>
            </a:ln>
          </p:spPr>
          <p:txBody>
            <a:bodyPr/>
            <a:lstStyle/>
            <a:p>
              <a:endParaRPr lang="en-US"/>
            </a:p>
          </p:txBody>
        </p:sp>
        <p:sp>
          <p:nvSpPr>
            <p:cNvPr id="113675" name="Line 8"/>
            <p:cNvSpPr>
              <a:spLocks noChangeShapeType="1"/>
            </p:cNvSpPr>
            <p:nvPr/>
          </p:nvSpPr>
          <p:spPr bwMode="auto">
            <a:xfrm>
              <a:off x="4368" y="2400"/>
              <a:ext cx="1008" cy="0"/>
            </a:xfrm>
            <a:prstGeom prst="line">
              <a:avLst/>
            </a:prstGeom>
            <a:noFill/>
            <a:ln w="9525">
              <a:solidFill>
                <a:schemeClr val="tx1"/>
              </a:solidFill>
              <a:round/>
              <a:headEnd/>
              <a:tailEnd/>
            </a:ln>
          </p:spPr>
          <p:txBody>
            <a:bodyPr/>
            <a:lstStyle/>
            <a:p>
              <a:endParaRPr lang="en-US"/>
            </a:p>
          </p:txBody>
        </p:sp>
        <p:sp>
          <p:nvSpPr>
            <p:cNvPr id="113676" name="Line 9"/>
            <p:cNvSpPr>
              <a:spLocks noChangeShapeType="1"/>
            </p:cNvSpPr>
            <p:nvPr/>
          </p:nvSpPr>
          <p:spPr bwMode="auto">
            <a:xfrm>
              <a:off x="4368" y="2640"/>
              <a:ext cx="1008" cy="0"/>
            </a:xfrm>
            <a:prstGeom prst="line">
              <a:avLst/>
            </a:prstGeom>
            <a:noFill/>
            <a:ln w="9525">
              <a:solidFill>
                <a:schemeClr val="tx1"/>
              </a:solidFill>
              <a:round/>
              <a:headEnd/>
              <a:tailEnd/>
            </a:ln>
          </p:spPr>
          <p:txBody>
            <a:bodyPr/>
            <a:lstStyle/>
            <a:p>
              <a:endParaRPr lang="en-US"/>
            </a:p>
          </p:txBody>
        </p:sp>
        <p:sp>
          <p:nvSpPr>
            <p:cNvPr id="113677" name="Line 10"/>
            <p:cNvSpPr>
              <a:spLocks noChangeShapeType="1"/>
            </p:cNvSpPr>
            <p:nvPr/>
          </p:nvSpPr>
          <p:spPr bwMode="auto">
            <a:xfrm>
              <a:off x="4368" y="2928"/>
              <a:ext cx="1008" cy="0"/>
            </a:xfrm>
            <a:prstGeom prst="line">
              <a:avLst/>
            </a:prstGeom>
            <a:noFill/>
            <a:ln w="9525">
              <a:solidFill>
                <a:schemeClr val="tx1"/>
              </a:solidFill>
              <a:round/>
              <a:headEnd/>
              <a:tailEnd/>
            </a:ln>
          </p:spPr>
          <p:txBody>
            <a:bodyPr/>
            <a:lstStyle/>
            <a:p>
              <a:endParaRPr lang="en-US"/>
            </a:p>
          </p:txBody>
        </p:sp>
        <p:sp>
          <p:nvSpPr>
            <p:cNvPr id="113678" name="Line 11"/>
            <p:cNvSpPr>
              <a:spLocks noChangeShapeType="1"/>
            </p:cNvSpPr>
            <p:nvPr/>
          </p:nvSpPr>
          <p:spPr bwMode="auto">
            <a:xfrm>
              <a:off x="4368" y="3408"/>
              <a:ext cx="1008" cy="0"/>
            </a:xfrm>
            <a:prstGeom prst="line">
              <a:avLst/>
            </a:prstGeom>
            <a:noFill/>
            <a:ln w="9525">
              <a:solidFill>
                <a:schemeClr val="tx1"/>
              </a:solidFill>
              <a:round/>
              <a:headEnd/>
              <a:tailEnd/>
            </a:ln>
          </p:spPr>
          <p:txBody>
            <a:bodyPr/>
            <a:lstStyle/>
            <a:p>
              <a:endParaRPr lang="en-US"/>
            </a:p>
          </p:txBody>
        </p:sp>
        <p:sp>
          <p:nvSpPr>
            <p:cNvPr id="113679" name="Line 12"/>
            <p:cNvSpPr>
              <a:spLocks noChangeShapeType="1"/>
            </p:cNvSpPr>
            <p:nvPr/>
          </p:nvSpPr>
          <p:spPr bwMode="auto">
            <a:xfrm>
              <a:off x="4368" y="3696"/>
              <a:ext cx="1008" cy="0"/>
            </a:xfrm>
            <a:prstGeom prst="line">
              <a:avLst/>
            </a:prstGeom>
            <a:noFill/>
            <a:ln w="9525">
              <a:solidFill>
                <a:schemeClr val="tx1"/>
              </a:solidFill>
              <a:round/>
              <a:headEnd/>
              <a:tailEnd/>
            </a:ln>
          </p:spPr>
          <p:txBody>
            <a:bodyPr/>
            <a:lstStyle/>
            <a:p>
              <a:endParaRPr lang="en-US"/>
            </a:p>
          </p:txBody>
        </p:sp>
        <p:sp>
          <p:nvSpPr>
            <p:cNvPr id="113680" name="Line 13"/>
            <p:cNvSpPr>
              <a:spLocks noChangeShapeType="1"/>
            </p:cNvSpPr>
            <p:nvPr/>
          </p:nvSpPr>
          <p:spPr bwMode="auto">
            <a:xfrm>
              <a:off x="4368" y="4224"/>
              <a:ext cx="1008" cy="0"/>
            </a:xfrm>
            <a:prstGeom prst="line">
              <a:avLst/>
            </a:prstGeom>
            <a:noFill/>
            <a:ln w="9525">
              <a:solidFill>
                <a:schemeClr val="tx1"/>
              </a:solidFill>
              <a:round/>
              <a:headEnd/>
              <a:tailEnd/>
            </a:ln>
          </p:spPr>
          <p:txBody>
            <a:bodyPr/>
            <a:lstStyle/>
            <a:p>
              <a:endParaRPr lang="en-US"/>
            </a:p>
          </p:txBody>
        </p:sp>
      </p:grpSp>
      <p:sp>
        <p:nvSpPr>
          <p:cNvPr id="113667" name="Text Box 14"/>
          <p:cNvSpPr txBox="1">
            <a:spLocks noChangeArrowheads="1"/>
          </p:cNvSpPr>
          <p:nvPr/>
        </p:nvSpPr>
        <p:spPr bwMode="auto">
          <a:xfrm>
            <a:off x="273050" y="4800600"/>
            <a:ext cx="6508750"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a:t>
            </a:r>
            <a:r>
              <a:rPr lang="en-US" sz="1800" i="1">
                <a:solidFill>
                  <a:schemeClr val="accent2"/>
                </a:solidFill>
                <a:latin typeface="Arial" charset="0"/>
              </a:rPr>
              <a:t>total number of atoms</a:t>
            </a:r>
            <a:r>
              <a:rPr lang="en-US" sz="1800">
                <a:solidFill>
                  <a:schemeClr val="accent2"/>
                </a:solidFill>
                <a:latin typeface="Arial" charset="0"/>
              </a:rPr>
              <a:t> that make up each compound.</a:t>
            </a:r>
          </a:p>
        </p:txBody>
      </p:sp>
      <p:sp>
        <p:nvSpPr>
          <p:cNvPr id="113668" name="Text Box 15"/>
          <p:cNvSpPr txBox="1">
            <a:spLocks noChangeArrowheads="1"/>
          </p:cNvSpPr>
          <p:nvPr/>
        </p:nvSpPr>
        <p:spPr bwMode="auto">
          <a:xfrm>
            <a:off x="381000" y="381000"/>
            <a:ext cx="6691313" cy="559276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compound formed by the following ions:</a:t>
            </a:r>
          </a:p>
          <a:p>
            <a:r>
              <a:rPr lang="en-US" sz="1800">
                <a:latin typeface="Arial" charset="0"/>
              </a:rPr>
              <a:t>	1)  Al</a:t>
            </a:r>
            <a:r>
              <a:rPr lang="en-US" sz="1800" baseline="30000">
                <a:latin typeface="Arial" charset="0"/>
              </a:rPr>
              <a:t>3+</a:t>
            </a:r>
            <a:r>
              <a:rPr lang="en-US" sz="1800">
                <a:latin typeface="Arial" charset="0"/>
              </a:rPr>
              <a:t>   S</a:t>
            </a:r>
            <a:r>
              <a:rPr lang="en-US" sz="1800" baseline="30000">
                <a:latin typeface="Arial" charset="0"/>
              </a:rPr>
              <a:t>2-   					 </a:t>
            </a:r>
            <a:endParaRPr lang="en-US" sz="1800">
              <a:latin typeface="Arial" charset="0"/>
            </a:endParaRPr>
          </a:p>
          <a:p>
            <a:endParaRPr lang="en-US" sz="1400">
              <a:latin typeface="Arial" charset="0"/>
            </a:endParaRPr>
          </a:p>
          <a:p>
            <a:r>
              <a:rPr lang="en-US" sz="1800">
                <a:latin typeface="Arial" charset="0"/>
              </a:rPr>
              <a:t>	2)  Mg</a:t>
            </a:r>
            <a:r>
              <a:rPr lang="en-US" sz="1800" baseline="30000">
                <a:latin typeface="Arial" charset="0"/>
              </a:rPr>
              <a:t>2+</a:t>
            </a:r>
            <a:r>
              <a:rPr lang="en-US" sz="1800">
                <a:latin typeface="Arial" charset="0"/>
              </a:rPr>
              <a:t>    PO</a:t>
            </a:r>
            <a:r>
              <a:rPr lang="en-US" sz="1800" baseline="-25000">
                <a:latin typeface="Arial" charset="0"/>
              </a:rPr>
              <a:t>4</a:t>
            </a:r>
            <a:r>
              <a:rPr lang="en-US" sz="1800" baseline="30000">
                <a:latin typeface="Arial" charset="0"/>
              </a:rPr>
              <a:t>3-					  </a:t>
            </a:r>
            <a:endParaRPr lang="en-US" sz="1800">
              <a:latin typeface="Arial" charset="0"/>
            </a:endParaRPr>
          </a:p>
          <a:p>
            <a:endParaRPr lang="en-US" sz="1400">
              <a:latin typeface="Arial" charset="0"/>
            </a:endParaRPr>
          </a:p>
          <a:p>
            <a:r>
              <a:rPr lang="en-US" sz="1800">
                <a:solidFill>
                  <a:schemeClr val="accent2"/>
                </a:solidFill>
                <a:latin typeface="Arial" charset="0"/>
              </a:rPr>
              <a:t>When a formula is given…write the proper name.  </a:t>
            </a:r>
          </a:p>
          <a:p>
            <a:r>
              <a:rPr lang="en-US" sz="1800">
                <a:solidFill>
                  <a:schemeClr val="accent2"/>
                </a:solidFill>
                <a:latin typeface="Arial" charset="0"/>
              </a:rPr>
              <a:t>When a name is given…write the proper formula.</a:t>
            </a:r>
          </a:p>
          <a:p>
            <a:r>
              <a:rPr lang="en-US" sz="1800">
                <a:latin typeface="Arial" charset="0"/>
              </a:rPr>
              <a:t>	3)   BaO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4)   lithium bromide 	 </a:t>
            </a:r>
            <a:r>
              <a:rPr lang="en-US" sz="1800" baseline="30000">
                <a:latin typeface="Arial" charset="0"/>
              </a:rPr>
              <a:t> </a:t>
            </a:r>
            <a:endParaRPr lang="en-US" sz="1800">
              <a:latin typeface="Arial" charset="0"/>
            </a:endParaRPr>
          </a:p>
          <a:p>
            <a:endParaRPr lang="en-US" sz="1400">
              <a:latin typeface="Arial" charset="0"/>
            </a:endParaRPr>
          </a:p>
          <a:p>
            <a:r>
              <a:rPr lang="en-US" sz="1800">
                <a:latin typeface="Arial" charset="0"/>
              </a:rPr>
              <a:t>	5)  Ni</a:t>
            </a:r>
            <a:r>
              <a:rPr lang="en-US" sz="1800" baseline="-25000">
                <a:latin typeface="Arial" charset="0"/>
              </a:rPr>
              <a:t>2</a:t>
            </a:r>
            <a:r>
              <a:rPr lang="en-US" sz="1800">
                <a:latin typeface="Arial" charset="0"/>
              </a:rPr>
              <a:t>S</a:t>
            </a:r>
            <a:r>
              <a:rPr lang="en-US" sz="1800" baseline="-25000">
                <a:latin typeface="Arial" charset="0"/>
              </a:rPr>
              <a:t>3						 </a:t>
            </a:r>
            <a:r>
              <a:rPr lang="en-US" sz="1800" baseline="30000">
                <a:latin typeface="Arial" charset="0"/>
              </a:rPr>
              <a:t> </a:t>
            </a:r>
            <a:endParaRPr lang="en-US" sz="1800" baseline="-25000">
              <a:latin typeface="Arial" charset="0"/>
            </a:endParaRPr>
          </a:p>
          <a:p>
            <a:pPr lvl="2"/>
            <a:endParaRPr lang="en-US" sz="1400">
              <a:latin typeface="Arial" charset="0"/>
            </a:endParaRPr>
          </a:p>
          <a:p>
            <a:pPr lvl="2"/>
            <a:r>
              <a:rPr lang="en-US" sz="1800">
                <a:latin typeface="Arial" charset="0"/>
              </a:rPr>
              <a:t>6)  triphosphorus heptoxide			 </a:t>
            </a:r>
            <a:r>
              <a:rPr lang="en-US" sz="1800" baseline="30000">
                <a:latin typeface="Arial" charset="0"/>
              </a:rPr>
              <a:t> </a:t>
            </a:r>
          </a:p>
          <a:p>
            <a:pPr lvl="2"/>
            <a:endParaRPr lang="en-US" sz="1400" baseline="30000">
              <a:latin typeface="Arial" charset="0"/>
            </a:endParaRPr>
          </a:p>
          <a:p>
            <a:r>
              <a:rPr lang="en-US" sz="1800">
                <a:latin typeface="Arial" charset="0"/>
              </a:rPr>
              <a:t>	7)   N</a:t>
            </a:r>
            <a:r>
              <a:rPr lang="en-US" sz="1800" baseline="-25000">
                <a:latin typeface="Arial" charset="0"/>
              </a:rPr>
              <a:t>2</a:t>
            </a:r>
            <a:r>
              <a:rPr lang="en-US" sz="1800">
                <a:latin typeface="Arial" charset="0"/>
              </a:rPr>
              <a:t>O</a:t>
            </a:r>
            <a:r>
              <a:rPr lang="en-US" sz="1800" baseline="-25000">
                <a:latin typeface="Arial" charset="0"/>
              </a:rPr>
              <a:t>5</a:t>
            </a:r>
            <a:r>
              <a:rPr lang="en-US" sz="1800">
                <a:latin typeface="Arial" charset="0"/>
              </a:rPr>
              <a:t>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8)   molybdenum (VI) nitride 			 </a:t>
            </a:r>
            <a:r>
              <a:rPr lang="en-US" sz="1800" baseline="30000">
                <a:latin typeface="Arial" charset="0"/>
              </a:rPr>
              <a:t> </a:t>
            </a:r>
            <a:endParaRPr lang="en-US" sz="1800">
              <a:latin typeface="Arial" charset="0"/>
            </a:endParaRPr>
          </a:p>
          <a:p>
            <a:endParaRPr lang="en-US" sz="1400">
              <a:latin typeface="Arial" charset="0"/>
            </a:endParaRPr>
          </a:p>
          <a:p>
            <a:endParaRPr lang="en-US" sz="1800">
              <a:latin typeface="Arial" charset="0"/>
            </a:endParaRPr>
          </a:p>
          <a:p>
            <a:r>
              <a:rPr lang="en-US" sz="1800">
                <a:latin typeface="Arial" charset="0"/>
              </a:rPr>
              <a:t>	9)  trinitrotoluene (TNT)… CH</a:t>
            </a:r>
            <a:r>
              <a:rPr lang="en-US" sz="1800" baseline="-25000">
                <a:latin typeface="Arial" charset="0"/>
              </a:rPr>
              <a:t>3</a:t>
            </a:r>
            <a:r>
              <a:rPr lang="en-US" sz="1800">
                <a:latin typeface="Arial" charset="0"/>
              </a:rPr>
              <a:t>C</a:t>
            </a:r>
            <a:r>
              <a:rPr lang="en-US" sz="1800" baseline="-25000">
                <a:latin typeface="Arial" charset="0"/>
              </a:rPr>
              <a:t>6</a:t>
            </a:r>
            <a:r>
              <a:rPr lang="en-US" sz="1800">
                <a:latin typeface="Arial" charset="0"/>
              </a:rPr>
              <a:t>H</a:t>
            </a:r>
            <a:r>
              <a:rPr lang="en-US" sz="1800" baseline="-25000">
                <a:latin typeface="Arial" charset="0"/>
              </a:rPr>
              <a:t>2</a:t>
            </a:r>
            <a:r>
              <a:rPr lang="en-US" sz="1800">
                <a:latin typeface="Arial" charset="0"/>
              </a:rPr>
              <a:t>(NO</a:t>
            </a:r>
            <a:r>
              <a:rPr lang="en-US" sz="1800" baseline="-25000">
                <a:latin typeface="Arial" charset="0"/>
              </a:rPr>
              <a:t>2</a:t>
            </a:r>
            <a:r>
              <a:rPr lang="en-US" sz="1800">
                <a:latin typeface="Arial" charset="0"/>
              </a:rPr>
              <a:t>)</a:t>
            </a:r>
            <a:r>
              <a:rPr lang="en-US" sz="1800" baseline="-25000">
                <a:latin typeface="Arial" charset="0"/>
              </a:rPr>
              <a:t>3		 </a:t>
            </a:r>
          </a:p>
          <a:p>
            <a:endParaRPr lang="en-US" sz="1800" baseline="-25000">
              <a:latin typeface="Arial" charset="0"/>
            </a:endParaRPr>
          </a:p>
          <a:p>
            <a:r>
              <a:rPr lang="en-US" sz="1800" baseline="-25000">
                <a:latin typeface="Arial" charset="0"/>
              </a:rPr>
              <a:t>                   </a:t>
            </a:r>
            <a:r>
              <a:rPr lang="en-US" sz="1800">
                <a:latin typeface="Arial" charset="0"/>
              </a:rPr>
              <a:t>10)  phosphoric acid H</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 			</a:t>
            </a:r>
            <a:endParaRPr lang="en-US" sz="1800" baseline="30000">
              <a:latin typeface="Arial" charset="0"/>
            </a:endParaRPr>
          </a:p>
        </p:txBody>
      </p:sp>
      <p:sp>
        <p:nvSpPr>
          <p:cNvPr id="113669" name="Text Box 16"/>
          <p:cNvSpPr txBox="1">
            <a:spLocks noChangeArrowheads="1"/>
          </p:cNvSpPr>
          <p:nvPr/>
        </p:nvSpPr>
        <p:spPr bwMode="auto">
          <a:xfrm>
            <a:off x="304800" y="6019800"/>
            <a:ext cx="8251825"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Extra credit:  What is the formula for </a:t>
            </a:r>
            <a:r>
              <a:rPr lang="en-US" sz="1800">
                <a:solidFill>
                  <a:srgbClr val="006600"/>
                </a:solidFill>
                <a:latin typeface="Arial" charset="0"/>
              </a:rPr>
              <a:t>plumbic iodide?</a:t>
            </a:r>
            <a:r>
              <a:rPr lang="en-US" sz="1800">
                <a:solidFill>
                  <a:schemeClr val="accent2"/>
                </a:solidFill>
                <a:latin typeface="Arial" charset="0"/>
              </a:rPr>
              <a:t> </a:t>
            </a:r>
            <a:r>
              <a:rPr lang="en-US" sz="1800">
                <a:solidFill>
                  <a:srgbClr val="666633"/>
                </a:solidFill>
                <a:latin typeface="Arial" charset="0"/>
              </a:rPr>
              <a:t>(Hint:  lead is Pb</a:t>
            </a:r>
            <a:r>
              <a:rPr lang="en-US" sz="1800" baseline="30000">
                <a:solidFill>
                  <a:srgbClr val="666633"/>
                </a:solidFill>
                <a:latin typeface="Arial" charset="0"/>
              </a:rPr>
              <a:t>2+</a:t>
            </a:r>
            <a:r>
              <a:rPr lang="en-US" sz="1800">
                <a:solidFill>
                  <a:srgbClr val="666633"/>
                </a:solidFill>
                <a:latin typeface="Arial" charset="0"/>
              </a:rPr>
              <a:t> or Pb</a:t>
            </a:r>
            <a:r>
              <a:rPr lang="en-US" sz="1800" baseline="30000">
                <a:solidFill>
                  <a:srgbClr val="666633"/>
                </a:solidFill>
                <a:latin typeface="Arial" charset="0"/>
              </a:rPr>
              <a:t>4+</a:t>
            </a:r>
            <a:r>
              <a:rPr lang="en-US" sz="1800">
                <a:solidFill>
                  <a:srgbClr val="666633"/>
                </a:solidFill>
                <a:latin typeface="Arial" charset="0"/>
              </a:rPr>
              <a:t>)</a:t>
            </a:r>
          </a:p>
        </p:txBody>
      </p:sp>
    </p:spTree>
  </p:cSld>
  <p:clrMapOvr>
    <a:masterClrMapping/>
  </p:clrMapOvr>
  <p:transition spd="slow">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p:cNvGrpSpPr>
            <a:grpSpLocks/>
          </p:cNvGrpSpPr>
          <p:nvPr/>
        </p:nvGrpSpPr>
        <p:grpSpPr bwMode="auto">
          <a:xfrm>
            <a:off x="6934200" y="914400"/>
            <a:ext cx="1600200" cy="5791200"/>
            <a:chOff x="4368" y="576"/>
            <a:chExt cx="1008" cy="3648"/>
          </a:xfrm>
        </p:grpSpPr>
        <p:sp>
          <p:nvSpPr>
            <p:cNvPr id="114697" name="Line 3"/>
            <p:cNvSpPr>
              <a:spLocks noChangeShapeType="1"/>
            </p:cNvSpPr>
            <p:nvPr/>
          </p:nvSpPr>
          <p:spPr bwMode="auto">
            <a:xfrm>
              <a:off x="4368" y="576"/>
              <a:ext cx="1008" cy="0"/>
            </a:xfrm>
            <a:prstGeom prst="line">
              <a:avLst/>
            </a:prstGeom>
            <a:noFill/>
            <a:ln w="9525">
              <a:solidFill>
                <a:schemeClr val="tx1"/>
              </a:solidFill>
              <a:round/>
              <a:headEnd/>
              <a:tailEnd/>
            </a:ln>
          </p:spPr>
          <p:txBody>
            <a:bodyPr/>
            <a:lstStyle/>
            <a:p>
              <a:endParaRPr lang="en-US"/>
            </a:p>
          </p:txBody>
        </p:sp>
        <p:sp>
          <p:nvSpPr>
            <p:cNvPr id="114698" name="Line 4"/>
            <p:cNvSpPr>
              <a:spLocks noChangeShapeType="1"/>
            </p:cNvSpPr>
            <p:nvPr/>
          </p:nvSpPr>
          <p:spPr bwMode="auto">
            <a:xfrm>
              <a:off x="4368" y="864"/>
              <a:ext cx="1008" cy="0"/>
            </a:xfrm>
            <a:prstGeom prst="line">
              <a:avLst/>
            </a:prstGeom>
            <a:noFill/>
            <a:ln w="9525">
              <a:solidFill>
                <a:schemeClr val="tx1"/>
              </a:solidFill>
              <a:round/>
              <a:headEnd/>
              <a:tailEnd/>
            </a:ln>
          </p:spPr>
          <p:txBody>
            <a:bodyPr/>
            <a:lstStyle/>
            <a:p>
              <a:endParaRPr lang="en-US"/>
            </a:p>
          </p:txBody>
        </p:sp>
        <p:sp>
          <p:nvSpPr>
            <p:cNvPr id="114699" name="Line 5"/>
            <p:cNvSpPr>
              <a:spLocks noChangeShapeType="1"/>
            </p:cNvSpPr>
            <p:nvPr/>
          </p:nvSpPr>
          <p:spPr bwMode="auto">
            <a:xfrm>
              <a:off x="4368" y="1536"/>
              <a:ext cx="1008" cy="0"/>
            </a:xfrm>
            <a:prstGeom prst="line">
              <a:avLst/>
            </a:prstGeom>
            <a:noFill/>
            <a:ln w="9525">
              <a:solidFill>
                <a:schemeClr val="tx1"/>
              </a:solidFill>
              <a:round/>
              <a:headEnd/>
              <a:tailEnd/>
            </a:ln>
          </p:spPr>
          <p:txBody>
            <a:bodyPr/>
            <a:lstStyle/>
            <a:p>
              <a:endParaRPr lang="en-US"/>
            </a:p>
          </p:txBody>
        </p:sp>
        <p:sp>
          <p:nvSpPr>
            <p:cNvPr id="114700" name="Line 6"/>
            <p:cNvSpPr>
              <a:spLocks noChangeShapeType="1"/>
            </p:cNvSpPr>
            <p:nvPr/>
          </p:nvSpPr>
          <p:spPr bwMode="auto">
            <a:xfrm>
              <a:off x="4368" y="1776"/>
              <a:ext cx="1008" cy="0"/>
            </a:xfrm>
            <a:prstGeom prst="line">
              <a:avLst/>
            </a:prstGeom>
            <a:noFill/>
            <a:ln w="9525">
              <a:solidFill>
                <a:schemeClr val="tx1"/>
              </a:solidFill>
              <a:round/>
              <a:headEnd/>
              <a:tailEnd/>
            </a:ln>
          </p:spPr>
          <p:txBody>
            <a:bodyPr/>
            <a:lstStyle/>
            <a:p>
              <a:endParaRPr lang="en-US"/>
            </a:p>
          </p:txBody>
        </p:sp>
        <p:sp>
          <p:nvSpPr>
            <p:cNvPr id="114701" name="Line 7"/>
            <p:cNvSpPr>
              <a:spLocks noChangeShapeType="1"/>
            </p:cNvSpPr>
            <p:nvPr/>
          </p:nvSpPr>
          <p:spPr bwMode="auto">
            <a:xfrm>
              <a:off x="4368" y="2064"/>
              <a:ext cx="1008" cy="0"/>
            </a:xfrm>
            <a:prstGeom prst="line">
              <a:avLst/>
            </a:prstGeom>
            <a:noFill/>
            <a:ln w="9525">
              <a:solidFill>
                <a:schemeClr val="tx1"/>
              </a:solidFill>
              <a:round/>
              <a:headEnd/>
              <a:tailEnd/>
            </a:ln>
          </p:spPr>
          <p:txBody>
            <a:bodyPr/>
            <a:lstStyle/>
            <a:p>
              <a:endParaRPr lang="en-US"/>
            </a:p>
          </p:txBody>
        </p:sp>
        <p:sp>
          <p:nvSpPr>
            <p:cNvPr id="114702" name="Line 8"/>
            <p:cNvSpPr>
              <a:spLocks noChangeShapeType="1"/>
            </p:cNvSpPr>
            <p:nvPr/>
          </p:nvSpPr>
          <p:spPr bwMode="auto">
            <a:xfrm>
              <a:off x="4368" y="2400"/>
              <a:ext cx="1008" cy="0"/>
            </a:xfrm>
            <a:prstGeom prst="line">
              <a:avLst/>
            </a:prstGeom>
            <a:noFill/>
            <a:ln w="9525">
              <a:solidFill>
                <a:schemeClr val="tx1"/>
              </a:solidFill>
              <a:round/>
              <a:headEnd/>
              <a:tailEnd/>
            </a:ln>
          </p:spPr>
          <p:txBody>
            <a:bodyPr/>
            <a:lstStyle/>
            <a:p>
              <a:endParaRPr lang="en-US"/>
            </a:p>
          </p:txBody>
        </p:sp>
        <p:sp>
          <p:nvSpPr>
            <p:cNvPr id="114703" name="Line 9"/>
            <p:cNvSpPr>
              <a:spLocks noChangeShapeType="1"/>
            </p:cNvSpPr>
            <p:nvPr/>
          </p:nvSpPr>
          <p:spPr bwMode="auto">
            <a:xfrm>
              <a:off x="4368" y="2640"/>
              <a:ext cx="1008" cy="0"/>
            </a:xfrm>
            <a:prstGeom prst="line">
              <a:avLst/>
            </a:prstGeom>
            <a:noFill/>
            <a:ln w="9525">
              <a:solidFill>
                <a:schemeClr val="tx1"/>
              </a:solidFill>
              <a:round/>
              <a:headEnd/>
              <a:tailEnd/>
            </a:ln>
          </p:spPr>
          <p:txBody>
            <a:bodyPr/>
            <a:lstStyle/>
            <a:p>
              <a:endParaRPr lang="en-US"/>
            </a:p>
          </p:txBody>
        </p:sp>
        <p:sp>
          <p:nvSpPr>
            <p:cNvPr id="114704" name="Line 10"/>
            <p:cNvSpPr>
              <a:spLocks noChangeShapeType="1"/>
            </p:cNvSpPr>
            <p:nvPr/>
          </p:nvSpPr>
          <p:spPr bwMode="auto">
            <a:xfrm>
              <a:off x="4368" y="2928"/>
              <a:ext cx="1008" cy="0"/>
            </a:xfrm>
            <a:prstGeom prst="line">
              <a:avLst/>
            </a:prstGeom>
            <a:noFill/>
            <a:ln w="9525">
              <a:solidFill>
                <a:schemeClr val="tx1"/>
              </a:solidFill>
              <a:round/>
              <a:headEnd/>
              <a:tailEnd/>
            </a:ln>
          </p:spPr>
          <p:txBody>
            <a:bodyPr/>
            <a:lstStyle/>
            <a:p>
              <a:endParaRPr lang="en-US"/>
            </a:p>
          </p:txBody>
        </p:sp>
        <p:sp>
          <p:nvSpPr>
            <p:cNvPr id="114705" name="Line 11"/>
            <p:cNvSpPr>
              <a:spLocks noChangeShapeType="1"/>
            </p:cNvSpPr>
            <p:nvPr/>
          </p:nvSpPr>
          <p:spPr bwMode="auto">
            <a:xfrm>
              <a:off x="4368" y="3408"/>
              <a:ext cx="1008" cy="0"/>
            </a:xfrm>
            <a:prstGeom prst="line">
              <a:avLst/>
            </a:prstGeom>
            <a:noFill/>
            <a:ln w="9525">
              <a:solidFill>
                <a:schemeClr val="tx1"/>
              </a:solidFill>
              <a:round/>
              <a:headEnd/>
              <a:tailEnd/>
            </a:ln>
          </p:spPr>
          <p:txBody>
            <a:bodyPr/>
            <a:lstStyle/>
            <a:p>
              <a:endParaRPr lang="en-US"/>
            </a:p>
          </p:txBody>
        </p:sp>
        <p:sp>
          <p:nvSpPr>
            <p:cNvPr id="114706" name="Line 12"/>
            <p:cNvSpPr>
              <a:spLocks noChangeShapeType="1"/>
            </p:cNvSpPr>
            <p:nvPr/>
          </p:nvSpPr>
          <p:spPr bwMode="auto">
            <a:xfrm>
              <a:off x="4368" y="3696"/>
              <a:ext cx="1008" cy="0"/>
            </a:xfrm>
            <a:prstGeom prst="line">
              <a:avLst/>
            </a:prstGeom>
            <a:noFill/>
            <a:ln w="9525">
              <a:solidFill>
                <a:schemeClr val="tx1"/>
              </a:solidFill>
              <a:round/>
              <a:headEnd/>
              <a:tailEnd/>
            </a:ln>
          </p:spPr>
          <p:txBody>
            <a:bodyPr/>
            <a:lstStyle/>
            <a:p>
              <a:endParaRPr lang="en-US"/>
            </a:p>
          </p:txBody>
        </p:sp>
        <p:sp>
          <p:nvSpPr>
            <p:cNvPr id="114707" name="Line 13"/>
            <p:cNvSpPr>
              <a:spLocks noChangeShapeType="1"/>
            </p:cNvSpPr>
            <p:nvPr/>
          </p:nvSpPr>
          <p:spPr bwMode="auto">
            <a:xfrm>
              <a:off x="4368" y="4224"/>
              <a:ext cx="1008" cy="0"/>
            </a:xfrm>
            <a:prstGeom prst="line">
              <a:avLst/>
            </a:prstGeom>
            <a:noFill/>
            <a:ln w="9525">
              <a:solidFill>
                <a:schemeClr val="tx1"/>
              </a:solidFill>
              <a:round/>
              <a:headEnd/>
              <a:tailEnd/>
            </a:ln>
          </p:spPr>
          <p:txBody>
            <a:bodyPr/>
            <a:lstStyle/>
            <a:p>
              <a:endParaRPr lang="en-US"/>
            </a:p>
          </p:txBody>
        </p:sp>
      </p:grpSp>
      <p:sp>
        <p:nvSpPr>
          <p:cNvPr id="114691" name="Text Box 14"/>
          <p:cNvSpPr txBox="1">
            <a:spLocks noChangeArrowheads="1"/>
          </p:cNvSpPr>
          <p:nvPr/>
        </p:nvSpPr>
        <p:spPr bwMode="auto">
          <a:xfrm>
            <a:off x="273050" y="4800600"/>
            <a:ext cx="6508750"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a:t>
            </a:r>
            <a:r>
              <a:rPr lang="en-US" sz="1800" i="1">
                <a:solidFill>
                  <a:schemeClr val="accent2"/>
                </a:solidFill>
                <a:latin typeface="Arial" charset="0"/>
              </a:rPr>
              <a:t>total number of atoms</a:t>
            </a:r>
            <a:r>
              <a:rPr lang="en-US" sz="1800">
                <a:solidFill>
                  <a:schemeClr val="accent2"/>
                </a:solidFill>
                <a:latin typeface="Arial" charset="0"/>
              </a:rPr>
              <a:t> that make up each compound.</a:t>
            </a:r>
          </a:p>
        </p:txBody>
      </p:sp>
      <p:sp>
        <p:nvSpPr>
          <p:cNvPr id="114692" name="Text Box 15"/>
          <p:cNvSpPr txBox="1">
            <a:spLocks noChangeArrowheads="1"/>
          </p:cNvSpPr>
          <p:nvPr/>
        </p:nvSpPr>
        <p:spPr bwMode="auto">
          <a:xfrm>
            <a:off x="381000" y="381000"/>
            <a:ext cx="6691313" cy="559276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compound formed by the following ions:</a:t>
            </a:r>
          </a:p>
          <a:p>
            <a:r>
              <a:rPr lang="en-US" sz="1800">
                <a:latin typeface="Arial" charset="0"/>
              </a:rPr>
              <a:t>	1)  Al</a:t>
            </a:r>
            <a:r>
              <a:rPr lang="en-US" sz="1800" baseline="30000">
                <a:latin typeface="Arial" charset="0"/>
              </a:rPr>
              <a:t>3+</a:t>
            </a:r>
            <a:r>
              <a:rPr lang="en-US" sz="1800">
                <a:latin typeface="Arial" charset="0"/>
              </a:rPr>
              <a:t>   S</a:t>
            </a:r>
            <a:r>
              <a:rPr lang="en-US" sz="1800" baseline="30000">
                <a:latin typeface="Arial" charset="0"/>
              </a:rPr>
              <a:t>2-   					 </a:t>
            </a:r>
            <a:endParaRPr lang="en-US" sz="1800">
              <a:latin typeface="Arial" charset="0"/>
            </a:endParaRPr>
          </a:p>
          <a:p>
            <a:endParaRPr lang="en-US" sz="1400">
              <a:latin typeface="Arial" charset="0"/>
            </a:endParaRPr>
          </a:p>
          <a:p>
            <a:r>
              <a:rPr lang="en-US" sz="1800">
                <a:latin typeface="Arial" charset="0"/>
              </a:rPr>
              <a:t>	2)  Mg</a:t>
            </a:r>
            <a:r>
              <a:rPr lang="en-US" sz="1800" baseline="30000">
                <a:latin typeface="Arial" charset="0"/>
              </a:rPr>
              <a:t>2+</a:t>
            </a:r>
            <a:r>
              <a:rPr lang="en-US" sz="1800">
                <a:latin typeface="Arial" charset="0"/>
              </a:rPr>
              <a:t>    PO</a:t>
            </a:r>
            <a:r>
              <a:rPr lang="en-US" sz="1800" baseline="-25000">
                <a:latin typeface="Arial" charset="0"/>
              </a:rPr>
              <a:t>4</a:t>
            </a:r>
            <a:r>
              <a:rPr lang="en-US" sz="1800" baseline="30000">
                <a:latin typeface="Arial" charset="0"/>
              </a:rPr>
              <a:t>3-					  </a:t>
            </a:r>
            <a:endParaRPr lang="en-US" sz="1800">
              <a:latin typeface="Arial" charset="0"/>
            </a:endParaRPr>
          </a:p>
          <a:p>
            <a:endParaRPr lang="en-US" sz="1400">
              <a:latin typeface="Arial" charset="0"/>
            </a:endParaRPr>
          </a:p>
          <a:p>
            <a:r>
              <a:rPr lang="en-US" sz="1800">
                <a:solidFill>
                  <a:schemeClr val="accent2"/>
                </a:solidFill>
                <a:latin typeface="Arial" charset="0"/>
              </a:rPr>
              <a:t>When a formula is given…write the proper name.  </a:t>
            </a:r>
          </a:p>
          <a:p>
            <a:r>
              <a:rPr lang="en-US" sz="1800">
                <a:solidFill>
                  <a:schemeClr val="accent2"/>
                </a:solidFill>
                <a:latin typeface="Arial" charset="0"/>
              </a:rPr>
              <a:t>When a name is given…write the proper formula.</a:t>
            </a:r>
          </a:p>
          <a:p>
            <a:r>
              <a:rPr lang="en-US" sz="1800">
                <a:latin typeface="Arial" charset="0"/>
              </a:rPr>
              <a:t>	3)   BaO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4)   lithium bromide 	 </a:t>
            </a:r>
            <a:r>
              <a:rPr lang="en-US" sz="1800" baseline="30000">
                <a:latin typeface="Arial" charset="0"/>
              </a:rPr>
              <a:t> </a:t>
            </a:r>
            <a:endParaRPr lang="en-US" sz="1800">
              <a:latin typeface="Arial" charset="0"/>
            </a:endParaRPr>
          </a:p>
          <a:p>
            <a:endParaRPr lang="en-US" sz="1400">
              <a:latin typeface="Arial" charset="0"/>
            </a:endParaRPr>
          </a:p>
          <a:p>
            <a:r>
              <a:rPr lang="en-US" sz="1800">
                <a:latin typeface="Arial" charset="0"/>
              </a:rPr>
              <a:t>	5)  Ni</a:t>
            </a:r>
            <a:r>
              <a:rPr lang="en-US" sz="1800" baseline="-25000">
                <a:latin typeface="Arial" charset="0"/>
              </a:rPr>
              <a:t>2</a:t>
            </a:r>
            <a:r>
              <a:rPr lang="en-US" sz="1800">
                <a:latin typeface="Arial" charset="0"/>
              </a:rPr>
              <a:t>S</a:t>
            </a:r>
            <a:r>
              <a:rPr lang="en-US" sz="1800" baseline="-25000">
                <a:latin typeface="Arial" charset="0"/>
              </a:rPr>
              <a:t>3						 </a:t>
            </a:r>
            <a:r>
              <a:rPr lang="en-US" sz="1800" baseline="30000">
                <a:latin typeface="Arial" charset="0"/>
              </a:rPr>
              <a:t> </a:t>
            </a:r>
            <a:endParaRPr lang="en-US" sz="1800" baseline="-25000">
              <a:latin typeface="Arial" charset="0"/>
            </a:endParaRPr>
          </a:p>
          <a:p>
            <a:pPr lvl="2"/>
            <a:endParaRPr lang="en-US" sz="1400">
              <a:latin typeface="Arial" charset="0"/>
            </a:endParaRPr>
          </a:p>
          <a:p>
            <a:pPr lvl="2"/>
            <a:r>
              <a:rPr lang="en-US" sz="1800">
                <a:latin typeface="Arial" charset="0"/>
              </a:rPr>
              <a:t>6)  triphosphorus heptoxide			 </a:t>
            </a:r>
            <a:r>
              <a:rPr lang="en-US" sz="1800" baseline="30000">
                <a:latin typeface="Arial" charset="0"/>
              </a:rPr>
              <a:t> </a:t>
            </a:r>
          </a:p>
          <a:p>
            <a:pPr lvl="2"/>
            <a:endParaRPr lang="en-US" sz="1400" baseline="30000">
              <a:latin typeface="Arial" charset="0"/>
            </a:endParaRPr>
          </a:p>
          <a:p>
            <a:r>
              <a:rPr lang="en-US" sz="1800">
                <a:latin typeface="Arial" charset="0"/>
              </a:rPr>
              <a:t>	7)   N</a:t>
            </a:r>
            <a:r>
              <a:rPr lang="en-US" sz="1800" baseline="-25000">
                <a:latin typeface="Arial" charset="0"/>
              </a:rPr>
              <a:t>2</a:t>
            </a:r>
            <a:r>
              <a:rPr lang="en-US" sz="1800">
                <a:latin typeface="Arial" charset="0"/>
              </a:rPr>
              <a:t>O</a:t>
            </a:r>
            <a:r>
              <a:rPr lang="en-US" sz="1800" baseline="-25000">
                <a:latin typeface="Arial" charset="0"/>
              </a:rPr>
              <a:t>5</a:t>
            </a:r>
            <a:r>
              <a:rPr lang="en-US" sz="1800">
                <a:latin typeface="Arial" charset="0"/>
              </a:rPr>
              <a:t>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8)   molybdenum (VI) nitride 			 </a:t>
            </a:r>
            <a:r>
              <a:rPr lang="en-US" sz="1800" baseline="30000">
                <a:latin typeface="Arial" charset="0"/>
              </a:rPr>
              <a:t> </a:t>
            </a:r>
            <a:endParaRPr lang="en-US" sz="1800">
              <a:latin typeface="Arial" charset="0"/>
            </a:endParaRPr>
          </a:p>
          <a:p>
            <a:endParaRPr lang="en-US" sz="1400">
              <a:latin typeface="Arial" charset="0"/>
            </a:endParaRPr>
          </a:p>
          <a:p>
            <a:endParaRPr lang="en-US" sz="1800">
              <a:latin typeface="Arial" charset="0"/>
            </a:endParaRPr>
          </a:p>
          <a:p>
            <a:r>
              <a:rPr lang="en-US" sz="1800">
                <a:latin typeface="Arial" charset="0"/>
              </a:rPr>
              <a:t>	9)  trinitrotoluene (TNT)… CH</a:t>
            </a:r>
            <a:r>
              <a:rPr lang="en-US" sz="1800" baseline="-25000">
                <a:latin typeface="Arial" charset="0"/>
              </a:rPr>
              <a:t>3</a:t>
            </a:r>
            <a:r>
              <a:rPr lang="en-US" sz="1800">
                <a:latin typeface="Arial" charset="0"/>
              </a:rPr>
              <a:t>C</a:t>
            </a:r>
            <a:r>
              <a:rPr lang="en-US" sz="1800" baseline="-25000">
                <a:latin typeface="Arial" charset="0"/>
              </a:rPr>
              <a:t>6</a:t>
            </a:r>
            <a:r>
              <a:rPr lang="en-US" sz="1800">
                <a:latin typeface="Arial" charset="0"/>
              </a:rPr>
              <a:t>H</a:t>
            </a:r>
            <a:r>
              <a:rPr lang="en-US" sz="1800" baseline="-25000">
                <a:latin typeface="Arial" charset="0"/>
              </a:rPr>
              <a:t>2</a:t>
            </a:r>
            <a:r>
              <a:rPr lang="en-US" sz="1800">
                <a:latin typeface="Arial" charset="0"/>
              </a:rPr>
              <a:t>(NO</a:t>
            </a:r>
            <a:r>
              <a:rPr lang="en-US" sz="1800" baseline="-25000">
                <a:latin typeface="Arial" charset="0"/>
              </a:rPr>
              <a:t>2</a:t>
            </a:r>
            <a:r>
              <a:rPr lang="en-US" sz="1800">
                <a:latin typeface="Arial" charset="0"/>
              </a:rPr>
              <a:t>)</a:t>
            </a:r>
            <a:r>
              <a:rPr lang="en-US" sz="1800" baseline="-25000">
                <a:latin typeface="Arial" charset="0"/>
              </a:rPr>
              <a:t>3		 </a:t>
            </a:r>
          </a:p>
          <a:p>
            <a:endParaRPr lang="en-US" sz="1800" baseline="-25000">
              <a:latin typeface="Arial" charset="0"/>
            </a:endParaRPr>
          </a:p>
          <a:p>
            <a:r>
              <a:rPr lang="en-US" sz="1800" baseline="-25000">
                <a:latin typeface="Arial" charset="0"/>
              </a:rPr>
              <a:t>                   </a:t>
            </a:r>
            <a:r>
              <a:rPr lang="en-US" sz="1800">
                <a:latin typeface="Arial" charset="0"/>
              </a:rPr>
              <a:t>10)  phosphoric acid H</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 			</a:t>
            </a:r>
            <a:endParaRPr lang="en-US" sz="1800" baseline="30000">
              <a:latin typeface="Arial" charset="0"/>
            </a:endParaRPr>
          </a:p>
        </p:txBody>
      </p:sp>
      <p:sp>
        <p:nvSpPr>
          <p:cNvPr id="114693" name="Text Box 16"/>
          <p:cNvSpPr txBox="1">
            <a:spLocks noChangeArrowheads="1"/>
          </p:cNvSpPr>
          <p:nvPr/>
        </p:nvSpPr>
        <p:spPr bwMode="auto">
          <a:xfrm>
            <a:off x="304800" y="6019800"/>
            <a:ext cx="8251825"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Extra credit:  What is the formula for </a:t>
            </a:r>
            <a:r>
              <a:rPr lang="en-US" sz="1800">
                <a:solidFill>
                  <a:srgbClr val="006600"/>
                </a:solidFill>
                <a:latin typeface="Arial" charset="0"/>
              </a:rPr>
              <a:t>plumbic iodide?</a:t>
            </a:r>
            <a:r>
              <a:rPr lang="en-US" sz="1800">
                <a:solidFill>
                  <a:schemeClr val="accent2"/>
                </a:solidFill>
                <a:latin typeface="Arial" charset="0"/>
              </a:rPr>
              <a:t> </a:t>
            </a:r>
            <a:r>
              <a:rPr lang="en-US" sz="1800">
                <a:solidFill>
                  <a:srgbClr val="666633"/>
                </a:solidFill>
                <a:latin typeface="Arial" charset="0"/>
              </a:rPr>
              <a:t>(Hint:  lead is Pb</a:t>
            </a:r>
            <a:r>
              <a:rPr lang="en-US" sz="1800" baseline="30000">
                <a:solidFill>
                  <a:srgbClr val="666633"/>
                </a:solidFill>
                <a:latin typeface="Arial" charset="0"/>
              </a:rPr>
              <a:t>2+</a:t>
            </a:r>
            <a:r>
              <a:rPr lang="en-US" sz="1800">
                <a:solidFill>
                  <a:srgbClr val="666633"/>
                </a:solidFill>
                <a:latin typeface="Arial" charset="0"/>
              </a:rPr>
              <a:t> or Pb</a:t>
            </a:r>
            <a:r>
              <a:rPr lang="en-US" sz="1800" baseline="30000">
                <a:solidFill>
                  <a:srgbClr val="666633"/>
                </a:solidFill>
                <a:latin typeface="Arial" charset="0"/>
              </a:rPr>
              <a:t>4+</a:t>
            </a:r>
            <a:r>
              <a:rPr lang="en-US" sz="1800">
                <a:solidFill>
                  <a:srgbClr val="666633"/>
                </a:solidFill>
                <a:latin typeface="Arial" charset="0"/>
              </a:rPr>
              <a:t>)</a:t>
            </a:r>
          </a:p>
        </p:txBody>
      </p:sp>
      <p:sp>
        <p:nvSpPr>
          <p:cNvPr id="112657" name="Rectangle 17"/>
          <p:cNvSpPr>
            <a:spLocks noChangeArrowheads="1"/>
          </p:cNvSpPr>
          <p:nvPr/>
        </p:nvSpPr>
        <p:spPr bwMode="auto">
          <a:xfrm>
            <a:off x="0" y="-4763"/>
            <a:ext cx="9144000" cy="6858001"/>
          </a:xfrm>
          <a:prstGeom prst="rect">
            <a:avLst/>
          </a:prstGeom>
          <a:solidFill>
            <a:srgbClr val="FFCC00"/>
          </a:solidFill>
          <a:ln w="9525">
            <a:solidFill>
              <a:schemeClr val="tx1"/>
            </a:solidFill>
            <a:miter lim="800000"/>
            <a:headEnd/>
            <a:tailEnd/>
          </a:ln>
        </p:spPr>
        <p:txBody>
          <a:bodyPr wrap="none" anchor="ctr"/>
          <a:lstStyle/>
          <a:p>
            <a:pPr algn="ctr"/>
            <a:endParaRPr lang="en-US" sz="1800">
              <a:latin typeface="Arial" charset="0"/>
            </a:endParaRPr>
          </a:p>
        </p:txBody>
      </p:sp>
      <p:sp>
        <p:nvSpPr>
          <p:cNvPr id="112658" name="AutoShape 18"/>
          <p:cNvSpPr>
            <a:spLocks noChangeArrowheads="1"/>
          </p:cNvSpPr>
          <p:nvPr/>
        </p:nvSpPr>
        <p:spPr bwMode="auto">
          <a:xfrm>
            <a:off x="428625" y="33338"/>
            <a:ext cx="8458200" cy="7162800"/>
          </a:xfrm>
          <a:prstGeom prst="irregularSeal2">
            <a:avLst/>
          </a:prstGeom>
          <a:gradFill rotWithShape="1">
            <a:gsLst>
              <a:gs pos="0">
                <a:srgbClr val="808000"/>
              </a:gs>
              <a:gs pos="50000">
                <a:srgbClr val="FF0000"/>
              </a:gs>
              <a:gs pos="100000">
                <a:srgbClr val="808000"/>
              </a:gs>
            </a:gsLst>
            <a:lin ang="2700000" scaled="1"/>
          </a:gradFill>
          <a:ln w="9525">
            <a:solidFill>
              <a:srgbClr val="FF0000"/>
            </a:solidFill>
            <a:miter lim="800000"/>
            <a:headEnd/>
            <a:tailEnd/>
          </a:ln>
        </p:spPr>
        <p:txBody>
          <a:bodyPr wrap="none" anchor="ctr"/>
          <a:lstStyle/>
          <a:p>
            <a:pPr algn="ctr"/>
            <a:r>
              <a:rPr lang="en-US" sz="9600">
                <a:latin typeface="Matisse ITC" pitchFamily="82" charset="0"/>
              </a:rPr>
              <a:t>POP </a:t>
            </a:r>
          </a:p>
          <a:p>
            <a:pPr algn="ctr"/>
            <a:r>
              <a:rPr lang="en-US" sz="9600">
                <a:latin typeface="Matisse ITC" pitchFamily="82" charset="0"/>
              </a:rPr>
              <a:t>QUIZ</a:t>
            </a:r>
          </a:p>
        </p:txBody>
      </p:sp>
      <p:pic>
        <p:nvPicPr>
          <p:cNvPr id="112659" name="Picture 19">
            <a:hlinkClick r:id="" action="ppaction://media"/>
          </p:cNvPr>
          <p:cNvPicPr>
            <a:picLocks noRot="1" noChangeAspect="1" noChangeArrowheads="1"/>
          </p:cNvPicPr>
          <p:nvPr>
            <a:wavAudioFile r:embed="rId1" name="MSj00974850000[1].wav"/>
          </p:nvPr>
        </p:nvPicPr>
        <p:blipFill>
          <a:blip r:embed="rId4" cstate="print"/>
          <a:srcRect/>
          <a:stretch>
            <a:fillRect/>
          </a:stretch>
        </p:blipFill>
        <p:spPr bwMode="auto">
          <a:xfrm>
            <a:off x="76200" y="6477000"/>
            <a:ext cx="304800" cy="3048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xit" presetSubtype="0" decel="100000" fill="hold" grpId="0" nodeType="clickEffect">
                                  <p:stCondLst>
                                    <p:cond delay="0"/>
                                  </p:stCondLst>
                                  <p:childTnLst>
                                    <p:anim calcmode="lin" valueType="num">
                                      <p:cBhvr>
                                        <p:cTn id="6" dur="500"/>
                                        <p:tgtEl>
                                          <p:spTgt spid="112658"/>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12658"/>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12658"/>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12658"/>
                                        </p:tgtEl>
                                        <p:attrNameLst>
                                          <p:attrName>ppt_y</p:attrName>
                                        </p:attrNameLst>
                                      </p:cBhvr>
                                      <p:tavLst>
                                        <p:tav tm="0">
                                          <p:val>
                                            <p:strVal val="ppt_y"/>
                                          </p:val>
                                        </p:tav>
                                        <p:tav tm="100000">
                                          <p:val>
                                            <p:strVal val="ppt_y"/>
                                          </p:val>
                                        </p:tav>
                                      </p:tavLst>
                                    </p:anim>
                                    <p:set>
                                      <p:cBhvr>
                                        <p:cTn id="10" dur="1" fill="hold">
                                          <p:stCondLst>
                                            <p:cond delay="499"/>
                                          </p:stCondLst>
                                        </p:cTn>
                                        <p:tgtEl>
                                          <p:spTgt spid="112658"/>
                                        </p:tgtEl>
                                        <p:attrNameLst>
                                          <p:attrName>style.visibility</p:attrName>
                                        </p:attrNameLst>
                                      </p:cBhvr>
                                      <p:to>
                                        <p:strVal val="hidden"/>
                                      </p:to>
                                    </p:se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1271" fill="hold"/>
                                        <p:tgtEl>
                                          <p:spTgt spid="112659"/>
                                        </p:tgtEl>
                                      </p:cBhvr>
                                    </p:cmd>
                                  </p:childTnLst>
                                </p:cTn>
                              </p:par>
                            </p:childTnLst>
                          </p:cTn>
                        </p:par>
                        <p:par>
                          <p:cTn id="14" fill="hold">
                            <p:stCondLst>
                              <p:cond delay="1771"/>
                            </p:stCondLst>
                            <p:childTnLst>
                              <p:par>
                                <p:cTn id="15" presetID="9" presetClass="exit" presetSubtype="0" fill="hold" nodeType="afterEffect">
                                  <p:stCondLst>
                                    <p:cond delay="0"/>
                                  </p:stCondLst>
                                  <p:childTnLst>
                                    <p:animEffect transition="out" filter="dissolve">
                                      <p:cBhvr>
                                        <p:cTn id="16" dur="500"/>
                                        <p:tgtEl>
                                          <p:spTgt spid="112657"/>
                                        </p:tgtEl>
                                      </p:cBhvr>
                                    </p:animEffect>
                                    <p:set>
                                      <p:cBhvr>
                                        <p:cTn id="17" dur="1" fill="hold">
                                          <p:stCondLst>
                                            <p:cond delay="499"/>
                                          </p:stCondLst>
                                        </p:cTn>
                                        <p:tgtEl>
                                          <p:spTgt spid="112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112659"/>
                </p:tgtEl>
              </p:cMediaNode>
            </p:audio>
          </p:childTnLst>
        </p:cTn>
      </p:par>
    </p:tnLst>
    <p:bldLst>
      <p:bldP spid="11265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Line 2"/>
          <p:cNvSpPr>
            <a:spLocks noChangeShapeType="1"/>
          </p:cNvSpPr>
          <p:nvPr/>
        </p:nvSpPr>
        <p:spPr bwMode="auto">
          <a:xfrm>
            <a:off x="6934200" y="914400"/>
            <a:ext cx="1600200" cy="0"/>
          </a:xfrm>
          <a:prstGeom prst="line">
            <a:avLst/>
          </a:prstGeom>
          <a:noFill/>
          <a:ln w="9525">
            <a:solidFill>
              <a:schemeClr val="tx1"/>
            </a:solidFill>
            <a:round/>
            <a:headEnd/>
            <a:tailEnd/>
          </a:ln>
        </p:spPr>
        <p:txBody>
          <a:bodyPr/>
          <a:lstStyle/>
          <a:p>
            <a:endParaRPr lang="en-US"/>
          </a:p>
        </p:txBody>
      </p:sp>
      <p:sp>
        <p:nvSpPr>
          <p:cNvPr id="115715" name="Line 3"/>
          <p:cNvSpPr>
            <a:spLocks noChangeShapeType="1"/>
          </p:cNvSpPr>
          <p:nvPr/>
        </p:nvSpPr>
        <p:spPr bwMode="auto">
          <a:xfrm>
            <a:off x="6934200" y="1371600"/>
            <a:ext cx="1600200" cy="0"/>
          </a:xfrm>
          <a:prstGeom prst="line">
            <a:avLst/>
          </a:prstGeom>
          <a:noFill/>
          <a:ln w="9525">
            <a:solidFill>
              <a:schemeClr val="tx1"/>
            </a:solidFill>
            <a:round/>
            <a:headEnd/>
            <a:tailEnd/>
          </a:ln>
        </p:spPr>
        <p:txBody>
          <a:bodyPr/>
          <a:lstStyle/>
          <a:p>
            <a:endParaRPr lang="en-US"/>
          </a:p>
        </p:txBody>
      </p:sp>
      <p:sp>
        <p:nvSpPr>
          <p:cNvPr id="115716" name="Line 4"/>
          <p:cNvSpPr>
            <a:spLocks noChangeShapeType="1"/>
          </p:cNvSpPr>
          <p:nvPr/>
        </p:nvSpPr>
        <p:spPr bwMode="auto">
          <a:xfrm>
            <a:off x="6934200" y="2438400"/>
            <a:ext cx="1600200" cy="0"/>
          </a:xfrm>
          <a:prstGeom prst="line">
            <a:avLst/>
          </a:prstGeom>
          <a:noFill/>
          <a:ln w="9525">
            <a:solidFill>
              <a:schemeClr val="tx1"/>
            </a:solidFill>
            <a:round/>
            <a:headEnd/>
            <a:tailEnd/>
          </a:ln>
        </p:spPr>
        <p:txBody>
          <a:bodyPr/>
          <a:lstStyle/>
          <a:p>
            <a:endParaRPr lang="en-US"/>
          </a:p>
        </p:txBody>
      </p:sp>
      <p:sp>
        <p:nvSpPr>
          <p:cNvPr id="115717" name="Line 5"/>
          <p:cNvSpPr>
            <a:spLocks noChangeShapeType="1"/>
          </p:cNvSpPr>
          <p:nvPr/>
        </p:nvSpPr>
        <p:spPr bwMode="auto">
          <a:xfrm>
            <a:off x="6934200" y="2819400"/>
            <a:ext cx="1600200" cy="0"/>
          </a:xfrm>
          <a:prstGeom prst="line">
            <a:avLst/>
          </a:prstGeom>
          <a:noFill/>
          <a:ln w="9525">
            <a:solidFill>
              <a:schemeClr val="tx1"/>
            </a:solidFill>
            <a:round/>
            <a:headEnd/>
            <a:tailEnd/>
          </a:ln>
        </p:spPr>
        <p:txBody>
          <a:bodyPr/>
          <a:lstStyle/>
          <a:p>
            <a:endParaRPr lang="en-US"/>
          </a:p>
        </p:txBody>
      </p:sp>
      <p:sp>
        <p:nvSpPr>
          <p:cNvPr id="115718" name="Line 6"/>
          <p:cNvSpPr>
            <a:spLocks noChangeShapeType="1"/>
          </p:cNvSpPr>
          <p:nvPr/>
        </p:nvSpPr>
        <p:spPr bwMode="auto">
          <a:xfrm>
            <a:off x="6934200" y="3276600"/>
            <a:ext cx="1752600" cy="0"/>
          </a:xfrm>
          <a:prstGeom prst="line">
            <a:avLst/>
          </a:prstGeom>
          <a:noFill/>
          <a:ln w="9525">
            <a:solidFill>
              <a:schemeClr val="tx1"/>
            </a:solidFill>
            <a:round/>
            <a:headEnd/>
            <a:tailEnd/>
          </a:ln>
        </p:spPr>
        <p:txBody>
          <a:bodyPr/>
          <a:lstStyle/>
          <a:p>
            <a:endParaRPr lang="en-US"/>
          </a:p>
        </p:txBody>
      </p:sp>
      <p:sp>
        <p:nvSpPr>
          <p:cNvPr id="115719" name="Line 7"/>
          <p:cNvSpPr>
            <a:spLocks noChangeShapeType="1"/>
          </p:cNvSpPr>
          <p:nvPr/>
        </p:nvSpPr>
        <p:spPr bwMode="auto">
          <a:xfrm>
            <a:off x="6934200" y="3810000"/>
            <a:ext cx="1600200" cy="0"/>
          </a:xfrm>
          <a:prstGeom prst="line">
            <a:avLst/>
          </a:prstGeom>
          <a:noFill/>
          <a:ln w="9525">
            <a:solidFill>
              <a:schemeClr val="tx1"/>
            </a:solidFill>
            <a:round/>
            <a:headEnd/>
            <a:tailEnd/>
          </a:ln>
        </p:spPr>
        <p:txBody>
          <a:bodyPr/>
          <a:lstStyle/>
          <a:p>
            <a:endParaRPr lang="en-US"/>
          </a:p>
        </p:txBody>
      </p:sp>
      <p:sp>
        <p:nvSpPr>
          <p:cNvPr id="115720" name="Line 8"/>
          <p:cNvSpPr>
            <a:spLocks noChangeShapeType="1"/>
          </p:cNvSpPr>
          <p:nvPr/>
        </p:nvSpPr>
        <p:spPr bwMode="auto">
          <a:xfrm>
            <a:off x="6553200" y="4191000"/>
            <a:ext cx="2209800" cy="0"/>
          </a:xfrm>
          <a:prstGeom prst="line">
            <a:avLst/>
          </a:prstGeom>
          <a:noFill/>
          <a:ln w="9525">
            <a:solidFill>
              <a:schemeClr val="tx1"/>
            </a:solidFill>
            <a:round/>
            <a:headEnd/>
            <a:tailEnd/>
          </a:ln>
        </p:spPr>
        <p:txBody>
          <a:bodyPr/>
          <a:lstStyle/>
          <a:p>
            <a:endParaRPr lang="en-US"/>
          </a:p>
        </p:txBody>
      </p:sp>
      <p:sp>
        <p:nvSpPr>
          <p:cNvPr id="115721" name="Line 9"/>
          <p:cNvSpPr>
            <a:spLocks noChangeShapeType="1"/>
          </p:cNvSpPr>
          <p:nvPr/>
        </p:nvSpPr>
        <p:spPr bwMode="auto">
          <a:xfrm>
            <a:off x="6934200" y="4648200"/>
            <a:ext cx="1600200" cy="0"/>
          </a:xfrm>
          <a:prstGeom prst="line">
            <a:avLst/>
          </a:prstGeom>
          <a:noFill/>
          <a:ln w="9525">
            <a:solidFill>
              <a:schemeClr val="tx1"/>
            </a:solidFill>
            <a:round/>
            <a:headEnd/>
            <a:tailEnd/>
          </a:ln>
        </p:spPr>
        <p:txBody>
          <a:bodyPr/>
          <a:lstStyle/>
          <a:p>
            <a:endParaRPr lang="en-US"/>
          </a:p>
        </p:txBody>
      </p:sp>
      <p:sp>
        <p:nvSpPr>
          <p:cNvPr id="115722" name="Line 10"/>
          <p:cNvSpPr>
            <a:spLocks noChangeShapeType="1"/>
          </p:cNvSpPr>
          <p:nvPr/>
        </p:nvSpPr>
        <p:spPr bwMode="auto">
          <a:xfrm>
            <a:off x="6934200" y="5410200"/>
            <a:ext cx="1600200" cy="0"/>
          </a:xfrm>
          <a:prstGeom prst="line">
            <a:avLst/>
          </a:prstGeom>
          <a:noFill/>
          <a:ln w="9525">
            <a:solidFill>
              <a:schemeClr val="tx1"/>
            </a:solidFill>
            <a:round/>
            <a:headEnd/>
            <a:tailEnd/>
          </a:ln>
        </p:spPr>
        <p:txBody>
          <a:bodyPr/>
          <a:lstStyle/>
          <a:p>
            <a:endParaRPr lang="en-US"/>
          </a:p>
        </p:txBody>
      </p:sp>
      <p:sp>
        <p:nvSpPr>
          <p:cNvPr id="115723" name="Line 11"/>
          <p:cNvSpPr>
            <a:spLocks noChangeShapeType="1"/>
          </p:cNvSpPr>
          <p:nvPr/>
        </p:nvSpPr>
        <p:spPr bwMode="auto">
          <a:xfrm>
            <a:off x="6934200" y="5867400"/>
            <a:ext cx="1600200" cy="0"/>
          </a:xfrm>
          <a:prstGeom prst="line">
            <a:avLst/>
          </a:prstGeom>
          <a:noFill/>
          <a:ln w="9525">
            <a:solidFill>
              <a:schemeClr val="tx1"/>
            </a:solidFill>
            <a:round/>
            <a:headEnd/>
            <a:tailEnd/>
          </a:ln>
        </p:spPr>
        <p:txBody>
          <a:bodyPr/>
          <a:lstStyle/>
          <a:p>
            <a:endParaRPr lang="en-US"/>
          </a:p>
        </p:txBody>
      </p:sp>
      <p:sp>
        <p:nvSpPr>
          <p:cNvPr id="115724" name="Line 12"/>
          <p:cNvSpPr>
            <a:spLocks noChangeShapeType="1"/>
          </p:cNvSpPr>
          <p:nvPr/>
        </p:nvSpPr>
        <p:spPr bwMode="auto">
          <a:xfrm>
            <a:off x="6934200" y="6705600"/>
            <a:ext cx="1600200" cy="0"/>
          </a:xfrm>
          <a:prstGeom prst="line">
            <a:avLst/>
          </a:prstGeom>
          <a:noFill/>
          <a:ln w="9525">
            <a:solidFill>
              <a:schemeClr val="tx1"/>
            </a:solidFill>
            <a:round/>
            <a:headEnd/>
            <a:tailEnd/>
          </a:ln>
        </p:spPr>
        <p:txBody>
          <a:bodyPr/>
          <a:lstStyle/>
          <a:p>
            <a:endParaRPr lang="en-US"/>
          </a:p>
        </p:txBody>
      </p:sp>
      <p:sp>
        <p:nvSpPr>
          <p:cNvPr id="115725" name="Text Box 13"/>
          <p:cNvSpPr txBox="1">
            <a:spLocks noChangeArrowheads="1"/>
          </p:cNvSpPr>
          <p:nvPr/>
        </p:nvSpPr>
        <p:spPr bwMode="auto">
          <a:xfrm>
            <a:off x="273050" y="4800600"/>
            <a:ext cx="6508750"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a:t>
            </a:r>
            <a:r>
              <a:rPr lang="en-US" sz="1800" i="1">
                <a:solidFill>
                  <a:schemeClr val="accent2"/>
                </a:solidFill>
                <a:latin typeface="Arial" charset="0"/>
              </a:rPr>
              <a:t>total number of atoms</a:t>
            </a:r>
            <a:r>
              <a:rPr lang="en-US" sz="1800">
                <a:solidFill>
                  <a:schemeClr val="accent2"/>
                </a:solidFill>
                <a:latin typeface="Arial" charset="0"/>
              </a:rPr>
              <a:t> that make up each compound.</a:t>
            </a:r>
          </a:p>
        </p:txBody>
      </p:sp>
      <p:sp>
        <p:nvSpPr>
          <p:cNvPr id="115726" name="Text Box 14"/>
          <p:cNvSpPr txBox="1">
            <a:spLocks noChangeArrowheads="1"/>
          </p:cNvSpPr>
          <p:nvPr/>
        </p:nvSpPr>
        <p:spPr bwMode="auto">
          <a:xfrm>
            <a:off x="381000" y="381000"/>
            <a:ext cx="6691313" cy="5592763"/>
          </a:xfrm>
          <a:prstGeom prst="rect">
            <a:avLst/>
          </a:prstGeom>
          <a:noFill/>
          <a:ln w="9525">
            <a:noFill/>
            <a:miter lim="800000"/>
            <a:headEnd/>
            <a:tailEnd/>
          </a:ln>
        </p:spPr>
        <p:txBody>
          <a:bodyPr wrap="none">
            <a:spAutoFit/>
          </a:bodyPr>
          <a:lstStyle/>
          <a:p>
            <a:r>
              <a:rPr lang="en-US" sz="1800">
                <a:solidFill>
                  <a:schemeClr val="accent2"/>
                </a:solidFill>
                <a:latin typeface="Arial" charset="0"/>
              </a:rPr>
              <a:t>Write the compound formed by the following ions:</a:t>
            </a:r>
          </a:p>
          <a:p>
            <a:r>
              <a:rPr lang="en-US" sz="1800">
                <a:latin typeface="Arial" charset="0"/>
              </a:rPr>
              <a:t>	1)  Al</a:t>
            </a:r>
            <a:r>
              <a:rPr lang="en-US" sz="1800" baseline="30000">
                <a:latin typeface="Arial" charset="0"/>
              </a:rPr>
              <a:t>3+</a:t>
            </a:r>
            <a:r>
              <a:rPr lang="en-US" sz="1800">
                <a:latin typeface="Arial" charset="0"/>
              </a:rPr>
              <a:t>   S</a:t>
            </a:r>
            <a:r>
              <a:rPr lang="en-US" sz="1800" baseline="30000">
                <a:latin typeface="Arial" charset="0"/>
              </a:rPr>
              <a:t>2-   					 </a:t>
            </a:r>
            <a:endParaRPr lang="en-US" sz="1800">
              <a:latin typeface="Arial" charset="0"/>
            </a:endParaRPr>
          </a:p>
          <a:p>
            <a:endParaRPr lang="en-US" sz="1400">
              <a:latin typeface="Arial" charset="0"/>
            </a:endParaRPr>
          </a:p>
          <a:p>
            <a:r>
              <a:rPr lang="en-US" sz="1800">
                <a:latin typeface="Arial" charset="0"/>
              </a:rPr>
              <a:t>	2)  Mg</a:t>
            </a:r>
            <a:r>
              <a:rPr lang="en-US" sz="1800" baseline="30000">
                <a:latin typeface="Arial" charset="0"/>
              </a:rPr>
              <a:t>2+</a:t>
            </a:r>
            <a:r>
              <a:rPr lang="en-US" sz="1800">
                <a:latin typeface="Arial" charset="0"/>
              </a:rPr>
              <a:t>    PO</a:t>
            </a:r>
            <a:r>
              <a:rPr lang="en-US" sz="1800" baseline="-25000">
                <a:latin typeface="Arial" charset="0"/>
              </a:rPr>
              <a:t>4</a:t>
            </a:r>
            <a:r>
              <a:rPr lang="en-US" sz="1800" baseline="30000">
                <a:latin typeface="Arial" charset="0"/>
              </a:rPr>
              <a:t>3-					  </a:t>
            </a:r>
            <a:endParaRPr lang="en-US" sz="1800">
              <a:latin typeface="Arial" charset="0"/>
            </a:endParaRPr>
          </a:p>
          <a:p>
            <a:endParaRPr lang="en-US" sz="1400">
              <a:latin typeface="Arial" charset="0"/>
            </a:endParaRPr>
          </a:p>
          <a:p>
            <a:r>
              <a:rPr lang="en-US" sz="1800">
                <a:solidFill>
                  <a:schemeClr val="accent2"/>
                </a:solidFill>
                <a:latin typeface="Arial" charset="0"/>
              </a:rPr>
              <a:t>When a formula is given…write the proper name.  </a:t>
            </a:r>
          </a:p>
          <a:p>
            <a:r>
              <a:rPr lang="en-US" sz="1800">
                <a:solidFill>
                  <a:schemeClr val="accent2"/>
                </a:solidFill>
                <a:latin typeface="Arial" charset="0"/>
              </a:rPr>
              <a:t>When a name is given…write the proper formula.</a:t>
            </a:r>
          </a:p>
          <a:p>
            <a:r>
              <a:rPr lang="en-US" sz="1800">
                <a:latin typeface="Arial" charset="0"/>
              </a:rPr>
              <a:t>	3)   BaO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4)   lithium bromide 	 </a:t>
            </a:r>
            <a:r>
              <a:rPr lang="en-US" sz="1800" baseline="30000">
                <a:latin typeface="Arial" charset="0"/>
              </a:rPr>
              <a:t> </a:t>
            </a:r>
            <a:endParaRPr lang="en-US" sz="1800">
              <a:latin typeface="Arial" charset="0"/>
            </a:endParaRPr>
          </a:p>
          <a:p>
            <a:endParaRPr lang="en-US" sz="1400">
              <a:latin typeface="Arial" charset="0"/>
            </a:endParaRPr>
          </a:p>
          <a:p>
            <a:r>
              <a:rPr lang="en-US" sz="1800">
                <a:latin typeface="Arial" charset="0"/>
              </a:rPr>
              <a:t>	5)  Ni</a:t>
            </a:r>
            <a:r>
              <a:rPr lang="en-US" sz="1800" baseline="-25000">
                <a:latin typeface="Arial" charset="0"/>
              </a:rPr>
              <a:t>2</a:t>
            </a:r>
            <a:r>
              <a:rPr lang="en-US" sz="1800">
                <a:latin typeface="Arial" charset="0"/>
              </a:rPr>
              <a:t>S</a:t>
            </a:r>
            <a:r>
              <a:rPr lang="en-US" sz="1800" baseline="-25000">
                <a:latin typeface="Arial" charset="0"/>
              </a:rPr>
              <a:t>3						 </a:t>
            </a:r>
            <a:r>
              <a:rPr lang="en-US" sz="1800" baseline="30000">
                <a:latin typeface="Arial" charset="0"/>
              </a:rPr>
              <a:t> </a:t>
            </a:r>
            <a:endParaRPr lang="en-US" sz="1800" baseline="-25000">
              <a:latin typeface="Arial" charset="0"/>
            </a:endParaRPr>
          </a:p>
          <a:p>
            <a:pPr lvl="2"/>
            <a:endParaRPr lang="en-US" sz="1400">
              <a:latin typeface="Arial" charset="0"/>
            </a:endParaRPr>
          </a:p>
          <a:p>
            <a:pPr lvl="2"/>
            <a:r>
              <a:rPr lang="en-US" sz="1800">
                <a:latin typeface="Arial" charset="0"/>
              </a:rPr>
              <a:t>6)  triphosphorus heptoxide			 </a:t>
            </a:r>
            <a:r>
              <a:rPr lang="en-US" sz="1800" baseline="30000">
                <a:latin typeface="Arial" charset="0"/>
              </a:rPr>
              <a:t> </a:t>
            </a:r>
          </a:p>
          <a:p>
            <a:pPr lvl="2"/>
            <a:endParaRPr lang="en-US" sz="1400" baseline="30000">
              <a:latin typeface="Arial" charset="0"/>
            </a:endParaRPr>
          </a:p>
          <a:p>
            <a:r>
              <a:rPr lang="en-US" sz="1800">
                <a:latin typeface="Arial" charset="0"/>
              </a:rPr>
              <a:t>	7)   N</a:t>
            </a:r>
            <a:r>
              <a:rPr lang="en-US" sz="1800" baseline="-25000">
                <a:latin typeface="Arial" charset="0"/>
              </a:rPr>
              <a:t>2</a:t>
            </a:r>
            <a:r>
              <a:rPr lang="en-US" sz="1800">
                <a:latin typeface="Arial" charset="0"/>
              </a:rPr>
              <a:t>O</a:t>
            </a:r>
            <a:r>
              <a:rPr lang="en-US" sz="1800" baseline="-25000">
                <a:latin typeface="Arial" charset="0"/>
              </a:rPr>
              <a:t>5</a:t>
            </a:r>
            <a:r>
              <a:rPr lang="en-US" sz="1800">
                <a:latin typeface="Arial" charset="0"/>
              </a:rPr>
              <a:t>					 	 </a:t>
            </a:r>
            <a:r>
              <a:rPr lang="en-US" sz="1800" baseline="30000">
                <a:latin typeface="Arial" charset="0"/>
              </a:rPr>
              <a:t> </a:t>
            </a:r>
          </a:p>
          <a:p>
            <a:endParaRPr lang="en-US" sz="1400" baseline="30000">
              <a:latin typeface="Arial" charset="0"/>
            </a:endParaRPr>
          </a:p>
          <a:p>
            <a:r>
              <a:rPr lang="en-US" sz="1800" baseline="30000">
                <a:latin typeface="Arial" charset="0"/>
              </a:rPr>
              <a:t>	</a:t>
            </a:r>
            <a:r>
              <a:rPr lang="en-US" sz="1800">
                <a:latin typeface="Arial" charset="0"/>
              </a:rPr>
              <a:t>8)   molybdenum (VI) nitride 			 </a:t>
            </a:r>
            <a:r>
              <a:rPr lang="en-US" sz="1800" baseline="30000">
                <a:latin typeface="Arial" charset="0"/>
              </a:rPr>
              <a:t> </a:t>
            </a:r>
            <a:endParaRPr lang="en-US" sz="1800">
              <a:latin typeface="Arial" charset="0"/>
            </a:endParaRPr>
          </a:p>
          <a:p>
            <a:endParaRPr lang="en-US" sz="1400">
              <a:latin typeface="Arial" charset="0"/>
            </a:endParaRPr>
          </a:p>
          <a:p>
            <a:endParaRPr lang="en-US" sz="1800">
              <a:latin typeface="Arial" charset="0"/>
            </a:endParaRPr>
          </a:p>
          <a:p>
            <a:r>
              <a:rPr lang="en-US" sz="1800">
                <a:latin typeface="Arial" charset="0"/>
              </a:rPr>
              <a:t>	9)  trinitrotoluene (TNT)… CH</a:t>
            </a:r>
            <a:r>
              <a:rPr lang="en-US" sz="1800" baseline="-25000">
                <a:latin typeface="Arial" charset="0"/>
              </a:rPr>
              <a:t>3</a:t>
            </a:r>
            <a:r>
              <a:rPr lang="en-US" sz="1800">
                <a:latin typeface="Arial" charset="0"/>
              </a:rPr>
              <a:t>C</a:t>
            </a:r>
            <a:r>
              <a:rPr lang="en-US" sz="1800" baseline="-25000">
                <a:latin typeface="Arial" charset="0"/>
              </a:rPr>
              <a:t>6</a:t>
            </a:r>
            <a:r>
              <a:rPr lang="en-US" sz="1800">
                <a:latin typeface="Arial" charset="0"/>
              </a:rPr>
              <a:t>H</a:t>
            </a:r>
            <a:r>
              <a:rPr lang="en-US" sz="1800" baseline="-25000">
                <a:latin typeface="Arial" charset="0"/>
              </a:rPr>
              <a:t>2</a:t>
            </a:r>
            <a:r>
              <a:rPr lang="en-US" sz="1800">
                <a:latin typeface="Arial" charset="0"/>
              </a:rPr>
              <a:t>(NO</a:t>
            </a:r>
            <a:r>
              <a:rPr lang="en-US" sz="1800" baseline="-25000">
                <a:latin typeface="Arial" charset="0"/>
              </a:rPr>
              <a:t>2</a:t>
            </a:r>
            <a:r>
              <a:rPr lang="en-US" sz="1800">
                <a:latin typeface="Arial" charset="0"/>
              </a:rPr>
              <a:t>)</a:t>
            </a:r>
            <a:r>
              <a:rPr lang="en-US" sz="1800" baseline="-25000">
                <a:latin typeface="Arial" charset="0"/>
              </a:rPr>
              <a:t>3		 </a:t>
            </a:r>
          </a:p>
          <a:p>
            <a:endParaRPr lang="en-US" sz="1800" baseline="-25000">
              <a:latin typeface="Arial" charset="0"/>
            </a:endParaRPr>
          </a:p>
          <a:p>
            <a:r>
              <a:rPr lang="en-US" sz="1800" baseline="-25000">
                <a:latin typeface="Arial" charset="0"/>
              </a:rPr>
              <a:t>                   </a:t>
            </a:r>
            <a:r>
              <a:rPr lang="en-US" sz="1800">
                <a:latin typeface="Arial" charset="0"/>
              </a:rPr>
              <a:t>10)  phosphoric acid H</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 			</a:t>
            </a:r>
            <a:endParaRPr lang="en-US" sz="1800" baseline="30000">
              <a:latin typeface="Arial" charset="0"/>
            </a:endParaRPr>
          </a:p>
        </p:txBody>
      </p:sp>
      <p:sp>
        <p:nvSpPr>
          <p:cNvPr id="115727" name="Text Box 15"/>
          <p:cNvSpPr txBox="1">
            <a:spLocks noChangeArrowheads="1"/>
          </p:cNvSpPr>
          <p:nvPr/>
        </p:nvSpPr>
        <p:spPr bwMode="auto">
          <a:xfrm>
            <a:off x="304800" y="6019800"/>
            <a:ext cx="8251825"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Extra credit:  What is the formula for </a:t>
            </a:r>
            <a:r>
              <a:rPr lang="en-US" sz="1800">
                <a:solidFill>
                  <a:srgbClr val="006600"/>
                </a:solidFill>
                <a:latin typeface="Arial" charset="0"/>
              </a:rPr>
              <a:t>plumbic iodide?</a:t>
            </a:r>
            <a:r>
              <a:rPr lang="en-US" sz="1800">
                <a:solidFill>
                  <a:schemeClr val="accent2"/>
                </a:solidFill>
                <a:latin typeface="Arial" charset="0"/>
              </a:rPr>
              <a:t> </a:t>
            </a:r>
            <a:r>
              <a:rPr lang="en-US" sz="1800">
                <a:solidFill>
                  <a:srgbClr val="666633"/>
                </a:solidFill>
                <a:latin typeface="Arial" charset="0"/>
              </a:rPr>
              <a:t>(Hint:  lead is Pb</a:t>
            </a:r>
            <a:r>
              <a:rPr lang="en-US" sz="1800" baseline="30000">
                <a:solidFill>
                  <a:srgbClr val="666633"/>
                </a:solidFill>
                <a:latin typeface="Arial" charset="0"/>
              </a:rPr>
              <a:t>2+</a:t>
            </a:r>
            <a:r>
              <a:rPr lang="en-US" sz="1800">
                <a:solidFill>
                  <a:srgbClr val="666633"/>
                </a:solidFill>
                <a:latin typeface="Arial" charset="0"/>
              </a:rPr>
              <a:t> or Pb</a:t>
            </a:r>
            <a:r>
              <a:rPr lang="en-US" sz="1800" baseline="30000">
                <a:solidFill>
                  <a:srgbClr val="666633"/>
                </a:solidFill>
                <a:latin typeface="Arial" charset="0"/>
              </a:rPr>
              <a:t>4+</a:t>
            </a:r>
            <a:r>
              <a:rPr lang="en-US" sz="1800">
                <a:solidFill>
                  <a:srgbClr val="666633"/>
                </a:solidFill>
                <a:latin typeface="Arial" charset="0"/>
              </a:rPr>
              <a:t>)</a:t>
            </a:r>
          </a:p>
        </p:txBody>
      </p:sp>
      <p:sp>
        <p:nvSpPr>
          <p:cNvPr id="115728" name="Text Box 16"/>
          <p:cNvSpPr txBox="1">
            <a:spLocks noChangeArrowheads="1"/>
          </p:cNvSpPr>
          <p:nvPr/>
        </p:nvSpPr>
        <p:spPr bwMode="auto">
          <a:xfrm>
            <a:off x="7470775" y="228600"/>
            <a:ext cx="1444625" cy="366713"/>
          </a:xfrm>
          <a:prstGeom prst="rect">
            <a:avLst/>
          </a:prstGeom>
          <a:noFill/>
          <a:ln w="9525">
            <a:noFill/>
            <a:miter lim="800000"/>
            <a:headEnd/>
            <a:tailEnd/>
          </a:ln>
        </p:spPr>
        <p:txBody>
          <a:bodyPr wrap="none">
            <a:spAutoFit/>
          </a:bodyPr>
          <a:lstStyle/>
          <a:p>
            <a:r>
              <a:rPr lang="en-US" sz="1800">
                <a:solidFill>
                  <a:srgbClr val="FF1D1D"/>
                </a:solidFill>
                <a:latin typeface="Papyrus" pitchFamily="66" charset="0"/>
              </a:rPr>
              <a:t>Answer Key</a:t>
            </a:r>
          </a:p>
        </p:txBody>
      </p:sp>
      <p:sp>
        <p:nvSpPr>
          <p:cNvPr id="113681" name="Text Box 17"/>
          <p:cNvSpPr txBox="1">
            <a:spLocks noChangeArrowheads="1"/>
          </p:cNvSpPr>
          <p:nvPr/>
        </p:nvSpPr>
        <p:spPr bwMode="auto">
          <a:xfrm>
            <a:off x="7419975" y="569913"/>
            <a:ext cx="708025"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Al</a:t>
            </a:r>
            <a:r>
              <a:rPr lang="en-US" sz="1800" baseline="-25000">
                <a:solidFill>
                  <a:srgbClr val="FF0000"/>
                </a:solidFill>
                <a:latin typeface="Arial" charset="0"/>
              </a:rPr>
              <a:t>2</a:t>
            </a:r>
            <a:r>
              <a:rPr lang="en-US" sz="1800">
                <a:solidFill>
                  <a:srgbClr val="FF0000"/>
                </a:solidFill>
                <a:latin typeface="Arial" charset="0"/>
              </a:rPr>
              <a:t>S</a:t>
            </a:r>
            <a:r>
              <a:rPr lang="en-US" sz="1800" baseline="-25000">
                <a:solidFill>
                  <a:srgbClr val="FF0000"/>
                </a:solidFill>
                <a:latin typeface="Arial" charset="0"/>
              </a:rPr>
              <a:t>3</a:t>
            </a:r>
          </a:p>
        </p:txBody>
      </p:sp>
      <p:sp>
        <p:nvSpPr>
          <p:cNvPr id="113682" name="Text Box 18"/>
          <p:cNvSpPr txBox="1">
            <a:spLocks noChangeArrowheads="1"/>
          </p:cNvSpPr>
          <p:nvPr/>
        </p:nvSpPr>
        <p:spPr bwMode="auto">
          <a:xfrm>
            <a:off x="7132638" y="1004888"/>
            <a:ext cx="1236662"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Mg</a:t>
            </a:r>
            <a:r>
              <a:rPr lang="en-US" sz="1800" baseline="-25000">
                <a:solidFill>
                  <a:srgbClr val="FF0000"/>
                </a:solidFill>
                <a:latin typeface="Arial" charset="0"/>
              </a:rPr>
              <a:t>3</a:t>
            </a:r>
            <a:r>
              <a:rPr lang="en-US" sz="1800">
                <a:solidFill>
                  <a:srgbClr val="FF0000"/>
                </a:solidFill>
                <a:latin typeface="Arial" charset="0"/>
              </a:rPr>
              <a:t>(PO</a:t>
            </a:r>
            <a:r>
              <a:rPr lang="en-US" sz="1800" baseline="-25000">
                <a:solidFill>
                  <a:srgbClr val="FF0000"/>
                </a:solidFill>
                <a:latin typeface="Arial" charset="0"/>
              </a:rPr>
              <a:t>4</a:t>
            </a:r>
            <a:r>
              <a:rPr lang="en-US" sz="1800">
                <a:solidFill>
                  <a:srgbClr val="FF0000"/>
                </a:solidFill>
                <a:latin typeface="Arial" charset="0"/>
              </a:rPr>
              <a:t>)</a:t>
            </a:r>
            <a:r>
              <a:rPr lang="en-US" sz="1800" baseline="-25000">
                <a:solidFill>
                  <a:srgbClr val="FF0000"/>
                </a:solidFill>
                <a:latin typeface="Arial" charset="0"/>
              </a:rPr>
              <a:t>2</a:t>
            </a:r>
          </a:p>
        </p:txBody>
      </p:sp>
      <p:sp>
        <p:nvSpPr>
          <p:cNvPr id="113683" name="Text Box 19"/>
          <p:cNvSpPr txBox="1">
            <a:spLocks noChangeArrowheads="1"/>
          </p:cNvSpPr>
          <p:nvPr/>
        </p:nvSpPr>
        <p:spPr bwMode="auto">
          <a:xfrm>
            <a:off x="7042150" y="2093913"/>
            <a:ext cx="1492250"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barium oxide</a:t>
            </a:r>
          </a:p>
        </p:txBody>
      </p:sp>
      <p:sp>
        <p:nvSpPr>
          <p:cNvPr id="113684" name="Text Box 20"/>
          <p:cNvSpPr txBox="1">
            <a:spLocks noChangeArrowheads="1"/>
          </p:cNvSpPr>
          <p:nvPr/>
        </p:nvSpPr>
        <p:spPr bwMode="auto">
          <a:xfrm>
            <a:off x="6864350" y="2971800"/>
            <a:ext cx="1898650" cy="366713"/>
          </a:xfrm>
          <a:prstGeom prst="rect">
            <a:avLst/>
          </a:prstGeom>
          <a:noFill/>
          <a:ln w="9525">
            <a:noFill/>
            <a:miter lim="800000"/>
            <a:headEnd/>
            <a:tailEnd/>
          </a:ln>
        </p:spPr>
        <p:txBody>
          <a:bodyPr wrap="none">
            <a:spAutoFit/>
          </a:bodyPr>
          <a:lstStyle/>
          <a:p>
            <a:r>
              <a:rPr lang="en-US" sz="1800">
                <a:solidFill>
                  <a:srgbClr val="FF0000"/>
                </a:solidFill>
                <a:latin typeface="Arial" charset="0"/>
              </a:rPr>
              <a:t>nickel (III) sulfide</a:t>
            </a:r>
          </a:p>
        </p:txBody>
      </p:sp>
      <p:sp>
        <p:nvSpPr>
          <p:cNvPr id="113685" name="Text Box 21"/>
          <p:cNvSpPr txBox="1">
            <a:spLocks noChangeArrowheads="1"/>
          </p:cNvSpPr>
          <p:nvPr/>
        </p:nvSpPr>
        <p:spPr bwMode="auto">
          <a:xfrm>
            <a:off x="7419975" y="2514600"/>
            <a:ext cx="590550" cy="366713"/>
          </a:xfrm>
          <a:prstGeom prst="rect">
            <a:avLst/>
          </a:prstGeom>
          <a:noFill/>
          <a:ln w="9525">
            <a:noFill/>
            <a:miter lim="800000"/>
            <a:headEnd/>
            <a:tailEnd/>
          </a:ln>
        </p:spPr>
        <p:txBody>
          <a:bodyPr wrap="none">
            <a:spAutoFit/>
          </a:bodyPr>
          <a:lstStyle/>
          <a:p>
            <a:r>
              <a:rPr lang="en-US" sz="1800">
                <a:solidFill>
                  <a:srgbClr val="FF0000"/>
                </a:solidFill>
                <a:latin typeface="Arial" charset="0"/>
              </a:rPr>
              <a:t>LiBr</a:t>
            </a:r>
            <a:endParaRPr lang="en-US" sz="1800" baseline="-25000">
              <a:solidFill>
                <a:srgbClr val="FF0000"/>
              </a:solidFill>
              <a:latin typeface="Arial" charset="0"/>
            </a:endParaRPr>
          </a:p>
        </p:txBody>
      </p:sp>
      <p:sp>
        <p:nvSpPr>
          <p:cNvPr id="113686" name="Text Box 22"/>
          <p:cNvSpPr txBox="1">
            <a:spLocks noChangeArrowheads="1"/>
          </p:cNvSpPr>
          <p:nvPr/>
        </p:nvSpPr>
        <p:spPr bwMode="auto">
          <a:xfrm>
            <a:off x="6553200" y="3886200"/>
            <a:ext cx="2241550" cy="366713"/>
          </a:xfrm>
          <a:prstGeom prst="rect">
            <a:avLst/>
          </a:prstGeom>
          <a:noFill/>
          <a:ln w="9525">
            <a:noFill/>
            <a:miter lim="800000"/>
            <a:headEnd/>
            <a:tailEnd/>
          </a:ln>
        </p:spPr>
        <p:txBody>
          <a:bodyPr wrap="none">
            <a:spAutoFit/>
          </a:bodyPr>
          <a:lstStyle/>
          <a:p>
            <a:r>
              <a:rPr lang="en-US" sz="1800">
                <a:solidFill>
                  <a:srgbClr val="FF0000"/>
                </a:solidFill>
                <a:latin typeface="Arial" charset="0"/>
              </a:rPr>
              <a:t>dinitrogen</a:t>
            </a:r>
            <a:r>
              <a:rPr lang="en-US" sz="1800" b="1">
                <a:solidFill>
                  <a:srgbClr val="FF0000"/>
                </a:solidFill>
                <a:latin typeface="Arial" charset="0"/>
              </a:rPr>
              <a:t> </a:t>
            </a:r>
            <a:r>
              <a:rPr lang="en-US" sz="1800">
                <a:solidFill>
                  <a:srgbClr val="FF0000"/>
                </a:solidFill>
                <a:latin typeface="Arial" charset="0"/>
              </a:rPr>
              <a:t>pentoxide</a:t>
            </a:r>
          </a:p>
        </p:txBody>
      </p:sp>
      <p:sp>
        <p:nvSpPr>
          <p:cNvPr id="113687" name="Text Box 23"/>
          <p:cNvSpPr txBox="1">
            <a:spLocks noChangeArrowheads="1"/>
          </p:cNvSpPr>
          <p:nvPr/>
        </p:nvSpPr>
        <p:spPr bwMode="auto">
          <a:xfrm>
            <a:off x="7315200" y="4281488"/>
            <a:ext cx="750888"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MoN</a:t>
            </a:r>
            <a:r>
              <a:rPr lang="en-US" sz="1800" baseline="-25000">
                <a:solidFill>
                  <a:srgbClr val="FF0000"/>
                </a:solidFill>
                <a:latin typeface="Arial" charset="0"/>
              </a:rPr>
              <a:t>2</a:t>
            </a:r>
          </a:p>
        </p:txBody>
      </p:sp>
      <p:sp>
        <p:nvSpPr>
          <p:cNvPr id="113688" name="Text Box 24"/>
          <p:cNvSpPr txBox="1">
            <a:spLocks noChangeArrowheads="1"/>
          </p:cNvSpPr>
          <p:nvPr/>
        </p:nvSpPr>
        <p:spPr bwMode="auto">
          <a:xfrm>
            <a:off x="7537450" y="5486400"/>
            <a:ext cx="311150" cy="366713"/>
          </a:xfrm>
          <a:prstGeom prst="rect">
            <a:avLst/>
          </a:prstGeom>
          <a:noFill/>
          <a:ln w="9525">
            <a:noFill/>
            <a:miter lim="800000"/>
            <a:headEnd/>
            <a:tailEnd/>
          </a:ln>
        </p:spPr>
        <p:txBody>
          <a:bodyPr wrap="none">
            <a:spAutoFit/>
          </a:bodyPr>
          <a:lstStyle/>
          <a:p>
            <a:r>
              <a:rPr lang="en-US" sz="1800">
                <a:solidFill>
                  <a:srgbClr val="FF0000"/>
                </a:solidFill>
                <a:latin typeface="Arial" charset="0"/>
              </a:rPr>
              <a:t>8</a:t>
            </a:r>
            <a:endParaRPr lang="en-US" sz="1800" baseline="-25000">
              <a:solidFill>
                <a:srgbClr val="FF0000"/>
              </a:solidFill>
              <a:latin typeface="Arial" charset="0"/>
            </a:endParaRPr>
          </a:p>
        </p:txBody>
      </p:sp>
      <p:sp>
        <p:nvSpPr>
          <p:cNvPr id="113689" name="Text Box 25"/>
          <p:cNvSpPr txBox="1">
            <a:spLocks noChangeArrowheads="1"/>
          </p:cNvSpPr>
          <p:nvPr/>
        </p:nvSpPr>
        <p:spPr bwMode="auto">
          <a:xfrm>
            <a:off x="7486650" y="5029200"/>
            <a:ext cx="438150" cy="366713"/>
          </a:xfrm>
          <a:prstGeom prst="rect">
            <a:avLst/>
          </a:prstGeom>
          <a:noFill/>
          <a:ln w="9525">
            <a:noFill/>
            <a:miter lim="800000"/>
            <a:headEnd/>
            <a:tailEnd/>
          </a:ln>
        </p:spPr>
        <p:txBody>
          <a:bodyPr wrap="none">
            <a:spAutoFit/>
          </a:bodyPr>
          <a:lstStyle/>
          <a:p>
            <a:r>
              <a:rPr lang="en-US" sz="1800">
                <a:solidFill>
                  <a:srgbClr val="FF0000"/>
                </a:solidFill>
                <a:latin typeface="Arial" charset="0"/>
              </a:rPr>
              <a:t>21</a:t>
            </a:r>
            <a:endParaRPr lang="en-US" sz="1800" baseline="-25000">
              <a:solidFill>
                <a:srgbClr val="FF0000"/>
              </a:solidFill>
              <a:latin typeface="Arial" charset="0"/>
            </a:endParaRPr>
          </a:p>
        </p:txBody>
      </p:sp>
      <p:sp>
        <p:nvSpPr>
          <p:cNvPr id="113690" name="Text Box 26"/>
          <p:cNvSpPr txBox="1">
            <a:spLocks noChangeArrowheads="1"/>
          </p:cNvSpPr>
          <p:nvPr/>
        </p:nvSpPr>
        <p:spPr bwMode="auto">
          <a:xfrm>
            <a:off x="7453313" y="6338888"/>
            <a:ext cx="611187"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PbI</a:t>
            </a:r>
            <a:r>
              <a:rPr lang="en-US" sz="1800" baseline="-25000">
                <a:solidFill>
                  <a:srgbClr val="FF0000"/>
                </a:solidFill>
                <a:latin typeface="Arial" charset="0"/>
              </a:rPr>
              <a:t>4</a:t>
            </a:r>
          </a:p>
        </p:txBody>
      </p:sp>
      <p:sp>
        <p:nvSpPr>
          <p:cNvPr id="113691" name="Text Box 27"/>
          <p:cNvSpPr txBox="1">
            <a:spLocks noChangeArrowheads="1"/>
          </p:cNvSpPr>
          <p:nvPr/>
        </p:nvSpPr>
        <p:spPr bwMode="auto">
          <a:xfrm>
            <a:off x="7394575" y="3443288"/>
            <a:ext cx="682625" cy="366712"/>
          </a:xfrm>
          <a:prstGeom prst="rect">
            <a:avLst/>
          </a:prstGeom>
          <a:noFill/>
          <a:ln w="9525">
            <a:noFill/>
            <a:miter lim="800000"/>
            <a:headEnd/>
            <a:tailEnd/>
          </a:ln>
        </p:spPr>
        <p:txBody>
          <a:bodyPr wrap="none">
            <a:spAutoFit/>
          </a:bodyPr>
          <a:lstStyle/>
          <a:p>
            <a:r>
              <a:rPr lang="en-US" sz="1800">
                <a:solidFill>
                  <a:srgbClr val="FF0000"/>
                </a:solidFill>
                <a:latin typeface="Arial" charset="0"/>
              </a:rPr>
              <a:t>P</a:t>
            </a:r>
            <a:r>
              <a:rPr lang="en-US" sz="1800" baseline="-25000">
                <a:solidFill>
                  <a:srgbClr val="FF0000"/>
                </a:solidFill>
                <a:latin typeface="Arial" charset="0"/>
              </a:rPr>
              <a:t>3</a:t>
            </a:r>
            <a:r>
              <a:rPr lang="en-US" sz="1800">
                <a:solidFill>
                  <a:srgbClr val="FF0000"/>
                </a:solidFill>
                <a:latin typeface="Arial" charset="0"/>
              </a:rPr>
              <a:t>O</a:t>
            </a:r>
            <a:r>
              <a:rPr lang="en-US" sz="1800" baseline="-25000">
                <a:solidFill>
                  <a:srgbClr val="FF0000"/>
                </a:solidFill>
                <a:latin typeface="Arial" charset="0"/>
              </a:rPr>
              <a:t>7</a:t>
            </a:r>
          </a:p>
        </p:txBody>
      </p:sp>
      <p:sp>
        <p:nvSpPr>
          <p:cNvPr id="113692" name="Text Box 28"/>
          <p:cNvSpPr txBox="1">
            <a:spLocks noChangeArrowheads="1"/>
          </p:cNvSpPr>
          <p:nvPr/>
        </p:nvSpPr>
        <p:spPr bwMode="auto">
          <a:xfrm>
            <a:off x="5495925" y="620713"/>
            <a:ext cx="1514475" cy="304800"/>
          </a:xfrm>
          <a:prstGeom prst="rect">
            <a:avLst/>
          </a:prstGeom>
          <a:noFill/>
          <a:ln w="9525">
            <a:noFill/>
            <a:miter lim="800000"/>
            <a:headEnd/>
            <a:tailEnd/>
          </a:ln>
        </p:spPr>
        <p:txBody>
          <a:bodyPr wrap="none">
            <a:spAutoFit/>
          </a:bodyPr>
          <a:lstStyle/>
          <a:p>
            <a:r>
              <a:rPr lang="en-US" sz="1400">
                <a:solidFill>
                  <a:srgbClr val="A50021"/>
                </a:solidFill>
                <a:latin typeface="Arial" charset="0"/>
              </a:rPr>
              <a:t>aluminum sulfide</a:t>
            </a:r>
            <a:endParaRPr lang="en-US" sz="1400" baseline="-25000">
              <a:solidFill>
                <a:srgbClr val="A50021"/>
              </a:solidFill>
              <a:latin typeface="Arial" charset="0"/>
            </a:endParaRPr>
          </a:p>
        </p:txBody>
      </p:sp>
      <p:sp>
        <p:nvSpPr>
          <p:cNvPr id="113693" name="Text Box 29"/>
          <p:cNvSpPr txBox="1">
            <a:spLocks noChangeArrowheads="1"/>
          </p:cNvSpPr>
          <p:nvPr/>
        </p:nvSpPr>
        <p:spPr bwMode="auto">
          <a:xfrm>
            <a:off x="5037138" y="1004888"/>
            <a:ext cx="1990725" cy="366712"/>
          </a:xfrm>
          <a:prstGeom prst="rect">
            <a:avLst/>
          </a:prstGeom>
          <a:noFill/>
          <a:ln w="9525">
            <a:noFill/>
            <a:miter lim="800000"/>
            <a:headEnd/>
            <a:tailEnd/>
          </a:ln>
        </p:spPr>
        <p:txBody>
          <a:bodyPr wrap="none">
            <a:spAutoFit/>
          </a:bodyPr>
          <a:lstStyle/>
          <a:p>
            <a:r>
              <a:rPr lang="en-US" sz="1400">
                <a:solidFill>
                  <a:srgbClr val="A50021"/>
                </a:solidFill>
                <a:latin typeface="Arial" charset="0"/>
              </a:rPr>
              <a:t>magnesium</a:t>
            </a:r>
            <a:r>
              <a:rPr lang="en-US" sz="1800">
                <a:solidFill>
                  <a:srgbClr val="A50021"/>
                </a:solidFill>
                <a:latin typeface="Arial" charset="0"/>
              </a:rPr>
              <a:t> </a:t>
            </a:r>
            <a:r>
              <a:rPr lang="en-US" sz="1400">
                <a:solidFill>
                  <a:srgbClr val="A50021"/>
                </a:solidFill>
                <a:latin typeface="Arial" charset="0"/>
              </a:rPr>
              <a:t>phosphate</a:t>
            </a:r>
            <a:endParaRPr lang="en-US" sz="1400" baseline="-25000">
              <a:solidFill>
                <a:srgbClr val="A50021"/>
              </a:solidFill>
              <a:latin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3681"/>
                                        </p:tgtEl>
                                        <p:attrNameLst>
                                          <p:attrName>style.visibility</p:attrName>
                                        </p:attrNameLst>
                                      </p:cBhvr>
                                      <p:to>
                                        <p:strVal val="visible"/>
                                      </p:to>
                                    </p:set>
                                    <p:anim calcmode="lin" valueType="num">
                                      <p:cBhvr>
                                        <p:cTn id="7" dur="500" fill="hold"/>
                                        <p:tgtEl>
                                          <p:spTgt spid="113681"/>
                                        </p:tgtEl>
                                        <p:attrNameLst>
                                          <p:attrName>ppt_w</p:attrName>
                                        </p:attrNameLst>
                                      </p:cBhvr>
                                      <p:tavLst>
                                        <p:tav tm="0">
                                          <p:val>
                                            <p:fltVal val="0"/>
                                          </p:val>
                                        </p:tav>
                                        <p:tav tm="100000">
                                          <p:val>
                                            <p:strVal val="#ppt_w"/>
                                          </p:val>
                                        </p:tav>
                                      </p:tavLst>
                                    </p:anim>
                                    <p:anim calcmode="lin" valueType="num">
                                      <p:cBhvr>
                                        <p:cTn id="8" dur="500" fill="hold"/>
                                        <p:tgtEl>
                                          <p:spTgt spid="1136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3692"/>
                                        </p:tgtEl>
                                        <p:attrNameLst>
                                          <p:attrName>style.visibility</p:attrName>
                                        </p:attrNameLst>
                                      </p:cBhvr>
                                      <p:to>
                                        <p:strVal val="visible"/>
                                      </p:to>
                                    </p:set>
                                    <p:anim calcmode="lin" valueType="num">
                                      <p:cBhvr>
                                        <p:cTn id="13" dur="500" fill="hold"/>
                                        <p:tgtEl>
                                          <p:spTgt spid="113692"/>
                                        </p:tgtEl>
                                        <p:attrNameLst>
                                          <p:attrName>ppt_w</p:attrName>
                                        </p:attrNameLst>
                                      </p:cBhvr>
                                      <p:tavLst>
                                        <p:tav tm="0">
                                          <p:val>
                                            <p:fltVal val="0"/>
                                          </p:val>
                                        </p:tav>
                                        <p:tav tm="100000">
                                          <p:val>
                                            <p:strVal val="#ppt_w"/>
                                          </p:val>
                                        </p:tav>
                                      </p:tavLst>
                                    </p:anim>
                                    <p:anim calcmode="lin" valueType="num">
                                      <p:cBhvr>
                                        <p:cTn id="14" dur="500" fill="hold"/>
                                        <p:tgtEl>
                                          <p:spTgt spid="11369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3682"/>
                                        </p:tgtEl>
                                        <p:attrNameLst>
                                          <p:attrName>style.visibility</p:attrName>
                                        </p:attrNameLst>
                                      </p:cBhvr>
                                      <p:to>
                                        <p:strVal val="visible"/>
                                      </p:to>
                                    </p:set>
                                    <p:anim calcmode="lin" valueType="num">
                                      <p:cBhvr>
                                        <p:cTn id="19" dur="500" fill="hold"/>
                                        <p:tgtEl>
                                          <p:spTgt spid="113682"/>
                                        </p:tgtEl>
                                        <p:attrNameLst>
                                          <p:attrName>ppt_w</p:attrName>
                                        </p:attrNameLst>
                                      </p:cBhvr>
                                      <p:tavLst>
                                        <p:tav tm="0">
                                          <p:val>
                                            <p:fltVal val="0"/>
                                          </p:val>
                                        </p:tav>
                                        <p:tav tm="100000">
                                          <p:val>
                                            <p:strVal val="#ppt_w"/>
                                          </p:val>
                                        </p:tav>
                                      </p:tavLst>
                                    </p:anim>
                                    <p:anim calcmode="lin" valueType="num">
                                      <p:cBhvr>
                                        <p:cTn id="20" dur="500" fill="hold"/>
                                        <p:tgtEl>
                                          <p:spTgt spid="11368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13693"/>
                                        </p:tgtEl>
                                        <p:attrNameLst>
                                          <p:attrName>style.visibility</p:attrName>
                                        </p:attrNameLst>
                                      </p:cBhvr>
                                      <p:to>
                                        <p:strVal val="visible"/>
                                      </p:to>
                                    </p:set>
                                    <p:anim calcmode="lin" valueType="num">
                                      <p:cBhvr>
                                        <p:cTn id="25" dur="500" fill="hold"/>
                                        <p:tgtEl>
                                          <p:spTgt spid="113693"/>
                                        </p:tgtEl>
                                        <p:attrNameLst>
                                          <p:attrName>ppt_w</p:attrName>
                                        </p:attrNameLst>
                                      </p:cBhvr>
                                      <p:tavLst>
                                        <p:tav tm="0">
                                          <p:val>
                                            <p:fltVal val="0"/>
                                          </p:val>
                                        </p:tav>
                                        <p:tav tm="100000">
                                          <p:val>
                                            <p:strVal val="#ppt_w"/>
                                          </p:val>
                                        </p:tav>
                                      </p:tavLst>
                                    </p:anim>
                                    <p:anim calcmode="lin" valueType="num">
                                      <p:cBhvr>
                                        <p:cTn id="26" dur="500" fill="hold"/>
                                        <p:tgtEl>
                                          <p:spTgt spid="11369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113683"/>
                                        </p:tgtEl>
                                        <p:attrNameLst>
                                          <p:attrName>style.visibility</p:attrName>
                                        </p:attrNameLst>
                                      </p:cBhvr>
                                      <p:to>
                                        <p:strVal val="visible"/>
                                      </p:to>
                                    </p:set>
                                    <p:anim calcmode="lin" valueType="num">
                                      <p:cBhvr>
                                        <p:cTn id="31" dur="1000" fill="hold"/>
                                        <p:tgtEl>
                                          <p:spTgt spid="113683"/>
                                        </p:tgtEl>
                                        <p:attrNameLst>
                                          <p:attrName>ppt_x</p:attrName>
                                        </p:attrNameLst>
                                      </p:cBhvr>
                                      <p:tavLst>
                                        <p:tav tm="0">
                                          <p:val>
                                            <p:strVal val="#ppt_x-.2"/>
                                          </p:val>
                                        </p:tav>
                                        <p:tav tm="100000">
                                          <p:val>
                                            <p:strVal val="#ppt_x"/>
                                          </p:val>
                                        </p:tav>
                                      </p:tavLst>
                                    </p:anim>
                                    <p:anim calcmode="lin" valueType="num">
                                      <p:cBhvr>
                                        <p:cTn id="32" dur="1000" fill="hold"/>
                                        <p:tgtEl>
                                          <p:spTgt spid="11368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1368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3685"/>
                                        </p:tgtEl>
                                        <p:attrNameLst>
                                          <p:attrName>style.visibility</p:attrName>
                                        </p:attrNameLst>
                                      </p:cBhvr>
                                      <p:to>
                                        <p:strVal val="visible"/>
                                      </p:to>
                                    </p:set>
                                    <p:animEffect transition="in" filter="dissolve">
                                      <p:cBhvr>
                                        <p:cTn id="38" dur="500"/>
                                        <p:tgtEl>
                                          <p:spTgt spid="1136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3684"/>
                                        </p:tgtEl>
                                        <p:attrNameLst>
                                          <p:attrName>style.visibility</p:attrName>
                                        </p:attrNameLst>
                                      </p:cBhvr>
                                      <p:to>
                                        <p:strVal val="visible"/>
                                      </p:to>
                                    </p:set>
                                    <p:animEffect transition="in" filter="wipe(down)">
                                      <p:cBhvr>
                                        <p:cTn id="43" dur="500"/>
                                        <p:tgtEl>
                                          <p:spTgt spid="113684"/>
                                        </p:tgtEl>
                                      </p:cBhvr>
                                    </p:animEffect>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113691"/>
                                        </p:tgtEl>
                                        <p:attrNameLst>
                                          <p:attrName>style.visibility</p:attrName>
                                        </p:attrNameLst>
                                      </p:cBhvr>
                                      <p:to>
                                        <p:strVal val="visible"/>
                                      </p:to>
                                    </p:set>
                                    <p:anim from="(-#ppt_w/2)" to="(#ppt_x)" calcmode="lin" valueType="num">
                                      <p:cBhvr>
                                        <p:cTn id="48" dur="600" fill="hold">
                                          <p:stCondLst>
                                            <p:cond delay="0"/>
                                          </p:stCondLst>
                                        </p:cTn>
                                        <p:tgtEl>
                                          <p:spTgt spid="113691"/>
                                        </p:tgtEl>
                                        <p:attrNameLst>
                                          <p:attrName>ppt_x</p:attrName>
                                        </p:attrNameLst>
                                      </p:cBhvr>
                                    </p:anim>
                                    <p:anim from="0" to="-1.0" calcmode="lin" valueType="num">
                                      <p:cBhvr>
                                        <p:cTn id="49" dur="200" decel="50000" autoRev="1" fill="hold">
                                          <p:stCondLst>
                                            <p:cond delay="600"/>
                                          </p:stCondLst>
                                        </p:cTn>
                                        <p:tgtEl>
                                          <p:spTgt spid="113691"/>
                                        </p:tgtEl>
                                        <p:attrNameLst>
                                          <p:attrName>xshear</p:attrName>
                                        </p:attrNameLst>
                                      </p:cBhvr>
                                    </p:anim>
                                    <p:animScale>
                                      <p:cBhvr>
                                        <p:cTn id="50" dur="200" decel="100000" autoRev="1" fill="hold">
                                          <p:stCondLst>
                                            <p:cond delay="600"/>
                                          </p:stCondLst>
                                        </p:cTn>
                                        <p:tgtEl>
                                          <p:spTgt spid="113691"/>
                                        </p:tgtEl>
                                      </p:cBhvr>
                                      <p:from x="100000" y="100000"/>
                                      <p:to x="80000" y="100000"/>
                                    </p:animScale>
                                    <p:anim by="(#ppt_h/3+#ppt_w*0.1)" calcmode="lin" valueType="num">
                                      <p:cBhvr additive="sum">
                                        <p:cTn id="51" dur="200" decel="100000" autoRev="1" fill="hold">
                                          <p:stCondLst>
                                            <p:cond delay="600"/>
                                          </p:stCondLst>
                                        </p:cTn>
                                        <p:tgtEl>
                                          <p:spTgt spid="113691"/>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13686"/>
                                        </p:tgtEl>
                                        <p:attrNameLst>
                                          <p:attrName>style.visibility</p:attrName>
                                        </p:attrNameLst>
                                      </p:cBhvr>
                                      <p:to>
                                        <p:strVal val="visible"/>
                                      </p:to>
                                    </p:set>
                                    <p:animEffect transition="in" filter="wipe(down)">
                                      <p:cBhvr>
                                        <p:cTn id="56" dur="580">
                                          <p:stCondLst>
                                            <p:cond delay="0"/>
                                          </p:stCondLst>
                                        </p:cTn>
                                        <p:tgtEl>
                                          <p:spTgt spid="113686"/>
                                        </p:tgtEl>
                                      </p:cBhvr>
                                    </p:animEffect>
                                    <p:anim calcmode="lin" valueType="num">
                                      <p:cBhvr>
                                        <p:cTn id="57" dur="1822" tmFilter="0,0; 0.14,0.36; 0.43,0.73; 0.71,0.91; 1.0,1.0">
                                          <p:stCondLst>
                                            <p:cond delay="0"/>
                                          </p:stCondLst>
                                        </p:cTn>
                                        <p:tgtEl>
                                          <p:spTgt spid="11368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368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368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368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3686"/>
                                        </p:tgtEl>
                                        <p:attrNameLst>
                                          <p:attrName>ppt_y</p:attrName>
                                        </p:attrNameLst>
                                      </p:cBhvr>
                                      <p:tavLst>
                                        <p:tav tm="0" fmla="#ppt_y-sin(pi*$)/81">
                                          <p:val>
                                            <p:fltVal val="0"/>
                                          </p:val>
                                        </p:tav>
                                        <p:tav tm="100000">
                                          <p:val>
                                            <p:fltVal val="1"/>
                                          </p:val>
                                        </p:tav>
                                      </p:tavLst>
                                    </p:anim>
                                    <p:animScale>
                                      <p:cBhvr>
                                        <p:cTn id="62" dur="26">
                                          <p:stCondLst>
                                            <p:cond delay="650"/>
                                          </p:stCondLst>
                                        </p:cTn>
                                        <p:tgtEl>
                                          <p:spTgt spid="113686"/>
                                        </p:tgtEl>
                                      </p:cBhvr>
                                      <p:to x="100000" y="60000"/>
                                    </p:animScale>
                                    <p:animScale>
                                      <p:cBhvr>
                                        <p:cTn id="63" dur="166" decel="50000">
                                          <p:stCondLst>
                                            <p:cond delay="676"/>
                                          </p:stCondLst>
                                        </p:cTn>
                                        <p:tgtEl>
                                          <p:spTgt spid="113686"/>
                                        </p:tgtEl>
                                      </p:cBhvr>
                                      <p:to x="100000" y="100000"/>
                                    </p:animScale>
                                    <p:animScale>
                                      <p:cBhvr>
                                        <p:cTn id="64" dur="26">
                                          <p:stCondLst>
                                            <p:cond delay="1312"/>
                                          </p:stCondLst>
                                        </p:cTn>
                                        <p:tgtEl>
                                          <p:spTgt spid="113686"/>
                                        </p:tgtEl>
                                      </p:cBhvr>
                                      <p:to x="100000" y="80000"/>
                                    </p:animScale>
                                    <p:animScale>
                                      <p:cBhvr>
                                        <p:cTn id="65" dur="166" decel="50000">
                                          <p:stCondLst>
                                            <p:cond delay="1338"/>
                                          </p:stCondLst>
                                        </p:cTn>
                                        <p:tgtEl>
                                          <p:spTgt spid="113686"/>
                                        </p:tgtEl>
                                      </p:cBhvr>
                                      <p:to x="100000" y="100000"/>
                                    </p:animScale>
                                    <p:animScale>
                                      <p:cBhvr>
                                        <p:cTn id="66" dur="26">
                                          <p:stCondLst>
                                            <p:cond delay="1642"/>
                                          </p:stCondLst>
                                        </p:cTn>
                                        <p:tgtEl>
                                          <p:spTgt spid="113686"/>
                                        </p:tgtEl>
                                      </p:cBhvr>
                                      <p:to x="100000" y="90000"/>
                                    </p:animScale>
                                    <p:animScale>
                                      <p:cBhvr>
                                        <p:cTn id="67" dur="166" decel="50000">
                                          <p:stCondLst>
                                            <p:cond delay="1668"/>
                                          </p:stCondLst>
                                        </p:cTn>
                                        <p:tgtEl>
                                          <p:spTgt spid="113686"/>
                                        </p:tgtEl>
                                      </p:cBhvr>
                                      <p:to x="100000" y="100000"/>
                                    </p:animScale>
                                    <p:animScale>
                                      <p:cBhvr>
                                        <p:cTn id="68" dur="26">
                                          <p:stCondLst>
                                            <p:cond delay="1808"/>
                                          </p:stCondLst>
                                        </p:cTn>
                                        <p:tgtEl>
                                          <p:spTgt spid="113686"/>
                                        </p:tgtEl>
                                      </p:cBhvr>
                                      <p:to x="100000" y="95000"/>
                                    </p:animScale>
                                    <p:animScale>
                                      <p:cBhvr>
                                        <p:cTn id="69" dur="166" decel="50000">
                                          <p:stCondLst>
                                            <p:cond delay="1834"/>
                                          </p:stCondLst>
                                        </p:cTn>
                                        <p:tgtEl>
                                          <p:spTgt spid="11368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56" presetClass="entr" presetSubtype="0" fill="hold" grpId="0" nodeType="clickEffect">
                                  <p:stCondLst>
                                    <p:cond delay="0"/>
                                  </p:stCondLst>
                                  <p:iterate type="lt">
                                    <p:tmPct val="10000"/>
                                  </p:iterate>
                                  <p:childTnLst>
                                    <p:set>
                                      <p:cBhvr>
                                        <p:cTn id="73" dur="1" fill="hold">
                                          <p:stCondLst>
                                            <p:cond delay="0"/>
                                          </p:stCondLst>
                                        </p:cTn>
                                        <p:tgtEl>
                                          <p:spTgt spid="113687"/>
                                        </p:tgtEl>
                                        <p:attrNameLst>
                                          <p:attrName>style.visibility</p:attrName>
                                        </p:attrNameLst>
                                      </p:cBhvr>
                                      <p:to>
                                        <p:strVal val="visible"/>
                                      </p:to>
                                    </p:set>
                                    <p:anim by="(-#ppt_w*2)" calcmode="lin" valueType="num">
                                      <p:cBhvr rctx="PPT">
                                        <p:cTn id="74" dur="500" autoRev="1" fill="hold">
                                          <p:stCondLst>
                                            <p:cond delay="0"/>
                                          </p:stCondLst>
                                        </p:cTn>
                                        <p:tgtEl>
                                          <p:spTgt spid="113687"/>
                                        </p:tgtEl>
                                        <p:attrNameLst>
                                          <p:attrName>ppt_w</p:attrName>
                                        </p:attrNameLst>
                                      </p:cBhvr>
                                    </p:anim>
                                    <p:anim by="(#ppt_w*0.50)" calcmode="lin" valueType="num">
                                      <p:cBhvr>
                                        <p:cTn id="75" dur="500" decel="50000" autoRev="1" fill="hold">
                                          <p:stCondLst>
                                            <p:cond delay="0"/>
                                          </p:stCondLst>
                                        </p:cTn>
                                        <p:tgtEl>
                                          <p:spTgt spid="113687"/>
                                        </p:tgtEl>
                                        <p:attrNameLst>
                                          <p:attrName>ppt_x</p:attrName>
                                        </p:attrNameLst>
                                      </p:cBhvr>
                                    </p:anim>
                                    <p:anim from="(-#ppt_h/2)" to="(#ppt_y)" calcmode="lin" valueType="num">
                                      <p:cBhvr>
                                        <p:cTn id="76" dur="1000" fill="hold">
                                          <p:stCondLst>
                                            <p:cond delay="0"/>
                                          </p:stCondLst>
                                        </p:cTn>
                                        <p:tgtEl>
                                          <p:spTgt spid="113687"/>
                                        </p:tgtEl>
                                        <p:attrNameLst>
                                          <p:attrName>ppt_y</p:attrName>
                                        </p:attrNameLst>
                                      </p:cBhvr>
                                    </p:anim>
                                    <p:animRot by="21600000">
                                      <p:cBhvr>
                                        <p:cTn id="77" dur="1000" fill="hold">
                                          <p:stCondLst>
                                            <p:cond delay="0"/>
                                          </p:stCondLst>
                                        </p:cTn>
                                        <p:tgtEl>
                                          <p:spTgt spid="113687"/>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30" presetClass="entr" presetSubtype="0" fill="hold" grpId="0" nodeType="clickEffect">
                                  <p:stCondLst>
                                    <p:cond delay="0"/>
                                  </p:stCondLst>
                                  <p:childTnLst>
                                    <p:set>
                                      <p:cBhvr>
                                        <p:cTn id="81" dur="1" fill="hold">
                                          <p:stCondLst>
                                            <p:cond delay="0"/>
                                          </p:stCondLst>
                                        </p:cTn>
                                        <p:tgtEl>
                                          <p:spTgt spid="113689"/>
                                        </p:tgtEl>
                                        <p:attrNameLst>
                                          <p:attrName>style.visibility</p:attrName>
                                        </p:attrNameLst>
                                      </p:cBhvr>
                                      <p:to>
                                        <p:strVal val="visible"/>
                                      </p:to>
                                    </p:set>
                                    <p:animEffect transition="in" filter="fade">
                                      <p:cBhvr>
                                        <p:cTn id="82" dur="800" decel="100000"/>
                                        <p:tgtEl>
                                          <p:spTgt spid="113689"/>
                                        </p:tgtEl>
                                      </p:cBhvr>
                                    </p:animEffect>
                                    <p:anim calcmode="lin" valueType="num">
                                      <p:cBhvr>
                                        <p:cTn id="83" dur="800" decel="100000" fill="hold"/>
                                        <p:tgtEl>
                                          <p:spTgt spid="113689"/>
                                        </p:tgtEl>
                                        <p:attrNameLst>
                                          <p:attrName>style.rotation</p:attrName>
                                        </p:attrNameLst>
                                      </p:cBhvr>
                                      <p:tavLst>
                                        <p:tav tm="0">
                                          <p:val>
                                            <p:fltVal val="-90"/>
                                          </p:val>
                                        </p:tav>
                                        <p:tav tm="100000">
                                          <p:val>
                                            <p:fltVal val="0"/>
                                          </p:val>
                                        </p:tav>
                                      </p:tavLst>
                                    </p:anim>
                                    <p:anim calcmode="lin" valueType="num">
                                      <p:cBhvr>
                                        <p:cTn id="84" dur="800" decel="100000" fill="hold"/>
                                        <p:tgtEl>
                                          <p:spTgt spid="113689"/>
                                        </p:tgtEl>
                                        <p:attrNameLst>
                                          <p:attrName>ppt_x</p:attrName>
                                        </p:attrNameLst>
                                      </p:cBhvr>
                                      <p:tavLst>
                                        <p:tav tm="0">
                                          <p:val>
                                            <p:strVal val="#ppt_x+0.4"/>
                                          </p:val>
                                        </p:tav>
                                        <p:tav tm="100000">
                                          <p:val>
                                            <p:strVal val="#ppt_x-0.05"/>
                                          </p:val>
                                        </p:tav>
                                      </p:tavLst>
                                    </p:anim>
                                    <p:anim calcmode="lin" valueType="num">
                                      <p:cBhvr>
                                        <p:cTn id="85" dur="800" decel="100000" fill="hold"/>
                                        <p:tgtEl>
                                          <p:spTgt spid="113689"/>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113689"/>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113689"/>
                                        </p:tgtEl>
                                        <p:attrNameLst>
                                          <p:attrName>ppt_y</p:attrName>
                                        </p:attrNameLst>
                                      </p:cBhvr>
                                      <p:tavLst>
                                        <p:tav tm="0">
                                          <p:val>
                                            <p:strVal val="#ppt_y+0.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9" presetClass="entr" presetSubtype="0" accel="100000" fill="hold" grpId="0" nodeType="clickEffect">
                                  <p:stCondLst>
                                    <p:cond delay="0"/>
                                  </p:stCondLst>
                                  <p:childTnLst>
                                    <p:set>
                                      <p:cBhvr>
                                        <p:cTn id="91" dur="1" fill="hold">
                                          <p:stCondLst>
                                            <p:cond delay="0"/>
                                          </p:stCondLst>
                                        </p:cTn>
                                        <p:tgtEl>
                                          <p:spTgt spid="113688"/>
                                        </p:tgtEl>
                                        <p:attrNameLst>
                                          <p:attrName>style.visibility</p:attrName>
                                        </p:attrNameLst>
                                      </p:cBhvr>
                                      <p:to>
                                        <p:strVal val="visible"/>
                                      </p:to>
                                    </p:set>
                                    <p:anim calcmode="lin" valueType="num">
                                      <p:cBhvr>
                                        <p:cTn id="92" dur="500" fill="hold"/>
                                        <p:tgtEl>
                                          <p:spTgt spid="113688"/>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113688"/>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113688"/>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113688"/>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13690"/>
                                        </p:tgtEl>
                                        <p:attrNameLst>
                                          <p:attrName>style.visibility</p:attrName>
                                        </p:attrNameLst>
                                      </p:cBhvr>
                                      <p:to>
                                        <p:strVal val="visible"/>
                                      </p:to>
                                    </p:set>
                                    <p:animEffect transition="in" filter="fade">
                                      <p:cBhvr>
                                        <p:cTn id="100" dur="1000"/>
                                        <p:tgtEl>
                                          <p:spTgt spid="113690"/>
                                        </p:tgtEl>
                                      </p:cBhvr>
                                    </p:animEffect>
                                    <p:anim calcmode="lin" valueType="num">
                                      <p:cBhvr>
                                        <p:cTn id="101" dur="1000" fill="hold"/>
                                        <p:tgtEl>
                                          <p:spTgt spid="113690"/>
                                        </p:tgtEl>
                                        <p:attrNameLst>
                                          <p:attrName>ppt_x</p:attrName>
                                        </p:attrNameLst>
                                      </p:cBhvr>
                                      <p:tavLst>
                                        <p:tav tm="0">
                                          <p:val>
                                            <p:strVal val="#ppt_x"/>
                                          </p:val>
                                        </p:tav>
                                        <p:tav tm="100000">
                                          <p:val>
                                            <p:strVal val="#ppt_x"/>
                                          </p:val>
                                        </p:tav>
                                      </p:tavLst>
                                    </p:anim>
                                    <p:anim calcmode="lin" valueType="num">
                                      <p:cBhvr>
                                        <p:cTn id="102" dur="1000" fill="hold"/>
                                        <p:tgtEl>
                                          <p:spTgt spid="1136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1" grpId="0"/>
      <p:bldP spid="113682" grpId="0"/>
      <p:bldP spid="113683" grpId="0"/>
      <p:bldP spid="113684" grpId="0"/>
      <p:bldP spid="113685" grpId="0"/>
      <p:bldP spid="113686" grpId="0"/>
      <p:bldP spid="113687" grpId="0"/>
      <p:bldP spid="113688" grpId="0"/>
      <p:bldP spid="113689" grpId="0"/>
      <p:bldP spid="113690" grpId="0"/>
      <p:bldP spid="113691" grpId="0"/>
      <p:bldP spid="113692" grpId="0"/>
      <p:bldP spid="113693"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Polyatomic Ions - Quiz</a:t>
            </a:r>
          </a:p>
        </p:txBody>
      </p:sp>
      <p:sp>
        <p:nvSpPr>
          <p:cNvPr id="116739" name="Text Box 3"/>
          <p:cNvSpPr txBox="1">
            <a:spLocks noChangeArrowheads="1"/>
          </p:cNvSpPr>
          <p:nvPr/>
        </p:nvSpPr>
        <p:spPr bwMode="auto">
          <a:xfrm>
            <a:off x="4895850" y="1746250"/>
            <a:ext cx="3130550" cy="4298950"/>
          </a:xfrm>
          <a:prstGeom prst="rect">
            <a:avLst/>
          </a:prstGeom>
          <a:noFill/>
          <a:ln w="9525">
            <a:noFill/>
            <a:miter lim="800000"/>
            <a:headEnd/>
            <a:tailEnd/>
          </a:ln>
        </p:spPr>
        <p:txBody>
          <a:bodyPr wrap="none">
            <a:spAutoFit/>
          </a:bodyPr>
          <a:lstStyle/>
          <a:p>
            <a:r>
              <a:rPr lang="en-US" sz="3600">
                <a:latin typeface="Arial" charset="0"/>
              </a:rPr>
              <a:t>oxalate</a:t>
            </a:r>
          </a:p>
          <a:p>
            <a:endParaRPr lang="en-US" sz="2400">
              <a:latin typeface="Arial" charset="0"/>
            </a:endParaRPr>
          </a:p>
          <a:p>
            <a:r>
              <a:rPr lang="en-US" sz="3600">
                <a:latin typeface="Arial" charset="0"/>
              </a:rPr>
              <a:t>chromate</a:t>
            </a:r>
          </a:p>
          <a:p>
            <a:endParaRPr lang="en-US" sz="2400">
              <a:latin typeface="Arial" charset="0"/>
            </a:endParaRPr>
          </a:p>
          <a:p>
            <a:r>
              <a:rPr lang="en-US" sz="3600">
                <a:latin typeface="Arial" charset="0"/>
              </a:rPr>
              <a:t>dichromate</a:t>
            </a:r>
          </a:p>
          <a:p>
            <a:endParaRPr lang="en-US" sz="2400">
              <a:latin typeface="Arial" charset="0"/>
            </a:endParaRPr>
          </a:p>
          <a:p>
            <a:r>
              <a:rPr lang="en-US" sz="3600">
                <a:latin typeface="Arial" charset="0"/>
              </a:rPr>
              <a:t>permanganate</a:t>
            </a:r>
          </a:p>
          <a:p>
            <a:endParaRPr lang="en-US" sz="2400">
              <a:latin typeface="Arial" charset="0"/>
            </a:endParaRPr>
          </a:p>
          <a:p>
            <a:r>
              <a:rPr lang="en-US" sz="3600">
                <a:latin typeface="Arial" charset="0"/>
              </a:rPr>
              <a:t>acetate</a:t>
            </a:r>
          </a:p>
        </p:txBody>
      </p:sp>
      <p:sp>
        <p:nvSpPr>
          <p:cNvPr id="116740" name="Text Box 4"/>
          <p:cNvSpPr txBox="1">
            <a:spLocks noChangeArrowheads="1"/>
          </p:cNvSpPr>
          <p:nvPr/>
        </p:nvSpPr>
        <p:spPr bwMode="auto">
          <a:xfrm>
            <a:off x="1600200" y="1736725"/>
            <a:ext cx="3273425" cy="4298950"/>
          </a:xfrm>
          <a:prstGeom prst="rect">
            <a:avLst/>
          </a:prstGeom>
          <a:noFill/>
          <a:ln w="9525">
            <a:noFill/>
            <a:miter lim="800000"/>
            <a:headEnd/>
            <a:tailEnd/>
          </a:ln>
        </p:spPr>
        <p:txBody>
          <a:bodyPr wrap="none">
            <a:spAutoFit/>
          </a:bodyPr>
          <a:lstStyle/>
          <a:p>
            <a:r>
              <a:rPr lang="en-US" sz="3600">
                <a:latin typeface="Arial" charset="0"/>
              </a:rPr>
              <a:t>C</a:t>
            </a:r>
            <a:r>
              <a:rPr lang="en-US" sz="3600" baseline="-25000">
                <a:latin typeface="Arial" charset="0"/>
              </a:rPr>
              <a:t>2</a:t>
            </a:r>
            <a:r>
              <a:rPr lang="en-US" sz="3600">
                <a:latin typeface="Arial" charset="0"/>
              </a:rPr>
              <a:t>O</a:t>
            </a:r>
            <a:r>
              <a:rPr lang="en-US" sz="3600" baseline="-25000">
                <a:latin typeface="Arial" charset="0"/>
              </a:rPr>
              <a:t>4</a:t>
            </a:r>
            <a:r>
              <a:rPr lang="en-US" sz="3600" baseline="30000">
                <a:latin typeface="Arial" charset="0"/>
              </a:rPr>
              <a:t>2-   ……………</a:t>
            </a:r>
            <a:endParaRPr lang="en-US" sz="3600">
              <a:latin typeface="Arial" charset="0"/>
            </a:endParaRPr>
          </a:p>
          <a:p>
            <a:endParaRPr lang="en-US" sz="2400">
              <a:latin typeface="Arial" charset="0"/>
            </a:endParaRPr>
          </a:p>
          <a:p>
            <a:r>
              <a:rPr lang="en-US" sz="3600">
                <a:latin typeface="Arial" charset="0"/>
              </a:rPr>
              <a:t>CrO</a:t>
            </a:r>
            <a:r>
              <a:rPr lang="en-US" sz="3600" baseline="-25000">
                <a:latin typeface="Arial" charset="0"/>
              </a:rPr>
              <a:t>4</a:t>
            </a:r>
            <a:r>
              <a:rPr lang="en-US" sz="3600" baseline="30000">
                <a:latin typeface="Arial" charset="0"/>
              </a:rPr>
              <a:t>2-   ……………</a:t>
            </a:r>
            <a:endParaRPr lang="en-US" sz="3600">
              <a:latin typeface="Arial" charset="0"/>
            </a:endParaRPr>
          </a:p>
          <a:p>
            <a:endParaRPr lang="en-US" sz="2400">
              <a:latin typeface="Arial" charset="0"/>
            </a:endParaRPr>
          </a:p>
          <a:p>
            <a:r>
              <a:rPr lang="en-US" sz="3600">
                <a:latin typeface="Arial" charset="0"/>
              </a:rPr>
              <a:t>Cr</a:t>
            </a:r>
            <a:r>
              <a:rPr lang="en-US" sz="3600" baseline="-25000">
                <a:latin typeface="Arial" charset="0"/>
              </a:rPr>
              <a:t>2</a:t>
            </a:r>
            <a:r>
              <a:rPr lang="en-US" sz="3600">
                <a:latin typeface="Arial" charset="0"/>
              </a:rPr>
              <a:t>O</a:t>
            </a:r>
            <a:r>
              <a:rPr lang="en-US" sz="3600" baseline="-25000">
                <a:latin typeface="Arial" charset="0"/>
              </a:rPr>
              <a:t>7</a:t>
            </a:r>
            <a:r>
              <a:rPr lang="en-US" sz="3600" baseline="30000">
                <a:latin typeface="Arial" charset="0"/>
              </a:rPr>
              <a:t>2-   …………..</a:t>
            </a:r>
            <a:endParaRPr lang="en-US" sz="3600">
              <a:latin typeface="Arial" charset="0"/>
            </a:endParaRPr>
          </a:p>
          <a:p>
            <a:endParaRPr lang="en-US" sz="2400">
              <a:latin typeface="Arial" charset="0"/>
            </a:endParaRPr>
          </a:p>
          <a:p>
            <a:r>
              <a:rPr lang="en-US" sz="3600">
                <a:latin typeface="Arial" charset="0"/>
              </a:rPr>
              <a:t>MnO</a:t>
            </a:r>
            <a:r>
              <a:rPr lang="en-US" sz="3600" baseline="-25000">
                <a:latin typeface="Arial" charset="0"/>
              </a:rPr>
              <a:t>4</a:t>
            </a:r>
            <a:r>
              <a:rPr lang="en-US" sz="3600" baseline="30000">
                <a:latin typeface="Arial" charset="0"/>
              </a:rPr>
              <a:t>1-   …………..</a:t>
            </a:r>
            <a:endParaRPr lang="en-US" sz="3600">
              <a:latin typeface="Arial" charset="0"/>
            </a:endParaRPr>
          </a:p>
          <a:p>
            <a:endParaRPr lang="en-US" sz="2400">
              <a:latin typeface="Arial" charset="0"/>
            </a:endParaRPr>
          </a:p>
          <a:p>
            <a:r>
              <a:rPr lang="en-US" sz="3600">
                <a:latin typeface="Arial" charset="0"/>
              </a:rPr>
              <a:t>CH</a:t>
            </a:r>
            <a:r>
              <a:rPr lang="en-US" sz="3600" baseline="-25000">
                <a:latin typeface="Arial" charset="0"/>
              </a:rPr>
              <a:t>3</a:t>
            </a:r>
            <a:r>
              <a:rPr lang="en-US" sz="3600">
                <a:latin typeface="Arial" charset="0"/>
              </a:rPr>
              <a:t>COO</a:t>
            </a:r>
            <a:r>
              <a:rPr lang="en-US" sz="3600" baseline="30000">
                <a:latin typeface="Arial" charset="0"/>
              </a:rPr>
              <a:t>1-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1" name="Text Box 19"/>
          <p:cNvSpPr txBox="1">
            <a:spLocks noChangeArrowheads="1"/>
          </p:cNvSpPr>
          <p:nvPr/>
        </p:nvSpPr>
        <p:spPr bwMode="auto">
          <a:xfrm>
            <a:off x="4267200" y="5105400"/>
            <a:ext cx="598488"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K</a:t>
            </a:r>
            <a:r>
              <a:rPr lang="en-US" sz="1800" baseline="-25000">
                <a:solidFill>
                  <a:schemeClr val="accent2"/>
                </a:solidFill>
                <a:latin typeface="Arial" charset="0"/>
              </a:rPr>
              <a:t>2</a:t>
            </a:r>
            <a:r>
              <a:rPr lang="en-US" sz="1800">
                <a:solidFill>
                  <a:schemeClr val="accent2"/>
                </a:solidFill>
                <a:latin typeface="Arial" charset="0"/>
              </a:rPr>
              <a:t>O</a:t>
            </a:r>
          </a:p>
        </p:txBody>
      </p:sp>
      <p:sp>
        <p:nvSpPr>
          <p:cNvPr id="117763" name="Rectangle 2"/>
          <p:cNvSpPr>
            <a:spLocks noGrp="1" noChangeArrowheads="1"/>
          </p:cNvSpPr>
          <p:nvPr>
            <p:ph type="title"/>
          </p:nvPr>
        </p:nvSpPr>
        <p:spPr/>
        <p:txBody>
          <a:bodyPr/>
          <a:lstStyle/>
          <a:p>
            <a:pPr eaLnBrk="1" hangingPunct="1"/>
            <a:r>
              <a:rPr lang="en-US" i="1" smtClean="0"/>
              <a:t>Exceptions!</a:t>
            </a:r>
          </a:p>
        </p:txBody>
      </p:sp>
      <p:sp>
        <p:nvSpPr>
          <p:cNvPr id="117764" name="Text Box 3"/>
          <p:cNvSpPr txBox="1">
            <a:spLocks noChangeArrowheads="1"/>
          </p:cNvSpPr>
          <p:nvPr/>
        </p:nvSpPr>
        <p:spPr bwMode="auto">
          <a:xfrm>
            <a:off x="746125" y="1560513"/>
            <a:ext cx="7283450" cy="641350"/>
          </a:xfrm>
          <a:prstGeom prst="rect">
            <a:avLst/>
          </a:prstGeom>
          <a:noFill/>
          <a:ln w="9525">
            <a:noFill/>
            <a:miter lim="800000"/>
            <a:headEnd/>
            <a:tailEnd/>
          </a:ln>
        </p:spPr>
        <p:txBody>
          <a:bodyPr wrap="none">
            <a:spAutoFit/>
          </a:bodyPr>
          <a:lstStyle/>
          <a:p>
            <a:r>
              <a:rPr lang="en-US" sz="1800">
                <a:latin typeface="Arial" charset="0"/>
              </a:rPr>
              <a:t>Two exceptions to the simple </a:t>
            </a:r>
            <a:r>
              <a:rPr lang="en-US" sz="1800" i="1">
                <a:latin typeface="Arial" charset="0"/>
              </a:rPr>
              <a:t>–ide</a:t>
            </a:r>
            <a:r>
              <a:rPr lang="en-US" sz="1800">
                <a:latin typeface="Arial" charset="0"/>
              </a:rPr>
              <a:t> ending are the diatomic oxide ions, </a:t>
            </a:r>
          </a:p>
          <a:p>
            <a:r>
              <a:rPr lang="en-US" sz="1800">
                <a:latin typeface="Arial" charset="0"/>
              </a:rPr>
              <a:t>O</a:t>
            </a:r>
            <a:r>
              <a:rPr lang="en-US" sz="1800" baseline="-25000">
                <a:latin typeface="Arial" charset="0"/>
              </a:rPr>
              <a:t>2</a:t>
            </a:r>
            <a:r>
              <a:rPr lang="en-US" sz="1800" baseline="30000">
                <a:latin typeface="Arial" charset="0"/>
              </a:rPr>
              <a:t>2-</a:t>
            </a:r>
            <a:r>
              <a:rPr lang="en-US" sz="1800">
                <a:latin typeface="Arial" charset="0"/>
              </a:rPr>
              <a:t> and O</a:t>
            </a:r>
            <a:r>
              <a:rPr lang="en-US" sz="1800" baseline="-25000">
                <a:latin typeface="Arial" charset="0"/>
              </a:rPr>
              <a:t>2</a:t>
            </a:r>
            <a:r>
              <a:rPr lang="en-US" sz="1800" baseline="30000">
                <a:latin typeface="Arial" charset="0"/>
              </a:rPr>
              <a:t>1-</a:t>
            </a:r>
            <a:r>
              <a:rPr lang="en-US" sz="1800">
                <a:latin typeface="Arial" charset="0"/>
              </a:rPr>
              <a:t>.</a:t>
            </a:r>
          </a:p>
        </p:txBody>
      </p:sp>
      <p:sp>
        <p:nvSpPr>
          <p:cNvPr id="115716" name="Text Box 4"/>
          <p:cNvSpPr txBox="1">
            <a:spLocks noChangeArrowheads="1"/>
          </p:cNvSpPr>
          <p:nvPr/>
        </p:nvSpPr>
        <p:spPr bwMode="auto">
          <a:xfrm>
            <a:off x="1806575" y="2322513"/>
            <a:ext cx="2714625" cy="915987"/>
          </a:xfrm>
          <a:prstGeom prst="rect">
            <a:avLst/>
          </a:prstGeom>
          <a:noFill/>
          <a:ln w="9525">
            <a:noFill/>
            <a:miter lim="800000"/>
            <a:headEnd/>
            <a:tailEnd/>
          </a:ln>
        </p:spPr>
        <p:txBody>
          <a:bodyPr wrap="none">
            <a:spAutoFit/>
          </a:bodyPr>
          <a:lstStyle/>
          <a:p>
            <a:r>
              <a:rPr lang="en-US" sz="1800">
                <a:latin typeface="Arial" charset="0"/>
              </a:rPr>
              <a:t> O</a:t>
            </a:r>
            <a:r>
              <a:rPr lang="en-US" sz="1800" baseline="-25000">
                <a:latin typeface="Arial" charset="0"/>
              </a:rPr>
              <a:t>2</a:t>
            </a:r>
            <a:r>
              <a:rPr lang="en-US" sz="1800" baseline="30000">
                <a:latin typeface="Arial" charset="0"/>
              </a:rPr>
              <a:t>2-</a:t>
            </a:r>
            <a:r>
              <a:rPr lang="en-US" sz="1800">
                <a:latin typeface="Arial" charset="0"/>
              </a:rPr>
              <a:t> is called peroxide </a:t>
            </a:r>
          </a:p>
          <a:p>
            <a:endParaRPr lang="en-US" sz="1800">
              <a:latin typeface="Arial" charset="0"/>
            </a:endParaRPr>
          </a:p>
          <a:p>
            <a:r>
              <a:rPr lang="en-US" sz="1800">
                <a:latin typeface="Arial" charset="0"/>
              </a:rPr>
              <a:t>O</a:t>
            </a:r>
            <a:r>
              <a:rPr lang="en-US" sz="1800" baseline="-25000">
                <a:latin typeface="Arial" charset="0"/>
              </a:rPr>
              <a:t>2</a:t>
            </a:r>
            <a:r>
              <a:rPr lang="en-US" sz="1800" baseline="30000">
                <a:latin typeface="Arial" charset="0"/>
              </a:rPr>
              <a:t>1-</a:t>
            </a:r>
            <a:r>
              <a:rPr lang="en-US" sz="1800">
                <a:latin typeface="Arial" charset="0"/>
              </a:rPr>
              <a:t> is called superoxide.</a:t>
            </a:r>
          </a:p>
        </p:txBody>
      </p:sp>
      <p:sp>
        <p:nvSpPr>
          <p:cNvPr id="115717" name="Text Box 5"/>
          <p:cNvSpPr txBox="1">
            <a:spLocks noChangeArrowheads="1"/>
          </p:cNvSpPr>
          <p:nvPr/>
        </p:nvSpPr>
        <p:spPr bwMode="auto">
          <a:xfrm>
            <a:off x="4565650" y="2514600"/>
            <a:ext cx="2292350" cy="366713"/>
          </a:xfrm>
          <a:prstGeom prst="rect">
            <a:avLst/>
          </a:prstGeom>
          <a:noFill/>
          <a:ln w="9525">
            <a:noFill/>
            <a:miter lim="800000"/>
            <a:headEnd/>
            <a:tailEnd/>
          </a:ln>
        </p:spPr>
        <p:txBody>
          <a:bodyPr wrap="none">
            <a:spAutoFit/>
          </a:bodyPr>
          <a:lstStyle/>
          <a:p>
            <a:r>
              <a:rPr lang="en-US" sz="1800" i="1">
                <a:latin typeface="Arial" charset="0"/>
              </a:rPr>
              <a:t>Note the differences.</a:t>
            </a:r>
          </a:p>
        </p:txBody>
      </p:sp>
      <p:sp>
        <p:nvSpPr>
          <p:cNvPr id="115718" name="Text Box 6"/>
          <p:cNvSpPr txBox="1">
            <a:spLocks noChangeArrowheads="1"/>
          </p:cNvSpPr>
          <p:nvPr/>
        </p:nvSpPr>
        <p:spPr bwMode="auto">
          <a:xfrm>
            <a:off x="1050925" y="3541713"/>
            <a:ext cx="4260850" cy="641350"/>
          </a:xfrm>
          <a:prstGeom prst="rect">
            <a:avLst/>
          </a:prstGeom>
          <a:noFill/>
          <a:ln w="9525">
            <a:noFill/>
            <a:miter lim="800000"/>
            <a:headEnd/>
            <a:tailEnd/>
          </a:ln>
        </p:spPr>
        <p:txBody>
          <a:bodyPr wrap="none">
            <a:spAutoFit/>
          </a:bodyPr>
          <a:lstStyle/>
          <a:p>
            <a:r>
              <a:rPr lang="en-US" sz="1800">
                <a:latin typeface="Arial" charset="0"/>
              </a:rPr>
              <a:t>barium oxide    		 __________</a:t>
            </a:r>
          </a:p>
          <a:p>
            <a:r>
              <a:rPr lang="en-US" sz="1800">
                <a:latin typeface="Arial" charset="0"/>
              </a:rPr>
              <a:t>barium peroxide 		 __________</a:t>
            </a:r>
          </a:p>
        </p:txBody>
      </p:sp>
      <p:sp>
        <p:nvSpPr>
          <p:cNvPr id="115719" name="Text Box 7"/>
          <p:cNvSpPr txBox="1">
            <a:spLocks noChangeArrowheads="1"/>
          </p:cNvSpPr>
          <p:nvPr/>
        </p:nvSpPr>
        <p:spPr bwMode="auto">
          <a:xfrm>
            <a:off x="1073150" y="4311650"/>
            <a:ext cx="4260850" cy="641350"/>
          </a:xfrm>
          <a:prstGeom prst="rect">
            <a:avLst/>
          </a:prstGeom>
          <a:noFill/>
          <a:ln w="9525">
            <a:noFill/>
            <a:miter lim="800000"/>
            <a:headEnd/>
            <a:tailEnd/>
          </a:ln>
        </p:spPr>
        <p:txBody>
          <a:bodyPr wrap="none">
            <a:spAutoFit/>
          </a:bodyPr>
          <a:lstStyle/>
          <a:p>
            <a:r>
              <a:rPr lang="en-US" sz="1800">
                <a:latin typeface="Arial" charset="0"/>
              </a:rPr>
              <a:t>sodium oxide    		 __________</a:t>
            </a:r>
          </a:p>
          <a:p>
            <a:r>
              <a:rPr lang="en-US" sz="1800">
                <a:latin typeface="Arial" charset="0"/>
              </a:rPr>
              <a:t>sodium peroxide 		 __________</a:t>
            </a:r>
          </a:p>
        </p:txBody>
      </p:sp>
      <p:sp>
        <p:nvSpPr>
          <p:cNvPr id="115720" name="Text Box 8"/>
          <p:cNvSpPr txBox="1">
            <a:spLocks noChangeArrowheads="1"/>
          </p:cNvSpPr>
          <p:nvPr/>
        </p:nvSpPr>
        <p:spPr bwMode="auto">
          <a:xfrm>
            <a:off x="1066800" y="5149850"/>
            <a:ext cx="4260850" cy="641350"/>
          </a:xfrm>
          <a:prstGeom prst="rect">
            <a:avLst/>
          </a:prstGeom>
          <a:noFill/>
          <a:ln w="9525">
            <a:noFill/>
            <a:miter lim="800000"/>
            <a:headEnd/>
            <a:tailEnd/>
          </a:ln>
        </p:spPr>
        <p:txBody>
          <a:bodyPr wrap="none">
            <a:spAutoFit/>
          </a:bodyPr>
          <a:lstStyle/>
          <a:p>
            <a:r>
              <a:rPr lang="en-US" sz="1800">
                <a:latin typeface="Arial" charset="0"/>
              </a:rPr>
              <a:t>potassium oxide    	 __________</a:t>
            </a:r>
          </a:p>
          <a:p>
            <a:r>
              <a:rPr lang="en-US" sz="1800">
                <a:latin typeface="Arial" charset="0"/>
              </a:rPr>
              <a:t>potassium superoxide 	 __________</a:t>
            </a:r>
          </a:p>
        </p:txBody>
      </p:sp>
      <p:sp>
        <p:nvSpPr>
          <p:cNvPr id="115721" name="Text Box 9"/>
          <p:cNvSpPr txBox="1">
            <a:spLocks noChangeArrowheads="1"/>
          </p:cNvSpPr>
          <p:nvPr/>
        </p:nvSpPr>
        <p:spPr bwMode="auto">
          <a:xfrm>
            <a:off x="4191000" y="3505200"/>
            <a:ext cx="641350"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BaO</a:t>
            </a:r>
            <a:endParaRPr lang="en-US" sz="1800" baseline="-25000">
              <a:solidFill>
                <a:schemeClr val="accent2"/>
              </a:solidFill>
              <a:latin typeface="Arial" charset="0"/>
            </a:endParaRPr>
          </a:p>
        </p:txBody>
      </p:sp>
      <p:sp>
        <p:nvSpPr>
          <p:cNvPr id="115722" name="Text Box 10"/>
          <p:cNvSpPr txBox="1">
            <a:spLocks noChangeArrowheads="1"/>
          </p:cNvSpPr>
          <p:nvPr/>
        </p:nvSpPr>
        <p:spPr bwMode="auto">
          <a:xfrm>
            <a:off x="4191000" y="4267200"/>
            <a:ext cx="738188"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Na</a:t>
            </a:r>
            <a:r>
              <a:rPr lang="en-US" sz="1800" baseline="-25000">
                <a:solidFill>
                  <a:schemeClr val="accent2"/>
                </a:solidFill>
                <a:latin typeface="Arial" charset="0"/>
              </a:rPr>
              <a:t>2</a:t>
            </a:r>
            <a:r>
              <a:rPr lang="en-US" sz="1800">
                <a:solidFill>
                  <a:schemeClr val="accent2"/>
                </a:solidFill>
                <a:latin typeface="Arial" charset="0"/>
              </a:rPr>
              <a:t>O</a:t>
            </a:r>
          </a:p>
        </p:txBody>
      </p:sp>
      <p:sp>
        <p:nvSpPr>
          <p:cNvPr id="115723" name="Text Box 11"/>
          <p:cNvSpPr txBox="1">
            <a:spLocks noChangeArrowheads="1"/>
          </p:cNvSpPr>
          <p:nvPr/>
        </p:nvSpPr>
        <p:spPr bwMode="auto">
          <a:xfrm>
            <a:off x="5410200" y="4586288"/>
            <a:ext cx="3486150" cy="366712"/>
          </a:xfrm>
          <a:prstGeom prst="rect">
            <a:avLst/>
          </a:prstGeom>
          <a:noFill/>
          <a:ln w="9525">
            <a:noFill/>
            <a:miter lim="800000"/>
            <a:headEnd/>
            <a:tailEnd/>
          </a:ln>
        </p:spPr>
        <p:txBody>
          <a:bodyPr wrap="none">
            <a:spAutoFit/>
          </a:bodyPr>
          <a:lstStyle/>
          <a:p>
            <a:r>
              <a:rPr lang="en-US" sz="1800" b="1">
                <a:solidFill>
                  <a:srgbClr val="FF1D1D"/>
                </a:solidFill>
                <a:latin typeface="Arial" charset="0"/>
              </a:rPr>
              <a:t>Do Not Reduce</a:t>
            </a:r>
            <a:r>
              <a:rPr lang="en-US" sz="1800">
                <a:latin typeface="Arial" charset="0"/>
              </a:rPr>
              <a:t> </a:t>
            </a:r>
            <a:r>
              <a:rPr lang="en-US" sz="1800">
                <a:solidFill>
                  <a:srgbClr val="FF1D1D"/>
                </a:solidFill>
                <a:latin typeface="Arial" charset="0"/>
              </a:rPr>
              <a:t>to lowest terms!</a:t>
            </a:r>
          </a:p>
        </p:txBody>
      </p:sp>
      <p:sp>
        <p:nvSpPr>
          <p:cNvPr id="115724" name="Text Box 12"/>
          <p:cNvSpPr txBox="1">
            <a:spLocks noChangeArrowheads="1"/>
          </p:cNvSpPr>
          <p:nvPr/>
        </p:nvSpPr>
        <p:spPr bwMode="auto">
          <a:xfrm>
            <a:off x="4267200" y="5391150"/>
            <a:ext cx="598488"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KO</a:t>
            </a:r>
            <a:r>
              <a:rPr lang="en-US" sz="1800" baseline="-25000">
                <a:solidFill>
                  <a:schemeClr val="accent2"/>
                </a:solidFill>
                <a:latin typeface="Arial" charset="0"/>
              </a:rPr>
              <a:t>2</a:t>
            </a:r>
          </a:p>
        </p:txBody>
      </p:sp>
      <p:sp>
        <p:nvSpPr>
          <p:cNvPr id="115725" name="Rectangle 13"/>
          <p:cNvSpPr>
            <a:spLocks noChangeArrowheads="1"/>
          </p:cNvSpPr>
          <p:nvPr/>
        </p:nvSpPr>
        <p:spPr bwMode="auto">
          <a:xfrm>
            <a:off x="914400" y="3429000"/>
            <a:ext cx="4495800" cy="2514600"/>
          </a:xfrm>
          <a:prstGeom prst="rect">
            <a:avLst/>
          </a:prstGeom>
          <a:noFill/>
          <a:ln w="9525">
            <a:solidFill>
              <a:schemeClr val="tx1"/>
            </a:solidFill>
            <a:miter lim="800000"/>
            <a:headEnd/>
            <a:tailEnd/>
          </a:ln>
        </p:spPr>
        <p:txBody>
          <a:bodyPr wrap="none" anchor="ctr"/>
          <a:lstStyle/>
          <a:p>
            <a:endParaRPr lang="en-US"/>
          </a:p>
        </p:txBody>
      </p:sp>
      <p:sp>
        <p:nvSpPr>
          <p:cNvPr id="115726" name="Text Box 14"/>
          <p:cNvSpPr txBox="1">
            <a:spLocks noChangeArrowheads="1"/>
          </p:cNvSpPr>
          <p:nvPr/>
        </p:nvSpPr>
        <p:spPr bwMode="auto">
          <a:xfrm>
            <a:off x="5486400" y="3671888"/>
            <a:ext cx="636588" cy="366712"/>
          </a:xfrm>
          <a:prstGeom prst="rect">
            <a:avLst/>
          </a:prstGeom>
          <a:noFill/>
          <a:ln w="9525">
            <a:noFill/>
            <a:miter lim="800000"/>
            <a:headEnd/>
            <a:tailEnd/>
          </a:ln>
        </p:spPr>
        <p:txBody>
          <a:bodyPr wrap="none">
            <a:spAutoFit/>
          </a:bodyPr>
          <a:lstStyle/>
          <a:p>
            <a:r>
              <a:rPr lang="en-US" sz="1800">
                <a:latin typeface="Arial" charset="0"/>
              </a:rPr>
              <a:t>Ba</a:t>
            </a:r>
            <a:r>
              <a:rPr lang="en-US" sz="1800" baseline="30000">
                <a:latin typeface="Arial" charset="0"/>
              </a:rPr>
              <a:t>2+</a:t>
            </a:r>
            <a:endParaRPr lang="en-US" sz="1800">
              <a:latin typeface="Arial" charset="0"/>
            </a:endParaRPr>
          </a:p>
        </p:txBody>
      </p:sp>
      <p:sp>
        <p:nvSpPr>
          <p:cNvPr id="115727" name="Text Box 15"/>
          <p:cNvSpPr txBox="1">
            <a:spLocks noChangeArrowheads="1"/>
          </p:cNvSpPr>
          <p:nvPr/>
        </p:nvSpPr>
        <p:spPr bwMode="auto">
          <a:xfrm>
            <a:off x="5486400" y="4357688"/>
            <a:ext cx="649288" cy="366712"/>
          </a:xfrm>
          <a:prstGeom prst="rect">
            <a:avLst/>
          </a:prstGeom>
          <a:noFill/>
          <a:ln w="9525">
            <a:noFill/>
            <a:miter lim="800000"/>
            <a:headEnd/>
            <a:tailEnd/>
          </a:ln>
        </p:spPr>
        <p:txBody>
          <a:bodyPr wrap="none">
            <a:spAutoFit/>
          </a:bodyPr>
          <a:lstStyle/>
          <a:p>
            <a:r>
              <a:rPr lang="en-US" sz="1800">
                <a:latin typeface="Arial" charset="0"/>
              </a:rPr>
              <a:t>Na</a:t>
            </a:r>
            <a:r>
              <a:rPr lang="en-US" sz="1800" baseline="30000">
                <a:latin typeface="Arial" charset="0"/>
              </a:rPr>
              <a:t>1+</a:t>
            </a:r>
            <a:endParaRPr lang="en-US" sz="1800">
              <a:latin typeface="Arial" charset="0"/>
            </a:endParaRPr>
          </a:p>
        </p:txBody>
      </p:sp>
      <p:sp>
        <p:nvSpPr>
          <p:cNvPr id="115728" name="Text Box 16"/>
          <p:cNvSpPr txBox="1">
            <a:spLocks noChangeArrowheads="1"/>
          </p:cNvSpPr>
          <p:nvPr/>
        </p:nvSpPr>
        <p:spPr bwMode="auto">
          <a:xfrm>
            <a:off x="5486400" y="5272088"/>
            <a:ext cx="509588" cy="366712"/>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sp>
        <p:nvSpPr>
          <p:cNvPr id="115729" name="Text Box 17"/>
          <p:cNvSpPr txBox="1">
            <a:spLocks noChangeArrowheads="1"/>
          </p:cNvSpPr>
          <p:nvPr/>
        </p:nvSpPr>
        <p:spPr bwMode="auto">
          <a:xfrm>
            <a:off x="4191000" y="3781425"/>
            <a:ext cx="725488"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BaO</a:t>
            </a:r>
            <a:r>
              <a:rPr lang="en-US" sz="1800" baseline="-25000">
                <a:solidFill>
                  <a:schemeClr val="accent2"/>
                </a:solidFill>
                <a:latin typeface="Arial" charset="0"/>
              </a:rPr>
              <a:t>2</a:t>
            </a:r>
          </a:p>
        </p:txBody>
      </p:sp>
      <p:sp>
        <p:nvSpPr>
          <p:cNvPr id="115730" name="Text Box 18"/>
          <p:cNvSpPr txBox="1">
            <a:spLocks noChangeArrowheads="1"/>
          </p:cNvSpPr>
          <p:nvPr/>
        </p:nvSpPr>
        <p:spPr bwMode="auto">
          <a:xfrm>
            <a:off x="4191000" y="4543425"/>
            <a:ext cx="822325" cy="366713"/>
          </a:xfrm>
          <a:prstGeom prst="rect">
            <a:avLst/>
          </a:prstGeom>
          <a:noFill/>
          <a:ln w="9525">
            <a:noFill/>
            <a:miter lim="800000"/>
            <a:headEnd/>
            <a:tailEnd/>
          </a:ln>
        </p:spPr>
        <p:txBody>
          <a:bodyPr wrap="none">
            <a:spAutoFit/>
          </a:bodyPr>
          <a:lstStyle/>
          <a:p>
            <a:r>
              <a:rPr lang="en-US" sz="1800">
                <a:solidFill>
                  <a:schemeClr val="accent2"/>
                </a:solidFill>
                <a:latin typeface="Arial" charset="0"/>
              </a:rPr>
              <a:t>Na</a:t>
            </a:r>
            <a:r>
              <a:rPr lang="en-US" sz="1800" baseline="-25000">
                <a:solidFill>
                  <a:schemeClr val="accent2"/>
                </a:solidFill>
                <a:latin typeface="Arial" charset="0"/>
              </a:rPr>
              <a:t>2</a:t>
            </a:r>
            <a:r>
              <a:rPr lang="en-US" sz="1800">
                <a:solidFill>
                  <a:schemeClr val="accent2"/>
                </a:solidFill>
                <a:latin typeface="Arial" charset="0"/>
              </a:rPr>
              <a:t>O</a:t>
            </a:r>
            <a:r>
              <a:rPr lang="en-US" sz="1800" baseline="-25000">
                <a:solidFill>
                  <a:schemeClr val="accent2"/>
                </a:solidFill>
                <a:latin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fade">
                                      <p:cBhvr>
                                        <p:cTn id="7" dur="1000"/>
                                        <p:tgtEl>
                                          <p:spTgt spid="115716"/>
                                        </p:tgtEl>
                                      </p:cBhvr>
                                    </p:animEffect>
                                    <p:anim calcmode="lin" valueType="num">
                                      <p:cBhvr>
                                        <p:cTn id="8" dur="1000" fill="hold"/>
                                        <p:tgtEl>
                                          <p:spTgt spid="115716"/>
                                        </p:tgtEl>
                                        <p:attrNameLst>
                                          <p:attrName>ppt_x</p:attrName>
                                        </p:attrNameLst>
                                      </p:cBhvr>
                                      <p:tavLst>
                                        <p:tav tm="0">
                                          <p:val>
                                            <p:strVal val="#ppt_x"/>
                                          </p:val>
                                        </p:tav>
                                        <p:tav tm="100000">
                                          <p:val>
                                            <p:strVal val="#ppt_x"/>
                                          </p:val>
                                        </p:tav>
                                      </p:tavLst>
                                    </p:anim>
                                    <p:anim calcmode="lin" valueType="num">
                                      <p:cBhvr>
                                        <p:cTn id="9" dur="1000" fill="hold"/>
                                        <p:tgtEl>
                                          <p:spTgt spid="1157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15717"/>
                                        </p:tgtEl>
                                        <p:attrNameLst>
                                          <p:attrName>style.visibility</p:attrName>
                                        </p:attrNameLst>
                                      </p:cBhvr>
                                      <p:to>
                                        <p:strVal val="visible"/>
                                      </p:to>
                                    </p:set>
                                    <p:animEffect transition="in" filter="fade">
                                      <p:cBhvr>
                                        <p:cTn id="14" dur="800" decel="100000"/>
                                        <p:tgtEl>
                                          <p:spTgt spid="115717"/>
                                        </p:tgtEl>
                                      </p:cBhvr>
                                    </p:animEffect>
                                    <p:anim calcmode="lin" valueType="num">
                                      <p:cBhvr>
                                        <p:cTn id="15" dur="800" decel="100000" fill="hold"/>
                                        <p:tgtEl>
                                          <p:spTgt spid="115717"/>
                                        </p:tgtEl>
                                        <p:attrNameLst>
                                          <p:attrName>style.rotation</p:attrName>
                                        </p:attrNameLst>
                                      </p:cBhvr>
                                      <p:tavLst>
                                        <p:tav tm="0">
                                          <p:val>
                                            <p:fltVal val="-90"/>
                                          </p:val>
                                        </p:tav>
                                        <p:tav tm="100000">
                                          <p:val>
                                            <p:fltVal val="0"/>
                                          </p:val>
                                        </p:tav>
                                      </p:tavLst>
                                    </p:anim>
                                    <p:anim calcmode="lin" valueType="num">
                                      <p:cBhvr>
                                        <p:cTn id="16" dur="800" decel="100000" fill="hold"/>
                                        <p:tgtEl>
                                          <p:spTgt spid="115717"/>
                                        </p:tgtEl>
                                        <p:attrNameLst>
                                          <p:attrName>ppt_x</p:attrName>
                                        </p:attrNameLst>
                                      </p:cBhvr>
                                      <p:tavLst>
                                        <p:tav tm="0">
                                          <p:val>
                                            <p:strVal val="#ppt_x+0.4"/>
                                          </p:val>
                                        </p:tav>
                                        <p:tav tm="100000">
                                          <p:val>
                                            <p:strVal val="#ppt_x-0.05"/>
                                          </p:val>
                                        </p:tav>
                                      </p:tavLst>
                                    </p:anim>
                                    <p:anim calcmode="lin" valueType="num">
                                      <p:cBhvr>
                                        <p:cTn id="17" dur="800" decel="100000" fill="hold"/>
                                        <p:tgtEl>
                                          <p:spTgt spid="11571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1571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15717"/>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5718"/>
                                        </p:tgtEl>
                                        <p:attrNameLst>
                                          <p:attrName>style.visibility</p:attrName>
                                        </p:attrNameLst>
                                      </p:cBhvr>
                                      <p:to>
                                        <p:strVal val="visible"/>
                                      </p:to>
                                    </p:set>
                                    <p:animEffect transition="in" filter="dissolve">
                                      <p:cBhvr>
                                        <p:cTn id="24" dur="500"/>
                                        <p:tgtEl>
                                          <p:spTgt spid="115718"/>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115726"/>
                                        </p:tgtEl>
                                        <p:attrNameLst>
                                          <p:attrName>style.visibility</p:attrName>
                                        </p:attrNameLst>
                                      </p:cBhvr>
                                      <p:to>
                                        <p:strVal val="visible"/>
                                      </p:to>
                                    </p:set>
                                    <p:animEffect transition="in" filter="fade">
                                      <p:cBhvr>
                                        <p:cTn id="29" dur="800" decel="100000"/>
                                        <p:tgtEl>
                                          <p:spTgt spid="115726"/>
                                        </p:tgtEl>
                                      </p:cBhvr>
                                    </p:animEffect>
                                    <p:anim calcmode="lin" valueType="num">
                                      <p:cBhvr>
                                        <p:cTn id="30" dur="800" decel="100000" fill="hold"/>
                                        <p:tgtEl>
                                          <p:spTgt spid="115726"/>
                                        </p:tgtEl>
                                        <p:attrNameLst>
                                          <p:attrName>style.rotation</p:attrName>
                                        </p:attrNameLst>
                                      </p:cBhvr>
                                      <p:tavLst>
                                        <p:tav tm="0">
                                          <p:val>
                                            <p:fltVal val="-90"/>
                                          </p:val>
                                        </p:tav>
                                        <p:tav tm="100000">
                                          <p:val>
                                            <p:fltVal val="0"/>
                                          </p:val>
                                        </p:tav>
                                      </p:tavLst>
                                    </p:anim>
                                    <p:anim calcmode="lin" valueType="num">
                                      <p:cBhvr>
                                        <p:cTn id="31" dur="800" decel="100000" fill="hold"/>
                                        <p:tgtEl>
                                          <p:spTgt spid="115726"/>
                                        </p:tgtEl>
                                        <p:attrNameLst>
                                          <p:attrName>ppt_x</p:attrName>
                                        </p:attrNameLst>
                                      </p:cBhvr>
                                      <p:tavLst>
                                        <p:tav tm="0">
                                          <p:val>
                                            <p:strVal val="#ppt_x+0.4"/>
                                          </p:val>
                                        </p:tav>
                                        <p:tav tm="100000">
                                          <p:val>
                                            <p:strVal val="#ppt_x-0.05"/>
                                          </p:val>
                                        </p:tav>
                                      </p:tavLst>
                                    </p:anim>
                                    <p:anim calcmode="lin" valueType="num">
                                      <p:cBhvr>
                                        <p:cTn id="32" dur="800" decel="100000" fill="hold"/>
                                        <p:tgtEl>
                                          <p:spTgt spid="11572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1572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15726"/>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15721"/>
                                        </p:tgtEl>
                                        <p:attrNameLst>
                                          <p:attrName>style.visibility</p:attrName>
                                        </p:attrNameLst>
                                      </p:cBhvr>
                                      <p:to>
                                        <p:strVal val="visible"/>
                                      </p:to>
                                    </p:set>
                                    <p:anim from="(-#ppt_w/2)" to="(#ppt_x)" calcmode="lin" valueType="num">
                                      <p:cBhvr>
                                        <p:cTn id="39" dur="600" fill="hold">
                                          <p:stCondLst>
                                            <p:cond delay="0"/>
                                          </p:stCondLst>
                                        </p:cTn>
                                        <p:tgtEl>
                                          <p:spTgt spid="115721"/>
                                        </p:tgtEl>
                                        <p:attrNameLst>
                                          <p:attrName>ppt_x</p:attrName>
                                        </p:attrNameLst>
                                      </p:cBhvr>
                                    </p:anim>
                                    <p:anim from="0" to="-1.0" calcmode="lin" valueType="num">
                                      <p:cBhvr>
                                        <p:cTn id="40" dur="200" decel="50000" autoRev="1" fill="hold">
                                          <p:stCondLst>
                                            <p:cond delay="600"/>
                                          </p:stCondLst>
                                        </p:cTn>
                                        <p:tgtEl>
                                          <p:spTgt spid="115721"/>
                                        </p:tgtEl>
                                        <p:attrNameLst>
                                          <p:attrName>xshear</p:attrName>
                                        </p:attrNameLst>
                                      </p:cBhvr>
                                    </p:anim>
                                    <p:animScale>
                                      <p:cBhvr>
                                        <p:cTn id="41" dur="200" decel="100000" autoRev="1" fill="hold">
                                          <p:stCondLst>
                                            <p:cond delay="600"/>
                                          </p:stCondLst>
                                        </p:cTn>
                                        <p:tgtEl>
                                          <p:spTgt spid="115721"/>
                                        </p:tgtEl>
                                      </p:cBhvr>
                                      <p:from x="100000" y="100000"/>
                                      <p:to x="80000" y="100000"/>
                                    </p:animScale>
                                    <p:anim by="(#ppt_h/3+#ppt_w*0.1)" calcmode="lin" valueType="num">
                                      <p:cBhvr additive="sum">
                                        <p:cTn id="42" dur="200" decel="100000" autoRev="1" fill="hold">
                                          <p:stCondLst>
                                            <p:cond delay="600"/>
                                          </p:stCondLst>
                                        </p:cTn>
                                        <p:tgtEl>
                                          <p:spTgt spid="115721"/>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15729"/>
                                        </p:tgtEl>
                                        <p:attrNameLst>
                                          <p:attrName>style.visibility</p:attrName>
                                        </p:attrNameLst>
                                      </p:cBhvr>
                                      <p:to>
                                        <p:strVal val="visible"/>
                                      </p:to>
                                    </p:set>
                                    <p:anim from="(-#ppt_w/2)" to="(#ppt_x)" calcmode="lin" valueType="num">
                                      <p:cBhvr>
                                        <p:cTn id="47" dur="600" fill="hold">
                                          <p:stCondLst>
                                            <p:cond delay="0"/>
                                          </p:stCondLst>
                                        </p:cTn>
                                        <p:tgtEl>
                                          <p:spTgt spid="115729"/>
                                        </p:tgtEl>
                                        <p:attrNameLst>
                                          <p:attrName>ppt_x</p:attrName>
                                        </p:attrNameLst>
                                      </p:cBhvr>
                                    </p:anim>
                                    <p:anim from="0" to="-1.0" calcmode="lin" valueType="num">
                                      <p:cBhvr>
                                        <p:cTn id="48" dur="200" decel="50000" autoRev="1" fill="hold">
                                          <p:stCondLst>
                                            <p:cond delay="600"/>
                                          </p:stCondLst>
                                        </p:cTn>
                                        <p:tgtEl>
                                          <p:spTgt spid="115729"/>
                                        </p:tgtEl>
                                        <p:attrNameLst>
                                          <p:attrName>xshear</p:attrName>
                                        </p:attrNameLst>
                                      </p:cBhvr>
                                    </p:anim>
                                    <p:animScale>
                                      <p:cBhvr>
                                        <p:cTn id="49" dur="200" decel="100000" autoRev="1" fill="hold">
                                          <p:stCondLst>
                                            <p:cond delay="600"/>
                                          </p:stCondLst>
                                        </p:cTn>
                                        <p:tgtEl>
                                          <p:spTgt spid="115729"/>
                                        </p:tgtEl>
                                      </p:cBhvr>
                                      <p:from x="100000" y="100000"/>
                                      <p:to x="80000" y="100000"/>
                                    </p:animScale>
                                    <p:anim by="(#ppt_h/3+#ppt_w*0.1)" calcmode="lin" valueType="num">
                                      <p:cBhvr additive="sum">
                                        <p:cTn id="50" dur="200" decel="100000" autoRev="1" fill="hold">
                                          <p:stCondLst>
                                            <p:cond delay="600"/>
                                          </p:stCondLst>
                                        </p:cTn>
                                        <p:tgtEl>
                                          <p:spTgt spid="115729"/>
                                        </p:tgtEl>
                                        <p:attrNameLst>
                                          <p:attrName>ppt_x</p:attrName>
                                        </p:attrNameLst>
                                      </p:cBhvr>
                                    </p:anim>
                                  </p:childTnLst>
                                </p:cTn>
                              </p:par>
                            </p:childTnLst>
                          </p:cTn>
                        </p:par>
                        <p:par>
                          <p:cTn id="51" fill="hold">
                            <p:stCondLst>
                              <p:cond delay="1000"/>
                            </p:stCondLst>
                            <p:childTnLst>
                              <p:par>
                                <p:cTn id="52" presetID="55" presetClass="exit" presetSubtype="0" fill="hold" grpId="1" nodeType="afterEffect">
                                  <p:stCondLst>
                                    <p:cond delay="0"/>
                                  </p:stCondLst>
                                  <p:childTnLst>
                                    <p:anim calcmode="lin" valueType="num">
                                      <p:cBhvr>
                                        <p:cTn id="53" dur="1000"/>
                                        <p:tgtEl>
                                          <p:spTgt spid="115726"/>
                                        </p:tgtEl>
                                        <p:attrNameLst>
                                          <p:attrName>ppt_w</p:attrName>
                                        </p:attrNameLst>
                                      </p:cBhvr>
                                      <p:tavLst>
                                        <p:tav tm="0">
                                          <p:val>
                                            <p:strVal val="ppt_w"/>
                                          </p:val>
                                        </p:tav>
                                        <p:tav tm="100000">
                                          <p:val>
                                            <p:strVal val="ppt_w*0.70"/>
                                          </p:val>
                                        </p:tav>
                                      </p:tavLst>
                                    </p:anim>
                                    <p:anim calcmode="lin" valueType="num">
                                      <p:cBhvr>
                                        <p:cTn id="54" dur="1000"/>
                                        <p:tgtEl>
                                          <p:spTgt spid="115726"/>
                                        </p:tgtEl>
                                        <p:attrNameLst>
                                          <p:attrName>ppt_h</p:attrName>
                                        </p:attrNameLst>
                                      </p:cBhvr>
                                      <p:tavLst>
                                        <p:tav tm="0">
                                          <p:val>
                                            <p:strVal val="ppt_h"/>
                                          </p:val>
                                        </p:tav>
                                        <p:tav tm="100000">
                                          <p:val>
                                            <p:strVal val="ppt_h"/>
                                          </p:val>
                                        </p:tav>
                                      </p:tavLst>
                                    </p:anim>
                                    <p:animEffect transition="out" filter="fade">
                                      <p:cBhvr>
                                        <p:cTn id="55" dur="1000"/>
                                        <p:tgtEl>
                                          <p:spTgt spid="115726"/>
                                        </p:tgtEl>
                                      </p:cBhvr>
                                    </p:animEffect>
                                    <p:set>
                                      <p:cBhvr>
                                        <p:cTn id="56" dur="1" fill="hold">
                                          <p:stCondLst>
                                            <p:cond delay="999"/>
                                          </p:stCondLst>
                                        </p:cTn>
                                        <p:tgtEl>
                                          <p:spTgt spid="1157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15719"/>
                                        </p:tgtEl>
                                        <p:attrNameLst>
                                          <p:attrName>style.visibility</p:attrName>
                                        </p:attrNameLst>
                                      </p:cBhvr>
                                      <p:to>
                                        <p:strVal val="visible"/>
                                      </p:to>
                                    </p:set>
                                    <p:animEffect transition="in" filter="dissolve">
                                      <p:cBhvr>
                                        <p:cTn id="61" dur="500"/>
                                        <p:tgtEl>
                                          <p:spTgt spid="115719"/>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grpId="0" nodeType="clickEffect">
                                  <p:stCondLst>
                                    <p:cond delay="0"/>
                                  </p:stCondLst>
                                  <p:childTnLst>
                                    <p:set>
                                      <p:cBhvr>
                                        <p:cTn id="65" dur="1" fill="hold">
                                          <p:stCondLst>
                                            <p:cond delay="0"/>
                                          </p:stCondLst>
                                        </p:cTn>
                                        <p:tgtEl>
                                          <p:spTgt spid="115727"/>
                                        </p:tgtEl>
                                        <p:attrNameLst>
                                          <p:attrName>style.visibility</p:attrName>
                                        </p:attrNameLst>
                                      </p:cBhvr>
                                      <p:to>
                                        <p:strVal val="visible"/>
                                      </p:to>
                                    </p:set>
                                    <p:animEffect transition="in" filter="fade">
                                      <p:cBhvr>
                                        <p:cTn id="66" dur="800" decel="100000"/>
                                        <p:tgtEl>
                                          <p:spTgt spid="115727"/>
                                        </p:tgtEl>
                                      </p:cBhvr>
                                    </p:animEffect>
                                    <p:anim calcmode="lin" valueType="num">
                                      <p:cBhvr>
                                        <p:cTn id="67" dur="800" decel="100000" fill="hold"/>
                                        <p:tgtEl>
                                          <p:spTgt spid="115727"/>
                                        </p:tgtEl>
                                        <p:attrNameLst>
                                          <p:attrName>style.rotation</p:attrName>
                                        </p:attrNameLst>
                                      </p:cBhvr>
                                      <p:tavLst>
                                        <p:tav tm="0">
                                          <p:val>
                                            <p:fltVal val="-90"/>
                                          </p:val>
                                        </p:tav>
                                        <p:tav tm="100000">
                                          <p:val>
                                            <p:fltVal val="0"/>
                                          </p:val>
                                        </p:tav>
                                      </p:tavLst>
                                    </p:anim>
                                    <p:anim calcmode="lin" valueType="num">
                                      <p:cBhvr>
                                        <p:cTn id="68" dur="800" decel="100000" fill="hold"/>
                                        <p:tgtEl>
                                          <p:spTgt spid="115727"/>
                                        </p:tgtEl>
                                        <p:attrNameLst>
                                          <p:attrName>ppt_x</p:attrName>
                                        </p:attrNameLst>
                                      </p:cBhvr>
                                      <p:tavLst>
                                        <p:tav tm="0">
                                          <p:val>
                                            <p:strVal val="#ppt_x+0.4"/>
                                          </p:val>
                                        </p:tav>
                                        <p:tav tm="100000">
                                          <p:val>
                                            <p:strVal val="#ppt_x-0.05"/>
                                          </p:val>
                                        </p:tav>
                                      </p:tavLst>
                                    </p:anim>
                                    <p:anim calcmode="lin" valueType="num">
                                      <p:cBhvr>
                                        <p:cTn id="69" dur="800" decel="100000" fill="hold"/>
                                        <p:tgtEl>
                                          <p:spTgt spid="11572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1572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15727"/>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4" presetClass="entr" presetSubtype="0" fill="hold" grpId="0" nodeType="clickEffect">
                                  <p:stCondLst>
                                    <p:cond delay="0"/>
                                  </p:stCondLst>
                                  <p:childTnLst>
                                    <p:set>
                                      <p:cBhvr>
                                        <p:cTn id="75" dur="1" fill="hold">
                                          <p:stCondLst>
                                            <p:cond delay="0"/>
                                          </p:stCondLst>
                                        </p:cTn>
                                        <p:tgtEl>
                                          <p:spTgt spid="115722"/>
                                        </p:tgtEl>
                                        <p:attrNameLst>
                                          <p:attrName>style.visibility</p:attrName>
                                        </p:attrNameLst>
                                      </p:cBhvr>
                                      <p:to>
                                        <p:strVal val="visible"/>
                                      </p:to>
                                    </p:set>
                                    <p:anim from="(-#ppt_w/2)" to="(#ppt_x)" calcmode="lin" valueType="num">
                                      <p:cBhvr>
                                        <p:cTn id="76" dur="600" fill="hold">
                                          <p:stCondLst>
                                            <p:cond delay="0"/>
                                          </p:stCondLst>
                                        </p:cTn>
                                        <p:tgtEl>
                                          <p:spTgt spid="115722"/>
                                        </p:tgtEl>
                                        <p:attrNameLst>
                                          <p:attrName>ppt_x</p:attrName>
                                        </p:attrNameLst>
                                      </p:cBhvr>
                                    </p:anim>
                                    <p:anim from="0" to="-1.0" calcmode="lin" valueType="num">
                                      <p:cBhvr>
                                        <p:cTn id="77" dur="200" decel="50000" autoRev="1" fill="hold">
                                          <p:stCondLst>
                                            <p:cond delay="600"/>
                                          </p:stCondLst>
                                        </p:cTn>
                                        <p:tgtEl>
                                          <p:spTgt spid="115722"/>
                                        </p:tgtEl>
                                        <p:attrNameLst>
                                          <p:attrName>xshear</p:attrName>
                                        </p:attrNameLst>
                                      </p:cBhvr>
                                    </p:anim>
                                    <p:animScale>
                                      <p:cBhvr>
                                        <p:cTn id="78" dur="200" decel="100000" autoRev="1" fill="hold">
                                          <p:stCondLst>
                                            <p:cond delay="600"/>
                                          </p:stCondLst>
                                        </p:cTn>
                                        <p:tgtEl>
                                          <p:spTgt spid="115722"/>
                                        </p:tgtEl>
                                      </p:cBhvr>
                                      <p:from x="100000" y="100000"/>
                                      <p:to x="80000" y="100000"/>
                                    </p:animScale>
                                    <p:anim by="(#ppt_h/3+#ppt_w*0.1)" calcmode="lin" valueType="num">
                                      <p:cBhvr additive="sum">
                                        <p:cTn id="79" dur="200" decel="100000" autoRev="1" fill="hold">
                                          <p:stCondLst>
                                            <p:cond delay="600"/>
                                          </p:stCondLst>
                                        </p:cTn>
                                        <p:tgtEl>
                                          <p:spTgt spid="115722"/>
                                        </p:tgtEl>
                                        <p:attrNameLst>
                                          <p:attrName>ppt_x</p:attrName>
                                        </p:attrNameLst>
                                      </p:cBhvr>
                                    </p:anim>
                                  </p:childTnLst>
                                </p:cTn>
                              </p:par>
                            </p:childTnLst>
                          </p:cTn>
                        </p:par>
                      </p:childTnLst>
                    </p:cTn>
                  </p:par>
                  <p:par>
                    <p:cTn id="80" fill="hold">
                      <p:stCondLst>
                        <p:cond delay="indefinite"/>
                      </p:stCondLst>
                      <p:childTnLst>
                        <p:par>
                          <p:cTn id="81" fill="hold">
                            <p:stCondLst>
                              <p:cond delay="0"/>
                            </p:stCondLst>
                            <p:childTnLst>
                              <p:par>
                                <p:cTn id="82" presetID="34" presetClass="entr" presetSubtype="0" fill="hold" grpId="0" nodeType="clickEffect">
                                  <p:stCondLst>
                                    <p:cond delay="0"/>
                                  </p:stCondLst>
                                  <p:childTnLst>
                                    <p:set>
                                      <p:cBhvr>
                                        <p:cTn id="83" dur="1" fill="hold">
                                          <p:stCondLst>
                                            <p:cond delay="0"/>
                                          </p:stCondLst>
                                        </p:cTn>
                                        <p:tgtEl>
                                          <p:spTgt spid="115730"/>
                                        </p:tgtEl>
                                        <p:attrNameLst>
                                          <p:attrName>style.visibility</p:attrName>
                                        </p:attrNameLst>
                                      </p:cBhvr>
                                      <p:to>
                                        <p:strVal val="visible"/>
                                      </p:to>
                                    </p:set>
                                    <p:anim from="(-#ppt_w/2)" to="(#ppt_x)" calcmode="lin" valueType="num">
                                      <p:cBhvr>
                                        <p:cTn id="84" dur="600" fill="hold">
                                          <p:stCondLst>
                                            <p:cond delay="0"/>
                                          </p:stCondLst>
                                        </p:cTn>
                                        <p:tgtEl>
                                          <p:spTgt spid="115730"/>
                                        </p:tgtEl>
                                        <p:attrNameLst>
                                          <p:attrName>ppt_x</p:attrName>
                                        </p:attrNameLst>
                                      </p:cBhvr>
                                    </p:anim>
                                    <p:anim from="0" to="-1.0" calcmode="lin" valueType="num">
                                      <p:cBhvr>
                                        <p:cTn id="85" dur="200" decel="50000" autoRev="1" fill="hold">
                                          <p:stCondLst>
                                            <p:cond delay="600"/>
                                          </p:stCondLst>
                                        </p:cTn>
                                        <p:tgtEl>
                                          <p:spTgt spid="115730"/>
                                        </p:tgtEl>
                                        <p:attrNameLst>
                                          <p:attrName>xshear</p:attrName>
                                        </p:attrNameLst>
                                      </p:cBhvr>
                                    </p:anim>
                                    <p:animScale>
                                      <p:cBhvr>
                                        <p:cTn id="86" dur="200" decel="100000" autoRev="1" fill="hold">
                                          <p:stCondLst>
                                            <p:cond delay="600"/>
                                          </p:stCondLst>
                                        </p:cTn>
                                        <p:tgtEl>
                                          <p:spTgt spid="115730"/>
                                        </p:tgtEl>
                                      </p:cBhvr>
                                      <p:from x="100000" y="100000"/>
                                      <p:to x="80000" y="100000"/>
                                    </p:animScale>
                                    <p:anim by="(#ppt_h/3+#ppt_w*0.1)" calcmode="lin" valueType="num">
                                      <p:cBhvr additive="sum">
                                        <p:cTn id="87" dur="200" decel="100000" autoRev="1" fill="hold">
                                          <p:stCondLst>
                                            <p:cond delay="600"/>
                                          </p:stCondLst>
                                        </p:cTn>
                                        <p:tgtEl>
                                          <p:spTgt spid="115730"/>
                                        </p:tgtEl>
                                        <p:attrNameLst>
                                          <p:attrName>ppt_x</p:attrName>
                                        </p:attrNameLst>
                                      </p:cBhvr>
                                    </p:anim>
                                  </p:childTnLst>
                                </p:cTn>
                              </p:par>
                            </p:childTnLst>
                          </p:cTn>
                        </p:par>
                        <p:par>
                          <p:cTn id="88" fill="hold">
                            <p:stCondLst>
                              <p:cond delay="1000"/>
                            </p:stCondLst>
                            <p:childTnLst>
                              <p:par>
                                <p:cTn id="89" presetID="55" presetClass="exit" presetSubtype="0" fill="hold" grpId="1" nodeType="afterEffect">
                                  <p:stCondLst>
                                    <p:cond delay="0"/>
                                  </p:stCondLst>
                                  <p:childTnLst>
                                    <p:anim calcmode="lin" valueType="num">
                                      <p:cBhvr>
                                        <p:cTn id="90" dur="1000"/>
                                        <p:tgtEl>
                                          <p:spTgt spid="115727"/>
                                        </p:tgtEl>
                                        <p:attrNameLst>
                                          <p:attrName>ppt_w</p:attrName>
                                        </p:attrNameLst>
                                      </p:cBhvr>
                                      <p:tavLst>
                                        <p:tav tm="0">
                                          <p:val>
                                            <p:strVal val="ppt_w"/>
                                          </p:val>
                                        </p:tav>
                                        <p:tav tm="100000">
                                          <p:val>
                                            <p:strVal val="ppt_w*0.70"/>
                                          </p:val>
                                        </p:tav>
                                      </p:tavLst>
                                    </p:anim>
                                    <p:anim calcmode="lin" valueType="num">
                                      <p:cBhvr>
                                        <p:cTn id="91" dur="1000"/>
                                        <p:tgtEl>
                                          <p:spTgt spid="115727"/>
                                        </p:tgtEl>
                                        <p:attrNameLst>
                                          <p:attrName>ppt_h</p:attrName>
                                        </p:attrNameLst>
                                      </p:cBhvr>
                                      <p:tavLst>
                                        <p:tav tm="0">
                                          <p:val>
                                            <p:strVal val="ppt_h"/>
                                          </p:val>
                                        </p:tav>
                                        <p:tav tm="100000">
                                          <p:val>
                                            <p:strVal val="ppt_h"/>
                                          </p:val>
                                        </p:tav>
                                      </p:tavLst>
                                    </p:anim>
                                    <p:animEffect transition="out" filter="fade">
                                      <p:cBhvr>
                                        <p:cTn id="92" dur="1000"/>
                                        <p:tgtEl>
                                          <p:spTgt spid="115727"/>
                                        </p:tgtEl>
                                      </p:cBhvr>
                                    </p:animEffect>
                                    <p:set>
                                      <p:cBhvr>
                                        <p:cTn id="93" dur="1" fill="hold">
                                          <p:stCondLst>
                                            <p:cond delay="999"/>
                                          </p:stCondLst>
                                        </p:cTn>
                                        <p:tgtEl>
                                          <p:spTgt spid="11572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5" presetClass="entr" presetSubtype="0" fill="hold" grpId="0" nodeType="clickEffect">
                                  <p:stCondLst>
                                    <p:cond delay="0"/>
                                  </p:stCondLst>
                                  <p:childTnLst>
                                    <p:set>
                                      <p:cBhvr>
                                        <p:cTn id="97" dur="1" fill="hold">
                                          <p:stCondLst>
                                            <p:cond delay="0"/>
                                          </p:stCondLst>
                                        </p:cTn>
                                        <p:tgtEl>
                                          <p:spTgt spid="115723"/>
                                        </p:tgtEl>
                                        <p:attrNameLst>
                                          <p:attrName>style.visibility</p:attrName>
                                        </p:attrNameLst>
                                      </p:cBhvr>
                                      <p:to>
                                        <p:strVal val="visible"/>
                                      </p:to>
                                    </p:set>
                                    <p:anim calcmode="lin" valueType="num">
                                      <p:cBhvr>
                                        <p:cTn id="98" dur="500" decel="50000" fill="hold">
                                          <p:stCondLst>
                                            <p:cond delay="0"/>
                                          </p:stCondLst>
                                        </p:cTn>
                                        <p:tgtEl>
                                          <p:spTgt spid="115723"/>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115723"/>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115723"/>
                                        </p:tgtEl>
                                        <p:attrNameLst>
                                          <p:attrName>ppt_w</p:attrName>
                                        </p:attrNameLst>
                                      </p:cBhvr>
                                      <p:tavLst>
                                        <p:tav tm="0">
                                          <p:val>
                                            <p:strVal val="#ppt_w*.05"/>
                                          </p:val>
                                        </p:tav>
                                        <p:tav tm="100000">
                                          <p:val>
                                            <p:strVal val="#ppt_w"/>
                                          </p:val>
                                        </p:tav>
                                      </p:tavLst>
                                    </p:anim>
                                    <p:anim calcmode="lin" valueType="num">
                                      <p:cBhvr>
                                        <p:cTn id="101" dur="1000" fill="hold"/>
                                        <p:tgtEl>
                                          <p:spTgt spid="115723"/>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115723"/>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115723"/>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115723"/>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115723"/>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115720"/>
                                        </p:tgtEl>
                                        <p:attrNameLst>
                                          <p:attrName>style.visibility</p:attrName>
                                        </p:attrNameLst>
                                      </p:cBhvr>
                                      <p:to>
                                        <p:strVal val="visible"/>
                                      </p:to>
                                    </p:set>
                                    <p:animEffect transition="in" filter="dissolve">
                                      <p:cBhvr>
                                        <p:cTn id="110" dur="500"/>
                                        <p:tgtEl>
                                          <p:spTgt spid="115720"/>
                                        </p:tgtEl>
                                      </p:cBhvr>
                                    </p:animEffect>
                                  </p:childTnLst>
                                </p:cTn>
                              </p:par>
                            </p:childTnLst>
                          </p:cTn>
                        </p:par>
                      </p:childTnLst>
                    </p:cTn>
                  </p:par>
                  <p:par>
                    <p:cTn id="111" fill="hold">
                      <p:stCondLst>
                        <p:cond delay="indefinite"/>
                      </p:stCondLst>
                      <p:childTnLst>
                        <p:par>
                          <p:cTn id="112" fill="hold">
                            <p:stCondLst>
                              <p:cond delay="0"/>
                            </p:stCondLst>
                            <p:childTnLst>
                              <p:par>
                                <p:cTn id="113" presetID="30" presetClass="entr" presetSubtype="0" fill="hold" grpId="0" nodeType="clickEffect">
                                  <p:stCondLst>
                                    <p:cond delay="0"/>
                                  </p:stCondLst>
                                  <p:childTnLst>
                                    <p:set>
                                      <p:cBhvr>
                                        <p:cTn id="114" dur="1" fill="hold">
                                          <p:stCondLst>
                                            <p:cond delay="0"/>
                                          </p:stCondLst>
                                        </p:cTn>
                                        <p:tgtEl>
                                          <p:spTgt spid="115728"/>
                                        </p:tgtEl>
                                        <p:attrNameLst>
                                          <p:attrName>style.visibility</p:attrName>
                                        </p:attrNameLst>
                                      </p:cBhvr>
                                      <p:to>
                                        <p:strVal val="visible"/>
                                      </p:to>
                                    </p:set>
                                    <p:animEffect transition="in" filter="fade">
                                      <p:cBhvr>
                                        <p:cTn id="115" dur="800" decel="100000"/>
                                        <p:tgtEl>
                                          <p:spTgt spid="115728"/>
                                        </p:tgtEl>
                                      </p:cBhvr>
                                    </p:animEffect>
                                    <p:anim calcmode="lin" valueType="num">
                                      <p:cBhvr>
                                        <p:cTn id="116" dur="800" decel="100000" fill="hold"/>
                                        <p:tgtEl>
                                          <p:spTgt spid="115728"/>
                                        </p:tgtEl>
                                        <p:attrNameLst>
                                          <p:attrName>style.rotation</p:attrName>
                                        </p:attrNameLst>
                                      </p:cBhvr>
                                      <p:tavLst>
                                        <p:tav tm="0">
                                          <p:val>
                                            <p:fltVal val="-90"/>
                                          </p:val>
                                        </p:tav>
                                        <p:tav tm="100000">
                                          <p:val>
                                            <p:fltVal val="0"/>
                                          </p:val>
                                        </p:tav>
                                      </p:tavLst>
                                    </p:anim>
                                    <p:anim calcmode="lin" valueType="num">
                                      <p:cBhvr>
                                        <p:cTn id="117" dur="800" decel="100000" fill="hold"/>
                                        <p:tgtEl>
                                          <p:spTgt spid="115728"/>
                                        </p:tgtEl>
                                        <p:attrNameLst>
                                          <p:attrName>ppt_x</p:attrName>
                                        </p:attrNameLst>
                                      </p:cBhvr>
                                      <p:tavLst>
                                        <p:tav tm="0">
                                          <p:val>
                                            <p:strVal val="#ppt_x+0.4"/>
                                          </p:val>
                                        </p:tav>
                                        <p:tav tm="100000">
                                          <p:val>
                                            <p:strVal val="#ppt_x-0.05"/>
                                          </p:val>
                                        </p:tav>
                                      </p:tavLst>
                                    </p:anim>
                                    <p:anim calcmode="lin" valueType="num">
                                      <p:cBhvr>
                                        <p:cTn id="118" dur="800" decel="100000" fill="hold"/>
                                        <p:tgtEl>
                                          <p:spTgt spid="115728"/>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115728"/>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115728"/>
                                        </p:tgtEl>
                                        <p:attrNameLst>
                                          <p:attrName>ppt_y</p:attrName>
                                        </p:attrNameLst>
                                      </p:cBhvr>
                                      <p:tavLst>
                                        <p:tav tm="0">
                                          <p:val>
                                            <p:strVal val="#ppt_y+0.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4" presetClass="entr" presetSubtype="0" fill="hold" grpId="0" nodeType="clickEffect">
                                  <p:stCondLst>
                                    <p:cond delay="0"/>
                                  </p:stCondLst>
                                  <p:childTnLst>
                                    <p:set>
                                      <p:cBhvr>
                                        <p:cTn id="124" dur="1" fill="hold">
                                          <p:stCondLst>
                                            <p:cond delay="0"/>
                                          </p:stCondLst>
                                        </p:cTn>
                                        <p:tgtEl>
                                          <p:spTgt spid="115731"/>
                                        </p:tgtEl>
                                        <p:attrNameLst>
                                          <p:attrName>style.visibility</p:attrName>
                                        </p:attrNameLst>
                                      </p:cBhvr>
                                      <p:to>
                                        <p:strVal val="visible"/>
                                      </p:to>
                                    </p:set>
                                    <p:anim from="(-#ppt_w/2)" to="(#ppt_x)" calcmode="lin" valueType="num">
                                      <p:cBhvr>
                                        <p:cTn id="125" dur="600" fill="hold">
                                          <p:stCondLst>
                                            <p:cond delay="0"/>
                                          </p:stCondLst>
                                        </p:cTn>
                                        <p:tgtEl>
                                          <p:spTgt spid="115731"/>
                                        </p:tgtEl>
                                        <p:attrNameLst>
                                          <p:attrName>ppt_x</p:attrName>
                                        </p:attrNameLst>
                                      </p:cBhvr>
                                    </p:anim>
                                    <p:anim from="0" to="-1.0" calcmode="lin" valueType="num">
                                      <p:cBhvr>
                                        <p:cTn id="126" dur="200" decel="50000" autoRev="1" fill="hold">
                                          <p:stCondLst>
                                            <p:cond delay="600"/>
                                          </p:stCondLst>
                                        </p:cTn>
                                        <p:tgtEl>
                                          <p:spTgt spid="115731"/>
                                        </p:tgtEl>
                                        <p:attrNameLst>
                                          <p:attrName>xshear</p:attrName>
                                        </p:attrNameLst>
                                      </p:cBhvr>
                                    </p:anim>
                                    <p:animScale>
                                      <p:cBhvr>
                                        <p:cTn id="127" dur="200" decel="100000" autoRev="1" fill="hold">
                                          <p:stCondLst>
                                            <p:cond delay="600"/>
                                          </p:stCondLst>
                                        </p:cTn>
                                        <p:tgtEl>
                                          <p:spTgt spid="115731"/>
                                        </p:tgtEl>
                                      </p:cBhvr>
                                      <p:from x="100000" y="100000"/>
                                      <p:to x="80000" y="100000"/>
                                    </p:animScale>
                                    <p:anim by="(#ppt_h/3+#ppt_w*0.1)" calcmode="lin" valueType="num">
                                      <p:cBhvr additive="sum">
                                        <p:cTn id="128" dur="200" decel="100000" autoRev="1" fill="hold">
                                          <p:stCondLst>
                                            <p:cond delay="600"/>
                                          </p:stCondLst>
                                        </p:cTn>
                                        <p:tgtEl>
                                          <p:spTgt spid="115731"/>
                                        </p:tgtEl>
                                        <p:attrNameLst>
                                          <p:attrName>ppt_x</p:attrName>
                                        </p:attrNameLst>
                                      </p:cBhvr>
                                    </p:anim>
                                  </p:childTnLst>
                                </p:cTn>
                              </p:par>
                            </p:childTnLst>
                          </p:cTn>
                        </p:par>
                      </p:childTnLst>
                    </p:cTn>
                  </p:par>
                  <p:par>
                    <p:cTn id="129" fill="hold">
                      <p:stCondLst>
                        <p:cond delay="indefinite"/>
                      </p:stCondLst>
                      <p:childTnLst>
                        <p:par>
                          <p:cTn id="130" fill="hold">
                            <p:stCondLst>
                              <p:cond delay="0"/>
                            </p:stCondLst>
                            <p:childTnLst>
                              <p:par>
                                <p:cTn id="131" presetID="34" presetClass="entr" presetSubtype="0" fill="hold" grpId="0" nodeType="clickEffect">
                                  <p:stCondLst>
                                    <p:cond delay="0"/>
                                  </p:stCondLst>
                                  <p:childTnLst>
                                    <p:set>
                                      <p:cBhvr>
                                        <p:cTn id="132" dur="1" fill="hold">
                                          <p:stCondLst>
                                            <p:cond delay="0"/>
                                          </p:stCondLst>
                                        </p:cTn>
                                        <p:tgtEl>
                                          <p:spTgt spid="115724"/>
                                        </p:tgtEl>
                                        <p:attrNameLst>
                                          <p:attrName>style.visibility</p:attrName>
                                        </p:attrNameLst>
                                      </p:cBhvr>
                                      <p:to>
                                        <p:strVal val="visible"/>
                                      </p:to>
                                    </p:set>
                                    <p:anim from="(-#ppt_w/2)" to="(#ppt_x)" calcmode="lin" valueType="num">
                                      <p:cBhvr>
                                        <p:cTn id="133" dur="600" fill="hold">
                                          <p:stCondLst>
                                            <p:cond delay="0"/>
                                          </p:stCondLst>
                                        </p:cTn>
                                        <p:tgtEl>
                                          <p:spTgt spid="115724"/>
                                        </p:tgtEl>
                                        <p:attrNameLst>
                                          <p:attrName>ppt_x</p:attrName>
                                        </p:attrNameLst>
                                      </p:cBhvr>
                                    </p:anim>
                                    <p:anim from="0" to="-1.0" calcmode="lin" valueType="num">
                                      <p:cBhvr>
                                        <p:cTn id="134" dur="200" decel="50000" autoRev="1" fill="hold">
                                          <p:stCondLst>
                                            <p:cond delay="600"/>
                                          </p:stCondLst>
                                        </p:cTn>
                                        <p:tgtEl>
                                          <p:spTgt spid="115724"/>
                                        </p:tgtEl>
                                        <p:attrNameLst>
                                          <p:attrName>xshear</p:attrName>
                                        </p:attrNameLst>
                                      </p:cBhvr>
                                    </p:anim>
                                    <p:animScale>
                                      <p:cBhvr>
                                        <p:cTn id="135" dur="200" decel="100000" autoRev="1" fill="hold">
                                          <p:stCondLst>
                                            <p:cond delay="600"/>
                                          </p:stCondLst>
                                        </p:cTn>
                                        <p:tgtEl>
                                          <p:spTgt spid="115724"/>
                                        </p:tgtEl>
                                      </p:cBhvr>
                                      <p:from x="100000" y="100000"/>
                                      <p:to x="80000" y="100000"/>
                                    </p:animScale>
                                    <p:anim by="(#ppt_h/3+#ppt_w*0.1)" calcmode="lin" valueType="num">
                                      <p:cBhvr additive="sum">
                                        <p:cTn id="136" dur="200" decel="100000" autoRev="1" fill="hold">
                                          <p:stCondLst>
                                            <p:cond delay="600"/>
                                          </p:stCondLst>
                                        </p:cTn>
                                        <p:tgtEl>
                                          <p:spTgt spid="115724"/>
                                        </p:tgtEl>
                                        <p:attrNameLst>
                                          <p:attrName>ppt_x</p:attrName>
                                        </p:attrNameLst>
                                      </p:cBhvr>
                                    </p:anim>
                                  </p:childTnLst>
                                </p:cTn>
                              </p:par>
                            </p:childTnLst>
                          </p:cTn>
                        </p:par>
                        <p:par>
                          <p:cTn id="137" fill="hold">
                            <p:stCondLst>
                              <p:cond delay="1000"/>
                            </p:stCondLst>
                            <p:childTnLst>
                              <p:par>
                                <p:cTn id="138" presetID="55" presetClass="exit" presetSubtype="0" fill="hold" grpId="1" nodeType="afterEffect">
                                  <p:stCondLst>
                                    <p:cond delay="0"/>
                                  </p:stCondLst>
                                  <p:childTnLst>
                                    <p:anim calcmode="lin" valueType="num">
                                      <p:cBhvr>
                                        <p:cTn id="139" dur="1000"/>
                                        <p:tgtEl>
                                          <p:spTgt spid="115728"/>
                                        </p:tgtEl>
                                        <p:attrNameLst>
                                          <p:attrName>ppt_w</p:attrName>
                                        </p:attrNameLst>
                                      </p:cBhvr>
                                      <p:tavLst>
                                        <p:tav tm="0">
                                          <p:val>
                                            <p:strVal val="ppt_w"/>
                                          </p:val>
                                        </p:tav>
                                        <p:tav tm="100000">
                                          <p:val>
                                            <p:strVal val="ppt_w*0.70"/>
                                          </p:val>
                                        </p:tav>
                                      </p:tavLst>
                                    </p:anim>
                                    <p:anim calcmode="lin" valueType="num">
                                      <p:cBhvr>
                                        <p:cTn id="140" dur="1000"/>
                                        <p:tgtEl>
                                          <p:spTgt spid="115728"/>
                                        </p:tgtEl>
                                        <p:attrNameLst>
                                          <p:attrName>ppt_h</p:attrName>
                                        </p:attrNameLst>
                                      </p:cBhvr>
                                      <p:tavLst>
                                        <p:tav tm="0">
                                          <p:val>
                                            <p:strVal val="ppt_h"/>
                                          </p:val>
                                        </p:tav>
                                        <p:tav tm="100000">
                                          <p:val>
                                            <p:strVal val="ppt_h"/>
                                          </p:val>
                                        </p:tav>
                                      </p:tavLst>
                                    </p:anim>
                                    <p:animEffect transition="out" filter="fade">
                                      <p:cBhvr>
                                        <p:cTn id="141" dur="1000"/>
                                        <p:tgtEl>
                                          <p:spTgt spid="115728"/>
                                        </p:tgtEl>
                                      </p:cBhvr>
                                    </p:animEffect>
                                    <p:set>
                                      <p:cBhvr>
                                        <p:cTn id="142" dur="1" fill="hold">
                                          <p:stCondLst>
                                            <p:cond delay="999"/>
                                          </p:stCondLst>
                                        </p:cTn>
                                        <p:tgtEl>
                                          <p:spTgt spid="115728"/>
                                        </p:tgtEl>
                                        <p:attrNameLst>
                                          <p:attrName>style.visibility</p:attrName>
                                        </p:attrNameLst>
                                      </p:cBhvr>
                                      <p:to>
                                        <p:strVal val="hidden"/>
                                      </p:to>
                                    </p:set>
                                  </p:childTnLst>
                                </p:cTn>
                              </p:par>
                            </p:childTnLst>
                          </p:cTn>
                        </p:par>
                        <p:par>
                          <p:cTn id="143" fill="hold">
                            <p:stCondLst>
                              <p:cond delay="2000"/>
                            </p:stCondLst>
                            <p:childTnLst>
                              <p:par>
                                <p:cTn id="144" presetID="10" presetClass="entr" presetSubtype="0" fill="hold" grpId="0" nodeType="afterEffect">
                                  <p:stCondLst>
                                    <p:cond delay="0"/>
                                  </p:stCondLst>
                                  <p:childTnLst>
                                    <p:set>
                                      <p:cBhvr>
                                        <p:cTn id="145" dur="1" fill="hold">
                                          <p:stCondLst>
                                            <p:cond delay="0"/>
                                          </p:stCondLst>
                                        </p:cTn>
                                        <p:tgtEl>
                                          <p:spTgt spid="115725"/>
                                        </p:tgtEl>
                                        <p:attrNameLst>
                                          <p:attrName>style.visibility</p:attrName>
                                        </p:attrNameLst>
                                      </p:cBhvr>
                                      <p:to>
                                        <p:strVal val="visible"/>
                                      </p:to>
                                    </p:set>
                                    <p:animEffect transition="in" filter="fade">
                                      <p:cBhvr>
                                        <p:cTn id="146" dur="20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1" grpId="0"/>
      <p:bldP spid="115716" grpId="0"/>
      <p:bldP spid="115717" grpId="0"/>
      <p:bldP spid="115718" grpId="0"/>
      <p:bldP spid="115719" grpId="0"/>
      <p:bldP spid="115720" grpId="0"/>
      <p:bldP spid="115721" grpId="0"/>
      <p:bldP spid="115722" grpId="0"/>
      <p:bldP spid="115723" grpId="0"/>
      <p:bldP spid="115724" grpId="0"/>
      <p:bldP spid="115725" grpId="0" animBg="1"/>
      <p:bldP spid="115726" grpId="0"/>
      <p:bldP spid="115726" grpId="1"/>
      <p:bldP spid="115727" grpId="0"/>
      <p:bldP spid="115727" grpId="1"/>
      <p:bldP spid="115728" grpId="0"/>
      <p:bldP spid="115728" grpId="1"/>
      <p:bldP spid="115729" grpId="0"/>
      <p:bldP spid="115730"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600" smtClean="0">
                <a:latin typeface="Arial" charset="0"/>
              </a:rPr>
              <a:t>Ionic Compounds:</a:t>
            </a:r>
            <a:br>
              <a:rPr lang="en-US" sz="3600" smtClean="0">
                <a:latin typeface="Arial" charset="0"/>
              </a:rPr>
            </a:br>
            <a:r>
              <a:rPr lang="en-US" sz="3200" smtClean="0">
                <a:latin typeface="Arial" charset="0"/>
              </a:rPr>
              <a:t>Polyatomic Ions</a:t>
            </a:r>
          </a:p>
        </p:txBody>
      </p:sp>
      <p:sp>
        <p:nvSpPr>
          <p:cNvPr id="154627"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4628"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4629"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4"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18790" name="Rectangle 6"/>
          <p:cNvSpPr>
            <a:spLocks noChangeArrowheads="1"/>
          </p:cNvSpPr>
          <p:nvPr/>
        </p:nvSpPr>
        <p:spPr bwMode="auto">
          <a:xfrm>
            <a:off x="2057400" y="1981200"/>
            <a:ext cx="423227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5" action="ppaction://hlinkfile"/>
              </a:rPr>
              <a:t>Ionic Compounds:  Polyatomic Ions</a:t>
            </a:r>
            <a:r>
              <a:rPr lang="en-US">
                <a:latin typeface="Arial" charset="0"/>
                <a:hlinkClick r:id="rId6" action="ppaction://hlinkfile"/>
              </a:rPr>
              <a:t/>
            </a:r>
            <a:br>
              <a:rPr lang="en-US">
                <a:latin typeface="Arial" charset="0"/>
                <a:hlinkClick r:id="rId6" action="ppaction://hlinkfile"/>
              </a:rPr>
            </a:br>
            <a:endParaRPr lang="en-US">
              <a:latin typeface="Arial" charset="0"/>
            </a:endParaRPr>
          </a:p>
        </p:txBody>
      </p:sp>
      <p:sp>
        <p:nvSpPr>
          <p:cNvPr id="118791" name="Rectangle 7"/>
          <p:cNvSpPr>
            <a:spLocks noChangeArrowheads="1"/>
          </p:cNvSpPr>
          <p:nvPr/>
        </p:nvSpPr>
        <p:spPr bwMode="auto">
          <a:xfrm>
            <a:off x="2597150" y="4876800"/>
            <a:ext cx="4413250" cy="396875"/>
          </a:xfrm>
          <a:prstGeom prst="rect">
            <a:avLst/>
          </a:prstGeom>
          <a:noFill/>
          <a:ln w="9525">
            <a:noFill/>
            <a:miter lim="800000"/>
            <a:headEnd/>
            <a:tailEnd/>
          </a:ln>
        </p:spPr>
        <p:txBody>
          <a:bodyPr wrap="none" anchor="ctr">
            <a:spAutoFit/>
          </a:bodyPr>
          <a:lstStyle/>
          <a:p>
            <a:r>
              <a:rPr lang="en-US" i="1">
                <a:latin typeface="Arial" charset="0"/>
                <a:hlinkClick r:id="rId7"/>
              </a:rPr>
              <a:t>Chart of the Ions and Polyatomic Ions</a:t>
            </a:r>
            <a:endParaRPr lang="en-US">
              <a:latin typeface="Arial" charset="0"/>
            </a:endParaRPr>
          </a:p>
        </p:txBody>
      </p:sp>
      <p:sp>
        <p:nvSpPr>
          <p:cNvPr id="118792" name="Rectangle 8"/>
          <p:cNvSpPr>
            <a:spLocks noChangeArrowheads="1"/>
          </p:cNvSpPr>
          <p:nvPr/>
        </p:nvSpPr>
        <p:spPr bwMode="auto">
          <a:xfrm>
            <a:off x="2590800" y="4419600"/>
            <a:ext cx="3990975" cy="396875"/>
          </a:xfrm>
          <a:prstGeom prst="rect">
            <a:avLst/>
          </a:prstGeom>
          <a:noFill/>
          <a:ln w="9525">
            <a:noFill/>
            <a:miter lim="800000"/>
            <a:headEnd/>
            <a:tailEnd/>
          </a:ln>
        </p:spPr>
        <p:txBody>
          <a:bodyPr wrap="none">
            <a:spAutoFit/>
          </a:bodyPr>
          <a:lstStyle/>
          <a:p>
            <a:r>
              <a:rPr lang="en-US" i="1">
                <a:latin typeface="Arial" charset="0"/>
                <a:hlinkClick r:id="rId8"/>
              </a:rPr>
              <a:t>Polyatomic Ions Grid to Memorize</a:t>
            </a:r>
            <a:endParaRPr lang="en-US" i="1">
              <a:latin typeface="Arial" charset="0"/>
            </a:endParaRPr>
          </a:p>
        </p:txBody>
      </p:sp>
      <p:sp>
        <p:nvSpPr>
          <p:cNvPr id="118793" name="Rectangle 9"/>
          <p:cNvSpPr>
            <a:spLocks noChangeArrowheads="1"/>
          </p:cNvSpPr>
          <p:nvPr/>
        </p:nvSpPr>
        <p:spPr bwMode="auto">
          <a:xfrm>
            <a:off x="2057400" y="4022725"/>
            <a:ext cx="423227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9"/>
              </a:rPr>
              <a:t>Ionic Compounds:  Polyatomic Ions</a:t>
            </a:r>
            <a:br>
              <a:rPr lang="en-US">
                <a:latin typeface="Arial" charset="0"/>
                <a:hlinkClick r:id="rId9"/>
              </a:rPr>
            </a:br>
            <a:endParaRPr lang="en-US">
              <a:latin typeface="Arial" charset="0"/>
            </a:endParaRPr>
          </a:p>
        </p:txBody>
      </p:sp>
      <p:sp>
        <p:nvSpPr>
          <p:cNvPr id="118794" name="Text Box 10"/>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3600" smtClean="0">
                <a:latin typeface="Arial" charset="0"/>
              </a:rPr>
              <a:t>Ionic Binary Compounds:</a:t>
            </a:r>
            <a:br>
              <a:rPr lang="en-US" sz="3600" smtClean="0">
                <a:latin typeface="Arial" charset="0"/>
              </a:rPr>
            </a:br>
            <a:r>
              <a:rPr lang="en-US" sz="3200" smtClean="0">
                <a:latin typeface="Arial" charset="0"/>
              </a:rPr>
              <a:t>Multiple-Charge Cations</a:t>
            </a:r>
          </a:p>
        </p:txBody>
      </p:sp>
      <p:sp>
        <p:nvSpPr>
          <p:cNvPr id="156675"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667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6677"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19814" name="Rectangle 6"/>
          <p:cNvSpPr>
            <a:spLocks noChangeArrowheads="1"/>
          </p:cNvSpPr>
          <p:nvPr/>
        </p:nvSpPr>
        <p:spPr bwMode="auto">
          <a:xfrm>
            <a:off x="1600200" y="1981200"/>
            <a:ext cx="6584950"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6" action="ppaction://hlinkfile"/>
              </a:rPr>
              <a:t>Ionic Binary Compounds:  Multiple-Charge Cations</a:t>
            </a:r>
            <a:r>
              <a:rPr lang="en-US">
                <a:latin typeface="Arial" charset="0"/>
                <a:hlinkClick r:id="rId7"/>
              </a:rPr>
              <a:t/>
            </a:r>
            <a:br>
              <a:rPr lang="en-US">
                <a:latin typeface="Arial" charset="0"/>
                <a:hlinkClick r:id="rId7"/>
              </a:rPr>
            </a:br>
            <a:endParaRPr lang="en-US">
              <a:latin typeface="Arial" charset="0"/>
            </a:endParaRPr>
          </a:p>
        </p:txBody>
      </p:sp>
      <p:sp>
        <p:nvSpPr>
          <p:cNvPr id="119815" name="Rectangle 7"/>
          <p:cNvSpPr>
            <a:spLocks noChangeArrowheads="1"/>
          </p:cNvSpPr>
          <p:nvPr/>
        </p:nvSpPr>
        <p:spPr bwMode="auto">
          <a:xfrm>
            <a:off x="1600200" y="4022725"/>
            <a:ext cx="6584950"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7"/>
              </a:rPr>
              <a:t>Ionic Binary Compounds:  Multiple-Charge Cations</a:t>
            </a:r>
            <a:br>
              <a:rPr lang="en-US">
                <a:latin typeface="Arial" charset="0"/>
                <a:hlinkClick r:id="rId7"/>
              </a:rPr>
            </a:br>
            <a:endParaRPr lang="en-US">
              <a:latin typeface="Arial" charset="0"/>
            </a:endParaRPr>
          </a:p>
        </p:txBody>
      </p:sp>
      <p:sp>
        <p:nvSpPr>
          <p:cNvPr id="119816"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latin typeface="Arial" charset="0"/>
              </a:rPr>
              <a:t>Naming Chemical Compounds</a:t>
            </a:r>
          </a:p>
        </p:txBody>
      </p:sp>
      <p:sp>
        <p:nvSpPr>
          <p:cNvPr id="120835" name="Rectangle 4"/>
          <p:cNvSpPr>
            <a:spLocks noChangeArrowheads="1"/>
          </p:cNvSpPr>
          <p:nvPr/>
        </p:nvSpPr>
        <p:spPr bwMode="auto">
          <a:xfrm>
            <a:off x="4572000" y="1828800"/>
            <a:ext cx="2362200" cy="4572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a:latin typeface="Arial" charset="0"/>
              </a:rPr>
              <a:t>Binary Compound?</a:t>
            </a:r>
          </a:p>
        </p:txBody>
      </p:sp>
      <p:sp>
        <p:nvSpPr>
          <p:cNvPr id="120836" name="Rectangle 5"/>
          <p:cNvSpPr>
            <a:spLocks noChangeArrowheads="1"/>
          </p:cNvSpPr>
          <p:nvPr/>
        </p:nvSpPr>
        <p:spPr bwMode="auto">
          <a:xfrm>
            <a:off x="6400800" y="3276600"/>
            <a:ext cx="1828800" cy="8382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a:latin typeface="Arial" charset="0"/>
              </a:rPr>
              <a:t>Use the strategy</a:t>
            </a:r>
          </a:p>
          <a:p>
            <a:pPr algn="ctr"/>
            <a:r>
              <a:rPr lang="en-US" sz="1600">
                <a:latin typeface="Arial" charset="0"/>
              </a:rPr>
              <a:t>summarized </a:t>
            </a:r>
          </a:p>
          <a:p>
            <a:pPr algn="ctr"/>
            <a:r>
              <a:rPr lang="en-US" sz="1600">
                <a:latin typeface="Arial" charset="0"/>
              </a:rPr>
              <a:t>earlier</a:t>
            </a:r>
          </a:p>
        </p:txBody>
      </p:sp>
      <p:sp>
        <p:nvSpPr>
          <p:cNvPr id="120837" name="Rectangle 6"/>
          <p:cNvSpPr>
            <a:spLocks noChangeArrowheads="1"/>
          </p:cNvSpPr>
          <p:nvPr/>
        </p:nvSpPr>
        <p:spPr bwMode="auto">
          <a:xfrm>
            <a:off x="3352800" y="3200400"/>
            <a:ext cx="1752600" cy="9144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a:latin typeface="Arial" charset="0"/>
              </a:rPr>
              <a:t>Polyatomic ions </a:t>
            </a:r>
          </a:p>
          <a:p>
            <a:pPr algn="ctr"/>
            <a:r>
              <a:rPr lang="en-US" sz="1600">
                <a:latin typeface="Arial" charset="0"/>
              </a:rPr>
              <a:t>present?</a:t>
            </a:r>
          </a:p>
        </p:txBody>
      </p:sp>
      <p:sp>
        <p:nvSpPr>
          <p:cNvPr id="120838" name="Rectangle 8"/>
          <p:cNvSpPr>
            <a:spLocks noChangeArrowheads="1"/>
          </p:cNvSpPr>
          <p:nvPr/>
        </p:nvSpPr>
        <p:spPr bwMode="auto">
          <a:xfrm>
            <a:off x="990600" y="5105400"/>
            <a:ext cx="2667000" cy="1219200"/>
          </a:xfrm>
          <a:prstGeom prst="rect">
            <a:avLst/>
          </a:prstGeom>
          <a:solidFill>
            <a:srgbClr val="99CCFF">
              <a:alpha val="50195"/>
            </a:srgbClr>
          </a:solidFill>
          <a:ln w="9525">
            <a:solidFill>
              <a:schemeClr val="tx1"/>
            </a:solidFill>
            <a:miter lim="800000"/>
            <a:headEnd/>
            <a:tailEnd/>
          </a:ln>
        </p:spPr>
        <p:txBody>
          <a:bodyPr wrap="none" anchor="ctr"/>
          <a:lstStyle/>
          <a:p>
            <a:r>
              <a:rPr lang="en-US" sz="1600">
                <a:latin typeface="Arial" charset="0"/>
              </a:rPr>
              <a:t>  This is a compound</a:t>
            </a:r>
          </a:p>
          <a:p>
            <a:r>
              <a:rPr lang="en-US" sz="1600">
                <a:latin typeface="Arial" charset="0"/>
              </a:rPr>
              <a:t>  for which naming</a:t>
            </a:r>
          </a:p>
          <a:p>
            <a:r>
              <a:rPr lang="en-US" sz="1600">
                <a:latin typeface="Arial" charset="0"/>
              </a:rPr>
              <a:t>  procedures have not yet</a:t>
            </a:r>
          </a:p>
          <a:p>
            <a:r>
              <a:rPr lang="en-US" sz="1600">
                <a:latin typeface="Arial" charset="0"/>
              </a:rPr>
              <a:t>  been considered.</a:t>
            </a:r>
          </a:p>
        </p:txBody>
      </p:sp>
      <p:sp>
        <p:nvSpPr>
          <p:cNvPr id="120839" name="Rectangle 9"/>
          <p:cNvSpPr>
            <a:spLocks noChangeArrowheads="1"/>
          </p:cNvSpPr>
          <p:nvPr/>
        </p:nvSpPr>
        <p:spPr bwMode="auto">
          <a:xfrm>
            <a:off x="4572000" y="5105400"/>
            <a:ext cx="2667000" cy="1219200"/>
          </a:xfrm>
          <a:prstGeom prst="rect">
            <a:avLst/>
          </a:prstGeom>
          <a:solidFill>
            <a:srgbClr val="99CCFF">
              <a:alpha val="50195"/>
            </a:srgbClr>
          </a:solidFill>
          <a:ln w="9525">
            <a:solidFill>
              <a:schemeClr val="tx1"/>
            </a:solidFill>
            <a:miter lim="800000"/>
            <a:headEnd/>
            <a:tailEnd/>
          </a:ln>
        </p:spPr>
        <p:txBody>
          <a:bodyPr wrap="none" anchor="ctr"/>
          <a:lstStyle/>
          <a:p>
            <a:r>
              <a:rPr lang="en-US" sz="1600">
                <a:latin typeface="Arial" charset="0"/>
              </a:rPr>
              <a:t>  Name the compound</a:t>
            </a:r>
          </a:p>
          <a:p>
            <a:r>
              <a:rPr lang="en-US" sz="1600">
                <a:latin typeface="Arial" charset="0"/>
              </a:rPr>
              <a:t>  using procedures similar</a:t>
            </a:r>
          </a:p>
          <a:p>
            <a:r>
              <a:rPr lang="en-US" sz="1600">
                <a:latin typeface="Arial" charset="0"/>
              </a:rPr>
              <a:t>  to those for naming</a:t>
            </a:r>
          </a:p>
          <a:p>
            <a:r>
              <a:rPr lang="en-US" sz="1600">
                <a:latin typeface="Arial" charset="0"/>
              </a:rPr>
              <a:t>  binary ionic compounds.</a:t>
            </a:r>
          </a:p>
        </p:txBody>
      </p:sp>
      <p:sp>
        <p:nvSpPr>
          <p:cNvPr id="120840" name="Oval 10"/>
          <p:cNvSpPr>
            <a:spLocks noChangeArrowheads="1"/>
          </p:cNvSpPr>
          <p:nvPr/>
        </p:nvSpPr>
        <p:spPr bwMode="auto">
          <a:xfrm>
            <a:off x="6096000" y="2590800"/>
            <a:ext cx="457200" cy="457200"/>
          </a:xfrm>
          <a:prstGeom prst="ellipse">
            <a:avLst/>
          </a:prstGeom>
          <a:solidFill>
            <a:srgbClr val="CC99FF">
              <a:alpha val="50195"/>
            </a:srgbClr>
          </a:solidFill>
          <a:ln w="9525">
            <a:solidFill>
              <a:schemeClr val="tx1"/>
            </a:solidFill>
            <a:round/>
            <a:headEnd/>
            <a:tailEnd/>
          </a:ln>
        </p:spPr>
        <p:txBody>
          <a:bodyPr wrap="none" anchor="ctr"/>
          <a:lstStyle/>
          <a:p>
            <a:pPr algn="ctr"/>
            <a:r>
              <a:rPr lang="en-US" sz="1400">
                <a:latin typeface="Arial" charset="0"/>
              </a:rPr>
              <a:t>Yes</a:t>
            </a:r>
          </a:p>
        </p:txBody>
      </p:sp>
      <p:sp>
        <p:nvSpPr>
          <p:cNvPr id="120841" name="Oval 12"/>
          <p:cNvSpPr>
            <a:spLocks noChangeArrowheads="1"/>
          </p:cNvSpPr>
          <p:nvPr/>
        </p:nvSpPr>
        <p:spPr bwMode="auto">
          <a:xfrm>
            <a:off x="4495800" y="4419600"/>
            <a:ext cx="457200" cy="457200"/>
          </a:xfrm>
          <a:prstGeom prst="ellipse">
            <a:avLst/>
          </a:prstGeom>
          <a:solidFill>
            <a:srgbClr val="CC99FF">
              <a:alpha val="50195"/>
            </a:srgbClr>
          </a:solidFill>
          <a:ln w="9525">
            <a:solidFill>
              <a:schemeClr val="tx1"/>
            </a:solidFill>
            <a:round/>
            <a:headEnd/>
            <a:tailEnd/>
          </a:ln>
        </p:spPr>
        <p:txBody>
          <a:bodyPr wrap="none" anchor="ctr"/>
          <a:lstStyle/>
          <a:p>
            <a:pPr algn="ctr"/>
            <a:r>
              <a:rPr lang="en-US" sz="1400">
                <a:latin typeface="Arial" charset="0"/>
              </a:rPr>
              <a:t>Yes</a:t>
            </a:r>
          </a:p>
        </p:txBody>
      </p:sp>
      <p:sp>
        <p:nvSpPr>
          <p:cNvPr id="120842" name="Oval 13"/>
          <p:cNvSpPr>
            <a:spLocks noChangeArrowheads="1"/>
          </p:cNvSpPr>
          <p:nvPr/>
        </p:nvSpPr>
        <p:spPr bwMode="auto">
          <a:xfrm>
            <a:off x="3429000" y="4419600"/>
            <a:ext cx="457200" cy="457200"/>
          </a:xfrm>
          <a:prstGeom prst="ellipse">
            <a:avLst/>
          </a:prstGeom>
          <a:solidFill>
            <a:srgbClr val="FFFF99">
              <a:alpha val="50195"/>
            </a:srgbClr>
          </a:solidFill>
          <a:ln w="9525">
            <a:solidFill>
              <a:schemeClr val="tx1"/>
            </a:solidFill>
            <a:round/>
            <a:headEnd/>
            <a:tailEnd/>
          </a:ln>
        </p:spPr>
        <p:txBody>
          <a:bodyPr wrap="none" anchor="ctr"/>
          <a:lstStyle/>
          <a:p>
            <a:pPr algn="ctr"/>
            <a:r>
              <a:rPr lang="en-US" sz="1400">
                <a:latin typeface="Arial" charset="0"/>
              </a:rPr>
              <a:t>No</a:t>
            </a:r>
          </a:p>
        </p:txBody>
      </p:sp>
      <p:sp>
        <p:nvSpPr>
          <p:cNvPr id="120843" name="Oval 14"/>
          <p:cNvSpPr>
            <a:spLocks noChangeArrowheads="1"/>
          </p:cNvSpPr>
          <p:nvPr/>
        </p:nvSpPr>
        <p:spPr bwMode="auto">
          <a:xfrm>
            <a:off x="5029200" y="2590800"/>
            <a:ext cx="457200" cy="457200"/>
          </a:xfrm>
          <a:prstGeom prst="ellipse">
            <a:avLst/>
          </a:prstGeom>
          <a:solidFill>
            <a:srgbClr val="FFFF99">
              <a:alpha val="50195"/>
            </a:srgbClr>
          </a:solidFill>
          <a:ln w="9525">
            <a:solidFill>
              <a:schemeClr val="tx1"/>
            </a:solidFill>
            <a:round/>
            <a:headEnd/>
            <a:tailEnd/>
          </a:ln>
        </p:spPr>
        <p:txBody>
          <a:bodyPr wrap="none" anchor="ctr"/>
          <a:lstStyle/>
          <a:p>
            <a:pPr algn="ctr"/>
            <a:r>
              <a:rPr lang="en-US" sz="1400">
                <a:latin typeface="Arial" charset="0"/>
              </a:rPr>
              <a:t>No</a:t>
            </a:r>
          </a:p>
        </p:txBody>
      </p:sp>
      <p:sp>
        <p:nvSpPr>
          <p:cNvPr id="120844" name="Line 16"/>
          <p:cNvSpPr>
            <a:spLocks noChangeShapeType="1"/>
          </p:cNvSpPr>
          <p:nvPr/>
        </p:nvSpPr>
        <p:spPr bwMode="auto">
          <a:xfrm>
            <a:off x="5257800" y="2286000"/>
            <a:ext cx="0" cy="304800"/>
          </a:xfrm>
          <a:prstGeom prst="line">
            <a:avLst/>
          </a:prstGeom>
          <a:noFill/>
          <a:ln w="9525">
            <a:solidFill>
              <a:schemeClr val="tx1"/>
            </a:solidFill>
            <a:round/>
            <a:headEnd/>
            <a:tailEnd/>
          </a:ln>
        </p:spPr>
        <p:txBody>
          <a:bodyPr/>
          <a:lstStyle/>
          <a:p>
            <a:endParaRPr lang="en-US"/>
          </a:p>
        </p:txBody>
      </p:sp>
      <p:sp>
        <p:nvSpPr>
          <p:cNvPr id="120845" name="Line 19"/>
          <p:cNvSpPr>
            <a:spLocks noChangeShapeType="1"/>
          </p:cNvSpPr>
          <p:nvPr/>
        </p:nvSpPr>
        <p:spPr bwMode="auto">
          <a:xfrm flipH="1">
            <a:off x="5181600" y="4648200"/>
            <a:ext cx="609600" cy="0"/>
          </a:xfrm>
          <a:prstGeom prst="line">
            <a:avLst/>
          </a:prstGeom>
          <a:noFill/>
          <a:ln w="9525">
            <a:solidFill>
              <a:schemeClr val="tx1"/>
            </a:solidFill>
            <a:round/>
            <a:headEnd/>
            <a:tailEnd/>
          </a:ln>
        </p:spPr>
        <p:txBody>
          <a:bodyPr/>
          <a:lstStyle/>
          <a:p>
            <a:endParaRPr lang="en-US"/>
          </a:p>
        </p:txBody>
      </p:sp>
      <p:sp>
        <p:nvSpPr>
          <p:cNvPr id="120846" name="Line 20"/>
          <p:cNvSpPr>
            <a:spLocks noChangeShapeType="1"/>
          </p:cNvSpPr>
          <p:nvPr/>
        </p:nvSpPr>
        <p:spPr bwMode="auto">
          <a:xfrm>
            <a:off x="4191000" y="2819400"/>
            <a:ext cx="0" cy="381000"/>
          </a:xfrm>
          <a:prstGeom prst="line">
            <a:avLst/>
          </a:prstGeom>
          <a:noFill/>
          <a:ln w="9525">
            <a:solidFill>
              <a:schemeClr val="tx1"/>
            </a:solidFill>
            <a:round/>
            <a:headEnd/>
            <a:tailEnd/>
          </a:ln>
        </p:spPr>
        <p:txBody>
          <a:bodyPr/>
          <a:lstStyle/>
          <a:p>
            <a:endParaRPr lang="en-US"/>
          </a:p>
        </p:txBody>
      </p:sp>
      <p:sp>
        <p:nvSpPr>
          <p:cNvPr id="120847" name="Line 25"/>
          <p:cNvSpPr>
            <a:spLocks noChangeShapeType="1"/>
          </p:cNvSpPr>
          <p:nvPr/>
        </p:nvSpPr>
        <p:spPr bwMode="auto">
          <a:xfrm flipH="1">
            <a:off x="2286000" y="4648200"/>
            <a:ext cx="838200" cy="0"/>
          </a:xfrm>
          <a:prstGeom prst="line">
            <a:avLst/>
          </a:prstGeom>
          <a:noFill/>
          <a:ln w="9525">
            <a:solidFill>
              <a:schemeClr val="tx1"/>
            </a:solidFill>
            <a:round/>
            <a:headEnd/>
            <a:tailEnd/>
          </a:ln>
        </p:spPr>
        <p:txBody>
          <a:bodyPr/>
          <a:lstStyle/>
          <a:p>
            <a:endParaRPr lang="en-US"/>
          </a:p>
        </p:txBody>
      </p:sp>
      <p:sp>
        <p:nvSpPr>
          <p:cNvPr id="120848" name="Line 27"/>
          <p:cNvSpPr>
            <a:spLocks noChangeShapeType="1"/>
          </p:cNvSpPr>
          <p:nvPr/>
        </p:nvSpPr>
        <p:spPr bwMode="auto">
          <a:xfrm>
            <a:off x="5105400" y="4648200"/>
            <a:ext cx="762000" cy="0"/>
          </a:xfrm>
          <a:prstGeom prst="line">
            <a:avLst/>
          </a:prstGeom>
          <a:noFill/>
          <a:ln w="9525">
            <a:solidFill>
              <a:schemeClr val="tx1"/>
            </a:solidFill>
            <a:round/>
            <a:headEnd/>
            <a:tailEnd/>
          </a:ln>
        </p:spPr>
        <p:txBody>
          <a:bodyPr/>
          <a:lstStyle/>
          <a:p>
            <a:endParaRPr lang="en-US"/>
          </a:p>
        </p:txBody>
      </p:sp>
      <p:sp>
        <p:nvSpPr>
          <p:cNvPr id="120849" name="Line 29"/>
          <p:cNvSpPr>
            <a:spLocks noChangeShapeType="1"/>
          </p:cNvSpPr>
          <p:nvPr/>
        </p:nvSpPr>
        <p:spPr bwMode="auto">
          <a:xfrm>
            <a:off x="6324600" y="2286000"/>
            <a:ext cx="0" cy="304800"/>
          </a:xfrm>
          <a:prstGeom prst="line">
            <a:avLst/>
          </a:prstGeom>
          <a:noFill/>
          <a:ln w="9525">
            <a:solidFill>
              <a:schemeClr val="tx1"/>
            </a:solidFill>
            <a:round/>
            <a:headEnd/>
            <a:tailEnd/>
          </a:ln>
        </p:spPr>
        <p:txBody>
          <a:bodyPr/>
          <a:lstStyle/>
          <a:p>
            <a:endParaRPr lang="en-US"/>
          </a:p>
        </p:txBody>
      </p:sp>
      <p:sp>
        <p:nvSpPr>
          <p:cNvPr id="120850" name="Line 31"/>
          <p:cNvSpPr>
            <a:spLocks noChangeShapeType="1"/>
          </p:cNvSpPr>
          <p:nvPr/>
        </p:nvSpPr>
        <p:spPr bwMode="auto">
          <a:xfrm>
            <a:off x="4191000" y="2819400"/>
            <a:ext cx="838200" cy="0"/>
          </a:xfrm>
          <a:prstGeom prst="line">
            <a:avLst/>
          </a:prstGeom>
          <a:noFill/>
          <a:ln w="9525">
            <a:solidFill>
              <a:schemeClr val="tx1"/>
            </a:solidFill>
            <a:round/>
            <a:headEnd/>
            <a:tailEnd/>
          </a:ln>
        </p:spPr>
        <p:txBody>
          <a:bodyPr/>
          <a:lstStyle/>
          <a:p>
            <a:endParaRPr lang="en-US"/>
          </a:p>
        </p:txBody>
      </p:sp>
      <p:sp>
        <p:nvSpPr>
          <p:cNvPr id="120851" name="Line 32"/>
          <p:cNvSpPr>
            <a:spLocks noChangeShapeType="1"/>
          </p:cNvSpPr>
          <p:nvPr/>
        </p:nvSpPr>
        <p:spPr bwMode="auto">
          <a:xfrm flipV="1">
            <a:off x="7315200" y="2819400"/>
            <a:ext cx="0" cy="457200"/>
          </a:xfrm>
          <a:prstGeom prst="line">
            <a:avLst/>
          </a:prstGeom>
          <a:noFill/>
          <a:ln w="9525">
            <a:solidFill>
              <a:schemeClr val="tx1"/>
            </a:solidFill>
            <a:round/>
            <a:headEnd/>
            <a:tailEnd/>
          </a:ln>
        </p:spPr>
        <p:txBody>
          <a:bodyPr/>
          <a:lstStyle/>
          <a:p>
            <a:endParaRPr lang="en-US"/>
          </a:p>
        </p:txBody>
      </p:sp>
      <p:sp>
        <p:nvSpPr>
          <p:cNvPr id="120852" name="Line 35"/>
          <p:cNvSpPr>
            <a:spLocks noChangeShapeType="1"/>
          </p:cNvSpPr>
          <p:nvPr/>
        </p:nvSpPr>
        <p:spPr bwMode="auto">
          <a:xfrm flipH="1">
            <a:off x="6553200" y="2819400"/>
            <a:ext cx="762000" cy="0"/>
          </a:xfrm>
          <a:prstGeom prst="line">
            <a:avLst/>
          </a:prstGeom>
          <a:noFill/>
          <a:ln w="9525">
            <a:solidFill>
              <a:schemeClr val="tx1"/>
            </a:solidFill>
            <a:round/>
            <a:headEnd/>
            <a:tailEnd/>
          </a:ln>
        </p:spPr>
        <p:txBody>
          <a:bodyPr/>
          <a:lstStyle/>
          <a:p>
            <a:endParaRPr lang="en-US"/>
          </a:p>
        </p:txBody>
      </p:sp>
      <p:sp>
        <p:nvSpPr>
          <p:cNvPr id="120853" name="Line 36"/>
          <p:cNvSpPr>
            <a:spLocks noChangeShapeType="1"/>
          </p:cNvSpPr>
          <p:nvPr/>
        </p:nvSpPr>
        <p:spPr bwMode="auto">
          <a:xfrm>
            <a:off x="3657600" y="4114800"/>
            <a:ext cx="0" cy="304800"/>
          </a:xfrm>
          <a:prstGeom prst="line">
            <a:avLst/>
          </a:prstGeom>
          <a:noFill/>
          <a:ln w="9525">
            <a:solidFill>
              <a:schemeClr val="tx1"/>
            </a:solidFill>
            <a:round/>
            <a:headEnd/>
            <a:tailEnd/>
          </a:ln>
        </p:spPr>
        <p:txBody>
          <a:bodyPr/>
          <a:lstStyle/>
          <a:p>
            <a:endParaRPr lang="en-US"/>
          </a:p>
        </p:txBody>
      </p:sp>
      <p:sp>
        <p:nvSpPr>
          <p:cNvPr id="120854" name="Line 37"/>
          <p:cNvSpPr>
            <a:spLocks noChangeShapeType="1"/>
          </p:cNvSpPr>
          <p:nvPr/>
        </p:nvSpPr>
        <p:spPr bwMode="auto">
          <a:xfrm>
            <a:off x="4724400" y="4114800"/>
            <a:ext cx="0" cy="304800"/>
          </a:xfrm>
          <a:prstGeom prst="line">
            <a:avLst/>
          </a:prstGeom>
          <a:noFill/>
          <a:ln w="9525">
            <a:solidFill>
              <a:schemeClr val="tx1"/>
            </a:solidFill>
            <a:round/>
            <a:headEnd/>
            <a:tailEnd/>
          </a:ln>
        </p:spPr>
        <p:txBody>
          <a:bodyPr/>
          <a:lstStyle/>
          <a:p>
            <a:endParaRPr lang="en-US"/>
          </a:p>
        </p:txBody>
      </p:sp>
      <p:sp>
        <p:nvSpPr>
          <p:cNvPr id="120855" name="Line 38"/>
          <p:cNvSpPr>
            <a:spLocks noChangeShapeType="1"/>
          </p:cNvSpPr>
          <p:nvPr/>
        </p:nvSpPr>
        <p:spPr bwMode="auto">
          <a:xfrm flipH="1">
            <a:off x="2286000" y="4648200"/>
            <a:ext cx="1143000" cy="0"/>
          </a:xfrm>
          <a:prstGeom prst="line">
            <a:avLst/>
          </a:prstGeom>
          <a:noFill/>
          <a:ln w="9525">
            <a:solidFill>
              <a:schemeClr val="tx1"/>
            </a:solidFill>
            <a:round/>
            <a:headEnd/>
            <a:tailEnd/>
          </a:ln>
        </p:spPr>
        <p:txBody>
          <a:bodyPr/>
          <a:lstStyle/>
          <a:p>
            <a:endParaRPr lang="en-US"/>
          </a:p>
        </p:txBody>
      </p:sp>
      <p:sp>
        <p:nvSpPr>
          <p:cNvPr id="120856" name="Line 39"/>
          <p:cNvSpPr>
            <a:spLocks noChangeShapeType="1"/>
          </p:cNvSpPr>
          <p:nvPr/>
        </p:nvSpPr>
        <p:spPr bwMode="auto">
          <a:xfrm>
            <a:off x="2286000" y="4648200"/>
            <a:ext cx="0" cy="457200"/>
          </a:xfrm>
          <a:prstGeom prst="line">
            <a:avLst/>
          </a:prstGeom>
          <a:noFill/>
          <a:ln w="9525">
            <a:solidFill>
              <a:schemeClr val="tx1"/>
            </a:solidFill>
            <a:round/>
            <a:headEnd/>
            <a:tailEnd/>
          </a:ln>
        </p:spPr>
        <p:txBody>
          <a:bodyPr/>
          <a:lstStyle/>
          <a:p>
            <a:endParaRPr lang="en-US"/>
          </a:p>
        </p:txBody>
      </p:sp>
      <p:sp>
        <p:nvSpPr>
          <p:cNvPr id="120857" name="Line 40"/>
          <p:cNvSpPr>
            <a:spLocks noChangeShapeType="1"/>
          </p:cNvSpPr>
          <p:nvPr/>
        </p:nvSpPr>
        <p:spPr bwMode="auto">
          <a:xfrm>
            <a:off x="4953000" y="4648200"/>
            <a:ext cx="990600" cy="0"/>
          </a:xfrm>
          <a:prstGeom prst="line">
            <a:avLst/>
          </a:prstGeom>
          <a:noFill/>
          <a:ln w="9525">
            <a:solidFill>
              <a:schemeClr val="tx1"/>
            </a:solidFill>
            <a:round/>
            <a:headEnd/>
            <a:tailEnd/>
          </a:ln>
        </p:spPr>
        <p:txBody>
          <a:bodyPr/>
          <a:lstStyle/>
          <a:p>
            <a:endParaRPr lang="en-US"/>
          </a:p>
        </p:txBody>
      </p:sp>
      <p:sp>
        <p:nvSpPr>
          <p:cNvPr id="120858" name="Line 41"/>
          <p:cNvSpPr>
            <a:spLocks noChangeShapeType="1"/>
          </p:cNvSpPr>
          <p:nvPr/>
        </p:nvSpPr>
        <p:spPr bwMode="auto">
          <a:xfrm>
            <a:off x="5943600" y="4648200"/>
            <a:ext cx="0" cy="457200"/>
          </a:xfrm>
          <a:prstGeom prst="line">
            <a:avLst/>
          </a:prstGeom>
          <a:noFill/>
          <a:ln w="9525">
            <a:solidFill>
              <a:schemeClr val="tx1"/>
            </a:solidFill>
            <a:round/>
            <a:headEnd/>
            <a:tailEnd/>
          </a:ln>
        </p:spPr>
        <p:txBody>
          <a:bodyPr/>
          <a:lstStyle/>
          <a:p>
            <a:endParaRPr lang="en-US"/>
          </a:p>
        </p:txBody>
      </p:sp>
      <p:sp>
        <p:nvSpPr>
          <p:cNvPr id="120859" name="Rectangle 42"/>
          <p:cNvSpPr>
            <a:spLocks noChangeArrowheads="1"/>
          </p:cNvSpPr>
          <p:nvPr/>
        </p:nvSpPr>
        <p:spPr bwMode="auto">
          <a:xfrm>
            <a:off x="76200" y="6553200"/>
            <a:ext cx="3179763" cy="214313"/>
          </a:xfrm>
          <a:prstGeom prst="rect">
            <a:avLst/>
          </a:prstGeom>
          <a:noFill/>
          <a:ln w="9525">
            <a:noFill/>
            <a:miter lim="800000"/>
            <a:headEnd/>
            <a:tailEnd/>
          </a:ln>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102</a:t>
            </a:r>
          </a:p>
        </p:txBody>
      </p:sp>
      <p:sp>
        <p:nvSpPr>
          <p:cNvPr id="120860" name="AutoShape 4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latin typeface="Arial" charset="0"/>
              </a:rPr>
              <a:t>Ionic Binary Compounds:</a:t>
            </a:r>
            <a:br>
              <a:rPr lang="en-US" sz="3600" smtClean="0">
                <a:latin typeface="Arial" charset="0"/>
              </a:rPr>
            </a:br>
            <a:r>
              <a:rPr lang="en-US" sz="3200" smtClean="0">
                <a:latin typeface="Arial" charset="0"/>
              </a:rPr>
              <a:t>Single-Charge Cations</a:t>
            </a:r>
          </a:p>
        </p:txBody>
      </p:sp>
      <p:sp>
        <p:nvSpPr>
          <p:cNvPr id="146435"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643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6437"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4"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22534" name="Rectangle 7"/>
          <p:cNvSpPr>
            <a:spLocks noChangeArrowheads="1"/>
          </p:cNvSpPr>
          <p:nvPr/>
        </p:nvSpPr>
        <p:spPr bwMode="auto">
          <a:xfrm>
            <a:off x="2209800" y="1981200"/>
            <a:ext cx="5718175" cy="701675"/>
          </a:xfrm>
          <a:prstGeom prst="rect">
            <a:avLst/>
          </a:prstGeom>
          <a:noFill/>
          <a:ln w="9525">
            <a:noFill/>
            <a:miter lim="800000"/>
            <a:headEnd/>
            <a:tailEnd/>
          </a:ln>
        </p:spPr>
        <p:txBody>
          <a:bodyPr wrap="none" anchor="ctr">
            <a:spAutoFit/>
          </a:bodyPr>
          <a:lstStyle/>
          <a:p>
            <a:r>
              <a:rPr lang="en-US">
                <a:latin typeface="Arial" charset="0"/>
                <a:hlinkClick r:id="rId5" action="ppaction://hlinkfile"/>
              </a:rPr>
              <a:t>Ionic Binary Compounds:  Single-Charge Cations</a:t>
            </a:r>
            <a:r>
              <a:rPr lang="en-US">
                <a:latin typeface="Arial" charset="0"/>
                <a:hlinkClick r:id="rId6"/>
              </a:rPr>
              <a:t/>
            </a:r>
            <a:br>
              <a:rPr lang="en-US">
                <a:latin typeface="Arial" charset="0"/>
                <a:hlinkClick r:id="rId6"/>
              </a:rPr>
            </a:br>
            <a:endParaRPr lang="en-US">
              <a:latin typeface="Arial" charset="0"/>
            </a:endParaRPr>
          </a:p>
        </p:txBody>
      </p:sp>
      <p:sp>
        <p:nvSpPr>
          <p:cNvPr id="22535" name="Rectangle 8"/>
          <p:cNvSpPr>
            <a:spLocks noChangeArrowheads="1"/>
          </p:cNvSpPr>
          <p:nvPr/>
        </p:nvSpPr>
        <p:spPr bwMode="auto">
          <a:xfrm>
            <a:off x="2206625" y="4022725"/>
            <a:ext cx="5718175" cy="701675"/>
          </a:xfrm>
          <a:prstGeom prst="rect">
            <a:avLst/>
          </a:prstGeom>
          <a:noFill/>
          <a:ln w="9525">
            <a:noFill/>
            <a:miter lim="800000"/>
            <a:headEnd/>
            <a:tailEnd/>
          </a:ln>
        </p:spPr>
        <p:txBody>
          <a:bodyPr wrap="none" anchor="ctr">
            <a:spAutoFit/>
          </a:bodyPr>
          <a:lstStyle/>
          <a:p>
            <a:r>
              <a:rPr lang="en-US">
                <a:latin typeface="Arial" charset="0"/>
                <a:hlinkClick r:id="rId6"/>
              </a:rPr>
              <a:t>Ionic Binary Compounds:  Single-Charge Cations</a:t>
            </a:r>
            <a:br>
              <a:rPr lang="en-US">
                <a:latin typeface="Arial" charset="0"/>
                <a:hlinkClick r:id="rId6"/>
              </a:rPr>
            </a:br>
            <a:endParaRPr lang="en-US">
              <a:latin typeface="Arial" charset="0"/>
            </a:endParaRPr>
          </a:p>
        </p:txBody>
      </p:sp>
      <p:sp>
        <p:nvSpPr>
          <p:cNvPr id="22536" name="Text Box 9"/>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ctrTitle"/>
          </p:nvPr>
        </p:nvSpPr>
        <p:spPr/>
        <p:txBody>
          <a:bodyPr/>
          <a:lstStyle/>
          <a:p>
            <a:pPr eaLnBrk="1" hangingPunct="1"/>
            <a:r>
              <a:rPr lang="en-US" smtClean="0">
                <a:solidFill>
                  <a:srgbClr val="0000FF"/>
                </a:solidFill>
              </a:rPr>
              <a:t>Nomenclature Review Flow Chart</a:t>
            </a:r>
          </a:p>
        </p:txBody>
      </p:sp>
      <p:sp>
        <p:nvSpPr>
          <p:cNvPr id="121859" name="Subtitle 2"/>
          <p:cNvSpPr>
            <a:spLocks noGrp="1"/>
          </p:cNvSpPr>
          <p:nvPr>
            <p:ph type="subTitle" idx="1"/>
          </p:nvPr>
        </p:nvSpPr>
        <p:spPr/>
        <p:txBody>
          <a:bodyPr/>
          <a:lstStyle/>
          <a:p>
            <a:pPr eaLnBrk="1" hangingPunct="1"/>
            <a:endParaRPr 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p:cNvSpPr txBox="1">
            <a:spLocks noChangeArrowheads="1"/>
          </p:cNvSpPr>
          <p:nvPr/>
        </p:nvSpPr>
        <p:spPr bwMode="auto">
          <a:xfrm>
            <a:off x="658813" y="1031875"/>
            <a:ext cx="2774950" cy="430213"/>
          </a:xfrm>
          <a:prstGeom prst="rect">
            <a:avLst/>
          </a:prstGeom>
          <a:solidFill>
            <a:schemeClr val="bg1"/>
          </a:solidFill>
          <a:ln w="9525">
            <a:noFill/>
            <a:miter lim="800000"/>
            <a:headEnd/>
            <a:tailEnd/>
          </a:ln>
        </p:spPr>
        <p:txBody>
          <a:bodyPr>
            <a:spAutoFit/>
          </a:bodyPr>
          <a:lstStyle/>
          <a:p>
            <a:pPr>
              <a:spcBef>
                <a:spcPct val="50000"/>
              </a:spcBef>
            </a:pPr>
            <a:r>
              <a:rPr lang="en-US" sz="2200">
                <a:solidFill>
                  <a:srgbClr val="009900"/>
                </a:solidFill>
                <a:latin typeface="Arial" charset="0"/>
              </a:rPr>
              <a:t>Metal + Nonmetal?</a:t>
            </a:r>
          </a:p>
        </p:txBody>
      </p:sp>
      <p:sp>
        <p:nvSpPr>
          <p:cNvPr id="2074" name="Line 26"/>
          <p:cNvSpPr>
            <a:spLocks noChangeShapeType="1"/>
          </p:cNvSpPr>
          <p:nvPr/>
        </p:nvSpPr>
        <p:spPr bwMode="auto">
          <a:xfrm>
            <a:off x="2241550" y="2197100"/>
            <a:ext cx="2241550" cy="989013"/>
          </a:xfrm>
          <a:prstGeom prst="line">
            <a:avLst/>
          </a:prstGeom>
          <a:noFill/>
          <a:ln w="28575">
            <a:solidFill>
              <a:srgbClr val="0000FF"/>
            </a:solidFill>
            <a:round/>
            <a:headEnd/>
            <a:tailEnd type="triangle" w="lg" len="lg"/>
          </a:ln>
        </p:spPr>
        <p:txBody>
          <a:bodyPr/>
          <a:lstStyle/>
          <a:p>
            <a:endParaRPr lang="en-US"/>
          </a:p>
        </p:txBody>
      </p:sp>
      <p:sp>
        <p:nvSpPr>
          <p:cNvPr id="2072" name="Line 24"/>
          <p:cNvSpPr>
            <a:spLocks noChangeShapeType="1"/>
          </p:cNvSpPr>
          <p:nvPr/>
        </p:nvSpPr>
        <p:spPr bwMode="auto">
          <a:xfrm flipH="1">
            <a:off x="1209675" y="2197100"/>
            <a:ext cx="1031875" cy="958850"/>
          </a:xfrm>
          <a:prstGeom prst="line">
            <a:avLst/>
          </a:prstGeom>
          <a:noFill/>
          <a:ln w="28575">
            <a:solidFill>
              <a:srgbClr val="FFC000"/>
            </a:solidFill>
            <a:round/>
            <a:headEnd/>
            <a:tailEnd type="triangle" w="lg" len="lg"/>
          </a:ln>
        </p:spPr>
        <p:txBody>
          <a:bodyPr/>
          <a:lstStyle/>
          <a:p>
            <a:endParaRPr lang="en-US"/>
          </a:p>
        </p:txBody>
      </p:sp>
      <p:grpSp>
        <p:nvGrpSpPr>
          <p:cNvPr id="122885" name="Group 34"/>
          <p:cNvGrpSpPr>
            <a:grpSpLocks/>
          </p:cNvGrpSpPr>
          <p:nvPr/>
        </p:nvGrpSpPr>
        <p:grpSpPr bwMode="auto">
          <a:xfrm>
            <a:off x="2609850" y="323850"/>
            <a:ext cx="4086225" cy="723900"/>
            <a:chOff x="2632986" y="324465"/>
            <a:chExt cx="3605586" cy="723899"/>
          </a:xfrm>
        </p:grpSpPr>
        <p:sp>
          <p:nvSpPr>
            <p:cNvPr id="122912" name="Text Box 5"/>
            <p:cNvSpPr txBox="1">
              <a:spLocks noChangeArrowheads="1"/>
            </p:cNvSpPr>
            <p:nvPr/>
          </p:nvSpPr>
          <p:spPr bwMode="auto">
            <a:xfrm>
              <a:off x="2873737" y="406813"/>
              <a:ext cx="3364835" cy="523220"/>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Arial" charset="0"/>
                </a:rPr>
                <a:t>Formula </a:t>
              </a:r>
              <a:r>
                <a:rPr lang="en-US" sz="2800" b="1">
                  <a:solidFill>
                    <a:srgbClr val="000000"/>
                  </a:solidFill>
                  <a:latin typeface="Arial" charset="0"/>
                  <a:sym typeface="Wingdings" pitchFamily="2" charset="2"/>
                </a:rPr>
                <a:t> Name?</a:t>
              </a:r>
              <a:endParaRPr lang="en-US" sz="2800" b="1">
                <a:solidFill>
                  <a:srgbClr val="000000"/>
                </a:solidFill>
                <a:latin typeface="Arial" charset="0"/>
              </a:endParaRPr>
            </a:p>
          </p:txBody>
        </p:sp>
        <p:sp>
          <p:nvSpPr>
            <p:cNvPr id="122913" name="Oval 4"/>
            <p:cNvSpPr>
              <a:spLocks noChangeArrowheads="1"/>
            </p:cNvSpPr>
            <p:nvPr/>
          </p:nvSpPr>
          <p:spPr bwMode="auto">
            <a:xfrm>
              <a:off x="2632986" y="324465"/>
              <a:ext cx="3383369" cy="723899"/>
            </a:xfrm>
            <a:prstGeom prst="ellipse">
              <a:avLst/>
            </a:prstGeom>
            <a:noFill/>
            <a:ln w="28575">
              <a:solidFill>
                <a:schemeClr val="tx1"/>
              </a:solidFill>
              <a:round/>
              <a:headEnd/>
              <a:tailEnd/>
            </a:ln>
          </p:spPr>
          <p:txBody>
            <a:bodyPr wrap="none" anchor="ctr"/>
            <a:lstStyle/>
            <a:p>
              <a:endParaRPr lang="en-US">
                <a:solidFill>
                  <a:srgbClr val="000000"/>
                </a:solidFill>
                <a:latin typeface="Arial" charset="0"/>
              </a:endParaRPr>
            </a:p>
          </p:txBody>
        </p:sp>
      </p:grpSp>
      <p:grpSp>
        <p:nvGrpSpPr>
          <p:cNvPr id="3" name="Group 33"/>
          <p:cNvGrpSpPr>
            <a:grpSpLocks/>
          </p:cNvGrpSpPr>
          <p:nvPr/>
        </p:nvGrpSpPr>
        <p:grpSpPr bwMode="auto">
          <a:xfrm>
            <a:off x="1201738" y="1784350"/>
            <a:ext cx="2012950" cy="430213"/>
            <a:chOff x="627063" y="1577454"/>
            <a:chExt cx="3251200" cy="430887"/>
          </a:xfrm>
        </p:grpSpPr>
        <p:sp>
          <p:nvSpPr>
            <p:cNvPr id="122910" name="Oval 7"/>
            <p:cNvSpPr>
              <a:spLocks noChangeArrowheads="1"/>
            </p:cNvSpPr>
            <p:nvPr/>
          </p:nvSpPr>
          <p:spPr bwMode="auto">
            <a:xfrm>
              <a:off x="627063" y="1594044"/>
              <a:ext cx="3251200" cy="400050"/>
            </a:xfrm>
            <a:prstGeom prst="ellipse">
              <a:avLst/>
            </a:prstGeom>
            <a:noFill/>
            <a:ln w="28575">
              <a:solidFill>
                <a:srgbClr val="009900"/>
              </a:solidFill>
              <a:round/>
              <a:headEnd/>
              <a:tailEnd/>
            </a:ln>
          </p:spPr>
          <p:txBody>
            <a:bodyPr wrap="none" anchor="ctr"/>
            <a:lstStyle/>
            <a:p>
              <a:endParaRPr lang="en-US">
                <a:solidFill>
                  <a:srgbClr val="000000"/>
                </a:solidFill>
                <a:latin typeface="Arial" charset="0"/>
              </a:endParaRPr>
            </a:p>
          </p:txBody>
        </p:sp>
        <p:sp>
          <p:nvSpPr>
            <p:cNvPr id="122911" name="Text Box 8"/>
            <p:cNvSpPr txBox="1">
              <a:spLocks noChangeArrowheads="1"/>
            </p:cNvSpPr>
            <p:nvPr/>
          </p:nvSpPr>
          <p:spPr bwMode="auto">
            <a:xfrm>
              <a:off x="1602179" y="1577454"/>
              <a:ext cx="1422400" cy="430887"/>
            </a:xfrm>
            <a:prstGeom prst="rect">
              <a:avLst/>
            </a:prstGeom>
            <a:noFill/>
            <a:ln w="9525">
              <a:noFill/>
              <a:miter lim="800000"/>
              <a:headEnd/>
              <a:tailEnd/>
            </a:ln>
          </p:spPr>
          <p:txBody>
            <a:bodyPr>
              <a:spAutoFit/>
            </a:bodyPr>
            <a:lstStyle/>
            <a:p>
              <a:pPr>
                <a:spcBef>
                  <a:spcPct val="50000"/>
                </a:spcBef>
              </a:pPr>
              <a:r>
                <a:rPr lang="en-US" sz="2200">
                  <a:solidFill>
                    <a:srgbClr val="009900"/>
                  </a:solidFill>
                  <a:latin typeface="Arial" charset="0"/>
                </a:rPr>
                <a:t>Ionic</a:t>
              </a:r>
            </a:p>
          </p:txBody>
        </p:sp>
      </p:grpSp>
      <p:grpSp>
        <p:nvGrpSpPr>
          <p:cNvPr id="4" name="Group 56"/>
          <p:cNvGrpSpPr>
            <a:grpSpLocks/>
          </p:cNvGrpSpPr>
          <p:nvPr/>
        </p:nvGrpSpPr>
        <p:grpSpPr bwMode="auto">
          <a:xfrm>
            <a:off x="6607175" y="3325813"/>
            <a:ext cx="2055813" cy="427037"/>
            <a:chOff x="3694" y="2085"/>
            <a:chExt cx="1438" cy="269"/>
          </a:xfrm>
        </p:grpSpPr>
        <p:sp>
          <p:nvSpPr>
            <p:cNvPr id="122908" name="Oval 9"/>
            <p:cNvSpPr>
              <a:spLocks noChangeArrowheads="1"/>
            </p:cNvSpPr>
            <p:nvPr/>
          </p:nvSpPr>
          <p:spPr bwMode="auto">
            <a:xfrm>
              <a:off x="3694" y="2094"/>
              <a:ext cx="1438" cy="252"/>
            </a:xfrm>
            <a:prstGeom prst="ellipse">
              <a:avLst/>
            </a:prstGeom>
            <a:noFill/>
            <a:ln w="28575">
              <a:solidFill>
                <a:srgbClr val="FF0000"/>
              </a:solidFill>
              <a:round/>
              <a:headEnd/>
              <a:tailEnd/>
            </a:ln>
          </p:spPr>
          <p:txBody>
            <a:bodyPr wrap="none" anchor="ctr"/>
            <a:lstStyle/>
            <a:p>
              <a:endParaRPr lang="en-US">
                <a:solidFill>
                  <a:srgbClr val="000000"/>
                </a:solidFill>
                <a:latin typeface="Arial" charset="0"/>
              </a:endParaRPr>
            </a:p>
          </p:txBody>
        </p:sp>
        <p:sp>
          <p:nvSpPr>
            <p:cNvPr id="122909" name="Text Box 10"/>
            <p:cNvSpPr txBox="1">
              <a:spLocks noChangeArrowheads="1"/>
            </p:cNvSpPr>
            <p:nvPr/>
          </p:nvSpPr>
          <p:spPr bwMode="auto">
            <a:xfrm>
              <a:off x="3955" y="2085"/>
              <a:ext cx="960" cy="269"/>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Arial" charset="0"/>
                </a:rPr>
                <a:t>Covalent</a:t>
              </a:r>
            </a:p>
          </p:txBody>
        </p:sp>
      </p:grpSp>
      <p:sp>
        <p:nvSpPr>
          <p:cNvPr id="2059" name="Line 11"/>
          <p:cNvSpPr>
            <a:spLocks noChangeShapeType="1"/>
          </p:cNvSpPr>
          <p:nvPr/>
        </p:nvSpPr>
        <p:spPr bwMode="auto">
          <a:xfrm flipH="1">
            <a:off x="2286000" y="1047750"/>
            <a:ext cx="2152650" cy="766763"/>
          </a:xfrm>
          <a:prstGeom prst="line">
            <a:avLst/>
          </a:prstGeom>
          <a:noFill/>
          <a:ln w="28575">
            <a:solidFill>
              <a:srgbClr val="009900"/>
            </a:solidFill>
            <a:round/>
            <a:headEnd/>
            <a:tailEnd type="triangle" w="lg" len="lg"/>
          </a:ln>
        </p:spPr>
        <p:txBody>
          <a:bodyPr/>
          <a:lstStyle/>
          <a:p>
            <a:endParaRPr lang="en-US"/>
          </a:p>
        </p:txBody>
      </p:sp>
      <p:sp>
        <p:nvSpPr>
          <p:cNvPr id="2060" name="Line 12"/>
          <p:cNvSpPr>
            <a:spLocks noChangeShapeType="1"/>
          </p:cNvSpPr>
          <p:nvPr/>
        </p:nvSpPr>
        <p:spPr bwMode="auto">
          <a:xfrm rot="13184019" flipH="1">
            <a:off x="4032250" y="2078038"/>
            <a:ext cx="3848100" cy="223837"/>
          </a:xfrm>
          <a:prstGeom prst="line">
            <a:avLst/>
          </a:prstGeom>
          <a:noFill/>
          <a:ln w="28575">
            <a:solidFill>
              <a:srgbClr val="FF0000"/>
            </a:solidFill>
            <a:round/>
            <a:headEnd/>
            <a:tailEnd type="triangle" w="lg" len="lg"/>
          </a:ln>
        </p:spPr>
        <p:txBody>
          <a:bodyPr/>
          <a:lstStyle/>
          <a:p>
            <a:endParaRPr lang="en-US"/>
          </a:p>
        </p:txBody>
      </p:sp>
      <p:sp>
        <p:nvSpPr>
          <p:cNvPr id="2062" name="Text Box 14"/>
          <p:cNvSpPr txBox="1">
            <a:spLocks noChangeArrowheads="1"/>
          </p:cNvSpPr>
          <p:nvPr/>
        </p:nvSpPr>
        <p:spPr bwMode="auto">
          <a:xfrm>
            <a:off x="6015038" y="1609725"/>
            <a:ext cx="2287587" cy="430213"/>
          </a:xfrm>
          <a:prstGeom prst="rect">
            <a:avLst/>
          </a:prstGeom>
          <a:solidFill>
            <a:schemeClr val="bg1"/>
          </a:solidFill>
          <a:ln w="9525">
            <a:noFill/>
            <a:miter lim="800000"/>
            <a:headEnd/>
            <a:tailEnd/>
          </a:ln>
        </p:spPr>
        <p:txBody>
          <a:bodyPr>
            <a:spAutoFit/>
          </a:bodyPr>
          <a:lstStyle/>
          <a:p>
            <a:pPr>
              <a:spcBef>
                <a:spcPct val="50000"/>
              </a:spcBef>
            </a:pPr>
            <a:r>
              <a:rPr lang="en-US" sz="2200">
                <a:solidFill>
                  <a:srgbClr val="FF0000"/>
                </a:solidFill>
                <a:latin typeface="Arial" charset="0"/>
              </a:rPr>
              <a:t>Two Nonmetals?</a:t>
            </a:r>
          </a:p>
        </p:txBody>
      </p:sp>
      <p:grpSp>
        <p:nvGrpSpPr>
          <p:cNvPr id="5" name="Group 36"/>
          <p:cNvGrpSpPr>
            <a:grpSpLocks/>
          </p:cNvGrpSpPr>
          <p:nvPr/>
        </p:nvGrpSpPr>
        <p:grpSpPr bwMode="auto">
          <a:xfrm>
            <a:off x="431800" y="3122613"/>
            <a:ext cx="3121025" cy="431800"/>
            <a:chOff x="432364" y="3122819"/>
            <a:chExt cx="3119904" cy="430887"/>
          </a:xfrm>
        </p:grpSpPr>
        <p:sp>
          <p:nvSpPr>
            <p:cNvPr id="122906" name="Oval 16"/>
            <p:cNvSpPr>
              <a:spLocks noChangeArrowheads="1"/>
            </p:cNvSpPr>
            <p:nvPr/>
          </p:nvSpPr>
          <p:spPr bwMode="auto">
            <a:xfrm>
              <a:off x="432364" y="3138590"/>
              <a:ext cx="1682750" cy="400050"/>
            </a:xfrm>
            <a:prstGeom prst="ellipse">
              <a:avLst/>
            </a:prstGeom>
            <a:noFill/>
            <a:ln w="28575">
              <a:solidFill>
                <a:srgbClr val="FFC000"/>
              </a:solidFill>
              <a:round/>
              <a:headEnd/>
              <a:tailEnd/>
            </a:ln>
          </p:spPr>
          <p:txBody>
            <a:bodyPr wrap="none" anchor="ctr"/>
            <a:lstStyle/>
            <a:p>
              <a:endParaRPr lang="en-US">
                <a:solidFill>
                  <a:srgbClr val="FFC000"/>
                </a:solidFill>
                <a:latin typeface="Arial" charset="0"/>
              </a:endParaRPr>
            </a:p>
          </p:txBody>
        </p:sp>
        <p:sp>
          <p:nvSpPr>
            <p:cNvPr id="122907" name="Text Box 17"/>
            <p:cNvSpPr txBox="1">
              <a:spLocks noChangeArrowheads="1"/>
            </p:cNvSpPr>
            <p:nvPr/>
          </p:nvSpPr>
          <p:spPr bwMode="auto">
            <a:xfrm>
              <a:off x="759855" y="3122819"/>
              <a:ext cx="2792413" cy="430887"/>
            </a:xfrm>
            <a:prstGeom prst="rect">
              <a:avLst/>
            </a:prstGeom>
            <a:noFill/>
            <a:ln w="9525">
              <a:noFill/>
              <a:miter lim="800000"/>
              <a:headEnd/>
              <a:tailEnd/>
            </a:ln>
          </p:spPr>
          <p:txBody>
            <a:bodyPr>
              <a:spAutoFit/>
            </a:bodyPr>
            <a:lstStyle/>
            <a:p>
              <a:pPr>
                <a:spcBef>
                  <a:spcPct val="50000"/>
                </a:spcBef>
              </a:pPr>
              <a:r>
                <a:rPr lang="en-US" sz="2200">
                  <a:solidFill>
                    <a:srgbClr val="FFC000"/>
                  </a:solidFill>
                  <a:latin typeface="Arial" charset="0"/>
                </a:rPr>
                <a:t>Multiple</a:t>
              </a:r>
            </a:p>
          </p:txBody>
        </p:sp>
      </p:grpSp>
      <p:grpSp>
        <p:nvGrpSpPr>
          <p:cNvPr id="6" name="Group 35"/>
          <p:cNvGrpSpPr>
            <a:grpSpLocks/>
          </p:cNvGrpSpPr>
          <p:nvPr/>
        </p:nvGrpSpPr>
        <p:grpSpPr bwMode="auto">
          <a:xfrm>
            <a:off x="3811588" y="3155950"/>
            <a:ext cx="1414462" cy="431800"/>
            <a:chOff x="3855679" y="3097162"/>
            <a:chExt cx="1415071" cy="430887"/>
          </a:xfrm>
        </p:grpSpPr>
        <p:sp>
          <p:nvSpPr>
            <p:cNvPr id="122904" name="Oval 22"/>
            <p:cNvSpPr>
              <a:spLocks noChangeArrowheads="1"/>
            </p:cNvSpPr>
            <p:nvPr/>
          </p:nvSpPr>
          <p:spPr bwMode="auto">
            <a:xfrm>
              <a:off x="3855679" y="3108519"/>
              <a:ext cx="1365250" cy="400050"/>
            </a:xfrm>
            <a:prstGeom prst="ellipse">
              <a:avLst/>
            </a:prstGeom>
            <a:noFill/>
            <a:ln w="28575">
              <a:solidFill>
                <a:srgbClr val="0000FF"/>
              </a:solidFill>
              <a:round/>
              <a:headEnd/>
              <a:tailEnd/>
            </a:ln>
          </p:spPr>
          <p:txBody>
            <a:bodyPr wrap="none" anchor="ctr"/>
            <a:lstStyle/>
            <a:p>
              <a:endParaRPr lang="en-US">
                <a:solidFill>
                  <a:srgbClr val="0000FF"/>
                </a:solidFill>
                <a:latin typeface="Arial" charset="0"/>
              </a:endParaRPr>
            </a:p>
          </p:txBody>
        </p:sp>
        <p:sp>
          <p:nvSpPr>
            <p:cNvPr id="122905" name="Text Box 23"/>
            <p:cNvSpPr txBox="1">
              <a:spLocks noChangeArrowheads="1"/>
            </p:cNvSpPr>
            <p:nvPr/>
          </p:nvSpPr>
          <p:spPr bwMode="auto">
            <a:xfrm>
              <a:off x="4100048" y="3097162"/>
              <a:ext cx="1170702" cy="430887"/>
            </a:xfrm>
            <a:prstGeom prst="rect">
              <a:avLst/>
            </a:prstGeom>
            <a:noFill/>
            <a:ln w="9525">
              <a:noFill/>
              <a:miter lim="800000"/>
              <a:headEnd/>
              <a:tailEnd/>
            </a:ln>
          </p:spPr>
          <p:txBody>
            <a:bodyPr>
              <a:spAutoFit/>
            </a:bodyPr>
            <a:lstStyle/>
            <a:p>
              <a:pPr>
                <a:spcBef>
                  <a:spcPct val="50000"/>
                </a:spcBef>
              </a:pPr>
              <a:r>
                <a:rPr lang="en-US" sz="2200">
                  <a:solidFill>
                    <a:srgbClr val="0000FF"/>
                  </a:solidFill>
                  <a:latin typeface="Arial" charset="0"/>
                </a:rPr>
                <a:t>Single</a:t>
              </a:r>
            </a:p>
          </p:txBody>
        </p:sp>
      </p:grpSp>
      <p:sp>
        <p:nvSpPr>
          <p:cNvPr id="2073" name="Text Box 25"/>
          <p:cNvSpPr txBox="1">
            <a:spLocks noChangeArrowheads="1"/>
          </p:cNvSpPr>
          <p:nvPr/>
        </p:nvSpPr>
        <p:spPr bwMode="auto">
          <a:xfrm>
            <a:off x="6259513" y="4622800"/>
            <a:ext cx="2773362" cy="1878013"/>
          </a:xfrm>
          <a:prstGeom prst="rect">
            <a:avLst/>
          </a:prstGeom>
          <a:noFill/>
          <a:ln w="9525">
            <a:noFill/>
            <a:miter lim="800000"/>
            <a:headEnd/>
            <a:tailEnd/>
          </a:ln>
        </p:spPr>
        <p:txBody>
          <a:bodyPr>
            <a:spAutoFit/>
          </a:bodyPr>
          <a:lstStyle/>
          <a:p>
            <a:pPr algn="ctr">
              <a:spcBef>
                <a:spcPct val="50000"/>
              </a:spcBef>
            </a:pPr>
            <a:r>
              <a:rPr lang="en-US">
                <a:solidFill>
                  <a:srgbClr val="FF0000"/>
                </a:solidFill>
                <a:latin typeface="Arial" charset="0"/>
              </a:rPr>
              <a:t>Use Prefixes!!!</a:t>
            </a:r>
          </a:p>
          <a:p>
            <a:pPr>
              <a:spcBef>
                <a:spcPct val="50000"/>
              </a:spcBef>
            </a:pPr>
            <a:r>
              <a:rPr lang="en-US">
                <a:solidFill>
                  <a:srgbClr val="FF0000"/>
                </a:solidFill>
                <a:latin typeface="Arial" charset="0"/>
              </a:rPr>
              <a:t>*Mono*               Hexa</a:t>
            </a:r>
            <a:br>
              <a:rPr lang="en-US">
                <a:solidFill>
                  <a:srgbClr val="FF0000"/>
                </a:solidFill>
                <a:latin typeface="Arial" charset="0"/>
              </a:rPr>
            </a:br>
            <a:r>
              <a:rPr lang="en-US">
                <a:solidFill>
                  <a:srgbClr val="FF0000"/>
                </a:solidFill>
                <a:latin typeface="Arial" charset="0"/>
              </a:rPr>
              <a:t>Di                       Hepta</a:t>
            </a:r>
            <a:br>
              <a:rPr lang="en-US">
                <a:solidFill>
                  <a:srgbClr val="FF0000"/>
                </a:solidFill>
                <a:latin typeface="Arial" charset="0"/>
              </a:rPr>
            </a:br>
            <a:r>
              <a:rPr lang="en-US">
                <a:solidFill>
                  <a:srgbClr val="FF0000"/>
                </a:solidFill>
                <a:latin typeface="Arial" charset="0"/>
              </a:rPr>
              <a:t>Tri                      Octa</a:t>
            </a:r>
            <a:br>
              <a:rPr lang="en-US">
                <a:solidFill>
                  <a:srgbClr val="FF0000"/>
                </a:solidFill>
                <a:latin typeface="Arial" charset="0"/>
              </a:rPr>
            </a:br>
            <a:r>
              <a:rPr lang="en-US">
                <a:solidFill>
                  <a:srgbClr val="FF0000"/>
                </a:solidFill>
                <a:latin typeface="Arial" charset="0"/>
              </a:rPr>
              <a:t>Tetra                  Nona</a:t>
            </a:r>
            <a:br>
              <a:rPr lang="en-US">
                <a:solidFill>
                  <a:srgbClr val="FF0000"/>
                </a:solidFill>
                <a:latin typeface="Arial" charset="0"/>
              </a:rPr>
            </a:br>
            <a:r>
              <a:rPr lang="en-US">
                <a:solidFill>
                  <a:srgbClr val="FF0000"/>
                </a:solidFill>
                <a:latin typeface="Arial" charset="0"/>
              </a:rPr>
              <a:t>Penta                 Deca</a:t>
            </a:r>
          </a:p>
        </p:txBody>
      </p:sp>
      <p:sp>
        <p:nvSpPr>
          <p:cNvPr id="2075" name="Text Box 27"/>
          <p:cNvSpPr txBox="1">
            <a:spLocks noChangeArrowheads="1"/>
          </p:cNvSpPr>
          <p:nvPr/>
        </p:nvSpPr>
        <p:spPr bwMode="auto">
          <a:xfrm>
            <a:off x="201613" y="4292600"/>
            <a:ext cx="5930900" cy="242887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1800">
                <a:solidFill>
                  <a:srgbClr val="000000"/>
                </a:solidFill>
                <a:latin typeface="Arial" charset="0"/>
              </a:rPr>
              <a:t>Write name of cation (metal)</a:t>
            </a:r>
          </a:p>
          <a:p>
            <a:pPr marL="342900" indent="-342900">
              <a:spcBef>
                <a:spcPct val="50000"/>
              </a:spcBef>
              <a:buFontTx/>
              <a:buAutoNum type="arabicPeriod"/>
            </a:pPr>
            <a:r>
              <a:rPr lang="en-US" sz="1800">
                <a:solidFill>
                  <a:srgbClr val="000000"/>
                </a:solidFill>
                <a:latin typeface="Arial" charset="0"/>
              </a:rPr>
              <a:t>Determine the charge on the metal by balancing the (-) charge from the anion</a:t>
            </a:r>
          </a:p>
          <a:p>
            <a:pPr marL="342900" indent="-342900">
              <a:spcBef>
                <a:spcPct val="50000"/>
              </a:spcBef>
              <a:buFontTx/>
              <a:buAutoNum type="arabicPeriod"/>
            </a:pPr>
            <a:r>
              <a:rPr lang="en-US" sz="1800">
                <a:solidFill>
                  <a:srgbClr val="000000"/>
                </a:solidFill>
                <a:latin typeface="Arial" charset="0"/>
              </a:rPr>
              <a:t>Write the charge of the metal in Roman Numerals and put in parentheses</a:t>
            </a:r>
          </a:p>
          <a:p>
            <a:pPr marL="342900" indent="-342900">
              <a:spcBef>
                <a:spcPct val="50000"/>
              </a:spcBef>
              <a:buFontTx/>
              <a:buAutoNum type="arabicPeriod"/>
            </a:pPr>
            <a:r>
              <a:rPr lang="en-US" sz="1800">
                <a:solidFill>
                  <a:srgbClr val="000000"/>
                </a:solidFill>
                <a:latin typeface="Arial" charset="0"/>
              </a:rPr>
              <a:t>Write name of anion</a:t>
            </a:r>
            <a:br>
              <a:rPr lang="en-US" sz="1800">
                <a:solidFill>
                  <a:srgbClr val="000000"/>
                </a:solidFill>
                <a:latin typeface="Arial" charset="0"/>
              </a:rPr>
            </a:br>
            <a:r>
              <a:rPr lang="en-US" sz="1800">
                <a:solidFill>
                  <a:srgbClr val="000000"/>
                </a:solidFill>
                <a:latin typeface="Arial" charset="0"/>
              </a:rPr>
              <a:t>(Individual anions need –ide ending!)</a:t>
            </a:r>
          </a:p>
        </p:txBody>
      </p:sp>
      <p:sp>
        <p:nvSpPr>
          <p:cNvPr id="2076" name="Rectangle 28"/>
          <p:cNvSpPr>
            <a:spLocks noChangeArrowheads="1"/>
          </p:cNvSpPr>
          <p:nvPr/>
        </p:nvSpPr>
        <p:spPr bwMode="auto">
          <a:xfrm>
            <a:off x="57150" y="4259263"/>
            <a:ext cx="5942013" cy="2470150"/>
          </a:xfrm>
          <a:prstGeom prst="rect">
            <a:avLst/>
          </a:prstGeom>
          <a:noFill/>
          <a:ln w="12700">
            <a:solidFill>
              <a:schemeClr val="tx1"/>
            </a:solidFill>
            <a:miter lim="800000"/>
            <a:headEnd/>
            <a:tailEnd/>
          </a:ln>
        </p:spPr>
        <p:txBody>
          <a:bodyPr wrap="none" anchor="ctr"/>
          <a:lstStyle/>
          <a:p>
            <a:endParaRPr lang="en-US">
              <a:solidFill>
                <a:srgbClr val="000000"/>
              </a:solidFill>
              <a:latin typeface="Arial" charset="0"/>
            </a:endParaRPr>
          </a:p>
        </p:txBody>
      </p:sp>
      <p:sp>
        <p:nvSpPr>
          <p:cNvPr id="2078" name="Text Box 30"/>
          <p:cNvSpPr txBox="1">
            <a:spLocks noChangeArrowheads="1"/>
          </p:cNvSpPr>
          <p:nvPr/>
        </p:nvSpPr>
        <p:spPr bwMode="auto">
          <a:xfrm>
            <a:off x="3895725" y="3827463"/>
            <a:ext cx="2741613" cy="338137"/>
          </a:xfrm>
          <a:prstGeom prst="rect">
            <a:avLst/>
          </a:prstGeom>
          <a:noFill/>
          <a:ln w="9525">
            <a:noFill/>
            <a:miter lim="800000"/>
            <a:headEnd/>
            <a:tailEnd/>
          </a:ln>
        </p:spPr>
        <p:txBody>
          <a:bodyPr>
            <a:spAutoFit/>
          </a:bodyPr>
          <a:lstStyle/>
          <a:p>
            <a:pPr>
              <a:spcBef>
                <a:spcPct val="50000"/>
              </a:spcBef>
            </a:pPr>
            <a:r>
              <a:rPr lang="en-US" sz="1600">
                <a:solidFill>
                  <a:srgbClr val="0000FF"/>
                </a:solidFill>
                <a:latin typeface="Arial" charset="0"/>
              </a:rPr>
              <a:t>Steps 1 &amp; 4 ONLY</a:t>
            </a:r>
          </a:p>
        </p:txBody>
      </p:sp>
      <p:sp>
        <p:nvSpPr>
          <p:cNvPr id="2080" name="Rectangle 32"/>
          <p:cNvSpPr>
            <a:spLocks noChangeArrowheads="1"/>
          </p:cNvSpPr>
          <p:nvPr/>
        </p:nvSpPr>
        <p:spPr bwMode="auto">
          <a:xfrm>
            <a:off x="6251575" y="4522788"/>
            <a:ext cx="2720975" cy="2119312"/>
          </a:xfrm>
          <a:prstGeom prst="rect">
            <a:avLst/>
          </a:prstGeom>
          <a:noFill/>
          <a:ln w="9525">
            <a:solidFill>
              <a:srgbClr val="FF0000"/>
            </a:solidFill>
            <a:miter lim="800000"/>
            <a:headEnd/>
            <a:tailEnd/>
          </a:ln>
        </p:spPr>
        <p:txBody>
          <a:bodyPr wrap="none" anchor="ctr"/>
          <a:lstStyle/>
          <a:p>
            <a:endParaRPr lang="en-US">
              <a:solidFill>
                <a:srgbClr val="000000"/>
              </a:solidFill>
              <a:latin typeface="Arial" charset="0"/>
            </a:endParaRPr>
          </a:p>
        </p:txBody>
      </p:sp>
      <p:sp>
        <p:nvSpPr>
          <p:cNvPr id="2099" name="Text Box 51"/>
          <p:cNvSpPr txBox="1">
            <a:spLocks noChangeArrowheads="1"/>
          </p:cNvSpPr>
          <p:nvPr/>
        </p:nvSpPr>
        <p:spPr bwMode="auto">
          <a:xfrm>
            <a:off x="650875" y="2276475"/>
            <a:ext cx="1803400" cy="584200"/>
          </a:xfrm>
          <a:prstGeom prst="rect">
            <a:avLst/>
          </a:prstGeom>
          <a:noFill/>
          <a:ln w="9525">
            <a:noFill/>
            <a:miter lim="800000"/>
            <a:headEnd/>
            <a:tailEnd/>
          </a:ln>
        </p:spPr>
        <p:txBody>
          <a:bodyPr>
            <a:spAutoFit/>
          </a:bodyPr>
          <a:lstStyle/>
          <a:p>
            <a:pPr>
              <a:spcBef>
                <a:spcPct val="50000"/>
              </a:spcBef>
            </a:pPr>
            <a:r>
              <a:rPr lang="en-US" sz="1600">
                <a:solidFill>
                  <a:srgbClr val="FFC000"/>
                </a:solidFill>
                <a:latin typeface="Arial" charset="0"/>
              </a:rPr>
              <a:t>d,f-block</a:t>
            </a:r>
            <a:br>
              <a:rPr lang="en-US" sz="1600">
                <a:solidFill>
                  <a:srgbClr val="FFC000"/>
                </a:solidFill>
                <a:latin typeface="Arial" charset="0"/>
              </a:rPr>
            </a:br>
            <a:r>
              <a:rPr lang="en-US" sz="1600">
                <a:solidFill>
                  <a:srgbClr val="FFC000"/>
                </a:solidFill>
                <a:latin typeface="Arial" charset="0"/>
              </a:rPr>
              <a:t>Pb,Sn</a:t>
            </a:r>
          </a:p>
        </p:txBody>
      </p:sp>
      <p:sp>
        <p:nvSpPr>
          <p:cNvPr id="2100" name="Text Box 52"/>
          <p:cNvSpPr txBox="1">
            <a:spLocks noChangeArrowheads="1"/>
          </p:cNvSpPr>
          <p:nvPr/>
        </p:nvSpPr>
        <p:spPr bwMode="auto">
          <a:xfrm>
            <a:off x="3570288" y="2197100"/>
            <a:ext cx="1952625" cy="585788"/>
          </a:xfrm>
          <a:prstGeom prst="rect">
            <a:avLst/>
          </a:prstGeom>
          <a:noFill/>
          <a:ln w="9525">
            <a:noFill/>
            <a:miter lim="800000"/>
            <a:headEnd/>
            <a:tailEnd/>
          </a:ln>
        </p:spPr>
        <p:txBody>
          <a:bodyPr>
            <a:spAutoFit/>
          </a:bodyPr>
          <a:lstStyle/>
          <a:p>
            <a:pPr>
              <a:spcBef>
                <a:spcPct val="50000"/>
              </a:spcBef>
            </a:pPr>
            <a:r>
              <a:rPr lang="en-US" sz="1600">
                <a:solidFill>
                  <a:srgbClr val="0000FF"/>
                </a:solidFill>
                <a:latin typeface="Arial" charset="0"/>
              </a:rPr>
              <a:t>Columns 1, 2, 13</a:t>
            </a:r>
            <a:br>
              <a:rPr lang="en-US" sz="1600">
                <a:solidFill>
                  <a:srgbClr val="0000FF"/>
                </a:solidFill>
                <a:latin typeface="Arial" charset="0"/>
              </a:rPr>
            </a:br>
            <a:r>
              <a:rPr lang="en-US" sz="1600">
                <a:solidFill>
                  <a:srgbClr val="0000FF"/>
                </a:solidFill>
                <a:latin typeface="Arial" charset="0"/>
              </a:rPr>
              <a:t>Ag</a:t>
            </a:r>
            <a:r>
              <a:rPr lang="en-US" sz="1600" baseline="30000">
                <a:solidFill>
                  <a:srgbClr val="0000FF"/>
                </a:solidFill>
                <a:latin typeface="Arial" charset="0"/>
              </a:rPr>
              <a:t>+</a:t>
            </a:r>
            <a:r>
              <a:rPr lang="en-US" sz="1600">
                <a:solidFill>
                  <a:srgbClr val="0000FF"/>
                </a:solidFill>
                <a:latin typeface="Arial" charset="0"/>
              </a:rPr>
              <a:t>, Zn</a:t>
            </a:r>
            <a:r>
              <a:rPr lang="en-US" sz="1600" baseline="30000">
                <a:solidFill>
                  <a:srgbClr val="0000FF"/>
                </a:solidFill>
                <a:latin typeface="Arial" charset="0"/>
              </a:rPr>
              <a:t>2+</a:t>
            </a:r>
          </a:p>
        </p:txBody>
      </p:sp>
      <p:sp>
        <p:nvSpPr>
          <p:cNvPr id="2101" name="Text Box 53"/>
          <p:cNvSpPr txBox="1">
            <a:spLocks noChangeArrowheads="1"/>
          </p:cNvSpPr>
          <p:nvPr/>
        </p:nvSpPr>
        <p:spPr bwMode="auto">
          <a:xfrm>
            <a:off x="973138" y="1352550"/>
            <a:ext cx="1954212" cy="338138"/>
          </a:xfrm>
          <a:prstGeom prst="rect">
            <a:avLst/>
          </a:prstGeom>
          <a:noFill/>
          <a:ln w="9525">
            <a:noFill/>
            <a:miter lim="800000"/>
            <a:headEnd/>
            <a:tailEnd/>
          </a:ln>
        </p:spPr>
        <p:txBody>
          <a:bodyPr>
            <a:spAutoFit/>
          </a:bodyPr>
          <a:lstStyle/>
          <a:p>
            <a:pPr>
              <a:spcBef>
                <a:spcPct val="50000"/>
              </a:spcBef>
            </a:pPr>
            <a:r>
              <a:rPr lang="en-US" sz="1600">
                <a:solidFill>
                  <a:srgbClr val="009900"/>
                </a:solidFill>
                <a:latin typeface="Arial" charset="0"/>
              </a:rPr>
              <a:t>(Except: NH</a:t>
            </a:r>
            <a:r>
              <a:rPr lang="en-US" sz="1600" baseline="-25000">
                <a:solidFill>
                  <a:srgbClr val="009900"/>
                </a:solidFill>
                <a:latin typeface="Arial" charset="0"/>
              </a:rPr>
              <a:t>4</a:t>
            </a:r>
            <a:r>
              <a:rPr lang="en-US" sz="1600" baseline="30000">
                <a:solidFill>
                  <a:srgbClr val="009900"/>
                </a:solidFill>
                <a:latin typeface="Arial" charset="0"/>
              </a:rPr>
              <a:t>+</a:t>
            </a:r>
            <a:r>
              <a:rPr lang="en-US" sz="1600">
                <a:solidFill>
                  <a:srgbClr val="009900"/>
                </a:solidFill>
                <a:latin typeface="Arial" charset="0"/>
              </a:rPr>
              <a:t>)</a:t>
            </a:r>
            <a:endParaRPr lang="en-US" sz="1600" baseline="30000">
              <a:solidFill>
                <a:srgbClr val="009900"/>
              </a:solidFill>
              <a:latin typeface="Arial" charset="0"/>
            </a:endParaRPr>
          </a:p>
        </p:txBody>
      </p:sp>
      <p:sp>
        <p:nvSpPr>
          <p:cNvPr id="38" name="Line 24"/>
          <p:cNvSpPr>
            <a:spLocks noChangeShapeType="1"/>
          </p:cNvSpPr>
          <p:nvPr/>
        </p:nvSpPr>
        <p:spPr bwMode="auto">
          <a:xfrm flipH="1">
            <a:off x="1243013" y="3540125"/>
            <a:ext cx="46037" cy="708025"/>
          </a:xfrm>
          <a:prstGeom prst="line">
            <a:avLst/>
          </a:prstGeom>
          <a:noFill/>
          <a:ln w="28575">
            <a:solidFill>
              <a:srgbClr val="FFC000"/>
            </a:solidFill>
            <a:round/>
            <a:headEnd/>
            <a:tailEnd type="triangle" w="lg" len="lg"/>
          </a:ln>
        </p:spPr>
        <p:txBody>
          <a:bodyPr/>
          <a:lstStyle/>
          <a:p>
            <a:endParaRPr lang="en-US"/>
          </a:p>
        </p:txBody>
      </p:sp>
      <p:sp>
        <p:nvSpPr>
          <p:cNvPr id="39" name="Line 24"/>
          <p:cNvSpPr>
            <a:spLocks noChangeShapeType="1"/>
          </p:cNvSpPr>
          <p:nvPr/>
        </p:nvSpPr>
        <p:spPr bwMode="auto">
          <a:xfrm flipH="1">
            <a:off x="2905125" y="3573463"/>
            <a:ext cx="1598613" cy="688975"/>
          </a:xfrm>
          <a:prstGeom prst="line">
            <a:avLst/>
          </a:prstGeom>
          <a:noFill/>
          <a:ln w="28575">
            <a:solidFill>
              <a:srgbClr val="0000FF"/>
            </a:solidFill>
            <a:round/>
            <a:headEnd/>
            <a:tailEnd type="triangle" w="lg" len="lg"/>
          </a:ln>
        </p:spPr>
        <p:txBody>
          <a:bodyPr/>
          <a:lstStyle/>
          <a:p>
            <a:endParaRPr lang="en-US"/>
          </a:p>
        </p:txBody>
      </p:sp>
      <p:sp>
        <p:nvSpPr>
          <p:cNvPr id="40" name="Line 24"/>
          <p:cNvSpPr>
            <a:spLocks noChangeShapeType="1"/>
          </p:cNvSpPr>
          <p:nvPr/>
        </p:nvSpPr>
        <p:spPr bwMode="auto">
          <a:xfrm flipH="1">
            <a:off x="7540625" y="3746500"/>
            <a:ext cx="46038" cy="785813"/>
          </a:xfrm>
          <a:prstGeom prst="line">
            <a:avLst/>
          </a:prstGeom>
          <a:noFill/>
          <a:ln w="28575">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 fill="hold"/>
                                        <p:tgtEl>
                                          <p:spTgt spid="2061"/>
                                        </p:tgtEl>
                                        <p:attrNameLst>
                                          <p:attrName>ppt_w</p:attrName>
                                        </p:attrNameLst>
                                      </p:cBhvr>
                                      <p:tavLst>
                                        <p:tav tm="0">
                                          <p:val>
                                            <p:fltVal val="0"/>
                                          </p:val>
                                        </p:tav>
                                        <p:tav tm="100000">
                                          <p:val>
                                            <p:strVal val="#ppt_w"/>
                                          </p:val>
                                        </p:tav>
                                      </p:tavLst>
                                    </p:anim>
                                    <p:anim calcmode="lin" valueType="num">
                                      <p:cBhvr>
                                        <p:cTn id="8" dur="500" fill="hold"/>
                                        <p:tgtEl>
                                          <p:spTgt spid="2061"/>
                                        </p:tgtEl>
                                        <p:attrNameLst>
                                          <p:attrName>ppt_h</p:attrName>
                                        </p:attrNameLst>
                                      </p:cBhvr>
                                      <p:tavLst>
                                        <p:tav tm="0">
                                          <p:val>
                                            <p:fltVal val="0"/>
                                          </p:val>
                                        </p:tav>
                                        <p:tav tm="100000">
                                          <p:val>
                                            <p:strVal val="#ppt_h"/>
                                          </p:val>
                                        </p:tav>
                                      </p:tavLst>
                                    </p:anim>
                                    <p:animEffect transition="in" filter="fade">
                                      <p:cBhvr>
                                        <p:cTn id="9" dur="500"/>
                                        <p:tgtEl>
                                          <p:spTgt spid="2061"/>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fade">
                                      <p:cBhvr>
                                        <p:cTn id="12" dur="1000"/>
                                        <p:tgtEl>
                                          <p:spTgt spid="2062"/>
                                        </p:tgtEl>
                                      </p:cBhvr>
                                    </p:animEffect>
                                    <p:anim calcmode="lin" valueType="num">
                                      <p:cBhvr>
                                        <p:cTn id="13" dur="1000" fill="hold"/>
                                        <p:tgtEl>
                                          <p:spTgt spid="2062"/>
                                        </p:tgtEl>
                                        <p:attrNameLst>
                                          <p:attrName>ppt_x</p:attrName>
                                        </p:attrNameLst>
                                      </p:cBhvr>
                                      <p:tavLst>
                                        <p:tav tm="0">
                                          <p:val>
                                            <p:strVal val="#ppt_x"/>
                                          </p:val>
                                        </p:tav>
                                        <p:tav tm="100000">
                                          <p:val>
                                            <p:strVal val="#ppt_x"/>
                                          </p:val>
                                        </p:tav>
                                      </p:tavLst>
                                    </p:anim>
                                    <p:anim calcmode="lin" valueType="num">
                                      <p:cBhvr>
                                        <p:cTn id="14" dur="1000" fill="hold"/>
                                        <p:tgtEl>
                                          <p:spTgt spid="206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2101"/>
                                        </p:tgtEl>
                                        <p:attrNameLst>
                                          <p:attrName>style.visibility</p:attrName>
                                        </p:attrNameLst>
                                      </p:cBhvr>
                                      <p:to>
                                        <p:strVal val="visible"/>
                                      </p:to>
                                    </p:set>
                                    <p:animEffect transition="in" filter="fade">
                                      <p:cBhvr>
                                        <p:cTn id="18" dur="1000"/>
                                        <p:tgtEl>
                                          <p:spTgt spid="2101"/>
                                        </p:tgtEl>
                                      </p:cBhvr>
                                    </p:animEffect>
                                    <p:anim calcmode="lin" valueType="num">
                                      <p:cBhvr>
                                        <p:cTn id="19" dur="1000" fill="hold"/>
                                        <p:tgtEl>
                                          <p:spTgt spid="2101"/>
                                        </p:tgtEl>
                                        <p:attrNameLst>
                                          <p:attrName>ppt_x</p:attrName>
                                        </p:attrNameLst>
                                      </p:cBhvr>
                                      <p:tavLst>
                                        <p:tav tm="0">
                                          <p:val>
                                            <p:strVal val="#ppt_x"/>
                                          </p:val>
                                        </p:tav>
                                        <p:tav tm="100000">
                                          <p:val>
                                            <p:strVal val="#ppt_x"/>
                                          </p:val>
                                        </p:tav>
                                      </p:tavLst>
                                    </p:anim>
                                    <p:anim calcmode="lin" valueType="num">
                                      <p:cBhvr>
                                        <p:cTn id="20" dur="1000" fill="hold"/>
                                        <p:tgtEl>
                                          <p:spTgt spid="210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59"/>
                                        </p:tgtEl>
                                        <p:attrNameLst>
                                          <p:attrName>style.visibility</p:attrName>
                                        </p:attrNameLst>
                                      </p:cBhvr>
                                      <p:to>
                                        <p:strVal val="visible"/>
                                      </p:to>
                                    </p:set>
                                    <p:animEffect transition="in" filter="wipe(up)">
                                      <p:cBhvr>
                                        <p:cTn id="25" dur="1000"/>
                                        <p:tgtEl>
                                          <p:spTgt spid="205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099"/>
                                        </p:tgtEl>
                                        <p:attrNameLst>
                                          <p:attrName>style.visibility</p:attrName>
                                        </p:attrNameLst>
                                      </p:cBhvr>
                                      <p:to>
                                        <p:strVal val="visible"/>
                                      </p:to>
                                    </p:set>
                                    <p:anim calcmode="lin" valueType="num">
                                      <p:cBhvr>
                                        <p:cTn id="34" dur="1000" fill="hold"/>
                                        <p:tgtEl>
                                          <p:spTgt spid="2099"/>
                                        </p:tgtEl>
                                        <p:attrNameLst>
                                          <p:attrName>ppt_w</p:attrName>
                                        </p:attrNameLst>
                                      </p:cBhvr>
                                      <p:tavLst>
                                        <p:tav tm="0">
                                          <p:val>
                                            <p:fltVal val="0"/>
                                          </p:val>
                                        </p:tav>
                                        <p:tav tm="100000">
                                          <p:val>
                                            <p:strVal val="#ppt_w"/>
                                          </p:val>
                                        </p:tav>
                                      </p:tavLst>
                                    </p:anim>
                                    <p:anim calcmode="lin" valueType="num">
                                      <p:cBhvr>
                                        <p:cTn id="35" dur="1000" fill="hold"/>
                                        <p:tgtEl>
                                          <p:spTgt spid="2099"/>
                                        </p:tgtEl>
                                        <p:attrNameLst>
                                          <p:attrName>ppt_h</p:attrName>
                                        </p:attrNameLst>
                                      </p:cBhvr>
                                      <p:tavLst>
                                        <p:tav tm="0">
                                          <p:val>
                                            <p:fltVal val="0"/>
                                          </p:val>
                                        </p:tav>
                                        <p:tav tm="100000">
                                          <p:val>
                                            <p:strVal val="#ppt_h"/>
                                          </p:val>
                                        </p:tav>
                                      </p:tavLst>
                                    </p:anim>
                                    <p:animEffect transition="in" filter="fade">
                                      <p:cBhvr>
                                        <p:cTn id="36" dur="1000"/>
                                        <p:tgtEl>
                                          <p:spTgt spid="20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72"/>
                                        </p:tgtEl>
                                        <p:attrNameLst>
                                          <p:attrName>style.visibility</p:attrName>
                                        </p:attrNameLst>
                                      </p:cBhvr>
                                      <p:to>
                                        <p:strVal val="visible"/>
                                      </p:to>
                                    </p:set>
                                    <p:animEffect transition="in" filter="wipe(up)">
                                      <p:cBhvr>
                                        <p:cTn id="41" dur="1000"/>
                                        <p:tgtEl>
                                          <p:spTgt spid="2072"/>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up)">
                                      <p:cBhvr>
                                        <p:cTn id="45" dur="1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1000"/>
                                        <p:tgtEl>
                                          <p:spTgt spid="38"/>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2075">
                                            <p:txEl>
                                              <p:pRg st="0" end="0"/>
                                            </p:txEl>
                                          </p:spTgt>
                                        </p:tgtEl>
                                        <p:attrNameLst>
                                          <p:attrName>style.visibility</p:attrName>
                                        </p:attrNameLst>
                                      </p:cBhvr>
                                      <p:to>
                                        <p:strVal val="visible"/>
                                      </p:to>
                                    </p:set>
                                    <p:animEffect transition="in" filter="wipe(up)">
                                      <p:cBhvr>
                                        <p:cTn id="54" dur="1000"/>
                                        <p:tgtEl>
                                          <p:spTgt spid="2075">
                                            <p:txEl>
                                              <p:pRg st="0" end="0"/>
                                            </p:tx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076"/>
                                        </p:tgtEl>
                                        <p:attrNameLst>
                                          <p:attrName>style.visibility</p:attrName>
                                        </p:attrNameLst>
                                      </p:cBhvr>
                                      <p:to>
                                        <p:strVal val="visible"/>
                                      </p:to>
                                    </p:set>
                                    <p:animEffect transition="in" filter="wipe(up)">
                                      <p:cBhvr>
                                        <p:cTn id="57" dur="1000"/>
                                        <p:tgtEl>
                                          <p:spTgt spid="207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2075">
                                            <p:txEl>
                                              <p:pRg st="1" end="1"/>
                                            </p:txEl>
                                          </p:spTgt>
                                        </p:tgtEl>
                                        <p:attrNameLst>
                                          <p:attrName>style.visibility</p:attrName>
                                        </p:attrNameLst>
                                      </p:cBhvr>
                                      <p:to>
                                        <p:strVal val="visible"/>
                                      </p:to>
                                    </p:set>
                                    <p:animEffect transition="in" filter="fade">
                                      <p:cBhvr>
                                        <p:cTn id="62" dur="1000"/>
                                        <p:tgtEl>
                                          <p:spTgt spid="2075">
                                            <p:txEl>
                                              <p:pRg st="1" end="1"/>
                                            </p:txEl>
                                          </p:spTgt>
                                        </p:tgtEl>
                                      </p:cBhvr>
                                    </p:animEffect>
                                    <p:anim calcmode="lin" valueType="num">
                                      <p:cBhvr>
                                        <p:cTn id="63" dur="1000" fill="hold"/>
                                        <p:tgtEl>
                                          <p:spTgt spid="207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20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2075">
                                            <p:txEl>
                                              <p:pRg st="2" end="2"/>
                                            </p:txEl>
                                          </p:spTgt>
                                        </p:tgtEl>
                                        <p:attrNameLst>
                                          <p:attrName>style.visibility</p:attrName>
                                        </p:attrNameLst>
                                      </p:cBhvr>
                                      <p:to>
                                        <p:strVal val="visible"/>
                                      </p:to>
                                    </p:set>
                                    <p:animEffect transition="in" filter="fade">
                                      <p:cBhvr>
                                        <p:cTn id="69" dur="1000"/>
                                        <p:tgtEl>
                                          <p:spTgt spid="2075">
                                            <p:txEl>
                                              <p:pRg st="2" end="2"/>
                                            </p:txEl>
                                          </p:spTgt>
                                        </p:tgtEl>
                                      </p:cBhvr>
                                    </p:animEffect>
                                    <p:anim calcmode="lin" valueType="num">
                                      <p:cBhvr>
                                        <p:cTn id="70" dur="1000" fill="hold"/>
                                        <p:tgtEl>
                                          <p:spTgt spid="2075">
                                            <p:txEl>
                                              <p:pRg st="2" end="2"/>
                                            </p:txEl>
                                          </p:spTgt>
                                        </p:tgtEl>
                                        <p:attrNameLst>
                                          <p:attrName>ppt_x</p:attrName>
                                        </p:attrNameLst>
                                      </p:cBhvr>
                                      <p:tavLst>
                                        <p:tav tm="0">
                                          <p:val>
                                            <p:strVal val="#ppt_x"/>
                                          </p:val>
                                        </p:tav>
                                        <p:tav tm="100000">
                                          <p:val>
                                            <p:strVal val="#ppt_x"/>
                                          </p:val>
                                        </p:tav>
                                      </p:tavLst>
                                    </p:anim>
                                    <p:anim calcmode="lin" valueType="num">
                                      <p:cBhvr>
                                        <p:cTn id="71" dur="1000" fill="hold"/>
                                        <p:tgtEl>
                                          <p:spTgt spid="2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nodeType="clickEffect">
                                  <p:stCondLst>
                                    <p:cond delay="0"/>
                                  </p:stCondLst>
                                  <p:childTnLst>
                                    <p:set>
                                      <p:cBhvr>
                                        <p:cTn id="75" dur="1" fill="hold">
                                          <p:stCondLst>
                                            <p:cond delay="0"/>
                                          </p:stCondLst>
                                        </p:cTn>
                                        <p:tgtEl>
                                          <p:spTgt spid="2075">
                                            <p:txEl>
                                              <p:pRg st="3" end="3"/>
                                            </p:txEl>
                                          </p:spTgt>
                                        </p:tgtEl>
                                        <p:attrNameLst>
                                          <p:attrName>style.visibility</p:attrName>
                                        </p:attrNameLst>
                                      </p:cBhvr>
                                      <p:to>
                                        <p:strVal val="visible"/>
                                      </p:to>
                                    </p:set>
                                    <p:animEffect transition="in" filter="fade">
                                      <p:cBhvr>
                                        <p:cTn id="76" dur="1000"/>
                                        <p:tgtEl>
                                          <p:spTgt spid="2075">
                                            <p:txEl>
                                              <p:pRg st="3" end="3"/>
                                            </p:txEl>
                                          </p:spTgt>
                                        </p:tgtEl>
                                      </p:cBhvr>
                                    </p:animEffect>
                                    <p:anim calcmode="lin" valueType="num">
                                      <p:cBhvr>
                                        <p:cTn id="77" dur="1000" fill="hold"/>
                                        <p:tgtEl>
                                          <p:spTgt spid="2075">
                                            <p:txEl>
                                              <p:pRg st="3" end="3"/>
                                            </p:txEl>
                                          </p:spTgt>
                                        </p:tgtEl>
                                        <p:attrNameLst>
                                          <p:attrName>ppt_x</p:attrName>
                                        </p:attrNameLst>
                                      </p:cBhvr>
                                      <p:tavLst>
                                        <p:tav tm="0">
                                          <p:val>
                                            <p:strVal val="#ppt_x"/>
                                          </p:val>
                                        </p:tav>
                                        <p:tav tm="100000">
                                          <p:val>
                                            <p:strVal val="#ppt_x"/>
                                          </p:val>
                                        </p:tav>
                                      </p:tavLst>
                                    </p:anim>
                                    <p:anim calcmode="lin" valueType="num">
                                      <p:cBhvr>
                                        <p:cTn id="78" dur="1000" fill="hold"/>
                                        <p:tgtEl>
                                          <p:spTgt spid="2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2100"/>
                                        </p:tgtEl>
                                        <p:attrNameLst>
                                          <p:attrName>style.visibility</p:attrName>
                                        </p:attrNameLst>
                                      </p:cBhvr>
                                      <p:to>
                                        <p:strVal val="visible"/>
                                      </p:to>
                                    </p:set>
                                    <p:animEffect transition="in" filter="fade">
                                      <p:cBhvr>
                                        <p:cTn id="83" dur="1000"/>
                                        <p:tgtEl>
                                          <p:spTgt spid="2100"/>
                                        </p:tgtEl>
                                      </p:cBhvr>
                                    </p:animEffect>
                                    <p:anim calcmode="lin" valueType="num">
                                      <p:cBhvr>
                                        <p:cTn id="84" dur="1000" fill="hold"/>
                                        <p:tgtEl>
                                          <p:spTgt spid="2100"/>
                                        </p:tgtEl>
                                        <p:attrNameLst>
                                          <p:attrName>ppt_x</p:attrName>
                                        </p:attrNameLst>
                                      </p:cBhvr>
                                      <p:tavLst>
                                        <p:tav tm="0">
                                          <p:val>
                                            <p:strVal val="#ppt_x"/>
                                          </p:val>
                                        </p:tav>
                                        <p:tav tm="100000">
                                          <p:val>
                                            <p:strVal val="#ppt_x"/>
                                          </p:val>
                                        </p:tav>
                                      </p:tavLst>
                                    </p:anim>
                                    <p:anim calcmode="lin" valueType="num">
                                      <p:cBhvr>
                                        <p:cTn id="85" dur="1000" fill="hold"/>
                                        <p:tgtEl>
                                          <p:spTgt spid="2100"/>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2074"/>
                                        </p:tgtEl>
                                        <p:attrNameLst>
                                          <p:attrName>style.visibility</p:attrName>
                                        </p:attrNameLst>
                                      </p:cBhvr>
                                      <p:to>
                                        <p:strVal val="visible"/>
                                      </p:to>
                                    </p:set>
                                    <p:animEffect transition="in" filter="wipe(up)">
                                      <p:cBhvr>
                                        <p:cTn id="90" dur="1000"/>
                                        <p:tgtEl>
                                          <p:spTgt spid="2074"/>
                                        </p:tgtEl>
                                      </p:cBhvr>
                                    </p:animEffect>
                                  </p:childTnLst>
                                </p:cTn>
                              </p:par>
                            </p:childTnLst>
                          </p:cTn>
                        </p:par>
                        <p:par>
                          <p:cTn id="91" fill="hold">
                            <p:stCondLst>
                              <p:cond delay="1000"/>
                            </p:stCondLst>
                            <p:childTnLst>
                              <p:par>
                                <p:cTn id="92" presetID="22" presetClass="entr" presetSubtype="1"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up)">
                                      <p:cBhvr>
                                        <p:cTn id="94" dur="1000"/>
                                        <p:tgtEl>
                                          <p:spTgt spid="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up)">
                                      <p:cBhvr>
                                        <p:cTn id="99" dur="1000"/>
                                        <p:tgtEl>
                                          <p:spTgt spid="39"/>
                                        </p:tgtEl>
                                      </p:cBhvr>
                                    </p:animEffect>
                                  </p:childTnLst>
                                </p:cTn>
                              </p:par>
                              <p:par>
                                <p:cTn id="100" presetID="47" presetClass="entr" presetSubtype="0" fill="hold" grpId="0" nodeType="withEffect">
                                  <p:stCondLst>
                                    <p:cond delay="0"/>
                                  </p:stCondLst>
                                  <p:childTnLst>
                                    <p:set>
                                      <p:cBhvr>
                                        <p:cTn id="101" dur="1" fill="hold">
                                          <p:stCondLst>
                                            <p:cond delay="0"/>
                                          </p:stCondLst>
                                        </p:cTn>
                                        <p:tgtEl>
                                          <p:spTgt spid="2078"/>
                                        </p:tgtEl>
                                        <p:attrNameLst>
                                          <p:attrName>style.visibility</p:attrName>
                                        </p:attrNameLst>
                                      </p:cBhvr>
                                      <p:to>
                                        <p:strVal val="visible"/>
                                      </p:to>
                                    </p:set>
                                    <p:animEffect transition="in" filter="fade">
                                      <p:cBhvr>
                                        <p:cTn id="102" dur="1000"/>
                                        <p:tgtEl>
                                          <p:spTgt spid="2078"/>
                                        </p:tgtEl>
                                      </p:cBhvr>
                                    </p:animEffect>
                                    <p:anim calcmode="lin" valueType="num">
                                      <p:cBhvr>
                                        <p:cTn id="103" dur="1000" fill="hold"/>
                                        <p:tgtEl>
                                          <p:spTgt spid="2078"/>
                                        </p:tgtEl>
                                        <p:attrNameLst>
                                          <p:attrName>ppt_x</p:attrName>
                                        </p:attrNameLst>
                                      </p:cBhvr>
                                      <p:tavLst>
                                        <p:tav tm="0">
                                          <p:val>
                                            <p:strVal val="#ppt_x"/>
                                          </p:val>
                                        </p:tav>
                                        <p:tav tm="100000">
                                          <p:val>
                                            <p:strVal val="#ppt_x"/>
                                          </p:val>
                                        </p:tav>
                                      </p:tavLst>
                                    </p:anim>
                                    <p:anim calcmode="lin" valueType="num">
                                      <p:cBhvr>
                                        <p:cTn id="104" dur="1000" fill="hold"/>
                                        <p:tgtEl>
                                          <p:spTgt spid="207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2060"/>
                                        </p:tgtEl>
                                        <p:attrNameLst>
                                          <p:attrName>style.visibility</p:attrName>
                                        </p:attrNameLst>
                                      </p:cBhvr>
                                      <p:to>
                                        <p:strVal val="visible"/>
                                      </p:to>
                                    </p:set>
                                    <p:animEffect transition="in" filter="wipe(up)">
                                      <p:cBhvr>
                                        <p:cTn id="109" dur="1000"/>
                                        <p:tgtEl>
                                          <p:spTgt spid="2060"/>
                                        </p:tgtEl>
                                      </p:cBhvr>
                                    </p:animEffect>
                                  </p:childTnLst>
                                </p:cTn>
                              </p:par>
                            </p:childTnLst>
                          </p:cTn>
                        </p:par>
                        <p:par>
                          <p:cTn id="110" fill="hold">
                            <p:stCondLst>
                              <p:cond delay="1000"/>
                            </p:stCondLst>
                            <p:childTnLst>
                              <p:par>
                                <p:cTn id="111" presetID="22" presetClass="entr" presetSubtype="1" fill="hold"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up)">
                                      <p:cBhvr>
                                        <p:cTn id="113" dur="1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wipe(up)">
                                      <p:cBhvr>
                                        <p:cTn id="118" dur="1000"/>
                                        <p:tgtEl>
                                          <p:spTgt spid="40"/>
                                        </p:tgtEl>
                                      </p:cBhvr>
                                    </p:animEffect>
                                  </p:childTnLst>
                                </p:cTn>
                              </p:par>
                            </p:childTnLst>
                          </p:cTn>
                        </p:par>
                        <p:par>
                          <p:cTn id="119" fill="hold">
                            <p:stCondLst>
                              <p:cond delay="1000"/>
                            </p:stCondLst>
                            <p:childTnLst>
                              <p:par>
                                <p:cTn id="120" presetID="53" presetClass="entr" presetSubtype="0" fill="hold" grpId="0" nodeType="afterEffect">
                                  <p:stCondLst>
                                    <p:cond delay="0"/>
                                  </p:stCondLst>
                                  <p:childTnLst>
                                    <p:set>
                                      <p:cBhvr>
                                        <p:cTn id="121" dur="1" fill="hold">
                                          <p:stCondLst>
                                            <p:cond delay="0"/>
                                          </p:stCondLst>
                                        </p:cTn>
                                        <p:tgtEl>
                                          <p:spTgt spid="2080"/>
                                        </p:tgtEl>
                                        <p:attrNameLst>
                                          <p:attrName>style.visibility</p:attrName>
                                        </p:attrNameLst>
                                      </p:cBhvr>
                                      <p:to>
                                        <p:strVal val="visible"/>
                                      </p:to>
                                    </p:set>
                                    <p:anim calcmode="lin" valueType="num">
                                      <p:cBhvr>
                                        <p:cTn id="122" dur="500" fill="hold"/>
                                        <p:tgtEl>
                                          <p:spTgt spid="2080"/>
                                        </p:tgtEl>
                                        <p:attrNameLst>
                                          <p:attrName>ppt_w</p:attrName>
                                        </p:attrNameLst>
                                      </p:cBhvr>
                                      <p:tavLst>
                                        <p:tav tm="0">
                                          <p:val>
                                            <p:fltVal val="0"/>
                                          </p:val>
                                        </p:tav>
                                        <p:tav tm="100000">
                                          <p:val>
                                            <p:strVal val="#ppt_w"/>
                                          </p:val>
                                        </p:tav>
                                      </p:tavLst>
                                    </p:anim>
                                    <p:anim calcmode="lin" valueType="num">
                                      <p:cBhvr>
                                        <p:cTn id="123" dur="500" fill="hold"/>
                                        <p:tgtEl>
                                          <p:spTgt spid="2080"/>
                                        </p:tgtEl>
                                        <p:attrNameLst>
                                          <p:attrName>ppt_h</p:attrName>
                                        </p:attrNameLst>
                                      </p:cBhvr>
                                      <p:tavLst>
                                        <p:tav tm="0">
                                          <p:val>
                                            <p:fltVal val="0"/>
                                          </p:val>
                                        </p:tav>
                                        <p:tav tm="100000">
                                          <p:val>
                                            <p:strVal val="#ppt_h"/>
                                          </p:val>
                                        </p:tav>
                                      </p:tavLst>
                                    </p:anim>
                                    <p:animEffect transition="in" filter="fade">
                                      <p:cBhvr>
                                        <p:cTn id="124" dur="500"/>
                                        <p:tgtEl>
                                          <p:spTgt spid="2080"/>
                                        </p:tgtEl>
                                      </p:cBhvr>
                                    </p:animEffect>
                                  </p:childTnLst>
                                </p:cTn>
                              </p:par>
                            </p:childTnLst>
                          </p:cTn>
                        </p:par>
                        <p:par>
                          <p:cTn id="125" fill="hold">
                            <p:stCondLst>
                              <p:cond delay="1500"/>
                            </p:stCondLst>
                            <p:childTnLst>
                              <p:par>
                                <p:cTn id="126" presetID="53" presetClass="entr" presetSubtype="0" fill="hold" grpId="0" nodeType="afterEffect">
                                  <p:stCondLst>
                                    <p:cond delay="0"/>
                                  </p:stCondLst>
                                  <p:childTnLst>
                                    <p:set>
                                      <p:cBhvr>
                                        <p:cTn id="127" dur="1" fill="hold">
                                          <p:stCondLst>
                                            <p:cond delay="0"/>
                                          </p:stCondLst>
                                        </p:cTn>
                                        <p:tgtEl>
                                          <p:spTgt spid="2073"/>
                                        </p:tgtEl>
                                        <p:attrNameLst>
                                          <p:attrName>style.visibility</p:attrName>
                                        </p:attrNameLst>
                                      </p:cBhvr>
                                      <p:to>
                                        <p:strVal val="visible"/>
                                      </p:to>
                                    </p:set>
                                    <p:anim calcmode="lin" valueType="num">
                                      <p:cBhvr>
                                        <p:cTn id="128" dur="500" fill="hold"/>
                                        <p:tgtEl>
                                          <p:spTgt spid="2073"/>
                                        </p:tgtEl>
                                        <p:attrNameLst>
                                          <p:attrName>ppt_w</p:attrName>
                                        </p:attrNameLst>
                                      </p:cBhvr>
                                      <p:tavLst>
                                        <p:tav tm="0">
                                          <p:val>
                                            <p:fltVal val="0"/>
                                          </p:val>
                                        </p:tav>
                                        <p:tav tm="100000">
                                          <p:val>
                                            <p:strVal val="#ppt_w"/>
                                          </p:val>
                                        </p:tav>
                                      </p:tavLst>
                                    </p:anim>
                                    <p:anim calcmode="lin" valueType="num">
                                      <p:cBhvr>
                                        <p:cTn id="129" dur="500" fill="hold"/>
                                        <p:tgtEl>
                                          <p:spTgt spid="2073"/>
                                        </p:tgtEl>
                                        <p:attrNameLst>
                                          <p:attrName>ppt_h</p:attrName>
                                        </p:attrNameLst>
                                      </p:cBhvr>
                                      <p:tavLst>
                                        <p:tav tm="0">
                                          <p:val>
                                            <p:fltVal val="0"/>
                                          </p:val>
                                        </p:tav>
                                        <p:tav tm="100000">
                                          <p:val>
                                            <p:strVal val="#ppt_h"/>
                                          </p:val>
                                        </p:tav>
                                      </p:tavLst>
                                    </p:anim>
                                    <p:animEffect transition="in" filter="fade">
                                      <p:cBhvr>
                                        <p:cTn id="130" dur="500"/>
                                        <p:tgtEl>
                                          <p:spTgt spid="2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P spid="2074" grpId="0" animBg="1"/>
      <p:bldP spid="2072" grpId="0" animBg="1"/>
      <p:bldP spid="2059" grpId="0" animBg="1"/>
      <p:bldP spid="2060" grpId="0" animBg="1"/>
      <p:bldP spid="2062" grpId="0" animBg="1"/>
      <p:bldP spid="2073" grpId="0"/>
      <p:bldP spid="2076" grpId="0" animBg="1"/>
      <p:bldP spid="2078" grpId="0"/>
      <p:bldP spid="2080" grpId="0" animBg="1"/>
      <p:bldP spid="2099" grpId="0"/>
      <p:bldP spid="2100" grpId="0"/>
      <p:bldP spid="2101" grpId="0"/>
      <p:bldP spid="38" grpId="0" animBg="1"/>
      <p:bldP spid="39" grpId="0" animBg="1"/>
      <p:bldP spid="4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4"/>
          <p:cNvSpPr>
            <a:spLocks noChangeArrowheads="1"/>
          </p:cNvSpPr>
          <p:nvPr/>
        </p:nvSpPr>
        <p:spPr bwMode="auto">
          <a:xfrm>
            <a:off x="2708275" y="725488"/>
            <a:ext cx="3460750" cy="784225"/>
          </a:xfrm>
          <a:prstGeom prst="ellipse">
            <a:avLst/>
          </a:prstGeom>
          <a:noFill/>
          <a:ln w="28575">
            <a:solidFill>
              <a:schemeClr val="tx1"/>
            </a:solidFill>
            <a:round/>
            <a:headEnd/>
            <a:tailEnd/>
          </a:ln>
        </p:spPr>
        <p:txBody>
          <a:bodyPr wrap="none" anchor="ctr"/>
          <a:lstStyle/>
          <a:p>
            <a:endParaRPr lang="en-US">
              <a:solidFill>
                <a:srgbClr val="000000"/>
              </a:solidFill>
              <a:latin typeface="Arial" charset="0"/>
            </a:endParaRPr>
          </a:p>
        </p:txBody>
      </p:sp>
      <p:sp>
        <p:nvSpPr>
          <p:cNvPr id="123907" name="Text Box 5"/>
          <p:cNvSpPr txBox="1">
            <a:spLocks noChangeArrowheads="1"/>
          </p:cNvSpPr>
          <p:nvPr/>
        </p:nvSpPr>
        <p:spPr bwMode="auto">
          <a:xfrm>
            <a:off x="2855913" y="876300"/>
            <a:ext cx="3432175" cy="523875"/>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Arial" charset="0"/>
                <a:sym typeface="Wingdings" pitchFamily="2" charset="2"/>
              </a:rPr>
              <a:t>Name  Formula?</a:t>
            </a:r>
            <a:endParaRPr lang="en-US" sz="2800" b="1">
              <a:solidFill>
                <a:srgbClr val="000000"/>
              </a:solidFill>
              <a:latin typeface="Arial" charset="0"/>
            </a:endParaRPr>
          </a:p>
        </p:txBody>
      </p:sp>
      <p:sp>
        <p:nvSpPr>
          <p:cNvPr id="4106" name="Line 10"/>
          <p:cNvSpPr>
            <a:spLocks noChangeShapeType="1"/>
          </p:cNvSpPr>
          <p:nvPr/>
        </p:nvSpPr>
        <p:spPr bwMode="auto">
          <a:xfrm flipH="1">
            <a:off x="2084388" y="1509713"/>
            <a:ext cx="2300287" cy="1135062"/>
          </a:xfrm>
          <a:prstGeom prst="line">
            <a:avLst/>
          </a:prstGeom>
          <a:noFill/>
          <a:ln w="28575">
            <a:solidFill>
              <a:srgbClr val="009900"/>
            </a:solidFill>
            <a:round/>
            <a:headEnd/>
            <a:tailEnd type="triangle" w="lg" len="lg"/>
          </a:ln>
        </p:spPr>
        <p:txBody>
          <a:bodyPr/>
          <a:lstStyle/>
          <a:p>
            <a:endParaRPr lang="en-US"/>
          </a:p>
        </p:txBody>
      </p:sp>
      <p:sp>
        <p:nvSpPr>
          <p:cNvPr id="4107" name="Line 11"/>
          <p:cNvSpPr>
            <a:spLocks noChangeShapeType="1"/>
          </p:cNvSpPr>
          <p:nvPr/>
        </p:nvSpPr>
        <p:spPr bwMode="auto">
          <a:xfrm rot="13184019" flipH="1">
            <a:off x="4302125" y="1692275"/>
            <a:ext cx="2743200" cy="790575"/>
          </a:xfrm>
          <a:prstGeom prst="line">
            <a:avLst/>
          </a:prstGeom>
          <a:noFill/>
          <a:ln w="28575">
            <a:solidFill>
              <a:srgbClr val="FF0000"/>
            </a:solidFill>
            <a:round/>
            <a:headEnd/>
            <a:tailEnd type="triangle" w="lg" len="lg"/>
          </a:ln>
        </p:spPr>
        <p:txBody>
          <a:bodyPr/>
          <a:lstStyle/>
          <a:p>
            <a:endParaRPr lang="en-US"/>
          </a:p>
        </p:txBody>
      </p:sp>
      <p:sp>
        <p:nvSpPr>
          <p:cNvPr id="4108" name="Text Box 12"/>
          <p:cNvSpPr txBox="1">
            <a:spLocks noChangeArrowheads="1"/>
          </p:cNvSpPr>
          <p:nvPr/>
        </p:nvSpPr>
        <p:spPr bwMode="auto">
          <a:xfrm>
            <a:off x="1214438" y="1671638"/>
            <a:ext cx="1960562" cy="431800"/>
          </a:xfrm>
          <a:prstGeom prst="rect">
            <a:avLst/>
          </a:prstGeom>
          <a:noFill/>
          <a:ln w="9525">
            <a:noFill/>
            <a:miter lim="800000"/>
            <a:headEnd/>
            <a:tailEnd/>
          </a:ln>
        </p:spPr>
        <p:txBody>
          <a:bodyPr>
            <a:spAutoFit/>
          </a:bodyPr>
          <a:lstStyle/>
          <a:p>
            <a:pPr>
              <a:spcBef>
                <a:spcPct val="50000"/>
              </a:spcBef>
            </a:pPr>
            <a:r>
              <a:rPr lang="en-US" sz="2200">
                <a:solidFill>
                  <a:srgbClr val="009900"/>
                </a:solidFill>
                <a:latin typeface="Arial" charset="0"/>
              </a:rPr>
              <a:t>No Prefixes?</a:t>
            </a:r>
          </a:p>
        </p:txBody>
      </p:sp>
      <p:sp>
        <p:nvSpPr>
          <p:cNvPr id="4109" name="Text Box 13"/>
          <p:cNvSpPr txBox="1">
            <a:spLocks noChangeArrowheads="1"/>
          </p:cNvSpPr>
          <p:nvPr/>
        </p:nvSpPr>
        <p:spPr bwMode="auto">
          <a:xfrm>
            <a:off x="6030913" y="1689100"/>
            <a:ext cx="1863725" cy="431800"/>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Arial" charset="0"/>
              </a:rPr>
              <a:t>Prefixes?</a:t>
            </a:r>
          </a:p>
        </p:txBody>
      </p:sp>
      <p:sp>
        <p:nvSpPr>
          <p:cNvPr id="4110" name="Text Box 14"/>
          <p:cNvSpPr txBox="1">
            <a:spLocks noChangeArrowheads="1"/>
          </p:cNvSpPr>
          <p:nvPr/>
        </p:nvSpPr>
        <p:spPr bwMode="auto">
          <a:xfrm>
            <a:off x="280988" y="3346450"/>
            <a:ext cx="4575175" cy="2462213"/>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200">
                <a:solidFill>
                  <a:srgbClr val="009900"/>
                </a:solidFill>
                <a:latin typeface="Arial" charset="0"/>
              </a:rPr>
              <a:t>Determine the ions present</a:t>
            </a:r>
            <a:br>
              <a:rPr lang="en-US" sz="2200">
                <a:solidFill>
                  <a:srgbClr val="009900"/>
                </a:solidFill>
                <a:latin typeface="Arial" charset="0"/>
              </a:rPr>
            </a:br>
            <a:r>
              <a:rPr lang="en-US" sz="2200">
                <a:solidFill>
                  <a:srgbClr val="009900"/>
                </a:solidFill>
                <a:latin typeface="Arial" charset="0"/>
              </a:rPr>
              <a:t> and the charge on each </a:t>
            </a:r>
            <a:r>
              <a:rPr lang="en-US" sz="2200">
                <a:solidFill>
                  <a:srgbClr val="FFC000"/>
                </a:solidFill>
                <a:latin typeface="Arial" charset="0"/>
              </a:rPr>
              <a:t>(Roman Numeral = cation charge</a:t>
            </a:r>
            <a:r>
              <a:rPr lang="en-US" sz="2200">
                <a:solidFill>
                  <a:srgbClr val="009900"/>
                </a:solidFill>
                <a:latin typeface="Arial" charset="0"/>
              </a:rPr>
              <a:t>, </a:t>
            </a:r>
            <a:r>
              <a:rPr lang="en-US" sz="2200">
                <a:solidFill>
                  <a:srgbClr val="0000FF"/>
                </a:solidFill>
                <a:latin typeface="Arial" charset="0"/>
              </a:rPr>
              <a:t>otherwise use PT)</a:t>
            </a:r>
          </a:p>
          <a:p>
            <a:pPr marL="342900" indent="-342900">
              <a:spcBef>
                <a:spcPct val="50000"/>
              </a:spcBef>
              <a:buFontTx/>
              <a:buAutoNum type="arabicPeriod"/>
            </a:pPr>
            <a:r>
              <a:rPr lang="en-US" sz="2200">
                <a:solidFill>
                  <a:srgbClr val="009900"/>
                </a:solidFill>
                <a:latin typeface="Arial" charset="0"/>
              </a:rPr>
              <a:t>Balance formula (criss-cross)</a:t>
            </a:r>
          </a:p>
          <a:p>
            <a:pPr marL="342900" indent="-342900">
              <a:spcBef>
                <a:spcPct val="50000"/>
              </a:spcBef>
              <a:buFontTx/>
              <a:buAutoNum type="arabicPeriod"/>
            </a:pPr>
            <a:r>
              <a:rPr lang="en-US" sz="2200">
                <a:solidFill>
                  <a:srgbClr val="009900"/>
                </a:solidFill>
                <a:latin typeface="Arial" charset="0"/>
              </a:rPr>
              <a:t>Reduce subscripts (if needed)</a:t>
            </a:r>
          </a:p>
        </p:txBody>
      </p:sp>
      <p:sp>
        <p:nvSpPr>
          <p:cNvPr id="4112" name="Text Box 16"/>
          <p:cNvSpPr txBox="1">
            <a:spLocks noChangeArrowheads="1"/>
          </p:cNvSpPr>
          <p:nvPr/>
        </p:nvSpPr>
        <p:spPr bwMode="auto">
          <a:xfrm>
            <a:off x="5068888" y="3375025"/>
            <a:ext cx="3932237" cy="17843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200">
                <a:solidFill>
                  <a:srgbClr val="FF0000"/>
                </a:solidFill>
                <a:latin typeface="Arial" charset="0"/>
              </a:rPr>
              <a:t>FORGET CHARGES!!!</a:t>
            </a:r>
          </a:p>
          <a:p>
            <a:pPr marL="342900" indent="-342900">
              <a:spcBef>
                <a:spcPct val="50000"/>
              </a:spcBef>
              <a:buFontTx/>
              <a:buAutoNum type="arabicPeriod"/>
            </a:pPr>
            <a:r>
              <a:rPr lang="en-US" sz="2200">
                <a:solidFill>
                  <a:srgbClr val="FF0000"/>
                </a:solidFill>
                <a:latin typeface="Arial" charset="0"/>
              </a:rPr>
              <a:t>Use prefixes to determine subscripts</a:t>
            </a:r>
          </a:p>
          <a:p>
            <a:pPr marL="342900" indent="-342900">
              <a:spcBef>
                <a:spcPct val="50000"/>
              </a:spcBef>
              <a:buFontTx/>
              <a:buAutoNum type="arabicPeriod"/>
            </a:pPr>
            <a:r>
              <a:rPr lang="en-US" sz="2200">
                <a:solidFill>
                  <a:srgbClr val="FF0000"/>
                </a:solidFill>
                <a:latin typeface="Arial" charset="0"/>
              </a:rPr>
              <a:t>Do NOT reduce subscripts!</a:t>
            </a:r>
          </a:p>
        </p:txBody>
      </p:sp>
      <p:grpSp>
        <p:nvGrpSpPr>
          <p:cNvPr id="2" name="Group 17"/>
          <p:cNvGrpSpPr>
            <a:grpSpLocks/>
          </p:cNvGrpSpPr>
          <p:nvPr/>
        </p:nvGrpSpPr>
        <p:grpSpPr bwMode="auto">
          <a:xfrm>
            <a:off x="1147763" y="2630488"/>
            <a:ext cx="2012950" cy="430212"/>
            <a:chOff x="627063" y="1577454"/>
            <a:chExt cx="3251200" cy="430887"/>
          </a:xfrm>
        </p:grpSpPr>
        <p:sp>
          <p:nvSpPr>
            <p:cNvPr id="123918" name="Oval 7"/>
            <p:cNvSpPr>
              <a:spLocks noChangeArrowheads="1"/>
            </p:cNvSpPr>
            <p:nvPr/>
          </p:nvSpPr>
          <p:spPr bwMode="auto">
            <a:xfrm>
              <a:off x="627063" y="1594044"/>
              <a:ext cx="3251200" cy="400050"/>
            </a:xfrm>
            <a:prstGeom prst="ellipse">
              <a:avLst/>
            </a:prstGeom>
            <a:noFill/>
            <a:ln w="28575">
              <a:solidFill>
                <a:srgbClr val="009900"/>
              </a:solidFill>
              <a:round/>
              <a:headEnd/>
              <a:tailEnd/>
            </a:ln>
          </p:spPr>
          <p:txBody>
            <a:bodyPr wrap="none" anchor="ctr"/>
            <a:lstStyle/>
            <a:p>
              <a:endParaRPr lang="en-US">
                <a:solidFill>
                  <a:srgbClr val="000000"/>
                </a:solidFill>
                <a:latin typeface="Arial" charset="0"/>
              </a:endParaRPr>
            </a:p>
          </p:txBody>
        </p:sp>
        <p:sp>
          <p:nvSpPr>
            <p:cNvPr id="123919" name="Text Box 8"/>
            <p:cNvSpPr txBox="1">
              <a:spLocks noChangeArrowheads="1"/>
            </p:cNvSpPr>
            <p:nvPr/>
          </p:nvSpPr>
          <p:spPr bwMode="auto">
            <a:xfrm>
              <a:off x="1602179" y="1577454"/>
              <a:ext cx="1422400" cy="430887"/>
            </a:xfrm>
            <a:prstGeom prst="rect">
              <a:avLst/>
            </a:prstGeom>
            <a:noFill/>
            <a:ln w="9525">
              <a:noFill/>
              <a:miter lim="800000"/>
              <a:headEnd/>
              <a:tailEnd/>
            </a:ln>
          </p:spPr>
          <p:txBody>
            <a:bodyPr>
              <a:spAutoFit/>
            </a:bodyPr>
            <a:lstStyle/>
            <a:p>
              <a:pPr>
                <a:spcBef>
                  <a:spcPct val="50000"/>
                </a:spcBef>
              </a:pPr>
              <a:r>
                <a:rPr lang="en-US" sz="2200">
                  <a:solidFill>
                    <a:srgbClr val="009900"/>
                  </a:solidFill>
                  <a:latin typeface="Arial" charset="0"/>
                </a:rPr>
                <a:t>Ionic</a:t>
              </a:r>
            </a:p>
          </p:txBody>
        </p:sp>
      </p:grpSp>
      <p:grpSp>
        <p:nvGrpSpPr>
          <p:cNvPr id="3" name="Group 56"/>
          <p:cNvGrpSpPr>
            <a:grpSpLocks/>
          </p:cNvGrpSpPr>
          <p:nvPr/>
        </p:nvGrpSpPr>
        <p:grpSpPr bwMode="auto">
          <a:xfrm>
            <a:off x="5889625" y="2652713"/>
            <a:ext cx="2055813" cy="427037"/>
            <a:chOff x="3694" y="2085"/>
            <a:chExt cx="1438" cy="269"/>
          </a:xfrm>
        </p:grpSpPr>
        <p:sp>
          <p:nvSpPr>
            <p:cNvPr id="123916" name="Oval 9"/>
            <p:cNvSpPr>
              <a:spLocks noChangeArrowheads="1"/>
            </p:cNvSpPr>
            <p:nvPr/>
          </p:nvSpPr>
          <p:spPr bwMode="auto">
            <a:xfrm>
              <a:off x="3694" y="2094"/>
              <a:ext cx="1438" cy="252"/>
            </a:xfrm>
            <a:prstGeom prst="ellipse">
              <a:avLst/>
            </a:prstGeom>
            <a:noFill/>
            <a:ln w="28575">
              <a:solidFill>
                <a:srgbClr val="FF0000"/>
              </a:solidFill>
              <a:round/>
              <a:headEnd/>
              <a:tailEnd/>
            </a:ln>
          </p:spPr>
          <p:txBody>
            <a:bodyPr wrap="none" anchor="ctr"/>
            <a:lstStyle/>
            <a:p>
              <a:endParaRPr lang="en-US">
                <a:solidFill>
                  <a:srgbClr val="000000"/>
                </a:solidFill>
                <a:latin typeface="Arial" charset="0"/>
              </a:endParaRPr>
            </a:p>
          </p:txBody>
        </p:sp>
        <p:sp>
          <p:nvSpPr>
            <p:cNvPr id="123917" name="Text Box 10"/>
            <p:cNvSpPr txBox="1">
              <a:spLocks noChangeArrowheads="1"/>
            </p:cNvSpPr>
            <p:nvPr/>
          </p:nvSpPr>
          <p:spPr bwMode="auto">
            <a:xfrm>
              <a:off x="3955" y="2085"/>
              <a:ext cx="960" cy="269"/>
            </a:xfrm>
            <a:prstGeom prst="rect">
              <a:avLst/>
            </a:prstGeom>
            <a:noFill/>
            <a:ln w="9525">
              <a:noFill/>
              <a:miter lim="800000"/>
              <a:headEnd/>
              <a:tailEnd/>
            </a:ln>
          </p:spPr>
          <p:txBody>
            <a:bodyPr>
              <a:spAutoFit/>
            </a:bodyPr>
            <a:lstStyle/>
            <a:p>
              <a:pPr>
                <a:spcBef>
                  <a:spcPct val="50000"/>
                </a:spcBef>
              </a:pPr>
              <a:r>
                <a:rPr lang="en-US" sz="2200">
                  <a:solidFill>
                    <a:srgbClr val="FF0000"/>
                  </a:solidFill>
                  <a:latin typeface="Arial" charset="0"/>
                </a:rPr>
                <a:t>Covalent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1000"/>
                                        <p:tgtEl>
                                          <p:spTgt spid="4108"/>
                                        </p:tgtEl>
                                      </p:cBhvr>
                                    </p:animEffect>
                                    <p:anim calcmode="lin" valueType="num">
                                      <p:cBhvr>
                                        <p:cTn id="8" dur="1000" fill="hold"/>
                                        <p:tgtEl>
                                          <p:spTgt spid="4108"/>
                                        </p:tgtEl>
                                        <p:attrNameLst>
                                          <p:attrName>ppt_x</p:attrName>
                                        </p:attrNameLst>
                                      </p:cBhvr>
                                      <p:tavLst>
                                        <p:tav tm="0">
                                          <p:val>
                                            <p:strVal val="#ppt_x"/>
                                          </p:val>
                                        </p:tav>
                                        <p:tav tm="100000">
                                          <p:val>
                                            <p:strVal val="#ppt_x"/>
                                          </p:val>
                                        </p:tav>
                                      </p:tavLst>
                                    </p:anim>
                                    <p:anim calcmode="lin" valueType="num">
                                      <p:cBhvr>
                                        <p:cTn id="9" dur="1000" fill="hold"/>
                                        <p:tgtEl>
                                          <p:spTgt spid="410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fade">
                                      <p:cBhvr>
                                        <p:cTn id="12" dur="1000"/>
                                        <p:tgtEl>
                                          <p:spTgt spid="4109"/>
                                        </p:tgtEl>
                                      </p:cBhvr>
                                    </p:animEffect>
                                    <p:anim calcmode="lin" valueType="num">
                                      <p:cBhvr>
                                        <p:cTn id="13" dur="1000" fill="hold"/>
                                        <p:tgtEl>
                                          <p:spTgt spid="4109"/>
                                        </p:tgtEl>
                                        <p:attrNameLst>
                                          <p:attrName>ppt_x</p:attrName>
                                        </p:attrNameLst>
                                      </p:cBhvr>
                                      <p:tavLst>
                                        <p:tav tm="0">
                                          <p:val>
                                            <p:strVal val="#ppt_x"/>
                                          </p:val>
                                        </p:tav>
                                        <p:tav tm="100000">
                                          <p:val>
                                            <p:strVal val="#ppt_x"/>
                                          </p:val>
                                        </p:tav>
                                      </p:tavLst>
                                    </p:anim>
                                    <p:anim calcmode="lin" valueType="num">
                                      <p:cBhvr>
                                        <p:cTn id="14" dur="1000" fill="hold"/>
                                        <p:tgtEl>
                                          <p:spTgt spid="410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animEffect transition="in" filter="wipe(up)">
                                      <p:cBhvr>
                                        <p:cTn id="19" dur="1000"/>
                                        <p:tgtEl>
                                          <p:spTgt spid="4106"/>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10">
                                            <p:txEl>
                                              <p:pRg st="0" end="0"/>
                                            </p:txEl>
                                          </p:spTgt>
                                        </p:tgtEl>
                                        <p:attrNameLst>
                                          <p:attrName>style.visibility</p:attrName>
                                        </p:attrNameLst>
                                      </p:cBhvr>
                                      <p:to>
                                        <p:strVal val="visible"/>
                                      </p:to>
                                    </p:set>
                                    <p:animEffect transition="in" filter="fade">
                                      <p:cBhvr>
                                        <p:cTn id="28" dur="1000"/>
                                        <p:tgtEl>
                                          <p:spTgt spid="4110">
                                            <p:txEl>
                                              <p:pRg st="0" end="0"/>
                                            </p:txEl>
                                          </p:spTgt>
                                        </p:tgtEl>
                                      </p:cBhvr>
                                    </p:animEffect>
                                    <p:anim calcmode="lin" valueType="num">
                                      <p:cBhvr>
                                        <p:cTn id="29" dur="1000" fill="hold"/>
                                        <p:tgtEl>
                                          <p:spTgt spid="41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4110">
                                            <p:txEl>
                                              <p:pRg st="1" end="1"/>
                                            </p:txEl>
                                          </p:spTgt>
                                        </p:tgtEl>
                                        <p:attrNameLst>
                                          <p:attrName>style.visibility</p:attrName>
                                        </p:attrNameLst>
                                      </p:cBhvr>
                                      <p:to>
                                        <p:strVal val="visible"/>
                                      </p:to>
                                    </p:set>
                                    <p:animEffect transition="in" filter="fade">
                                      <p:cBhvr>
                                        <p:cTn id="35" dur="1000"/>
                                        <p:tgtEl>
                                          <p:spTgt spid="4110">
                                            <p:txEl>
                                              <p:pRg st="1" end="1"/>
                                            </p:txEl>
                                          </p:spTgt>
                                        </p:tgtEl>
                                      </p:cBhvr>
                                    </p:animEffect>
                                    <p:anim calcmode="lin" valueType="num">
                                      <p:cBhvr>
                                        <p:cTn id="36" dur="1000" fill="hold"/>
                                        <p:tgtEl>
                                          <p:spTgt spid="41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110">
                                            <p:txEl>
                                              <p:pRg st="2" end="2"/>
                                            </p:txEl>
                                          </p:spTgt>
                                        </p:tgtEl>
                                        <p:attrNameLst>
                                          <p:attrName>style.visibility</p:attrName>
                                        </p:attrNameLst>
                                      </p:cBhvr>
                                      <p:to>
                                        <p:strVal val="visible"/>
                                      </p:to>
                                    </p:set>
                                    <p:animEffect transition="in" filter="fade">
                                      <p:cBhvr>
                                        <p:cTn id="42" dur="1000"/>
                                        <p:tgtEl>
                                          <p:spTgt spid="4110">
                                            <p:txEl>
                                              <p:pRg st="2" end="2"/>
                                            </p:txEl>
                                          </p:spTgt>
                                        </p:tgtEl>
                                      </p:cBhvr>
                                    </p:animEffect>
                                    <p:anim calcmode="lin" valueType="num">
                                      <p:cBhvr>
                                        <p:cTn id="43" dur="1000" fill="hold"/>
                                        <p:tgtEl>
                                          <p:spTgt spid="41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1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107"/>
                                        </p:tgtEl>
                                        <p:attrNameLst>
                                          <p:attrName>style.visibility</p:attrName>
                                        </p:attrNameLst>
                                      </p:cBhvr>
                                      <p:to>
                                        <p:strVal val="visible"/>
                                      </p:to>
                                    </p:set>
                                    <p:animEffect transition="in" filter="wipe(up)">
                                      <p:cBhvr>
                                        <p:cTn id="49" dur="1000"/>
                                        <p:tgtEl>
                                          <p:spTgt spid="4107"/>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up)">
                                      <p:cBhvr>
                                        <p:cTn id="53" dur="10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112">
                                            <p:txEl>
                                              <p:pRg st="0" end="0"/>
                                            </p:txEl>
                                          </p:spTgt>
                                        </p:tgtEl>
                                        <p:attrNameLst>
                                          <p:attrName>style.visibility</p:attrName>
                                        </p:attrNameLst>
                                      </p:cBhvr>
                                      <p:to>
                                        <p:strVal val="visible"/>
                                      </p:to>
                                    </p:set>
                                    <p:animEffect transition="in" filter="fade">
                                      <p:cBhvr>
                                        <p:cTn id="58" dur="1000"/>
                                        <p:tgtEl>
                                          <p:spTgt spid="4112">
                                            <p:txEl>
                                              <p:pRg st="0" end="0"/>
                                            </p:txEl>
                                          </p:spTgt>
                                        </p:tgtEl>
                                      </p:cBhvr>
                                    </p:animEffect>
                                    <p:anim calcmode="lin" valueType="num">
                                      <p:cBhvr>
                                        <p:cTn id="59" dur="1000" fill="hold"/>
                                        <p:tgtEl>
                                          <p:spTgt spid="4112">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1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4112">
                                            <p:txEl>
                                              <p:pRg st="1" end="1"/>
                                            </p:txEl>
                                          </p:spTgt>
                                        </p:tgtEl>
                                        <p:attrNameLst>
                                          <p:attrName>style.visibility</p:attrName>
                                        </p:attrNameLst>
                                      </p:cBhvr>
                                      <p:to>
                                        <p:strVal val="visible"/>
                                      </p:to>
                                    </p:set>
                                    <p:animEffect transition="in" filter="fade">
                                      <p:cBhvr>
                                        <p:cTn id="65" dur="1000"/>
                                        <p:tgtEl>
                                          <p:spTgt spid="4112">
                                            <p:txEl>
                                              <p:pRg st="1" end="1"/>
                                            </p:txEl>
                                          </p:spTgt>
                                        </p:tgtEl>
                                      </p:cBhvr>
                                    </p:animEffect>
                                    <p:anim calcmode="lin" valueType="num">
                                      <p:cBhvr>
                                        <p:cTn id="66" dur="1000" fill="hold"/>
                                        <p:tgtEl>
                                          <p:spTgt spid="4112">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1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4112">
                                            <p:txEl>
                                              <p:pRg st="2" end="2"/>
                                            </p:txEl>
                                          </p:spTgt>
                                        </p:tgtEl>
                                        <p:attrNameLst>
                                          <p:attrName>style.visibility</p:attrName>
                                        </p:attrNameLst>
                                      </p:cBhvr>
                                      <p:to>
                                        <p:strVal val="visible"/>
                                      </p:to>
                                    </p:set>
                                    <p:animEffect transition="in" filter="fade">
                                      <p:cBhvr>
                                        <p:cTn id="72" dur="1000"/>
                                        <p:tgtEl>
                                          <p:spTgt spid="4112">
                                            <p:txEl>
                                              <p:pRg st="2" end="2"/>
                                            </p:txEl>
                                          </p:spTgt>
                                        </p:tgtEl>
                                      </p:cBhvr>
                                    </p:animEffect>
                                    <p:anim calcmode="lin" valueType="num">
                                      <p:cBhvr>
                                        <p:cTn id="73" dur="1000" fill="hold"/>
                                        <p:tgtEl>
                                          <p:spTgt spid="4112">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41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7" grpId="0" animBg="1"/>
      <p:bldP spid="4108" grpId="0"/>
      <p:bldP spid="4109"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3200" smtClean="0">
                <a:latin typeface="Arial" charset="0"/>
              </a:rPr>
              <a:t>Oxidation Numbers and Ionic Compounds</a:t>
            </a:r>
          </a:p>
        </p:txBody>
      </p:sp>
      <p:sp>
        <p:nvSpPr>
          <p:cNvPr id="160771"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0772"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0773"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4"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24934" name="Rectangle 6"/>
          <p:cNvSpPr>
            <a:spLocks noChangeArrowheads="1"/>
          </p:cNvSpPr>
          <p:nvPr/>
        </p:nvSpPr>
        <p:spPr bwMode="auto">
          <a:xfrm>
            <a:off x="2286000" y="1981200"/>
            <a:ext cx="4897438" cy="701675"/>
          </a:xfrm>
          <a:prstGeom prst="rect">
            <a:avLst/>
          </a:prstGeom>
          <a:noFill/>
          <a:ln w="9525">
            <a:noFill/>
            <a:miter lim="800000"/>
            <a:headEnd/>
            <a:tailEnd/>
          </a:ln>
        </p:spPr>
        <p:txBody>
          <a:bodyPr wrap="none" anchor="ctr">
            <a:spAutoFit/>
          </a:bodyPr>
          <a:lstStyle/>
          <a:p>
            <a:r>
              <a:rPr lang="en-US">
                <a:latin typeface="Arial" charset="0"/>
                <a:hlinkClick r:id="rId5" action="ppaction://hlinkfile"/>
              </a:rPr>
              <a:t>Oxidation Numbers and Ionic Compounds</a:t>
            </a:r>
            <a:r>
              <a:rPr lang="en-US">
                <a:latin typeface="Arial" charset="0"/>
                <a:hlinkClick r:id="rId6"/>
              </a:rPr>
              <a:t/>
            </a:r>
            <a:br>
              <a:rPr lang="en-US">
                <a:latin typeface="Arial" charset="0"/>
                <a:hlinkClick r:id="rId6"/>
              </a:rPr>
            </a:br>
            <a:endParaRPr lang="en-US">
              <a:latin typeface="Arial" charset="0"/>
            </a:endParaRPr>
          </a:p>
        </p:txBody>
      </p:sp>
      <p:sp>
        <p:nvSpPr>
          <p:cNvPr id="124935" name="Rectangle 7"/>
          <p:cNvSpPr>
            <a:spLocks noChangeArrowheads="1"/>
          </p:cNvSpPr>
          <p:nvPr/>
        </p:nvSpPr>
        <p:spPr bwMode="auto">
          <a:xfrm>
            <a:off x="2286000" y="4022725"/>
            <a:ext cx="4897438" cy="701675"/>
          </a:xfrm>
          <a:prstGeom prst="rect">
            <a:avLst/>
          </a:prstGeom>
          <a:noFill/>
          <a:ln w="9525">
            <a:noFill/>
            <a:miter lim="800000"/>
            <a:headEnd/>
            <a:tailEnd/>
          </a:ln>
        </p:spPr>
        <p:txBody>
          <a:bodyPr wrap="none" anchor="ctr">
            <a:spAutoFit/>
          </a:bodyPr>
          <a:lstStyle/>
          <a:p>
            <a:r>
              <a:rPr lang="en-US">
                <a:latin typeface="Arial" charset="0"/>
                <a:hlinkClick r:id="rId7"/>
              </a:rPr>
              <a:t>Oxidation Numbers and Ionic Compounds</a:t>
            </a:r>
            <a:r>
              <a:rPr lang="en-US">
                <a:latin typeface="Arial" charset="0"/>
                <a:hlinkClick r:id="rId6"/>
              </a:rPr>
              <a:t/>
            </a:r>
            <a:br>
              <a:rPr lang="en-US">
                <a:latin typeface="Arial" charset="0"/>
                <a:hlinkClick r:id="rId6"/>
              </a:rPr>
            </a:br>
            <a:endParaRPr lang="en-US">
              <a:latin typeface="Arial" charset="0"/>
            </a:endParaRPr>
          </a:p>
        </p:txBody>
      </p:sp>
      <p:sp>
        <p:nvSpPr>
          <p:cNvPr id="124936"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3600" smtClean="0">
                <a:latin typeface="Arial" charset="0"/>
              </a:rPr>
              <a:t>Names and Formulas of Compounds</a:t>
            </a:r>
          </a:p>
        </p:txBody>
      </p:sp>
      <p:sp>
        <p:nvSpPr>
          <p:cNvPr id="162819"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282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2821"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25958" name="Rectangle 6"/>
          <p:cNvSpPr>
            <a:spLocks noChangeArrowheads="1"/>
          </p:cNvSpPr>
          <p:nvPr/>
        </p:nvSpPr>
        <p:spPr bwMode="auto">
          <a:xfrm>
            <a:off x="2286000" y="1981200"/>
            <a:ext cx="4402138" cy="396875"/>
          </a:xfrm>
          <a:prstGeom prst="rect">
            <a:avLst/>
          </a:prstGeom>
          <a:noFill/>
          <a:ln w="9525">
            <a:noFill/>
            <a:miter lim="800000"/>
            <a:headEnd/>
            <a:tailEnd/>
          </a:ln>
        </p:spPr>
        <p:txBody>
          <a:bodyPr wrap="none" anchor="ctr">
            <a:spAutoFit/>
          </a:bodyPr>
          <a:lstStyle/>
          <a:p>
            <a:r>
              <a:rPr lang="en-US">
                <a:latin typeface="Arial" charset="0"/>
                <a:hlinkClick r:id="rId6" action="ppaction://hlinkfile"/>
              </a:rPr>
              <a:t>Names and Formulas of Compounds </a:t>
            </a:r>
            <a:endParaRPr lang="en-US">
              <a:latin typeface="Arial" charset="0"/>
            </a:endParaRPr>
          </a:p>
        </p:txBody>
      </p:sp>
      <p:sp>
        <p:nvSpPr>
          <p:cNvPr id="125959" name="Rectangle 7"/>
          <p:cNvSpPr>
            <a:spLocks noChangeArrowheads="1"/>
          </p:cNvSpPr>
          <p:nvPr/>
        </p:nvSpPr>
        <p:spPr bwMode="auto">
          <a:xfrm>
            <a:off x="2286000" y="4038600"/>
            <a:ext cx="4402138" cy="396875"/>
          </a:xfrm>
          <a:prstGeom prst="rect">
            <a:avLst/>
          </a:prstGeom>
          <a:noFill/>
          <a:ln w="9525">
            <a:noFill/>
            <a:miter lim="800000"/>
            <a:headEnd/>
            <a:tailEnd/>
          </a:ln>
        </p:spPr>
        <p:txBody>
          <a:bodyPr wrap="none" anchor="ctr">
            <a:spAutoFit/>
          </a:bodyPr>
          <a:lstStyle/>
          <a:p>
            <a:r>
              <a:rPr lang="en-US">
                <a:latin typeface="Arial" charset="0"/>
                <a:hlinkClick r:id="rId7"/>
              </a:rPr>
              <a:t>Names and Formulas of Compounds</a:t>
            </a:r>
            <a:r>
              <a:rPr lang="en-US">
                <a:latin typeface="Arial" charset="0"/>
              </a:rPr>
              <a:t> </a:t>
            </a:r>
          </a:p>
        </p:txBody>
      </p:sp>
      <p:sp>
        <p:nvSpPr>
          <p:cNvPr id="125960"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solidFill>
                  <a:schemeClr val="bg1"/>
                </a:solidFill>
                <a:latin typeface="Arial" charset="0"/>
              </a:rPr>
              <a:t>Binary Hydrogen Compounds</a:t>
            </a:r>
          </a:p>
        </p:txBody>
      </p:sp>
      <p:sp>
        <p:nvSpPr>
          <p:cNvPr id="62467" name="Text Box 3"/>
          <p:cNvSpPr txBox="1">
            <a:spLocks noChangeArrowheads="1"/>
          </p:cNvSpPr>
          <p:nvPr/>
        </p:nvSpPr>
        <p:spPr bwMode="auto">
          <a:xfrm>
            <a:off x="1370013" y="3395663"/>
            <a:ext cx="6402387" cy="641350"/>
          </a:xfrm>
          <a:prstGeom prst="rect">
            <a:avLst/>
          </a:prstGeom>
          <a:noFill/>
          <a:ln w="9525">
            <a:noFill/>
            <a:miter lim="800000"/>
            <a:headEnd/>
            <a:tailEnd/>
          </a:ln>
        </p:spPr>
        <p:txBody>
          <a:bodyPr wrap="none">
            <a:spAutoFit/>
          </a:bodyPr>
          <a:lstStyle/>
          <a:p>
            <a:r>
              <a:rPr lang="en-US" sz="3600">
                <a:solidFill>
                  <a:schemeClr val="bg1"/>
                </a:solidFill>
                <a:latin typeface="Arial" charset="0"/>
              </a:rPr>
              <a:t>Oxysalts  +  H</a:t>
            </a:r>
            <a:r>
              <a:rPr lang="en-US" sz="3600" baseline="-25000">
                <a:solidFill>
                  <a:schemeClr val="bg1"/>
                </a:solidFill>
                <a:latin typeface="Arial" charset="0"/>
              </a:rPr>
              <a:t>2</a:t>
            </a:r>
            <a:r>
              <a:rPr lang="en-US" sz="3600">
                <a:solidFill>
                  <a:schemeClr val="bg1"/>
                </a:solidFill>
                <a:latin typeface="Arial" charset="0"/>
              </a:rPr>
              <a:t>O  </a:t>
            </a:r>
            <a:r>
              <a:rPr lang="en-US" sz="3600">
                <a:solidFill>
                  <a:schemeClr val="bg1"/>
                </a:solidFill>
                <a:latin typeface="Arial" charset="0"/>
                <a:sym typeface="Wingdings" pitchFamily="2" charset="2"/>
              </a:rPr>
              <a:t>  Oxyacids</a:t>
            </a:r>
            <a:endParaRPr lang="en-US" sz="3600">
              <a:solidFill>
                <a:schemeClr val="bg1"/>
              </a:solidFill>
              <a:latin typeface="Arial" charset="0"/>
            </a:endParaRPr>
          </a:p>
        </p:txBody>
      </p:sp>
      <p:sp>
        <p:nvSpPr>
          <p:cNvPr id="126980"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fade">
                                      <p:cBhvr>
                                        <p:cTn id="7" dur="1000"/>
                                        <p:tgtEl>
                                          <p:spTgt spid="62467"/>
                                        </p:tgtEl>
                                      </p:cBhvr>
                                    </p:animEffect>
                                    <p:anim calcmode="lin" valueType="num">
                                      <p:cBhvr>
                                        <p:cTn id="8" dur="1000" fill="hold"/>
                                        <p:tgtEl>
                                          <p:spTgt spid="62467"/>
                                        </p:tgtEl>
                                        <p:attrNameLst>
                                          <p:attrName>ppt_x</p:attrName>
                                        </p:attrNameLst>
                                      </p:cBhvr>
                                      <p:tavLst>
                                        <p:tav tm="0">
                                          <p:val>
                                            <p:strVal val="#ppt_x"/>
                                          </p:val>
                                        </p:tav>
                                        <p:tav tm="100000">
                                          <p:val>
                                            <p:strVal val="#ppt_x"/>
                                          </p:val>
                                        </p:tav>
                                      </p:tavLst>
                                    </p:anim>
                                    <p:anim calcmode="lin" valueType="num">
                                      <p:cBhvr>
                                        <p:cTn id="9" dur="1000" fill="hold"/>
                                        <p:tgtEl>
                                          <p:spTgt spid="624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latin typeface="Arial" charset="0"/>
              </a:rPr>
              <a:t>Binary Hydrogen Compounds</a:t>
            </a:r>
            <a:br>
              <a:rPr lang="en-US" smtClean="0">
                <a:latin typeface="Arial" charset="0"/>
              </a:rPr>
            </a:br>
            <a:r>
              <a:rPr lang="en-US" sz="2400" smtClean="0">
                <a:latin typeface="Arial" charset="0"/>
              </a:rPr>
              <a:t>of Nonmetals When Dissolved in Water</a:t>
            </a:r>
            <a:endParaRPr lang="en-US" smtClean="0">
              <a:latin typeface="Arial" charset="0"/>
            </a:endParaRPr>
          </a:p>
        </p:txBody>
      </p:sp>
      <p:sp>
        <p:nvSpPr>
          <p:cNvPr id="51203" name="Text Box 3"/>
          <p:cNvSpPr txBox="1">
            <a:spLocks noChangeArrowheads="1"/>
          </p:cNvSpPr>
          <p:nvPr/>
        </p:nvSpPr>
        <p:spPr bwMode="auto">
          <a:xfrm>
            <a:off x="1828800" y="2041525"/>
            <a:ext cx="5573713" cy="396875"/>
          </a:xfrm>
          <a:prstGeom prst="rect">
            <a:avLst/>
          </a:prstGeom>
          <a:noFill/>
          <a:ln w="9525">
            <a:noFill/>
            <a:miter lim="800000"/>
            <a:headEnd/>
            <a:tailEnd/>
          </a:ln>
        </p:spPr>
        <p:txBody>
          <a:bodyPr wrap="none">
            <a:spAutoFit/>
          </a:bodyPr>
          <a:lstStyle/>
          <a:p>
            <a:r>
              <a:rPr lang="en-US">
                <a:latin typeface="Arial" charset="0"/>
              </a:rPr>
              <a:t>(These compounds are commonly called </a:t>
            </a:r>
            <a:r>
              <a:rPr lang="en-US" i="1">
                <a:solidFill>
                  <a:srgbClr val="CC3300"/>
                </a:solidFill>
                <a:latin typeface="Arial" charset="0"/>
              </a:rPr>
              <a:t>acids</a:t>
            </a:r>
            <a:r>
              <a:rPr lang="en-US">
                <a:latin typeface="Arial" charset="0"/>
              </a:rPr>
              <a:t>.)</a:t>
            </a:r>
          </a:p>
        </p:txBody>
      </p:sp>
      <p:sp>
        <p:nvSpPr>
          <p:cNvPr id="51204" name="Text Box 4"/>
          <p:cNvSpPr txBox="1">
            <a:spLocks noChangeArrowheads="1"/>
          </p:cNvSpPr>
          <p:nvPr/>
        </p:nvSpPr>
        <p:spPr bwMode="auto">
          <a:xfrm>
            <a:off x="457200" y="2971800"/>
            <a:ext cx="8066088" cy="10064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The prefix </a:t>
            </a:r>
            <a:r>
              <a:rPr lang="en-US" i="1">
                <a:solidFill>
                  <a:srgbClr val="CC3300"/>
                </a:solidFill>
                <a:latin typeface="Arial" charset="0"/>
              </a:rPr>
              <a:t>hydro</a:t>
            </a:r>
            <a:r>
              <a:rPr lang="en-US">
                <a:latin typeface="Arial" charset="0"/>
              </a:rPr>
              <a:t>- is used to represent hydrogen, followed by the name</a:t>
            </a:r>
          </a:p>
          <a:p>
            <a:r>
              <a:rPr lang="en-US">
                <a:latin typeface="Arial" charset="0"/>
              </a:rPr>
              <a:t>of the nonmetal with its ending replaced by the suffix </a:t>
            </a:r>
            <a:r>
              <a:rPr lang="en-US" b="1">
                <a:latin typeface="Arial" charset="0"/>
              </a:rPr>
              <a:t>–</a:t>
            </a:r>
            <a:r>
              <a:rPr lang="en-US" b="1" i="1">
                <a:solidFill>
                  <a:srgbClr val="CC3300"/>
                </a:solidFill>
                <a:latin typeface="Arial" charset="0"/>
              </a:rPr>
              <a:t>ic</a:t>
            </a:r>
            <a:r>
              <a:rPr lang="en-US">
                <a:latin typeface="Arial" charset="0"/>
              </a:rPr>
              <a:t> and the word</a:t>
            </a:r>
          </a:p>
          <a:p>
            <a:r>
              <a:rPr lang="en-US">
                <a:latin typeface="Arial" charset="0"/>
              </a:rPr>
              <a:t>acid added.</a:t>
            </a:r>
          </a:p>
        </p:txBody>
      </p:sp>
      <p:sp>
        <p:nvSpPr>
          <p:cNvPr id="51205" name="Text Box 5"/>
          <p:cNvSpPr txBox="1">
            <a:spLocks noChangeArrowheads="1"/>
          </p:cNvSpPr>
          <p:nvPr/>
        </p:nvSpPr>
        <p:spPr bwMode="auto">
          <a:xfrm>
            <a:off x="1497013" y="4230688"/>
            <a:ext cx="2012950" cy="1917700"/>
          </a:xfrm>
          <a:prstGeom prst="rect">
            <a:avLst/>
          </a:prstGeom>
          <a:noFill/>
          <a:ln w="9525">
            <a:noFill/>
            <a:miter lim="800000"/>
            <a:headEnd/>
            <a:tailEnd/>
          </a:ln>
        </p:spPr>
        <p:txBody>
          <a:bodyPr wrap="none">
            <a:spAutoFit/>
          </a:bodyPr>
          <a:lstStyle/>
          <a:p>
            <a:r>
              <a:rPr lang="en-US" sz="2400">
                <a:latin typeface="Arial" charset="0"/>
              </a:rPr>
              <a:t>Examples:</a:t>
            </a:r>
          </a:p>
          <a:p>
            <a:endParaRPr lang="en-US" sz="2400">
              <a:latin typeface="Arial" charset="0"/>
            </a:endParaRPr>
          </a:p>
          <a:p>
            <a:r>
              <a:rPr lang="en-US" sz="2400">
                <a:latin typeface="Arial" charset="0"/>
              </a:rPr>
              <a:t>	*HCl	</a:t>
            </a:r>
          </a:p>
          <a:p>
            <a:endParaRPr lang="en-US" sz="2400">
              <a:latin typeface="Arial" charset="0"/>
            </a:endParaRPr>
          </a:p>
          <a:p>
            <a:r>
              <a:rPr lang="en-US" sz="2400">
                <a:latin typeface="Arial" charset="0"/>
              </a:rPr>
              <a:t>	 HBr	</a:t>
            </a:r>
            <a:endParaRPr lang="en-US" sz="2400">
              <a:solidFill>
                <a:srgbClr val="CC3300"/>
              </a:solidFill>
              <a:latin typeface="Arial" charset="0"/>
            </a:endParaRPr>
          </a:p>
        </p:txBody>
      </p:sp>
      <p:sp>
        <p:nvSpPr>
          <p:cNvPr id="51206" name="Text Box 6"/>
          <p:cNvSpPr txBox="1">
            <a:spLocks noChangeArrowheads="1"/>
          </p:cNvSpPr>
          <p:nvPr/>
        </p:nvSpPr>
        <p:spPr bwMode="auto">
          <a:xfrm>
            <a:off x="550863" y="6445250"/>
            <a:ext cx="8269287" cy="336550"/>
          </a:xfrm>
          <a:prstGeom prst="rect">
            <a:avLst/>
          </a:prstGeom>
          <a:noFill/>
          <a:ln w="9525">
            <a:noFill/>
            <a:miter lim="800000"/>
            <a:headEnd/>
            <a:tailEnd/>
          </a:ln>
        </p:spPr>
        <p:txBody>
          <a:bodyPr wrap="none">
            <a:spAutoFit/>
          </a:bodyPr>
          <a:lstStyle/>
          <a:p>
            <a:r>
              <a:rPr lang="en-US" sz="1600">
                <a:latin typeface="Arial" charset="0"/>
              </a:rPr>
              <a:t>*The name of this compound would be hydrogen chloride if it was NOT dissolved in water.</a:t>
            </a:r>
          </a:p>
        </p:txBody>
      </p:sp>
      <p:sp>
        <p:nvSpPr>
          <p:cNvPr id="128007" name="AutoShape 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1209" name="Rectangle 9"/>
          <p:cNvSpPr>
            <a:spLocks noChangeArrowheads="1"/>
          </p:cNvSpPr>
          <p:nvPr/>
        </p:nvSpPr>
        <p:spPr bwMode="auto">
          <a:xfrm>
            <a:off x="4243388" y="4962525"/>
            <a:ext cx="252571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Hydro</a:t>
            </a:r>
            <a:r>
              <a:rPr lang="en-US" sz="2400">
                <a:latin typeface="Arial" charset="0"/>
              </a:rPr>
              <a:t>chlor</a:t>
            </a:r>
            <a:r>
              <a:rPr lang="en-US" sz="2400">
                <a:solidFill>
                  <a:srgbClr val="CC3300"/>
                </a:solidFill>
                <a:latin typeface="Arial" charset="0"/>
              </a:rPr>
              <a:t>ic</a:t>
            </a:r>
            <a:r>
              <a:rPr lang="en-US" sz="2400">
                <a:latin typeface="Arial" charset="0"/>
              </a:rPr>
              <a:t> </a:t>
            </a:r>
            <a:r>
              <a:rPr lang="en-US" sz="2400">
                <a:solidFill>
                  <a:srgbClr val="CC3300"/>
                </a:solidFill>
                <a:latin typeface="Arial" charset="0"/>
              </a:rPr>
              <a:t>acid</a:t>
            </a:r>
          </a:p>
        </p:txBody>
      </p:sp>
      <p:sp>
        <p:nvSpPr>
          <p:cNvPr id="51211" name="Rectangle 11"/>
          <p:cNvSpPr>
            <a:spLocks noChangeArrowheads="1"/>
          </p:cNvSpPr>
          <p:nvPr/>
        </p:nvSpPr>
        <p:spPr bwMode="auto">
          <a:xfrm>
            <a:off x="4244975" y="5695950"/>
            <a:ext cx="255905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Hydro</a:t>
            </a:r>
            <a:r>
              <a:rPr lang="en-US" sz="2400">
                <a:latin typeface="Arial" charset="0"/>
              </a:rPr>
              <a:t>brom</a:t>
            </a:r>
            <a:r>
              <a:rPr lang="en-US" sz="2400">
                <a:solidFill>
                  <a:srgbClr val="CC3300"/>
                </a:solidFill>
                <a:latin typeface="Arial" charset="0"/>
              </a:rPr>
              <a:t>ic</a:t>
            </a:r>
            <a:r>
              <a:rPr lang="en-US" sz="2400">
                <a:latin typeface="Arial" charset="0"/>
              </a:rPr>
              <a:t> </a:t>
            </a:r>
            <a:r>
              <a:rPr lang="en-US" sz="2400">
                <a:solidFill>
                  <a:srgbClr val="CC3300"/>
                </a:solidFill>
                <a:latin typeface="Arial" charset="0"/>
              </a:rPr>
              <a:t>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animEffect transition="in" filter="fade">
                                      <p:cBhvr>
                                        <p:cTn id="9" dur="500"/>
                                        <p:tgtEl>
                                          <p:spTgt spid="5120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204"/>
                                        </p:tgtEl>
                                        <p:attrNameLst>
                                          <p:attrName>style.visibility</p:attrName>
                                        </p:attrNameLst>
                                      </p:cBhvr>
                                      <p:to>
                                        <p:strVal val="visible"/>
                                      </p:to>
                                    </p:set>
                                    <p:animEffect transition="in" filter="fade">
                                      <p:cBhvr>
                                        <p:cTn id="14" dur="2000"/>
                                        <p:tgtEl>
                                          <p:spTgt spid="5120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1205">
                                            <p:txEl>
                                              <p:pRg st="0" end="0"/>
                                            </p:txEl>
                                          </p:spTgt>
                                        </p:tgtEl>
                                        <p:attrNameLst>
                                          <p:attrName>style.visibility</p:attrName>
                                        </p:attrNameLst>
                                      </p:cBhvr>
                                      <p:to>
                                        <p:strVal val="visible"/>
                                      </p:to>
                                    </p:set>
                                    <p:anim calcmode="lin" valueType="num">
                                      <p:cBhvr>
                                        <p:cTn id="19" dur="1000" fill="hold"/>
                                        <p:tgtEl>
                                          <p:spTgt spid="51205">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5120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0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51205">
                                            <p:txEl>
                                              <p:pRg st="2" end="2"/>
                                            </p:txEl>
                                          </p:spTgt>
                                        </p:tgtEl>
                                        <p:attrNameLst>
                                          <p:attrName>style.visibility</p:attrName>
                                        </p:attrNameLst>
                                      </p:cBhvr>
                                      <p:to>
                                        <p:strVal val="visible"/>
                                      </p:to>
                                    </p:set>
                                    <p:anim calcmode="lin" valueType="num">
                                      <p:cBhvr>
                                        <p:cTn id="26" dur="500" fill="hold"/>
                                        <p:tgtEl>
                                          <p:spTgt spid="5120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120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51209"/>
                                        </p:tgtEl>
                                        <p:attrNameLst>
                                          <p:attrName>style.visibility</p:attrName>
                                        </p:attrNameLst>
                                      </p:cBhvr>
                                      <p:to>
                                        <p:strVal val="visible"/>
                                      </p:to>
                                    </p:set>
                                    <p:anim calcmode="lin" valueType="num">
                                      <p:cBhvr>
                                        <p:cTn id="32" dur="500" fill="hold"/>
                                        <p:tgtEl>
                                          <p:spTgt spid="51209"/>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51209"/>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51209"/>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5120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1206">
                                            <p:txEl>
                                              <p:pRg st="0" end="0"/>
                                            </p:txEl>
                                          </p:spTgt>
                                        </p:tgtEl>
                                        <p:attrNameLst>
                                          <p:attrName>style.visibility</p:attrName>
                                        </p:attrNameLst>
                                      </p:cBhvr>
                                      <p:to>
                                        <p:strVal val="visible"/>
                                      </p:to>
                                    </p:set>
                                    <p:animEffect transition="in" filter="fade">
                                      <p:cBhvr>
                                        <p:cTn id="40" dur="1000"/>
                                        <p:tgtEl>
                                          <p:spTgt spid="51206">
                                            <p:txEl>
                                              <p:pRg st="0" end="0"/>
                                            </p:txEl>
                                          </p:spTgt>
                                        </p:tgtEl>
                                      </p:cBhvr>
                                    </p:animEffect>
                                    <p:anim calcmode="lin" valueType="num">
                                      <p:cBhvr>
                                        <p:cTn id="41" dur="1000" fill="hold"/>
                                        <p:tgtEl>
                                          <p:spTgt spid="5120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1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51205">
                                            <p:txEl>
                                              <p:pRg st="4" end="4"/>
                                            </p:txEl>
                                          </p:spTgt>
                                        </p:tgtEl>
                                        <p:attrNameLst>
                                          <p:attrName>style.visibility</p:attrName>
                                        </p:attrNameLst>
                                      </p:cBhvr>
                                      <p:to>
                                        <p:strVal val="visible"/>
                                      </p:to>
                                    </p:set>
                                    <p:anim calcmode="lin" valueType="num">
                                      <p:cBhvr>
                                        <p:cTn id="47" dur="500" fill="hold"/>
                                        <p:tgtEl>
                                          <p:spTgt spid="5120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1205">
                                            <p:txEl>
                                              <p:pRg st="4" end="4"/>
                                            </p:txEl>
                                          </p:spTgt>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9" presetClass="emph" presetSubtype="0" grpId="0" nodeType="afterEffect">
                                  <p:stCondLst>
                                    <p:cond delay="0"/>
                                  </p:stCondLst>
                                  <p:childTnLst>
                                    <p:set>
                                      <p:cBhvr rctx="PPT">
                                        <p:cTn id="51" dur="indefinite"/>
                                        <p:tgtEl>
                                          <p:spTgt spid="51206">
                                            <p:txEl>
                                              <p:pRg st="0" end="0"/>
                                            </p:txEl>
                                          </p:spTgt>
                                        </p:tgtEl>
                                        <p:attrNameLst>
                                          <p:attrName>style.opacity</p:attrName>
                                        </p:attrNameLst>
                                      </p:cBhvr>
                                      <p:to>
                                        <p:strVal val="0.5"/>
                                      </p:to>
                                    </p:set>
                                    <p:animEffect filter="image" prLst="opacity: 0.5">
                                      <p:cBhvr rctx="IE">
                                        <p:cTn id="52" dur="indefinite"/>
                                        <p:tgtEl>
                                          <p:spTgt spid="5120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9" presetClass="entr" presetSubtype="0" accel="100000" fill="hold" grpId="0" nodeType="clickEffect">
                                  <p:stCondLst>
                                    <p:cond delay="0"/>
                                  </p:stCondLst>
                                  <p:childTnLst>
                                    <p:set>
                                      <p:cBhvr>
                                        <p:cTn id="56" dur="1" fill="hold">
                                          <p:stCondLst>
                                            <p:cond delay="0"/>
                                          </p:stCondLst>
                                        </p:cTn>
                                        <p:tgtEl>
                                          <p:spTgt spid="51211"/>
                                        </p:tgtEl>
                                        <p:attrNameLst>
                                          <p:attrName>style.visibility</p:attrName>
                                        </p:attrNameLst>
                                      </p:cBhvr>
                                      <p:to>
                                        <p:strVal val="visible"/>
                                      </p:to>
                                    </p:set>
                                    <p:anim calcmode="lin" valueType="num">
                                      <p:cBhvr>
                                        <p:cTn id="57" dur="500" fill="hold"/>
                                        <p:tgtEl>
                                          <p:spTgt spid="51211"/>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51211"/>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51211"/>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51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animBg="1"/>
      <p:bldP spid="51206" grpId="0" build="allAtOnce"/>
      <p:bldP spid="51209" grpId="0"/>
      <p:bldP spid="512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04800" y="762000"/>
            <a:ext cx="8382000" cy="533400"/>
          </a:xfrm>
          <a:solidFill>
            <a:srgbClr val="339966">
              <a:alpha val="50195"/>
            </a:srgbClr>
          </a:solidFill>
          <a:ln>
            <a:solidFill>
              <a:schemeClr val="tx1"/>
            </a:solidFill>
          </a:ln>
        </p:spPr>
        <p:txBody>
          <a:bodyPr/>
          <a:lstStyle/>
          <a:p>
            <a:pPr eaLnBrk="1" hangingPunct="1"/>
            <a:r>
              <a:rPr lang="en-US" sz="3200" smtClean="0">
                <a:solidFill>
                  <a:schemeClr val="tx1"/>
                </a:solidFill>
                <a:latin typeface="Arial" charset="0"/>
              </a:rPr>
              <a:t>Naming Simple Chemical Compounds</a:t>
            </a:r>
          </a:p>
        </p:txBody>
      </p:sp>
      <p:sp>
        <p:nvSpPr>
          <p:cNvPr id="129027" name="Rectangle 5"/>
          <p:cNvSpPr>
            <a:spLocks noChangeArrowheads="1"/>
          </p:cNvSpPr>
          <p:nvPr/>
        </p:nvSpPr>
        <p:spPr bwMode="auto">
          <a:xfrm>
            <a:off x="304800" y="2057400"/>
            <a:ext cx="5334000" cy="381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Ionic (metal and nonmetal)</a:t>
            </a:r>
          </a:p>
        </p:txBody>
      </p:sp>
      <p:sp>
        <p:nvSpPr>
          <p:cNvPr id="129028" name="Rectangle 6"/>
          <p:cNvSpPr>
            <a:spLocks noChangeArrowheads="1"/>
          </p:cNvSpPr>
          <p:nvPr/>
        </p:nvSpPr>
        <p:spPr bwMode="auto">
          <a:xfrm>
            <a:off x="5867400" y="2057400"/>
            <a:ext cx="2895600" cy="381000"/>
          </a:xfrm>
          <a:prstGeom prst="rect">
            <a:avLst/>
          </a:prstGeom>
          <a:solidFill>
            <a:srgbClr val="3366FF">
              <a:alpha val="50195"/>
            </a:srgbClr>
          </a:solidFill>
          <a:ln w="9525">
            <a:solidFill>
              <a:schemeClr val="tx1"/>
            </a:solidFill>
            <a:miter lim="800000"/>
            <a:headEnd/>
            <a:tailEnd/>
          </a:ln>
        </p:spPr>
        <p:txBody>
          <a:bodyPr wrap="none" anchor="ctr"/>
          <a:lstStyle/>
          <a:p>
            <a:pPr algn="ctr"/>
            <a:r>
              <a:rPr lang="en-US" sz="1400" b="1">
                <a:latin typeface="Arial" charset="0"/>
              </a:rPr>
              <a:t>Covalent (2 nonmetals)</a:t>
            </a:r>
          </a:p>
        </p:txBody>
      </p:sp>
      <p:sp>
        <p:nvSpPr>
          <p:cNvPr id="129029" name="Rectangle 7"/>
          <p:cNvSpPr>
            <a:spLocks noChangeArrowheads="1"/>
          </p:cNvSpPr>
          <p:nvPr/>
        </p:nvSpPr>
        <p:spPr bwMode="auto">
          <a:xfrm>
            <a:off x="304800" y="2971800"/>
            <a:ext cx="2667000" cy="381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Metal</a:t>
            </a:r>
          </a:p>
        </p:txBody>
      </p:sp>
      <p:sp>
        <p:nvSpPr>
          <p:cNvPr id="129030" name="Rectangle 8"/>
          <p:cNvSpPr>
            <a:spLocks noChangeArrowheads="1"/>
          </p:cNvSpPr>
          <p:nvPr/>
        </p:nvSpPr>
        <p:spPr bwMode="auto">
          <a:xfrm>
            <a:off x="304800" y="3886200"/>
            <a:ext cx="1066800" cy="9906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Forms</a:t>
            </a:r>
          </a:p>
          <a:p>
            <a:pPr algn="ctr"/>
            <a:r>
              <a:rPr lang="en-US" sz="1400" b="1">
                <a:latin typeface="Arial" charset="0"/>
              </a:rPr>
              <a:t>only one</a:t>
            </a:r>
          </a:p>
          <a:p>
            <a:pPr algn="ctr"/>
            <a:r>
              <a:rPr lang="en-US" sz="1400" b="1">
                <a:latin typeface="Arial" charset="0"/>
              </a:rPr>
              <a:t>positive </a:t>
            </a:r>
          </a:p>
          <a:p>
            <a:pPr algn="ctr"/>
            <a:r>
              <a:rPr lang="en-US" sz="1400" b="1">
                <a:latin typeface="Arial" charset="0"/>
              </a:rPr>
              <a:t>ion</a:t>
            </a:r>
          </a:p>
        </p:txBody>
      </p:sp>
      <p:sp>
        <p:nvSpPr>
          <p:cNvPr id="129031" name="Rectangle 9"/>
          <p:cNvSpPr>
            <a:spLocks noChangeArrowheads="1"/>
          </p:cNvSpPr>
          <p:nvPr/>
        </p:nvSpPr>
        <p:spPr bwMode="auto">
          <a:xfrm>
            <a:off x="1524000" y="3886200"/>
            <a:ext cx="1447800" cy="9906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Forms</a:t>
            </a:r>
          </a:p>
          <a:p>
            <a:pPr algn="ctr"/>
            <a:r>
              <a:rPr lang="en-US" sz="1400" b="1">
                <a:latin typeface="Arial" charset="0"/>
              </a:rPr>
              <a:t>more than</a:t>
            </a:r>
          </a:p>
          <a:p>
            <a:pPr algn="ctr"/>
            <a:r>
              <a:rPr lang="en-US" sz="1400" b="1">
                <a:latin typeface="Arial" charset="0"/>
              </a:rPr>
              <a:t>one positive</a:t>
            </a:r>
          </a:p>
          <a:p>
            <a:pPr algn="ctr"/>
            <a:r>
              <a:rPr lang="en-US" sz="1400" b="1">
                <a:latin typeface="Arial" charset="0"/>
              </a:rPr>
              <a:t>ion</a:t>
            </a:r>
          </a:p>
        </p:txBody>
      </p:sp>
      <p:sp>
        <p:nvSpPr>
          <p:cNvPr id="129032" name="Rectangle 10"/>
          <p:cNvSpPr>
            <a:spLocks noChangeArrowheads="1"/>
          </p:cNvSpPr>
          <p:nvPr/>
        </p:nvSpPr>
        <p:spPr bwMode="auto">
          <a:xfrm>
            <a:off x="3124200" y="2971800"/>
            <a:ext cx="2514600" cy="381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Nonmetal</a:t>
            </a:r>
          </a:p>
        </p:txBody>
      </p:sp>
      <p:sp>
        <p:nvSpPr>
          <p:cNvPr id="129033" name="Rectangle 11"/>
          <p:cNvSpPr>
            <a:spLocks noChangeArrowheads="1"/>
          </p:cNvSpPr>
          <p:nvPr/>
        </p:nvSpPr>
        <p:spPr bwMode="auto">
          <a:xfrm>
            <a:off x="304800" y="5334000"/>
            <a:ext cx="1066800" cy="1143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Use the </a:t>
            </a:r>
          </a:p>
          <a:p>
            <a:pPr algn="ctr"/>
            <a:r>
              <a:rPr lang="en-US" sz="1400" b="1">
                <a:latin typeface="Arial" charset="0"/>
              </a:rPr>
              <a:t>name of </a:t>
            </a:r>
          </a:p>
          <a:p>
            <a:pPr algn="ctr"/>
            <a:r>
              <a:rPr lang="en-US" sz="1400" b="1">
                <a:latin typeface="Arial" charset="0"/>
              </a:rPr>
              <a:t>element</a:t>
            </a:r>
          </a:p>
          <a:p>
            <a:pPr algn="ctr"/>
            <a:endParaRPr lang="en-US" sz="1400" b="1">
              <a:latin typeface="Arial" charset="0"/>
            </a:endParaRPr>
          </a:p>
          <a:p>
            <a:pPr algn="ctr"/>
            <a:endParaRPr lang="en-US" sz="1400" b="1">
              <a:latin typeface="Arial" charset="0"/>
            </a:endParaRPr>
          </a:p>
        </p:txBody>
      </p:sp>
      <p:sp>
        <p:nvSpPr>
          <p:cNvPr id="129034" name="Rectangle 12"/>
          <p:cNvSpPr>
            <a:spLocks noChangeArrowheads="1"/>
          </p:cNvSpPr>
          <p:nvPr/>
        </p:nvSpPr>
        <p:spPr bwMode="auto">
          <a:xfrm>
            <a:off x="1600200" y="5334000"/>
            <a:ext cx="1371600" cy="1143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Use element</a:t>
            </a:r>
          </a:p>
          <a:p>
            <a:pPr algn="ctr"/>
            <a:r>
              <a:rPr lang="en-US" sz="1400" b="1">
                <a:latin typeface="Arial" charset="0"/>
              </a:rPr>
              <a:t>name followed</a:t>
            </a:r>
          </a:p>
          <a:p>
            <a:pPr algn="ctr"/>
            <a:r>
              <a:rPr lang="en-US" sz="1400" b="1">
                <a:latin typeface="Arial" charset="0"/>
              </a:rPr>
              <a:t>by a Roman</a:t>
            </a:r>
          </a:p>
          <a:p>
            <a:pPr algn="ctr"/>
            <a:r>
              <a:rPr lang="en-US" sz="1400" b="1">
                <a:latin typeface="Arial" charset="0"/>
              </a:rPr>
              <a:t>numeral to</a:t>
            </a:r>
          </a:p>
          <a:p>
            <a:pPr algn="ctr"/>
            <a:r>
              <a:rPr lang="en-US" sz="1400" b="1">
                <a:latin typeface="Arial" charset="0"/>
              </a:rPr>
              <a:t>show the charge</a:t>
            </a:r>
          </a:p>
        </p:txBody>
      </p:sp>
      <p:sp>
        <p:nvSpPr>
          <p:cNvPr id="129035" name="Rectangle 13"/>
          <p:cNvSpPr>
            <a:spLocks noChangeArrowheads="1"/>
          </p:cNvSpPr>
          <p:nvPr/>
        </p:nvSpPr>
        <p:spPr bwMode="auto">
          <a:xfrm>
            <a:off x="5943600" y="2971800"/>
            <a:ext cx="1371600" cy="762000"/>
          </a:xfrm>
          <a:prstGeom prst="rect">
            <a:avLst/>
          </a:prstGeom>
          <a:solidFill>
            <a:srgbClr val="3366FF">
              <a:alpha val="50195"/>
            </a:srgbClr>
          </a:solidFill>
          <a:ln w="9525">
            <a:solidFill>
              <a:schemeClr val="tx1"/>
            </a:solidFill>
            <a:miter lim="800000"/>
            <a:headEnd/>
            <a:tailEnd/>
          </a:ln>
        </p:spPr>
        <p:txBody>
          <a:bodyPr wrap="none" anchor="ctr"/>
          <a:lstStyle/>
          <a:p>
            <a:pPr algn="ctr"/>
            <a:r>
              <a:rPr lang="en-US" sz="1400" b="1">
                <a:latin typeface="Arial" charset="0"/>
              </a:rPr>
              <a:t>First</a:t>
            </a:r>
          </a:p>
          <a:p>
            <a:pPr algn="ctr"/>
            <a:r>
              <a:rPr lang="en-US" sz="1400" b="1">
                <a:latin typeface="Arial" charset="0"/>
              </a:rPr>
              <a:t>nonmetal</a:t>
            </a:r>
          </a:p>
        </p:txBody>
      </p:sp>
      <p:sp>
        <p:nvSpPr>
          <p:cNvPr id="129036" name="Rectangle 14"/>
          <p:cNvSpPr>
            <a:spLocks noChangeArrowheads="1"/>
          </p:cNvSpPr>
          <p:nvPr/>
        </p:nvSpPr>
        <p:spPr bwMode="auto">
          <a:xfrm>
            <a:off x="7467600" y="2971800"/>
            <a:ext cx="1295400" cy="762000"/>
          </a:xfrm>
          <a:prstGeom prst="rect">
            <a:avLst/>
          </a:prstGeom>
          <a:solidFill>
            <a:srgbClr val="3366FF">
              <a:alpha val="50195"/>
            </a:srgbClr>
          </a:solidFill>
          <a:ln w="9525">
            <a:solidFill>
              <a:schemeClr val="tx1"/>
            </a:solidFill>
            <a:miter lim="800000"/>
            <a:headEnd/>
            <a:tailEnd/>
          </a:ln>
        </p:spPr>
        <p:txBody>
          <a:bodyPr wrap="none" anchor="ctr"/>
          <a:lstStyle/>
          <a:p>
            <a:pPr algn="ctr"/>
            <a:r>
              <a:rPr lang="en-US" sz="1400" b="1">
                <a:latin typeface="Arial" charset="0"/>
              </a:rPr>
              <a:t>Second</a:t>
            </a:r>
          </a:p>
          <a:p>
            <a:pPr algn="ctr"/>
            <a:r>
              <a:rPr lang="en-US" sz="1400" b="1">
                <a:latin typeface="Arial" charset="0"/>
              </a:rPr>
              <a:t>nonmetal</a:t>
            </a:r>
          </a:p>
        </p:txBody>
      </p:sp>
      <p:sp>
        <p:nvSpPr>
          <p:cNvPr id="129037" name="Rectangle 15"/>
          <p:cNvSpPr>
            <a:spLocks noChangeArrowheads="1"/>
          </p:cNvSpPr>
          <p:nvPr/>
        </p:nvSpPr>
        <p:spPr bwMode="auto">
          <a:xfrm>
            <a:off x="5943600" y="5334000"/>
            <a:ext cx="1371600" cy="1143000"/>
          </a:xfrm>
          <a:prstGeom prst="rect">
            <a:avLst/>
          </a:prstGeom>
          <a:solidFill>
            <a:srgbClr val="3366FF">
              <a:alpha val="50195"/>
            </a:srgbClr>
          </a:solidFill>
          <a:ln w="9525">
            <a:solidFill>
              <a:schemeClr val="tx1"/>
            </a:solidFill>
            <a:miter lim="800000"/>
            <a:headEnd/>
            <a:tailEnd/>
          </a:ln>
        </p:spPr>
        <p:txBody>
          <a:bodyPr wrap="none" anchor="ctr"/>
          <a:lstStyle/>
          <a:p>
            <a:pPr algn="ctr"/>
            <a:r>
              <a:rPr lang="en-US" sz="1400" b="1">
                <a:latin typeface="Arial" charset="0"/>
              </a:rPr>
              <a:t>Before</a:t>
            </a:r>
          </a:p>
          <a:p>
            <a:pPr algn="ctr"/>
            <a:r>
              <a:rPr lang="en-US" sz="1400" b="1">
                <a:latin typeface="Arial" charset="0"/>
              </a:rPr>
              <a:t>element name </a:t>
            </a:r>
          </a:p>
          <a:p>
            <a:pPr algn="ctr"/>
            <a:r>
              <a:rPr lang="en-US" sz="1400" b="1">
                <a:latin typeface="Arial" charset="0"/>
              </a:rPr>
              <a:t>use a prefix</a:t>
            </a:r>
          </a:p>
          <a:p>
            <a:pPr algn="ctr"/>
            <a:r>
              <a:rPr lang="en-US" sz="1400" b="1">
                <a:latin typeface="Arial" charset="0"/>
              </a:rPr>
              <a:t>to match</a:t>
            </a:r>
          </a:p>
          <a:p>
            <a:pPr algn="ctr"/>
            <a:r>
              <a:rPr lang="en-US" sz="1400" b="1">
                <a:latin typeface="Arial" charset="0"/>
              </a:rPr>
              <a:t>subscript</a:t>
            </a:r>
          </a:p>
        </p:txBody>
      </p:sp>
      <p:sp>
        <p:nvSpPr>
          <p:cNvPr id="129038" name="Rectangle 16"/>
          <p:cNvSpPr>
            <a:spLocks noChangeArrowheads="1"/>
          </p:cNvSpPr>
          <p:nvPr/>
        </p:nvSpPr>
        <p:spPr bwMode="auto">
          <a:xfrm>
            <a:off x="7467600" y="5334000"/>
            <a:ext cx="1295400" cy="1143000"/>
          </a:xfrm>
          <a:prstGeom prst="rect">
            <a:avLst/>
          </a:prstGeom>
          <a:solidFill>
            <a:srgbClr val="3366FF">
              <a:alpha val="50195"/>
            </a:srgbClr>
          </a:solidFill>
          <a:ln w="9525">
            <a:solidFill>
              <a:schemeClr val="tx1"/>
            </a:solidFill>
            <a:miter lim="800000"/>
            <a:headEnd/>
            <a:tailEnd/>
          </a:ln>
        </p:spPr>
        <p:txBody>
          <a:bodyPr wrap="none" anchor="ctr"/>
          <a:lstStyle/>
          <a:p>
            <a:pPr algn="ctr"/>
            <a:r>
              <a:rPr lang="en-US" sz="1400" b="1">
                <a:latin typeface="Arial" charset="0"/>
              </a:rPr>
              <a:t>Use a prefix</a:t>
            </a:r>
          </a:p>
          <a:p>
            <a:pPr algn="ctr"/>
            <a:r>
              <a:rPr lang="en-US" sz="1400" b="1">
                <a:latin typeface="Arial" charset="0"/>
              </a:rPr>
              <a:t>before</a:t>
            </a:r>
          </a:p>
          <a:p>
            <a:pPr algn="ctr"/>
            <a:r>
              <a:rPr lang="en-US" sz="1400" b="1">
                <a:latin typeface="Arial" charset="0"/>
              </a:rPr>
              <a:t>element name </a:t>
            </a:r>
          </a:p>
          <a:p>
            <a:pPr algn="ctr"/>
            <a:r>
              <a:rPr lang="en-US" sz="1400" b="1">
                <a:latin typeface="Arial" charset="0"/>
              </a:rPr>
              <a:t>and end </a:t>
            </a:r>
          </a:p>
          <a:p>
            <a:pPr algn="ctr"/>
            <a:r>
              <a:rPr lang="en-US" sz="1400" b="1">
                <a:latin typeface="Arial" charset="0"/>
              </a:rPr>
              <a:t>with </a:t>
            </a:r>
            <a:r>
              <a:rPr lang="en-US" sz="1400" b="1" i="1">
                <a:latin typeface="Arial" charset="0"/>
              </a:rPr>
              <a:t>ide</a:t>
            </a:r>
            <a:endParaRPr lang="en-US" sz="1400" b="1">
              <a:latin typeface="Arial" charset="0"/>
            </a:endParaRPr>
          </a:p>
        </p:txBody>
      </p:sp>
      <p:sp>
        <p:nvSpPr>
          <p:cNvPr id="129039" name="Rectangle 35"/>
          <p:cNvSpPr>
            <a:spLocks noChangeArrowheads="1"/>
          </p:cNvSpPr>
          <p:nvPr/>
        </p:nvSpPr>
        <p:spPr bwMode="auto">
          <a:xfrm>
            <a:off x="3124200" y="3886200"/>
            <a:ext cx="1143000" cy="9906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Single</a:t>
            </a:r>
          </a:p>
          <a:p>
            <a:pPr algn="ctr"/>
            <a:r>
              <a:rPr lang="en-US" sz="1400" b="1">
                <a:latin typeface="Arial" charset="0"/>
              </a:rPr>
              <a:t>Negative </a:t>
            </a:r>
          </a:p>
          <a:p>
            <a:pPr algn="ctr"/>
            <a:r>
              <a:rPr lang="en-US" sz="1400" b="1">
                <a:latin typeface="Arial" charset="0"/>
              </a:rPr>
              <a:t>Ion</a:t>
            </a:r>
          </a:p>
        </p:txBody>
      </p:sp>
      <p:sp>
        <p:nvSpPr>
          <p:cNvPr id="129040" name="Rectangle 36"/>
          <p:cNvSpPr>
            <a:spLocks noChangeArrowheads="1"/>
          </p:cNvSpPr>
          <p:nvPr/>
        </p:nvSpPr>
        <p:spPr bwMode="auto">
          <a:xfrm>
            <a:off x="4419600" y="3886200"/>
            <a:ext cx="1295400" cy="9906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Polyatomic </a:t>
            </a:r>
          </a:p>
          <a:p>
            <a:pPr algn="ctr"/>
            <a:r>
              <a:rPr lang="en-US" sz="1400" b="1">
                <a:latin typeface="Arial" charset="0"/>
              </a:rPr>
              <a:t>Ion</a:t>
            </a:r>
          </a:p>
          <a:p>
            <a:pPr algn="ctr"/>
            <a:endParaRPr lang="en-US" sz="1400" b="1">
              <a:latin typeface="Arial" charset="0"/>
            </a:endParaRPr>
          </a:p>
        </p:txBody>
      </p:sp>
      <p:sp>
        <p:nvSpPr>
          <p:cNvPr id="129041" name="Rectangle 37"/>
          <p:cNvSpPr>
            <a:spLocks noChangeArrowheads="1"/>
          </p:cNvSpPr>
          <p:nvPr/>
        </p:nvSpPr>
        <p:spPr bwMode="auto">
          <a:xfrm>
            <a:off x="3124200" y="5334000"/>
            <a:ext cx="1219200" cy="1143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Use the name</a:t>
            </a:r>
          </a:p>
          <a:p>
            <a:pPr algn="ctr"/>
            <a:r>
              <a:rPr lang="en-US" sz="1400" b="1">
                <a:latin typeface="Arial" charset="0"/>
              </a:rPr>
              <a:t>of the</a:t>
            </a:r>
          </a:p>
          <a:p>
            <a:pPr algn="ctr"/>
            <a:r>
              <a:rPr lang="en-US" sz="1400" b="1">
                <a:latin typeface="Arial" charset="0"/>
              </a:rPr>
              <a:t>element, but</a:t>
            </a:r>
          </a:p>
          <a:p>
            <a:pPr algn="ctr"/>
            <a:r>
              <a:rPr lang="en-US" sz="1400" b="1">
                <a:latin typeface="Arial" charset="0"/>
              </a:rPr>
              <a:t>end with </a:t>
            </a:r>
            <a:r>
              <a:rPr lang="en-US" sz="1400" b="1" i="1">
                <a:latin typeface="Arial" charset="0"/>
              </a:rPr>
              <a:t>ide</a:t>
            </a:r>
          </a:p>
          <a:p>
            <a:pPr algn="ctr"/>
            <a:endParaRPr lang="en-US" sz="1400" b="1">
              <a:latin typeface="Arial" charset="0"/>
            </a:endParaRPr>
          </a:p>
        </p:txBody>
      </p:sp>
      <p:sp>
        <p:nvSpPr>
          <p:cNvPr id="129042" name="Rectangle 38"/>
          <p:cNvSpPr>
            <a:spLocks noChangeArrowheads="1"/>
          </p:cNvSpPr>
          <p:nvPr/>
        </p:nvSpPr>
        <p:spPr bwMode="auto">
          <a:xfrm>
            <a:off x="4495800" y="5334000"/>
            <a:ext cx="1219200" cy="1143000"/>
          </a:xfrm>
          <a:prstGeom prst="rect">
            <a:avLst/>
          </a:prstGeom>
          <a:gradFill rotWithShape="0">
            <a:gsLst>
              <a:gs pos="0">
                <a:srgbClr val="FFFF66"/>
              </a:gs>
              <a:gs pos="50000">
                <a:srgbClr val="FFFF99"/>
              </a:gs>
              <a:gs pos="100000">
                <a:srgbClr val="FFFF66"/>
              </a:gs>
            </a:gsLst>
            <a:lin ang="5400000" scaled="1"/>
          </a:gradFill>
          <a:ln w="9525">
            <a:solidFill>
              <a:schemeClr val="tx1"/>
            </a:solidFill>
            <a:miter lim="800000"/>
            <a:headEnd/>
            <a:tailEnd/>
          </a:ln>
        </p:spPr>
        <p:txBody>
          <a:bodyPr wrap="none" anchor="ctr"/>
          <a:lstStyle/>
          <a:p>
            <a:pPr algn="ctr"/>
            <a:r>
              <a:rPr lang="en-US" sz="1400" b="1">
                <a:latin typeface="Arial" charset="0"/>
              </a:rPr>
              <a:t>Use the</a:t>
            </a:r>
          </a:p>
          <a:p>
            <a:pPr algn="ctr"/>
            <a:r>
              <a:rPr lang="en-US" sz="1400" b="1">
                <a:latin typeface="Arial" charset="0"/>
              </a:rPr>
              <a:t>name of</a:t>
            </a:r>
          </a:p>
          <a:p>
            <a:pPr algn="ctr"/>
            <a:r>
              <a:rPr lang="en-US" sz="1400" b="1">
                <a:latin typeface="Arial" charset="0"/>
              </a:rPr>
              <a:t>polyatomic</a:t>
            </a:r>
          </a:p>
          <a:p>
            <a:pPr algn="ctr"/>
            <a:r>
              <a:rPr lang="en-US" sz="1400" b="1">
                <a:latin typeface="Arial" charset="0"/>
              </a:rPr>
              <a:t>ion (</a:t>
            </a:r>
            <a:r>
              <a:rPr lang="en-US" sz="1400" b="1" i="1">
                <a:latin typeface="Arial" charset="0"/>
              </a:rPr>
              <a:t>ate</a:t>
            </a:r>
            <a:r>
              <a:rPr lang="en-US" sz="1400" b="1">
                <a:latin typeface="Arial" charset="0"/>
              </a:rPr>
              <a:t> or</a:t>
            </a:r>
          </a:p>
          <a:p>
            <a:pPr algn="ctr"/>
            <a:r>
              <a:rPr lang="en-US" sz="1400" b="1" i="1">
                <a:latin typeface="Arial" charset="0"/>
              </a:rPr>
              <a:t>Ite</a:t>
            </a:r>
            <a:r>
              <a:rPr lang="en-US" sz="1400" b="1">
                <a:latin typeface="Arial" charset="0"/>
              </a:rPr>
              <a:t>)</a:t>
            </a:r>
            <a:endParaRPr lang="en-US" sz="1400" b="1" i="1">
              <a:latin typeface="Arial" charset="0"/>
            </a:endParaRPr>
          </a:p>
        </p:txBody>
      </p:sp>
      <p:sp>
        <p:nvSpPr>
          <p:cNvPr id="129043" name="AutoShape 41"/>
          <p:cNvSpPr>
            <a:spLocks/>
          </p:cNvSpPr>
          <p:nvPr/>
        </p:nvSpPr>
        <p:spPr bwMode="auto">
          <a:xfrm rot="5400000">
            <a:off x="5067300" y="-266700"/>
            <a:ext cx="228600" cy="4419600"/>
          </a:xfrm>
          <a:prstGeom prst="leftBracket">
            <a:avLst>
              <a:gd name="adj" fmla="val 161111"/>
            </a:avLst>
          </a:prstGeom>
          <a:noFill/>
          <a:ln w="9525">
            <a:solidFill>
              <a:schemeClr val="tx1"/>
            </a:solidFill>
            <a:round/>
            <a:headEnd/>
            <a:tailEnd/>
          </a:ln>
        </p:spPr>
        <p:txBody>
          <a:bodyPr wrap="none" anchor="ctr"/>
          <a:lstStyle/>
          <a:p>
            <a:endParaRPr lang="en-US"/>
          </a:p>
        </p:txBody>
      </p:sp>
      <p:sp>
        <p:nvSpPr>
          <p:cNvPr id="129044" name="AutoShape 42"/>
          <p:cNvSpPr>
            <a:spLocks/>
          </p:cNvSpPr>
          <p:nvPr/>
        </p:nvSpPr>
        <p:spPr bwMode="auto">
          <a:xfrm rot="5400000">
            <a:off x="2819400" y="1447800"/>
            <a:ext cx="152400" cy="2895600"/>
          </a:xfrm>
          <a:prstGeom prst="leftBracket">
            <a:avLst>
              <a:gd name="adj" fmla="val 158333"/>
            </a:avLst>
          </a:prstGeom>
          <a:noFill/>
          <a:ln w="9525">
            <a:solidFill>
              <a:schemeClr val="tx1"/>
            </a:solidFill>
            <a:round/>
            <a:headEnd/>
            <a:tailEnd/>
          </a:ln>
        </p:spPr>
        <p:txBody>
          <a:bodyPr wrap="none" anchor="ctr"/>
          <a:lstStyle/>
          <a:p>
            <a:endParaRPr lang="en-US"/>
          </a:p>
        </p:txBody>
      </p:sp>
      <p:sp>
        <p:nvSpPr>
          <p:cNvPr id="129045" name="AutoShape 43"/>
          <p:cNvSpPr>
            <a:spLocks/>
          </p:cNvSpPr>
          <p:nvPr/>
        </p:nvSpPr>
        <p:spPr bwMode="auto">
          <a:xfrm rot="5400000">
            <a:off x="1409700" y="3086100"/>
            <a:ext cx="152400" cy="1447800"/>
          </a:xfrm>
          <a:prstGeom prst="leftBracket">
            <a:avLst>
              <a:gd name="adj" fmla="val 79167"/>
            </a:avLst>
          </a:prstGeom>
          <a:noFill/>
          <a:ln w="9525">
            <a:solidFill>
              <a:schemeClr val="tx1"/>
            </a:solidFill>
            <a:round/>
            <a:headEnd/>
            <a:tailEnd/>
          </a:ln>
        </p:spPr>
        <p:txBody>
          <a:bodyPr wrap="none" anchor="ctr"/>
          <a:lstStyle/>
          <a:p>
            <a:endParaRPr lang="en-US"/>
          </a:p>
        </p:txBody>
      </p:sp>
      <p:sp>
        <p:nvSpPr>
          <p:cNvPr id="129046" name="AutoShape 44"/>
          <p:cNvSpPr>
            <a:spLocks/>
          </p:cNvSpPr>
          <p:nvPr/>
        </p:nvSpPr>
        <p:spPr bwMode="auto">
          <a:xfrm rot="5400000">
            <a:off x="4267200" y="3124200"/>
            <a:ext cx="228600" cy="1295400"/>
          </a:xfrm>
          <a:prstGeom prst="leftBracket">
            <a:avLst>
              <a:gd name="adj" fmla="val 47222"/>
            </a:avLst>
          </a:prstGeom>
          <a:noFill/>
          <a:ln w="9525">
            <a:solidFill>
              <a:schemeClr val="tx1"/>
            </a:solidFill>
            <a:round/>
            <a:headEnd/>
            <a:tailEnd/>
          </a:ln>
        </p:spPr>
        <p:txBody>
          <a:bodyPr wrap="none" anchor="ctr"/>
          <a:lstStyle/>
          <a:p>
            <a:endParaRPr lang="en-US"/>
          </a:p>
        </p:txBody>
      </p:sp>
      <p:sp>
        <p:nvSpPr>
          <p:cNvPr id="129047" name="AutoShape 47"/>
          <p:cNvSpPr>
            <a:spLocks/>
          </p:cNvSpPr>
          <p:nvPr/>
        </p:nvSpPr>
        <p:spPr bwMode="auto">
          <a:xfrm rot="5400000">
            <a:off x="7239000" y="2133600"/>
            <a:ext cx="152400" cy="1524000"/>
          </a:xfrm>
          <a:prstGeom prst="leftBracket">
            <a:avLst>
              <a:gd name="adj" fmla="val 83333"/>
            </a:avLst>
          </a:prstGeom>
          <a:noFill/>
          <a:ln w="9525">
            <a:solidFill>
              <a:schemeClr val="tx1"/>
            </a:solidFill>
            <a:round/>
            <a:headEnd/>
            <a:tailEnd/>
          </a:ln>
        </p:spPr>
        <p:txBody>
          <a:bodyPr wrap="none" anchor="ctr"/>
          <a:lstStyle/>
          <a:p>
            <a:endParaRPr lang="en-US"/>
          </a:p>
        </p:txBody>
      </p:sp>
      <p:sp>
        <p:nvSpPr>
          <p:cNvPr id="129048" name="Line 48"/>
          <p:cNvSpPr>
            <a:spLocks noChangeShapeType="1"/>
          </p:cNvSpPr>
          <p:nvPr/>
        </p:nvSpPr>
        <p:spPr bwMode="auto">
          <a:xfrm>
            <a:off x="4800600" y="1295400"/>
            <a:ext cx="0" cy="533400"/>
          </a:xfrm>
          <a:prstGeom prst="line">
            <a:avLst/>
          </a:prstGeom>
          <a:noFill/>
          <a:ln w="9525">
            <a:solidFill>
              <a:schemeClr val="tx1"/>
            </a:solidFill>
            <a:round/>
            <a:headEnd/>
            <a:tailEnd/>
          </a:ln>
        </p:spPr>
        <p:txBody>
          <a:bodyPr/>
          <a:lstStyle/>
          <a:p>
            <a:endParaRPr lang="en-US"/>
          </a:p>
        </p:txBody>
      </p:sp>
      <p:sp>
        <p:nvSpPr>
          <p:cNvPr id="129049" name="Line 49"/>
          <p:cNvSpPr>
            <a:spLocks noChangeShapeType="1"/>
          </p:cNvSpPr>
          <p:nvPr/>
        </p:nvSpPr>
        <p:spPr bwMode="auto">
          <a:xfrm>
            <a:off x="2971800" y="2438400"/>
            <a:ext cx="0" cy="381000"/>
          </a:xfrm>
          <a:prstGeom prst="line">
            <a:avLst/>
          </a:prstGeom>
          <a:noFill/>
          <a:ln w="9525">
            <a:solidFill>
              <a:schemeClr val="tx1"/>
            </a:solidFill>
            <a:round/>
            <a:headEnd/>
            <a:tailEnd/>
          </a:ln>
        </p:spPr>
        <p:txBody>
          <a:bodyPr/>
          <a:lstStyle/>
          <a:p>
            <a:endParaRPr lang="en-US"/>
          </a:p>
        </p:txBody>
      </p:sp>
      <p:sp>
        <p:nvSpPr>
          <p:cNvPr id="129050" name="Line 50"/>
          <p:cNvSpPr>
            <a:spLocks noChangeShapeType="1"/>
          </p:cNvSpPr>
          <p:nvPr/>
        </p:nvSpPr>
        <p:spPr bwMode="auto">
          <a:xfrm>
            <a:off x="1447800" y="3352800"/>
            <a:ext cx="0" cy="381000"/>
          </a:xfrm>
          <a:prstGeom prst="line">
            <a:avLst/>
          </a:prstGeom>
          <a:noFill/>
          <a:ln w="9525">
            <a:solidFill>
              <a:schemeClr val="tx1"/>
            </a:solidFill>
            <a:round/>
            <a:headEnd/>
            <a:tailEnd/>
          </a:ln>
        </p:spPr>
        <p:txBody>
          <a:bodyPr/>
          <a:lstStyle/>
          <a:p>
            <a:endParaRPr lang="en-US"/>
          </a:p>
        </p:txBody>
      </p:sp>
      <p:sp>
        <p:nvSpPr>
          <p:cNvPr id="129051" name="Line 51"/>
          <p:cNvSpPr>
            <a:spLocks noChangeShapeType="1"/>
          </p:cNvSpPr>
          <p:nvPr/>
        </p:nvSpPr>
        <p:spPr bwMode="auto">
          <a:xfrm flipV="1">
            <a:off x="4343400" y="3352800"/>
            <a:ext cx="0" cy="381000"/>
          </a:xfrm>
          <a:prstGeom prst="line">
            <a:avLst/>
          </a:prstGeom>
          <a:noFill/>
          <a:ln w="9525">
            <a:solidFill>
              <a:schemeClr val="tx1"/>
            </a:solidFill>
            <a:round/>
            <a:headEnd/>
            <a:tailEnd/>
          </a:ln>
        </p:spPr>
        <p:txBody>
          <a:bodyPr/>
          <a:lstStyle/>
          <a:p>
            <a:endParaRPr lang="en-US"/>
          </a:p>
        </p:txBody>
      </p:sp>
      <p:sp>
        <p:nvSpPr>
          <p:cNvPr id="129052" name="Line 52"/>
          <p:cNvSpPr>
            <a:spLocks noChangeShapeType="1"/>
          </p:cNvSpPr>
          <p:nvPr/>
        </p:nvSpPr>
        <p:spPr bwMode="auto">
          <a:xfrm flipV="1">
            <a:off x="7391400" y="2438400"/>
            <a:ext cx="0" cy="381000"/>
          </a:xfrm>
          <a:prstGeom prst="line">
            <a:avLst/>
          </a:prstGeom>
          <a:noFill/>
          <a:ln w="9525">
            <a:solidFill>
              <a:schemeClr val="tx1"/>
            </a:solidFill>
            <a:round/>
            <a:headEnd/>
            <a:tailEnd/>
          </a:ln>
        </p:spPr>
        <p:txBody>
          <a:bodyPr/>
          <a:lstStyle/>
          <a:p>
            <a:endParaRPr lang="en-US"/>
          </a:p>
        </p:txBody>
      </p:sp>
      <p:sp>
        <p:nvSpPr>
          <p:cNvPr id="129053" name="Line 53"/>
          <p:cNvSpPr>
            <a:spLocks noChangeShapeType="1"/>
          </p:cNvSpPr>
          <p:nvPr/>
        </p:nvSpPr>
        <p:spPr bwMode="auto">
          <a:xfrm flipV="1">
            <a:off x="762000" y="4876800"/>
            <a:ext cx="0" cy="457200"/>
          </a:xfrm>
          <a:prstGeom prst="line">
            <a:avLst/>
          </a:prstGeom>
          <a:noFill/>
          <a:ln w="9525">
            <a:solidFill>
              <a:schemeClr val="tx1"/>
            </a:solidFill>
            <a:round/>
            <a:headEnd/>
            <a:tailEnd/>
          </a:ln>
        </p:spPr>
        <p:txBody>
          <a:bodyPr/>
          <a:lstStyle/>
          <a:p>
            <a:endParaRPr lang="en-US"/>
          </a:p>
        </p:txBody>
      </p:sp>
      <p:sp>
        <p:nvSpPr>
          <p:cNvPr id="129054" name="Line 54"/>
          <p:cNvSpPr>
            <a:spLocks noChangeShapeType="1"/>
          </p:cNvSpPr>
          <p:nvPr/>
        </p:nvSpPr>
        <p:spPr bwMode="auto">
          <a:xfrm flipV="1">
            <a:off x="2286000" y="4876800"/>
            <a:ext cx="0" cy="457200"/>
          </a:xfrm>
          <a:prstGeom prst="line">
            <a:avLst/>
          </a:prstGeom>
          <a:noFill/>
          <a:ln w="9525">
            <a:solidFill>
              <a:schemeClr val="tx1"/>
            </a:solidFill>
            <a:round/>
            <a:headEnd/>
            <a:tailEnd/>
          </a:ln>
        </p:spPr>
        <p:txBody>
          <a:bodyPr/>
          <a:lstStyle/>
          <a:p>
            <a:endParaRPr lang="en-US"/>
          </a:p>
        </p:txBody>
      </p:sp>
      <p:sp>
        <p:nvSpPr>
          <p:cNvPr id="129055" name="Line 55"/>
          <p:cNvSpPr>
            <a:spLocks noChangeShapeType="1"/>
          </p:cNvSpPr>
          <p:nvPr/>
        </p:nvSpPr>
        <p:spPr bwMode="auto">
          <a:xfrm flipV="1">
            <a:off x="3733800" y="4876800"/>
            <a:ext cx="0" cy="457200"/>
          </a:xfrm>
          <a:prstGeom prst="line">
            <a:avLst/>
          </a:prstGeom>
          <a:noFill/>
          <a:ln w="9525">
            <a:solidFill>
              <a:schemeClr val="tx1"/>
            </a:solidFill>
            <a:round/>
            <a:headEnd/>
            <a:tailEnd/>
          </a:ln>
        </p:spPr>
        <p:txBody>
          <a:bodyPr/>
          <a:lstStyle/>
          <a:p>
            <a:endParaRPr lang="en-US"/>
          </a:p>
        </p:txBody>
      </p:sp>
      <p:sp>
        <p:nvSpPr>
          <p:cNvPr id="129056" name="Line 56"/>
          <p:cNvSpPr>
            <a:spLocks noChangeShapeType="1"/>
          </p:cNvSpPr>
          <p:nvPr/>
        </p:nvSpPr>
        <p:spPr bwMode="auto">
          <a:xfrm flipV="1">
            <a:off x="5029200" y="4876800"/>
            <a:ext cx="0" cy="457200"/>
          </a:xfrm>
          <a:prstGeom prst="line">
            <a:avLst/>
          </a:prstGeom>
          <a:noFill/>
          <a:ln w="9525">
            <a:solidFill>
              <a:schemeClr val="tx1"/>
            </a:solidFill>
            <a:round/>
            <a:headEnd/>
            <a:tailEnd/>
          </a:ln>
        </p:spPr>
        <p:txBody>
          <a:bodyPr/>
          <a:lstStyle/>
          <a:p>
            <a:endParaRPr lang="en-US"/>
          </a:p>
        </p:txBody>
      </p:sp>
      <p:sp>
        <p:nvSpPr>
          <p:cNvPr id="129057" name="Line 57"/>
          <p:cNvSpPr>
            <a:spLocks noChangeShapeType="1"/>
          </p:cNvSpPr>
          <p:nvPr/>
        </p:nvSpPr>
        <p:spPr bwMode="auto">
          <a:xfrm flipV="1">
            <a:off x="6553200" y="3733800"/>
            <a:ext cx="0" cy="1600200"/>
          </a:xfrm>
          <a:prstGeom prst="line">
            <a:avLst/>
          </a:prstGeom>
          <a:noFill/>
          <a:ln w="9525">
            <a:solidFill>
              <a:schemeClr val="tx1"/>
            </a:solidFill>
            <a:round/>
            <a:headEnd/>
            <a:tailEnd/>
          </a:ln>
        </p:spPr>
        <p:txBody>
          <a:bodyPr/>
          <a:lstStyle/>
          <a:p>
            <a:endParaRPr lang="en-US"/>
          </a:p>
        </p:txBody>
      </p:sp>
      <p:sp>
        <p:nvSpPr>
          <p:cNvPr id="129058" name="Line 58"/>
          <p:cNvSpPr>
            <a:spLocks noChangeShapeType="1"/>
          </p:cNvSpPr>
          <p:nvPr/>
        </p:nvSpPr>
        <p:spPr bwMode="auto">
          <a:xfrm flipV="1">
            <a:off x="8077200" y="3733800"/>
            <a:ext cx="0" cy="1600200"/>
          </a:xfrm>
          <a:prstGeom prst="line">
            <a:avLst/>
          </a:prstGeom>
          <a:noFill/>
          <a:ln w="9525">
            <a:solidFill>
              <a:schemeClr val="tx1"/>
            </a:solidFill>
            <a:round/>
            <a:headEnd/>
            <a:tailEnd/>
          </a:ln>
        </p:spPr>
        <p:txBody>
          <a:bodyPr/>
          <a:lstStyle/>
          <a:p>
            <a:endParaRPr lang="en-US"/>
          </a:p>
        </p:txBody>
      </p:sp>
      <p:sp>
        <p:nvSpPr>
          <p:cNvPr id="129059" name="AutoShape 59">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latin typeface="Arial" charset="0"/>
              </a:rPr>
              <a:t>Naming Ternary Compounds from Oxyacids</a:t>
            </a:r>
          </a:p>
        </p:txBody>
      </p:sp>
      <p:sp>
        <p:nvSpPr>
          <p:cNvPr id="130051" name="Line 3"/>
          <p:cNvSpPr>
            <a:spLocks noChangeShapeType="1"/>
          </p:cNvSpPr>
          <p:nvPr/>
        </p:nvSpPr>
        <p:spPr bwMode="auto">
          <a:xfrm>
            <a:off x="0" y="2819400"/>
            <a:ext cx="9144000" cy="0"/>
          </a:xfrm>
          <a:prstGeom prst="line">
            <a:avLst/>
          </a:prstGeom>
          <a:noFill/>
          <a:ln w="9525">
            <a:solidFill>
              <a:schemeClr val="tx1"/>
            </a:solidFill>
            <a:round/>
            <a:headEnd/>
            <a:tailEnd/>
          </a:ln>
        </p:spPr>
        <p:txBody>
          <a:bodyPr/>
          <a:lstStyle/>
          <a:p>
            <a:endParaRPr lang="en-US"/>
          </a:p>
        </p:txBody>
      </p:sp>
      <p:sp>
        <p:nvSpPr>
          <p:cNvPr id="130052" name="Line 4"/>
          <p:cNvSpPr>
            <a:spLocks noChangeShapeType="1"/>
          </p:cNvSpPr>
          <p:nvPr/>
        </p:nvSpPr>
        <p:spPr bwMode="auto">
          <a:xfrm>
            <a:off x="0" y="3581400"/>
            <a:ext cx="9144000" cy="0"/>
          </a:xfrm>
          <a:prstGeom prst="line">
            <a:avLst/>
          </a:prstGeom>
          <a:noFill/>
          <a:ln w="9525">
            <a:solidFill>
              <a:schemeClr val="tx1"/>
            </a:solidFill>
            <a:round/>
            <a:headEnd/>
            <a:tailEnd/>
          </a:ln>
        </p:spPr>
        <p:txBody>
          <a:bodyPr/>
          <a:lstStyle/>
          <a:p>
            <a:endParaRPr lang="en-US"/>
          </a:p>
        </p:txBody>
      </p:sp>
      <p:sp>
        <p:nvSpPr>
          <p:cNvPr id="130053" name="Line 5"/>
          <p:cNvSpPr>
            <a:spLocks noChangeShapeType="1"/>
          </p:cNvSpPr>
          <p:nvPr/>
        </p:nvSpPr>
        <p:spPr bwMode="auto">
          <a:xfrm>
            <a:off x="0" y="4343400"/>
            <a:ext cx="9144000" cy="0"/>
          </a:xfrm>
          <a:prstGeom prst="line">
            <a:avLst/>
          </a:prstGeom>
          <a:noFill/>
          <a:ln w="9525">
            <a:solidFill>
              <a:schemeClr val="tx1"/>
            </a:solidFill>
            <a:round/>
            <a:headEnd/>
            <a:tailEnd/>
          </a:ln>
        </p:spPr>
        <p:txBody>
          <a:bodyPr/>
          <a:lstStyle/>
          <a:p>
            <a:endParaRPr lang="en-US"/>
          </a:p>
        </p:txBody>
      </p:sp>
      <p:sp>
        <p:nvSpPr>
          <p:cNvPr id="130054" name="Line 6"/>
          <p:cNvSpPr>
            <a:spLocks noChangeShapeType="1"/>
          </p:cNvSpPr>
          <p:nvPr/>
        </p:nvSpPr>
        <p:spPr bwMode="auto">
          <a:xfrm>
            <a:off x="0" y="5105400"/>
            <a:ext cx="9144000" cy="0"/>
          </a:xfrm>
          <a:prstGeom prst="line">
            <a:avLst/>
          </a:prstGeom>
          <a:noFill/>
          <a:ln w="9525">
            <a:solidFill>
              <a:schemeClr val="tx1"/>
            </a:solidFill>
            <a:round/>
            <a:headEnd/>
            <a:tailEnd/>
          </a:ln>
        </p:spPr>
        <p:txBody>
          <a:bodyPr/>
          <a:lstStyle/>
          <a:p>
            <a:endParaRPr lang="en-US"/>
          </a:p>
        </p:txBody>
      </p:sp>
      <p:sp>
        <p:nvSpPr>
          <p:cNvPr id="130055" name="Line 7"/>
          <p:cNvSpPr>
            <a:spLocks noChangeShapeType="1"/>
          </p:cNvSpPr>
          <p:nvPr/>
        </p:nvSpPr>
        <p:spPr bwMode="auto">
          <a:xfrm>
            <a:off x="0" y="5867400"/>
            <a:ext cx="9144000" cy="0"/>
          </a:xfrm>
          <a:prstGeom prst="line">
            <a:avLst/>
          </a:prstGeom>
          <a:noFill/>
          <a:ln w="9525">
            <a:solidFill>
              <a:schemeClr val="tx1"/>
            </a:solidFill>
            <a:round/>
            <a:headEnd/>
            <a:tailEnd/>
          </a:ln>
        </p:spPr>
        <p:txBody>
          <a:bodyPr/>
          <a:lstStyle/>
          <a:p>
            <a:endParaRPr lang="en-US"/>
          </a:p>
        </p:txBody>
      </p:sp>
      <p:sp>
        <p:nvSpPr>
          <p:cNvPr id="130056" name="Text Box 8"/>
          <p:cNvSpPr txBox="1">
            <a:spLocks noChangeArrowheads="1"/>
          </p:cNvSpPr>
          <p:nvPr/>
        </p:nvSpPr>
        <p:spPr bwMode="auto">
          <a:xfrm>
            <a:off x="76200" y="2514600"/>
            <a:ext cx="5160963" cy="304800"/>
          </a:xfrm>
          <a:prstGeom prst="rect">
            <a:avLst/>
          </a:prstGeom>
          <a:noFill/>
          <a:ln w="9525">
            <a:noFill/>
            <a:miter lim="800000"/>
            <a:headEnd/>
            <a:tailEnd/>
          </a:ln>
        </p:spPr>
        <p:txBody>
          <a:bodyPr wrap="none">
            <a:spAutoFit/>
          </a:bodyPr>
          <a:lstStyle/>
          <a:p>
            <a:r>
              <a:rPr lang="en-US" sz="1400">
                <a:latin typeface="Arial" charset="0"/>
              </a:rPr>
              <a:t>The following table lists the most common families of oxy acids.</a:t>
            </a:r>
          </a:p>
        </p:txBody>
      </p:sp>
      <p:sp>
        <p:nvSpPr>
          <p:cNvPr id="52233" name="Text Box 9"/>
          <p:cNvSpPr txBox="1">
            <a:spLocks noChangeArrowheads="1"/>
          </p:cNvSpPr>
          <p:nvPr/>
        </p:nvSpPr>
        <p:spPr bwMode="auto">
          <a:xfrm>
            <a:off x="136525" y="2906713"/>
            <a:ext cx="1276350" cy="517525"/>
          </a:xfrm>
          <a:prstGeom prst="rect">
            <a:avLst/>
          </a:prstGeom>
          <a:noFill/>
          <a:ln w="9525">
            <a:noFill/>
            <a:miter lim="800000"/>
            <a:headEnd/>
            <a:tailEnd/>
          </a:ln>
        </p:spPr>
        <p:txBody>
          <a:bodyPr wrap="none">
            <a:spAutoFit/>
          </a:bodyPr>
          <a:lstStyle/>
          <a:p>
            <a:r>
              <a:rPr lang="en-US" sz="1400" b="1" i="1">
                <a:latin typeface="Arial" charset="0"/>
              </a:rPr>
              <a:t>one more</a:t>
            </a:r>
          </a:p>
          <a:p>
            <a:r>
              <a:rPr lang="en-US" sz="1400" b="1" i="1">
                <a:latin typeface="Arial" charset="0"/>
              </a:rPr>
              <a:t>oxygen atom</a:t>
            </a:r>
          </a:p>
        </p:txBody>
      </p:sp>
      <p:sp>
        <p:nvSpPr>
          <p:cNvPr id="130058" name="Text Box 11"/>
          <p:cNvSpPr txBox="1">
            <a:spLocks noChangeArrowheads="1"/>
          </p:cNvSpPr>
          <p:nvPr/>
        </p:nvSpPr>
        <p:spPr bwMode="auto">
          <a:xfrm>
            <a:off x="152400" y="3673475"/>
            <a:ext cx="1101725" cy="517525"/>
          </a:xfrm>
          <a:prstGeom prst="rect">
            <a:avLst/>
          </a:prstGeom>
          <a:noFill/>
          <a:ln w="9525">
            <a:noFill/>
            <a:miter lim="800000"/>
            <a:headEnd/>
            <a:tailEnd/>
          </a:ln>
        </p:spPr>
        <p:txBody>
          <a:bodyPr wrap="none">
            <a:spAutoFit/>
          </a:bodyPr>
          <a:lstStyle/>
          <a:p>
            <a:r>
              <a:rPr lang="en-US" sz="1400" b="1" i="1">
                <a:solidFill>
                  <a:schemeClr val="accent2"/>
                </a:solidFill>
                <a:latin typeface="Arial" charset="0"/>
              </a:rPr>
              <a:t>most</a:t>
            </a:r>
          </a:p>
          <a:p>
            <a:r>
              <a:rPr lang="en-US" sz="1400" b="1" i="1">
                <a:solidFill>
                  <a:schemeClr val="accent2"/>
                </a:solidFill>
                <a:latin typeface="Arial" charset="0"/>
              </a:rPr>
              <a:t>“common”</a:t>
            </a:r>
          </a:p>
        </p:txBody>
      </p:sp>
      <p:sp>
        <p:nvSpPr>
          <p:cNvPr id="52236" name="Text Box 12"/>
          <p:cNvSpPr txBox="1">
            <a:spLocks noChangeArrowheads="1"/>
          </p:cNvSpPr>
          <p:nvPr/>
        </p:nvSpPr>
        <p:spPr bwMode="auto">
          <a:xfrm>
            <a:off x="146050" y="4495800"/>
            <a:ext cx="892175" cy="517525"/>
          </a:xfrm>
          <a:prstGeom prst="rect">
            <a:avLst/>
          </a:prstGeom>
          <a:noFill/>
          <a:ln w="9525">
            <a:noFill/>
            <a:miter lim="800000"/>
            <a:headEnd/>
            <a:tailEnd/>
          </a:ln>
        </p:spPr>
        <p:txBody>
          <a:bodyPr wrap="none">
            <a:spAutoFit/>
          </a:bodyPr>
          <a:lstStyle/>
          <a:p>
            <a:r>
              <a:rPr lang="en-US" sz="1400" b="1" i="1">
                <a:latin typeface="Arial" charset="0"/>
              </a:rPr>
              <a:t>one less</a:t>
            </a:r>
          </a:p>
          <a:p>
            <a:r>
              <a:rPr lang="en-US" sz="1400" b="1" i="1">
                <a:latin typeface="Arial" charset="0"/>
              </a:rPr>
              <a:t>oxygen</a:t>
            </a:r>
          </a:p>
        </p:txBody>
      </p:sp>
      <p:sp>
        <p:nvSpPr>
          <p:cNvPr id="52237" name="Text Box 13"/>
          <p:cNvSpPr txBox="1">
            <a:spLocks noChangeArrowheads="1"/>
          </p:cNvSpPr>
          <p:nvPr/>
        </p:nvSpPr>
        <p:spPr bwMode="auto">
          <a:xfrm>
            <a:off x="152400" y="5257800"/>
            <a:ext cx="882650" cy="517525"/>
          </a:xfrm>
          <a:prstGeom prst="rect">
            <a:avLst/>
          </a:prstGeom>
          <a:noFill/>
          <a:ln w="9525">
            <a:noFill/>
            <a:miter lim="800000"/>
            <a:headEnd/>
            <a:tailEnd/>
          </a:ln>
        </p:spPr>
        <p:txBody>
          <a:bodyPr wrap="none">
            <a:spAutoFit/>
          </a:bodyPr>
          <a:lstStyle/>
          <a:p>
            <a:r>
              <a:rPr lang="en-US" sz="1400" b="1" i="1">
                <a:latin typeface="Arial" charset="0"/>
              </a:rPr>
              <a:t>two less</a:t>
            </a:r>
          </a:p>
          <a:p>
            <a:r>
              <a:rPr lang="en-US" sz="1400" b="1" i="1">
                <a:latin typeface="Arial" charset="0"/>
              </a:rPr>
              <a:t>oxygen</a:t>
            </a:r>
          </a:p>
        </p:txBody>
      </p:sp>
      <p:sp>
        <p:nvSpPr>
          <p:cNvPr id="52238" name="Text Box 14"/>
          <p:cNvSpPr txBox="1">
            <a:spLocks noChangeArrowheads="1"/>
          </p:cNvSpPr>
          <p:nvPr/>
        </p:nvSpPr>
        <p:spPr bwMode="auto">
          <a:xfrm>
            <a:off x="1833563" y="2971800"/>
            <a:ext cx="1366837" cy="517525"/>
          </a:xfrm>
          <a:prstGeom prst="rect">
            <a:avLst/>
          </a:prstGeom>
          <a:noFill/>
          <a:ln w="9525">
            <a:noFill/>
            <a:miter lim="800000"/>
            <a:headEnd/>
            <a:tailEnd/>
          </a:ln>
        </p:spPr>
        <p:txBody>
          <a:bodyPr wrap="none">
            <a:spAutoFit/>
          </a:bodyPr>
          <a:lstStyle/>
          <a:p>
            <a:r>
              <a:rPr lang="en-US" sz="1400" b="1">
                <a:latin typeface="Arial" charset="0"/>
              </a:rPr>
              <a:t>HClO</a:t>
            </a:r>
            <a:r>
              <a:rPr lang="en-US" sz="1400" b="1" baseline="-25000">
                <a:latin typeface="Arial" charset="0"/>
              </a:rPr>
              <a:t>4</a:t>
            </a:r>
          </a:p>
          <a:p>
            <a:r>
              <a:rPr lang="en-US" sz="1400" b="1">
                <a:latin typeface="Arial" charset="0"/>
              </a:rPr>
              <a:t>per</a:t>
            </a:r>
            <a:r>
              <a:rPr lang="en-US" sz="1400">
                <a:latin typeface="Arial" charset="0"/>
              </a:rPr>
              <a:t>chlor</a:t>
            </a:r>
            <a:r>
              <a:rPr lang="en-US" sz="1400" b="1">
                <a:latin typeface="Arial" charset="0"/>
              </a:rPr>
              <a:t>ic</a:t>
            </a:r>
            <a:r>
              <a:rPr lang="en-US" sz="1400">
                <a:latin typeface="Arial" charset="0"/>
              </a:rPr>
              <a:t> acid</a:t>
            </a:r>
            <a:endParaRPr lang="en-US" sz="1400" b="1">
              <a:latin typeface="Arial" charset="0"/>
            </a:endParaRPr>
          </a:p>
        </p:txBody>
      </p:sp>
      <p:sp>
        <p:nvSpPr>
          <p:cNvPr id="130062" name="Rectangle 16"/>
          <p:cNvSpPr>
            <a:spLocks noChangeArrowheads="1"/>
          </p:cNvSpPr>
          <p:nvPr/>
        </p:nvSpPr>
        <p:spPr bwMode="auto">
          <a:xfrm>
            <a:off x="1828800" y="3733800"/>
            <a:ext cx="1090613" cy="517525"/>
          </a:xfrm>
          <a:prstGeom prst="rect">
            <a:avLst/>
          </a:prstGeom>
          <a:noFill/>
          <a:ln w="9525">
            <a:noFill/>
            <a:miter lim="800000"/>
            <a:headEnd/>
            <a:tailEnd/>
          </a:ln>
        </p:spPr>
        <p:txBody>
          <a:bodyPr wrap="none">
            <a:spAutoFit/>
          </a:bodyPr>
          <a:lstStyle/>
          <a:p>
            <a:r>
              <a:rPr lang="en-US" sz="1400" b="1">
                <a:solidFill>
                  <a:schemeClr val="accent2"/>
                </a:solidFill>
                <a:latin typeface="Arial" charset="0"/>
              </a:rPr>
              <a:t>HClO</a:t>
            </a:r>
            <a:r>
              <a:rPr lang="en-US" sz="1400" b="1" baseline="-25000">
                <a:solidFill>
                  <a:schemeClr val="accent2"/>
                </a:solidFill>
                <a:latin typeface="Arial" charset="0"/>
              </a:rPr>
              <a:t>3</a:t>
            </a:r>
          </a:p>
          <a:p>
            <a:r>
              <a:rPr lang="en-US" sz="1400">
                <a:solidFill>
                  <a:schemeClr val="accent2"/>
                </a:solidFill>
                <a:latin typeface="Arial" charset="0"/>
              </a:rPr>
              <a:t>chlor</a:t>
            </a:r>
            <a:r>
              <a:rPr lang="en-US" sz="1400" b="1">
                <a:solidFill>
                  <a:schemeClr val="accent2"/>
                </a:solidFill>
                <a:latin typeface="Arial" charset="0"/>
              </a:rPr>
              <a:t>ic</a:t>
            </a:r>
            <a:r>
              <a:rPr lang="en-US" sz="1400">
                <a:solidFill>
                  <a:schemeClr val="accent2"/>
                </a:solidFill>
                <a:latin typeface="Arial" charset="0"/>
              </a:rPr>
              <a:t> acid</a:t>
            </a:r>
          </a:p>
        </p:txBody>
      </p:sp>
      <p:sp>
        <p:nvSpPr>
          <p:cNvPr id="52243" name="Rectangle 19"/>
          <p:cNvSpPr>
            <a:spLocks noChangeArrowheads="1"/>
          </p:cNvSpPr>
          <p:nvPr/>
        </p:nvSpPr>
        <p:spPr bwMode="auto">
          <a:xfrm>
            <a:off x="1828800" y="4495800"/>
            <a:ext cx="1257300" cy="517525"/>
          </a:xfrm>
          <a:prstGeom prst="rect">
            <a:avLst/>
          </a:prstGeom>
          <a:noFill/>
          <a:ln w="9525">
            <a:noFill/>
            <a:miter lim="800000"/>
            <a:headEnd/>
            <a:tailEnd/>
          </a:ln>
        </p:spPr>
        <p:txBody>
          <a:bodyPr wrap="none">
            <a:spAutoFit/>
          </a:bodyPr>
          <a:lstStyle/>
          <a:p>
            <a:r>
              <a:rPr lang="en-US" sz="1400" b="1">
                <a:latin typeface="Arial" charset="0"/>
              </a:rPr>
              <a:t>HClO</a:t>
            </a:r>
            <a:r>
              <a:rPr lang="en-US" sz="1400" b="1" baseline="-25000">
                <a:latin typeface="Arial" charset="0"/>
              </a:rPr>
              <a:t>2</a:t>
            </a:r>
          </a:p>
          <a:p>
            <a:r>
              <a:rPr lang="en-US" sz="1400">
                <a:latin typeface="Arial" charset="0"/>
              </a:rPr>
              <a:t>chlor</a:t>
            </a:r>
            <a:r>
              <a:rPr lang="en-US" sz="1400" b="1">
                <a:latin typeface="Arial" charset="0"/>
              </a:rPr>
              <a:t>ous</a:t>
            </a:r>
            <a:r>
              <a:rPr lang="en-US" sz="1400">
                <a:latin typeface="Arial" charset="0"/>
              </a:rPr>
              <a:t> acid</a:t>
            </a:r>
          </a:p>
        </p:txBody>
      </p:sp>
      <p:sp>
        <p:nvSpPr>
          <p:cNvPr id="52244" name="Rectangle 20"/>
          <p:cNvSpPr>
            <a:spLocks noChangeArrowheads="1"/>
          </p:cNvSpPr>
          <p:nvPr/>
        </p:nvSpPr>
        <p:spPr bwMode="auto">
          <a:xfrm>
            <a:off x="1828800" y="5257800"/>
            <a:ext cx="1679575" cy="517525"/>
          </a:xfrm>
          <a:prstGeom prst="rect">
            <a:avLst/>
          </a:prstGeom>
          <a:noFill/>
          <a:ln w="9525">
            <a:noFill/>
            <a:miter lim="800000"/>
            <a:headEnd/>
            <a:tailEnd/>
          </a:ln>
        </p:spPr>
        <p:txBody>
          <a:bodyPr wrap="none">
            <a:spAutoFit/>
          </a:bodyPr>
          <a:lstStyle/>
          <a:p>
            <a:r>
              <a:rPr lang="en-US" sz="1400" b="1">
                <a:latin typeface="Arial" charset="0"/>
              </a:rPr>
              <a:t>HClO</a:t>
            </a:r>
          </a:p>
          <a:p>
            <a:r>
              <a:rPr lang="en-US" sz="1400" b="1">
                <a:latin typeface="Arial" charset="0"/>
              </a:rPr>
              <a:t>hypo</a:t>
            </a:r>
            <a:r>
              <a:rPr lang="en-US" sz="1400">
                <a:latin typeface="Arial" charset="0"/>
              </a:rPr>
              <a:t>chlor</a:t>
            </a:r>
            <a:r>
              <a:rPr lang="en-US" sz="1400" b="1">
                <a:latin typeface="Arial" charset="0"/>
              </a:rPr>
              <a:t>ous</a:t>
            </a:r>
            <a:r>
              <a:rPr lang="en-US" sz="1400">
                <a:latin typeface="Arial" charset="0"/>
              </a:rPr>
              <a:t> acid</a:t>
            </a:r>
            <a:endParaRPr lang="en-US" sz="1400" b="1">
              <a:latin typeface="Arial" charset="0"/>
            </a:endParaRPr>
          </a:p>
        </p:txBody>
      </p:sp>
      <p:sp>
        <p:nvSpPr>
          <p:cNvPr id="130065" name="Rectangle 24"/>
          <p:cNvSpPr>
            <a:spLocks noChangeArrowheads="1"/>
          </p:cNvSpPr>
          <p:nvPr/>
        </p:nvSpPr>
        <p:spPr bwMode="auto">
          <a:xfrm>
            <a:off x="3657600" y="3733800"/>
            <a:ext cx="1139825" cy="517525"/>
          </a:xfrm>
          <a:prstGeom prst="rect">
            <a:avLst/>
          </a:prstGeom>
          <a:noFill/>
          <a:ln w="9525">
            <a:noFill/>
            <a:miter lim="800000"/>
            <a:headEnd/>
            <a:tailEnd/>
          </a:ln>
        </p:spPr>
        <p:txBody>
          <a:bodyPr wrap="none">
            <a:spAutoFit/>
          </a:bodyPr>
          <a:lstStyle/>
          <a:p>
            <a:r>
              <a:rPr lang="en-US" sz="1400" b="1">
                <a:solidFill>
                  <a:schemeClr val="accent2"/>
                </a:solidFill>
                <a:latin typeface="Arial" charset="0"/>
              </a:rPr>
              <a:t>H</a:t>
            </a:r>
            <a:r>
              <a:rPr lang="en-US" sz="1400" b="1" baseline="-25000">
                <a:solidFill>
                  <a:schemeClr val="accent2"/>
                </a:solidFill>
                <a:latin typeface="Arial" charset="0"/>
              </a:rPr>
              <a:t>2</a:t>
            </a:r>
            <a:r>
              <a:rPr lang="en-US" sz="1400" b="1">
                <a:solidFill>
                  <a:schemeClr val="accent2"/>
                </a:solidFill>
                <a:latin typeface="Arial" charset="0"/>
              </a:rPr>
              <a:t>SO</a:t>
            </a:r>
            <a:r>
              <a:rPr lang="en-US" sz="1400" b="1" baseline="-25000">
                <a:solidFill>
                  <a:schemeClr val="accent2"/>
                </a:solidFill>
                <a:latin typeface="Arial" charset="0"/>
              </a:rPr>
              <a:t>4</a:t>
            </a:r>
          </a:p>
          <a:p>
            <a:r>
              <a:rPr lang="en-US" sz="1400">
                <a:solidFill>
                  <a:schemeClr val="accent2"/>
                </a:solidFill>
                <a:latin typeface="Arial" charset="0"/>
              </a:rPr>
              <a:t>sulfur</a:t>
            </a:r>
            <a:r>
              <a:rPr lang="en-US" sz="1400" b="1">
                <a:solidFill>
                  <a:schemeClr val="accent2"/>
                </a:solidFill>
                <a:latin typeface="Arial" charset="0"/>
              </a:rPr>
              <a:t>ic</a:t>
            </a:r>
            <a:r>
              <a:rPr lang="en-US" sz="1400">
                <a:solidFill>
                  <a:schemeClr val="accent2"/>
                </a:solidFill>
                <a:latin typeface="Arial" charset="0"/>
              </a:rPr>
              <a:t> acid</a:t>
            </a:r>
          </a:p>
        </p:txBody>
      </p:sp>
      <p:sp>
        <p:nvSpPr>
          <p:cNvPr id="52250" name="Rectangle 26"/>
          <p:cNvSpPr>
            <a:spLocks noChangeArrowheads="1"/>
          </p:cNvSpPr>
          <p:nvPr/>
        </p:nvSpPr>
        <p:spPr bwMode="auto">
          <a:xfrm>
            <a:off x="3657600" y="4495800"/>
            <a:ext cx="1306513" cy="517525"/>
          </a:xfrm>
          <a:prstGeom prst="rect">
            <a:avLst/>
          </a:prstGeom>
          <a:noFill/>
          <a:ln w="9525">
            <a:noFill/>
            <a:miter lim="800000"/>
            <a:headEnd/>
            <a:tailEnd/>
          </a:ln>
        </p:spPr>
        <p:txBody>
          <a:bodyPr wrap="none">
            <a:spAutoFit/>
          </a:bodyPr>
          <a:lstStyle/>
          <a:p>
            <a:r>
              <a:rPr lang="en-US" sz="1400" b="1">
                <a:latin typeface="Arial" charset="0"/>
              </a:rPr>
              <a:t>H</a:t>
            </a:r>
            <a:r>
              <a:rPr lang="en-US" sz="1400" b="1" baseline="-25000">
                <a:latin typeface="Arial" charset="0"/>
              </a:rPr>
              <a:t>2</a:t>
            </a:r>
            <a:r>
              <a:rPr lang="en-US" sz="1400" b="1">
                <a:latin typeface="Arial" charset="0"/>
              </a:rPr>
              <a:t>SO</a:t>
            </a:r>
            <a:r>
              <a:rPr lang="en-US" sz="1400" b="1" baseline="-25000">
                <a:latin typeface="Arial" charset="0"/>
              </a:rPr>
              <a:t>3</a:t>
            </a:r>
          </a:p>
          <a:p>
            <a:r>
              <a:rPr lang="en-US" sz="1400">
                <a:latin typeface="Arial" charset="0"/>
              </a:rPr>
              <a:t>sulfur</a:t>
            </a:r>
            <a:r>
              <a:rPr lang="en-US" sz="1400" b="1">
                <a:latin typeface="Arial" charset="0"/>
              </a:rPr>
              <a:t>ous</a:t>
            </a:r>
            <a:r>
              <a:rPr lang="en-US" sz="1400">
                <a:latin typeface="Arial" charset="0"/>
              </a:rPr>
              <a:t> acid</a:t>
            </a:r>
          </a:p>
        </p:txBody>
      </p:sp>
      <p:sp>
        <p:nvSpPr>
          <p:cNvPr id="130067" name="Rectangle 27"/>
          <p:cNvSpPr>
            <a:spLocks noChangeArrowheads="1"/>
          </p:cNvSpPr>
          <p:nvPr/>
        </p:nvSpPr>
        <p:spPr bwMode="auto">
          <a:xfrm>
            <a:off x="5334000" y="3733800"/>
            <a:ext cx="1444625" cy="517525"/>
          </a:xfrm>
          <a:prstGeom prst="rect">
            <a:avLst/>
          </a:prstGeom>
          <a:noFill/>
          <a:ln w="9525">
            <a:noFill/>
            <a:miter lim="800000"/>
            <a:headEnd/>
            <a:tailEnd/>
          </a:ln>
        </p:spPr>
        <p:txBody>
          <a:bodyPr wrap="none">
            <a:spAutoFit/>
          </a:bodyPr>
          <a:lstStyle/>
          <a:p>
            <a:r>
              <a:rPr lang="en-US" sz="1400" b="1">
                <a:solidFill>
                  <a:schemeClr val="accent2"/>
                </a:solidFill>
                <a:latin typeface="Arial" charset="0"/>
              </a:rPr>
              <a:t>H</a:t>
            </a:r>
            <a:r>
              <a:rPr lang="en-US" sz="1400" b="1" baseline="-25000">
                <a:solidFill>
                  <a:schemeClr val="accent2"/>
                </a:solidFill>
                <a:latin typeface="Arial" charset="0"/>
              </a:rPr>
              <a:t>3</a:t>
            </a:r>
            <a:r>
              <a:rPr lang="en-US" sz="1400" b="1">
                <a:solidFill>
                  <a:schemeClr val="accent2"/>
                </a:solidFill>
                <a:latin typeface="Arial" charset="0"/>
              </a:rPr>
              <a:t>PO</a:t>
            </a:r>
            <a:r>
              <a:rPr lang="en-US" sz="1400" b="1" baseline="-25000">
                <a:solidFill>
                  <a:schemeClr val="accent2"/>
                </a:solidFill>
                <a:latin typeface="Arial" charset="0"/>
              </a:rPr>
              <a:t>4</a:t>
            </a:r>
          </a:p>
          <a:p>
            <a:r>
              <a:rPr lang="en-US" sz="1400">
                <a:solidFill>
                  <a:schemeClr val="accent2"/>
                </a:solidFill>
                <a:latin typeface="Arial" charset="0"/>
              </a:rPr>
              <a:t>phosphor</a:t>
            </a:r>
            <a:r>
              <a:rPr lang="en-US" sz="1400" b="1">
                <a:solidFill>
                  <a:schemeClr val="accent2"/>
                </a:solidFill>
                <a:latin typeface="Arial" charset="0"/>
              </a:rPr>
              <a:t>ic</a:t>
            </a:r>
            <a:r>
              <a:rPr lang="en-US" sz="1400">
                <a:solidFill>
                  <a:schemeClr val="accent2"/>
                </a:solidFill>
                <a:latin typeface="Arial" charset="0"/>
              </a:rPr>
              <a:t> acid</a:t>
            </a:r>
          </a:p>
        </p:txBody>
      </p:sp>
      <p:sp>
        <p:nvSpPr>
          <p:cNvPr id="52252" name="Rectangle 28"/>
          <p:cNvSpPr>
            <a:spLocks noChangeArrowheads="1"/>
          </p:cNvSpPr>
          <p:nvPr/>
        </p:nvSpPr>
        <p:spPr bwMode="auto">
          <a:xfrm>
            <a:off x="5334000" y="4495800"/>
            <a:ext cx="1611313" cy="517525"/>
          </a:xfrm>
          <a:prstGeom prst="rect">
            <a:avLst/>
          </a:prstGeom>
          <a:noFill/>
          <a:ln w="9525">
            <a:noFill/>
            <a:miter lim="800000"/>
            <a:headEnd/>
            <a:tailEnd/>
          </a:ln>
        </p:spPr>
        <p:txBody>
          <a:bodyPr wrap="none">
            <a:spAutoFit/>
          </a:bodyPr>
          <a:lstStyle/>
          <a:p>
            <a:r>
              <a:rPr lang="en-US" sz="1400" b="1">
                <a:latin typeface="Arial" charset="0"/>
              </a:rPr>
              <a:t>H</a:t>
            </a:r>
            <a:r>
              <a:rPr lang="en-US" sz="1400" b="1" baseline="-25000">
                <a:latin typeface="Arial" charset="0"/>
              </a:rPr>
              <a:t>3</a:t>
            </a:r>
            <a:r>
              <a:rPr lang="en-US" sz="1400" b="1">
                <a:latin typeface="Arial" charset="0"/>
              </a:rPr>
              <a:t>PO</a:t>
            </a:r>
            <a:r>
              <a:rPr lang="en-US" sz="1400" b="1" baseline="-25000">
                <a:latin typeface="Arial" charset="0"/>
              </a:rPr>
              <a:t>3</a:t>
            </a:r>
          </a:p>
          <a:p>
            <a:r>
              <a:rPr lang="en-US" sz="1400">
                <a:latin typeface="Arial" charset="0"/>
              </a:rPr>
              <a:t>phosphor</a:t>
            </a:r>
            <a:r>
              <a:rPr lang="en-US" sz="1400" b="1">
                <a:latin typeface="Arial" charset="0"/>
              </a:rPr>
              <a:t>ous</a:t>
            </a:r>
            <a:r>
              <a:rPr lang="en-US" sz="1400">
                <a:latin typeface="Arial" charset="0"/>
              </a:rPr>
              <a:t> acid</a:t>
            </a:r>
          </a:p>
        </p:txBody>
      </p:sp>
      <p:sp>
        <p:nvSpPr>
          <p:cNvPr id="52253" name="Rectangle 29"/>
          <p:cNvSpPr>
            <a:spLocks noChangeArrowheads="1"/>
          </p:cNvSpPr>
          <p:nvPr/>
        </p:nvSpPr>
        <p:spPr bwMode="auto">
          <a:xfrm>
            <a:off x="5334000" y="5257800"/>
            <a:ext cx="2033588" cy="517525"/>
          </a:xfrm>
          <a:prstGeom prst="rect">
            <a:avLst/>
          </a:prstGeom>
          <a:noFill/>
          <a:ln w="9525">
            <a:noFill/>
            <a:miter lim="800000"/>
            <a:headEnd/>
            <a:tailEnd/>
          </a:ln>
        </p:spPr>
        <p:txBody>
          <a:bodyPr wrap="none">
            <a:spAutoFit/>
          </a:bodyPr>
          <a:lstStyle/>
          <a:p>
            <a:r>
              <a:rPr lang="en-US" sz="1400" b="1">
                <a:latin typeface="Arial" charset="0"/>
              </a:rPr>
              <a:t>H</a:t>
            </a:r>
            <a:r>
              <a:rPr lang="en-US" sz="1400" b="1" baseline="-25000">
                <a:latin typeface="Arial" charset="0"/>
              </a:rPr>
              <a:t>3</a:t>
            </a:r>
            <a:r>
              <a:rPr lang="en-US" sz="1400" b="1">
                <a:latin typeface="Arial" charset="0"/>
              </a:rPr>
              <a:t>PO</a:t>
            </a:r>
            <a:r>
              <a:rPr lang="en-US" sz="1400" b="1" baseline="-25000">
                <a:latin typeface="Arial" charset="0"/>
              </a:rPr>
              <a:t>2</a:t>
            </a:r>
          </a:p>
          <a:p>
            <a:r>
              <a:rPr lang="en-US" sz="1400" b="1">
                <a:latin typeface="Arial" charset="0"/>
              </a:rPr>
              <a:t>hypo</a:t>
            </a:r>
            <a:r>
              <a:rPr lang="en-US" sz="1400">
                <a:latin typeface="Arial" charset="0"/>
              </a:rPr>
              <a:t>phosphor</a:t>
            </a:r>
            <a:r>
              <a:rPr lang="en-US" sz="1400" b="1">
                <a:latin typeface="Arial" charset="0"/>
              </a:rPr>
              <a:t>ous</a:t>
            </a:r>
            <a:r>
              <a:rPr lang="en-US" sz="1400">
                <a:latin typeface="Arial" charset="0"/>
              </a:rPr>
              <a:t> acid</a:t>
            </a:r>
            <a:endParaRPr lang="en-US" sz="1400" b="1">
              <a:latin typeface="Arial" charset="0"/>
            </a:endParaRPr>
          </a:p>
        </p:txBody>
      </p:sp>
      <p:sp>
        <p:nvSpPr>
          <p:cNvPr id="130070" name="Rectangle 30"/>
          <p:cNvSpPr>
            <a:spLocks noChangeArrowheads="1"/>
          </p:cNvSpPr>
          <p:nvPr/>
        </p:nvSpPr>
        <p:spPr bwMode="auto">
          <a:xfrm>
            <a:off x="7543800" y="3733800"/>
            <a:ext cx="952500" cy="517525"/>
          </a:xfrm>
          <a:prstGeom prst="rect">
            <a:avLst/>
          </a:prstGeom>
          <a:noFill/>
          <a:ln w="9525">
            <a:noFill/>
            <a:miter lim="800000"/>
            <a:headEnd/>
            <a:tailEnd/>
          </a:ln>
        </p:spPr>
        <p:txBody>
          <a:bodyPr wrap="none">
            <a:spAutoFit/>
          </a:bodyPr>
          <a:lstStyle/>
          <a:p>
            <a:r>
              <a:rPr lang="en-US" sz="1400" b="1">
                <a:solidFill>
                  <a:schemeClr val="accent2"/>
                </a:solidFill>
                <a:latin typeface="Arial" charset="0"/>
              </a:rPr>
              <a:t>HNO</a:t>
            </a:r>
            <a:r>
              <a:rPr lang="en-US" sz="1400" b="1" baseline="-25000">
                <a:solidFill>
                  <a:schemeClr val="accent2"/>
                </a:solidFill>
                <a:latin typeface="Arial" charset="0"/>
              </a:rPr>
              <a:t>3</a:t>
            </a:r>
          </a:p>
          <a:p>
            <a:r>
              <a:rPr lang="en-US" sz="1400">
                <a:solidFill>
                  <a:schemeClr val="accent2"/>
                </a:solidFill>
                <a:latin typeface="Arial" charset="0"/>
              </a:rPr>
              <a:t>nitr</a:t>
            </a:r>
            <a:r>
              <a:rPr lang="en-US" sz="1400" b="1">
                <a:solidFill>
                  <a:schemeClr val="accent2"/>
                </a:solidFill>
                <a:latin typeface="Arial" charset="0"/>
              </a:rPr>
              <a:t>ic</a:t>
            </a:r>
            <a:r>
              <a:rPr lang="en-US" sz="1400">
                <a:solidFill>
                  <a:schemeClr val="accent2"/>
                </a:solidFill>
                <a:latin typeface="Arial" charset="0"/>
              </a:rPr>
              <a:t> acid</a:t>
            </a:r>
          </a:p>
        </p:txBody>
      </p:sp>
      <p:sp>
        <p:nvSpPr>
          <p:cNvPr id="52255" name="Rectangle 31"/>
          <p:cNvSpPr>
            <a:spLocks noChangeArrowheads="1"/>
          </p:cNvSpPr>
          <p:nvPr/>
        </p:nvSpPr>
        <p:spPr bwMode="auto">
          <a:xfrm>
            <a:off x="7543800" y="4495800"/>
            <a:ext cx="1119188" cy="517525"/>
          </a:xfrm>
          <a:prstGeom prst="rect">
            <a:avLst/>
          </a:prstGeom>
          <a:noFill/>
          <a:ln w="9525">
            <a:noFill/>
            <a:miter lim="800000"/>
            <a:headEnd/>
            <a:tailEnd/>
          </a:ln>
        </p:spPr>
        <p:txBody>
          <a:bodyPr wrap="none">
            <a:spAutoFit/>
          </a:bodyPr>
          <a:lstStyle/>
          <a:p>
            <a:r>
              <a:rPr lang="en-US" sz="1400" b="1">
                <a:latin typeface="Arial" charset="0"/>
              </a:rPr>
              <a:t>HNO</a:t>
            </a:r>
            <a:r>
              <a:rPr lang="en-US" sz="1400" b="1" baseline="-25000">
                <a:latin typeface="Arial" charset="0"/>
              </a:rPr>
              <a:t>2</a:t>
            </a:r>
          </a:p>
          <a:p>
            <a:r>
              <a:rPr lang="en-US" sz="1400">
                <a:latin typeface="Arial" charset="0"/>
              </a:rPr>
              <a:t>nitr</a:t>
            </a:r>
            <a:r>
              <a:rPr lang="en-US" sz="1400" b="1">
                <a:latin typeface="Arial" charset="0"/>
              </a:rPr>
              <a:t>ous</a:t>
            </a:r>
            <a:r>
              <a:rPr lang="en-US" sz="1400">
                <a:latin typeface="Arial" charset="0"/>
              </a:rPr>
              <a:t> acid</a:t>
            </a:r>
          </a:p>
        </p:txBody>
      </p:sp>
      <p:sp>
        <p:nvSpPr>
          <p:cNvPr id="52256" name="Rectangle 32"/>
          <p:cNvSpPr>
            <a:spLocks noChangeArrowheads="1"/>
          </p:cNvSpPr>
          <p:nvPr/>
        </p:nvSpPr>
        <p:spPr bwMode="auto">
          <a:xfrm>
            <a:off x="7543800" y="5257800"/>
            <a:ext cx="1541463" cy="517525"/>
          </a:xfrm>
          <a:prstGeom prst="rect">
            <a:avLst/>
          </a:prstGeom>
          <a:noFill/>
          <a:ln w="9525">
            <a:noFill/>
            <a:miter lim="800000"/>
            <a:headEnd/>
            <a:tailEnd/>
          </a:ln>
        </p:spPr>
        <p:txBody>
          <a:bodyPr wrap="none">
            <a:spAutoFit/>
          </a:bodyPr>
          <a:lstStyle/>
          <a:p>
            <a:r>
              <a:rPr lang="en-US" sz="1400" b="1">
                <a:latin typeface="Arial" charset="0"/>
              </a:rPr>
              <a:t>(HNO)</a:t>
            </a:r>
            <a:r>
              <a:rPr lang="en-US" sz="1400" b="1" baseline="-25000">
                <a:latin typeface="Arial" charset="0"/>
              </a:rPr>
              <a:t>2</a:t>
            </a:r>
          </a:p>
          <a:p>
            <a:r>
              <a:rPr lang="en-US" sz="1400" b="1">
                <a:latin typeface="Arial" charset="0"/>
              </a:rPr>
              <a:t>hypo</a:t>
            </a:r>
            <a:r>
              <a:rPr lang="en-US" sz="1400">
                <a:latin typeface="Arial" charset="0"/>
              </a:rPr>
              <a:t>nitr</a:t>
            </a:r>
            <a:r>
              <a:rPr lang="en-US" sz="1400" b="1">
                <a:latin typeface="Arial" charset="0"/>
              </a:rPr>
              <a:t>ous </a:t>
            </a:r>
            <a:r>
              <a:rPr lang="en-US" sz="1400">
                <a:latin typeface="Arial" charset="0"/>
              </a:rPr>
              <a:t>acid</a:t>
            </a:r>
            <a:endParaRPr lang="en-US" sz="1400" b="1">
              <a:latin typeface="Arial" charset="0"/>
            </a:endParaRPr>
          </a:p>
        </p:txBody>
      </p:sp>
      <p:sp>
        <p:nvSpPr>
          <p:cNvPr id="130073" name="AutoShape 3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36"/>
                                        </p:tgtEl>
                                        <p:attrNameLst>
                                          <p:attrName>style.visibility</p:attrName>
                                        </p:attrNameLst>
                                      </p:cBhvr>
                                      <p:to>
                                        <p:strVal val="visible"/>
                                      </p:to>
                                    </p:set>
                                    <p:animEffect transition="in" filter="dissolve">
                                      <p:cBhvr>
                                        <p:cTn id="7" dur="500"/>
                                        <p:tgtEl>
                                          <p:spTgt spid="522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43"/>
                                        </p:tgtEl>
                                        <p:attrNameLst>
                                          <p:attrName>style.visibility</p:attrName>
                                        </p:attrNameLst>
                                      </p:cBhvr>
                                      <p:to>
                                        <p:strVal val="visible"/>
                                      </p:to>
                                    </p:set>
                                    <p:animEffect transition="in" filter="fade">
                                      <p:cBhvr>
                                        <p:cTn id="12" dur="2000"/>
                                        <p:tgtEl>
                                          <p:spTgt spid="52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50"/>
                                        </p:tgtEl>
                                        <p:attrNameLst>
                                          <p:attrName>style.visibility</p:attrName>
                                        </p:attrNameLst>
                                      </p:cBhvr>
                                      <p:to>
                                        <p:strVal val="visible"/>
                                      </p:to>
                                    </p:set>
                                    <p:animEffect transition="in" filter="fade">
                                      <p:cBhvr>
                                        <p:cTn id="17" dur="2000"/>
                                        <p:tgtEl>
                                          <p:spTgt spid="522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52"/>
                                        </p:tgtEl>
                                        <p:attrNameLst>
                                          <p:attrName>style.visibility</p:attrName>
                                        </p:attrNameLst>
                                      </p:cBhvr>
                                      <p:to>
                                        <p:strVal val="visible"/>
                                      </p:to>
                                    </p:set>
                                    <p:animEffect transition="in" filter="fade">
                                      <p:cBhvr>
                                        <p:cTn id="22" dur="2000"/>
                                        <p:tgtEl>
                                          <p:spTgt spid="52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255"/>
                                        </p:tgtEl>
                                        <p:attrNameLst>
                                          <p:attrName>style.visibility</p:attrName>
                                        </p:attrNameLst>
                                      </p:cBhvr>
                                      <p:to>
                                        <p:strVal val="visible"/>
                                      </p:to>
                                    </p:set>
                                    <p:animEffect transition="in" filter="fade">
                                      <p:cBhvr>
                                        <p:cTn id="27" dur="2000"/>
                                        <p:tgtEl>
                                          <p:spTgt spid="5225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233"/>
                                        </p:tgtEl>
                                        <p:attrNameLst>
                                          <p:attrName>style.visibility</p:attrName>
                                        </p:attrNameLst>
                                      </p:cBhvr>
                                      <p:to>
                                        <p:strVal val="visible"/>
                                      </p:to>
                                    </p:set>
                                    <p:animEffect transition="in" filter="dissolve">
                                      <p:cBhvr>
                                        <p:cTn id="32" dur="500"/>
                                        <p:tgtEl>
                                          <p:spTgt spid="522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238"/>
                                        </p:tgtEl>
                                        <p:attrNameLst>
                                          <p:attrName>style.visibility</p:attrName>
                                        </p:attrNameLst>
                                      </p:cBhvr>
                                      <p:to>
                                        <p:strVal val="visible"/>
                                      </p:to>
                                    </p:set>
                                    <p:animEffect transition="in" filter="fade">
                                      <p:cBhvr>
                                        <p:cTn id="37" dur="2000"/>
                                        <p:tgtEl>
                                          <p:spTgt spid="522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2237"/>
                                        </p:tgtEl>
                                        <p:attrNameLst>
                                          <p:attrName>style.visibility</p:attrName>
                                        </p:attrNameLst>
                                      </p:cBhvr>
                                      <p:to>
                                        <p:strVal val="visible"/>
                                      </p:to>
                                    </p:set>
                                    <p:animEffect transition="in" filter="dissolve">
                                      <p:cBhvr>
                                        <p:cTn id="42" dur="500"/>
                                        <p:tgtEl>
                                          <p:spTgt spid="5223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244"/>
                                        </p:tgtEl>
                                        <p:attrNameLst>
                                          <p:attrName>style.visibility</p:attrName>
                                        </p:attrNameLst>
                                      </p:cBhvr>
                                      <p:to>
                                        <p:strVal val="visible"/>
                                      </p:to>
                                    </p:set>
                                    <p:animEffect transition="in" filter="fade">
                                      <p:cBhvr>
                                        <p:cTn id="47" dur="2000"/>
                                        <p:tgtEl>
                                          <p:spTgt spid="522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253"/>
                                        </p:tgtEl>
                                        <p:attrNameLst>
                                          <p:attrName>style.visibility</p:attrName>
                                        </p:attrNameLst>
                                      </p:cBhvr>
                                      <p:to>
                                        <p:strVal val="visible"/>
                                      </p:to>
                                    </p:set>
                                    <p:animEffect transition="in" filter="fade">
                                      <p:cBhvr>
                                        <p:cTn id="52" dur="2000"/>
                                        <p:tgtEl>
                                          <p:spTgt spid="522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256"/>
                                        </p:tgtEl>
                                        <p:attrNameLst>
                                          <p:attrName>style.visibility</p:attrName>
                                        </p:attrNameLst>
                                      </p:cBhvr>
                                      <p:to>
                                        <p:strVal val="visible"/>
                                      </p:to>
                                    </p:set>
                                    <p:animEffect transition="in" filter="fade">
                                      <p:cBhvr>
                                        <p:cTn id="57" dur="2000"/>
                                        <p:tgtEl>
                                          <p:spTgt spid="52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52236" grpId="0"/>
      <p:bldP spid="52237" grpId="0"/>
      <p:bldP spid="52238" grpId="0"/>
      <p:bldP spid="52243" grpId="0"/>
      <p:bldP spid="52244" grpId="0"/>
      <p:bldP spid="52250" grpId="0"/>
      <p:bldP spid="52252" grpId="0"/>
      <p:bldP spid="52253" grpId="0"/>
      <p:bldP spid="52255" grpId="0"/>
      <p:bldP spid="5225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ChangeArrowheads="1"/>
          </p:cNvSpPr>
          <p:nvPr/>
        </p:nvSpPr>
        <p:spPr bwMode="auto">
          <a:xfrm>
            <a:off x="914400" y="1981200"/>
            <a:ext cx="3048000" cy="1371600"/>
          </a:xfrm>
          <a:prstGeom prst="rect">
            <a:avLst/>
          </a:prstGeom>
          <a:solidFill>
            <a:srgbClr val="FF0000">
              <a:alpha val="10196"/>
            </a:srgbClr>
          </a:solidFill>
          <a:ln w="3175">
            <a:solidFill>
              <a:schemeClr val="tx1"/>
            </a:solidFill>
            <a:miter lim="800000"/>
            <a:headEnd/>
            <a:tailEnd/>
          </a:ln>
        </p:spPr>
        <p:txBody>
          <a:bodyPr wrap="none" anchor="ctr"/>
          <a:lstStyle/>
          <a:p>
            <a:pPr algn="ctr"/>
            <a:r>
              <a:rPr lang="en-US" sz="2800">
                <a:latin typeface="Arial" charset="0"/>
              </a:rPr>
              <a:t>An </a:t>
            </a:r>
            <a:r>
              <a:rPr lang="en-US" sz="2800" b="1">
                <a:latin typeface="Arial" charset="0"/>
              </a:rPr>
              <a:t>acid</a:t>
            </a:r>
            <a:r>
              <a:rPr lang="en-US" sz="2800">
                <a:latin typeface="Arial" charset="0"/>
              </a:rPr>
              <a:t> with a</a:t>
            </a:r>
          </a:p>
          <a:p>
            <a:pPr algn="ctr"/>
            <a:r>
              <a:rPr lang="en-US" sz="2800">
                <a:latin typeface="Arial" charset="0"/>
              </a:rPr>
              <a:t>name ending in</a:t>
            </a:r>
          </a:p>
        </p:txBody>
      </p:sp>
      <p:sp>
        <p:nvSpPr>
          <p:cNvPr id="340998" name="Rectangle 6"/>
          <p:cNvSpPr>
            <a:spLocks noChangeArrowheads="1"/>
          </p:cNvSpPr>
          <p:nvPr/>
        </p:nvSpPr>
        <p:spPr bwMode="auto">
          <a:xfrm>
            <a:off x="5181600" y="1981200"/>
            <a:ext cx="3048000" cy="1371600"/>
          </a:xfrm>
          <a:prstGeom prst="rect">
            <a:avLst/>
          </a:prstGeom>
          <a:solidFill>
            <a:schemeClr val="accent2">
              <a:alpha val="10196"/>
            </a:schemeClr>
          </a:solidFill>
          <a:ln w="3175">
            <a:solidFill>
              <a:schemeClr val="tx1"/>
            </a:solidFill>
            <a:miter lim="800000"/>
            <a:headEnd/>
            <a:tailEnd/>
          </a:ln>
        </p:spPr>
        <p:txBody>
          <a:bodyPr wrap="none" anchor="ctr"/>
          <a:lstStyle/>
          <a:p>
            <a:pPr algn="ctr"/>
            <a:r>
              <a:rPr lang="en-US" sz="2800">
                <a:latin typeface="Arial" charset="0"/>
              </a:rPr>
              <a:t>A </a:t>
            </a:r>
            <a:r>
              <a:rPr lang="en-US" sz="2800" b="1">
                <a:latin typeface="Arial" charset="0"/>
              </a:rPr>
              <a:t>salt</a:t>
            </a:r>
            <a:r>
              <a:rPr lang="en-US" sz="2800">
                <a:latin typeface="Arial" charset="0"/>
              </a:rPr>
              <a:t> with a</a:t>
            </a:r>
          </a:p>
          <a:p>
            <a:pPr algn="ctr"/>
            <a:r>
              <a:rPr lang="en-US" sz="2800">
                <a:latin typeface="Arial" charset="0"/>
              </a:rPr>
              <a:t>name ending in</a:t>
            </a:r>
          </a:p>
        </p:txBody>
      </p:sp>
      <p:sp>
        <p:nvSpPr>
          <p:cNvPr id="341000" name="Rectangle 8"/>
          <p:cNvSpPr>
            <a:spLocks noChangeArrowheads="1"/>
          </p:cNvSpPr>
          <p:nvPr/>
        </p:nvSpPr>
        <p:spPr bwMode="auto">
          <a:xfrm>
            <a:off x="914400" y="4191000"/>
            <a:ext cx="3048000" cy="838200"/>
          </a:xfrm>
          <a:prstGeom prst="rect">
            <a:avLst/>
          </a:prstGeom>
          <a:noFill/>
          <a:ln w="3175">
            <a:solidFill>
              <a:schemeClr val="tx1"/>
            </a:solidFill>
            <a:miter lim="800000"/>
            <a:headEnd/>
            <a:tailEnd/>
          </a:ln>
        </p:spPr>
        <p:txBody>
          <a:bodyPr wrap="none" anchor="ctr"/>
          <a:lstStyle/>
          <a:p>
            <a:pPr algn="ctr"/>
            <a:r>
              <a:rPr lang="en-US" sz="2800" i="1">
                <a:latin typeface="Arial" charset="0"/>
              </a:rPr>
              <a:t>-ic</a:t>
            </a:r>
          </a:p>
        </p:txBody>
      </p:sp>
      <p:sp>
        <p:nvSpPr>
          <p:cNvPr id="131077" name="Rectangle 9"/>
          <p:cNvSpPr>
            <a:spLocks noChangeArrowheads="1"/>
          </p:cNvSpPr>
          <p:nvPr/>
        </p:nvSpPr>
        <p:spPr bwMode="auto">
          <a:xfrm>
            <a:off x="914400" y="3352800"/>
            <a:ext cx="3048000" cy="838200"/>
          </a:xfrm>
          <a:prstGeom prst="rect">
            <a:avLst/>
          </a:prstGeom>
          <a:noFill/>
          <a:ln w="3175">
            <a:solidFill>
              <a:schemeClr val="tx1"/>
            </a:solidFill>
            <a:miter lim="800000"/>
            <a:headEnd/>
            <a:tailEnd/>
          </a:ln>
        </p:spPr>
        <p:txBody>
          <a:bodyPr wrap="none" anchor="ctr"/>
          <a:lstStyle/>
          <a:p>
            <a:pPr algn="ctr"/>
            <a:r>
              <a:rPr lang="en-US" sz="2800" i="1">
                <a:latin typeface="Arial" charset="0"/>
              </a:rPr>
              <a:t>-ous</a:t>
            </a:r>
          </a:p>
        </p:txBody>
      </p:sp>
      <p:sp>
        <p:nvSpPr>
          <p:cNvPr id="341002" name="Rectangle 10"/>
          <p:cNvSpPr>
            <a:spLocks noChangeArrowheads="1"/>
          </p:cNvSpPr>
          <p:nvPr/>
        </p:nvSpPr>
        <p:spPr bwMode="auto">
          <a:xfrm>
            <a:off x="5181600" y="4191000"/>
            <a:ext cx="3048000" cy="838200"/>
          </a:xfrm>
          <a:prstGeom prst="rect">
            <a:avLst/>
          </a:prstGeom>
          <a:noFill/>
          <a:ln w="3175">
            <a:solidFill>
              <a:schemeClr val="tx1"/>
            </a:solidFill>
            <a:miter lim="800000"/>
            <a:headEnd/>
            <a:tailEnd/>
          </a:ln>
        </p:spPr>
        <p:txBody>
          <a:bodyPr wrap="none" anchor="ctr"/>
          <a:lstStyle/>
          <a:p>
            <a:pPr algn="ctr"/>
            <a:r>
              <a:rPr lang="en-US" sz="2800" i="1">
                <a:latin typeface="Arial" charset="0"/>
              </a:rPr>
              <a:t>-ate</a:t>
            </a:r>
          </a:p>
        </p:txBody>
      </p:sp>
      <p:sp>
        <p:nvSpPr>
          <p:cNvPr id="341003" name="Rectangle 11"/>
          <p:cNvSpPr>
            <a:spLocks noChangeArrowheads="1"/>
          </p:cNvSpPr>
          <p:nvPr/>
        </p:nvSpPr>
        <p:spPr bwMode="auto">
          <a:xfrm>
            <a:off x="5181600" y="3352800"/>
            <a:ext cx="3048000" cy="838200"/>
          </a:xfrm>
          <a:prstGeom prst="rect">
            <a:avLst/>
          </a:prstGeom>
          <a:noFill/>
          <a:ln w="3175">
            <a:solidFill>
              <a:schemeClr val="tx1"/>
            </a:solidFill>
            <a:miter lim="800000"/>
            <a:headEnd/>
            <a:tailEnd/>
          </a:ln>
        </p:spPr>
        <p:txBody>
          <a:bodyPr wrap="none" anchor="ctr"/>
          <a:lstStyle/>
          <a:p>
            <a:pPr algn="ctr"/>
            <a:r>
              <a:rPr lang="en-US" sz="2800" i="1">
                <a:latin typeface="Arial" charset="0"/>
              </a:rPr>
              <a:t>-ite</a:t>
            </a:r>
          </a:p>
        </p:txBody>
      </p:sp>
      <p:sp>
        <p:nvSpPr>
          <p:cNvPr id="341004" name="AutoShape 12"/>
          <p:cNvSpPr>
            <a:spLocks noChangeArrowheads="1"/>
          </p:cNvSpPr>
          <p:nvPr/>
        </p:nvSpPr>
        <p:spPr bwMode="auto">
          <a:xfrm>
            <a:off x="3962400" y="3429000"/>
            <a:ext cx="1219200" cy="609600"/>
          </a:xfrm>
          <a:prstGeom prst="rightArrow">
            <a:avLst>
              <a:gd name="adj1" fmla="val 50000"/>
              <a:gd name="adj2" fmla="val 50000"/>
            </a:avLst>
          </a:prstGeom>
          <a:solidFill>
            <a:srgbClr val="993300">
              <a:alpha val="12157"/>
            </a:srgbClr>
          </a:solidFill>
          <a:ln w="3175">
            <a:solidFill>
              <a:srgbClr val="996633"/>
            </a:solidFill>
            <a:miter lim="800000"/>
            <a:headEnd/>
            <a:tailEnd/>
          </a:ln>
        </p:spPr>
        <p:txBody>
          <a:bodyPr wrap="none" anchor="ctr"/>
          <a:lstStyle/>
          <a:p>
            <a:pPr algn="ctr"/>
            <a:r>
              <a:rPr lang="en-US">
                <a:latin typeface="Arial" charset="0"/>
              </a:rPr>
              <a:t>forms</a:t>
            </a:r>
          </a:p>
        </p:txBody>
      </p:sp>
      <p:sp>
        <p:nvSpPr>
          <p:cNvPr id="341005" name="AutoShape 13"/>
          <p:cNvSpPr>
            <a:spLocks noChangeArrowheads="1"/>
          </p:cNvSpPr>
          <p:nvPr/>
        </p:nvSpPr>
        <p:spPr bwMode="auto">
          <a:xfrm>
            <a:off x="3962400" y="4343400"/>
            <a:ext cx="1219200" cy="609600"/>
          </a:xfrm>
          <a:prstGeom prst="rightArrow">
            <a:avLst>
              <a:gd name="adj1" fmla="val 50000"/>
              <a:gd name="adj2" fmla="val 50000"/>
            </a:avLst>
          </a:prstGeom>
          <a:solidFill>
            <a:srgbClr val="993300">
              <a:alpha val="12157"/>
            </a:srgbClr>
          </a:solidFill>
          <a:ln w="3175">
            <a:solidFill>
              <a:srgbClr val="996633"/>
            </a:solidFill>
            <a:miter lim="800000"/>
            <a:headEnd/>
            <a:tailEnd/>
          </a:ln>
        </p:spPr>
        <p:txBody>
          <a:bodyPr wrap="none" anchor="ctr"/>
          <a:lstStyle/>
          <a:p>
            <a:pPr algn="ctr"/>
            <a:r>
              <a:rPr lang="en-US">
                <a:latin typeface="Arial" charset="0"/>
              </a:rPr>
              <a:t>forms</a:t>
            </a:r>
          </a:p>
        </p:txBody>
      </p:sp>
      <p:sp>
        <p:nvSpPr>
          <p:cNvPr id="131082" name="Rectangle 14"/>
          <p:cNvSpPr>
            <a:spLocks noChangeArrowheads="1"/>
          </p:cNvSpPr>
          <p:nvPr/>
        </p:nvSpPr>
        <p:spPr bwMode="auto">
          <a:xfrm>
            <a:off x="76200" y="6567488"/>
            <a:ext cx="3449638" cy="214312"/>
          </a:xfrm>
          <a:prstGeom prst="rect">
            <a:avLst/>
          </a:prstGeom>
          <a:noFill/>
          <a:ln w="9525">
            <a:noFill/>
            <a:miter lim="800000"/>
            <a:headEnd/>
            <a:tailEnd/>
          </a:ln>
        </p:spPr>
        <p:txBody>
          <a:bodyPr wrap="none">
            <a:spAutoFit/>
          </a:bodyPr>
          <a:lstStyle/>
          <a:p>
            <a:r>
              <a:rPr lang="en-US" sz="800">
                <a:latin typeface="Arial" charset="0"/>
              </a:rPr>
              <a:t>Hill, Petrucci, </a:t>
            </a:r>
            <a:r>
              <a:rPr lang="en-US" sz="800" u="sng">
                <a:latin typeface="Arial" charset="0"/>
              </a:rPr>
              <a:t>General Chemistry </a:t>
            </a:r>
            <a:r>
              <a:rPr lang="en-US" sz="800" i="1" u="sng">
                <a:latin typeface="Arial" charset="0"/>
              </a:rPr>
              <a:t>An Integrated Approach</a:t>
            </a:r>
            <a:r>
              <a:rPr lang="en-US" sz="800">
                <a:latin typeface="Symbol" pitchFamily="18" charset="2"/>
              </a:rPr>
              <a:t> </a:t>
            </a:r>
            <a:r>
              <a:rPr lang="en-US" sz="800">
                <a:latin typeface="Arial" charset="0"/>
              </a:rPr>
              <a:t>1999, page 60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1004"/>
                                        </p:tgtEl>
                                        <p:attrNameLst>
                                          <p:attrName>style.visibility</p:attrName>
                                        </p:attrNameLst>
                                      </p:cBhvr>
                                      <p:to>
                                        <p:strVal val="visible"/>
                                      </p:to>
                                    </p:set>
                                    <p:animEffect transition="in" filter="wipe(left)">
                                      <p:cBhvr>
                                        <p:cTn id="7" dur="500"/>
                                        <p:tgtEl>
                                          <p:spTgt spid="34100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40998"/>
                                        </p:tgtEl>
                                        <p:attrNameLst>
                                          <p:attrName>style.visibility</p:attrName>
                                        </p:attrNameLst>
                                      </p:cBhvr>
                                      <p:to>
                                        <p:strVal val="visible"/>
                                      </p:to>
                                    </p:set>
                                    <p:anim calcmode="lin" valueType="num">
                                      <p:cBhvr>
                                        <p:cTn id="11" dur="500" fill="hold"/>
                                        <p:tgtEl>
                                          <p:spTgt spid="340998"/>
                                        </p:tgtEl>
                                        <p:attrNameLst>
                                          <p:attrName>ppt_w</p:attrName>
                                        </p:attrNameLst>
                                      </p:cBhvr>
                                      <p:tavLst>
                                        <p:tav tm="0">
                                          <p:val>
                                            <p:fltVal val="0"/>
                                          </p:val>
                                        </p:tav>
                                        <p:tav tm="100000">
                                          <p:val>
                                            <p:strVal val="#ppt_w"/>
                                          </p:val>
                                        </p:tav>
                                      </p:tavLst>
                                    </p:anim>
                                    <p:anim calcmode="lin" valueType="num">
                                      <p:cBhvr>
                                        <p:cTn id="12" dur="500" fill="hold"/>
                                        <p:tgtEl>
                                          <p:spTgt spid="340998"/>
                                        </p:tgtEl>
                                        <p:attrNameLst>
                                          <p:attrName>ppt_h</p:attrName>
                                        </p:attrNameLst>
                                      </p:cBhvr>
                                      <p:tavLst>
                                        <p:tav tm="0">
                                          <p:val>
                                            <p:fltVal val="0"/>
                                          </p:val>
                                        </p:tav>
                                        <p:tav tm="100000">
                                          <p:val>
                                            <p:strVal val="#ppt_h"/>
                                          </p:val>
                                        </p:tav>
                                      </p:tavLst>
                                    </p:anim>
                                    <p:animEffect transition="in" filter="fade">
                                      <p:cBhvr>
                                        <p:cTn id="13" dur="500"/>
                                        <p:tgtEl>
                                          <p:spTgt spid="340998"/>
                                        </p:tgtEl>
                                      </p:cBhvr>
                                    </p:animEffect>
                                  </p:childTnLst>
                                </p:cTn>
                              </p:par>
                            </p:childTnLst>
                          </p:cTn>
                        </p:par>
                        <p:par>
                          <p:cTn id="14" fill="hold">
                            <p:stCondLst>
                              <p:cond delay="1000"/>
                            </p:stCondLst>
                            <p:childTnLst>
                              <p:par>
                                <p:cTn id="15" presetID="39" presetClass="entr" presetSubtype="0" accel="100000" fill="hold" grpId="0" nodeType="afterEffect">
                                  <p:stCondLst>
                                    <p:cond delay="0"/>
                                  </p:stCondLst>
                                  <p:childTnLst>
                                    <p:set>
                                      <p:cBhvr>
                                        <p:cTn id="16" dur="1" fill="hold">
                                          <p:stCondLst>
                                            <p:cond delay="0"/>
                                          </p:stCondLst>
                                        </p:cTn>
                                        <p:tgtEl>
                                          <p:spTgt spid="341003"/>
                                        </p:tgtEl>
                                        <p:attrNameLst>
                                          <p:attrName>style.visibility</p:attrName>
                                        </p:attrNameLst>
                                      </p:cBhvr>
                                      <p:to>
                                        <p:strVal val="visible"/>
                                      </p:to>
                                    </p:set>
                                    <p:anim calcmode="lin" valueType="num">
                                      <p:cBhvr>
                                        <p:cTn id="17" dur="500" fill="hold"/>
                                        <p:tgtEl>
                                          <p:spTgt spid="341003"/>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341003"/>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341003"/>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34100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41000"/>
                                        </p:tgtEl>
                                        <p:attrNameLst>
                                          <p:attrName>style.visibility</p:attrName>
                                        </p:attrNameLst>
                                      </p:cBhvr>
                                      <p:to>
                                        <p:strVal val="visible"/>
                                      </p:to>
                                    </p:set>
                                    <p:animEffect transition="in" filter="fade">
                                      <p:cBhvr>
                                        <p:cTn id="25" dur="1000"/>
                                        <p:tgtEl>
                                          <p:spTgt spid="341000"/>
                                        </p:tgtEl>
                                      </p:cBhvr>
                                    </p:animEffect>
                                    <p:anim calcmode="lin" valueType="num">
                                      <p:cBhvr>
                                        <p:cTn id="26" dur="1000" fill="hold"/>
                                        <p:tgtEl>
                                          <p:spTgt spid="341000"/>
                                        </p:tgtEl>
                                        <p:attrNameLst>
                                          <p:attrName>ppt_x</p:attrName>
                                        </p:attrNameLst>
                                      </p:cBhvr>
                                      <p:tavLst>
                                        <p:tav tm="0">
                                          <p:val>
                                            <p:strVal val="#ppt_x"/>
                                          </p:val>
                                        </p:tav>
                                        <p:tav tm="100000">
                                          <p:val>
                                            <p:strVal val="#ppt_x"/>
                                          </p:val>
                                        </p:tav>
                                      </p:tavLst>
                                    </p:anim>
                                    <p:anim calcmode="lin" valueType="num">
                                      <p:cBhvr>
                                        <p:cTn id="27" dur="1000" fill="hold"/>
                                        <p:tgtEl>
                                          <p:spTgt spid="34100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1005"/>
                                        </p:tgtEl>
                                        <p:attrNameLst>
                                          <p:attrName>style.visibility</p:attrName>
                                        </p:attrNameLst>
                                      </p:cBhvr>
                                      <p:to>
                                        <p:strVal val="visible"/>
                                      </p:to>
                                    </p:set>
                                    <p:animEffect transition="in" filter="wipe(left)">
                                      <p:cBhvr>
                                        <p:cTn id="32" dur="500"/>
                                        <p:tgtEl>
                                          <p:spTgt spid="341005"/>
                                        </p:tgtEl>
                                      </p:cBhvr>
                                    </p:animEffect>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341002"/>
                                        </p:tgtEl>
                                        <p:attrNameLst>
                                          <p:attrName>style.visibility</p:attrName>
                                        </p:attrNameLst>
                                      </p:cBhvr>
                                      <p:to>
                                        <p:strVal val="visible"/>
                                      </p:to>
                                    </p:set>
                                    <p:anim calcmode="lin" valueType="num">
                                      <p:cBhvr>
                                        <p:cTn id="36" dur="500" fill="hold"/>
                                        <p:tgtEl>
                                          <p:spTgt spid="341002"/>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341002"/>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341002"/>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341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8" grpId="0" animBg="1"/>
      <p:bldP spid="341000" grpId="0" animBg="1"/>
      <p:bldP spid="341002" grpId="0" animBg="1"/>
      <p:bldP spid="341003" grpId="0" animBg="1"/>
      <p:bldP spid="341004" grpId="0" animBg="1"/>
      <p:bldP spid="3410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z="4000" smtClean="0"/>
              <a:t>Molecular Compound</a:t>
            </a:r>
          </a:p>
        </p:txBody>
      </p:sp>
      <p:pic>
        <p:nvPicPr>
          <p:cNvPr id="23555" name="Picture 6" descr="0275331001148477692730993"/>
          <p:cNvPicPr>
            <a:picLocks noChangeAspect="1" noChangeArrowheads="1"/>
          </p:cNvPicPr>
          <p:nvPr/>
        </p:nvPicPr>
        <p:blipFill>
          <a:blip r:embed="rId3" cstate="print"/>
          <a:srcRect t="39999" r="65698"/>
          <a:stretch>
            <a:fillRect/>
          </a:stretch>
        </p:blipFill>
        <p:spPr bwMode="auto">
          <a:xfrm>
            <a:off x="749300" y="1985963"/>
            <a:ext cx="2463800" cy="3429000"/>
          </a:xfrm>
          <a:prstGeom prst="rect">
            <a:avLst/>
          </a:prstGeom>
          <a:noFill/>
          <a:ln w="9525">
            <a:noFill/>
            <a:miter lim="800000"/>
            <a:headEnd/>
            <a:tailEnd/>
          </a:ln>
        </p:spPr>
      </p:pic>
      <p:pic>
        <p:nvPicPr>
          <p:cNvPr id="23556" name="Picture 12" descr="md4027"/>
          <p:cNvPicPr preferRelativeResize="0">
            <a:picLocks noChangeArrowheads="1"/>
          </p:cNvPicPr>
          <p:nvPr/>
        </p:nvPicPr>
        <p:blipFill>
          <a:blip r:embed="rId4" cstate="print"/>
          <a:srcRect l="23424" t="11136" r="20927" b="10561"/>
          <a:stretch>
            <a:fillRect/>
          </a:stretch>
        </p:blipFill>
        <p:spPr bwMode="auto">
          <a:xfrm>
            <a:off x="5797550" y="1990725"/>
            <a:ext cx="2459038" cy="3436938"/>
          </a:xfrm>
          <a:prstGeom prst="rect">
            <a:avLst/>
          </a:prstGeom>
          <a:noFill/>
          <a:ln w="9525">
            <a:noFill/>
            <a:miter lim="800000"/>
            <a:headEnd/>
            <a:tailEnd/>
          </a:ln>
        </p:spPr>
      </p:pic>
      <p:sp>
        <p:nvSpPr>
          <p:cNvPr id="23557" name="Text Box 13"/>
          <p:cNvSpPr txBox="1">
            <a:spLocks noChangeArrowheads="1"/>
          </p:cNvSpPr>
          <p:nvPr/>
        </p:nvSpPr>
        <p:spPr bwMode="auto">
          <a:xfrm>
            <a:off x="995363" y="5675313"/>
            <a:ext cx="7126287" cy="730250"/>
          </a:xfrm>
          <a:prstGeom prst="rect">
            <a:avLst/>
          </a:prstGeom>
          <a:noFill/>
          <a:ln w="9525">
            <a:noFill/>
            <a:miter lim="800000"/>
            <a:headEnd/>
            <a:tailEnd/>
          </a:ln>
        </p:spPr>
        <p:txBody>
          <a:bodyPr wrap="none">
            <a:spAutoFit/>
          </a:bodyPr>
          <a:lstStyle/>
          <a:p>
            <a:r>
              <a:rPr lang="en-US" sz="1400">
                <a:latin typeface="Arial" charset="0"/>
              </a:rPr>
              <a:t>Silicon dioxide, SiO</a:t>
            </a:r>
            <a:r>
              <a:rPr lang="en-US" sz="1400" baseline="-25000">
                <a:latin typeface="Arial" charset="0"/>
              </a:rPr>
              <a:t>2</a:t>
            </a:r>
            <a:r>
              <a:rPr lang="en-US" sz="1400">
                <a:latin typeface="Arial" charset="0"/>
              </a:rPr>
              <a:t>, is a molecular compound.  It is also a mineral called quartz (left).</a:t>
            </a:r>
          </a:p>
          <a:p>
            <a:r>
              <a:rPr lang="en-US" sz="1400">
                <a:latin typeface="Arial" charset="0"/>
              </a:rPr>
              <a:t>Quartz is found in nearly every type of rock.  Most sand grains (center) are bits of quartz.</a:t>
            </a:r>
          </a:p>
          <a:p>
            <a:r>
              <a:rPr lang="en-US" sz="1400">
                <a:latin typeface="Arial" charset="0"/>
              </a:rPr>
              <a:t>Glass is made from sand.</a:t>
            </a:r>
          </a:p>
        </p:txBody>
      </p:sp>
      <p:sp>
        <p:nvSpPr>
          <p:cNvPr id="23558" name="Text Box 14"/>
          <p:cNvSpPr txBox="1">
            <a:spLocks noChangeArrowheads="1"/>
          </p:cNvSpPr>
          <p:nvPr/>
        </p:nvSpPr>
        <p:spPr bwMode="auto">
          <a:xfrm>
            <a:off x="1011238" y="1276350"/>
            <a:ext cx="7053262" cy="274638"/>
          </a:xfrm>
          <a:prstGeom prst="rect">
            <a:avLst/>
          </a:prstGeom>
          <a:noFill/>
          <a:ln w="9525">
            <a:noFill/>
            <a:miter lim="800000"/>
            <a:headEnd/>
            <a:tailEnd/>
          </a:ln>
        </p:spPr>
        <p:txBody>
          <a:bodyPr wrap="none">
            <a:spAutoFit/>
          </a:bodyPr>
          <a:lstStyle/>
          <a:p>
            <a:r>
              <a:rPr lang="en-US" sz="1200">
                <a:latin typeface="Arial" charset="0"/>
              </a:rPr>
              <a:t>A compound containing atoms of two or more elements that are bonded together by sharing electrons.</a:t>
            </a:r>
          </a:p>
        </p:txBody>
      </p:sp>
      <p:pic>
        <p:nvPicPr>
          <p:cNvPr id="23559" name="Picture 16" descr="Image:Third beach sand.jpg">
            <a:hlinkClick r:id="rId5"/>
          </p:cNvPr>
          <p:cNvPicPr preferRelativeResize="0">
            <a:picLocks noChangeArrowheads="1"/>
          </p:cNvPicPr>
          <p:nvPr/>
        </p:nvPicPr>
        <p:blipFill>
          <a:blip r:embed="rId6" cstate="print"/>
          <a:srcRect l="12730" r="21613"/>
          <a:stretch>
            <a:fillRect/>
          </a:stretch>
        </p:blipFill>
        <p:spPr bwMode="auto">
          <a:xfrm>
            <a:off x="3278188" y="1989138"/>
            <a:ext cx="2459037" cy="343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152400"/>
            <a:ext cx="7772400" cy="1143000"/>
          </a:xfrm>
        </p:spPr>
        <p:txBody>
          <a:bodyPr/>
          <a:lstStyle/>
          <a:p>
            <a:pPr eaLnBrk="1" hangingPunct="1"/>
            <a:r>
              <a:rPr lang="en-US" smtClean="0">
                <a:latin typeface="Arial" charset="0"/>
              </a:rPr>
              <a:t>Oxyacids </a:t>
            </a:r>
            <a:r>
              <a:rPr lang="en-US" smtClean="0">
                <a:latin typeface="Arial" charset="0"/>
                <a:sym typeface="Wingdings" pitchFamily="2" charset="2"/>
              </a:rPr>
              <a:t>  Oxysalts</a:t>
            </a:r>
            <a:endParaRPr lang="en-US" smtClean="0">
              <a:latin typeface="Arial" charset="0"/>
            </a:endParaRPr>
          </a:p>
        </p:txBody>
      </p:sp>
      <p:sp>
        <p:nvSpPr>
          <p:cNvPr id="53251" name="Text Box 3"/>
          <p:cNvSpPr txBox="1">
            <a:spLocks noChangeArrowheads="1"/>
          </p:cNvSpPr>
          <p:nvPr/>
        </p:nvSpPr>
        <p:spPr bwMode="auto">
          <a:xfrm>
            <a:off x="441325" y="1371600"/>
            <a:ext cx="7920038" cy="13112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     If you </a:t>
            </a:r>
            <a:r>
              <a:rPr lang="en-US">
                <a:solidFill>
                  <a:schemeClr val="accent2"/>
                </a:solidFill>
                <a:latin typeface="Arial" charset="0"/>
              </a:rPr>
              <a:t>replace hydrogen with a metal,</a:t>
            </a:r>
            <a:r>
              <a:rPr lang="en-US">
                <a:latin typeface="Arial" charset="0"/>
              </a:rPr>
              <a:t> you have formed an </a:t>
            </a:r>
            <a:r>
              <a:rPr lang="en-US">
                <a:solidFill>
                  <a:schemeClr val="accent2"/>
                </a:solidFill>
                <a:latin typeface="Arial" charset="0"/>
              </a:rPr>
              <a:t>oxysalt.</a:t>
            </a:r>
          </a:p>
          <a:p>
            <a:r>
              <a:rPr lang="en-US">
                <a:latin typeface="Arial" charset="0"/>
              </a:rPr>
              <a:t>A </a:t>
            </a:r>
            <a:r>
              <a:rPr lang="en-US" i="1">
                <a:latin typeface="Arial" charset="0"/>
              </a:rPr>
              <a:t>salt</a:t>
            </a:r>
            <a:r>
              <a:rPr lang="en-US">
                <a:latin typeface="Arial" charset="0"/>
              </a:rPr>
              <a:t> is a compound consisting of a </a:t>
            </a:r>
            <a:r>
              <a:rPr lang="en-US" u="sng">
                <a:latin typeface="Arial" charset="0"/>
              </a:rPr>
              <a:t>metal and a non-metal</a:t>
            </a:r>
            <a:r>
              <a:rPr lang="en-US">
                <a:latin typeface="Arial" charset="0"/>
              </a:rPr>
              <a:t>.  If the</a:t>
            </a:r>
          </a:p>
          <a:p>
            <a:r>
              <a:rPr lang="en-US">
                <a:latin typeface="Arial" charset="0"/>
              </a:rPr>
              <a:t>salt consists of a metal, a nonmetal, and oxygen it is called an</a:t>
            </a:r>
          </a:p>
          <a:p>
            <a:r>
              <a:rPr lang="en-US">
                <a:latin typeface="Arial" charset="0"/>
              </a:rPr>
              <a:t>oxysalt.  NaClO</a:t>
            </a:r>
            <a:r>
              <a:rPr lang="en-US" baseline="-25000">
                <a:latin typeface="Arial" charset="0"/>
              </a:rPr>
              <a:t>4</a:t>
            </a:r>
            <a:r>
              <a:rPr lang="en-US">
                <a:latin typeface="Arial" charset="0"/>
              </a:rPr>
              <a:t>, sodium perchlorate, is an oxysalt.</a:t>
            </a:r>
          </a:p>
        </p:txBody>
      </p:sp>
      <p:sp>
        <p:nvSpPr>
          <p:cNvPr id="53252" name="Text Box 4"/>
          <p:cNvSpPr txBox="1">
            <a:spLocks noChangeArrowheads="1"/>
          </p:cNvSpPr>
          <p:nvPr/>
        </p:nvSpPr>
        <p:spPr bwMode="auto">
          <a:xfrm>
            <a:off x="1604963" y="3581400"/>
            <a:ext cx="1708150" cy="641350"/>
          </a:xfrm>
          <a:prstGeom prst="rect">
            <a:avLst/>
          </a:prstGeom>
          <a:noFill/>
          <a:ln w="9525">
            <a:noFill/>
            <a:miter lim="800000"/>
            <a:headEnd/>
            <a:tailEnd/>
          </a:ln>
        </p:spPr>
        <p:txBody>
          <a:bodyPr wrap="none">
            <a:spAutoFit/>
          </a:bodyPr>
          <a:lstStyle/>
          <a:p>
            <a:r>
              <a:rPr lang="en-US" sz="1800" b="1">
                <a:latin typeface="Arial" charset="0"/>
              </a:rPr>
              <a:t>HClO</a:t>
            </a:r>
            <a:r>
              <a:rPr lang="en-US" sz="1800" b="1" baseline="-25000">
                <a:latin typeface="Arial" charset="0"/>
              </a:rPr>
              <a:t>4</a:t>
            </a:r>
          </a:p>
          <a:p>
            <a:r>
              <a:rPr lang="en-US" sz="1800" b="1">
                <a:latin typeface="Arial" charset="0"/>
              </a:rPr>
              <a:t>per</a:t>
            </a:r>
            <a:r>
              <a:rPr lang="en-US" sz="1800">
                <a:latin typeface="Arial" charset="0"/>
              </a:rPr>
              <a:t>chlor</a:t>
            </a:r>
            <a:r>
              <a:rPr lang="en-US" sz="1800" b="1">
                <a:latin typeface="Arial" charset="0"/>
              </a:rPr>
              <a:t>ic</a:t>
            </a:r>
            <a:r>
              <a:rPr lang="en-US" sz="1800">
                <a:latin typeface="Arial" charset="0"/>
              </a:rPr>
              <a:t> acid</a:t>
            </a:r>
            <a:endParaRPr lang="en-US" sz="1800" b="1">
              <a:latin typeface="Arial" charset="0"/>
            </a:endParaRPr>
          </a:p>
        </p:txBody>
      </p:sp>
      <p:sp>
        <p:nvSpPr>
          <p:cNvPr id="53253" name="Rectangle 5"/>
          <p:cNvSpPr>
            <a:spLocks noChangeArrowheads="1"/>
          </p:cNvSpPr>
          <p:nvPr/>
        </p:nvSpPr>
        <p:spPr bwMode="auto">
          <a:xfrm>
            <a:off x="1600200" y="4343400"/>
            <a:ext cx="1352550" cy="641350"/>
          </a:xfrm>
          <a:prstGeom prst="rect">
            <a:avLst/>
          </a:prstGeom>
          <a:noFill/>
          <a:ln w="9525">
            <a:noFill/>
            <a:miter lim="800000"/>
            <a:headEnd/>
            <a:tailEnd/>
          </a:ln>
        </p:spPr>
        <p:txBody>
          <a:bodyPr wrap="none">
            <a:spAutoFit/>
          </a:bodyPr>
          <a:lstStyle/>
          <a:p>
            <a:r>
              <a:rPr lang="en-US" sz="1800" b="1">
                <a:solidFill>
                  <a:schemeClr val="accent2"/>
                </a:solidFill>
                <a:latin typeface="Arial" charset="0"/>
              </a:rPr>
              <a:t>HClO</a:t>
            </a:r>
            <a:r>
              <a:rPr lang="en-US" sz="1800" b="1" baseline="-25000">
                <a:solidFill>
                  <a:schemeClr val="accent2"/>
                </a:solidFill>
                <a:latin typeface="Arial" charset="0"/>
              </a:rPr>
              <a:t>3</a:t>
            </a:r>
          </a:p>
          <a:p>
            <a:r>
              <a:rPr lang="en-US" sz="1800">
                <a:solidFill>
                  <a:schemeClr val="accent2"/>
                </a:solidFill>
                <a:latin typeface="Arial" charset="0"/>
              </a:rPr>
              <a:t>chlor</a:t>
            </a:r>
            <a:r>
              <a:rPr lang="en-US" sz="1800" b="1">
                <a:solidFill>
                  <a:schemeClr val="accent2"/>
                </a:solidFill>
                <a:latin typeface="Arial" charset="0"/>
              </a:rPr>
              <a:t>ic</a:t>
            </a:r>
            <a:r>
              <a:rPr lang="en-US" sz="1800">
                <a:solidFill>
                  <a:schemeClr val="accent2"/>
                </a:solidFill>
                <a:latin typeface="Arial" charset="0"/>
              </a:rPr>
              <a:t> acid</a:t>
            </a:r>
          </a:p>
        </p:txBody>
      </p:sp>
      <p:sp>
        <p:nvSpPr>
          <p:cNvPr id="53254" name="Rectangle 6"/>
          <p:cNvSpPr>
            <a:spLocks noChangeArrowheads="1"/>
          </p:cNvSpPr>
          <p:nvPr/>
        </p:nvSpPr>
        <p:spPr bwMode="auto">
          <a:xfrm>
            <a:off x="1600200" y="5105400"/>
            <a:ext cx="1568450" cy="641350"/>
          </a:xfrm>
          <a:prstGeom prst="rect">
            <a:avLst/>
          </a:prstGeom>
          <a:noFill/>
          <a:ln w="9525">
            <a:noFill/>
            <a:miter lim="800000"/>
            <a:headEnd/>
            <a:tailEnd/>
          </a:ln>
        </p:spPr>
        <p:txBody>
          <a:bodyPr wrap="none">
            <a:spAutoFit/>
          </a:bodyPr>
          <a:lstStyle/>
          <a:p>
            <a:r>
              <a:rPr lang="en-US" sz="1800" b="1">
                <a:latin typeface="Arial" charset="0"/>
              </a:rPr>
              <a:t>HClO</a:t>
            </a:r>
            <a:r>
              <a:rPr lang="en-US" sz="1800" b="1" baseline="-25000">
                <a:latin typeface="Arial" charset="0"/>
              </a:rPr>
              <a:t>2</a:t>
            </a:r>
          </a:p>
          <a:p>
            <a:r>
              <a:rPr lang="en-US" sz="1800">
                <a:latin typeface="Arial" charset="0"/>
              </a:rPr>
              <a:t>chlor</a:t>
            </a:r>
            <a:r>
              <a:rPr lang="en-US" sz="1800" b="1">
                <a:latin typeface="Arial" charset="0"/>
              </a:rPr>
              <a:t>ous</a:t>
            </a:r>
            <a:r>
              <a:rPr lang="en-US" sz="1800">
                <a:latin typeface="Arial" charset="0"/>
              </a:rPr>
              <a:t> acid</a:t>
            </a:r>
          </a:p>
        </p:txBody>
      </p:sp>
      <p:sp>
        <p:nvSpPr>
          <p:cNvPr id="53255" name="Rectangle 7"/>
          <p:cNvSpPr>
            <a:spLocks noChangeArrowheads="1"/>
          </p:cNvSpPr>
          <p:nvPr/>
        </p:nvSpPr>
        <p:spPr bwMode="auto">
          <a:xfrm>
            <a:off x="1600200" y="5867400"/>
            <a:ext cx="2114550" cy="641350"/>
          </a:xfrm>
          <a:prstGeom prst="rect">
            <a:avLst/>
          </a:prstGeom>
          <a:noFill/>
          <a:ln w="9525">
            <a:noFill/>
            <a:miter lim="800000"/>
            <a:headEnd/>
            <a:tailEnd/>
          </a:ln>
        </p:spPr>
        <p:txBody>
          <a:bodyPr wrap="none">
            <a:spAutoFit/>
          </a:bodyPr>
          <a:lstStyle/>
          <a:p>
            <a:r>
              <a:rPr lang="en-US" sz="1800" b="1">
                <a:latin typeface="Arial" charset="0"/>
              </a:rPr>
              <a:t>HClO</a:t>
            </a:r>
          </a:p>
          <a:p>
            <a:r>
              <a:rPr lang="en-US" sz="1800" b="1">
                <a:latin typeface="Arial" charset="0"/>
              </a:rPr>
              <a:t>hypo</a:t>
            </a:r>
            <a:r>
              <a:rPr lang="en-US" sz="1800">
                <a:latin typeface="Arial" charset="0"/>
              </a:rPr>
              <a:t>chlor</a:t>
            </a:r>
            <a:r>
              <a:rPr lang="en-US" sz="1800" b="1">
                <a:latin typeface="Arial" charset="0"/>
              </a:rPr>
              <a:t>ous</a:t>
            </a:r>
            <a:r>
              <a:rPr lang="en-US" sz="1800">
                <a:latin typeface="Arial" charset="0"/>
              </a:rPr>
              <a:t> acid</a:t>
            </a:r>
            <a:endParaRPr lang="en-US" sz="1800" b="1">
              <a:latin typeface="Arial" charset="0"/>
            </a:endParaRPr>
          </a:p>
        </p:txBody>
      </p:sp>
      <p:sp>
        <p:nvSpPr>
          <p:cNvPr id="53256" name="Text Box 8"/>
          <p:cNvSpPr txBox="1">
            <a:spLocks noChangeArrowheads="1"/>
          </p:cNvSpPr>
          <p:nvPr/>
        </p:nvSpPr>
        <p:spPr bwMode="auto">
          <a:xfrm>
            <a:off x="4576763" y="3581400"/>
            <a:ext cx="2165350" cy="641350"/>
          </a:xfrm>
          <a:prstGeom prst="rect">
            <a:avLst/>
          </a:prstGeom>
          <a:noFill/>
          <a:ln w="9525">
            <a:noFill/>
            <a:miter lim="800000"/>
            <a:headEnd/>
            <a:tailEnd/>
          </a:ln>
        </p:spPr>
        <p:txBody>
          <a:bodyPr wrap="none">
            <a:spAutoFit/>
          </a:bodyPr>
          <a:lstStyle/>
          <a:p>
            <a:r>
              <a:rPr lang="en-US" sz="1800" b="1">
                <a:latin typeface="Arial" charset="0"/>
              </a:rPr>
              <a:t>NaClO</a:t>
            </a:r>
            <a:r>
              <a:rPr lang="en-US" sz="1800" b="1" baseline="-25000">
                <a:latin typeface="Arial" charset="0"/>
              </a:rPr>
              <a:t>4</a:t>
            </a:r>
          </a:p>
          <a:p>
            <a:r>
              <a:rPr lang="en-US" sz="1800">
                <a:latin typeface="Arial" charset="0"/>
              </a:rPr>
              <a:t>sodium</a:t>
            </a:r>
            <a:r>
              <a:rPr lang="en-US" sz="1800" b="1">
                <a:latin typeface="Arial" charset="0"/>
              </a:rPr>
              <a:t> per</a:t>
            </a:r>
            <a:r>
              <a:rPr lang="en-US" sz="1800">
                <a:latin typeface="Arial" charset="0"/>
              </a:rPr>
              <a:t>chlor</a:t>
            </a:r>
            <a:r>
              <a:rPr lang="en-US" sz="1800" b="1">
                <a:latin typeface="Arial" charset="0"/>
              </a:rPr>
              <a:t>ate</a:t>
            </a:r>
          </a:p>
        </p:txBody>
      </p:sp>
      <p:sp>
        <p:nvSpPr>
          <p:cNvPr id="53257" name="Rectangle 9"/>
          <p:cNvSpPr>
            <a:spLocks noChangeArrowheads="1"/>
          </p:cNvSpPr>
          <p:nvPr/>
        </p:nvSpPr>
        <p:spPr bwMode="auto">
          <a:xfrm>
            <a:off x="4572000" y="4343400"/>
            <a:ext cx="1809750" cy="641350"/>
          </a:xfrm>
          <a:prstGeom prst="rect">
            <a:avLst/>
          </a:prstGeom>
          <a:noFill/>
          <a:ln w="9525">
            <a:noFill/>
            <a:miter lim="800000"/>
            <a:headEnd/>
            <a:tailEnd/>
          </a:ln>
        </p:spPr>
        <p:txBody>
          <a:bodyPr wrap="none">
            <a:spAutoFit/>
          </a:bodyPr>
          <a:lstStyle/>
          <a:p>
            <a:r>
              <a:rPr lang="en-US" sz="1800" b="1">
                <a:solidFill>
                  <a:schemeClr val="accent2"/>
                </a:solidFill>
                <a:latin typeface="Arial" charset="0"/>
              </a:rPr>
              <a:t>NaClO</a:t>
            </a:r>
            <a:r>
              <a:rPr lang="en-US" sz="1800" b="1" baseline="-25000">
                <a:solidFill>
                  <a:schemeClr val="accent2"/>
                </a:solidFill>
                <a:latin typeface="Arial" charset="0"/>
              </a:rPr>
              <a:t>3</a:t>
            </a:r>
          </a:p>
          <a:p>
            <a:r>
              <a:rPr lang="en-US" sz="1800">
                <a:solidFill>
                  <a:schemeClr val="accent2"/>
                </a:solidFill>
                <a:latin typeface="Arial" charset="0"/>
              </a:rPr>
              <a:t>sodium chlor</a:t>
            </a:r>
            <a:r>
              <a:rPr lang="en-US" sz="1800" b="1">
                <a:solidFill>
                  <a:schemeClr val="accent2"/>
                </a:solidFill>
                <a:latin typeface="Arial" charset="0"/>
              </a:rPr>
              <a:t>ate</a:t>
            </a:r>
            <a:endParaRPr lang="en-US" sz="1800">
              <a:solidFill>
                <a:schemeClr val="accent2"/>
              </a:solidFill>
              <a:latin typeface="Arial" charset="0"/>
            </a:endParaRPr>
          </a:p>
        </p:txBody>
      </p:sp>
      <p:sp>
        <p:nvSpPr>
          <p:cNvPr id="53258" name="Rectangle 10"/>
          <p:cNvSpPr>
            <a:spLocks noChangeArrowheads="1"/>
          </p:cNvSpPr>
          <p:nvPr/>
        </p:nvSpPr>
        <p:spPr bwMode="auto">
          <a:xfrm>
            <a:off x="4572000" y="5105400"/>
            <a:ext cx="1746250" cy="641350"/>
          </a:xfrm>
          <a:prstGeom prst="rect">
            <a:avLst/>
          </a:prstGeom>
          <a:noFill/>
          <a:ln w="9525">
            <a:noFill/>
            <a:miter lim="800000"/>
            <a:headEnd/>
            <a:tailEnd/>
          </a:ln>
        </p:spPr>
        <p:txBody>
          <a:bodyPr wrap="none">
            <a:spAutoFit/>
          </a:bodyPr>
          <a:lstStyle/>
          <a:p>
            <a:r>
              <a:rPr lang="en-US" sz="1800" b="1">
                <a:latin typeface="Arial" charset="0"/>
              </a:rPr>
              <a:t>NaClO</a:t>
            </a:r>
            <a:r>
              <a:rPr lang="en-US" sz="1800" b="1" baseline="-25000">
                <a:latin typeface="Arial" charset="0"/>
              </a:rPr>
              <a:t>2</a:t>
            </a:r>
          </a:p>
          <a:p>
            <a:r>
              <a:rPr lang="en-US" sz="1800">
                <a:latin typeface="Arial" charset="0"/>
              </a:rPr>
              <a:t>sodium chlor</a:t>
            </a:r>
            <a:r>
              <a:rPr lang="en-US" sz="1800" b="1">
                <a:latin typeface="Arial" charset="0"/>
              </a:rPr>
              <a:t>ite</a:t>
            </a:r>
            <a:endParaRPr lang="en-US" sz="1800">
              <a:latin typeface="Arial" charset="0"/>
            </a:endParaRPr>
          </a:p>
        </p:txBody>
      </p:sp>
      <p:sp>
        <p:nvSpPr>
          <p:cNvPr id="53259" name="Rectangle 11"/>
          <p:cNvSpPr>
            <a:spLocks noChangeArrowheads="1"/>
          </p:cNvSpPr>
          <p:nvPr/>
        </p:nvSpPr>
        <p:spPr bwMode="auto">
          <a:xfrm>
            <a:off x="4572000" y="5867400"/>
            <a:ext cx="2292350" cy="641350"/>
          </a:xfrm>
          <a:prstGeom prst="rect">
            <a:avLst/>
          </a:prstGeom>
          <a:noFill/>
          <a:ln w="9525">
            <a:noFill/>
            <a:miter lim="800000"/>
            <a:headEnd/>
            <a:tailEnd/>
          </a:ln>
        </p:spPr>
        <p:txBody>
          <a:bodyPr wrap="none">
            <a:spAutoFit/>
          </a:bodyPr>
          <a:lstStyle/>
          <a:p>
            <a:r>
              <a:rPr lang="en-US" sz="1800" b="1">
                <a:latin typeface="Arial" charset="0"/>
              </a:rPr>
              <a:t>NaClO</a:t>
            </a:r>
          </a:p>
          <a:p>
            <a:r>
              <a:rPr lang="en-US" sz="1800">
                <a:latin typeface="Arial" charset="0"/>
              </a:rPr>
              <a:t>sodium </a:t>
            </a:r>
            <a:r>
              <a:rPr lang="en-US" sz="1800" b="1">
                <a:latin typeface="Arial" charset="0"/>
              </a:rPr>
              <a:t>hypo</a:t>
            </a:r>
            <a:r>
              <a:rPr lang="en-US" sz="1800">
                <a:latin typeface="Arial" charset="0"/>
              </a:rPr>
              <a:t>chlor</a:t>
            </a:r>
            <a:r>
              <a:rPr lang="en-US" sz="1800" b="1">
                <a:latin typeface="Arial" charset="0"/>
              </a:rPr>
              <a:t>ite</a:t>
            </a:r>
          </a:p>
        </p:txBody>
      </p:sp>
      <p:sp>
        <p:nvSpPr>
          <p:cNvPr id="53260" name="Text Box 12"/>
          <p:cNvSpPr txBox="1">
            <a:spLocks noChangeArrowheads="1"/>
          </p:cNvSpPr>
          <p:nvPr/>
        </p:nvSpPr>
        <p:spPr bwMode="auto">
          <a:xfrm>
            <a:off x="1660525" y="2971800"/>
            <a:ext cx="4197350" cy="366713"/>
          </a:xfrm>
          <a:prstGeom prst="rect">
            <a:avLst/>
          </a:prstGeom>
          <a:noFill/>
          <a:ln w="9525">
            <a:noFill/>
            <a:miter lim="800000"/>
            <a:headEnd/>
            <a:tailEnd/>
          </a:ln>
        </p:spPr>
        <p:txBody>
          <a:bodyPr wrap="none">
            <a:spAutoFit/>
          </a:bodyPr>
          <a:lstStyle/>
          <a:p>
            <a:r>
              <a:rPr lang="en-US" sz="1800" b="1">
                <a:latin typeface="Arial" charset="0"/>
              </a:rPr>
              <a:t>OXYACID		   OXYSALT</a:t>
            </a:r>
          </a:p>
        </p:txBody>
      </p:sp>
      <p:sp>
        <p:nvSpPr>
          <p:cNvPr id="132109" name="AutoShape 1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20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3260"/>
                                        </p:tgtEl>
                                        <p:attrNameLst>
                                          <p:attrName>style.visibility</p:attrName>
                                        </p:attrNameLst>
                                      </p:cBhvr>
                                      <p:to>
                                        <p:strVal val="visible"/>
                                      </p:to>
                                    </p:set>
                                    <p:anim calcmode="lin" valueType="num">
                                      <p:cBhvr>
                                        <p:cTn id="12" dur="500" fill="hold"/>
                                        <p:tgtEl>
                                          <p:spTgt spid="53260"/>
                                        </p:tgtEl>
                                        <p:attrNameLst>
                                          <p:attrName>ppt_w</p:attrName>
                                        </p:attrNameLst>
                                      </p:cBhvr>
                                      <p:tavLst>
                                        <p:tav tm="0">
                                          <p:val>
                                            <p:fltVal val="0"/>
                                          </p:val>
                                        </p:tav>
                                        <p:tav tm="100000">
                                          <p:val>
                                            <p:strVal val="#ppt_w"/>
                                          </p:val>
                                        </p:tav>
                                      </p:tavLst>
                                    </p:anim>
                                    <p:anim calcmode="lin" valueType="num">
                                      <p:cBhvr>
                                        <p:cTn id="13" dur="500" fill="hold"/>
                                        <p:tgtEl>
                                          <p:spTgt spid="53260"/>
                                        </p:tgtEl>
                                        <p:attrNameLst>
                                          <p:attrName>ppt_h</p:attrName>
                                        </p:attrNameLst>
                                      </p:cBhvr>
                                      <p:tavLst>
                                        <p:tav tm="0">
                                          <p:val>
                                            <p:fltVal val="0"/>
                                          </p:val>
                                        </p:tav>
                                        <p:tav tm="100000">
                                          <p:val>
                                            <p:strVal val="#ppt_h"/>
                                          </p:val>
                                        </p:tav>
                                      </p:tavLst>
                                    </p:anim>
                                    <p:animEffect transition="in" filter="fade">
                                      <p:cBhvr>
                                        <p:cTn id="14" dur="500"/>
                                        <p:tgtEl>
                                          <p:spTgt spid="5326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3252"/>
                                        </p:tgtEl>
                                        <p:attrNameLst>
                                          <p:attrName>style.visibility</p:attrName>
                                        </p:attrNameLst>
                                      </p:cBhvr>
                                      <p:to>
                                        <p:strVal val="visible"/>
                                      </p:to>
                                    </p:set>
                                    <p:animEffect transition="in" filter="dissolve">
                                      <p:cBhvr>
                                        <p:cTn id="19" dur="500"/>
                                        <p:tgtEl>
                                          <p:spTgt spid="5325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53256"/>
                                        </p:tgtEl>
                                        <p:attrNameLst>
                                          <p:attrName>style.visibility</p:attrName>
                                        </p:attrNameLst>
                                      </p:cBhvr>
                                      <p:to>
                                        <p:strVal val="visible"/>
                                      </p:to>
                                    </p:set>
                                    <p:anim calcmode="lin" valueType="num">
                                      <p:cBhvr>
                                        <p:cTn id="24" dur="1000" fill="hold"/>
                                        <p:tgtEl>
                                          <p:spTgt spid="53256"/>
                                        </p:tgtEl>
                                        <p:attrNameLst>
                                          <p:attrName>ppt_x</p:attrName>
                                        </p:attrNameLst>
                                      </p:cBhvr>
                                      <p:tavLst>
                                        <p:tav tm="0">
                                          <p:val>
                                            <p:strVal val="#ppt_x-.2"/>
                                          </p:val>
                                        </p:tav>
                                        <p:tav tm="100000">
                                          <p:val>
                                            <p:strVal val="#ppt_x"/>
                                          </p:val>
                                        </p:tav>
                                      </p:tavLst>
                                    </p:anim>
                                    <p:anim calcmode="lin" valueType="num">
                                      <p:cBhvr>
                                        <p:cTn id="25" dur="1000" fill="hold"/>
                                        <p:tgtEl>
                                          <p:spTgt spid="5325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325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3253"/>
                                        </p:tgtEl>
                                        <p:attrNameLst>
                                          <p:attrName>style.visibility</p:attrName>
                                        </p:attrNameLst>
                                      </p:cBhvr>
                                      <p:to>
                                        <p:strVal val="visible"/>
                                      </p:to>
                                    </p:set>
                                    <p:animEffect transition="in" filter="dissolve">
                                      <p:cBhvr>
                                        <p:cTn id="31" dur="500"/>
                                        <p:tgtEl>
                                          <p:spTgt spid="53253"/>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3257"/>
                                        </p:tgtEl>
                                        <p:attrNameLst>
                                          <p:attrName>style.visibility</p:attrName>
                                        </p:attrNameLst>
                                      </p:cBhvr>
                                      <p:to>
                                        <p:strVal val="visible"/>
                                      </p:to>
                                    </p:set>
                                    <p:anim calcmode="lin" valueType="num">
                                      <p:cBhvr>
                                        <p:cTn id="36" dur="1000" fill="hold"/>
                                        <p:tgtEl>
                                          <p:spTgt spid="53257"/>
                                        </p:tgtEl>
                                        <p:attrNameLst>
                                          <p:attrName>ppt_x</p:attrName>
                                        </p:attrNameLst>
                                      </p:cBhvr>
                                      <p:tavLst>
                                        <p:tav tm="0">
                                          <p:val>
                                            <p:strVal val="#ppt_x-.2"/>
                                          </p:val>
                                        </p:tav>
                                        <p:tav tm="100000">
                                          <p:val>
                                            <p:strVal val="#ppt_x"/>
                                          </p:val>
                                        </p:tav>
                                      </p:tavLst>
                                    </p:anim>
                                    <p:anim calcmode="lin" valueType="num">
                                      <p:cBhvr>
                                        <p:cTn id="37" dur="10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325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dissolve">
                                      <p:cBhvr>
                                        <p:cTn id="43" dur="500"/>
                                        <p:tgtEl>
                                          <p:spTgt spid="53254"/>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53258"/>
                                        </p:tgtEl>
                                        <p:attrNameLst>
                                          <p:attrName>style.visibility</p:attrName>
                                        </p:attrNameLst>
                                      </p:cBhvr>
                                      <p:to>
                                        <p:strVal val="visible"/>
                                      </p:to>
                                    </p:set>
                                    <p:anim calcmode="lin" valueType="num">
                                      <p:cBhvr>
                                        <p:cTn id="48" dur="1000" fill="hold"/>
                                        <p:tgtEl>
                                          <p:spTgt spid="53258"/>
                                        </p:tgtEl>
                                        <p:attrNameLst>
                                          <p:attrName>ppt_x</p:attrName>
                                        </p:attrNameLst>
                                      </p:cBhvr>
                                      <p:tavLst>
                                        <p:tav tm="0">
                                          <p:val>
                                            <p:strVal val="#ppt_x-.2"/>
                                          </p:val>
                                        </p:tav>
                                        <p:tav tm="100000">
                                          <p:val>
                                            <p:strVal val="#ppt_x"/>
                                          </p:val>
                                        </p:tav>
                                      </p:tavLst>
                                    </p:anim>
                                    <p:anim calcmode="lin" valueType="num">
                                      <p:cBhvr>
                                        <p:cTn id="49" dur="1000" fill="hold"/>
                                        <p:tgtEl>
                                          <p:spTgt spid="53258"/>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325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53255"/>
                                        </p:tgtEl>
                                        <p:attrNameLst>
                                          <p:attrName>style.visibility</p:attrName>
                                        </p:attrNameLst>
                                      </p:cBhvr>
                                      <p:to>
                                        <p:strVal val="visible"/>
                                      </p:to>
                                    </p:set>
                                    <p:animEffect transition="in" filter="dissolve">
                                      <p:cBhvr>
                                        <p:cTn id="55" dur="500"/>
                                        <p:tgtEl>
                                          <p:spTgt spid="53255"/>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53259"/>
                                        </p:tgtEl>
                                        <p:attrNameLst>
                                          <p:attrName>style.visibility</p:attrName>
                                        </p:attrNameLst>
                                      </p:cBhvr>
                                      <p:to>
                                        <p:strVal val="visible"/>
                                      </p:to>
                                    </p:set>
                                    <p:anim calcmode="lin" valueType="num">
                                      <p:cBhvr>
                                        <p:cTn id="60" dur="1000" fill="hold"/>
                                        <p:tgtEl>
                                          <p:spTgt spid="53259"/>
                                        </p:tgtEl>
                                        <p:attrNameLst>
                                          <p:attrName>ppt_x</p:attrName>
                                        </p:attrNameLst>
                                      </p:cBhvr>
                                      <p:tavLst>
                                        <p:tav tm="0">
                                          <p:val>
                                            <p:strVal val="#ppt_x-.2"/>
                                          </p:val>
                                        </p:tav>
                                        <p:tav tm="100000">
                                          <p:val>
                                            <p:strVal val="#ppt_x"/>
                                          </p:val>
                                        </p:tav>
                                      </p:tavLst>
                                    </p:anim>
                                    <p:anim calcmode="lin" valueType="num">
                                      <p:cBhvr>
                                        <p:cTn id="61" dur="1000" fill="hold"/>
                                        <p:tgtEl>
                                          <p:spTgt spid="53259"/>
                                        </p:tgtEl>
                                        <p:attrNameLst>
                                          <p:attrName>ppt_y</p:attrName>
                                        </p:attrNameLst>
                                      </p:cBhvr>
                                      <p:tavLst>
                                        <p:tav tm="0">
                                          <p:val>
                                            <p:strVal val="#ppt_y"/>
                                          </p:val>
                                        </p:tav>
                                        <p:tav tm="100000">
                                          <p:val>
                                            <p:strVal val="#ppt_y"/>
                                          </p:val>
                                        </p:tav>
                                      </p:tavLst>
                                    </p:anim>
                                    <p:animEffect transition="in" filter="wipe(right)" prLst="gradientSize: 0.1">
                                      <p:cBhvr>
                                        <p:cTn id="62" dur="1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p:bldP spid="53253" grpId="0"/>
      <p:bldP spid="53254" grpId="0"/>
      <p:bldP spid="53255" grpId="0"/>
      <p:bldP spid="53256" grpId="0"/>
      <p:bldP spid="53257" grpId="0"/>
      <p:bldP spid="53258" grpId="0"/>
      <p:bldP spid="53259" grpId="0"/>
      <p:bldP spid="53260"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066800" y="609600"/>
            <a:ext cx="7391400" cy="1143000"/>
          </a:xfrm>
        </p:spPr>
        <p:txBody>
          <a:bodyPr/>
          <a:lstStyle/>
          <a:p>
            <a:pPr eaLnBrk="1" hangingPunct="1"/>
            <a:r>
              <a:rPr lang="en-US" smtClean="0">
                <a:latin typeface="Arial" charset="0"/>
              </a:rPr>
              <a:t>ACID                         SALT</a:t>
            </a:r>
          </a:p>
        </p:txBody>
      </p:sp>
      <p:sp>
        <p:nvSpPr>
          <p:cNvPr id="54275" name="Text Box 3"/>
          <p:cNvSpPr txBox="1">
            <a:spLocks noChangeArrowheads="1"/>
          </p:cNvSpPr>
          <p:nvPr/>
        </p:nvSpPr>
        <p:spPr bwMode="auto">
          <a:xfrm>
            <a:off x="762000" y="1981200"/>
            <a:ext cx="7583488" cy="457200"/>
          </a:xfrm>
          <a:prstGeom prst="rect">
            <a:avLst/>
          </a:prstGeom>
          <a:noFill/>
          <a:ln w="9525">
            <a:noFill/>
            <a:miter lim="800000"/>
            <a:headEnd/>
            <a:tailEnd/>
          </a:ln>
        </p:spPr>
        <p:txBody>
          <a:bodyPr wrap="none">
            <a:spAutoFit/>
          </a:bodyPr>
          <a:lstStyle/>
          <a:p>
            <a:r>
              <a:rPr lang="en-US" sz="2400" b="1">
                <a:latin typeface="Arial" charset="0"/>
              </a:rPr>
              <a:t>    per </a:t>
            </a:r>
            <a:r>
              <a:rPr lang="en-US" sz="2400">
                <a:latin typeface="Arial" charset="0"/>
              </a:rPr>
              <a:t>stem</a:t>
            </a:r>
            <a:r>
              <a:rPr lang="en-US" sz="2400" b="1">
                <a:latin typeface="Arial" charset="0"/>
              </a:rPr>
              <a:t> ic	     </a:t>
            </a:r>
            <a:r>
              <a:rPr lang="en-US" sz="2400">
                <a:latin typeface="Arial" charset="0"/>
              </a:rPr>
              <a:t>changes to</a:t>
            </a:r>
            <a:r>
              <a:rPr lang="en-US" sz="2400" b="1">
                <a:latin typeface="Arial" charset="0"/>
              </a:rPr>
              <a:t>	  per </a:t>
            </a:r>
            <a:r>
              <a:rPr lang="en-US" sz="2400">
                <a:latin typeface="Arial" charset="0"/>
              </a:rPr>
              <a:t>stem</a:t>
            </a:r>
            <a:r>
              <a:rPr lang="en-US" sz="2400" b="1">
                <a:latin typeface="Arial" charset="0"/>
              </a:rPr>
              <a:t> ate</a:t>
            </a:r>
          </a:p>
        </p:txBody>
      </p:sp>
      <p:sp>
        <p:nvSpPr>
          <p:cNvPr id="54276" name="Rectangle 4"/>
          <p:cNvSpPr>
            <a:spLocks noChangeArrowheads="1"/>
          </p:cNvSpPr>
          <p:nvPr/>
        </p:nvSpPr>
        <p:spPr bwMode="auto">
          <a:xfrm>
            <a:off x="838200" y="2703513"/>
            <a:ext cx="7540625" cy="457200"/>
          </a:xfrm>
          <a:prstGeom prst="rect">
            <a:avLst/>
          </a:prstGeom>
          <a:noFill/>
          <a:ln w="9525">
            <a:noFill/>
            <a:miter lim="800000"/>
            <a:headEnd/>
            <a:tailEnd/>
          </a:ln>
        </p:spPr>
        <p:txBody>
          <a:bodyPr wrap="none">
            <a:spAutoFit/>
          </a:bodyPr>
          <a:lstStyle/>
          <a:p>
            <a:r>
              <a:rPr lang="en-US" sz="2400" b="1">
                <a:latin typeface="Arial" charset="0"/>
              </a:rPr>
              <a:t>          </a:t>
            </a:r>
            <a:r>
              <a:rPr lang="en-US" sz="2400">
                <a:latin typeface="Arial" charset="0"/>
              </a:rPr>
              <a:t>stem</a:t>
            </a:r>
            <a:r>
              <a:rPr lang="en-US" sz="2400" b="1">
                <a:latin typeface="Arial" charset="0"/>
              </a:rPr>
              <a:t> ic	    </a:t>
            </a:r>
            <a:r>
              <a:rPr lang="en-US" sz="2400">
                <a:latin typeface="Arial" charset="0"/>
              </a:rPr>
              <a:t>changes to</a:t>
            </a:r>
            <a:r>
              <a:rPr lang="en-US" sz="2400" b="1">
                <a:latin typeface="Arial" charset="0"/>
              </a:rPr>
              <a:t>                   </a:t>
            </a:r>
            <a:r>
              <a:rPr lang="en-US" sz="2400">
                <a:latin typeface="Arial" charset="0"/>
              </a:rPr>
              <a:t>stem</a:t>
            </a:r>
            <a:r>
              <a:rPr lang="en-US" sz="2400" b="1">
                <a:latin typeface="Arial" charset="0"/>
              </a:rPr>
              <a:t> ate</a:t>
            </a:r>
          </a:p>
        </p:txBody>
      </p:sp>
      <p:sp>
        <p:nvSpPr>
          <p:cNvPr id="54277" name="Rectangle 5"/>
          <p:cNvSpPr>
            <a:spLocks noChangeArrowheads="1"/>
          </p:cNvSpPr>
          <p:nvPr/>
        </p:nvSpPr>
        <p:spPr bwMode="auto">
          <a:xfrm>
            <a:off x="838200" y="3352800"/>
            <a:ext cx="7443788" cy="457200"/>
          </a:xfrm>
          <a:prstGeom prst="rect">
            <a:avLst/>
          </a:prstGeom>
          <a:noFill/>
          <a:ln w="9525">
            <a:noFill/>
            <a:miter lim="800000"/>
            <a:headEnd/>
            <a:tailEnd/>
          </a:ln>
        </p:spPr>
        <p:txBody>
          <a:bodyPr wrap="none">
            <a:spAutoFit/>
          </a:bodyPr>
          <a:lstStyle/>
          <a:p>
            <a:r>
              <a:rPr lang="en-US" sz="2400" b="1">
                <a:latin typeface="Arial" charset="0"/>
              </a:rPr>
              <a:t>          </a:t>
            </a:r>
            <a:r>
              <a:rPr lang="en-US" sz="2400">
                <a:latin typeface="Arial" charset="0"/>
              </a:rPr>
              <a:t>stem</a:t>
            </a:r>
            <a:r>
              <a:rPr lang="en-US" sz="2400" b="1">
                <a:latin typeface="Arial" charset="0"/>
              </a:rPr>
              <a:t> ous	    </a:t>
            </a:r>
            <a:r>
              <a:rPr lang="en-US" sz="2400">
                <a:latin typeface="Arial" charset="0"/>
              </a:rPr>
              <a:t>changes to</a:t>
            </a:r>
            <a:r>
              <a:rPr lang="en-US" sz="2400" b="1">
                <a:latin typeface="Arial" charset="0"/>
              </a:rPr>
              <a:t>	        </a:t>
            </a:r>
            <a:r>
              <a:rPr lang="en-US" sz="2400">
                <a:latin typeface="Arial" charset="0"/>
              </a:rPr>
              <a:t>stem</a:t>
            </a:r>
            <a:r>
              <a:rPr lang="en-US" sz="2400" b="1">
                <a:latin typeface="Arial" charset="0"/>
              </a:rPr>
              <a:t> ite</a:t>
            </a:r>
          </a:p>
        </p:txBody>
      </p:sp>
      <p:sp>
        <p:nvSpPr>
          <p:cNvPr id="54278" name="Rectangle 6"/>
          <p:cNvSpPr>
            <a:spLocks noChangeArrowheads="1"/>
          </p:cNvSpPr>
          <p:nvPr/>
        </p:nvSpPr>
        <p:spPr bwMode="auto">
          <a:xfrm>
            <a:off x="762000" y="4038600"/>
            <a:ext cx="7508875" cy="457200"/>
          </a:xfrm>
          <a:prstGeom prst="rect">
            <a:avLst/>
          </a:prstGeom>
          <a:noFill/>
          <a:ln w="9525">
            <a:noFill/>
            <a:miter lim="800000"/>
            <a:headEnd/>
            <a:tailEnd/>
          </a:ln>
        </p:spPr>
        <p:txBody>
          <a:bodyPr wrap="none">
            <a:spAutoFit/>
          </a:bodyPr>
          <a:lstStyle/>
          <a:p>
            <a:r>
              <a:rPr lang="en-US" sz="2400" b="1">
                <a:latin typeface="Arial" charset="0"/>
              </a:rPr>
              <a:t>hyper </a:t>
            </a:r>
            <a:r>
              <a:rPr lang="en-US" sz="2400">
                <a:latin typeface="Arial" charset="0"/>
              </a:rPr>
              <a:t>stem</a:t>
            </a:r>
            <a:r>
              <a:rPr lang="en-US" sz="2400" b="1">
                <a:latin typeface="Arial" charset="0"/>
              </a:rPr>
              <a:t> ous	     </a:t>
            </a:r>
            <a:r>
              <a:rPr lang="en-US" sz="2400">
                <a:latin typeface="Arial" charset="0"/>
              </a:rPr>
              <a:t>changes to</a:t>
            </a:r>
            <a:r>
              <a:rPr lang="en-US" sz="2400" b="1">
                <a:latin typeface="Arial" charset="0"/>
              </a:rPr>
              <a:t>         hypo </a:t>
            </a:r>
            <a:r>
              <a:rPr lang="en-US" sz="2400">
                <a:latin typeface="Arial" charset="0"/>
              </a:rPr>
              <a:t>stem</a:t>
            </a:r>
            <a:r>
              <a:rPr lang="en-US" sz="2400" b="1">
                <a:latin typeface="Arial" charset="0"/>
              </a:rPr>
              <a:t> ite</a:t>
            </a:r>
          </a:p>
        </p:txBody>
      </p:sp>
      <p:sp>
        <p:nvSpPr>
          <p:cNvPr id="54280" name="Text Box 8"/>
          <p:cNvSpPr txBox="1">
            <a:spLocks noChangeArrowheads="1"/>
          </p:cNvSpPr>
          <p:nvPr/>
        </p:nvSpPr>
        <p:spPr bwMode="auto">
          <a:xfrm>
            <a:off x="838200" y="5094288"/>
            <a:ext cx="7616825" cy="519112"/>
          </a:xfrm>
          <a:prstGeom prst="rect">
            <a:avLst/>
          </a:prstGeom>
          <a:solidFill>
            <a:srgbClr val="CCFFCC">
              <a:alpha val="50195"/>
            </a:srgbClr>
          </a:solidFill>
          <a:ln w="9525">
            <a:noFill/>
            <a:miter lim="800000"/>
            <a:headEnd/>
            <a:tailEnd/>
          </a:ln>
        </p:spPr>
        <p:txBody>
          <a:bodyPr wrap="none">
            <a:spAutoFit/>
          </a:bodyPr>
          <a:lstStyle/>
          <a:p>
            <a:r>
              <a:rPr lang="en-US" sz="2800">
                <a:latin typeface="Arial" charset="0"/>
              </a:rPr>
              <a:t>HClO</a:t>
            </a:r>
            <a:r>
              <a:rPr lang="en-US" sz="2800" baseline="-25000">
                <a:latin typeface="Arial" charset="0"/>
              </a:rPr>
              <a:t>3</a:t>
            </a:r>
            <a:r>
              <a:rPr lang="en-US" sz="2800">
                <a:latin typeface="Arial" charset="0"/>
              </a:rPr>
              <a:t>    +    Na</a:t>
            </a:r>
            <a:r>
              <a:rPr lang="en-US" sz="2800" baseline="30000">
                <a:latin typeface="Arial" charset="0"/>
              </a:rPr>
              <a:t>1+</a:t>
            </a:r>
            <a:r>
              <a:rPr lang="en-US" sz="2800">
                <a:latin typeface="Arial" charset="0"/>
              </a:rPr>
              <a:t>                      NaClO</a:t>
            </a:r>
            <a:r>
              <a:rPr lang="en-US" sz="2800" baseline="-25000">
                <a:latin typeface="Arial" charset="0"/>
              </a:rPr>
              <a:t>3</a:t>
            </a:r>
            <a:r>
              <a:rPr lang="en-US" sz="2800">
                <a:latin typeface="Arial" charset="0"/>
              </a:rPr>
              <a:t>   +   H</a:t>
            </a:r>
            <a:r>
              <a:rPr lang="en-US" sz="2800" baseline="30000">
                <a:latin typeface="Arial" charset="0"/>
              </a:rPr>
              <a:t>1+</a:t>
            </a:r>
            <a:endParaRPr lang="en-US" sz="2800">
              <a:latin typeface="Arial" charset="0"/>
            </a:endParaRPr>
          </a:p>
        </p:txBody>
      </p:sp>
      <p:sp>
        <p:nvSpPr>
          <p:cNvPr id="54281" name="Line 9"/>
          <p:cNvSpPr>
            <a:spLocks noChangeShapeType="1"/>
          </p:cNvSpPr>
          <p:nvPr/>
        </p:nvSpPr>
        <p:spPr bwMode="auto">
          <a:xfrm>
            <a:off x="4054475" y="5334000"/>
            <a:ext cx="1447800" cy="0"/>
          </a:xfrm>
          <a:prstGeom prst="line">
            <a:avLst/>
          </a:prstGeom>
          <a:noFill/>
          <a:ln w="28575">
            <a:solidFill>
              <a:schemeClr val="tx1"/>
            </a:solidFill>
            <a:round/>
            <a:headEnd/>
            <a:tailEnd type="triangle" w="med" len="med"/>
          </a:ln>
        </p:spPr>
        <p:txBody>
          <a:bodyPr/>
          <a:lstStyle/>
          <a:p>
            <a:endParaRPr lang="en-US"/>
          </a:p>
        </p:txBody>
      </p:sp>
      <p:sp>
        <p:nvSpPr>
          <p:cNvPr id="54284" name="Text Box 12"/>
          <p:cNvSpPr txBox="1">
            <a:spLocks noChangeArrowheads="1"/>
          </p:cNvSpPr>
          <p:nvPr/>
        </p:nvSpPr>
        <p:spPr bwMode="auto">
          <a:xfrm>
            <a:off x="990600" y="5573713"/>
            <a:ext cx="5635625" cy="396875"/>
          </a:xfrm>
          <a:prstGeom prst="rect">
            <a:avLst/>
          </a:prstGeom>
          <a:noFill/>
          <a:ln w="9525">
            <a:noFill/>
            <a:miter lim="800000"/>
            <a:headEnd/>
            <a:tailEnd/>
          </a:ln>
        </p:spPr>
        <p:txBody>
          <a:bodyPr wrap="none">
            <a:spAutoFit/>
          </a:bodyPr>
          <a:lstStyle/>
          <a:p>
            <a:r>
              <a:rPr lang="en-US">
                <a:latin typeface="Arial" charset="0"/>
              </a:rPr>
              <a:t> acid                  cation                                     salt</a:t>
            </a:r>
          </a:p>
        </p:txBody>
      </p:sp>
      <p:sp>
        <p:nvSpPr>
          <p:cNvPr id="133130" name="AutoShape 1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wipe(left)">
                                      <p:cBhvr>
                                        <p:cTn id="7" dur="20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276"/>
                                        </p:tgtEl>
                                        <p:attrNameLst>
                                          <p:attrName>style.visibility</p:attrName>
                                        </p:attrNameLst>
                                      </p:cBhvr>
                                      <p:to>
                                        <p:strVal val="visible"/>
                                      </p:to>
                                    </p:set>
                                    <p:animEffect transition="in" filter="wipe(left)">
                                      <p:cBhvr>
                                        <p:cTn id="12" dur="2000"/>
                                        <p:tgtEl>
                                          <p:spTgt spid="54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wipe(left)">
                                      <p:cBhvr>
                                        <p:cTn id="17" dur="2000"/>
                                        <p:tgtEl>
                                          <p:spTgt spid="54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8"/>
                                        </p:tgtEl>
                                        <p:attrNameLst>
                                          <p:attrName>style.visibility</p:attrName>
                                        </p:attrNameLst>
                                      </p:cBhvr>
                                      <p:to>
                                        <p:strVal val="visible"/>
                                      </p:to>
                                    </p:set>
                                    <p:animEffect transition="in" filter="wipe(left)">
                                      <p:cBhvr>
                                        <p:cTn id="22" dur="3000"/>
                                        <p:tgtEl>
                                          <p:spTgt spid="542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280"/>
                                        </p:tgtEl>
                                        <p:attrNameLst>
                                          <p:attrName>style.visibility</p:attrName>
                                        </p:attrNameLst>
                                      </p:cBhvr>
                                      <p:to>
                                        <p:strVal val="visible"/>
                                      </p:to>
                                    </p:set>
                                    <p:animEffect transition="in" filter="fade">
                                      <p:cBhvr>
                                        <p:cTn id="27" dur="2000"/>
                                        <p:tgtEl>
                                          <p:spTgt spid="5428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281"/>
                                        </p:tgtEl>
                                        <p:attrNameLst>
                                          <p:attrName>style.visibility</p:attrName>
                                        </p:attrNameLst>
                                      </p:cBhvr>
                                      <p:to>
                                        <p:strVal val="visible"/>
                                      </p:to>
                                    </p:set>
                                    <p:animEffect transition="in" filter="fade">
                                      <p:cBhvr>
                                        <p:cTn id="30" dur="2000"/>
                                        <p:tgtEl>
                                          <p:spTgt spid="54281"/>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4284"/>
                                        </p:tgtEl>
                                        <p:attrNameLst>
                                          <p:attrName>style.visibility</p:attrName>
                                        </p:attrNameLst>
                                      </p:cBhvr>
                                      <p:to>
                                        <p:strVal val="visible"/>
                                      </p:to>
                                    </p:set>
                                    <p:animEffect transition="in" filter="fade">
                                      <p:cBhvr>
                                        <p:cTn id="35" dur="1000"/>
                                        <p:tgtEl>
                                          <p:spTgt spid="54284"/>
                                        </p:tgtEl>
                                      </p:cBhvr>
                                    </p:animEffect>
                                    <p:anim calcmode="lin" valueType="num">
                                      <p:cBhvr>
                                        <p:cTn id="36" dur="1000" fill="hold"/>
                                        <p:tgtEl>
                                          <p:spTgt spid="54284"/>
                                        </p:tgtEl>
                                        <p:attrNameLst>
                                          <p:attrName>ppt_x</p:attrName>
                                        </p:attrNameLst>
                                      </p:cBhvr>
                                      <p:tavLst>
                                        <p:tav tm="0">
                                          <p:val>
                                            <p:strVal val="#ppt_x"/>
                                          </p:val>
                                        </p:tav>
                                        <p:tav tm="100000">
                                          <p:val>
                                            <p:strVal val="#ppt_x"/>
                                          </p:val>
                                        </p:tav>
                                      </p:tavLst>
                                    </p:anim>
                                    <p:anim calcmode="lin" valueType="num">
                                      <p:cBhvr>
                                        <p:cTn id="37"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6" grpId="0"/>
      <p:bldP spid="54277" grpId="0"/>
      <p:bldP spid="54278" grpId="0"/>
      <p:bldP spid="54280" grpId="0" animBg="1"/>
      <p:bldP spid="54281" grpId="0" animBg="1"/>
      <p:bldP spid="54284" grpId="0"/>
    </p:bldLst>
  </p:timing>
</p:sld>
</file>

<file path=ppt/slides/slide12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solidFill>
                  <a:schemeClr val="bg1"/>
                </a:solidFill>
                <a:latin typeface="Arial" charset="0"/>
              </a:rPr>
              <a:t>Meaning of Suffixes</a:t>
            </a:r>
          </a:p>
        </p:txBody>
      </p:sp>
      <p:sp>
        <p:nvSpPr>
          <p:cNvPr id="134147"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28600"/>
            <a:ext cx="7772400" cy="1143000"/>
          </a:xfrm>
        </p:spPr>
        <p:txBody>
          <a:bodyPr/>
          <a:lstStyle/>
          <a:p>
            <a:pPr eaLnBrk="1" hangingPunct="1"/>
            <a:r>
              <a:rPr lang="en-US" smtClean="0">
                <a:latin typeface="Arial" charset="0"/>
              </a:rPr>
              <a:t>Suffixes have meaning</a:t>
            </a:r>
          </a:p>
        </p:txBody>
      </p:sp>
      <p:sp>
        <p:nvSpPr>
          <p:cNvPr id="10243" name="Rectangle 3"/>
          <p:cNvSpPr>
            <a:spLocks noGrp="1" noChangeArrowheads="1"/>
          </p:cNvSpPr>
          <p:nvPr>
            <p:ph type="body" idx="1"/>
          </p:nvPr>
        </p:nvSpPr>
        <p:spPr>
          <a:xfrm>
            <a:off x="381000" y="1371600"/>
            <a:ext cx="8458200" cy="5105400"/>
          </a:xfrm>
          <a:solidFill>
            <a:srgbClr val="FFF0E1">
              <a:alpha val="50195"/>
            </a:srgbClr>
          </a:solidFill>
          <a:ln>
            <a:solidFill>
              <a:srgbClr val="E7CEB5"/>
            </a:solidFill>
          </a:ln>
        </p:spPr>
        <p:txBody>
          <a:bodyPr/>
          <a:lstStyle/>
          <a:p>
            <a:pPr eaLnBrk="1" hangingPunct="1">
              <a:lnSpc>
                <a:spcPct val="90000"/>
              </a:lnSpc>
              <a:buFont typeface="Wingdings" pitchFamily="2" charset="2"/>
              <a:buChar char="q"/>
            </a:pPr>
            <a:r>
              <a:rPr lang="en-US" sz="2800" smtClean="0">
                <a:latin typeface="Arial" charset="0"/>
              </a:rPr>
              <a:t>“-</a:t>
            </a:r>
            <a:r>
              <a:rPr lang="en-US" sz="2800" i="1" smtClean="0">
                <a:solidFill>
                  <a:srgbClr val="FF0000"/>
                </a:solidFill>
                <a:latin typeface="Arial" charset="0"/>
              </a:rPr>
              <a:t>ide</a:t>
            </a:r>
            <a:r>
              <a:rPr lang="en-US" sz="2800" smtClean="0">
                <a:latin typeface="Arial" charset="0"/>
              </a:rPr>
              <a:t>”				binary compound</a:t>
            </a:r>
          </a:p>
          <a:p>
            <a:pPr lvl="1" eaLnBrk="1" hangingPunct="1">
              <a:lnSpc>
                <a:spcPct val="90000"/>
              </a:lnSpc>
              <a:buFont typeface="Wingdings" pitchFamily="2" charset="2"/>
              <a:buNone/>
            </a:pPr>
            <a:r>
              <a:rPr lang="en-US" sz="2000" smtClean="0">
                <a:latin typeface="Arial" charset="0"/>
              </a:rPr>
              <a:t>		sodium chlor</a:t>
            </a:r>
            <a:r>
              <a:rPr lang="en-US" sz="2000" i="1" smtClean="0">
                <a:solidFill>
                  <a:srgbClr val="FF0000"/>
                </a:solidFill>
                <a:latin typeface="Arial" charset="0"/>
              </a:rPr>
              <a:t>ide</a:t>
            </a:r>
            <a:r>
              <a:rPr lang="en-US" sz="2000" smtClean="0">
                <a:latin typeface="Arial" charset="0"/>
              </a:rPr>
              <a:t>  (NaCl)</a:t>
            </a:r>
            <a:endParaRPr lang="en-US" sz="2000" smtClean="0">
              <a:solidFill>
                <a:srgbClr val="FF0000"/>
              </a:solidFill>
              <a:latin typeface="Arial" charset="0"/>
            </a:endParaRPr>
          </a:p>
          <a:p>
            <a:pPr eaLnBrk="1" hangingPunct="1">
              <a:lnSpc>
                <a:spcPct val="90000"/>
              </a:lnSpc>
              <a:buFont typeface="Wingdings" pitchFamily="2" charset="2"/>
              <a:buChar char="q"/>
            </a:pPr>
            <a:r>
              <a:rPr lang="en-US" sz="2800" smtClean="0">
                <a:latin typeface="Arial" charset="0"/>
              </a:rPr>
              <a:t>“-</a:t>
            </a:r>
            <a:r>
              <a:rPr lang="en-US" sz="2800" i="1" smtClean="0">
                <a:solidFill>
                  <a:schemeClr val="accent2"/>
                </a:solidFill>
                <a:latin typeface="Arial" charset="0"/>
              </a:rPr>
              <a:t>ite</a:t>
            </a:r>
            <a:r>
              <a:rPr lang="en-US" sz="2800" smtClean="0">
                <a:latin typeface="Arial" charset="0"/>
              </a:rPr>
              <a:t>” or “-</a:t>
            </a:r>
            <a:r>
              <a:rPr lang="en-US" sz="2800" i="1" smtClean="0">
                <a:solidFill>
                  <a:schemeClr val="accent1"/>
                </a:solidFill>
                <a:latin typeface="Arial" charset="0"/>
              </a:rPr>
              <a:t>ate</a:t>
            </a:r>
            <a:r>
              <a:rPr lang="en-US" sz="2800" smtClean="0">
                <a:latin typeface="Arial" charset="0"/>
              </a:rPr>
              <a:t>”			polyatomic compound</a:t>
            </a:r>
          </a:p>
          <a:p>
            <a:pPr lvl="1" eaLnBrk="1" hangingPunct="1">
              <a:lnSpc>
                <a:spcPct val="90000"/>
              </a:lnSpc>
              <a:buFont typeface="Wingdings" pitchFamily="2" charset="2"/>
              <a:buNone/>
            </a:pPr>
            <a:r>
              <a:rPr lang="en-US" sz="2000" smtClean="0">
                <a:latin typeface="Arial" charset="0"/>
              </a:rPr>
              <a:t>		sulf</a:t>
            </a:r>
            <a:r>
              <a:rPr lang="en-US" sz="2000" i="1" smtClean="0">
                <a:solidFill>
                  <a:schemeClr val="accent2"/>
                </a:solidFill>
                <a:latin typeface="Arial" charset="0"/>
              </a:rPr>
              <a:t>ite</a:t>
            </a:r>
            <a:r>
              <a:rPr lang="en-US" sz="2000" smtClean="0">
                <a:latin typeface="Arial" charset="0"/>
              </a:rPr>
              <a:t>	(SO</a:t>
            </a:r>
            <a:r>
              <a:rPr lang="en-US" sz="2000" baseline="-25000" smtClean="0">
                <a:latin typeface="Arial" charset="0"/>
              </a:rPr>
              <a:t>3</a:t>
            </a:r>
            <a:r>
              <a:rPr lang="en-US" sz="2000" baseline="30000" smtClean="0">
                <a:latin typeface="Arial" charset="0"/>
              </a:rPr>
              <a:t>2-</a:t>
            </a:r>
            <a:r>
              <a:rPr lang="en-US" sz="2000" smtClean="0">
                <a:latin typeface="Arial" charset="0"/>
              </a:rPr>
              <a:t>)			</a:t>
            </a:r>
          </a:p>
          <a:p>
            <a:pPr lvl="1" eaLnBrk="1" hangingPunct="1">
              <a:lnSpc>
                <a:spcPct val="90000"/>
              </a:lnSpc>
              <a:buFont typeface="Wingdings" pitchFamily="2" charset="2"/>
              <a:buNone/>
            </a:pPr>
            <a:r>
              <a:rPr lang="en-US" sz="2000" smtClean="0">
                <a:latin typeface="Arial" charset="0"/>
              </a:rPr>
              <a:t>		sulf</a:t>
            </a:r>
            <a:r>
              <a:rPr lang="en-US" sz="2000" i="1" smtClean="0">
                <a:solidFill>
                  <a:schemeClr val="accent1"/>
                </a:solidFill>
                <a:latin typeface="Arial" charset="0"/>
              </a:rPr>
              <a:t>ate</a:t>
            </a:r>
            <a:r>
              <a:rPr lang="en-US" sz="2000" smtClean="0">
                <a:latin typeface="Arial" charset="0"/>
              </a:rPr>
              <a:t>   (SO</a:t>
            </a:r>
            <a:r>
              <a:rPr lang="en-US" sz="2000" baseline="-25000" smtClean="0">
                <a:latin typeface="Arial" charset="0"/>
              </a:rPr>
              <a:t>4</a:t>
            </a:r>
            <a:r>
              <a:rPr lang="en-US" sz="2000" baseline="30000" smtClean="0">
                <a:latin typeface="Arial" charset="0"/>
              </a:rPr>
              <a:t>2-</a:t>
            </a:r>
            <a:r>
              <a:rPr lang="en-US" sz="2000" smtClean="0">
                <a:latin typeface="Arial" charset="0"/>
              </a:rPr>
              <a:t>)			“-</a:t>
            </a:r>
            <a:r>
              <a:rPr lang="en-US" sz="2000" i="1" smtClean="0">
                <a:latin typeface="Arial" charset="0"/>
              </a:rPr>
              <a:t>ate</a:t>
            </a:r>
            <a:r>
              <a:rPr lang="en-US" sz="2000" smtClean="0">
                <a:latin typeface="Arial" charset="0"/>
              </a:rPr>
              <a:t>” means one more oxygen 						          than “-</a:t>
            </a:r>
            <a:r>
              <a:rPr lang="en-US" sz="2000" i="1" smtClean="0">
                <a:latin typeface="Arial" charset="0"/>
              </a:rPr>
              <a:t>ite</a:t>
            </a:r>
            <a:r>
              <a:rPr lang="en-US" sz="2000" smtClean="0">
                <a:latin typeface="Arial" charset="0"/>
              </a:rPr>
              <a:t>”</a:t>
            </a:r>
          </a:p>
          <a:p>
            <a:pPr eaLnBrk="1" hangingPunct="1">
              <a:lnSpc>
                <a:spcPct val="90000"/>
              </a:lnSpc>
              <a:buFont typeface="Wingdings" pitchFamily="2" charset="2"/>
              <a:buChar char="q"/>
            </a:pPr>
            <a:r>
              <a:rPr lang="en-US" sz="2800" smtClean="0">
                <a:latin typeface="Arial" charset="0"/>
              </a:rPr>
              <a:t>“-</a:t>
            </a:r>
            <a:r>
              <a:rPr lang="en-US" sz="2800" i="1" smtClean="0">
                <a:solidFill>
                  <a:srgbClr val="669900"/>
                </a:solidFill>
                <a:latin typeface="Arial" charset="0"/>
              </a:rPr>
              <a:t>ol</a:t>
            </a:r>
            <a:r>
              <a:rPr lang="en-US" sz="2800" smtClean="0">
                <a:latin typeface="Arial" charset="0"/>
              </a:rPr>
              <a:t>”				alcohol</a:t>
            </a:r>
          </a:p>
          <a:p>
            <a:pPr lvl="1" eaLnBrk="1" hangingPunct="1">
              <a:lnSpc>
                <a:spcPct val="90000"/>
              </a:lnSpc>
              <a:buFont typeface="Wingdings" pitchFamily="2" charset="2"/>
              <a:buNone/>
            </a:pPr>
            <a:r>
              <a:rPr lang="en-US" sz="2000" smtClean="0">
                <a:latin typeface="Arial" charset="0"/>
              </a:rPr>
              <a:t>		methyl alcohol (methan</a:t>
            </a:r>
            <a:r>
              <a:rPr lang="en-US" sz="2000" i="1" smtClean="0">
                <a:solidFill>
                  <a:srgbClr val="669900"/>
                </a:solidFill>
                <a:latin typeface="Arial" charset="0"/>
              </a:rPr>
              <a:t>ol</a:t>
            </a:r>
            <a:r>
              <a:rPr lang="en-US" sz="2000" smtClean="0">
                <a:latin typeface="Arial" charset="0"/>
              </a:rPr>
              <a:t>)</a:t>
            </a:r>
          </a:p>
          <a:p>
            <a:pPr eaLnBrk="1" hangingPunct="1">
              <a:lnSpc>
                <a:spcPct val="90000"/>
              </a:lnSpc>
              <a:buFont typeface="Wingdings" pitchFamily="2" charset="2"/>
              <a:buChar char="q"/>
            </a:pPr>
            <a:r>
              <a:rPr lang="en-US" sz="2800" smtClean="0">
                <a:latin typeface="Arial" charset="0"/>
              </a:rPr>
              <a:t>“-</a:t>
            </a:r>
            <a:r>
              <a:rPr lang="en-US" sz="2800" i="1" smtClean="0">
                <a:solidFill>
                  <a:srgbClr val="FF00FF"/>
                </a:solidFill>
                <a:latin typeface="Arial" charset="0"/>
              </a:rPr>
              <a:t>ose</a:t>
            </a:r>
            <a:r>
              <a:rPr lang="en-US" sz="2800" smtClean="0">
                <a:latin typeface="Arial" charset="0"/>
              </a:rPr>
              <a:t>”</a:t>
            </a:r>
            <a:r>
              <a:rPr lang="en-US" smtClean="0">
                <a:latin typeface="Arial" charset="0"/>
              </a:rPr>
              <a:t>				</a:t>
            </a:r>
            <a:r>
              <a:rPr lang="en-US" sz="2800" smtClean="0">
                <a:latin typeface="Arial" charset="0"/>
              </a:rPr>
              <a:t>sugar</a:t>
            </a:r>
          </a:p>
          <a:p>
            <a:pPr lvl="1" eaLnBrk="1" hangingPunct="1">
              <a:lnSpc>
                <a:spcPct val="90000"/>
              </a:lnSpc>
              <a:buFont typeface="Wingdings" pitchFamily="2" charset="2"/>
              <a:buNone/>
            </a:pPr>
            <a:r>
              <a:rPr lang="en-US" sz="2400" smtClean="0">
                <a:latin typeface="Arial" charset="0"/>
              </a:rPr>
              <a:t>	sucr</a:t>
            </a:r>
            <a:r>
              <a:rPr lang="en-US" sz="2400" i="1" smtClean="0">
                <a:solidFill>
                  <a:srgbClr val="FF00FF"/>
                </a:solidFill>
                <a:latin typeface="Arial" charset="0"/>
              </a:rPr>
              <a:t>ose</a:t>
            </a:r>
          </a:p>
          <a:p>
            <a:pPr eaLnBrk="1" hangingPunct="1">
              <a:lnSpc>
                <a:spcPct val="90000"/>
              </a:lnSpc>
              <a:buFont typeface="Wingdings" pitchFamily="2" charset="2"/>
              <a:buChar char="q"/>
            </a:pPr>
            <a:r>
              <a:rPr lang="en-US" sz="2800" smtClean="0">
                <a:latin typeface="Arial" charset="0"/>
              </a:rPr>
              <a:t>“-</a:t>
            </a:r>
            <a:r>
              <a:rPr lang="en-US" sz="2800" i="1" smtClean="0">
                <a:solidFill>
                  <a:srgbClr val="CC3300"/>
                </a:solidFill>
                <a:latin typeface="Arial" charset="0"/>
              </a:rPr>
              <a:t>ase</a:t>
            </a:r>
            <a:r>
              <a:rPr lang="en-US" sz="2800" smtClean="0">
                <a:latin typeface="Arial" charset="0"/>
              </a:rPr>
              <a:t>”</a:t>
            </a:r>
            <a:r>
              <a:rPr lang="en-US" smtClean="0">
                <a:latin typeface="Arial" charset="0"/>
              </a:rPr>
              <a:t>				</a:t>
            </a:r>
            <a:r>
              <a:rPr lang="en-US" sz="2800" smtClean="0">
                <a:latin typeface="Arial" charset="0"/>
              </a:rPr>
              <a:t>enzyme</a:t>
            </a:r>
          </a:p>
          <a:p>
            <a:pPr eaLnBrk="1" hangingPunct="1">
              <a:lnSpc>
                <a:spcPct val="90000"/>
              </a:lnSpc>
              <a:buFont typeface="Wingdings" pitchFamily="2" charset="2"/>
              <a:buNone/>
            </a:pPr>
            <a:r>
              <a:rPr lang="en-US" sz="2400" smtClean="0">
                <a:latin typeface="Arial" charset="0"/>
              </a:rPr>
              <a:t>		sucr</a:t>
            </a:r>
            <a:r>
              <a:rPr lang="en-US" sz="2400" i="1" smtClean="0">
                <a:solidFill>
                  <a:srgbClr val="CC3300"/>
                </a:solidFill>
                <a:latin typeface="Arial" charset="0"/>
              </a:rPr>
              <a:t>ase</a:t>
            </a:r>
          </a:p>
          <a:p>
            <a:pPr lvl="1" eaLnBrk="1" hangingPunct="1">
              <a:lnSpc>
                <a:spcPct val="90000"/>
              </a:lnSpc>
              <a:buFont typeface="Wingdings" pitchFamily="2" charset="2"/>
              <a:buChar char="q"/>
            </a:pPr>
            <a:endParaRPr lang="en-US" sz="2400" smtClean="0">
              <a:latin typeface="Arial" charset="0"/>
            </a:endParaRPr>
          </a:p>
        </p:txBody>
      </p:sp>
      <p:sp>
        <p:nvSpPr>
          <p:cNvPr id="135172" name="AutoShape 4">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up)">
                                      <p:cBhvr>
                                        <p:cTn id="7" dur="75"/>
                                        <p:tgtEl>
                                          <p:spTgt spid="10243">
                                            <p:txEl>
                                              <p:pRg st="0" end="0"/>
                                            </p:txEl>
                                          </p:spTgt>
                                        </p:tgtEl>
                                      </p:cBhvr>
                                    </p:animEffect>
                                  </p:childTnLst>
                                  <p:subTnLst>
                                    <p:animClr clrSpc="rgb" dir="cw">
                                      <p:cBhvr override="childStyle">
                                        <p:cTn dur="1" fill="hold" display="0" masterRel="nextClick" afterEffect="1"/>
                                        <p:tgtEl>
                                          <p:spTgt spid="10243">
                                            <p:txEl>
                                              <p:pRg st="0" end="0"/>
                                            </p:txEl>
                                          </p:spTgt>
                                        </p:tgtEl>
                                        <p:attrNameLst>
                                          <p:attrName>ppt_c</p:attrName>
                                        </p:attrNameLst>
                                      </p:cBhvr>
                                      <p:to>
                                        <a:schemeClr val="bg2"/>
                                      </p:to>
                                    </p:animClr>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2" presetClass="entr" presetSubtype="1" fill="hold" grpId="0" nodeType="withEffect">
                                  <p:stCondLst>
                                    <p:cond delay="0"/>
                                  </p:stCondLst>
                                  <p:iterate type="lt">
                                    <p:tmPct val="100000"/>
                                  </p:iterate>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wipe(up)">
                                      <p:cBhvr>
                                        <p:cTn id="10" dur="75"/>
                                        <p:tgtEl>
                                          <p:spTgt spid="10243">
                                            <p:txEl>
                                              <p:pRg st="1" end="1"/>
                                            </p:txEl>
                                          </p:spTgt>
                                        </p:tgtEl>
                                      </p:cBhvr>
                                    </p:animEffect>
                                  </p:childTnLst>
                                  <p:subTnLst>
                                    <p:animClr clrSpc="rgb" dir="cw">
                                      <p:cBhvr override="childStyle">
                                        <p:cTn dur="1" fill="hold" display="0" masterRel="nextClick" afterEffect="1"/>
                                        <p:tgtEl>
                                          <p:spTgt spid="10243">
                                            <p:txEl>
                                              <p:pRg st="1" end="1"/>
                                            </p:txEl>
                                          </p:spTgt>
                                        </p:tgtEl>
                                        <p:attrNameLst>
                                          <p:attrName>ppt_c</p:attrName>
                                        </p:attrNameLst>
                                      </p:cBhvr>
                                      <p:to>
                                        <a:schemeClr val="bg2"/>
                                      </p:to>
                                    </p:animClr>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lt">
                                    <p:tmPct val="100000"/>
                                  </p:iterate>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up)">
                                      <p:cBhvr>
                                        <p:cTn id="15" dur="75"/>
                                        <p:tgtEl>
                                          <p:spTgt spid="10243">
                                            <p:txEl>
                                              <p:pRg st="2" end="2"/>
                                            </p:txEl>
                                          </p:spTgt>
                                        </p:tgtEl>
                                      </p:cBhvr>
                                    </p:animEffect>
                                  </p:childTnLst>
                                  <p:subTnLst>
                                    <p:animClr clrSpc="rgb" dir="cw">
                                      <p:cBhvr override="childStyle">
                                        <p:cTn dur="1" fill="hold" display="0" masterRel="nextClick" afterEffect="1"/>
                                        <p:tgtEl>
                                          <p:spTgt spid="10243">
                                            <p:txEl>
                                              <p:pRg st="2" end="2"/>
                                            </p:txEl>
                                          </p:spTgt>
                                        </p:tgtEl>
                                        <p:attrNameLst>
                                          <p:attrName>ppt_c</p:attrName>
                                        </p:attrNameLst>
                                      </p:cBhvr>
                                      <p:to>
                                        <a:schemeClr val="bg2"/>
                                      </p:to>
                                    </p:animClr>
                                    <p:audio>
                                      <p:cMediaNode>
                                        <p:cTn display="0" masterRel="sameClick">
                                          <p:stCondLst>
                                            <p:cond evt="begin" delay="0">
                                              <p:tn val="13"/>
                                            </p:cond>
                                          </p:stCondLst>
                                          <p:endCondLst>
                                            <p:cond evt="onStopAudio" delay="0">
                                              <p:tgtEl>
                                                <p:sldTgt/>
                                              </p:tgtEl>
                                            </p:cond>
                                          </p:endCondLst>
                                        </p:cTn>
                                        <p:tgtEl>
                                          <p:sndTgt r:embed="rId3" name="type.wav"/>
                                        </p:tgtEl>
                                      </p:cMediaNode>
                                    </p:audio>
                                  </p:subTnLst>
                                </p:cTn>
                              </p:par>
                              <p:par>
                                <p:cTn id="16" presetID="22" presetClass="entr" presetSubtype="1" fill="hold" grpId="0" nodeType="withEffect">
                                  <p:stCondLst>
                                    <p:cond delay="0"/>
                                  </p:stCondLst>
                                  <p:iterate type="lt">
                                    <p:tmPct val="100000"/>
                                  </p:iterate>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ipe(up)">
                                      <p:cBhvr>
                                        <p:cTn id="18" dur="75"/>
                                        <p:tgtEl>
                                          <p:spTgt spid="10243">
                                            <p:txEl>
                                              <p:pRg st="3" end="3"/>
                                            </p:txEl>
                                          </p:spTgt>
                                        </p:tgtEl>
                                      </p:cBhvr>
                                    </p:animEffect>
                                  </p:childTnLst>
                                  <p:subTnLst>
                                    <p:animClr clrSpc="rgb" dir="cw">
                                      <p:cBhvr override="childStyle">
                                        <p:cTn dur="1" fill="hold" display="0" masterRel="nextClick" afterEffect="1"/>
                                        <p:tgtEl>
                                          <p:spTgt spid="10243">
                                            <p:txEl>
                                              <p:pRg st="3" end="3"/>
                                            </p:txEl>
                                          </p:spTgt>
                                        </p:tgtEl>
                                        <p:attrNameLst>
                                          <p:attrName>ppt_c</p:attrName>
                                        </p:attrNameLst>
                                      </p:cBhvr>
                                      <p:to>
                                        <a:schemeClr val="bg2"/>
                                      </p:to>
                                    </p:animClr>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par>
                                <p:cTn id="19" presetID="22" presetClass="entr" presetSubtype="1" fill="hold" grpId="0" nodeType="withEffect">
                                  <p:stCondLst>
                                    <p:cond delay="0"/>
                                  </p:stCondLst>
                                  <p:iterate type="lt">
                                    <p:tmPct val="100000"/>
                                  </p:iterate>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wipe(up)">
                                      <p:cBhvr>
                                        <p:cTn id="21" dur="75"/>
                                        <p:tgtEl>
                                          <p:spTgt spid="10243">
                                            <p:txEl>
                                              <p:pRg st="4" end="4"/>
                                            </p:txEl>
                                          </p:spTgt>
                                        </p:tgtEl>
                                      </p:cBhvr>
                                    </p:animEffect>
                                  </p:childTnLst>
                                  <p:subTnLst>
                                    <p:animClr clrSpc="rgb" dir="cw">
                                      <p:cBhvr override="childStyle">
                                        <p:cTn dur="1" fill="hold" display="0" masterRel="nextClick" afterEffect="1"/>
                                        <p:tgtEl>
                                          <p:spTgt spid="10243">
                                            <p:txEl>
                                              <p:pRg st="4" end="4"/>
                                            </p:txEl>
                                          </p:spTgt>
                                        </p:tgtEl>
                                        <p:attrNameLst>
                                          <p:attrName>ppt_c</p:attrName>
                                        </p:attrNameLst>
                                      </p:cBhvr>
                                      <p:to>
                                        <a:schemeClr val="bg2"/>
                                      </p:to>
                                    </p:animClr>
                                    <p:audio>
                                      <p:cMediaNode>
                                        <p:cTn display="0" masterRel="sameClick">
                                          <p:stCondLst>
                                            <p:cond evt="begin" delay="0">
                                              <p:tn val="19"/>
                                            </p:cond>
                                          </p:stCondLst>
                                          <p:endCondLst>
                                            <p:cond evt="onStopAudio" delay="0">
                                              <p:tgtEl>
                                                <p:sldTgt/>
                                              </p:tgtEl>
                                            </p:cond>
                                          </p:endCondLst>
                                        </p:cTn>
                                        <p:tgtEl>
                                          <p:sndTgt r:embed="rId3" name="typ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0"/>
                                  </p:iterate>
                                  <p:childTnLst>
                                    <p:set>
                                      <p:cBhvr>
                                        <p:cTn id="25" dur="1" fill="hold">
                                          <p:stCondLst>
                                            <p:cond delay="0"/>
                                          </p:stCondLst>
                                        </p:cTn>
                                        <p:tgtEl>
                                          <p:spTgt spid="10243">
                                            <p:txEl>
                                              <p:pRg st="5" end="5"/>
                                            </p:txEl>
                                          </p:spTgt>
                                        </p:tgtEl>
                                        <p:attrNameLst>
                                          <p:attrName>style.visibility</p:attrName>
                                        </p:attrNameLst>
                                      </p:cBhvr>
                                      <p:to>
                                        <p:strVal val="visible"/>
                                      </p:to>
                                    </p:set>
                                    <p:animEffect transition="in" filter="wipe(up)">
                                      <p:cBhvr>
                                        <p:cTn id="26" dur="75"/>
                                        <p:tgtEl>
                                          <p:spTgt spid="10243">
                                            <p:txEl>
                                              <p:pRg st="5" end="5"/>
                                            </p:txEl>
                                          </p:spTgt>
                                        </p:tgtEl>
                                      </p:cBhvr>
                                    </p:animEffect>
                                  </p:childTnLst>
                                  <p:subTnLst>
                                    <p:animClr clrSpc="rgb" dir="cw">
                                      <p:cBhvr override="childStyle">
                                        <p:cTn dur="1" fill="hold" display="0" masterRel="nextClick" afterEffect="1"/>
                                        <p:tgtEl>
                                          <p:spTgt spid="10243">
                                            <p:txEl>
                                              <p:pRg st="5" end="5"/>
                                            </p:txEl>
                                          </p:spTgt>
                                        </p:tgtEl>
                                        <p:attrNameLst>
                                          <p:attrName>ppt_c</p:attrName>
                                        </p:attrNameLst>
                                      </p:cBhvr>
                                      <p:to>
                                        <a:schemeClr val="bg2"/>
                                      </p:to>
                                    </p:animClr>
                                    <p:audio>
                                      <p:cMediaNode>
                                        <p:cTn display="0" masterRel="sameClick">
                                          <p:stCondLst>
                                            <p:cond evt="begin" delay="0">
                                              <p:tn val="24"/>
                                            </p:cond>
                                          </p:stCondLst>
                                          <p:endCondLst>
                                            <p:cond evt="onStopAudio" delay="0">
                                              <p:tgtEl>
                                                <p:sldTgt/>
                                              </p:tgtEl>
                                            </p:cond>
                                          </p:endCondLst>
                                        </p:cTn>
                                        <p:tgtEl>
                                          <p:sndTgt r:embed="rId3" name="type.wav"/>
                                        </p:tgtEl>
                                      </p:cMediaNode>
                                    </p:audio>
                                  </p:subTnLst>
                                </p:cTn>
                              </p:par>
                              <p:par>
                                <p:cTn id="27" presetID="22" presetClass="entr" presetSubtype="1" fill="hold" grpId="0" nodeType="withEffect">
                                  <p:stCondLst>
                                    <p:cond delay="0"/>
                                  </p:stCondLst>
                                  <p:iterate type="lt">
                                    <p:tmPct val="100000"/>
                                  </p:iterate>
                                  <p:childTnLst>
                                    <p:set>
                                      <p:cBhvr>
                                        <p:cTn id="28" dur="1" fill="hold">
                                          <p:stCondLst>
                                            <p:cond delay="0"/>
                                          </p:stCondLst>
                                        </p:cTn>
                                        <p:tgtEl>
                                          <p:spTgt spid="10243">
                                            <p:txEl>
                                              <p:pRg st="6" end="6"/>
                                            </p:txEl>
                                          </p:spTgt>
                                        </p:tgtEl>
                                        <p:attrNameLst>
                                          <p:attrName>style.visibility</p:attrName>
                                        </p:attrNameLst>
                                      </p:cBhvr>
                                      <p:to>
                                        <p:strVal val="visible"/>
                                      </p:to>
                                    </p:set>
                                    <p:animEffect transition="in" filter="wipe(up)">
                                      <p:cBhvr>
                                        <p:cTn id="29" dur="75"/>
                                        <p:tgtEl>
                                          <p:spTgt spid="10243">
                                            <p:txEl>
                                              <p:pRg st="6" end="6"/>
                                            </p:txEl>
                                          </p:spTgt>
                                        </p:tgtEl>
                                      </p:cBhvr>
                                    </p:animEffect>
                                  </p:childTnLst>
                                  <p:subTnLst>
                                    <p:animClr clrSpc="rgb" dir="cw">
                                      <p:cBhvr override="childStyle">
                                        <p:cTn dur="1" fill="hold" display="0" masterRel="nextClick" afterEffect="1"/>
                                        <p:tgtEl>
                                          <p:spTgt spid="10243">
                                            <p:txEl>
                                              <p:pRg st="6" end="6"/>
                                            </p:txEl>
                                          </p:spTgt>
                                        </p:tgtEl>
                                        <p:attrNameLst>
                                          <p:attrName>ppt_c</p:attrName>
                                        </p:attrNameLst>
                                      </p:cBhvr>
                                      <p:to>
                                        <a:schemeClr val="bg2"/>
                                      </p:to>
                                    </p:animClr>
                                    <p:audio>
                                      <p:cMediaNode>
                                        <p:cTn display="0" masterRel="sameClick">
                                          <p:stCondLst>
                                            <p:cond evt="begin" delay="0">
                                              <p:tn val="27"/>
                                            </p:cond>
                                          </p:stCondLst>
                                          <p:endCondLst>
                                            <p:cond evt="onStopAudio" delay="0">
                                              <p:tgtEl>
                                                <p:sldTgt/>
                                              </p:tgtEl>
                                            </p:cond>
                                          </p:endCondLst>
                                        </p:cTn>
                                        <p:tgtEl>
                                          <p:sndTgt r:embed="rId3" name="typ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iterate type="lt">
                                    <p:tmPct val="100000"/>
                                  </p:iterate>
                                  <p:childTnLst>
                                    <p:set>
                                      <p:cBhvr>
                                        <p:cTn id="33" dur="1" fill="hold">
                                          <p:stCondLst>
                                            <p:cond delay="0"/>
                                          </p:stCondLst>
                                        </p:cTn>
                                        <p:tgtEl>
                                          <p:spTgt spid="10243">
                                            <p:txEl>
                                              <p:pRg st="7" end="7"/>
                                            </p:txEl>
                                          </p:spTgt>
                                        </p:tgtEl>
                                        <p:attrNameLst>
                                          <p:attrName>style.visibility</p:attrName>
                                        </p:attrNameLst>
                                      </p:cBhvr>
                                      <p:to>
                                        <p:strVal val="visible"/>
                                      </p:to>
                                    </p:set>
                                    <p:animEffect transition="in" filter="wipe(up)">
                                      <p:cBhvr>
                                        <p:cTn id="34" dur="75"/>
                                        <p:tgtEl>
                                          <p:spTgt spid="10243">
                                            <p:txEl>
                                              <p:pRg st="7" end="7"/>
                                            </p:txEl>
                                          </p:spTgt>
                                        </p:tgtEl>
                                      </p:cBhvr>
                                    </p:animEffect>
                                  </p:childTnLst>
                                  <p:subTnLst>
                                    <p:animClr clrSpc="rgb" dir="cw">
                                      <p:cBhvr override="childStyle">
                                        <p:cTn dur="1" fill="hold" display="0" masterRel="nextClick" afterEffect="1"/>
                                        <p:tgtEl>
                                          <p:spTgt spid="10243">
                                            <p:txEl>
                                              <p:pRg st="7" end="7"/>
                                            </p:txEl>
                                          </p:spTgt>
                                        </p:tgtEl>
                                        <p:attrNameLst>
                                          <p:attrName>ppt_c</p:attrName>
                                        </p:attrNameLst>
                                      </p:cBhvr>
                                      <p:to>
                                        <a:schemeClr val="bg2"/>
                                      </p:to>
                                    </p:animClr>
                                    <p:audio>
                                      <p:cMediaNode>
                                        <p:cTn display="0" masterRel="sameClick">
                                          <p:stCondLst>
                                            <p:cond evt="begin" delay="0">
                                              <p:tn val="32"/>
                                            </p:cond>
                                          </p:stCondLst>
                                          <p:endCondLst>
                                            <p:cond evt="onStopAudio" delay="0">
                                              <p:tgtEl>
                                                <p:sldTgt/>
                                              </p:tgtEl>
                                            </p:cond>
                                          </p:endCondLst>
                                        </p:cTn>
                                        <p:tgtEl>
                                          <p:sndTgt r:embed="rId3" name="type.wav"/>
                                        </p:tgtEl>
                                      </p:cMediaNode>
                                    </p:audio>
                                  </p:subTnLst>
                                </p:cTn>
                              </p:par>
                              <p:par>
                                <p:cTn id="35" presetID="22" presetClass="entr" presetSubtype="1" fill="hold" grpId="0" nodeType="withEffect">
                                  <p:stCondLst>
                                    <p:cond delay="0"/>
                                  </p:stCondLst>
                                  <p:iterate type="lt">
                                    <p:tmPct val="100000"/>
                                  </p:iterate>
                                  <p:childTnLst>
                                    <p:set>
                                      <p:cBhvr>
                                        <p:cTn id="36" dur="1" fill="hold">
                                          <p:stCondLst>
                                            <p:cond delay="0"/>
                                          </p:stCondLst>
                                        </p:cTn>
                                        <p:tgtEl>
                                          <p:spTgt spid="10243">
                                            <p:txEl>
                                              <p:pRg st="8" end="8"/>
                                            </p:txEl>
                                          </p:spTgt>
                                        </p:tgtEl>
                                        <p:attrNameLst>
                                          <p:attrName>style.visibility</p:attrName>
                                        </p:attrNameLst>
                                      </p:cBhvr>
                                      <p:to>
                                        <p:strVal val="visible"/>
                                      </p:to>
                                    </p:set>
                                    <p:animEffect transition="in" filter="wipe(up)">
                                      <p:cBhvr>
                                        <p:cTn id="37" dur="75"/>
                                        <p:tgtEl>
                                          <p:spTgt spid="10243">
                                            <p:txEl>
                                              <p:pRg st="8" end="8"/>
                                            </p:txEl>
                                          </p:spTgt>
                                        </p:tgtEl>
                                      </p:cBhvr>
                                    </p:animEffect>
                                  </p:childTnLst>
                                  <p:subTnLst>
                                    <p:animClr clrSpc="rgb" dir="cw">
                                      <p:cBhvr override="childStyle">
                                        <p:cTn dur="1" fill="hold" display="0" masterRel="nextClick" afterEffect="1"/>
                                        <p:tgtEl>
                                          <p:spTgt spid="10243">
                                            <p:txEl>
                                              <p:pRg st="8" end="8"/>
                                            </p:txEl>
                                          </p:spTgt>
                                        </p:tgtEl>
                                        <p:attrNameLst>
                                          <p:attrName>ppt_c</p:attrName>
                                        </p:attrNameLst>
                                      </p:cBhvr>
                                      <p:to>
                                        <a:schemeClr val="bg2"/>
                                      </p:to>
                                    </p:animClr>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10243">
                                            <p:txEl>
                                              <p:pRg st="9" end="9"/>
                                            </p:txEl>
                                          </p:spTgt>
                                        </p:tgtEl>
                                        <p:attrNameLst>
                                          <p:attrName>style.visibility</p:attrName>
                                        </p:attrNameLst>
                                      </p:cBhvr>
                                      <p:to>
                                        <p:strVal val="visible"/>
                                      </p:to>
                                    </p:set>
                                    <p:animEffect transition="in" filter="wipe(up)">
                                      <p:cBhvr>
                                        <p:cTn id="42" dur="75"/>
                                        <p:tgtEl>
                                          <p:spTgt spid="10243">
                                            <p:txEl>
                                              <p:pRg st="9" end="9"/>
                                            </p:txEl>
                                          </p:spTgt>
                                        </p:tgtEl>
                                      </p:cBhvr>
                                    </p:animEffect>
                                  </p:childTnLst>
                                  <p:subTnLst>
                                    <p:animClr clrSpc="rgb" dir="cw">
                                      <p:cBhvr override="childStyle">
                                        <p:cTn dur="1" fill="hold" display="0" masterRel="nextClick" afterEffect="1"/>
                                        <p:tgtEl>
                                          <p:spTgt spid="10243">
                                            <p:txEl>
                                              <p:pRg st="9" end="9"/>
                                            </p:txEl>
                                          </p:spTgt>
                                        </p:tgtEl>
                                        <p:attrNameLst>
                                          <p:attrName>ppt_c</p:attrName>
                                        </p:attrNameLst>
                                      </p:cBhvr>
                                      <p:to>
                                        <a:schemeClr val="bg2"/>
                                      </p:to>
                                    </p:animClr>
                                    <p:audio>
                                      <p:cMediaNode>
                                        <p:cTn display="0" masterRel="sameClick">
                                          <p:stCondLst>
                                            <p:cond evt="begin" delay="0">
                                              <p:tn val="40"/>
                                            </p:cond>
                                          </p:stCondLst>
                                          <p:endCondLst>
                                            <p:cond evt="onStopAudio" delay="0">
                                              <p:tgtEl>
                                                <p:sldTgt/>
                                              </p:tgtEl>
                                            </p:cond>
                                          </p:endCondLst>
                                        </p:cTn>
                                        <p:tgtEl>
                                          <p:sndTgt r:embed="rId3"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10243">
                                            <p:txEl>
                                              <p:pRg st="10" end="10"/>
                                            </p:txEl>
                                          </p:spTgt>
                                        </p:tgtEl>
                                        <p:attrNameLst>
                                          <p:attrName>style.visibility</p:attrName>
                                        </p:attrNameLst>
                                      </p:cBhvr>
                                      <p:to>
                                        <p:strVal val="visible"/>
                                      </p:to>
                                    </p:set>
                                    <p:animEffect transition="in" filter="wipe(up)">
                                      <p:cBhvr>
                                        <p:cTn id="47" dur="75"/>
                                        <p:tgtEl>
                                          <p:spTgt spid="10243">
                                            <p:txEl>
                                              <p:pRg st="10" end="10"/>
                                            </p:txEl>
                                          </p:spTgt>
                                        </p:tgtEl>
                                      </p:cBhvr>
                                    </p:animEffect>
                                  </p:childTnLst>
                                  <p:subTnLst>
                                    <p:animClr clrSpc="rgb" dir="cw">
                                      <p:cBhvr override="childStyle">
                                        <p:cTn dur="1" fill="hold" display="0" masterRel="nextClick" afterEffect="1"/>
                                        <p:tgtEl>
                                          <p:spTgt spid="10243">
                                            <p:txEl>
                                              <p:pRg st="10" end="10"/>
                                            </p:txEl>
                                          </p:spTgt>
                                        </p:tgtEl>
                                        <p:attrNameLst>
                                          <p:attrName>ppt_c</p:attrName>
                                        </p:attrNameLst>
                                      </p:cBhvr>
                                      <p:to>
                                        <a:schemeClr val="bg2"/>
                                      </p:to>
                                    </p:animClr>
                                    <p:audio>
                                      <p:cMediaNode>
                                        <p:cTn display="0" masterRel="sameClick">
                                          <p:stCondLst>
                                            <p:cond evt="begin" delay="0">
                                              <p:tn val="4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81000" y="609600"/>
            <a:ext cx="8534400" cy="762000"/>
          </a:xfrm>
        </p:spPr>
        <p:txBody>
          <a:bodyPr/>
          <a:lstStyle/>
          <a:p>
            <a:pPr eaLnBrk="1" hangingPunct="1"/>
            <a:r>
              <a:rPr lang="en-US" sz="3600" smtClean="0">
                <a:latin typeface="Arial" charset="0"/>
              </a:rPr>
              <a:t>Oxidation States in Formulas and Names</a:t>
            </a:r>
          </a:p>
        </p:txBody>
      </p:sp>
      <p:sp>
        <p:nvSpPr>
          <p:cNvPr id="136195" name="Text Box 3"/>
          <p:cNvSpPr txBox="1">
            <a:spLocks noChangeArrowheads="1"/>
          </p:cNvSpPr>
          <p:nvPr/>
        </p:nvSpPr>
        <p:spPr bwMode="auto">
          <a:xfrm>
            <a:off x="533400" y="2820988"/>
            <a:ext cx="8128000" cy="3378200"/>
          </a:xfrm>
          <a:prstGeom prst="rect">
            <a:avLst/>
          </a:prstGeom>
          <a:noFill/>
          <a:ln w="9525">
            <a:noFill/>
            <a:miter lim="800000"/>
            <a:headEnd/>
            <a:tailEnd/>
          </a:ln>
        </p:spPr>
        <p:txBody>
          <a:bodyPr wrap="none">
            <a:spAutoFit/>
          </a:bodyPr>
          <a:lstStyle/>
          <a:p>
            <a:r>
              <a:rPr lang="en-US" sz="2400">
                <a:latin typeface="Arial" charset="0"/>
              </a:rPr>
              <a:t>dinitrogen monoxide 	N</a:t>
            </a:r>
            <a:r>
              <a:rPr lang="en-US" sz="2400" baseline="-25000">
                <a:latin typeface="Arial" charset="0"/>
              </a:rPr>
              <a:t>2</a:t>
            </a:r>
            <a:r>
              <a:rPr lang="en-US" sz="2400">
                <a:latin typeface="Arial" charset="0"/>
              </a:rPr>
              <a:t>O 		nitrogen (</a:t>
            </a:r>
            <a:r>
              <a:rPr lang="en-US" sz="2400">
                <a:solidFill>
                  <a:srgbClr val="CC0000"/>
                </a:solidFill>
                <a:latin typeface="Arial" charset="0"/>
              </a:rPr>
              <a:t>I</a:t>
            </a:r>
            <a:r>
              <a:rPr lang="en-US" sz="2400">
                <a:latin typeface="Arial" charset="0"/>
              </a:rPr>
              <a:t>) oxide</a:t>
            </a:r>
            <a:endParaRPr lang="en-US" sz="800">
              <a:latin typeface="Arial" charset="0"/>
            </a:endParaRPr>
          </a:p>
          <a:p>
            <a:endParaRPr lang="en-US" sz="2400">
              <a:latin typeface="Arial" charset="0"/>
            </a:endParaRPr>
          </a:p>
          <a:p>
            <a:r>
              <a:rPr lang="en-US" sz="2400">
                <a:latin typeface="Arial" charset="0"/>
              </a:rPr>
              <a:t>dinitrogen trioxide 		N</a:t>
            </a:r>
            <a:r>
              <a:rPr lang="en-US" sz="2400" baseline="-25000">
                <a:latin typeface="Arial" charset="0"/>
              </a:rPr>
              <a:t>2</a:t>
            </a:r>
            <a:r>
              <a:rPr lang="en-US" sz="2400">
                <a:latin typeface="Arial" charset="0"/>
              </a:rPr>
              <a:t>O</a:t>
            </a:r>
            <a:r>
              <a:rPr lang="en-US" sz="2400" baseline="-25000">
                <a:latin typeface="Arial" charset="0"/>
              </a:rPr>
              <a:t>3</a:t>
            </a:r>
            <a:r>
              <a:rPr lang="en-US" sz="2400">
                <a:latin typeface="Arial" charset="0"/>
              </a:rPr>
              <a:t> 	      	nitrogen (</a:t>
            </a:r>
            <a:r>
              <a:rPr lang="en-US" sz="2400">
                <a:solidFill>
                  <a:srgbClr val="CC0000"/>
                </a:solidFill>
                <a:latin typeface="Arial" charset="0"/>
              </a:rPr>
              <a:t>III</a:t>
            </a:r>
            <a:r>
              <a:rPr lang="en-US" sz="2400">
                <a:latin typeface="Arial" charset="0"/>
              </a:rPr>
              <a:t>) oxide</a:t>
            </a:r>
            <a:endParaRPr lang="en-US" sz="800">
              <a:latin typeface="Arial" charset="0"/>
            </a:endParaRPr>
          </a:p>
          <a:p>
            <a:endParaRPr lang="en-US" sz="2400">
              <a:latin typeface="Arial" charset="0"/>
            </a:endParaRPr>
          </a:p>
          <a:p>
            <a:r>
              <a:rPr lang="en-US" sz="2400">
                <a:latin typeface="Arial" charset="0"/>
              </a:rPr>
              <a:t>dinitrogen pentoxide 	N</a:t>
            </a:r>
            <a:r>
              <a:rPr lang="en-US" sz="2400" baseline="-25000">
                <a:latin typeface="Arial" charset="0"/>
              </a:rPr>
              <a:t>2</a:t>
            </a:r>
            <a:r>
              <a:rPr lang="en-US" sz="2400">
                <a:latin typeface="Arial" charset="0"/>
              </a:rPr>
              <a:t>O</a:t>
            </a:r>
            <a:r>
              <a:rPr lang="en-US" sz="2400" baseline="-25000">
                <a:latin typeface="Arial" charset="0"/>
              </a:rPr>
              <a:t>5</a:t>
            </a:r>
            <a:r>
              <a:rPr lang="en-US" sz="2400">
                <a:latin typeface="Arial" charset="0"/>
              </a:rPr>
              <a:t> 		nitrogen (</a:t>
            </a:r>
            <a:r>
              <a:rPr lang="en-US" sz="2400">
                <a:solidFill>
                  <a:srgbClr val="CC0000"/>
                </a:solidFill>
                <a:latin typeface="Arial" charset="0"/>
              </a:rPr>
              <a:t>V</a:t>
            </a:r>
            <a:r>
              <a:rPr lang="en-US" sz="2400">
                <a:latin typeface="Arial" charset="0"/>
              </a:rPr>
              <a:t>) oxide</a:t>
            </a:r>
          </a:p>
          <a:p>
            <a:endParaRPr lang="en-US" sz="2400">
              <a:latin typeface="Arial" charset="0"/>
            </a:endParaRPr>
          </a:p>
          <a:p>
            <a:r>
              <a:rPr lang="en-US" sz="2400">
                <a:latin typeface="Arial" charset="0"/>
              </a:rPr>
              <a:t>sulfur dioxide	 		SO</a:t>
            </a:r>
            <a:r>
              <a:rPr lang="en-US" sz="2400" baseline="-25000">
                <a:latin typeface="Arial" charset="0"/>
              </a:rPr>
              <a:t>2</a:t>
            </a:r>
            <a:r>
              <a:rPr lang="en-US" sz="2400">
                <a:latin typeface="Arial" charset="0"/>
              </a:rPr>
              <a:t> 	       	sulfur (</a:t>
            </a:r>
            <a:r>
              <a:rPr lang="en-US" sz="2400">
                <a:solidFill>
                  <a:srgbClr val="CC0000"/>
                </a:solidFill>
                <a:latin typeface="Arial" charset="0"/>
              </a:rPr>
              <a:t>IV</a:t>
            </a:r>
            <a:r>
              <a:rPr lang="en-US" sz="2400">
                <a:latin typeface="Arial" charset="0"/>
              </a:rPr>
              <a:t>) oxide</a:t>
            </a:r>
            <a:r>
              <a:rPr lang="en-US" sz="800">
                <a:latin typeface="Arial" charset="0"/>
              </a:rPr>
              <a:t> </a:t>
            </a:r>
          </a:p>
          <a:p>
            <a:endParaRPr lang="en-US" sz="2400">
              <a:latin typeface="Arial" charset="0"/>
            </a:endParaRPr>
          </a:p>
          <a:p>
            <a:r>
              <a:rPr lang="en-US" sz="2400">
                <a:latin typeface="Arial" charset="0"/>
              </a:rPr>
              <a:t>sulfur trioxide	 		SO</a:t>
            </a:r>
            <a:r>
              <a:rPr lang="en-US" sz="2400" baseline="-25000">
                <a:latin typeface="Arial" charset="0"/>
              </a:rPr>
              <a:t>3</a:t>
            </a:r>
            <a:r>
              <a:rPr lang="en-US" sz="2400">
                <a:latin typeface="Arial" charset="0"/>
              </a:rPr>
              <a:t> 	       	sulfur (</a:t>
            </a:r>
            <a:r>
              <a:rPr lang="en-US" sz="2400">
                <a:solidFill>
                  <a:srgbClr val="CC0000"/>
                </a:solidFill>
                <a:latin typeface="Arial" charset="0"/>
              </a:rPr>
              <a:t>VI</a:t>
            </a:r>
            <a:r>
              <a:rPr lang="en-US" sz="2400">
                <a:latin typeface="Arial" charset="0"/>
              </a:rPr>
              <a:t>) oxide</a:t>
            </a:r>
          </a:p>
        </p:txBody>
      </p:sp>
      <p:sp>
        <p:nvSpPr>
          <p:cNvPr id="136196" name="Text Box 4"/>
          <p:cNvSpPr txBox="1">
            <a:spLocks noChangeArrowheads="1"/>
          </p:cNvSpPr>
          <p:nvPr/>
        </p:nvSpPr>
        <p:spPr bwMode="auto">
          <a:xfrm>
            <a:off x="381000" y="1830388"/>
            <a:ext cx="8763000" cy="519112"/>
          </a:xfrm>
          <a:prstGeom prst="rect">
            <a:avLst/>
          </a:prstGeom>
          <a:noFill/>
          <a:ln w="9525">
            <a:noFill/>
            <a:miter lim="800000"/>
            <a:headEnd/>
            <a:tailEnd/>
          </a:ln>
        </p:spPr>
        <p:txBody>
          <a:bodyPr>
            <a:spAutoFit/>
          </a:bodyPr>
          <a:lstStyle/>
          <a:p>
            <a:r>
              <a:rPr lang="en-US" sz="2800">
                <a:latin typeface="Arial" charset="0"/>
              </a:rPr>
              <a:t> </a:t>
            </a:r>
            <a:r>
              <a:rPr lang="en-US" sz="2800" b="1" u="sng">
                <a:latin typeface="Arial" charset="0"/>
              </a:rPr>
              <a:t>Traditional System</a:t>
            </a:r>
            <a:r>
              <a:rPr lang="en-US" sz="2800" b="1">
                <a:latin typeface="Arial" charset="0"/>
              </a:rPr>
              <a:t>		           </a:t>
            </a:r>
            <a:r>
              <a:rPr lang="en-US" sz="2800" b="1" u="sng">
                <a:latin typeface="Arial" charset="0"/>
              </a:rPr>
              <a:t>Stock System</a:t>
            </a:r>
          </a:p>
        </p:txBody>
      </p:sp>
      <p:sp>
        <p:nvSpPr>
          <p:cNvPr id="136197" name="Text Box 5"/>
          <p:cNvSpPr txBox="1">
            <a:spLocks noChangeArrowheads="1"/>
          </p:cNvSpPr>
          <p:nvPr/>
        </p:nvSpPr>
        <p:spPr bwMode="auto">
          <a:xfrm>
            <a:off x="4191000" y="2641600"/>
            <a:ext cx="749300" cy="274638"/>
          </a:xfrm>
          <a:prstGeom prst="rect">
            <a:avLst/>
          </a:prstGeom>
          <a:noFill/>
          <a:ln w="9525">
            <a:noFill/>
            <a:miter lim="800000"/>
            <a:headEnd/>
            <a:tailEnd/>
          </a:ln>
        </p:spPr>
        <p:txBody>
          <a:bodyPr wrap="none">
            <a:spAutoFit/>
          </a:bodyPr>
          <a:lstStyle/>
          <a:p>
            <a:r>
              <a:rPr lang="en-US" sz="1200" b="1">
                <a:solidFill>
                  <a:srgbClr val="CC0000"/>
                </a:solidFill>
                <a:latin typeface="Arial" charset="0"/>
              </a:rPr>
              <a:t>+1      -2</a:t>
            </a:r>
          </a:p>
        </p:txBody>
      </p:sp>
      <p:sp>
        <p:nvSpPr>
          <p:cNvPr id="136198" name="Text Box 6"/>
          <p:cNvSpPr txBox="1">
            <a:spLocks noChangeArrowheads="1"/>
          </p:cNvSpPr>
          <p:nvPr/>
        </p:nvSpPr>
        <p:spPr bwMode="auto">
          <a:xfrm>
            <a:off x="4191000" y="3382963"/>
            <a:ext cx="749300" cy="274637"/>
          </a:xfrm>
          <a:prstGeom prst="rect">
            <a:avLst/>
          </a:prstGeom>
          <a:noFill/>
          <a:ln w="9525">
            <a:noFill/>
            <a:miter lim="800000"/>
            <a:headEnd/>
            <a:tailEnd/>
          </a:ln>
        </p:spPr>
        <p:txBody>
          <a:bodyPr wrap="none">
            <a:spAutoFit/>
          </a:bodyPr>
          <a:lstStyle/>
          <a:p>
            <a:r>
              <a:rPr lang="en-US" sz="1200" b="1">
                <a:solidFill>
                  <a:srgbClr val="CC0000"/>
                </a:solidFill>
                <a:latin typeface="Arial" charset="0"/>
              </a:rPr>
              <a:t>+3      -2</a:t>
            </a:r>
          </a:p>
        </p:txBody>
      </p:sp>
      <p:sp>
        <p:nvSpPr>
          <p:cNvPr id="136199" name="Text Box 7"/>
          <p:cNvSpPr txBox="1">
            <a:spLocks noChangeArrowheads="1"/>
          </p:cNvSpPr>
          <p:nvPr/>
        </p:nvSpPr>
        <p:spPr bwMode="auto">
          <a:xfrm>
            <a:off x="4191000" y="4068763"/>
            <a:ext cx="749300" cy="274637"/>
          </a:xfrm>
          <a:prstGeom prst="rect">
            <a:avLst/>
          </a:prstGeom>
          <a:noFill/>
          <a:ln w="9525">
            <a:noFill/>
            <a:miter lim="800000"/>
            <a:headEnd/>
            <a:tailEnd/>
          </a:ln>
        </p:spPr>
        <p:txBody>
          <a:bodyPr wrap="none">
            <a:spAutoFit/>
          </a:bodyPr>
          <a:lstStyle/>
          <a:p>
            <a:r>
              <a:rPr lang="en-US" sz="1200" b="1">
                <a:solidFill>
                  <a:srgbClr val="CC0000"/>
                </a:solidFill>
                <a:latin typeface="Arial" charset="0"/>
              </a:rPr>
              <a:t>+5      -2</a:t>
            </a:r>
          </a:p>
        </p:txBody>
      </p:sp>
      <p:sp>
        <p:nvSpPr>
          <p:cNvPr id="136200" name="Text Box 8"/>
          <p:cNvSpPr txBox="1">
            <a:spLocks noChangeArrowheads="1"/>
          </p:cNvSpPr>
          <p:nvPr/>
        </p:nvSpPr>
        <p:spPr bwMode="auto">
          <a:xfrm>
            <a:off x="4191000" y="4859338"/>
            <a:ext cx="663575" cy="274637"/>
          </a:xfrm>
          <a:prstGeom prst="rect">
            <a:avLst/>
          </a:prstGeom>
          <a:noFill/>
          <a:ln w="9525">
            <a:noFill/>
            <a:miter lim="800000"/>
            <a:headEnd/>
            <a:tailEnd/>
          </a:ln>
        </p:spPr>
        <p:txBody>
          <a:bodyPr wrap="none">
            <a:spAutoFit/>
          </a:bodyPr>
          <a:lstStyle/>
          <a:p>
            <a:r>
              <a:rPr lang="en-US" sz="1200" b="1">
                <a:solidFill>
                  <a:srgbClr val="CC0000"/>
                </a:solidFill>
                <a:latin typeface="Arial" charset="0"/>
              </a:rPr>
              <a:t>+4    -2</a:t>
            </a:r>
          </a:p>
        </p:txBody>
      </p:sp>
      <p:sp>
        <p:nvSpPr>
          <p:cNvPr id="136201" name="Text Box 9"/>
          <p:cNvSpPr txBox="1">
            <a:spLocks noChangeArrowheads="1"/>
          </p:cNvSpPr>
          <p:nvPr/>
        </p:nvSpPr>
        <p:spPr bwMode="auto">
          <a:xfrm>
            <a:off x="4203700" y="5591175"/>
            <a:ext cx="663575" cy="274638"/>
          </a:xfrm>
          <a:prstGeom prst="rect">
            <a:avLst/>
          </a:prstGeom>
          <a:noFill/>
          <a:ln w="9525">
            <a:noFill/>
            <a:miter lim="800000"/>
            <a:headEnd/>
            <a:tailEnd/>
          </a:ln>
        </p:spPr>
        <p:txBody>
          <a:bodyPr wrap="none">
            <a:spAutoFit/>
          </a:bodyPr>
          <a:lstStyle/>
          <a:p>
            <a:r>
              <a:rPr lang="en-US" sz="1200" b="1">
                <a:solidFill>
                  <a:srgbClr val="CC0000"/>
                </a:solidFill>
                <a:latin typeface="Arial" charset="0"/>
              </a:rPr>
              <a:t>+6    -2</a:t>
            </a:r>
          </a:p>
        </p:txBody>
      </p:sp>
      <p:sp>
        <p:nvSpPr>
          <p:cNvPr id="136202" name="AutoShape 10">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36203" name="Text Box 11"/>
          <p:cNvSpPr txBox="1">
            <a:spLocks noChangeArrowheads="1"/>
          </p:cNvSpPr>
          <p:nvPr/>
        </p:nvSpPr>
        <p:spPr bwMode="auto">
          <a:xfrm>
            <a:off x="927100" y="2281238"/>
            <a:ext cx="2159000" cy="396875"/>
          </a:xfrm>
          <a:prstGeom prst="rect">
            <a:avLst/>
          </a:prstGeom>
          <a:noFill/>
          <a:ln w="9525">
            <a:noFill/>
            <a:miter lim="800000"/>
            <a:headEnd/>
            <a:tailEnd/>
          </a:ln>
        </p:spPr>
        <p:txBody>
          <a:bodyPr wrap="none">
            <a:spAutoFit/>
          </a:bodyPr>
          <a:lstStyle/>
          <a:p>
            <a:r>
              <a:rPr lang="en-US">
                <a:latin typeface="Arial" charset="0"/>
              </a:rPr>
              <a:t>(Two non-metals)</a:t>
            </a:r>
          </a:p>
        </p:txBody>
      </p:sp>
      <p:sp>
        <p:nvSpPr>
          <p:cNvPr id="136204" name="Text Box 12"/>
          <p:cNvSpPr txBox="1">
            <a:spLocks noChangeArrowheads="1"/>
          </p:cNvSpPr>
          <p:nvPr/>
        </p:nvSpPr>
        <p:spPr bwMode="auto">
          <a:xfrm>
            <a:off x="5889625" y="6594475"/>
            <a:ext cx="2968625" cy="244475"/>
          </a:xfrm>
          <a:prstGeom prst="rect">
            <a:avLst/>
          </a:prstGeom>
          <a:noFill/>
          <a:ln w="9525">
            <a:noFill/>
            <a:miter lim="800000"/>
            <a:headEnd/>
            <a:tailEnd/>
          </a:ln>
        </p:spPr>
        <p:txBody>
          <a:bodyPr wrap="none">
            <a:spAutoFit/>
          </a:bodyPr>
          <a:lstStyle/>
          <a:p>
            <a:r>
              <a:rPr lang="en-US" sz="1000">
                <a:solidFill>
                  <a:srgbClr val="000099"/>
                </a:solidFill>
                <a:latin typeface="Arial" charset="0"/>
              </a:rPr>
              <a:t>stock system is NOT preferred for two non-metals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mtClean="0">
                <a:solidFill>
                  <a:schemeClr val="bg1"/>
                </a:solidFill>
                <a:latin typeface="Arial" charset="0"/>
              </a:rPr>
              <a:t>Empirical Formula</a:t>
            </a:r>
          </a:p>
        </p:txBody>
      </p:sp>
      <p:sp>
        <p:nvSpPr>
          <p:cNvPr id="137219" name="Text Box 3"/>
          <p:cNvSpPr txBox="1">
            <a:spLocks noChangeArrowheads="1"/>
          </p:cNvSpPr>
          <p:nvPr/>
        </p:nvSpPr>
        <p:spPr bwMode="auto">
          <a:xfrm>
            <a:off x="3200400" y="3124200"/>
            <a:ext cx="2827338" cy="1739900"/>
          </a:xfrm>
          <a:prstGeom prst="rect">
            <a:avLst/>
          </a:prstGeom>
          <a:noFill/>
          <a:ln w="9525">
            <a:noFill/>
            <a:miter lim="800000"/>
            <a:headEnd/>
            <a:tailEnd/>
          </a:ln>
        </p:spPr>
        <p:txBody>
          <a:bodyPr wrap="none">
            <a:spAutoFit/>
          </a:bodyPr>
          <a:lstStyle/>
          <a:p>
            <a:pPr>
              <a:buFont typeface="Wingdings" pitchFamily="2" charset="2"/>
              <a:buChar char="q"/>
            </a:pPr>
            <a:r>
              <a:rPr lang="en-US" sz="3600">
                <a:solidFill>
                  <a:schemeClr val="bg1"/>
                </a:solidFill>
                <a:latin typeface="Arial" charset="0"/>
              </a:rPr>
              <a:t>   % </a:t>
            </a:r>
            <a:r>
              <a:rPr lang="en-US" sz="3600">
                <a:solidFill>
                  <a:schemeClr val="bg1"/>
                </a:solidFill>
                <a:latin typeface="Arial" charset="0"/>
                <a:sym typeface="Wingdings" pitchFamily="2" charset="2"/>
              </a:rPr>
              <a:t>  g</a:t>
            </a:r>
          </a:p>
          <a:p>
            <a:pPr>
              <a:buFont typeface="Wingdings" pitchFamily="2" charset="2"/>
              <a:buChar char="q"/>
            </a:pPr>
            <a:r>
              <a:rPr lang="en-US" sz="3600">
                <a:solidFill>
                  <a:schemeClr val="bg1"/>
                </a:solidFill>
                <a:latin typeface="Arial" charset="0"/>
                <a:sym typeface="Wingdings" pitchFamily="2" charset="2"/>
              </a:rPr>
              <a:t>   g   mol</a:t>
            </a:r>
          </a:p>
          <a:p>
            <a:pPr>
              <a:buFont typeface="Wingdings" pitchFamily="2" charset="2"/>
              <a:buChar char="q"/>
            </a:pPr>
            <a:r>
              <a:rPr lang="en-US" sz="3600">
                <a:solidFill>
                  <a:schemeClr val="bg1"/>
                </a:solidFill>
                <a:latin typeface="Arial" charset="0"/>
                <a:sym typeface="Wingdings" pitchFamily="2" charset="2"/>
              </a:rPr>
              <a:t>   mol / mol</a:t>
            </a:r>
            <a:endParaRPr lang="en-US" sz="3600">
              <a:solidFill>
                <a:schemeClr val="bg1"/>
              </a:solidFill>
              <a:latin typeface="Arial" charset="0"/>
            </a:endParaRPr>
          </a:p>
        </p:txBody>
      </p:sp>
      <p:sp>
        <p:nvSpPr>
          <p:cNvPr id="137220"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p:cNvGrpSpPr>
          <p:nvPr/>
        </p:nvGrpSpPr>
        <p:grpSpPr bwMode="auto">
          <a:xfrm>
            <a:off x="5443538" y="1846263"/>
            <a:ext cx="2508250" cy="701675"/>
            <a:chOff x="3846" y="706"/>
            <a:chExt cx="1580" cy="442"/>
          </a:xfrm>
        </p:grpSpPr>
        <p:sp>
          <p:nvSpPr>
            <p:cNvPr id="3107" name="Text Box 41"/>
            <p:cNvSpPr txBox="1">
              <a:spLocks noChangeArrowheads="1"/>
            </p:cNvSpPr>
            <p:nvPr/>
          </p:nvSpPr>
          <p:spPr bwMode="auto">
            <a:xfrm>
              <a:off x="3846" y="809"/>
              <a:ext cx="1580" cy="250"/>
            </a:xfrm>
            <a:prstGeom prst="rect">
              <a:avLst/>
            </a:prstGeom>
            <a:noFill/>
            <a:ln w="9525">
              <a:noFill/>
              <a:miter lim="800000"/>
              <a:headEnd/>
              <a:tailEnd/>
            </a:ln>
          </p:spPr>
          <p:txBody>
            <a:bodyPr wrap="none">
              <a:spAutoFit/>
            </a:bodyPr>
            <a:lstStyle/>
            <a:p>
              <a:r>
                <a:rPr lang="en-US">
                  <a:latin typeface="Arial" charset="0"/>
                </a:rPr>
                <a:t>% Mg =            x 100</a:t>
              </a:r>
            </a:p>
          </p:txBody>
        </p:sp>
        <p:sp>
          <p:nvSpPr>
            <p:cNvPr id="3108" name="Text Box 42"/>
            <p:cNvSpPr txBox="1">
              <a:spLocks noChangeArrowheads="1"/>
            </p:cNvSpPr>
            <p:nvPr/>
          </p:nvSpPr>
          <p:spPr bwMode="auto">
            <a:xfrm>
              <a:off x="4497" y="706"/>
              <a:ext cx="427" cy="442"/>
            </a:xfrm>
            <a:prstGeom prst="rect">
              <a:avLst/>
            </a:prstGeom>
            <a:noFill/>
            <a:ln w="9525">
              <a:noFill/>
              <a:miter lim="800000"/>
              <a:headEnd/>
              <a:tailEnd/>
            </a:ln>
          </p:spPr>
          <p:txBody>
            <a:bodyPr wrap="none">
              <a:spAutoFit/>
            </a:bodyPr>
            <a:lstStyle/>
            <a:p>
              <a:pPr algn="ctr"/>
              <a:r>
                <a:rPr lang="en-US">
                  <a:latin typeface="Arial" charset="0"/>
                </a:rPr>
                <a:t>24 g</a:t>
              </a:r>
            </a:p>
            <a:p>
              <a:pPr algn="ctr"/>
              <a:r>
                <a:rPr lang="en-US">
                  <a:latin typeface="Arial" charset="0"/>
                </a:rPr>
                <a:t>95 g</a:t>
              </a:r>
            </a:p>
          </p:txBody>
        </p:sp>
        <p:sp>
          <p:nvSpPr>
            <p:cNvPr id="3109" name="Line 43"/>
            <p:cNvSpPr>
              <a:spLocks noChangeShapeType="1"/>
            </p:cNvSpPr>
            <p:nvPr/>
          </p:nvSpPr>
          <p:spPr bwMode="auto">
            <a:xfrm>
              <a:off x="4493" y="943"/>
              <a:ext cx="435" cy="0"/>
            </a:xfrm>
            <a:prstGeom prst="line">
              <a:avLst/>
            </a:prstGeom>
            <a:noFill/>
            <a:ln w="9525">
              <a:solidFill>
                <a:schemeClr val="tx1"/>
              </a:solidFill>
              <a:round/>
              <a:headEnd/>
              <a:tailEnd/>
            </a:ln>
          </p:spPr>
          <p:txBody>
            <a:bodyPr/>
            <a:lstStyle/>
            <a:p>
              <a:endParaRPr lang="en-US"/>
            </a:p>
          </p:txBody>
        </p:sp>
      </p:grpSp>
      <p:sp>
        <p:nvSpPr>
          <p:cNvPr id="219153" name="AutoShape 17"/>
          <p:cNvSpPr>
            <a:spLocks noChangeArrowheads="1"/>
          </p:cNvSpPr>
          <p:nvPr/>
        </p:nvSpPr>
        <p:spPr bwMode="auto">
          <a:xfrm>
            <a:off x="2057400" y="3352800"/>
            <a:ext cx="1447800" cy="990600"/>
          </a:xfrm>
          <a:prstGeom prst="downArrowCallout">
            <a:avLst>
              <a:gd name="adj1" fmla="val 36538"/>
              <a:gd name="adj2" fmla="val 36538"/>
              <a:gd name="adj3" fmla="val 16667"/>
              <a:gd name="adj4" fmla="val 66667"/>
            </a:avLst>
          </a:prstGeom>
          <a:noFill/>
          <a:ln w="9525">
            <a:solidFill>
              <a:srgbClr val="666699"/>
            </a:solidFill>
            <a:miter lim="800000"/>
            <a:headEnd/>
            <a:tailEnd/>
          </a:ln>
        </p:spPr>
        <p:txBody>
          <a:bodyPr wrap="none" anchor="ctr"/>
          <a:lstStyle/>
          <a:p>
            <a:endParaRPr lang="en-US"/>
          </a:p>
        </p:txBody>
      </p:sp>
      <p:sp>
        <p:nvSpPr>
          <p:cNvPr id="3077" name="Rectangle 4"/>
          <p:cNvSpPr>
            <a:spLocks noGrp="1" noChangeArrowheads="1"/>
          </p:cNvSpPr>
          <p:nvPr>
            <p:ph type="title"/>
          </p:nvPr>
        </p:nvSpPr>
        <p:spPr>
          <a:xfrm>
            <a:off x="685800" y="304800"/>
            <a:ext cx="7772400" cy="1143000"/>
          </a:xfrm>
        </p:spPr>
        <p:txBody>
          <a:bodyPr/>
          <a:lstStyle/>
          <a:p>
            <a:pPr eaLnBrk="1" hangingPunct="1"/>
            <a:r>
              <a:rPr lang="en-US" sz="4000" smtClean="0">
                <a:latin typeface="Arial" charset="0"/>
              </a:rPr>
              <a:t>Percentage Composition</a:t>
            </a:r>
          </a:p>
        </p:txBody>
      </p:sp>
      <p:grpSp>
        <p:nvGrpSpPr>
          <p:cNvPr id="3" name="Group 25"/>
          <p:cNvGrpSpPr>
            <a:grpSpLocks/>
          </p:cNvGrpSpPr>
          <p:nvPr/>
        </p:nvGrpSpPr>
        <p:grpSpPr bwMode="auto">
          <a:xfrm>
            <a:off x="1219200" y="1828800"/>
            <a:ext cx="1219200" cy="1828800"/>
            <a:chOff x="768" y="1152"/>
            <a:chExt cx="768" cy="1152"/>
          </a:xfrm>
        </p:grpSpPr>
        <p:sp>
          <p:nvSpPr>
            <p:cNvPr id="3102" name="Rectangle 5"/>
            <p:cNvSpPr>
              <a:spLocks noChangeArrowheads="1"/>
            </p:cNvSpPr>
            <p:nvPr/>
          </p:nvSpPr>
          <p:spPr bwMode="auto">
            <a:xfrm>
              <a:off x="768" y="1152"/>
              <a:ext cx="768" cy="1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03" name="Text Box 6"/>
            <p:cNvSpPr txBox="1">
              <a:spLocks noChangeArrowheads="1"/>
            </p:cNvSpPr>
            <p:nvPr/>
          </p:nvSpPr>
          <p:spPr bwMode="auto">
            <a:xfrm>
              <a:off x="924" y="1420"/>
              <a:ext cx="516" cy="404"/>
            </a:xfrm>
            <a:prstGeom prst="rect">
              <a:avLst/>
            </a:prstGeom>
            <a:noFill/>
            <a:ln w="9525">
              <a:noFill/>
              <a:miter lim="800000"/>
              <a:headEnd/>
              <a:tailEnd/>
            </a:ln>
          </p:spPr>
          <p:txBody>
            <a:bodyPr wrap="none">
              <a:spAutoFit/>
            </a:bodyPr>
            <a:lstStyle/>
            <a:p>
              <a:r>
                <a:rPr lang="en-US" sz="3600">
                  <a:latin typeface="Arial" charset="0"/>
                </a:rPr>
                <a:t>Mg</a:t>
              </a:r>
            </a:p>
          </p:txBody>
        </p:sp>
        <p:sp>
          <p:nvSpPr>
            <p:cNvPr id="3104" name="Text Box 7"/>
            <p:cNvSpPr txBox="1">
              <a:spLocks noChangeArrowheads="1"/>
            </p:cNvSpPr>
            <p:nvPr/>
          </p:nvSpPr>
          <p:spPr bwMode="auto">
            <a:xfrm>
              <a:off x="806" y="2071"/>
              <a:ext cx="693" cy="192"/>
            </a:xfrm>
            <a:prstGeom prst="rect">
              <a:avLst/>
            </a:prstGeom>
            <a:noFill/>
            <a:ln w="9525">
              <a:noFill/>
              <a:miter lim="800000"/>
              <a:headEnd/>
              <a:tailEnd/>
            </a:ln>
          </p:spPr>
          <p:txBody>
            <a:bodyPr wrap="none">
              <a:spAutoFit/>
            </a:bodyPr>
            <a:lstStyle/>
            <a:p>
              <a:r>
                <a:rPr lang="en-US" sz="1400">
                  <a:latin typeface="Arial" charset="0"/>
                </a:rPr>
                <a:t>magnesium</a:t>
              </a:r>
            </a:p>
          </p:txBody>
        </p:sp>
        <p:sp>
          <p:nvSpPr>
            <p:cNvPr id="3105" name="Text Box 8"/>
            <p:cNvSpPr txBox="1">
              <a:spLocks noChangeArrowheads="1"/>
            </p:cNvSpPr>
            <p:nvPr/>
          </p:nvSpPr>
          <p:spPr bwMode="auto">
            <a:xfrm>
              <a:off x="864" y="1248"/>
              <a:ext cx="605" cy="250"/>
            </a:xfrm>
            <a:prstGeom prst="rect">
              <a:avLst/>
            </a:prstGeom>
            <a:noFill/>
            <a:ln w="9525">
              <a:noFill/>
              <a:miter lim="800000"/>
              <a:headEnd/>
              <a:tailEnd/>
            </a:ln>
          </p:spPr>
          <p:txBody>
            <a:bodyPr wrap="none">
              <a:spAutoFit/>
            </a:bodyPr>
            <a:lstStyle/>
            <a:p>
              <a:r>
                <a:rPr lang="en-US">
                  <a:solidFill>
                    <a:schemeClr val="accent2"/>
                  </a:solidFill>
                  <a:latin typeface="Arial" charset="0"/>
                </a:rPr>
                <a:t>24.305</a:t>
              </a:r>
            </a:p>
          </p:txBody>
        </p:sp>
        <p:sp>
          <p:nvSpPr>
            <p:cNvPr id="3106" name="Text Box 9"/>
            <p:cNvSpPr txBox="1">
              <a:spLocks noChangeArrowheads="1"/>
            </p:cNvSpPr>
            <p:nvPr/>
          </p:nvSpPr>
          <p:spPr bwMode="auto">
            <a:xfrm>
              <a:off x="1002" y="1766"/>
              <a:ext cx="294" cy="250"/>
            </a:xfrm>
            <a:prstGeom prst="rect">
              <a:avLst/>
            </a:prstGeom>
            <a:noFill/>
            <a:ln w="9525">
              <a:noFill/>
              <a:miter lim="800000"/>
              <a:headEnd/>
              <a:tailEnd/>
            </a:ln>
          </p:spPr>
          <p:txBody>
            <a:bodyPr wrap="none">
              <a:spAutoFit/>
            </a:bodyPr>
            <a:lstStyle/>
            <a:p>
              <a:r>
                <a:rPr lang="en-US">
                  <a:solidFill>
                    <a:srgbClr val="FF0000"/>
                  </a:solidFill>
                  <a:latin typeface="Arial" charset="0"/>
                </a:rPr>
                <a:t>12</a:t>
              </a:r>
            </a:p>
          </p:txBody>
        </p:sp>
      </p:grpSp>
      <p:grpSp>
        <p:nvGrpSpPr>
          <p:cNvPr id="4" name="Group 32"/>
          <p:cNvGrpSpPr>
            <a:grpSpLocks/>
          </p:cNvGrpSpPr>
          <p:nvPr/>
        </p:nvGrpSpPr>
        <p:grpSpPr bwMode="auto">
          <a:xfrm>
            <a:off x="3124200" y="1828800"/>
            <a:ext cx="1219200" cy="1828800"/>
            <a:chOff x="1968" y="1152"/>
            <a:chExt cx="768" cy="1152"/>
          </a:xfrm>
        </p:grpSpPr>
        <p:sp>
          <p:nvSpPr>
            <p:cNvPr id="3097" name="Rectangle 12"/>
            <p:cNvSpPr>
              <a:spLocks noChangeArrowheads="1"/>
            </p:cNvSpPr>
            <p:nvPr/>
          </p:nvSpPr>
          <p:spPr bwMode="auto">
            <a:xfrm>
              <a:off x="1968" y="1152"/>
              <a:ext cx="768" cy="115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98" name="Text Box 13"/>
            <p:cNvSpPr txBox="1">
              <a:spLocks noChangeArrowheads="1"/>
            </p:cNvSpPr>
            <p:nvPr/>
          </p:nvSpPr>
          <p:spPr bwMode="auto">
            <a:xfrm>
              <a:off x="2124" y="1420"/>
              <a:ext cx="388" cy="404"/>
            </a:xfrm>
            <a:prstGeom prst="rect">
              <a:avLst/>
            </a:prstGeom>
            <a:noFill/>
            <a:ln w="9525">
              <a:noFill/>
              <a:miter lim="800000"/>
              <a:headEnd/>
              <a:tailEnd/>
            </a:ln>
          </p:spPr>
          <p:txBody>
            <a:bodyPr>
              <a:spAutoFit/>
            </a:bodyPr>
            <a:lstStyle/>
            <a:p>
              <a:r>
                <a:rPr lang="en-US" sz="3600">
                  <a:latin typeface="Arial" charset="0"/>
                </a:rPr>
                <a:t>Cl</a:t>
              </a:r>
            </a:p>
          </p:txBody>
        </p:sp>
        <p:sp>
          <p:nvSpPr>
            <p:cNvPr id="3099" name="Text Box 14"/>
            <p:cNvSpPr txBox="1">
              <a:spLocks noChangeArrowheads="1"/>
            </p:cNvSpPr>
            <p:nvPr/>
          </p:nvSpPr>
          <p:spPr bwMode="auto">
            <a:xfrm>
              <a:off x="2085" y="2071"/>
              <a:ext cx="507" cy="192"/>
            </a:xfrm>
            <a:prstGeom prst="rect">
              <a:avLst/>
            </a:prstGeom>
            <a:noFill/>
            <a:ln w="9525">
              <a:noFill/>
              <a:miter lim="800000"/>
              <a:headEnd/>
              <a:tailEnd/>
            </a:ln>
          </p:spPr>
          <p:txBody>
            <a:bodyPr wrap="none">
              <a:spAutoFit/>
            </a:bodyPr>
            <a:lstStyle/>
            <a:p>
              <a:r>
                <a:rPr lang="en-US" sz="1400">
                  <a:latin typeface="Arial" charset="0"/>
                </a:rPr>
                <a:t>chlorine</a:t>
              </a:r>
            </a:p>
          </p:txBody>
        </p:sp>
        <p:sp>
          <p:nvSpPr>
            <p:cNvPr id="3100" name="Text Box 15"/>
            <p:cNvSpPr txBox="1">
              <a:spLocks noChangeArrowheads="1"/>
            </p:cNvSpPr>
            <p:nvPr/>
          </p:nvSpPr>
          <p:spPr bwMode="auto">
            <a:xfrm>
              <a:off x="2028" y="1248"/>
              <a:ext cx="605" cy="250"/>
            </a:xfrm>
            <a:prstGeom prst="rect">
              <a:avLst/>
            </a:prstGeom>
            <a:noFill/>
            <a:ln w="9525">
              <a:noFill/>
              <a:miter lim="800000"/>
              <a:headEnd/>
              <a:tailEnd/>
            </a:ln>
          </p:spPr>
          <p:txBody>
            <a:bodyPr wrap="none">
              <a:spAutoFit/>
            </a:bodyPr>
            <a:lstStyle/>
            <a:p>
              <a:r>
                <a:rPr lang="en-US">
                  <a:solidFill>
                    <a:schemeClr val="accent2"/>
                  </a:solidFill>
                  <a:latin typeface="Arial" charset="0"/>
                </a:rPr>
                <a:t>35.453</a:t>
              </a:r>
            </a:p>
          </p:txBody>
        </p:sp>
        <p:sp>
          <p:nvSpPr>
            <p:cNvPr id="3101" name="Text Box 16"/>
            <p:cNvSpPr txBox="1">
              <a:spLocks noChangeArrowheads="1"/>
            </p:cNvSpPr>
            <p:nvPr/>
          </p:nvSpPr>
          <p:spPr bwMode="auto">
            <a:xfrm>
              <a:off x="2202" y="1766"/>
              <a:ext cx="294" cy="250"/>
            </a:xfrm>
            <a:prstGeom prst="rect">
              <a:avLst/>
            </a:prstGeom>
            <a:noFill/>
            <a:ln w="9525">
              <a:noFill/>
              <a:miter lim="800000"/>
              <a:headEnd/>
              <a:tailEnd/>
            </a:ln>
          </p:spPr>
          <p:txBody>
            <a:bodyPr wrap="none">
              <a:spAutoFit/>
            </a:bodyPr>
            <a:lstStyle/>
            <a:p>
              <a:r>
                <a:rPr lang="en-US">
                  <a:solidFill>
                    <a:srgbClr val="FF0000"/>
                  </a:solidFill>
                  <a:latin typeface="Arial" charset="0"/>
                </a:rPr>
                <a:t>17</a:t>
              </a:r>
            </a:p>
          </p:txBody>
        </p:sp>
      </p:grpSp>
      <p:sp>
        <p:nvSpPr>
          <p:cNvPr id="219154" name="Text Box 18"/>
          <p:cNvSpPr txBox="1">
            <a:spLocks noChangeArrowheads="1"/>
          </p:cNvSpPr>
          <p:nvPr/>
        </p:nvSpPr>
        <p:spPr bwMode="auto">
          <a:xfrm>
            <a:off x="2117725" y="4419600"/>
            <a:ext cx="1393825" cy="396875"/>
          </a:xfrm>
          <a:prstGeom prst="rect">
            <a:avLst/>
          </a:prstGeom>
          <a:noFill/>
          <a:ln w="9525">
            <a:noFill/>
            <a:miter lim="800000"/>
            <a:headEnd/>
            <a:tailEnd/>
          </a:ln>
        </p:spPr>
        <p:txBody>
          <a:bodyPr wrap="none">
            <a:spAutoFit/>
          </a:bodyPr>
          <a:lstStyle/>
          <a:p>
            <a:r>
              <a:rPr lang="en-US">
                <a:latin typeface="Arial" charset="0"/>
              </a:rPr>
              <a:t>Mg</a:t>
            </a:r>
            <a:r>
              <a:rPr lang="en-US" baseline="30000">
                <a:latin typeface="Arial" charset="0"/>
              </a:rPr>
              <a:t>2+</a:t>
            </a:r>
            <a:r>
              <a:rPr lang="en-US">
                <a:latin typeface="Arial" charset="0"/>
              </a:rPr>
              <a:t>    Cl</a:t>
            </a:r>
            <a:r>
              <a:rPr lang="en-US" baseline="30000">
                <a:latin typeface="Arial" charset="0"/>
              </a:rPr>
              <a:t>1-</a:t>
            </a:r>
            <a:endParaRPr lang="en-US">
              <a:latin typeface="Arial" charset="0"/>
            </a:endParaRPr>
          </a:p>
        </p:txBody>
      </p:sp>
      <p:sp>
        <p:nvSpPr>
          <p:cNvPr id="219155" name="Text Box 19"/>
          <p:cNvSpPr txBox="1">
            <a:spLocks noChangeArrowheads="1"/>
          </p:cNvSpPr>
          <p:nvPr/>
        </p:nvSpPr>
        <p:spPr bwMode="auto">
          <a:xfrm>
            <a:off x="2422525" y="4953000"/>
            <a:ext cx="869950" cy="396875"/>
          </a:xfrm>
          <a:prstGeom prst="rect">
            <a:avLst/>
          </a:prstGeom>
          <a:noFill/>
          <a:ln w="9525">
            <a:noFill/>
            <a:miter lim="800000"/>
            <a:headEnd/>
            <a:tailEnd/>
          </a:ln>
        </p:spPr>
        <p:txBody>
          <a:bodyPr wrap="none">
            <a:spAutoFit/>
          </a:bodyPr>
          <a:lstStyle/>
          <a:p>
            <a:r>
              <a:rPr lang="en-US">
                <a:latin typeface="Arial" charset="0"/>
              </a:rPr>
              <a:t>MgCl</a:t>
            </a:r>
            <a:r>
              <a:rPr lang="en-US" baseline="-25000">
                <a:latin typeface="Arial" charset="0"/>
              </a:rPr>
              <a:t>2</a:t>
            </a:r>
          </a:p>
        </p:txBody>
      </p:sp>
      <p:sp>
        <p:nvSpPr>
          <p:cNvPr id="219156" name="Text Box 20"/>
          <p:cNvSpPr txBox="1">
            <a:spLocks noChangeArrowheads="1"/>
          </p:cNvSpPr>
          <p:nvPr/>
        </p:nvSpPr>
        <p:spPr bwMode="auto">
          <a:xfrm>
            <a:off x="822325" y="5802313"/>
            <a:ext cx="4111625" cy="701675"/>
          </a:xfrm>
          <a:prstGeom prst="rect">
            <a:avLst/>
          </a:prstGeom>
          <a:noFill/>
          <a:ln w="9525">
            <a:noFill/>
            <a:miter lim="800000"/>
            <a:headEnd/>
            <a:tailEnd/>
          </a:ln>
        </p:spPr>
        <p:txBody>
          <a:bodyPr wrap="none">
            <a:spAutoFit/>
          </a:bodyPr>
          <a:lstStyle/>
          <a:p>
            <a:r>
              <a:rPr lang="en-US">
                <a:latin typeface="Arial" charset="0"/>
              </a:rPr>
              <a:t>1 Mg @ 24.305 amu = 24.305 amu</a:t>
            </a:r>
          </a:p>
          <a:p>
            <a:r>
              <a:rPr lang="en-US">
                <a:latin typeface="Arial" charset="0"/>
              </a:rPr>
              <a:t>2 Cl  @ 35.453 amu = 70.906 amu</a:t>
            </a:r>
          </a:p>
        </p:txBody>
      </p:sp>
      <p:sp>
        <p:nvSpPr>
          <p:cNvPr id="219157" name="Text Box 21"/>
          <p:cNvSpPr txBox="1">
            <a:spLocks noChangeArrowheads="1"/>
          </p:cNvSpPr>
          <p:nvPr/>
        </p:nvSpPr>
        <p:spPr bwMode="auto">
          <a:xfrm>
            <a:off x="5181600" y="6003925"/>
            <a:ext cx="1524000" cy="396875"/>
          </a:xfrm>
          <a:prstGeom prst="rect">
            <a:avLst/>
          </a:prstGeom>
          <a:noFill/>
          <a:ln w="9525">
            <a:noFill/>
            <a:miter lim="800000"/>
            <a:headEnd/>
            <a:tailEnd/>
          </a:ln>
        </p:spPr>
        <p:txBody>
          <a:bodyPr wrap="none">
            <a:spAutoFit/>
          </a:bodyPr>
          <a:lstStyle/>
          <a:p>
            <a:r>
              <a:rPr lang="en-US">
                <a:latin typeface="Arial" charset="0"/>
              </a:rPr>
              <a:t>95.211 amu</a:t>
            </a:r>
          </a:p>
        </p:txBody>
      </p:sp>
      <p:graphicFrame>
        <p:nvGraphicFramePr>
          <p:cNvPr id="219160" name="Object 24"/>
          <p:cNvGraphicFramePr>
            <a:graphicFrameLocks noChangeAspect="1"/>
          </p:cNvGraphicFramePr>
          <p:nvPr/>
        </p:nvGraphicFramePr>
        <p:xfrm>
          <a:off x="5105400" y="2679700"/>
          <a:ext cx="3770313" cy="3035300"/>
        </p:xfrm>
        <a:graphic>
          <a:graphicData uri="http://schemas.openxmlformats.org/presentationml/2006/ole">
            <p:oleObj spid="_x0000_s3074" name="Chart" r:id="rId4" imgW="5048205" imgH="4067251" progId="MSGraph.Chart.8">
              <p:embed followColorScheme="full"/>
            </p:oleObj>
          </a:graphicData>
        </a:graphic>
      </p:graphicFrame>
      <p:sp>
        <p:nvSpPr>
          <p:cNvPr id="219158" name="Text Box 22"/>
          <p:cNvSpPr txBox="1">
            <a:spLocks noChangeArrowheads="1"/>
          </p:cNvSpPr>
          <p:nvPr/>
        </p:nvSpPr>
        <p:spPr bwMode="auto">
          <a:xfrm>
            <a:off x="7072313" y="3746500"/>
            <a:ext cx="1081087" cy="304800"/>
          </a:xfrm>
          <a:prstGeom prst="rect">
            <a:avLst/>
          </a:prstGeom>
          <a:noFill/>
          <a:ln w="9525">
            <a:noFill/>
            <a:miter lim="800000"/>
            <a:headEnd/>
            <a:tailEnd/>
          </a:ln>
        </p:spPr>
        <p:txBody>
          <a:bodyPr wrap="none">
            <a:spAutoFit/>
          </a:bodyPr>
          <a:lstStyle/>
          <a:p>
            <a:r>
              <a:rPr lang="en-US" sz="1400">
                <a:latin typeface="Arial" charset="0"/>
              </a:rPr>
              <a:t>25.52% Mg</a:t>
            </a:r>
          </a:p>
        </p:txBody>
      </p:sp>
      <p:sp>
        <p:nvSpPr>
          <p:cNvPr id="219159" name="Text Box 23"/>
          <p:cNvSpPr txBox="1">
            <a:spLocks noChangeArrowheads="1"/>
          </p:cNvSpPr>
          <p:nvPr/>
        </p:nvSpPr>
        <p:spPr bwMode="auto">
          <a:xfrm>
            <a:off x="6400800" y="4737100"/>
            <a:ext cx="1003300" cy="304800"/>
          </a:xfrm>
          <a:prstGeom prst="rect">
            <a:avLst/>
          </a:prstGeom>
          <a:noFill/>
          <a:ln w="9525">
            <a:noFill/>
            <a:miter lim="800000"/>
            <a:headEnd/>
            <a:tailEnd/>
          </a:ln>
        </p:spPr>
        <p:txBody>
          <a:bodyPr wrap="none">
            <a:spAutoFit/>
          </a:bodyPr>
          <a:lstStyle/>
          <a:p>
            <a:r>
              <a:rPr lang="en-US" sz="1400">
                <a:latin typeface="Arial" charset="0"/>
              </a:rPr>
              <a:t>74.48% Cl</a:t>
            </a:r>
          </a:p>
        </p:txBody>
      </p:sp>
      <p:sp>
        <p:nvSpPr>
          <p:cNvPr id="3086" name="Text Box 26"/>
          <p:cNvSpPr txBox="1">
            <a:spLocks noChangeArrowheads="1"/>
          </p:cNvSpPr>
          <p:nvPr/>
        </p:nvSpPr>
        <p:spPr bwMode="auto">
          <a:xfrm>
            <a:off x="5089525" y="1839913"/>
            <a:ext cx="184150" cy="396875"/>
          </a:xfrm>
          <a:prstGeom prst="rect">
            <a:avLst/>
          </a:prstGeom>
          <a:noFill/>
          <a:ln w="9525">
            <a:noFill/>
            <a:miter lim="800000"/>
            <a:headEnd/>
            <a:tailEnd/>
          </a:ln>
        </p:spPr>
        <p:txBody>
          <a:bodyPr wrap="none">
            <a:spAutoFit/>
          </a:bodyPr>
          <a:lstStyle/>
          <a:p>
            <a:endParaRPr lang="en-US">
              <a:latin typeface="Arial" charset="0"/>
            </a:endParaRPr>
          </a:p>
        </p:txBody>
      </p:sp>
      <p:sp>
        <p:nvSpPr>
          <p:cNvPr id="219165" name="AutoShape 29"/>
          <p:cNvSpPr>
            <a:spLocks/>
          </p:cNvSpPr>
          <p:nvPr/>
        </p:nvSpPr>
        <p:spPr bwMode="auto">
          <a:xfrm>
            <a:off x="4876800" y="5867400"/>
            <a:ext cx="228600" cy="685800"/>
          </a:xfrm>
          <a:prstGeom prst="rightBrace">
            <a:avLst>
              <a:gd name="adj1" fmla="val 25000"/>
              <a:gd name="adj2" fmla="val 50000"/>
            </a:avLst>
          </a:prstGeom>
          <a:noFill/>
          <a:ln w="9525">
            <a:solidFill>
              <a:schemeClr val="tx1"/>
            </a:solidFill>
            <a:round/>
            <a:headEnd/>
            <a:tailEnd/>
          </a:ln>
        </p:spPr>
        <p:txBody>
          <a:bodyPr wrap="none" anchor="ctr"/>
          <a:lstStyle/>
          <a:p>
            <a:endParaRPr lang="en-US"/>
          </a:p>
        </p:txBody>
      </p:sp>
      <p:sp>
        <p:nvSpPr>
          <p:cNvPr id="219166" name="Text Box 30"/>
          <p:cNvSpPr txBox="1">
            <a:spLocks noChangeArrowheads="1"/>
          </p:cNvSpPr>
          <p:nvPr/>
        </p:nvSpPr>
        <p:spPr bwMode="auto">
          <a:xfrm>
            <a:off x="3352800" y="1127125"/>
            <a:ext cx="2619375" cy="396875"/>
          </a:xfrm>
          <a:prstGeom prst="rect">
            <a:avLst/>
          </a:prstGeom>
          <a:noFill/>
          <a:ln w="9525">
            <a:noFill/>
            <a:miter lim="800000"/>
            <a:headEnd/>
            <a:tailEnd/>
          </a:ln>
        </p:spPr>
        <p:txBody>
          <a:bodyPr wrap="none">
            <a:spAutoFit/>
          </a:bodyPr>
          <a:lstStyle/>
          <a:p>
            <a:r>
              <a:rPr lang="en-US">
                <a:latin typeface="Arial" charset="0"/>
              </a:rPr>
              <a:t>(by mass...not atoms)</a:t>
            </a:r>
          </a:p>
        </p:txBody>
      </p:sp>
      <p:sp>
        <p:nvSpPr>
          <p:cNvPr id="219167" name="Text Box 31"/>
          <p:cNvSpPr txBox="1">
            <a:spLocks noChangeArrowheads="1"/>
          </p:cNvSpPr>
          <p:nvPr/>
        </p:nvSpPr>
        <p:spPr bwMode="auto">
          <a:xfrm>
            <a:off x="1279525" y="5394325"/>
            <a:ext cx="3382963" cy="396875"/>
          </a:xfrm>
          <a:prstGeom prst="rect">
            <a:avLst/>
          </a:prstGeom>
          <a:noFill/>
          <a:ln w="9525">
            <a:noFill/>
            <a:miter lim="800000"/>
            <a:headEnd/>
            <a:tailEnd/>
          </a:ln>
        </p:spPr>
        <p:txBody>
          <a:bodyPr wrap="none">
            <a:spAutoFit/>
          </a:bodyPr>
          <a:lstStyle/>
          <a:p>
            <a:r>
              <a:rPr lang="en-US" i="1">
                <a:solidFill>
                  <a:srgbClr val="FF0000"/>
                </a:solidFill>
                <a:latin typeface="Arial" charset="0"/>
              </a:rPr>
              <a:t>It is not 33% Mg and 66%</a:t>
            </a:r>
            <a:r>
              <a:rPr lang="en-US">
                <a:latin typeface="Arial" charset="0"/>
              </a:rPr>
              <a:t> </a:t>
            </a:r>
            <a:r>
              <a:rPr lang="en-US">
                <a:solidFill>
                  <a:srgbClr val="FF0000"/>
                </a:solidFill>
                <a:latin typeface="Arial" charset="0"/>
              </a:rPr>
              <a:t>Cl</a:t>
            </a:r>
          </a:p>
        </p:txBody>
      </p:sp>
      <p:pic>
        <p:nvPicPr>
          <p:cNvPr id="219169" name="Picture 33" descr="j0395702[1]"/>
          <p:cNvPicPr>
            <a:picLocks noChangeAspect="1" noChangeArrowheads="1" noCrop="1"/>
          </p:cNvPicPr>
          <p:nvPr/>
        </p:nvPicPr>
        <p:blipFill>
          <a:blip r:embed="rId5" cstate="print"/>
          <a:srcRect/>
          <a:stretch>
            <a:fillRect/>
          </a:stretch>
        </p:blipFill>
        <p:spPr bwMode="auto">
          <a:xfrm>
            <a:off x="304800" y="5105400"/>
            <a:ext cx="952500" cy="762000"/>
          </a:xfrm>
          <a:prstGeom prst="rect">
            <a:avLst/>
          </a:prstGeom>
          <a:noFill/>
          <a:ln w="9525">
            <a:noFill/>
            <a:miter lim="800000"/>
            <a:headEnd/>
            <a:tailEnd/>
          </a:ln>
        </p:spPr>
      </p:pic>
      <p:sp>
        <p:nvSpPr>
          <p:cNvPr id="3091" name="Rectangle 34"/>
          <p:cNvSpPr>
            <a:spLocks noChangeArrowheads="1"/>
          </p:cNvSpPr>
          <p:nvPr/>
        </p:nvSpPr>
        <p:spPr bwMode="auto">
          <a:xfrm>
            <a:off x="2444750" y="3276600"/>
            <a:ext cx="674688" cy="152400"/>
          </a:xfrm>
          <a:prstGeom prst="rect">
            <a:avLst/>
          </a:prstGeom>
          <a:solidFill>
            <a:schemeClr val="bg1"/>
          </a:solidFill>
          <a:ln w="9525">
            <a:noFill/>
            <a:miter lim="800000"/>
            <a:headEnd/>
            <a:tailEnd/>
          </a:ln>
        </p:spPr>
        <p:txBody>
          <a:bodyPr wrap="none" anchor="ctr"/>
          <a:lstStyle/>
          <a:p>
            <a:endParaRPr lang="en-US"/>
          </a:p>
        </p:txBody>
      </p:sp>
      <p:sp>
        <p:nvSpPr>
          <p:cNvPr id="219171" name="Oval 35"/>
          <p:cNvSpPr>
            <a:spLocks noChangeArrowheads="1"/>
          </p:cNvSpPr>
          <p:nvPr/>
        </p:nvSpPr>
        <p:spPr bwMode="auto">
          <a:xfrm>
            <a:off x="88900" y="6057900"/>
            <a:ext cx="939800" cy="182563"/>
          </a:xfrm>
          <a:prstGeom prst="ellipse">
            <a:avLst/>
          </a:prstGeom>
          <a:gradFill rotWithShape="1">
            <a:gsLst>
              <a:gs pos="0">
                <a:srgbClr val="333333"/>
              </a:gs>
              <a:gs pos="100000">
                <a:schemeClr val="tx2"/>
              </a:gs>
            </a:gsLst>
            <a:lin ang="5400000" scaled="1"/>
          </a:gradFill>
          <a:ln w="9525">
            <a:solidFill>
              <a:schemeClr val="tx1"/>
            </a:solidFill>
            <a:round/>
            <a:headEnd/>
            <a:tailEnd/>
          </a:ln>
        </p:spPr>
        <p:txBody>
          <a:bodyPr wrap="none" anchor="ctr"/>
          <a:lstStyle/>
          <a:p>
            <a:endParaRPr lang="en-US"/>
          </a:p>
        </p:txBody>
      </p:sp>
      <p:grpSp>
        <p:nvGrpSpPr>
          <p:cNvPr id="5" name="Group 39"/>
          <p:cNvGrpSpPr>
            <a:grpSpLocks/>
          </p:cNvGrpSpPr>
          <p:nvPr/>
        </p:nvGrpSpPr>
        <p:grpSpPr bwMode="auto">
          <a:xfrm>
            <a:off x="5861050" y="1827213"/>
            <a:ext cx="2085975" cy="701675"/>
            <a:chOff x="3799" y="643"/>
            <a:chExt cx="1314" cy="442"/>
          </a:xfrm>
        </p:grpSpPr>
        <p:sp>
          <p:nvSpPr>
            <p:cNvPr id="3094" name="Text Box 36"/>
            <p:cNvSpPr txBox="1">
              <a:spLocks noChangeArrowheads="1"/>
            </p:cNvSpPr>
            <p:nvPr/>
          </p:nvSpPr>
          <p:spPr bwMode="auto">
            <a:xfrm>
              <a:off x="3799" y="758"/>
              <a:ext cx="1314" cy="250"/>
            </a:xfrm>
            <a:prstGeom prst="rect">
              <a:avLst/>
            </a:prstGeom>
            <a:noFill/>
            <a:ln w="9525">
              <a:noFill/>
              <a:miter lim="800000"/>
              <a:headEnd/>
              <a:tailEnd/>
            </a:ln>
          </p:spPr>
          <p:txBody>
            <a:bodyPr wrap="none">
              <a:spAutoFit/>
            </a:bodyPr>
            <a:lstStyle/>
            <a:p>
              <a:r>
                <a:rPr lang="en-US">
                  <a:latin typeface="Arial" charset="0"/>
                </a:rPr>
                <a:t>% =            x 100</a:t>
              </a:r>
            </a:p>
          </p:txBody>
        </p:sp>
        <p:sp>
          <p:nvSpPr>
            <p:cNvPr id="3095" name="Text Box 37"/>
            <p:cNvSpPr txBox="1">
              <a:spLocks noChangeArrowheads="1"/>
            </p:cNvSpPr>
            <p:nvPr/>
          </p:nvSpPr>
          <p:spPr bwMode="auto">
            <a:xfrm>
              <a:off x="4126" y="643"/>
              <a:ext cx="535" cy="442"/>
            </a:xfrm>
            <a:prstGeom prst="rect">
              <a:avLst/>
            </a:prstGeom>
            <a:noFill/>
            <a:ln w="9525">
              <a:noFill/>
              <a:miter lim="800000"/>
              <a:headEnd/>
              <a:tailEnd/>
            </a:ln>
          </p:spPr>
          <p:txBody>
            <a:bodyPr wrap="none">
              <a:spAutoFit/>
            </a:bodyPr>
            <a:lstStyle/>
            <a:p>
              <a:pPr algn="ctr"/>
              <a:r>
                <a:rPr lang="en-US">
                  <a:latin typeface="Arial" charset="0"/>
                </a:rPr>
                <a:t>part</a:t>
              </a:r>
            </a:p>
            <a:p>
              <a:pPr algn="ctr"/>
              <a:r>
                <a:rPr lang="en-US">
                  <a:latin typeface="Arial" charset="0"/>
                </a:rPr>
                <a:t>whole</a:t>
              </a:r>
            </a:p>
          </p:txBody>
        </p:sp>
        <p:sp>
          <p:nvSpPr>
            <p:cNvPr id="3096" name="Line 38"/>
            <p:cNvSpPr>
              <a:spLocks noChangeShapeType="1"/>
            </p:cNvSpPr>
            <p:nvPr/>
          </p:nvSpPr>
          <p:spPr bwMode="auto">
            <a:xfrm>
              <a:off x="4176" y="892"/>
              <a:ext cx="435"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9153"/>
                                        </p:tgtEl>
                                        <p:attrNameLst>
                                          <p:attrName>style.visibility</p:attrName>
                                        </p:attrNameLst>
                                      </p:cBhvr>
                                      <p:to>
                                        <p:strVal val="visible"/>
                                      </p:to>
                                    </p:set>
                                    <p:animEffect transition="in" filter="wipe(up)">
                                      <p:cBhvr>
                                        <p:cTn id="21" dur="500"/>
                                        <p:tgtEl>
                                          <p:spTgt spid="21915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9154"/>
                                        </p:tgtEl>
                                        <p:attrNameLst>
                                          <p:attrName>style.visibility</p:attrName>
                                        </p:attrNameLst>
                                      </p:cBhvr>
                                      <p:to>
                                        <p:strVal val="visible"/>
                                      </p:to>
                                    </p:set>
                                    <p:animEffect transition="in" filter="dissolve">
                                      <p:cBhvr>
                                        <p:cTn id="26" dur="500"/>
                                        <p:tgtEl>
                                          <p:spTgt spid="21915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9155"/>
                                        </p:tgtEl>
                                        <p:attrNameLst>
                                          <p:attrName>style.visibility</p:attrName>
                                        </p:attrNameLst>
                                      </p:cBhvr>
                                      <p:to>
                                        <p:strVal val="visible"/>
                                      </p:to>
                                    </p:set>
                                    <p:animEffect transition="in" filter="fade">
                                      <p:cBhvr>
                                        <p:cTn id="31" dur="1000"/>
                                        <p:tgtEl>
                                          <p:spTgt spid="219155"/>
                                        </p:tgtEl>
                                      </p:cBhvr>
                                    </p:animEffect>
                                    <p:anim calcmode="lin" valueType="num">
                                      <p:cBhvr>
                                        <p:cTn id="32" dur="1000" fill="hold"/>
                                        <p:tgtEl>
                                          <p:spTgt spid="219155"/>
                                        </p:tgtEl>
                                        <p:attrNameLst>
                                          <p:attrName>ppt_x</p:attrName>
                                        </p:attrNameLst>
                                      </p:cBhvr>
                                      <p:tavLst>
                                        <p:tav tm="0">
                                          <p:val>
                                            <p:strVal val="#ppt_x"/>
                                          </p:val>
                                        </p:tav>
                                        <p:tav tm="100000">
                                          <p:val>
                                            <p:strVal val="#ppt_x"/>
                                          </p:val>
                                        </p:tav>
                                      </p:tavLst>
                                    </p:anim>
                                    <p:anim calcmode="lin" valueType="num">
                                      <p:cBhvr>
                                        <p:cTn id="33" dur="1000" fill="hold"/>
                                        <p:tgtEl>
                                          <p:spTgt spid="21915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219167"/>
                                        </p:tgtEl>
                                        <p:attrNameLst>
                                          <p:attrName>style.visibility</p:attrName>
                                        </p:attrNameLst>
                                      </p:cBhvr>
                                      <p:to>
                                        <p:strVal val="visible"/>
                                      </p:to>
                                    </p:set>
                                    <p:anim calcmode="lin" valueType="num">
                                      <p:cBhvr>
                                        <p:cTn id="38" dur="500" fill="hold"/>
                                        <p:tgtEl>
                                          <p:spTgt spid="219167"/>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219167"/>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219167"/>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21916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9166"/>
                                        </p:tgtEl>
                                        <p:attrNameLst>
                                          <p:attrName>style.visibility</p:attrName>
                                        </p:attrNameLst>
                                      </p:cBhvr>
                                      <p:to>
                                        <p:strVal val="visible"/>
                                      </p:to>
                                    </p:set>
                                    <p:anim calcmode="lin" valueType="num">
                                      <p:cBhvr additive="base">
                                        <p:cTn id="46" dur="500" fill="hold"/>
                                        <p:tgtEl>
                                          <p:spTgt spid="219166"/>
                                        </p:tgtEl>
                                        <p:attrNameLst>
                                          <p:attrName>ppt_x</p:attrName>
                                        </p:attrNameLst>
                                      </p:cBhvr>
                                      <p:tavLst>
                                        <p:tav tm="0">
                                          <p:val>
                                            <p:strVal val="#ppt_x"/>
                                          </p:val>
                                        </p:tav>
                                        <p:tav tm="100000">
                                          <p:val>
                                            <p:strVal val="#ppt_x"/>
                                          </p:val>
                                        </p:tav>
                                      </p:tavLst>
                                    </p:anim>
                                    <p:anim calcmode="lin" valueType="num">
                                      <p:cBhvr additive="base">
                                        <p:cTn id="47" dur="500" fill="hold"/>
                                        <p:tgtEl>
                                          <p:spTgt spid="21916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grpId="1" nodeType="clickEffect">
                                  <p:stCondLst>
                                    <p:cond delay="0"/>
                                  </p:stCondLst>
                                  <p:childTnLst>
                                    <p:anim calcmode="lin" valueType="num">
                                      <p:cBhvr>
                                        <p:cTn id="51" dur="1000"/>
                                        <p:tgtEl>
                                          <p:spTgt spid="219167"/>
                                        </p:tgtEl>
                                        <p:attrNameLst>
                                          <p:attrName>ppt_w</p:attrName>
                                        </p:attrNameLst>
                                      </p:cBhvr>
                                      <p:tavLst>
                                        <p:tav tm="0">
                                          <p:val>
                                            <p:strVal val="ppt_w"/>
                                          </p:val>
                                        </p:tav>
                                        <p:tav tm="100000">
                                          <p:val>
                                            <p:strVal val="ppt_w*0.70"/>
                                          </p:val>
                                        </p:tav>
                                      </p:tavLst>
                                    </p:anim>
                                    <p:anim calcmode="lin" valueType="num">
                                      <p:cBhvr>
                                        <p:cTn id="52" dur="1000"/>
                                        <p:tgtEl>
                                          <p:spTgt spid="219167"/>
                                        </p:tgtEl>
                                        <p:attrNameLst>
                                          <p:attrName>ppt_h</p:attrName>
                                        </p:attrNameLst>
                                      </p:cBhvr>
                                      <p:tavLst>
                                        <p:tav tm="0">
                                          <p:val>
                                            <p:strVal val="ppt_h"/>
                                          </p:val>
                                        </p:tav>
                                        <p:tav tm="100000">
                                          <p:val>
                                            <p:strVal val="ppt_h"/>
                                          </p:val>
                                        </p:tav>
                                      </p:tavLst>
                                    </p:anim>
                                    <p:animEffect transition="out" filter="fade">
                                      <p:cBhvr>
                                        <p:cTn id="53" dur="1000"/>
                                        <p:tgtEl>
                                          <p:spTgt spid="219167"/>
                                        </p:tgtEl>
                                      </p:cBhvr>
                                    </p:animEffect>
                                    <p:set>
                                      <p:cBhvr>
                                        <p:cTn id="54" dur="1" fill="hold">
                                          <p:stCondLst>
                                            <p:cond delay="999"/>
                                          </p:stCondLst>
                                        </p:cTn>
                                        <p:tgtEl>
                                          <p:spTgt spid="219167"/>
                                        </p:tgtEl>
                                        <p:attrNameLst>
                                          <p:attrName>style.visibility</p:attrName>
                                        </p:attrNameLst>
                                      </p:cBhvr>
                                      <p:to>
                                        <p:strVal val="hidden"/>
                                      </p:to>
                                    </p:set>
                                  </p:childTnLst>
                                </p:cTn>
                              </p:par>
                            </p:childTnLst>
                          </p:cTn>
                        </p:par>
                        <p:par>
                          <p:cTn id="55" fill="hold">
                            <p:stCondLst>
                              <p:cond delay="1000"/>
                            </p:stCondLst>
                            <p:childTnLst>
                              <p:par>
                                <p:cTn id="56" presetID="9" presetClass="exit" presetSubtype="0" fill="hold" nodeType="afterEffect">
                                  <p:stCondLst>
                                    <p:cond delay="0"/>
                                  </p:stCondLst>
                                  <p:childTnLst>
                                    <p:animEffect transition="out" filter="dissolve">
                                      <p:cBhvr>
                                        <p:cTn id="57" dur="500"/>
                                        <p:tgtEl>
                                          <p:spTgt spid="219169"/>
                                        </p:tgtEl>
                                      </p:cBhvr>
                                    </p:animEffect>
                                    <p:set>
                                      <p:cBhvr>
                                        <p:cTn id="58" dur="1" fill="hold">
                                          <p:stCondLst>
                                            <p:cond delay="499"/>
                                          </p:stCondLst>
                                        </p:cTn>
                                        <p:tgtEl>
                                          <p:spTgt spid="219169"/>
                                        </p:tgtEl>
                                        <p:attrNameLst>
                                          <p:attrName>style.visibility</p:attrName>
                                        </p:attrNameLst>
                                      </p:cBhvr>
                                      <p:to>
                                        <p:strVal val="hidden"/>
                                      </p:to>
                                    </p:set>
                                  </p:childTnLst>
                                </p:cTn>
                              </p:par>
                              <p:par>
                                <p:cTn id="59" presetID="55" presetClass="exit" presetSubtype="0" fill="hold" grpId="0" nodeType="withEffect">
                                  <p:stCondLst>
                                    <p:cond delay="0"/>
                                  </p:stCondLst>
                                  <p:childTnLst>
                                    <p:anim calcmode="lin" valueType="num">
                                      <p:cBhvr>
                                        <p:cTn id="60" dur="1000"/>
                                        <p:tgtEl>
                                          <p:spTgt spid="219171"/>
                                        </p:tgtEl>
                                        <p:attrNameLst>
                                          <p:attrName>ppt_w</p:attrName>
                                        </p:attrNameLst>
                                      </p:cBhvr>
                                      <p:tavLst>
                                        <p:tav tm="0">
                                          <p:val>
                                            <p:strVal val="ppt_w"/>
                                          </p:val>
                                        </p:tav>
                                        <p:tav tm="100000">
                                          <p:val>
                                            <p:strVal val="ppt_w*0.70"/>
                                          </p:val>
                                        </p:tav>
                                      </p:tavLst>
                                    </p:anim>
                                    <p:anim calcmode="lin" valueType="num">
                                      <p:cBhvr>
                                        <p:cTn id="61" dur="1000"/>
                                        <p:tgtEl>
                                          <p:spTgt spid="219171"/>
                                        </p:tgtEl>
                                        <p:attrNameLst>
                                          <p:attrName>ppt_h</p:attrName>
                                        </p:attrNameLst>
                                      </p:cBhvr>
                                      <p:tavLst>
                                        <p:tav tm="0">
                                          <p:val>
                                            <p:strVal val="ppt_h"/>
                                          </p:val>
                                        </p:tav>
                                        <p:tav tm="100000">
                                          <p:val>
                                            <p:strVal val="ppt_h"/>
                                          </p:val>
                                        </p:tav>
                                      </p:tavLst>
                                    </p:anim>
                                    <p:animEffect transition="out" filter="fade">
                                      <p:cBhvr>
                                        <p:cTn id="62" dur="1000"/>
                                        <p:tgtEl>
                                          <p:spTgt spid="219171"/>
                                        </p:tgtEl>
                                      </p:cBhvr>
                                    </p:animEffect>
                                    <p:set>
                                      <p:cBhvr>
                                        <p:cTn id="63" dur="1" fill="hold">
                                          <p:stCondLst>
                                            <p:cond delay="999"/>
                                          </p:stCondLst>
                                        </p:cTn>
                                        <p:tgtEl>
                                          <p:spTgt spid="21917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9156"/>
                                        </p:tgtEl>
                                        <p:attrNameLst>
                                          <p:attrName>style.visibility</p:attrName>
                                        </p:attrNameLst>
                                      </p:cBhvr>
                                      <p:to>
                                        <p:strVal val="visible"/>
                                      </p:to>
                                    </p:set>
                                    <p:animEffect transition="in" filter="wipe(left)">
                                      <p:cBhvr>
                                        <p:cTn id="68" dur="500"/>
                                        <p:tgtEl>
                                          <p:spTgt spid="219156"/>
                                        </p:tgtEl>
                                      </p:cBhvr>
                                    </p:animEffect>
                                  </p:childTnLst>
                                </p:cTn>
                              </p:par>
                            </p:childTnLst>
                          </p:cTn>
                        </p:par>
                      </p:childTnLst>
                    </p:cTn>
                  </p:par>
                  <p:par>
                    <p:cTn id="69" fill="hold">
                      <p:stCondLst>
                        <p:cond delay="indefinite"/>
                      </p:stCondLst>
                      <p:childTnLst>
                        <p:par>
                          <p:cTn id="70" fill="hold">
                            <p:stCondLst>
                              <p:cond delay="0"/>
                            </p:stCondLst>
                            <p:childTnLst>
                              <p:par>
                                <p:cTn id="71" presetID="39" presetClass="entr" presetSubtype="0" accel="100000" fill="hold" grpId="0" nodeType="clickEffect">
                                  <p:stCondLst>
                                    <p:cond delay="0"/>
                                  </p:stCondLst>
                                  <p:childTnLst>
                                    <p:set>
                                      <p:cBhvr>
                                        <p:cTn id="72" dur="1" fill="hold">
                                          <p:stCondLst>
                                            <p:cond delay="0"/>
                                          </p:stCondLst>
                                        </p:cTn>
                                        <p:tgtEl>
                                          <p:spTgt spid="219165"/>
                                        </p:tgtEl>
                                        <p:attrNameLst>
                                          <p:attrName>style.visibility</p:attrName>
                                        </p:attrNameLst>
                                      </p:cBhvr>
                                      <p:to>
                                        <p:strVal val="visible"/>
                                      </p:to>
                                    </p:set>
                                    <p:anim calcmode="lin" valueType="num">
                                      <p:cBhvr>
                                        <p:cTn id="73" dur="500" fill="hold"/>
                                        <p:tgtEl>
                                          <p:spTgt spid="219165"/>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19165"/>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19165"/>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1916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19157"/>
                                        </p:tgtEl>
                                        <p:attrNameLst>
                                          <p:attrName>style.visibility</p:attrName>
                                        </p:attrNameLst>
                                      </p:cBhvr>
                                      <p:to>
                                        <p:strVal val="visible"/>
                                      </p:to>
                                    </p:set>
                                    <p:animEffect transition="in" filter="wipe(left)">
                                      <p:cBhvr>
                                        <p:cTn id="81" dur="500"/>
                                        <p:tgtEl>
                                          <p:spTgt spid="219157"/>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ppt_w</p:attrName>
                                        </p:attrNameLst>
                                      </p:cBhvr>
                                      <p:tavLst>
                                        <p:tav tm="0">
                                          <p:val>
                                            <p:strVal val="#ppt_w*0.70"/>
                                          </p:val>
                                        </p:tav>
                                        <p:tav tm="100000">
                                          <p:val>
                                            <p:strVal val="#ppt_w"/>
                                          </p:val>
                                        </p:tav>
                                      </p:tavLst>
                                    </p:anim>
                                    <p:anim calcmode="lin" valueType="num">
                                      <p:cBhvr>
                                        <p:cTn id="87" dur="1000" fill="hold"/>
                                        <p:tgtEl>
                                          <p:spTgt spid="5"/>
                                        </p:tgtEl>
                                        <p:attrNameLst>
                                          <p:attrName>ppt_h</p:attrName>
                                        </p:attrNameLst>
                                      </p:cBhvr>
                                      <p:tavLst>
                                        <p:tav tm="0">
                                          <p:val>
                                            <p:strVal val="#ppt_h"/>
                                          </p:val>
                                        </p:tav>
                                        <p:tav tm="100000">
                                          <p:val>
                                            <p:strVal val="#ppt_h"/>
                                          </p:val>
                                        </p:tav>
                                      </p:tavLst>
                                    </p:anim>
                                    <p:animEffect transition="in" filter="fade">
                                      <p:cBhvr>
                                        <p:cTn id="88" dur="10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2000"/>
                                        <p:tgtEl>
                                          <p:spTgt spid="2"/>
                                        </p:tgtEl>
                                      </p:cBhvr>
                                    </p:animEffect>
                                  </p:childTnLst>
                                </p:cTn>
                              </p:par>
                              <p:par>
                                <p:cTn id="94" presetID="10" presetClass="exit" presetSubtype="0" fill="hold" nodeType="withEffect">
                                  <p:stCondLst>
                                    <p:cond delay="0"/>
                                  </p:stCondLst>
                                  <p:childTnLst>
                                    <p:animEffect transition="out" filter="fade">
                                      <p:cBhvr>
                                        <p:cTn id="95" dur="2000"/>
                                        <p:tgtEl>
                                          <p:spTgt spid="5"/>
                                        </p:tgtEl>
                                      </p:cBhvr>
                                    </p:animEffect>
                                    <p:set>
                                      <p:cBhvr>
                                        <p:cTn id="96" dur="1" fill="hold">
                                          <p:stCondLst>
                                            <p:cond delay="1999"/>
                                          </p:stCondLst>
                                        </p:cTn>
                                        <p:tgtEl>
                                          <p:spTgt spid="5"/>
                                        </p:tgtEl>
                                        <p:attrNameLst>
                                          <p:attrName>style.visibility</p:attrName>
                                        </p:attrNameLst>
                                      </p:cBhvr>
                                      <p:to>
                                        <p:strVal val="hidden"/>
                                      </p:to>
                                    </p:set>
                                  </p:childTnLst>
                                </p:cTn>
                              </p:par>
                            </p:childTnLst>
                          </p:cTn>
                        </p:par>
                        <p:par>
                          <p:cTn id="97" fill="hold">
                            <p:stCondLst>
                              <p:cond delay="2000"/>
                            </p:stCondLst>
                            <p:childTnLst>
                              <p:par>
                                <p:cTn id="98" presetID="53" presetClass="entr" presetSubtype="0" fill="hold" grpId="0" nodeType="afterEffect">
                                  <p:stCondLst>
                                    <p:cond delay="0"/>
                                  </p:stCondLst>
                                  <p:childTnLst>
                                    <p:set>
                                      <p:cBhvr>
                                        <p:cTn id="99" dur="1" fill="hold">
                                          <p:stCondLst>
                                            <p:cond delay="0"/>
                                          </p:stCondLst>
                                        </p:cTn>
                                        <p:tgtEl>
                                          <p:spTgt spid="219160"/>
                                        </p:tgtEl>
                                        <p:attrNameLst>
                                          <p:attrName>style.visibility</p:attrName>
                                        </p:attrNameLst>
                                      </p:cBhvr>
                                      <p:to>
                                        <p:strVal val="visible"/>
                                      </p:to>
                                    </p:set>
                                    <p:anim calcmode="lin" valueType="num">
                                      <p:cBhvr>
                                        <p:cTn id="100" dur="500" fill="hold"/>
                                        <p:tgtEl>
                                          <p:spTgt spid="219160"/>
                                        </p:tgtEl>
                                        <p:attrNameLst>
                                          <p:attrName>ppt_w</p:attrName>
                                        </p:attrNameLst>
                                      </p:cBhvr>
                                      <p:tavLst>
                                        <p:tav tm="0">
                                          <p:val>
                                            <p:fltVal val="0"/>
                                          </p:val>
                                        </p:tav>
                                        <p:tav tm="100000">
                                          <p:val>
                                            <p:strVal val="#ppt_w"/>
                                          </p:val>
                                        </p:tav>
                                      </p:tavLst>
                                    </p:anim>
                                    <p:anim calcmode="lin" valueType="num">
                                      <p:cBhvr>
                                        <p:cTn id="101" dur="500" fill="hold"/>
                                        <p:tgtEl>
                                          <p:spTgt spid="219160"/>
                                        </p:tgtEl>
                                        <p:attrNameLst>
                                          <p:attrName>ppt_h</p:attrName>
                                        </p:attrNameLst>
                                      </p:cBhvr>
                                      <p:tavLst>
                                        <p:tav tm="0">
                                          <p:val>
                                            <p:fltVal val="0"/>
                                          </p:val>
                                        </p:tav>
                                        <p:tav tm="100000">
                                          <p:val>
                                            <p:strVal val="#ppt_h"/>
                                          </p:val>
                                        </p:tav>
                                      </p:tavLst>
                                    </p:anim>
                                    <p:animEffect transition="in" filter="fade">
                                      <p:cBhvr>
                                        <p:cTn id="102" dur="500"/>
                                        <p:tgtEl>
                                          <p:spTgt spid="219160"/>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19158"/>
                                        </p:tgtEl>
                                        <p:attrNameLst>
                                          <p:attrName>style.visibility</p:attrName>
                                        </p:attrNameLst>
                                      </p:cBhvr>
                                      <p:to>
                                        <p:strVal val="visible"/>
                                      </p:to>
                                    </p:set>
                                    <p:animEffect transition="in" filter="dissolve">
                                      <p:cBhvr>
                                        <p:cTn id="107" dur="500"/>
                                        <p:tgtEl>
                                          <p:spTgt spid="21915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19159"/>
                                        </p:tgtEl>
                                        <p:attrNameLst>
                                          <p:attrName>style.visibility</p:attrName>
                                        </p:attrNameLst>
                                      </p:cBhvr>
                                      <p:to>
                                        <p:strVal val="visible"/>
                                      </p:to>
                                    </p:set>
                                    <p:animEffect transition="in" filter="dissolve">
                                      <p:cBhvr>
                                        <p:cTn id="112" dur="500"/>
                                        <p:tgtEl>
                                          <p:spTgt spid="21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53" grpId="0" animBg="1"/>
      <p:bldP spid="219154" grpId="0"/>
      <p:bldP spid="219155" grpId="0"/>
      <p:bldP spid="219156" grpId="0"/>
      <p:bldP spid="219157" grpId="0"/>
      <p:bldOleChart spid="219160" grpId="0"/>
      <p:bldP spid="219158" grpId="0"/>
      <p:bldP spid="219159" grpId="0"/>
      <p:bldP spid="219165" grpId="0" animBg="1"/>
      <p:bldP spid="219166" grpId="0"/>
      <p:bldP spid="219167" grpId="0"/>
      <p:bldP spid="219167" grpId="1"/>
      <p:bldP spid="21917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title"/>
          </p:nvPr>
        </p:nvSpPr>
        <p:spPr/>
        <p:txBody>
          <a:bodyPr/>
          <a:lstStyle/>
          <a:p>
            <a:pPr eaLnBrk="1" hangingPunct="1"/>
            <a:r>
              <a:rPr lang="en-US" sz="4000" smtClean="0">
                <a:latin typeface="Arial" charset="0"/>
              </a:rPr>
              <a:t>Empirical and Molecular Formulas</a:t>
            </a:r>
          </a:p>
        </p:txBody>
      </p:sp>
      <p:sp>
        <p:nvSpPr>
          <p:cNvPr id="138243" name="Text Box 5"/>
          <p:cNvSpPr txBox="1">
            <a:spLocks noChangeArrowheads="1"/>
          </p:cNvSpPr>
          <p:nvPr/>
        </p:nvSpPr>
        <p:spPr bwMode="auto">
          <a:xfrm>
            <a:off x="822325" y="2046288"/>
            <a:ext cx="7712075" cy="1373187"/>
          </a:xfrm>
          <a:prstGeom prst="rect">
            <a:avLst/>
          </a:prstGeom>
          <a:noFill/>
          <a:ln w="9525">
            <a:noFill/>
            <a:miter lim="800000"/>
            <a:headEnd/>
            <a:tailEnd/>
          </a:ln>
        </p:spPr>
        <p:txBody>
          <a:bodyPr>
            <a:spAutoFit/>
          </a:bodyPr>
          <a:lstStyle/>
          <a:p>
            <a:r>
              <a:rPr lang="en-US" sz="2800">
                <a:latin typeface="Arial" charset="0"/>
              </a:rPr>
              <a:t>A pure compound always consists of the same elements combined in the same proportions by weight.</a:t>
            </a:r>
          </a:p>
        </p:txBody>
      </p:sp>
      <p:sp>
        <p:nvSpPr>
          <p:cNvPr id="337926" name="Text Box 6"/>
          <p:cNvSpPr txBox="1">
            <a:spLocks noChangeArrowheads="1"/>
          </p:cNvSpPr>
          <p:nvPr/>
        </p:nvSpPr>
        <p:spPr bwMode="auto">
          <a:xfrm>
            <a:off x="822325" y="3798888"/>
            <a:ext cx="7254875" cy="946150"/>
          </a:xfrm>
          <a:prstGeom prst="rect">
            <a:avLst/>
          </a:prstGeom>
          <a:noFill/>
          <a:ln w="9525">
            <a:noFill/>
            <a:miter lim="800000"/>
            <a:headEnd/>
            <a:tailEnd/>
          </a:ln>
          <a:effectLst/>
        </p:spPr>
        <p:txBody>
          <a:bodyPr>
            <a:spAutoFit/>
          </a:bodyPr>
          <a:lstStyle/>
          <a:p>
            <a:pPr>
              <a:defRPr/>
            </a:pPr>
            <a:r>
              <a:rPr lang="en-US" sz="2800">
                <a:latin typeface="Arial" charset="0"/>
              </a:rPr>
              <a:t>Therefore, we can express molecular composition as </a:t>
            </a:r>
            <a:r>
              <a:rPr lang="en-US" sz="2800">
                <a:solidFill>
                  <a:schemeClr val="accent2"/>
                </a:solidFill>
                <a:effectLst>
                  <a:outerShdw blurRad="38100" dist="38100" dir="2700000" algn="tl">
                    <a:srgbClr val="C0C0C0"/>
                  </a:outerShdw>
                </a:effectLst>
                <a:latin typeface="Arial" charset="0"/>
              </a:rPr>
              <a:t>PERCENT BY WEIGHT</a:t>
            </a:r>
            <a:r>
              <a:rPr lang="en-US" sz="2800">
                <a:latin typeface="Arial" charset="0"/>
              </a:rPr>
              <a:t>.</a:t>
            </a:r>
          </a:p>
        </p:txBody>
      </p:sp>
      <p:sp>
        <p:nvSpPr>
          <p:cNvPr id="337927" name="Text Box 7"/>
          <p:cNvSpPr txBox="1">
            <a:spLocks noChangeArrowheads="1"/>
          </p:cNvSpPr>
          <p:nvPr/>
        </p:nvSpPr>
        <p:spPr bwMode="auto">
          <a:xfrm>
            <a:off x="2270125" y="4916488"/>
            <a:ext cx="2290763" cy="1676400"/>
          </a:xfrm>
          <a:prstGeom prst="rect">
            <a:avLst/>
          </a:prstGeom>
          <a:noFill/>
          <a:ln w="9525">
            <a:noFill/>
            <a:miter lim="800000"/>
            <a:headEnd/>
            <a:tailEnd/>
          </a:ln>
        </p:spPr>
        <p:txBody>
          <a:bodyPr wrap="none">
            <a:spAutoFit/>
          </a:bodyPr>
          <a:lstStyle/>
          <a:p>
            <a:r>
              <a:rPr lang="en-US" sz="2400">
                <a:latin typeface="Arial" charset="0"/>
              </a:rPr>
              <a:t>Ethanol, C</a:t>
            </a:r>
            <a:r>
              <a:rPr lang="en-US" sz="2400" baseline="-25000">
                <a:latin typeface="Arial" charset="0"/>
              </a:rPr>
              <a:t>2</a:t>
            </a:r>
            <a:r>
              <a:rPr lang="en-US" sz="2400">
                <a:latin typeface="Arial" charset="0"/>
              </a:rPr>
              <a:t>H</a:t>
            </a:r>
            <a:r>
              <a:rPr lang="en-US" sz="2400" baseline="-25000">
                <a:latin typeface="Arial" charset="0"/>
              </a:rPr>
              <a:t>6</a:t>
            </a:r>
            <a:r>
              <a:rPr lang="en-US" sz="2400">
                <a:latin typeface="Arial" charset="0"/>
              </a:rPr>
              <a:t>O</a:t>
            </a:r>
          </a:p>
          <a:p>
            <a:r>
              <a:rPr lang="en-US">
                <a:latin typeface="Arial" charset="0"/>
              </a:rPr>
              <a:t>    </a:t>
            </a:r>
          </a:p>
          <a:p>
            <a:r>
              <a:rPr lang="en-US">
                <a:latin typeface="Arial" charset="0"/>
              </a:rPr>
              <a:t>    52.13% C</a:t>
            </a:r>
          </a:p>
          <a:p>
            <a:r>
              <a:rPr lang="en-US">
                <a:latin typeface="Arial" charset="0"/>
              </a:rPr>
              <a:t>    13.15% H</a:t>
            </a:r>
          </a:p>
          <a:p>
            <a:r>
              <a:rPr lang="en-US">
                <a:latin typeface="Arial" charset="0"/>
              </a:rPr>
              <a:t>    34.72% 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37926"/>
                                        </p:tgtEl>
                                        <p:attrNameLst>
                                          <p:attrName>style.visibility</p:attrName>
                                        </p:attrNameLst>
                                      </p:cBhvr>
                                      <p:to>
                                        <p:strVal val="visible"/>
                                      </p:to>
                                    </p:set>
                                    <p:animEffect transition="in" filter="slide(fromTop)">
                                      <p:cBhvr>
                                        <p:cTn id="7" dur="500"/>
                                        <p:tgtEl>
                                          <p:spTgt spid="3379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7927"/>
                                        </p:tgtEl>
                                        <p:attrNameLst>
                                          <p:attrName>style.visibility</p:attrName>
                                        </p:attrNameLst>
                                      </p:cBhvr>
                                      <p:to>
                                        <p:strVal val="visible"/>
                                      </p:to>
                                    </p:set>
                                    <p:animEffect transition="in" filter="strips(downRight)">
                                      <p:cBhvr>
                                        <p:cTn id="12" dur="1000"/>
                                        <p:tgtEl>
                                          <p:spTgt spid="337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6" grpId="0"/>
      <p:bldP spid="33792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5638800" y="2935288"/>
            <a:ext cx="1371600" cy="2514600"/>
          </a:xfrm>
          <a:prstGeom prst="rect">
            <a:avLst/>
          </a:prstGeom>
          <a:solidFill>
            <a:srgbClr val="FF0000">
              <a:alpha val="12941"/>
            </a:srgbClr>
          </a:solidFill>
          <a:ln w="9525">
            <a:solidFill>
              <a:schemeClr val="tx1"/>
            </a:solidFill>
            <a:miter lim="800000"/>
            <a:headEnd/>
            <a:tailEnd/>
          </a:ln>
        </p:spPr>
        <p:txBody>
          <a:bodyPr wrap="none" anchor="ctr"/>
          <a:lstStyle/>
          <a:p>
            <a:endParaRPr lang="en-US"/>
          </a:p>
        </p:txBody>
      </p:sp>
      <p:sp>
        <p:nvSpPr>
          <p:cNvPr id="118787" name="Rectangle 3"/>
          <p:cNvSpPr>
            <a:spLocks noChangeArrowheads="1"/>
          </p:cNvSpPr>
          <p:nvPr/>
        </p:nvSpPr>
        <p:spPr bwMode="auto">
          <a:xfrm>
            <a:off x="3124200" y="2935288"/>
            <a:ext cx="2514600" cy="2514600"/>
          </a:xfrm>
          <a:prstGeom prst="rect">
            <a:avLst/>
          </a:prstGeom>
          <a:solidFill>
            <a:srgbClr val="FFFF00">
              <a:alpha val="12941"/>
            </a:srgbClr>
          </a:solidFill>
          <a:ln w="9525">
            <a:solidFill>
              <a:schemeClr val="tx1"/>
            </a:solidFill>
            <a:miter lim="800000"/>
            <a:headEnd/>
            <a:tailEnd/>
          </a:ln>
        </p:spPr>
        <p:txBody>
          <a:bodyPr wrap="none" anchor="ctr"/>
          <a:lstStyle/>
          <a:p>
            <a:endParaRPr lang="en-US"/>
          </a:p>
        </p:txBody>
      </p:sp>
      <p:sp>
        <p:nvSpPr>
          <p:cNvPr id="118788" name="Rectangle 4"/>
          <p:cNvSpPr>
            <a:spLocks noChangeArrowheads="1"/>
          </p:cNvSpPr>
          <p:nvPr/>
        </p:nvSpPr>
        <p:spPr bwMode="auto">
          <a:xfrm>
            <a:off x="304800" y="2935288"/>
            <a:ext cx="2819400" cy="2514600"/>
          </a:xfrm>
          <a:prstGeom prst="rect">
            <a:avLst/>
          </a:prstGeom>
          <a:solidFill>
            <a:schemeClr val="accent1">
              <a:alpha val="12941"/>
            </a:schemeClr>
          </a:solidFill>
          <a:ln w="9525">
            <a:solidFill>
              <a:schemeClr val="tx1"/>
            </a:solidFill>
            <a:miter lim="800000"/>
            <a:headEnd/>
            <a:tailEnd/>
          </a:ln>
        </p:spPr>
        <p:txBody>
          <a:bodyPr wrap="none" anchor="ctr"/>
          <a:lstStyle/>
          <a:p>
            <a:endParaRPr lang="en-US"/>
          </a:p>
        </p:txBody>
      </p:sp>
      <p:sp>
        <p:nvSpPr>
          <p:cNvPr id="4104" name="Rectangle 5"/>
          <p:cNvSpPr>
            <a:spLocks noGrp="1" noChangeArrowheads="1"/>
          </p:cNvSpPr>
          <p:nvPr>
            <p:ph type="title"/>
          </p:nvPr>
        </p:nvSpPr>
        <p:spPr/>
        <p:txBody>
          <a:bodyPr/>
          <a:lstStyle/>
          <a:p>
            <a:pPr eaLnBrk="1" hangingPunct="1"/>
            <a:r>
              <a:rPr lang="en-US" smtClean="0"/>
              <a:t>Empirical Formula</a:t>
            </a:r>
          </a:p>
        </p:txBody>
      </p:sp>
      <p:sp>
        <p:nvSpPr>
          <p:cNvPr id="118790" name="Text Box 6"/>
          <p:cNvSpPr txBox="1">
            <a:spLocks noChangeArrowheads="1"/>
          </p:cNvSpPr>
          <p:nvPr/>
        </p:nvSpPr>
        <p:spPr bwMode="auto">
          <a:xfrm>
            <a:off x="517525" y="1371600"/>
            <a:ext cx="7448550" cy="1190625"/>
          </a:xfrm>
          <a:prstGeom prst="rect">
            <a:avLst/>
          </a:prstGeom>
          <a:noFill/>
          <a:ln w="9525">
            <a:noFill/>
            <a:miter lim="800000"/>
            <a:headEnd/>
            <a:tailEnd/>
          </a:ln>
        </p:spPr>
        <p:txBody>
          <a:bodyPr wrap="none">
            <a:spAutoFit/>
          </a:bodyPr>
          <a:lstStyle/>
          <a:p>
            <a:r>
              <a:rPr lang="en-US" sz="1800">
                <a:latin typeface="Arial" charset="0"/>
              </a:rPr>
              <a:t>Quantitative analysis shows that a compound contains 32.38% sodium, </a:t>
            </a:r>
          </a:p>
          <a:p>
            <a:r>
              <a:rPr lang="en-US" sz="1800">
                <a:latin typeface="Arial" charset="0"/>
              </a:rPr>
              <a:t>22.65% sulfur, and 44.99% oxygen.  </a:t>
            </a:r>
          </a:p>
          <a:p>
            <a:endParaRPr lang="en-US" sz="1800">
              <a:latin typeface="Arial" charset="0"/>
            </a:endParaRPr>
          </a:p>
          <a:p>
            <a:r>
              <a:rPr lang="en-US" sz="1800">
                <a:latin typeface="Arial" charset="0"/>
              </a:rPr>
              <a:t>Find the empirical formula of this compound.</a:t>
            </a:r>
          </a:p>
        </p:txBody>
      </p:sp>
      <p:sp>
        <p:nvSpPr>
          <p:cNvPr id="118791" name="Text Box 7"/>
          <p:cNvSpPr txBox="1">
            <a:spLocks noChangeArrowheads="1"/>
          </p:cNvSpPr>
          <p:nvPr/>
        </p:nvSpPr>
        <p:spPr bwMode="auto">
          <a:xfrm>
            <a:off x="3962400" y="3200400"/>
            <a:ext cx="1739900" cy="366713"/>
          </a:xfrm>
          <a:prstGeom prst="rect">
            <a:avLst/>
          </a:prstGeom>
          <a:noFill/>
          <a:ln w="9525">
            <a:noFill/>
            <a:miter lim="800000"/>
            <a:headEnd/>
            <a:tailEnd/>
          </a:ln>
        </p:spPr>
        <p:txBody>
          <a:bodyPr wrap="none">
            <a:spAutoFit/>
          </a:bodyPr>
          <a:lstStyle/>
          <a:p>
            <a:r>
              <a:rPr lang="en-US" sz="1800">
                <a:latin typeface="Arial" charset="0"/>
              </a:rPr>
              <a:t>= 1.408 mol Na</a:t>
            </a:r>
          </a:p>
        </p:txBody>
      </p:sp>
      <p:sp>
        <p:nvSpPr>
          <p:cNvPr id="118792" name="Text Box 8"/>
          <p:cNvSpPr txBox="1">
            <a:spLocks noChangeArrowheads="1"/>
          </p:cNvSpPr>
          <p:nvPr/>
        </p:nvSpPr>
        <p:spPr bwMode="auto">
          <a:xfrm>
            <a:off x="3975100" y="4092575"/>
            <a:ext cx="1663700" cy="366713"/>
          </a:xfrm>
          <a:prstGeom prst="rect">
            <a:avLst/>
          </a:prstGeom>
          <a:noFill/>
          <a:ln w="9525">
            <a:noFill/>
            <a:miter lim="800000"/>
            <a:headEnd/>
            <a:tailEnd/>
          </a:ln>
        </p:spPr>
        <p:txBody>
          <a:bodyPr wrap="none">
            <a:spAutoFit/>
          </a:bodyPr>
          <a:lstStyle/>
          <a:p>
            <a:r>
              <a:rPr lang="en-US" sz="1800">
                <a:latin typeface="Arial" charset="0"/>
              </a:rPr>
              <a:t>=  0.708 mol S</a:t>
            </a:r>
          </a:p>
        </p:txBody>
      </p:sp>
      <p:sp>
        <p:nvSpPr>
          <p:cNvPr id="118793" name="Text Box 9"/>
          <p:cNvSpPr txBox="1">
            <a:spLocks noChangeArrowheads="1"/>
          </p:cNvSpPr>
          <p:nvPr/>
        </p:nvSpPr>
        <p:spPr bwMode="auto">
          <a:xfrm>
            <a:off x="3949700" y="4840288"/>
            <a:ext cx="1689100" cy="366712"/>
          </a:xfrm>
          <a:prstGeom prst="rect">
            <a:avLst/>
          </a:prstGeom>
          <a:noFill/>
          <a:ln w="9525">
            <a:noFill/>
            <a:miter lim="800000"/>
            <a:headEnd/>
            <a:tailEnd/>
          </a:ln>
        </p:spPr>
        <p:txBody>
          <a:bodyPr wrap="none">
            <a:spAutoFit/>
          </a:bodyPr>
          <a:lstStyle/>
          <a:p>
            <a:r>
              <a:rPr lang="en-US" sz="1800">
                <a:latin typeface="Arial" charset="0"/>
              </a:rPr>
              <a:t>=  2.812 mol O</a:t>
            </a:r>
          </a:p>
        </p:txBody>
      </p:sp>
      <p:grpSp>
        <p:nvGrpSpPr>
          <p:cNvPr id="2" name="Group 10"/>
          <p:cNvGrpSpPr>
            <a:grpSpLocks/>
          </p:cNvGrpSpPr>
          <p:nvPr/>
        </p:nvGrpSpPr>
        <p:grpSpPr bwMode="auto">
          <a:xfrm>
            <a:off x="5603875" y="3178175"/>
            <a:ext cx="1349375" cy="2014538"/>
            <a:chOff x="3530" y="2169"/>
            <a:chExt cx="850" cy="1269"/>
          </a:xfrm>
        </p:grpSpPr>
        <p:sp>
          <p:nvSpPr>
            <p:cNvPr id="4126" name="Text Box 11"/>
            <p:cNvSpPr txBox="1">
              <a:spLocks noChangeArrowheads="1"/>
            </p:cNvSpPr>
            <p:nvPr/>
          </p:nvSpPr>
          <p:spPr bwMode="auto">
            <a:xfrm>
              <a:off x="3552" y="2169"/>
              <a:ext cx="828" cy="231"/>
            </a:xfrm>
            <a:prstGeom prst="rect">
              <a:avLst/>
            </a:prstGeom>
            <a:noFill/>
            <a:ln w="9525">
              <a:noFill/>
              <a:miter lim="800000"/>
              <a:headEnd/>
              <a:tailEnd/>
            </a:ln>
          </p:spPr>
          <p:txBody>
            <a:bodyPr wrap="none">
              <a:spAutoFit/>
            </a:bodyPr>
            <a:lstStyle/>
            <a:p>
              <a:r>
                <a:rPr lang="en-US" sz="1800">
                  <a:latin typeface="Arial" charset="0"/>
                </a:rPr>
                <a:t>/ 0.708 mol</a:t>
              </a:r>
            </a:p>
          </p:txBody>
        </p:sp>
        <p:sp>
          <p:nvSpPr>
            <p:cNvPr id="4127" name="Text Box 12"/>
            <p:cNvSpPr txBox="1">
              <a:spLocks noChangeArrowheads="1"/>
            </p:cNvSpPr>
            <p:nvPr/>
          </p:nvSpPr>
          <p:spPr bwMode="auto">
            <a:xfrm>
              <a:off x="3530" y="2736"/>
              <a:ext cx="828" cy="231"/>
            </a:xfrm>
            <a:prstGeom prst="rect">
              <a:avLst/>
            </a:prstGeom>
            <a:noFill/>
            <a:ln w="9525">
              <a:noFill/>
              <a:miter lim="800000"/>
              <a:headEnd/>
              <a:tailEnd/>
            </a:ln>
          </p:spPr>
          <p:txBody>
            <a:bodyPr wrap="none">
              <a:spAutoFit/>
            </a:bodyPr>
            <a:lstStyle/>
            <a:p>
              <a:r>
                <a:rPr lang="en-US" sz="1800">
                  <a:latin typeface="Arial" charset="0"/>
                </a:rPr>
                <a:t>/ 0.708 mol</a:t>
              </a:r>
            </a:p>
          </p:txBody>
        </p:sp>
        <p:sp>
          <p:nvSpPr>
            <p:cNvPr id="4128" name="Text Box 13"/>
            <p:cNvSpPr txBox="1">
              <a:spLocks noChangeArrowheads="1"/>
            </p:cNvSpPr>
            <p:nvPr/>
          </p:nvSpPr>
          <p:spPr bwMode="auto">
            <a:xfrm>
              <a:off x="3530" y="3207"/>
              <a:ext cx="828" cy="231"/>
            </a:xfrm>
            <a:prstGeom prst="rect">
              <a:avLst/>
            </a:prstGeom>
            <a:noFill/>
            <a:ln w="9525">
              <a:noFill/>
              <a:miter lim="800000"/>
              <a:headEnd/>
              <a:tailEnd/>
            </a:ln>
          </p:spPr>
          <p:txBody>
            <a:bodyPr wrap="none">
              <a:spAutoFit/>
            </a:bodyPr>
            <a:lstStyle/>
            <a:p>
              <a:r>
                <a:rPr lang="en-US" sz="1800">
                  <a:latin typeface="Arial" charset="0"/>
                </a:rPr>
                <a:t>/ 0.708 mol</a:t>
              </a:r>
            </a:p>
          </p:txBody>
        </p:sp>
      </p:grpSp>
      <p:sp>
        <p:nvSpPr>
          <p:cNvPr id="118798" name="Text Box 14"/>
          <p:cNvSpPr txBox="1">
            <a:spLocks noChangeArrowheads="1"/>
          </p:cNvSpPr>
          <p:nvPr/>
        </p:nvSpPr>
        <p:spPr bwMode="auto">
          <a:xfrm>
            <a:off x="6965950" y="3178175"/>
            <a:ext cx="863600" cy="366713"/>
          </a:xfrm>
          <a:prstGeom prst="rect">
            <a:avLst/>
          </a:prstGeom>
          <a:noFill/>
          <a:ln w="9525">
            <a:noFill/>
            <a:miter lim="800000"/>
            <a:headEnd/>
            <a:tailEnd/>
          </a:ln>
        </p:spPr>
        <p:txBody>
          <a:bodyPr wrap="none">
            <a:spAutoFit/>
          </a:bodyPr>
          <a:lstStyle/>
          <a:p>
            <a:r>
              <a:rPr lang="en-US" sz="1800">
                <a:latin typeface="Arial" charset="0"/>
              </a:rPr>
              <a:t>= 2 Na</a:t>
            </a:r>
          </a:p>
        </p:txBody>
      </p:sp>
      <p:sp>
        <p:nvSpPr>
          <p:cNvPr id="118799" name="Text Box 15"/>
          <p:cNvSpPr txBox="1">
            <a:spLocks noChangeArrowheads="1"/>
          </p:cNvSpPr>
          <p:nvPr/>
        </p:nvSpPr>
        <p:spPr bwMode="auto">
          <a:xfrm>
            <a:off x="6965950" y="4092575"/>
            <a:ext cx="723900" cy="366713"/>
          </a:xfrm>
          <a:prstGeom prst="rect">
            <a:avLst/>
          </a:prstGeom>
          <a:noFill/>
          <a:ln w="9525">
            <a:noFill/>
            <a:miter lim="800000"/>
            <a:headEnd/>
            <a:tailEnd/>
          </a:ln>
        </p:spPr>
        <p:txBody>
          <a:bodyPr wrap="none">
            <a:spAutoFit/>
          </a:bodyPr>
          <a:lstStyle/>
          <a:p>
            <a:r>
              <a:rPr lang="en-US" sz="1800">
                <a:latin typeface="Arial" charset="0"/>
              </a:rPr>
              <a:t>= 1 S</a:t>
            </a:r>
          </a:p>
        </p:txBody>
      </p:sp>
      <p:sp>
        <p:nvSpPr>
          <p:cNvPr id="118800" name="Text Box 16"/>
          <p:cNvSpPr txBox="1">
            <a:spLocks noChangeArrowheads="1"/>
          </p:cNvSpPr>
          <p:nvPr/>
        </p:nvSpPr>
        <p:spPr bwMode="auto">
          <a:xfrm>
            <a:off x="6965950" y="4840288"/>
            <a:ext cx="749300" cy="366712"/>
          </a:xfrm>
          <a:prstGeom prst="rect">
            <a:avLst/>
          </a:prstGeom>
          <a:noFill/>
          <a:ln w="9525">
            <a:noFill/>
            <a:miter lim="800000"/>
            <a:headEnd/>
            <a:tailEnd/>
          </a:ln>
        </p:spPr>
        <p:txBody>
          <a:bodyPr wrap="none">
            <a:spAutoFit/>
          </a:bodyPr>
          <a:lstStyle/>
          <a:p>
            <a:r>
              <a:rPr lang="en-US" sz="1800">
                <a:latin typeface="Arial" charset="0"/>
              </a:rPr>
              <a:t>= 4 O</a:t>
            </a:r>
          </a:p>
        </p:txBody>
      </p:sp>
      <p:sp>
        <p:nvSpPr>
          <p:cNvPr id="118801" name="AutoShape 17"/>
          <p:cNvSpPr>
            <a:spLocks/>
          </p:cNvSpPr>
          <p:nvPr/>
        </p:nvSpPr>
        <p:spPr bwMode="auto">
          <a:xfrm>
            <a:off x="7575550" y="3087688"/>
            <a:ext cx="501650" cy="2209800"/>
          </a:xfrm>
          <a:prstGeom prst="rightBrace">
            <a:avLst>
              <a:gd name="adj1" fmla="val 25003"/>
              <a:gd name="adj2" fmla="val 50000"/>
            </a:avLst>
          </a:prstGeom>
          <a:noFill/>
          <a:ln w="9525">
            <a:solidFill>
              <a:schemeClr val="tx1"/>
            </a:solidFill>
            <a:round/>
            <a:headEnd/>
            <a:tailEnd/>
          </a:ln>
        </p:spPr>
        <p:txBody>
          <a:bodyPr wrap="none" anchor="ctr"/>
          <a:lstStyle/>
          <a:p>
            <a:endParaRPr lang="en-US"/>
          </a:p>
        </p:txBody>
      </p:sp>
      <p:sp>
        <p:nvSpPr>
          <p:cNvPr id="118802" name="Text Box 18"/>
          <p:cNvSpPr txBox="1">
            <a:spLocks noChangeArrowheads="1"/>
          </p:cNvSpPr>
          <p:nvPr/>
        </p:nvSpPr>
        <p:spPr bwMode="auto">
          <a:xfrm>
            <a:off x="8077200" y="4016375"/>
            <a:ext cx="974725" cy="366713"/>
          </a:xfrm>
          <a:prstGeom prst="rect">
            <a:avLst/>
          </a:prstGeom>
          <a:noFill/>
          <a:ln w="9525">
            <a:noFill/>
            <a:miter lim="800000"/>
            <a:headEnd/>
            <a:tailEnd/>
          </a:ln>
        </p:spPr>
        <p:txBody>
          <a:bodyPr wrap="none">
            <a:spAutoFit/>
          </a:bodyPr>
          <a:lstStyle/>
          <a:p>
            <a:r>
              <a:rPr lang="en-US" sz="1800">
                <a:latin typeface="Arial" charset="0"/>
              </a:rPr>
              <a:t>Na</a:t>
            </a:r>
            <a:r>
              <a:rPr lang="en-US" sz="1800" baseline="-25000">
                <a:latin typeface="Arial" charset="0"/>
              </a:rPr>
              <a:t>2</a:t>
            </a:r>
            <a:r>
              <a:rPr lang="en-US" sz="1800">
                <a:latin typeface="Arial" charset="0"/>
              </a:rPr>
              <a:t>SO</a:t>
            </a:r>
            <a:r>
              <a:rPr lang="en-US" sz="1800" baseline="-25000">
                <a:latin typeface="Arial" charset="0"/>
              </a:rPr>
              <a:t>4</a:t>
            </a:r>
          </a:p>
        </p:txBody>
      </p:sp>
      <p:sp>
        <p:nvSpPr>
          <p:cNvPr id="118803" name="Text Box 19"/>
          <p:cNvSpPr txBox="1">
            <a:spLocks noChangeArrowheads="1"/>
          </p:cNvSpPr>
          <p:nvPr/>
        </p:nvSpPr>
        <p:spPr bwMode="auto">
          <a:xfrm>
            <a:off x="304800" y="3200400"/>
            <a:ext cx="1314450" cy="2014538"/>
          </a:xfrm>
          <a:prstGeom prst="rect">
            <a:avLst/>
          </a:prstGeom>
          <a:noFill/>
          <a:ln w="9525">
            <a:noFill/>
            <a:miter lim="800000"/>
            <a:headEnd/>
            <a:tailEnd/>
          </a:ln>
        </p:spPr>
        <p:txBody>
          <a:bodyPr wrap="none">
            <a:spAutoFit/>
          </a:bodyPr>
          <a:lstStyle/>
          <a:p>
            <a:r>
              <a:rPr lang="en-US" sz="1800">
                <a:latin typeface="Arial" charset="0"/>
              </a:rPr>
              <a:t>32.38% Na</a:t>
            </a:r>
          </a:p>
          <a:p>
            <a:endParaRPr lang="en-US" sz="1800">
              <a:latin typeface="Arial" charset="0"/>
            </a:endParaRPr>
          </a:p>
          <a:p>
            <a:endParaRPr lang="en-US" sz="1800">
              <a:latin typeface="Arial" charset="0"/>
            </a:endParaRPr>
          </a:p>
          <a:p>
            <a:r>
              <a:rPr lang="en-US" sz="1800">
                <a:latin typeface="Arial" charset="0"/>
              </a:rPr>
              <a:t>22.65% S</a:t>
            </a:r>
          </a:p>
          <a:p>
            <a:endParaRPr lang="en-US" sz="1800">
              <a:latin typeface="Arial" charset="0"/>
            </a:endParaRPr>
          </a:p>
          <a:p>
            <a:endParaRPr lang="en-US" sz="1800">
              <a:latin typeface="Arial" charset="0"/>
            </a:endParaRPr>
          </a:p>
          <a:p>
            <a:r>
              <a:rPr lang="en-US" sz="1800">
                <a:latin typeface="Arial" charset="0"/>
              </a:rPr>
              <a:t>44.99% O</a:t>
            </a:r>
          </a:p>
        </p:txBody>
      </p:sp>
      <p:grpSp>
        <p:nvGrpSpPr>
          <p:cNvPr id="3" name="Group 20"/>
          <p:cNvGrpSpPr>
            <a:grpSpLocks/>
          </p:cNvGrpSpPr>
          <p:nvPr/>
        </p:nvGrpSpPr>
        <p:grpSpPr bwMode="auto">
          <a:xfrm>
            <a:off x="1616075" y="3206750"/>
            <a:ext cx="1587500" cy="2014538"/>
            <a:chOff x="1104" y="2187"/>
            <a:chExt cx="1000" cy="1269"/>
          </a:xfrm>
        </p:grpSpPr>
        <p:sp>
          <p:nvSpPr>
            <p:cNvPr id="4122" name="Line 21"/>
            <p:cNvSpPr>
              <a:spLocks noChangeShapeType="1"/>
            </p:cNvSpPr>
            <p:nvPr/>
          </p:nvSpPr>
          <p:spPr bwMode="auto">
            <a:xfrm>
              <a:off x="1104" y="2304"/>
              <a:ext cx="192" cy="0"/>
            </a:xfrm>
            <a:prstGeom prst="line">
              <a:avLst/>
            </a:prstGeom>
            <a:noFill/>
            <a:ln w="9525">
              <a:solidFill>
                <a:schemeClr val="tx1"/>
              </a:solidFill>
              <a:round/>
              <a:headEnd/>
              <a:tailEnd type="triangle" w="med" len="med"/>
            </a:ln>
          </p:spPr>
          <p:txBody>
            <a:bodyPr/>
            <a:lstStyle/>
            <a:p>
              <a:endParaRPr lang="en-US"/>
            </a:p>
          </p:txBody>
        </p:sp>
        <p:sp>
          <p:nvSpPr>
            <p:cNvPr id="4123" name="Line 22"/>
            <p:cNvSpPr>
              <a:spLocks noChangeShapeType="1"/>
            </p:cNvSpPr>
            <p:nvPr/>
          </p:nvSpPr>
          <p:spPr bwMode="auto">
            <a:xfrm>
              <a:off x="1104" y="2832"/>
              <a:ext cx="192" cy="0"/>
            </a:xfrm>
            <a:prstGeom prst="line">
              <a:avLst/>
            </a:prstGeom>
            <a:noFill/>
            <a:ln w="9525">
              <a:solidFill>
                <a:schemeClr val="tx1"/>
              </a:solidFill>
              <a:round/>
              <a:headEnd/>
              <a:tailEnd type="triangle" w="med" len="med"/>
            </a:ln>
          </p:spPr>
          <p:txBody>
            <a:bodyPr/>
            <a:lstStyle/>
            <a:p>
              <a:endParaRPr lang="en-US"/>
            </a:p>
          </p:txBody>
        </p:sp>
        <p:sp>
          <p:nvSpPr>
            <p:cNvPr id="4124" name="Line 23"/>
            <p:cNvSpPr>
              <a:spLocks noChangeShapeType="1"/>
            </p:cNvSpPr>
            <p:nvPr/>
          </p:nvSpPr>
          <p:spPr bwMode="auto">
            <a:xfrm>
              <a:off x="1104" y="3312"/>
              <a:ext cx="192" cy="0"/>
            </a:xfrm>
            <a:prstGeom prst="line">
              <a:avLst/>
            </a:prstGeom>
            <a:noFill/>
            <a:ln w="9525">
              <a:solidFill>
                <a:schemeClr val="tx1"/>
              </a:solidFill>
              <a:round/>
              <a:headEnd/>
              <a:tailEnd type="triangle" w="med" len="med"/>
            </a:ln>
          </p:spPr>
          <p:txBody>
            <a:bodyPr/>
            <a:lstStyle/>
            <a:p>
              <a:endParaRPr lang="en-US"/>
            </a:p>
          </p:txBody>
        </p:sp>
        <p:sp>
          <p:nvSpPr>
            <p:cNvPr id="4125" name="Text Box 24"/>
            <p:cNvSpPr txBox="1">
              <a:spLocks noChangeArrowheads="1"/>
            </p:cNvSpPr>
            <p:nvPr/>
          </p:nvSpPr>
          <p:spPr bwMode="auto">
            <a:xfrm>
              <a:off x="1284" y="2187"/>
              <a:ext cx="820" cy="1269"/>
            </a:xfrm>
            <a:prstGeom prst="rect">
              <a:avLst/>
            </a:prstGeom>
            <a:noFill/>
            <a:ln w="9525">
              <a:noFill/>
              <a:miter lim="800000"/>
              <a:headEnd/>
              <a:tailEnd/>
            </a:ln>
          </p:spPr>
          <p:txBody>
            <a:bodyPr wrap="none">
              <a:spAutoFit/>
            </a:bodyPr>
            <a:lstStyle/>
            <a:p>
              <a:r>
                <a:rPr lang="en-US" sz="1800">
                  <a:latin typeface="Arial" charset="0"/>
                </a:rPr>
                <a:t>32.38 g Na</a:t>
              </a:r>
            </a:p>
            <a:p>
              <a:endParaRPr lang="en-US" sz="1800">
                <a:latin typeface="Arial" charset="0"/>
              </a:endParaRPr>
            </a:p>
            <a:p>
              <a:endParaRPr lang="en-US" sz="1800">
                <a:latin typeface="Arial" charset="0"/>
              </a:endParaRPr>
            </a:p>
            <a:p>
              <a:r>
                <a:rPr lang="en-US" sz="1800">
                  <a:latin typeface="Arial" charset="0"/>
                </a:rPr>
                <a:t>22.65 g S</a:t>
              </a:r>
            </a:p>
            <a:p>
              <a:endParaRPr lang="en-US" sz="1800">
                <a:latin typeface="Arial" charset="0"/>
              </a:endParaRPr>
            </a:p>
            <a:p>
              <a:endParaRPr lang="en-US" sz="1800">
                <a:latin typeface="Arial" charset="0"/>
              </a:endParaRPr>
            </a:p>
            <a:p>
              <a:r>
                <a:rPr lang="en-US" sz="1800">
                  <a:latin typeface="Arial" charset="0"/>
                </a:rPr>
                <a:t>44.99 g O</a:t>
              </a:r>
            </a:p>
          </p:txBody>
        </p:sp>
      </p:grpSp>
      <p:graphicFrame>
        <p:nvGraphicFramePr>
          <p:cNvPr id="118809" name="Object 25"/>
          <p:cNvGraphicFramePr>
            <a:graphicFrameLocks noChangeAspect="1"/>
          </p:cNvGraphicFramePr>
          <p:nvPr/>
        </p:nvGraphicFramePr>
        <p:xfrm>
          <a:off x="3162300" y="3163888"/>
          <a:ext cx="876300" cy="520700"/>
        </p:xfrm>
        <a:graphic>
          <a:graphicData uri="http://schemas.openxmlformats.org/presentationml/2006/ole">
            <p:oleObj spid="_x0000_s4098" name="Equation" r:id="rId4" imgW="876240" imgH="520560" progId="Equation.3">
              <p:embed/>
            </p:oleObj>
          </a:graphicData>
        </a:graphic>
      </p:graphicFrame>
      <p:graphicFrame>
        <p:nvGraphicFramePr>
          <p:cNvPr id="118810" name="Object 26"/>
          <p:cNvGraphicFramePr>
            <a:graphicFrameLocks noChangeAspect="1"/>
          </p:cNvGraphicFramePr>
          <p:nvPr/>
        </p:nvGraphicFramePr>
        <p:xfrm>
          <a:off x="3187700" y="4002088"/>
          <a:ext cx="774700" cy="520700"/>
        </p:xfrm>
        <a:graphic>
          <a:graphicData uri="http://schemas.openxmlformats.org/presentationml/2006/ole">
            <p:oleObj spid="_x0000_s4099" name="Equation" r:id="rId5" imgW="774360" imgH="520560" progId="Equation.3">
              <p:embed/>
            </p:oleObj>
          </a:graphicData>
        </a:graphic>
      </p:graphicFrame>
      <p:graphicFrame>
        <p:nvGraphicFramePr>
          <p:cNvPr id="118811" name="Object 27"/>
          <p:cNvGraphicFramePr>
            <a:graphicFrameLocks noChangeAspect="1"/>
          </p:cNvGraphicFramePr>
          <p:nvPr/>
        </p:nvGraphicFramePr>
        <p:xfrm>
          <a:off x="3175000" y="4764088"/>
          <a:ext cx="787400" cy="520700"/>
        </p:xfrm>
        <a:graphic>
          <a:graphicData uri="http://schemas.openxmlformats.org/presentationml/2006/ole">
            <p:oleObj spid="_x0000_s4100" name="Equation" r:id="rId6" imgW="787320" imgH="520560" progId="Equation.3">
              <p:embed/>
            </p:oleObj>
          </a:graphicData>
        </a:graphic>
      </p:graphicFrame>
      <p:sp>
        <p:nvSpPr>
          <p:cNvPr id="118812" name="Text Box 28"/>
          <p:cNvSpPr txBox="1">
            <a:spLocks noChangeArrowheads="1"/>
          </p:cNvSpPr>
          <p:nvPr/>
        </p:nvSpPr>
        <p:spPr bwMode="auto">
          <a:xfrm>
            <a:off x="7239000" y="2173288"/>
            <a:ext cx="1657350" cy="366712"/>
          </a:xfrm>
          <a:prstGeom prst="rect">
            <a:avLst/>
          </a:prstGeom>
          <a:noFill/>
          <a:ln w="9525">
            <a:noFill/>
            <a:miter lim="800000"/>
            <a:headEnd/>
            <a:tailEnd/>
          </a:ln>
        </p:spPr>
        <p:txBody>
          <a:bodyPr wrap="none">
            <a:spAutoFit/>
          </a:bodyPr>
          <a:lstStyle/>
          <a:p>
            <a:r>
              <a:rPr lang="en-US" sz="1800">
                <a:latin typeface="Arial" charset="0"/>
              </a:rPr>
              <a:t>sodium sulfate</a:t>
            </a:r>
          </a:p>
        </p:txBody>
      </p:sp>
      <p:sp>
        <p:nvSpPr>
          <p:cNvPr id="118813" name="Rectangle 29"/>
          <p:cNvSpPr>
            <a:spLocks noChangeArrowheads="1"/>
          </p:cNvSpPr>
          <p:nvPr/>
        </p:nvSpPr>
        <p:spPr bwMode="auto">
          <a:xfrm>
            <a:off x="304800" y="5678488"/>
            <a:ext cx="2819400" cy="609600"/>
          </a:xfrm>
          <a:prstGeom prst="rect">
            <a:avLst/>
          </a:prstGeom>
          <a:solidFill>
            <a:schemeClr val="accent1">
              <a:alpha val="12941"/>
            </a:schemeClr>
          </a:solidFill>
          <a:ln w="9525">
            <a:solidFill>
              <a:schemeClr val="tx1"/>
            </a:solidFill>
            <a:miter lim="800000"/>
            <a:headEnd/>
            <a:tailEnd/>
          </a:ln>
        </p:spPr>
        <p:txBody>
          <a:bodyPr wrap="none" anchor="ctr"/>
          <a:lstStyle/>
          <a:p>
            <a:pPr algn="ctr"/>
            <a:r>
              <a:rPr lang="en-US" sz="1800">
                <a:latin typeface="Arial" charset="0"/>
              </a:rPr>
              <a:t>Step 1)  % </a:t>
            </a:r>
            <a:r>
              <a:rPr lang="en-US" sz="1800">
                <a:latin typeface="Arial" charset="0"/>
                <a:sym typeface="Wingdings" pitchFamily="2" charset="2"/>
              </a:rPr>
              <a:t> g</a:t>
            </a:r>
            <a:endParaRPr lang="en-US" sz="1800">
              <a:latin typeface="Arial" charset="0"/>
            </a:endParaRPr>
          </a:p>
        </p:txBody>
      </p:sp>
      <p:sp>
        <p:nvSpPr>
          <p:cNvPr id="118814" name="Rectangle 30"/>
          <p:cNvSpPr>
            <a:spLocks noChangeArrowheads="1"/>
          </p:cNvSpPr>
          <p:nvPr/>
        </p:nvSpPr>
        <p:spPr bwMode="auto">
          <a:xfrm>
            <a:off x="3124200" y="5678488"/>
            <a:ext cx="2514600" cy="609600"/>
          </a:xfrm>
          <a:prstGeom prst="rect">
            <a:avLst/>
          </a:prstGeom>
          <a:solidFill>
            <a:srgbClr val="FFFF00">
              <a:alpha val="12941"/>
            </a:srgbClr>
          </a:solidFill>
          <a:ln w="9525">
            <a:solidFill>
              <a:schemeClr val="tx1"/>
            </a:solidFill>
            <a:miter lim="800000"/>
            <a:headEnd/>
            <a:tailEnd/>
          </a:ln>
        </p:spPr>
        <p:txBody>
          <a:bodyPr wrap="none" anchor="ctr"/>
          <a:lstStyle/>
          <a:p>
            <a:pPr algn="ctr"/>
            <a:r>
              <a:rPr lang="en-US" sz="1800">
                <a:latin typeface="Arial" charset="0"/>
              </a:rPr>
              <a:t>Step 2)  g </a:t>
            </a:r>
            <a:r>
              <a:rPr lang="en-US" sz="1800">
                <a:latin typeface="Arial" charset="0"/>
                <a:sym typeface="Wingdings" pitchFamily="2" charset="2"/>
              </a:rPr>
              <a:t> mol</a:t>
            </a:r>
            <a:endParaRPr lang="en-US" sz="1800">
              <a:latin typeface="Arial" charset="0"/>
            </a:endParaRPr>
          </a:p>
        </p:txBody>
      </p:sp>
      <p:sp>
        <p:nvSpPr>
          <p:cNvPr id="118815" name="Rectangle 31"/>
          <p:cNvSpPr>
            <a:spLocks noChangeArrowheads="1"/>
          </p:cNvSpPr>
          <p:nvPr/>
        </p:nvSpPr>
        <p:spPr bwMode="auto">
          <a:xfrm>
            <a:off x="5638800" y="5678488"/>
            <a:ext cx="1371600" cy="609600"/>
          </a:xfrm>
          <a:prstGeom prst="rect">
            <a:avLst/>
          </a:prstGeom>
          <a:solidFill>
            <a:srgbClr val="FF0000">
              <a:alpha val="12941"/>
            </a:srgbClr>
          </a:solidFill>
          <a:ln w="9525">
            <a:solidFill>
              <a:schemeClr val="tx1"/>
            </a:solidFill>
            <a:miter lim="800000"/>
            <a:headEnd/>
            <a:tailEnd/>
          </a:ln>
        </p:spPr>
        <p:txBody>
          <a:bodyPr wrap="none" anchor="ctr"/>
          <a:lstStyle/>
          <a:p>
            <a:pPr algn="ctr"/>
            <a:r>
              <a:rPr lang="en-US" sz="1800">
                <a:latin typeface="Arial" charset="0"/>
              </a:rPr>
              <a:t>Step 3)  </a:t>
            </a:r>
            <a:r>
              <a:rPr lang="en-US" sz="1800" u="sng">
                <a:latin typeface="Arial" charset="0"/>
              </a:rPr>
              <a:t>mol</a:t>
            </a:r>
          </a:p>
          <a:p>
            <a:pPr algn="ctr"/>
            <a:r>
              <a:rPr lang="en-US" sz="1800">
                <a:latin typeface="Arial" charset="0"/>
              </a:rPr>
              <a:t>              mol</a:t>
            </a:r>
          </a:p>
        </p:txBody>
      </p:sp>
      <p:sp>
        <p:nvSpPr>
          <p:cNvPr id="118816" name="Text Box 32"/>
          <p:cNvSpPr txBox="1">
            <a:spLocks noChangeArrowheads="1"/>
          </p:cNvSpPr>
          <p:nvPr/>
        </p:nvSpPr>
        <p:spPr bwMode="auto">
          <a:xfrm>
            <a:off x="8077200" y="4002088"/>
            <a:ext cx="974725" cy="366712"/>
          </a:xfrm>
          <a:prstGeom prst="rect">
            <a:avLst/>
          </a:prstGeom>
          <a:noFill/>
          <a:ln w="9525">
            <a:noFill/>
            <a:miter lim="800000"/>
            <a:headEnd/>
            <a:tailEnd/>
          </a:ln>
        </p:spPr>
        <p:txBody>
          <a:bodyPr wrap="none">
            <a:spAutoFit/>
          </a:bodyPr>
          <a:lstStyle/>
          <a:p>
            <a:r>
              <a:rPr lang="en-US" sz="1800">
                <a:latin typeface="Arial" charset="0"/>
              </a:rPr>
              <a:t>Na</a:t>
            </a:r>
            <a:r>
              <a:rPr lang="en-US" sz="1800" baseline="-25000">
                <a:latin typeface="Arial" charset="0"/>
              </a:rPr>
              <a:t>2</a:t>
            </a:r>
            <a:r>
              <a:rPr lang="en-US" sz="1800">
                <a:latin typeface="Arial" charset="0"/>
              </a:rPr>
              <a:t>SO</a:t>
            </a:r>
            <a:r>
              <a:rPr lang="en-US" sz="1800" baseline="-25000">
                <a:latin typeface="Arial"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8790">
                                            <p:txEl>
                                              <p:pRg st="3" end="3"/>
                                            </p:txEl>
                                          </p:spTgt>
                                        </p:tgtEl>
                                        <p:attrNameLst>
                                          <p:attrName>style.visibility</p:attrName>
                                        </p:attrNameLst>
                                      </p:cBhvr>
                                      <p:to>
                                        <p:strVal val="visible"/>
                                      </p:to>
                                    </p:set>
                                    <p:animEffect transition="in" filter="fade">
                                      <p:cBhvr>
                                        <p:cTn id="7" dur="1000"/>
                                        <p:tgtEl>
                                          <p:spTgt spid="118790">
                                            <p:txEl>
                                              <p:pRg st="3" end="3"/>
                                            </p:txEl>
                                          </p:spTgt>
                                        </p:tgtEl>
                                      </p:cBhvr>
                                    </p:animEffect>
                                    <p:anim calcmode="lin" valueType="num">
                                      <p:cBhvr>
                                        <p:cTn id="8" dur="1000" fill="hold"/>
                                        <p:tgtEl>
                                          <p:spTgt spid="118790">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87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118813"/>
                                        </p:tgtEl>
                                        <p:attrNameLst>
                                          <p:attrName>style.visibility</p:attrName>
                                        </p:attrNameLst>
                                      </p:cBhvr>
                                      <p:to>
                                        <p:strVal val="visible"/>
                                      </p:to>
                                    </p:set>
                                    <p:anim calcmode="lin" valueType="num">
                                      <p:cBhvr>
                                        <p:cTn id="14" dur="500" decel="50000" fill="hold">
                                          <p:stCondLst>
                                            <p:cond delay="0"/>
                                          </p:stCondLst>
                                        </p:cTn>
                                        <p:tgtEl>
                                          <p:spTgt spid="11881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881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8813"/>
                                        </p:tgtEl>
                                        <p:attrNameLst>
                                          <p:attrName>ppt_w</p:attrName>
                                        </p:attrNameLst>
                                      </p:cBhvr>
                                      <p:tavLst>
                                        <p:tav tm="0">
                                          <p:val>
                                            <p:strVal val="#ppt_w*.05"/>
                                          </p:val>
                                        </p:tav>
                                        <p:tav tm="100000">
                                          <p:val>
                                            <p:strVal val="#ppt_w"/>
                                          </p:val>
                                        </p:tav>
                                      </p:tavLst>
                                    </p:anim>
                                    <p:anim calcmode="lin" valueType="num">
                                      <p:cBhvr>
                                        <p:cTn id="17" dur="1000" fill="hold"/>
                                        <p:tgtEl>
                                          <p:spTgt spid="11881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881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881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881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88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grpId="0" nodeType="clickEffect">
                                  <p:stCondLst>
                                    <p:cond delay="0"/>
                                  </p:stCondLst>
                                  <p:childTnLst>
                                    <p:set>
                                      <p:cBhvr>
                                        <p:cTn id="25" dur="1" fill="hold">
                                          <p:stCondLst>
                                            <p:cond delay="0"/>
                                          </p:stCondLst>
                                        </p:cTn>
                                        <p:tgtEl>
                                          <p:spTgt spid="118803"/>
                                        </p:tgtEl>
                                        <p:attrNameLst>
                                          <p:attrName>style.visibility</p:attrName>
                                        </p:attrNameLst>
                                      </p:cBhvr>
                                      <p:to>
                                        <p:strVal val="visible"/>
                                      </p:to>
                                    </p:set>
                                    <p:anim calcmode="lin" valueType="num">
                                      <p:cBhvr additive="base">
                                        <p:cTn id="26" dur="500" fill="hold"/>
                                        <p:tgtEl>
                                          <p:spTgt spid="118803"/>
                                        </p:tgtEl>
                                        <p:attrNameLst>
                                          <p:attrName>ppt_x</p:attrName>
                                        </p:attrNameLst>
                                      </p:cBhvr>
                                      <p:tavLst>
                                        <p:tav tm="0">
                                          <p:val>
                                            <p:strVal val="1+#ppt_w/2"/>
                                          </p:val>
                                        </p:tav>
                                        <p:tav tm="100000">
                                          <p:val>
                                            <p:strVal val="#ppt_x"/>
                                          </p:val>
                                        </p:tav>
                                      </p:tavLst>
                                    </p:anim>
                                    <p:anim calcmode="lin" valueType="num">
                                      <p:cBhvr additive="base">
                                        <p:cTn id="27" dur="500" fill="hold"/>
                                        <p:tgtEl>
                                          <p:spTgt spid="118803"/>
                                        </p:tgtEl>
                                        <p:attrNameLst>
                                          <p:attrName>ppt_y</p:attrName>
                                        </p:attrNameLst>
                                      </p:cBhvr>
                                      <p:tavLst>
                                        <p:tav tm="0">
                                          <p:val>
                                            <p:strVal val="0-#ppt_h/2"/>
                                          </p:val>
                                        </p:tav>
                                        <p:tav tm="100000">
                                          <p:val>
                                            <p:strVal val="#ppt_y"/>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118788"/>
                                        </p:tgtEl>
                                        <p:attrNameLst>
                                          <p:attrName>style.visibility</p:attrName>
                                        </p:attrNameLst>
                                      </p:cBhvr>
                                      <p:to>
                                        <p:strVal val="visible"/>
                                      </p:to>
                                    </p:set>
                                    <p:animEffect transition="in" filter="fade">
                                      <p:cBhvr>
                                        <p:cTn id="30" dur="2000"/>
                                        <p:tgtEl>
                                          <p:spTgt spid="11878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grpId="0" nodeType="clickEffect">
                                  <p:stCondLst>
                                    <p:cond delay="0"/>
                                  </p:stCondLst>
                                  <p:childTnLst>
                                    <p:set>
                                      <p:cBhvr>
                                        <p:cTn id="39" dur="1" fill="hold">
                                          <p:stCondLst>
                                            <p:cond delay="0"/>
                                          </p:stCondLst>
                                        </p:cTn>
                                        <p:tgtEl>
                                          <p:spTgt spid="118814"/>
                                        </p:tgtEl>
                                        <p:attrNameLst>
                                          <p:attrName>style.visibility</p:attrName>
                                        </p:attrNameLst>
                                      </p:cBhvr>
                                      <p:to>
                                        <p:strVal val="visible"/>
                                      </p:to>
                                    </p:set>
                                    <p:anim calcmode="lin" valueType="num">
                                      <p:cBhvr>
                                        <p:cTn id="40" dur="500" decel="50000" fill="hold">
                                          <p:stCondLst>
                                            <p:cond delay="0"/>
                                          </p:stCondLst>
                                        </p:cTn>
                                        <p:tgtEl>
                                          <p:spTgt spid="1188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188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18814"/>
                                        </p:tgtEl>
                                        <p:attrNameLst>
                                          <p:attrName>ppt_w</p:attrName>
                                        </p:attrNameLst>
                                      </p:cBhvr>
                                      <p:tavLst>
                                        <p:tav tm="0">
                                          <p:val>
                                            <p:strVal val="#ppt_w*.05"/>
                                          </p:val>
                                        </p:tav>
                                        <p:tav tm="100000">
                                          <p:val>
                                            <p:strVal val="#ppt_w"/>
                                          </p:val>
                                        </p:tav>
                                      </p:tavLst>
                                    </p:anim>
                                    <p:anim calcmode="lin" valueType="num">
                                      <p:cBhvr>
                                        <p:cTn id="43" dur="1000" fill="hold"/>
                                        <p:tgtEl>
                                          <p:spTgt spid="1188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188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188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188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188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8787"/>
                                        </p:tgtEl>
                                        <p:attrNameLst>
                                          <p:attrName>style.visibility</p:attrName>
                                        </p:attrNameLst>
                                      </p:cBhvr>
                                      <p:to>
                                        <p:strVal val="visible"/>
                                      </p:to>
                                    </p:set>
                                    <p:animEffect transition="in" filter="fade">
                                      <p:cBhvr>
                                        <p:cTn id="52" dur="2000"/>
                                        <p:tgtEl>
                                          <p:spTgt spid="11878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18809"/>
                                        </p:tgtEl>
                                        <p:attrNameLst>
                                          <p:attrName>style.visibility</p:attrName>
                                        </p:attrNameLst>
                                      </p:cBhvr>
                                      <p:to>
                                        <p:strVal val="visible"/>
                                      </p:to>
                                    </p:set>
                                    <p:animEffect transition="in" filter="dissolve">
                                      <p:cBhvr>
                                        <p:cTn id="57" dur="500"/>
                                        <p:tgtEl>
                                          <p:spTgt spid="11880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18791"/>
                                        </p:tgtEl>
                                        <p:attrNameLst>
                                          <p:attrName>style.visibility</p:attrName>
                                        </p:attrNameLst>
                                      </p:cBhvr>
                                      <p:to>
                                        <p:strVal val="visible"/>
                                      </p:to>
                                    </p:set>
                                    <p:anim calcmode="lin" valueType="num">
                                      <p:cBhvr>
                                        <p:cTn id="62" dur="500" fill="hold"/>
                                        <p:tgtEl>
                                          <p:spTgt spid="118791"/>
                                        </p:tgtEl>
                                        <p:attrNameLst>
                                          <p:attrName>ppt_w</p:attrName>
                                        </p:attrNameLst>
                                      </p:cBhvr>
                                      <p:tavLst>
                                        <p:tav tm="0">
                                          <p:val>
                                            <p:fltVal val="0"/>
                                          </p:val>
                                        </p:tav>
                                        <p:tav tm="100000">
                                          <p:val>
                                            <p:strVal val="#ppt_w"/>
                                          </p:val>
                                        </p:tav>
                                      </p:tavLst>
                                    </p:anim>
                                    <p:anim calcmode="lin" valueType="num">
                                      <p:cBhvr>
                                        <p:cTn id="63" dur="500" fill="hold"/>
                                        <p:tgtEl>
                                          <p:spTgt spid="118791"/>
                                        </p:tgtEl>
                                        <p:attrNameLst>
                                          <p:attrName>ppt_h</p:attrName>
                                        </p:attrNameLst>
                                      </p:cBhvr>
                                      <p:tavLst>
                                        <p:tav tm="0">
                                          <p:val>
                                            <p:fltVal val="0"/>
                                          </p:val>
                                        </p:tav>
                                        <p:tav tm="100000">
                                          <p:val>
                                            <p:strVal val="#ppt_h"/>
                                          </p:val>
                                        </p:tav>
                                      </p:tavLst>
                                    </p:anim>
                                    <p:animEffect transition="in" filter="fade">
                                      <p:cBhvr>
                                        <p:cTn id="64" dur="500"/>
                                        <p:tgtEl>
                                          <p:spTgt spid="118791"/>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18810"/>
                                        </p:tgtEl>
                                        <p:attrNameLst>
                                          <p:attrName>style.visibility</p:attrName>
                                        </p:attrNameLst>
                                      </p:cBhvr>
                                      <p:to>
                                        <p:strVal val="visible"/>
                                      </p:to>
                                    </p:set>
                                    <p:animEffect transition="in" filter="dissolve">
                                      <p:cBhvr>
                                        <p:cTn id="69" dur="500"/>
                                        <p:tgtEl>
                                          <p:spTgt spid="118810"/>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18792"/>
                                        </p:tgtEl>
                                        <p:attrNameLst>
                                          <p:attrName>style.visibility</p:attrName>
                                        </p:attrNameLst>
                                      </p:cBhvr>
                                      <p:to>
                                        <p:strVal val="visible"/>
                                      </p:to>
                                    </p:set>
                                    <p:anim calcmode="lin" valueType="num">
                                      <p:cBhvr>
                                        <p:cTn id="74" dur="500" fill="hold"/>
                                        <p:tgtEl>
                                          <p:spTgt spid="118792"/>
                                        </p:tgtEl>
                                        <p:attrNameLst>
                                          <p:attrName>ppt_w</p:attrName>
                                        </p:attrNameLst>
                                      </p:cBhvr>
                                      <p:tavLst>
                                        <p:tav tm="0">
                                          <p:val>
                                            <p:fltVal val="0"/>
                                          </p:val>
                                        </p:tav>
                                        <p:tav tm="100000">
                                          <p:val>
                                            <p:strVal val="#ppt_w"/>
                                          </p:val>
                                        </p:tav>
                                      </p:tavLst>
                                    </p:anim>
                                    <p:anim calcmode="lin" valueType="num">
                                      <p:cBhvr>
                                        <p:cTn id="75" dur="500" fill="hold"/>
                                        <p:tgtEl>
                                          <p:spTgt spid="118792"/>
                                        </p:tgtEl>
                                        <p:attrNameLst>
                                          <p:attrName>ppt_h</p:attrName>
                                        </p:attrNameLst>
                                      </p:cBhvr>
                                      <p:tavLst>
                                        <p:tav tm="0">
                                          <p:val>
                                            <p:fltVal val="0"/>
                                          </p:val>
                                        </p:tav>
                                        <p:tav tm="100000">
                                          <p:val>
                                            <p:strVal val="#ppt_h"/>
                                          </p:val>
                                        </p:tav>
                                      </p:tavLst>
                                    </p:anim>
                                    <p:animEffect transition="in" filter="fade">
                                      <p:cBhvr>
                                        <p:cTn id="76" dur="500"/>
                                        <p:tgtEl>
                                          <p:spTgt spid="118792"/>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118811"/>
                                        </p:tgtEl>
                                        <p:attrNameLst>
                                          <p:attrName>style.visibility</p:attrName>
                                        </p:attrNameLst>
                                      </p:cBhvr>
                                      <p:to>
                                        <p:strVal val="visible"/>
                                      </p:to>
                                    </p:set>
                                    <p:animEffect transition="in" filter="dissolve">
                                      <p:cBhvr>
                                        <p:cTn id="81" dur="500"/>
                                        <p:tgtEl>
                                          <p:spTgt spid="11881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118793"/>
                                        </p:tgtEl>
                                        <p:attrNameLst>
                                          <p:attrName>style.visibility</p:attrName>
                                        </p:attrNameLst>
                                      </p:cBhvr>
                                      <p:to>
                                        <p:strVal val="visible"/>
                                      </p:to>
                                    </p:set>
                                    <p:anim calcmode="lin" valueType="num">
                                      <p:cBhvr>
                                        <p:cTn id="86" dur="500" fill="hold"/>
                                        <p:tgtEl>
                                          <p:spTgt spid="118793"/>
                                        </p:tgtEl>
                                        <p:attrNameLst>
                                          <p:attrName>ppt_w</p:attrName>
                                        </p:attrNameLst>
                                      </p:cBhvr>
                                      <p:tavLst>
                                        <p:tav tm="0">
                                          <p:val>
                                            <p:fltVal val="0"/>
                                          </p:val>
                                        </p:tav>
                                        <p:tav tm="100000">
                                          <p:val>
                                            <p:strVal val="#ppt_w"/>
                                          </p:val>
                                        </p:tav>
                                      </p:tavLst>
                                    </p:anim>
                                    <p:anim calcmode="lin" valueType="num">
                                      <p:cBhvr>
                                        <p:cTn id="87" dur="500" fill="hold"/>
                                        <p:tgtEl>
                                          <p:spTgt spid="118793"/>
                                        </p:tgtEl>
                                        <p:attrNameLst>
                                          <p:attrName>ppt_h</p:attrName>
                                        </p:attrNameLst>
                                      </p:cBhvr>
                                      <p:tavLst>
                                        <p:tav tm="0">
                                          <p:val>
                                            <p:fltVal val="0"/>
                                          </p:val>
                                        </p:tav>
                                        <p:tav tm="100000">
                                          <p:val>
                                            <p:strVal val="#ppt_h"/>
                                          </p:val>
                                        </p:tav>
                                      </p:tavLst>
                                    </p:anim>
                                    <p:animEffect transition="in" filter="fade">
                                      <p:cBhvr>
                                        <p:cTn id="88" dur="500"/>
                                        <p:tgtEl>
                                          <p:spTgt spid="118793"/>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118815"/>
                                        </p:tgtEl>
                                        <p:attrNameLst>
                                          <p:attrName>style.visibility</p:attrName>
                                        </p:attrNameLst>
                                      </p:cBhvr>
                                      <p:to>
                                        <p:strVal val="visible"/>
                                      </p:to>
                                    </p:set>
                                    <p:anim calcmode="lin" valueType="num">
                                      <p:cBhvr>
                                        <p:cTn id="93" dur="500" decel="50000" fill="hold">
                                          <p:stCondLst>
                                            <p:cond delay="0"/>
                                          </p:stCondLst>
                                        </p:cTn>
                                        <p:tgtEl>
                                          <p:spTgt spid="118815"/>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118815"/>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118815"/>
                                        </p:tgtEl>
                                        <p:attrNameLst>
                                          <p:attrName>ppt_w</p:attrName>
                                        </p:attrNameLst>
                                      </p:cBhvr>
                                      <p:tavLst>
                                        <p:tav tm="0">
                                          <p:val>
                                            <p:strVal val="#ppt_w*.05"/>
                                          </p:val>
                                        </p:tav>
                                        <p:tav tm="100000">
                                          <p:val>
                                            <p:strVal val="#ppt_w"/>
                                          </p:val>
                                        </p:tav>
                                      </p:tavLst>
                                    </p:anim>
                                    <p:anim calcmode="lin" valueType="num">
                                      <p:cBhvr>
                                        <p:cTn id="96" dur="1000" fill="hold"/>
                                        <p:tgtEl>
                                          <p:spTgt spid="118815"/>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118815"/>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118815"/>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118815"/>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118815"/>
                                        </p:tgtEl>
                                      </p:cBhvr>
                                    </p:animEffect>
                                  </p:childTnLst>
                                </p:cTn>
                              </p:par>
                            </p:childTnLst>
                          </p:cTn>
                        </p:par>
                      </p:childTnLst>
                    </p:cTn>
                  </p:par>
                  <p:par>
                    <p:cTn id="101" fill="hold">
                      <p:stCondLst>
                        <p:cond delay="indefinite"/>
                      </p:stCondLst>
                      <p:childTnLst>
                        <p:par>
                          <p:cTn id="102" fill="hold">
                            <p:stCondLst>
                              <p:cond delay="0"/>
                            </p:stCondLst>
                            <p:childTnLst>
                              <p:par>
                                <p:cTn id="103" presetID="39" presetClass="entr" presetSubtype="0" accel="10000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2"/>
                                        </p:tgtEl>
                                        <p:attrNameLst>
                                          <p:attrName>ppt_y</p:attrName>
                                        </p:attrNameLst>
                                      </p:cBhvr>
                                      <p:tavLst>
                                        <p:tav tm="0">
                                          <p:val>
                                            <p:strVal val="#ppt_y"/>
                                          </p:val>
                                        </p:tav>
                                        <p:tav tm="100000">
                                          <p:val>
                                            <p:strVal val="#ppt_y"/>
                                          </p:val>
                                        </p:tav>
                                      </p:tavLst>
                                    </p:anim>
                                  </p:childTnLst>
                                </p:cTn>
                              </p:par>
                              <p:par>
                                <p:cTn id="109" presetID="10" presetClass="entr" presetSubtype="0" fill="hold" grpId="0" nodeType="withEffect">
                                  <p:stCondLst>
                                    <p:cond delay="0"/>
                                  </p:stCondLst>
                                  <p:childTnLst>
                                    <p:set>
                                      <p:cBhvr>
                                        <p:cTn id="110" dur="1" fill="hold">
                                          <p:stCondLst>
                                            <p:cond delay="0"/>
                                          </p:stCondLst>
                                        </p:cTn>
                                        <p:tgtEl>
                                          <p:spTgt spid="118786"/>
                                        </p:tgtEl>
                                        <p:attrNameLst>
                                          <p:attrName>style.visibility</p:attrName>
                                        </p:attrNameLst>
                                      </p:cBhvr>
                                      <p:to>
                                        <p:strVal val="visible"/>
                                      </p:to>
                                    </p:set>
                                    <p:animEffect transition="in" filter="fade">
                                      <p:cBhvr>
                                        <p:cTn id="111" dur="2000"/>
                                        <p:tgtEl>
                                          <p:spTgt spid="11878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8798"/>
                                        </p:tgtEl>
                                        <p:attrNameLst>
                                          <p:attrName>style.visibility</p:attrName>
                                        </p:attrNameLst>
                                      </p:cBhvr>
                                      <p:to>
                                        <p:strVal val="visible"/>
                                      </p:to>
                                    </p:set>
                                    <p:animEffect transition="in" filter="wipe(left)">
                                      <p:cBhvr>
                                        <p:cTn id="116" dur="500"/>
                                        <p:tgtEl>
                                          <p:spTgt spid="11879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118799"/>
                                        </p:tgtEl>
                                        <p:attrNameLst>
                                          <p:attrName>style.visibility</p:attrName>
                                        </p:attrNameLst>
                                      </p:cBhvr>
                                      <p:to>
                                        <p:strVal val="visible"/>
                                      </p:to>
                                    </p:set>
                                    <p:animEffect transition="in" filter="wipe(left)">
                                      <p:cBhvr>
                                        <p:cTn id="121" dur="500"/>
                                        <p:tgtEl>
                                          <p:spTgt spid="11879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118800"/>
                                        </p:tgtEl>
                                        <p:attrNameLst>
                                          <p:attrName>style.visibility</p:attrName>
                                        </p:attrNameLst>
                                      </p:cBhvr>
                                      <p:to>
                                        <p:strVal val="visible"/>
                                      </p:to>
                                    </p:set>
                                    <p:animEffect transition="in" filter="wipe(left)">
                                      <p:cBhvr>
                                        <p:cTn id="126" dur="500"/>
                                        <p:tgtEl>
                                          <p:spTgt spid="11880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8801"/>
                                        </p:tgtEl>
                                        <p:attrNameLst>
                                          <p:attrName>style.visibility</p:attrName>
                                        </p:attrNameLst>
                                      </p:cBhvr>
                                      <p:to>
                                        <p:strVal val="visible"/>
                                      </p:to>
                                    </p:set>
                                    <p:animEffect transition="in" filter="fade">
                                      <p:cBhvr>
                                        <p:cTn id="131" dur="2000"/>
                                        <p:tgtEl>
                                          <p:spTgt spid="118801"/>
                                        </p:tgtEl>
                                      </p:cBhvr>
                                    </p:animEffect>
                                  </p:childTnLst>
                                </p:cTn>
                              </p:par>
                            </p:childTnLst>
                          </p:cTn>
                        </p:par>
                        <p:par>
                          <p:cTn id="132" fill="hold">
                            <p:stCondLst>
                              <p:cond delay="2000"/>
                            </p:stCondLst>
                            <p:childTnLst>
                              <p:par>
                                <p:cTn id="133" presetID="5" presetClass="entr" presetSubtype="10" fill="hold" grpId="0" nodeType="afterEffect">
                                  <p:stCondLst>
                                    <p:cond delay="0"/>
                                  </p:stCondLst>
                                  <p:childTnLst>
                                    <p:set>
                                      <p:cBhvr>
                                        <p:cTn id="134" dur="1" fill="hold">
                                          <p:stCondLst>
                                            <p:cond delay="0"/>
                                          </p:stCondLst>
                                        </p:cTn>
                                        <p:tgtEl>
                                          <p:spTgt spid="118802"/>
                                        </p:tgtEl>
                                        <p:attrNameLst>
                                          <p:attrName>style.visibility</p:attrName>
                                        </p:attrNameLst>
                                      </p:cBhvr>
                                      <p:to>
                                        <p:strVal val="visible"/>
                                      </p:to>
                                    </p:set>
                                    <p:animEffect transition="in" filter="checkerboard(across)">
                                      <p:cBhvr>
                                        <p:cTn id="135" dur="500"/>
                                        <p:tgtEl>
                                          <p:spTgt spid="118802"/>
                                        </p:tgtEl>
                                      </p:cBhvr>
                                    </p:animEffect>
                                  </p:childTnLst>
                                </p:cTn>
                              </p:par>
                            </p:childTnLst>
                          </p:cTn>
                        </p:par>
                      </p:childTnLst>
                    </p:cTn>
                  </p:par>
                  <p:par>
                    <p:cTn id="136" fill="hold">
                      <p:stCondLst>
                        <p:cond delay="indefinite"/>
                      </p:stCondLst>
                      <p:childTnLst>
                        <p:par>
                          <p:cTn id="137" fill="hold">
                            <p:stCondLst>
                              <p:cond delay="0"/>
                            </p:stCondLst>
                            <p:childTnLst>
                              <p:par>
                                <p:cTn id="138" presetID="25" presetClass="entr" presetSubtype="0" fill="hold" grpId="0" nodeType="clickEffect">
                                  <p:stCondLst>
                                    <p:cond delay="0"/>
                                  </p:stCondLst>
                                  <p:childTnLst>
                                    <p:set>
                                      <p:cBhvr>
                                        <p:cTn id="139" dur="1" fill="hold">
                                          <p:stCondLst>
                                            <p:cond delay="0"/>
                                          </p:stCondLst>
                                        </p:cTn>
                                        <p:tgtEl>
                                          <p:spTgt spid="118812"/>
                                        </p:tgtEl>
                                        <p:attrNameLst>
                                          <p:attrName>style.visibility</p:attrName>
                                        </p:attrNameLst>
                                      </p:cBhvr>
                                      <p:to>
                                        <p:strVal val="visible"/>
                                      </p:to>
                                    </p:set>
                                    <p:anim calcmode="lin" valueType="num">
                                      <p:cBhvr>
                                        <p:cTn id="140" dur="500" decel="50000" fill="hold">
                                          <p:stCondLst>
                                            <p:cond delay="0"/>
                                          </p:stCondLst>
                                        </p:cTn>
                                        <p:tgtEl>
                                          <p:spTgt spid="118812"/>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118812"/>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118812"/>
                                        </p:tgtEl>
                                        <p:attrNameLst>
                                          <p:attrName>ppt_w</p:attrName>
                                        </p:attrNameLst>
                                      </p:cBhvr>
                                      <p:tavLst>
                                        <p:tav tm="0">
                                          <p:val>
                                            <p:strVal val="#ppt_w*.05"/>
                                          </p:val>
                                        </p:tav>
                                        <p:tav tm="100000">
                                          <p:val>
                                            <p:strVal val="#ppt_w"/>
                                          </p:val>
                                        </p:tav>
                                      </p:tavLst>
                                    </p:anim>
                                    <p:anim calcmode="lin" valueType="num">
                                      <p:cBhvr>
                                        <p:cTn id="143" dur="1000" fill="hold"/>
                                        <p:tgtEl>
                                          <p:spTgt spid="118812"/>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118812"/>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118812"/>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118812"/>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118812"/>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18816"/>
                                        </p:tgtEl>
                                        <p:attrNameLst>
                                          <p:attrName>style.visibility</p:attrName>
                                        </p:attrNameLst>
                                      </p:cBhvr>
                                      <p:to>
                                        <p:strVal val="visible"/>
                                      </p:to>
                                    </p:set>
                                    <p:animEffect transition="in" filter="dissolve">
                                      <p:cBhvr>
                                        <p:cTn id="150" dur="1000"/>
                                        <p:tgtEl>
                                          <p:spTgt spid="118816"/>
                                        </p:tgtEl>
                                      </p:cBhvr>
                                    </p:animEffect>
                                  </p:childTnLst>
                                </p:cTn>
                              </p:par>
                              <p:par>
                                <p:cTn id="151" presetID="0" presetClass="path" presetSubtype="0" accel="50000" decel="50000" fill="hold" grpId="1" nodeType="withEffect">
                                  <p:stCondLst>
                                    <p:cond delay="0"/>
                                  </p:stCondLst>
                                  <p:childTnLst>
                                    <p:animMotion origin="layout" path="M 0 0 L -0.28333 -0.26636 " pathEditMode="relative" ptsTypes="AA">
                                      <p:cBhvr>
                                        <p:cTn id="152" dur="2000" fill="hold"/>
                                        <p:tgtEl>
                                          <p:spTgt spid="1188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p:bldP spid="118787" grpId="0" animBg="1"/>
      <p:bldP spid="118788" grpId="0" animBg="1"/>
      <p:bldP spid="118791" grpId="0"/>
      <p:bldP spid="118792" grpId="0"/>
      <p:bldP spid="118793" grpId="0"/>
      <p:bldP spid="118798" grpId="0"/>
      <p:bldP spid="118799" grpId="0"/>
      <p:bldP spid="118800" grpId="0"/>
      <p:bldP spid="118801" grpId="0" animBg="1"/>
      <p:bldP spid="118802" grpId="0"/>
      <p:bldP spid="118803" grpId="0"/>
      <p:bldP spid="118812" grpId="0"/>
      <p:bldP spid="118813" grpId="0" animBg="1"/>
      <p:bldP spid="118814" grpId="0" animBg="1"/>
      <p:bldP spid="118815" grpId="0" animBg="1"/>
      <p:bldP spid="118816" grpId="0"/>
      <p:bldP spid="118816" grpId="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pPr eaLnBrk="1" hangingPunct="1"/>
            <a:r>
              <a:rPr lang="en-US" smtClean="0"/>
              <a:t>Empirical Formula</a:t>
            </a:r>
          </a:p>
        </p:txBody>
      </p:sp>
      <p:sp>
        <p:nvSpPr>
          <p:cNvPr id="5127" name="Text Box 3"/>
          <p:cNvSpPr txBox="1">
            <a:spLocks noChangeArrowheads="1"/>
          </p:cNvSpPr>
          <p:nvPr/>
        </p:nvSpPr>
        <p:spPr bwMode="auto">
          <a:xfrm>
            <a:off x="762000" y="1447800"/>
            <a:ext cx="7664450" cy="366713"/>
          </a:xfrm>
          <a:prstGeom prst="rect">
            <a:avLst/>
          </a:prstGeom>
          <a:noFill/>
          <a:ln w="9525">
            <a:noFill/>
            <a:miter lim="800000"/>
            <a:headEnd/>
            <a:tailEnd/>
          </a:ln>
        </p:spPr>
        <p:txBody>
          <a:bodyPr wrap="none">
            <a:spAutoFit/>
          </a:bodyPr>
          <a:lstStyle/>
          <a:p>
            <a:r>
              <a:rPr lang="en-US" sz="1800">
                <a:latin typeface="Arial" charset="0"/>
              </a:rPr>
              <a:t>A sample weighing 250.0 g is analyzed and found to contain the following:</a:t>
            </a:r>
          </a:p>
        </p:txBody>
      </p:sp>
      <p:sp>
        <p:nvSpPr>
          <p:cNvPr id="5128" name="Text Box 4"/>
          <p:cNvSpPr txBox="1">
            <a:spLocks noChangeArrowheads="1"/>
          </p:cNvSpPr>
          <p:nvPr/>
        </p:nvSpPr>
        <p:spPr bwMode="auto">
          <a:xfrm>
            <a:off x="1600200" y="1828800"/>
            <a:ext cx="2038350" cy="1190625"/>
          </a:xfrm>
          <a:prstGeom prst="rect">
            <a:avLst/>
          </a:prstGeom>
          <a:noFill/>
          <a:ln w="9525">
            <a:noFill/>
            <a:miter lim="800000"/>
            <a:headEnd/>
            <a:tailEnd/>
          </a:ln>
        </p:spPr>
        <p:txBody>
          <a:bodyPr wrap="none">
            <a:spAutoFit/>
          </a:bodyPr>
          <a:lstStyle/>
          <a:p>
            <a:r>
              <a:rPr lang="en-US" sz="1800">
                <a:latin typeface="Arial" charset="0"/>
              </a:rPr>
              <a:t>27.38%  sodium</a:t>
            </a:r>
          </a:p>
          <a:p>
            <a:r>
              <a:rPr lang="en-US" sz="1800">
                <a:latin typeface="Arial" charset="0"/>
              </a:rPr>
              <a:t>  1.19%  hydrogen</a:t>
            </a:r>
          </a:p>
          <a:p>
            <a:r>
              <a:rPr lang="en-US" sz="1800">
                <a:latin typeface="Arial" charset="0"/>
              </a:rPr>
              <a:t>14.29%  carbon</a:t>
            </a:r>
          </a:p>
          <a:p>
            <a:r>
              <a:rPr lang="en-US" sz="1800">
                <a:latin typeface="Arial" charset="0"/>
              </a:rPr>
              <a:t>57.14%  oxygen</a:t>
            </a:r>
          </a:p>
        </p:txBody>
      </p:sp>
      <p:sp>
        <p:nvSpPr>
          <p:cNvPr id="117765" name="Text Box 5"/>
          <p:cNvSpPr txBox="1">
            <a:spLocks noChangeArrowheads="1"/>
          </p:cNvSpPr>
          <p:nvPr/>
        </p:nvSpPr>
        <p:spPr bwMode="auto">
          <a:xfrm>
            <a:off x="838200" y="3124200"/>
            <a:ext cx="5289550" cy="366713"/>
          </a:xfrm>
          <a:prstGeom prst="rect">
            <a:avLst/>
          </a:prstGeom>
          <a:noFill/>
          <a:ln w="9525">
            <a:noFill/>
            <a:miter lim="800000"/>
            <a:headEnd/>
            <a:tailEnd/>
          </a:ln>
        </p:spPr>
        <p:txBody>
          <a:bodyPr wrap="none">
            <a:spAutoFit/>
          </a:bodyPr>
          <a:lstStyle/>
          <a:p>
            <a:r>
              <a:rPr lang="en-US" sz="1800">
                <a:latin typeface="Arial" charset="0"/>
              </a:rPr>
              <a:t>Determine the empirical formula of this compound.</a:t>
            </a:r>
          </a:p>
        </p:txBody>
      </p:sp>
      <p:sp>
        <p:nvSpPr>
          <p:cNvPr id="117766" name="Text Box 6"/>
          <p:cNvSpPr txBox="1">
            <a:spLocks noChangeArrowheads="1"/>
          </p:cNvSpPr>
          <p:nvPr/>
        </p:nvSpPr>
        <p:spPr bwMode="auto">
          <a:xfrm>
            <a:off x="1828800" y="3505200"/>
            <a:ext cx="2935288" cy="2838450"/>
          </a:xfrm>
          <a:prstGeom prst="rect">
            <a:avLst/>
          </a:prstGeom>
          <a:noFill/>
          <a:ln w="9525">
            <a:noFill/>
            <a:miter lim="800000"/>
            <a:headEnd/>
            <a:tailEnd/>
          </a:ln>
        </p:spPr>
        <p:txBody>
          <a:bodyPr wrap="none">
            <a:spAutoFit/>
          </a:bodyPr>
          <a:lstStyle/>
          <a:p>
            <a:r>
              <a:rPr lang="en-US" sz="1800">
                <a:latin typeface="Arial" charset="0"/>
              </a:rPr>
              <a:t>Step 1)  convert % </a:t>
            </a:r>
            <a:r>
              <a:rPr lang="en-US" sz="1800">
                <a:latin typeface="Arial" charset="0"/>
                <a:sym typeface="Wingdings" pitchFamily="2" charset="2"/>
              </a:rPr>
              <a:t> gram</a:t>
            </a:r>
          </a:p>
          <a:p>
            <a:endParaRPr lang="en-US" sz="1800">
              <a:latin typeface="Arial" charset="0"/>
              <a:sym typeface="Wingdings" pitchFamily="2" charset="2"/>
            </a:endParaRPr>
          </a:p>
          <a:p>
            <a:r>
              <a:rPr lang="en-US" sz="1800">
                <a:latin typeface="Arial" charset="0"/>
                <a:sym typeface="Wingdings" pitchFamily="2" charset="2"/>
              </a:rPr>
              <a:t>Step 2)  gram    moles</a:t>
            </a: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r>
              <a:rPr lang="en-US" sz="1800">
                <a:latin typeface="Arial" charset="0"/>
                <a:sym typeface="Wingdings" pitchFamily="2" charset="2"/>
              </a:rPr>
              <a:t>Step 3)  mol / mol</a:t>
            </a:r>
            <a:endParaRPr lang="en-US" sz="1800">
              <a:latin typeface="Arial" charset="0"/>
            </a:endParaRPr>
          </a:p>
        </p:txBody>
      </p:sp>
      <p:sp>
        <p:nvSpPr>
          <p:cNvPr id="117767" name="Text Box 7"/>
          <p:cNvSpPr txBox="1">
            <a:spLocks noChangeArrowheads="1"/>
          </p:cNvSpPr>
          <p:nvPr/>
        </p:nvSpPr>
        <p:spPr bwMode="auto">
          <a:xfrm>
            <a:off x="3733800" y="2170113"/>
            <a:ext cx="2736850" cy="366712"/>
          </a:xfrm>
          <a:prstGeom prst="rect">
            <a:avLst/>
          </a:prstGeom>
          <a:noFill/>
          <a:ln w="9525">
            <a:noFill/>
            <a:miter lim="800000"/>
            <a:headEnd/>
            <a:tailEnd/>
          </a:ln>
        </p:spPr>
        <p:txBody>
          <a:bodyPr wrap="none">
            <a:spAutoFit/>
          </a:bodyPr>
          <a:lstStyle/>
          <a:p>
            <a:r>
              <a:rPr lang="en-US" sz="1800">
                <a:latin typeface="Arial" charset="0"/>
              </a:rPr>
              <a:t>Assume sample is 100 g.</a:t>
            </a:r>
          </a:p>
        </p:txBody>
      </p:sp>
      <p:sp>
        <p:nvSpPr>
          <p:cNvPr id="117768" name="Text Box 8"/>
          <p:cNvSpPr txBox="1">
            <a:spLocks noChangeArrowheads="1"/>
          </p:cNvSpPr>
          <p:nvPr/>
        </p:nvSpPr>
        <p:spPr bwMode="auto">
          <a:xfrm>
            <a:off x="1600200" y="1828800"/>
            <a:ext cx="1365250" cy="1190625"/>
          </a:xfrm>
          <a:prstGeom prst="rect">
            <a:avLst/>
          </a:prstGeom>
          <a:noFill/>
          <a:ln w="9525">
            <a:noFill/>
            <a:miter lim="800000"/>
            <a:headEnd/>
            <a:tailEnd/>
          </a:ln>
        </p:spPr>
        <p:txBody>
          <a:bodyPr wrap="none">
            <a:spAutoFit/>
          </a:bodyPr>
          <a:lstStyle/>
          <a:p>
            <a:r>
              <a:rPr lang="en-US" sz="1800">
                <a:latin typeface="Arial" charset="0"/>
              </a:rPr>
              <a:t>27.38 g  Na</a:t>
            </a:r>
          </a:p>
          <a:p>
            <a:r>
              <a:rPr lang="en-US" sz="1800">
                <a:latin typeface="Arial" charset="0"/>
              </a:rPr>
              <a:t>  1.19 g  H</a:t>
            </a:r>
          </a:p>
          <a:p>
            <a:r>
              <a:rPr lang="en-US" sz="1800">
                <a:latin typeface="Arial" charset="0"/>
              </a:rPr>
              <a:t>14.29 g  C</a:t>
            </a:r>
          </a:p>
          <a:p>
            <a:r>
              <a:rPr lang="en-US" sz="1800">
                <a:latin typeface="Arial" charset="0"/>
              </a:rPr>
              <a:t>57.14 g  O</a:t>
            </a:r>
          </a:p>
        </p:txBody>
      </p:sp>
      <p:graphicFrame>
        <p:nvGraphicFramePr>
          <p:cNvPr id="117769" name="Object 9"/>
          <p:cNvGraphicFramePr>
            <a:graphicFrameLocks noChangeAspect="1"/>
          </p:cNvGraphicFramePr>
          <p:nvPr/>
        </p:nvGraphicFramePr>
        <p:xfrm>
          <a:off x="1030288" y="4419600"/>
          <a:ext cx="4432300" cy="444500"/>
        </p:xfrm>
        <a:graphic>
          <a:graphicData uri="http://schemas.openxmlformats.org/presentationml/2006/ole">
            <p:oleObj spid="_x0000_s5122" name="Equation" r:id="rId4" imgW="4431960" imgH="444240" progId="Equation.3">
              <p:embed/>
            </p:oleObj>
          </a:graphicData>
        </a:graphic>
      </p:graphicFrame>
      <p:graphicFrame>
        <p:nvGraphicFramePr>
          <p:cNvPr id="117770" name="Object 10"/>
          <p:cNvGraphicFramePr>
            <a:graphicFrameLocks noChangeAspect="1"/>
          </p:cNvGraphicFramePr>
          <p:nvPr/>
        </p:nvGraphicFramePr>
        <p:xfrm>
          <a:off x="1716088" y="4813300"/>
          <a:ext cx="3454400" cy="444500"/>
        </p:xfrm>
        <a:graphic>
          <a:graphicData uri="http://schemas.openxmlformats.org/presentationml/2006/ole">
            <p:oleObj spid="_x0000_s5123" name="Equation" r:id="rId5" imgW="3454200" imgH="444240" progId="Equation.3">
              <p:embed/>
            </p:oleObj>
          </a:graphicData>
        </a:graphic>
      </p:graphicFrame>
      <p:graphicFrame>
        <p:nvGraphicFramePr>
          <p:cNvPr id="117771" name="Object 11"/>
          <p:cNvGraphicFramePr>
            <a:graphicFrameLocks noChangeAspect="1"/>
          </p:cNvGraphicFramePr>
          <p:nvPr/>
        </p:nvGraphicFramePr>
        <p:xfrm>
          <a:off x="1449388" y="5194300"/>
          <a:ext cx="3924300" cy="444500"/>
        </p:xfrm>
        <a:graphic>
          <a:graphicData uri="http://schemas.openxmlformats.org/presentationml/2006/ole">
            <p:oleObj spid="_x0000_s5124" name="Equation" r:id="rId6" imgW="3924000" imgH="444240" progId="Equation.3">
              <p:embed/>
            </p:oleObj>
          </a:graphicData>
        </a:graphic>
      </p:graphicFrame>
      <p:graphicFrame>
        <p:nvGraphicFramePr>
          <p:cNvPr id="117772" name="Object 12"/>
          <p:cNvGraphicFramePr>
            <a:graphicFrameLocks noChangeAspect="1"/>
          </p:cNvGraphicFramePr>
          <p:nvPr/>
        </p:nvGraphicFramePr>
        <p:xfrm>
          <a:off x="1411288" y="5575300"/>
          <a:ext cx="4013200" cy="444500"/>
        </p:xfrm>
        <a:graphic>
          <a:graphicData uri="http://schemas.openxmlformats.org/presentationml/2006/ole">
            <p:oleObj spid="_x0000_s5125" name="Equation" r:id="rId7" imgW="4012920" imgH="444240" progId="Equation.3">
              <p:embed/>
            </p:oleObj>
          </a:graphicData>
        </a:graphic>
      </p:graphicFrame>
      <p:grpSp>
        <p:nvGrpSpPr>
          <p:cNvPr id="2" name="Group 13"/>
          <p:cNvGrpSpPr>
            <a:grpSpLocks/>
          </p:cNvGrpSpPr>
          <p:nvPr/>
        </p:nvGrpSpPr>
        <p:grpSpPr bwMode="auto">
          <a:xfrm>
            <a:off x="5108575" y="4495800"/>
            <a:ext cx="1901825" cy="1447800"/>
            <a:chOff x="4345" y="2832"/>
            <a:chExt cx="1198" cy="912"/>
          </a:xfrm>
        </p:grpSpPr>
        <p:sp>
          <p:nvSpPr>
            <p:cNvPr id="5137" name="Text Box 14"/>
            <p:cNvSpPr txBox="1">
              <a:spLocks noChangeArrowheads="1"/>
            </p:cNvSpPr>
            <p:nvPr/>
          </p:nvSpPr>
          <p:spPr bwMode="auto">
            <a:xfrm>
              <a:off x="4512" y="2832"/>
              <a:ext cx="1031" cy="192"/>
            </a:xfrm>
            <a:prstGeom prst="rect">
              <a:avLst/>
            </a:prstGeom>
            <a:noFill/>
            <a:ln w="9525">
              <a:noFill/>
              <a:miter lim="800000"/>
              <a:headEnd/>
              <a:tailEnd/>
            </a:ln>
          </p:spPr>
          <p:txBody>
            <a:bodyPr wrap="none">
              <a:spAutoFit/>
            </a:bodyPr>
            <a:lstStyle/>
            <a:p>
              <a:r>
                <a:rPr lang="en-US" sz="1400">
                  <a:latin typeface="Arial" charset="0"/>
                </a:rPr>
                <a:t>/ 1.19 mol  =  1 Na</a:t>
              </a:r>
            </a:p>
          </p:txBody>
        </p:sp>
        <p:sp>
          <p:nvSpPr>
            <p:cNvPr id="5138" name="Text Box 15"/>
            <p:cNvSpPr txBox="1">
              <a:spLocks noChangeArrowheads="1"/>
            </p:cNvSpPr>
            <p:nvPr/>
          </p:nvSpPr>
          <p:spPr bwMode="auto">
            <a:xfrm>
              <a:off x="4345" y="3072"/>
              <a:ext cx="969" cy="192"/>
            </a:xfrm>
            <a:prstGeom prst="rect">
              <a:avLst/>
            </a:prstGeom>
            <a:noFill/>
            <a:ln w="9525">
              <a:noFill/>
              <a:miter lim="800000"/>
              <a:headEnd/>
              <a:tailEnd/>
            </a:ln>
          </p:spPr>
          <p:txBody>
            <a:bodyPr wrap="none">
              <a:spAutoFit/>
            </a:bodyPr>
            <a:lstStyle/>
            <a:p>
              <a:r>
                <a:rPr lang="en-US" sz="1400">
                  <a:latin typeface="Arial" charset="0"/>
                </a:rPr>
                <a:t>/ 1.19 mol  =  1 H</a:t>
              </a:r>
            </a:p>
          </p:txBody>
        </p:sp>
        <p:sp>
          <p:nvSpPr>
            <p:cNvPr id="5139" name="Text Box 16"/>
            <p:cNvSpPr txBox="1">
              <a:spLocks noChangeArrowheads="1"/>
            </p:cNvSpPr>
            <p:nvPr/>
          </p:nvSpPr>
          <p:spPr bwMode="auto">
            <a:xfrm>
              <a:off x="4489" y="3312"/>
              <a:ext cx="969" cy="192"/>
            </a:xfrm>
            <a:prstGeom prst="rect">
              <a:avLst/>
            </a:prstGeom>
            <a:noFill/>
            <a:ln w="9525">
              <a:noFill/>
              <a:miter lim="800000"/>
              <a:headEnd/>
              <a:tailEnd/>
            </a:ln>
          </p:spPr>
          <p:txBody>
            <a:bodyPr wrap="none">
              <a:spAutoFit/>
            </a:bodyPr>
            <a:lstStyle/>
            <a:p>
              <a:r>
                <a:rPr lang="en-US" sz="1400">
                  <a:latin typeface="Arial" charset="0"/>
                </a:rPr>
                <a:t>/ 1.19 mol  =  1 C</a:t>
              </a:r>
            </a:p>
          </p:txBody>
        </p:sp>
        <p:sp>
          <p:nvSpPr>
            <p:cNvPr id="5140" name="Text Box 17"/>
            <p:cNvSpPr txBox="1">
              <a:spLocks noChangeArrowheads="1"/>
            </p:cNvSpPr>
            <p:nvPr/>
          </p:nvSpPr>
          <p:spPr bwMode="auto">
            <a:xfrm>
              <a:off x="4489" y="3552"/>
              <a:ext cx="975" cy="192"/>
            </a:xfrm>
            <a:prstGeom prst="rect">
              <a:avLst/>
            </a:prstGeom>
            <a:noFill/>
            <a:ln w="9525">
              <a:noFill/>
              <a:miter lim="800000"/>
              <a:headEnd/>
              <a:tailEnd/>
            </a:ln>
          </p:spPr>
          <p:txBody>
            <a:bodyPr wrap="none">
              <a:spAutoFit/>
            </a:bodyPr>
            <a:lstStyle/>
            <a:p>
              <a:r>
                <a:rPr lang="en-US" sz="1400">
                  <a:latin typeface="Arial" charset="0"/>
                </a:rPr>
                <a:t>/ 1.19 mol  =  3 O</a:t>
              </a:r>
            </a:p>
          </p:txBody>
        </p:sp>
      </p:grpSp>
      <p:grpSp>
        <p:nvGrpSpPr>
          <p:cNvPr id="3" name="Group 18"/>
          <p:cNvGrpSpPr>
            <a:grpSpLocks/>
          </p:cNvGrpSpPr>
          <p:nvPr/>
        </p:nvGrpSpPr>
        <p:grpSpPr bwMode="auto">
          <a:xfrm>
            <a:off x="6858000" y="4419600"/>
            <a:ext cx="1601788" cy="1524000"/>
            <a:chOff x="4320" y="2784"/>
            <a:chExt cx="1009" cy="960"/>
          </a:xfrm>
        </p:grpSpPr>
        <p:sp>
          <p:nvSpPr>
            <p:cNvPr id="5135" name="Text Box 19"/>
            <p:cNvSpPr txBox="1">
              <a:spLocks noChangeArrowheads="1"/>
            </p:cNvSpPr>
            <p:nvPr/>
          </p:nvSpPr>
          <p:spPr bwMode="auto">
            <a:xfrm>
              <a:off x="4656" y="3120"/>
              <a:ext cx="673" cy="231"/>
            </a:xfrm>
            <a:prstGeom prst="rect">
              <a:avLst/>
            </a:prstGeom>
            <a:noFill/>
            <a:ln w="9525">
              <a:noFill/>
              <a:miter lim="800000"/>
              <a:headEnd/>
              <a:tailEnd/>
            </a:ln>
          </p:spPr>
          <p:txBody>
            <a:bodyPr wrap="none">
              <a:spAutoFit/>
            </a:bodyPr>
            <a:lstStyle/>
            <a:p>
              <a:r>
                <a:rPr lang="en-US" sz="1800">
                  <a:latin typeface="Arial" charset="0"/>
                </a:rPr>
                <a:t>NaHCO</a:t>
              </a:r>
              <a:r>
                <a:rPr lang="en-US" sz="1800" baseline="-25000">
                  <a:latin typeface="Arial" charset="0"/>
                </a:rPr>
                <a:t>3</a:t>
              </a:r>
            </a:p>
          </p:txBody>
        </p:sp>
        <p:sp>
          <p:nvSpPr>
            <p:cNvPr id="5136" name="AutoShape 20"/>
            <p:cNvSpPr>
              <a:spLocks/>
            </p:cNvSpPr>
            <p:nvPr/>
          </p:nvSpPr>
          <p:spPr bwMode="auto">
            <a:xfrm>
              <a:off x="4320" y="2784"/>
              <a:ext cx="192" cy="960"/>
            </a:xfrm>
            <a:prstGeom prst="rightBrace">
              <a:avLst>
                <a:gd name="adj1" fmla="val 41667"/>
                <a:gd name="adj2" fmla="val 50000"/>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7765"/>
                                        </p:tgtEl>
                                        <p:attrNameLst>
                                          <p:attrName>style.visibility</p:attrName>
                                        </p:attrNameLst>
                                      </p:cBhvr>
                                      <p:to>
                                        <p:strVal val="visible"/>
                                      </p:to>
                                    </p:set>
                                    <p:anim calcmode="lin" valueType="num">
                                      <p:cBhvr>
                                        <p:cTn id="7" dur="500" fill="hold"/>
                                        <p:tgtEl>
                                          <p:spTgt spid="117765"/>
                                        </p:tgtEl>
                                        <p:attrNameLst>
                                          <p:attrName>ppt_w</p:attrName>
                                        </p:attrNameLst>
                                      </p:cBhvr>
                                      <p:tavLst>
                                        <p:tav tm="0">
                                          <p:val>
                                            <p:fltVal val="0"/>
                                          </p:val>
                                        </p:tav>
                                        <p:tav tm="100000">
                                          <p:val>
                                            <p:strVal val="#ppt_w"/>
                                          </p:val>
                                        </p:tav>
                                      </p:tavLst>
                                    </p:anim>
                                    <p:anim calcmode="lin" valueType="num">
                                      <p:cBhvr>
                                        <p:cTn id="8" dur="500" fill="hold"/>
                                        <p:tgtEl>
                                          <p:spTgt spid="1177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117766">
                                            <p:txEl>
                                              <p:pRg st="0" end="0"/>
                                            </p:txEl>
                                          </p:spTgt>
                                        </p:tgtEl>
                                        <p:attrNameLst>
                                          <p:attrName>style.visibility</p:attrName>
                                        </p:attrNameLst>
                                      </p:cBhvr>
                                      <p:to>
                                        <p:strVal val="visible"/>
                                      </p:to>
                                    </p:set>
                                    <p:anim calcmode="lin" valueType="num">
                                      <p:cBhvr>
                                        <p:cTn id="13" dur="500" fill="hold"/>
                                        <p:tgtEl>
                                          <p:spTgt spid="11776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776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776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77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7767"/>
                                        </p:tgtEl>
                                        <p:attrNameLst>
                                          <p:attrName>style.visibility</p:attrName>
                                        </p:attrNameLst>
                                      </p:cBhvr>
                                      <p:to>
                                        <p:strVal val="visible"/>
                                      </p:to>
                                    </p:set>
                                    <p:animEffect transition="in" filter="dissolve">
                                      <p:cBhvr>
                                        <p:cTn id="21" dur="500"/>
                                        <p:tgtEl>
                                          <p:spTgt spid="11776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7768"/>
                                        </p:tgtEl>
                                        <p:attrNameLst>
                                          <p:attrName>style.visibility</p:attrName>
                                        </p:attrNameLst>
                                      </p:cBhvr>
                                      <p:to>
                                        <p:strVal val="visible"/>
                                      </p:to>
                                    </p:set>
                                    <p:animEffect transition="in" filter="fade">
                                      <p:cBhvr>
                                        <p:cTn id="26" dur="2000"/>
                                        <p:tgtEl>
                                          <p:spTgt spid="117768"/>
                                        </p:tgtEl>
                                      </p:cBhvr>
                                    </p:animEffect>
                                  </p:childTnLst>
                                </p:cTn>
                              </p:par>
                              <p:par>
                                <p:cTn id="27" presetID="0" presetClass="path" presetSubtype="0" accel="50000" decel="50000" fill="hold" grpId="1" nodeType="withEffect">
                                  <p:stCondLst>
                                    <p:cond delay="0"/>
                                  </p:stCondLst>
                                  <p:childTnLst>
                                    <p:animMotion origin="layout" path="M -2.77778E-6 -2.22222E-6 L 0.54202 0.00209 " pathEditMode="relative" rAng="0" ptsTypes="AA">
                                      <p:cBhvr>
                                        <p:cTn id="28" dur="3000" fill="hold"/>
                                        <p:tgtEl>
                                          <p:spTgt spid="117768"/>
                                        </p:tgtEl>
                                        <p:attrNameLst>
                                          <p:attrName>ppt_x</p:attrName>
                                          <p:attrName>ppt_y</p:attrName>
                                        </p:attrNameLst>
                                      </p:cBhvr>
                                      <p:rCtr x="271" y="1"/>
                                    </p:animMotion>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117766">
                                            <p:txEl>
                                              <p:pRg st="2" end="2"/>
                                            </p:txEl>
                                          </p:spTgt>
                                        </p:tgtEl>
                                        <p:attrNameLst>
                                          <p:attrName>style.visibility</p:attrName>
                                        </p:attrNameLst>
                                      </p:cBhvr>
                                      <p:to>
                                        <p:strVal val="visible"/>
                                      </p:to>
                                    </p:set>
                                    <p:anim calcmode="lin" valueType="num">
                                      <p:cBhvr>
                                        <p:cTn id="33" dur="500" fill="hold"/>
                                        <p:tgtEl>
                                          <p:spTgt spid="11776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1776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1776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177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nodeType="clickEffect">
                                  <p:stCondLst>
                                    <p:cond delay="0"/>
                                  </p:stCondLst>
                                  <p:childTnLst>
                                    <p:set>
                                      <p:cBhvr>
                                        <p:cTn id="40" dur="1" fill="hold">
                                          <p:stCondLst>
                                            <p:cond delay="0"/>
                                          </p:stCondLst>
                                        </p:cTn>
                                        <p:tgtEl>
                                          <p:spTgt spid="117769"/>
                                        </p:tgtEl>
                                        <p:attrNameLst>
                                          <p:attrName>style.visibility</p:attrName>
                                        </p:attrNameLst>
                                      </p:cBhvr>
                                      <p:to>
                                        <p:strVal val="visible"/>
                                      </p:to>
                                    </p:set>
                                    <p:anim calcmode="lin" valueType="num">
                                      <p:cBhvr>
                                        <p:cTn id="41" dur="500" fill="hold"/>
                                        <p:tgtEl>
                                          <p:spTgt spid="117769"/>
                                        </p:tgtEl>
                                        <p:attrNameLst>
                                          <p:attrName>ppt_w</p:attrName>
                                        </p:attrNameLst>
                                      </p:cBhvr>
                                      <p:tavLst>
                                        <p:tav tm="0">
                                          <p:val>
                                            <p:fltVal val="0"/>
                                          </p:val>
                                        </p:tav>
                                        <p:tav tm="100000">
                                          <p:val>
                                            <p:strVal val="#ppt_w"/>
                                          </p:val>
                                        </p:tav>
                                      </p:tavLst>
                                    </p:anim>
                                    <p:anim calcmode="lin" valueType="num">
                                      <p:cBhvr>
                                        <p:cTn id="42" dur="500" fill="hold"/>
                                        <p:tgtEl>
                                          <p:spTgt spid="11776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17770"/>
                                        </p:tgtEl>
                                        <p:attrNameLst>
                                          <p:attrName>style.visibility</p:attrName>
                                        </p:attrNameLst>
                                      </p:cBhvr>
                                      <p:to>
                                        <p:strVal val="visible"/>
                                      </p:to>
                                    </p:set>
                                    <p:anim calcmode="lin" valueType="num">
                                      <p:cBhvr>
                                        <p:cTn id="47" dur="500" fill="hold"/>
                                        <p:tgtEl>
                                          <p:spTgt spid="117770"/>
                                        </p:tgtEl>
                                        <p:attrNameLst>
                                          <p:attrName>ppt_w</p:attrName>
                                        </p:attrNameLst>
                                      </p:cBhvr>
                                      <p:tavLst>
                                        <p:tav tm="0">
                                          <p:val>
                                            <p:fltVal val="0"/>
                                          </p:val>
                                        </p:tav>
                                        <p:tav tm="100000">
                                          <p:val>
                                            <p:strVal val="#ppt_w"/>
                                          </p:val>
                                        </p:tav>
                                      </p:tavLst>
                                    </p:anim>
                                    <p:anim calcmode="lin" valueType="num">
                                      <p:cBhvr>
                                        <p:cTn id="48" dur="500" fill="hold"/>
                                        <p:tgtEl>
                                          <p:spTgt spid="117770"/>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10" fill="hold" nodeType="clickEffect">
                                  <p:stCondLst>
                                    <p:cond delay="0"/>
                                  </p:stCondLst>
                                  <p:childTnLst>
                                    <p:set>
                                      <p:cBhvr>
                                        <p:cTn id="52" dur="1" fill="hold">
                                          <p:stCondLst>
                                            <p:cond delay="0"/>
                                          </p:stCondLst>
                                        </p:cTn>
                                        <p:tgtEl>
                                          <p:spTgt spid="117771"/>
                                        </p:tgtEl>
                                        <p:attrNameLst>
                                          <p:attrName>style.visibility</p:attrName>
                                        </p:attrNameLst>
                                      </p:cBhvr>
                                      <p:to>
                                        <p:strVal val="visible"/>
                                      </p:to>
                                    </p:set>
                                    <p:anim calcmode="lin" valueType="num">
                                      <p:cBhvr>
                                        <p:cTn id="53" dur="500" fill="hold"/>
                                        <p:tgtEl>
                                          <p:spTgt spid="117771"/>
                                        </p:tgtEl>
                                        <p:attrNameLst>
                                          <p:attrName>ppt_w</p:attrName>
                                        </p:attrNameLst>
                                      </p:cBhvr>
                                      <p:tavLst>
                                        <p:tav tm="0">
                                          <p:val>
                                            <p:fltVal val="0"/>
                                          </p:val>
                                        </p:tav>
                                        <p:tav tm="100000">
                                          <p:val>
                                            <p:strVal val="#ppt_w"/>
                                          </p:val>
                                        </p:tav>
                                      </p:tavLst>
                                    </p:anim>
                                    <p:anim calcmode="lin" valueType="num">
                                      <p:cBhvr>
                                        <p:cTn id="54" dur="500" fill="hold"/>
                                        <p:tgtEl>
                                          <p:spTgt spid="117771"/>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117772"/>
                                        </p:tgtEl>
                                        <p:attrNameLst>
                                          <p:attrName>style.visibility</p:attrName>
                                        </p:attrNameLst>
                                      </p:cBhvr>
                                      <p:to>
                                        <p:strVal val="visible"/>
                                      </p:to>
                                    </p:set>
                                    <p:anim calcmode="lin" valueType="num">
                                      <p:cBhvr>
                                        <p:cTn id="59" dur="500" fill="hold"/>
                                        <p:tgtEl>
                                          <p:spTgt spid="117772"/>
                                        </p:tgtEl>
                                        <p:attrNameLst>
                                          <p:attrName>ppt_w</p:attrName>
                                        </p:attrNameLst>
                                      </p:cBhvr>
                                      <p:tavLst>
                                        <p:tav tm="0">
                                          <p:val>
                                            <p:fltVal val="0"/>
                                          </p:val>
                                        </p:tav>
                                        <p:tav tm="100000">
                                          <p:val>
                                            <p:strVal val="#ppt_w"/>
                                          </p:val>
                                        </p:tav>
                                      </p:tavLst>
                                    </p:anim>
                                    <p:anim calcmode="lin" valueType="num">
                                      <p:cBhvr>
                                        <p:cTn id="60" dur="500" fill="hold"/>
                                        <p:tgtEl>
                                          <p:spTgt spid="11777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117766">
                                            <p:txEl>
                                              <p:pRg st="9" end="9"/>
                                            </p:txEl>
                                          </p:spTgt>
                                        </p:tgtEl>
                                        <p:attrNameLst>
                                          <p:attrName>style.visibility</p:attrName>
                                        </p:attrNameLst>
                                      </p:cBhvr>
                                      <p:to>
                                        <p:strVal val="visible"/>
                                      </p:to>
                                    </p:set>
                                    <p:anim calcmode="lin" valueType="num">
                                      <p:cBhvr>
                                        <p:cTn id="65" dur="500" fill="hold"/>
                                        <p:tgtEl>
                                          <p:spTgt spid="117766">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17766">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17766">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1776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1000" fill="hold"/>
                                        <p:tgtEl>
                                          <p:spTgt spid="2"/>
                                        </p:tgtEl>
                                        <p:attrNameLst>
                                          <p:attrName>ppt_x</p:attrName>
                                        </p:attrNameLst>
                                      </p:cBhvr>
                                      <p:tavLst>
                                        <p:tav tm="0">
                                          <p:val>
                                            <p:strVal val="#ppt_x-.2"/>
                                          </p:val>
                                        </p:tav>
                                        <p:tav tm="100000">
                                          <p:val>
                                            <p:strVal val="#ppt_x"/>
                                          </p:val>
                                        </p:tav>
                                      </p:tavLst>
                                    </p:anim>
                                    <p:anim calcmode="lin" valueType="num">
                                      <p:cBhvr>
                                        <p:cTn id="7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left)">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p:bldP spid="117767" grpId="0"/>
      <p:bldP spid="117768" grpId="0"/>
      <p:bldP spid="117768" grpId="1"/>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solidFill>
                  <a:schemeClr val="bg1"/>
                </a:solidFill>
                <a:latin typeface="Arial" charset="0"/>
              </a:rPr>
              <a:t>Criss-Cross Rule</a:t>
            </a:r>
          </a:p>
        </p:txBody>
      </p:sp>
      <p:sp>
        <p:nvSpPr>
          <p:cNvPr id="24579"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sz="3600" smtClean="0"/>
              <a:t>Empirical &amp; Molecular Formula</a:t>
            </a:r>
          </a:p>
        </p:txBody>
      </p:sp>
      <p:sp>
        <p:nvSpPr>
          <p:cNvPr id="6149" name="Text Box 3"/>
          <p:cNvSpPr txBox="1">
            <a:spLocks noChangeArrowheads="1"/>
          </p:cNvSpPr>
          <p:nvPr/>
        </p:nvSpPr>
        <p:spPr bwMode="auto">
          <a:xfrm>
            <a:off x="609600" y="1371600"/>
            <a:ext cx="7924800" cy="915988"/>
          </a:xfrm>
          <a:prstGeom prst="rect">
            <a:avLst/>
          </a:prstGeom>
          <a:noFill/>
          <a:ln w="9525">
            <a:noFill/>
            <a:miter lim="800000"/>
            <a:headEnd/>
            <a:tailEnd/>
          </a:ln>
        </p:spPr>
        <p:txBody>
          <a:bodyPr wrap="none">
            <a:spAutoFit/>
          </a:bodyPr>
          <a:lstStyle/>
          <a:p>
            <a:r>
              <a:rPr lang="en-US" sz="1800">
                <a:latin typeface="Arial" charset="0"/>
              </a:rPr>
              <a:t>A 175 g hydrocarbon sample is analyzed and found to contain ~83% carbon.</a:t>
            </a:r>
          </a:p>
          <a:p>
            <a:r>
              <a:rPr lang="en-US" sz="1800">
                <a:latin typeface="Arial" charset="0"/>
              </a:rPr>
              <a:t>The molar mass of the sample is determined to be 58 g/mol.  </a:t>
            </a:r>
          </a:p>
          <a:p>
            <a:r>
              <a:rPr lang="en-US" sz="1800">
                <a:latin typeface="Arial" charset="0"/>
              </a:rPr>
              <a:t>Determine the empirical and molecular formula for this sample.</a:t>
            </a:r>
          </a:p>
        </p:txBody>
      </p:sp>
      <p:sp>
        <p:nvSpPr>
          <p:cNvPr id="119812" name="Text Box 4"/>
          <p:cNvSpPr txBox="1">
            <a:spLocks noChangeArrowheads="1"/>
          </p:cNvSpPr>
          <p:nvPr/>
        </p:nvSpPr>
        <p:spPr bwMode="auto">
          <a:xfrm>
            <a:off x="609600" y="2452688"/>
            <a:ext cx="5289550" cy="366712"/>
          </a:xfrm>
          <a:prstGeom prst="rect">
            <a:avLst/>
          </a:prstGeom>
          <a:noFill/>
          <a:ln w="9525">
            <a:noFill/>
            <a:miter lim="800000"/>
            <a:headEnd/>
            <a:tailEnd/>
          </a:ln>
        </p:spPr>
        <p:txBody>
          <a:bodyPr wrap="none">
            <a:spAutoFit/>
          </a:bodyPr>
          <a:lstStyle/>
          <a:p>
            <a:r>
              <a:rPr lang="en-US" sz="1800">
                <a:latin typeface="Arial" charset="0"/>
              </a:rPr>
              <a:t>Determine the empirical formula of this compound.</a:t>
            </a:r>
          </a:p>
        </p:txBody>
      </p:sp>
      <p:sp>
        <p:nvSpPr>
          <p:cNvPr id="119813" name="Text Box 5"/>
          <p:cNvSpPr txBox="1">
            <a:spLocks noChangeArrowheads="1"/>
          </p:cNvSpPr>
          <p:nvPr/>
        </p:nvSpPr>
        <p:spPr bwMode="auto">
          <a:xfrm>
            <a:off x="1600200" y="2833688"/>
            <a:ext cx="2935288" cy="2838450"/>
          </a:xfrm>
          <a:prstGeom prst="rect">
            <a:avLst/>
          </a:prstGeom>
          <a:noFill/>
          <a:ln w="9525">
            <a:noFill/>
            <a:miter lim="800000"/>
            <a:headEnd/>
            <a:tailEnd/>
          </a:ln>
        </p:spPr>
        <p:txBody>
          <a:bodyPr wrap="none">
            <a:spAutoFit/>
          </a:bodyPr>
          <a:lstStyle/>
          <a:p>
            <a:r>
              <a:rPr lang="en-US" sz="1800">
                <a:latin typeface="Arial" charset="0"/>
              </a:rPr>
              <a:t>Step 1)  convert % </a:t>
            </a:r>
            <a:r>
              <a:rPr lang="en-US" sz="1800">
                <a:latin typeface="Arial" charset="0"/>
                <a:sym typeface="Wingdings" pitchFamily="2" charset="2"/>
              </a:rPr>
              <a:t> gram</a:t>
            </a: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r>
              <a:rPr lang="en-US" sz="1800">
                <a:latin typeface="Arial" charset="0"/>
                <a:sym typeface="Wingdings" pitchFamily="2" charset="2"/>
              </a:rPr>
              <a:t>Step 2)  gram    moles</a:t>
            </a: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endParaRPr lang="en-US" sz="1800">
              <a:latin typeface="Arial" charset="0"/>
              <a:sym typeface="Wingdings" pitchFamily="2" charset="2"/>
            </a:endParaRPr>
          </a:p>
          <a:p>
            <a:r>
              <a:rPr lang="en-US" sz="1800">
                <a:latin typeface="Arial" charset="0"/>
                <a:sym typeface="Wingdings" pitchFamily="2" charset="2"/>
              </a:rPr>
              <a:t>Step 3)  mol / mol</a:t>
            </a:r>
            <a:endParaRPr lang="en-US" sz="1800">
              <a:latin typeface="Arial" charset="0"/>
            </a:endParaRPr>
          </a:p>
        </p:txBody>
      </p:sp>
      <p:sp>
        <p:nvSpPr>
          <p:cNvPr id="119814" name="Text Box 6"/>
          <p:cNvSpPr txBox="1">
            <a:spLocks noChangeArrowheads="1"/>
          </p:cNvSpPr>
          <p:nvPr/>
        </p:nvSpPr>
        <p:spPr bwMode="auto">
          <a:xfrm>
            <a:off x="2139950" y="3213100"/>
            <a:ext cx="2736850" cy="366713"/>
          </a:xfrm>
          <a:prstGeom prst="rect">
            <a:avLst/>
          </a:prstGeom>
          <a:noFill/>
          <a:ln w="9525">
            <a:noFill/>
            <a:miter lim="800000"/>
            <a:headEnd/>
            <a:tailEnd/>
          </a:ln>
        </p:spPr>
        <p:txBody>
          <a:bodyPr wrap="none">
            <a:spAutoFit/>
          </a:bodyPr>
          <a:lstStyle/>
          <a:p>
            <a:r>
              <a:rPr lang="en-US" sz="1800">
                <a:latin typeface="Arial" charset="0"/>
              </a:rPr>
              <a:t>Assume sample is 100 g.</a:t>
            </a:r>
          </a:p>
        </p:txBody>
      </p:sp>
      <p:graphicFrame>
        <p:nvGraphicFramePr>
          <p:cNvPr id="119815" name="Object 7"/>
          <p:cNvGraphicFramePr>
            <a:graphicFrameLocks noChangeAspect="1"/>
          </p:cNvGraphicFramePr>
          <p:nvPr/>
        </p:nvGraphicFramePr>
        <p:xfrm>
          <a:off x="1214438" y="4341813"/>
          <a:ext cx="3606800" cy="444500"/>
        </p:xfrm>
        <a:graphic>
          <a:graphicData uri="http://schemas.openxmlformats.org/presentationml/2006/ole">
            <p:oleObj spid="_x0000_s6146" name="Equation" r:id="rId4" imgW="3606480" imgH="444240" progId="Equation.3">
              <p:embed/>
            </p:oleObj>
          </a:graphicData>
        </a:graphic>
      </p:graphicFrame>
      <p:graphicFrame>
        <p:nvGraphicFramePr>
          <p:cNvPr id="119816" name="Object 8"/>
          <p:cNvGraphicFramePr>
            <a:graphicFrameLocks noChangeAspect="1"/>
          </p:cNvGraphicFramePr>
          <p:nvPr/>
        </p:nvGraphicFramePr>
        <p:xfrm>
          <a:off x="1219200" y="4811713"/>
          <a:ext cx="3149600" cy="444500"/>
        </p:xfrm>
        <a:graphic>
          <a:graphicData uri="http://schemas.openxmlformats.org/presentationml/2006/ole">
            <p:oleObj spid="_x0000_s6147" name="Equation" r:id="rId5" imgW="3149280" imgH="444240" progId="Equation.3">
              <p:embed/>
            </p:oleObj>
          </a:graphicData>
        </a:graphic>
      </p:graphicFrame>
      <p:grpSp>
        <p:nvGrpSpPr>
          <p:cNvPr id="2" name="Group 9"/>
          <p:cNvGrpSpPr>
            <a:grpSpLocks/>
          </p:cNvGrpSpPr>
          <p:nvPr/>
        </p:nvGrpSpPr>
        <p:grpSpPr bwMode="auto">
          <a:xfrm>
            <a:off x="4495800" y="4418013"/>
            <a:ext cx="1906588" cy="974725"/>
            <a:chOff x="2832" y="2688"/>
            <a:chExt cx="1201" cy="614"/>
          </a:xfrm>
        </p:grpSpPr>
        <p:sp>
          <p:nvSpPr>
            <p:cNvPr id="6170" name="Text Box 10"/>
            <p:cNvSpPr txBox="1">
              <a:spLocks noChangeArrowheads="1"/>
            </p:cNvSpPr>
            <p:nvPr/>
          </p:nvSpPr>
          <p:spPr bwMode="auto">
            <a:xfrm>
              <a:off x="2976" y="2688"/>
              <a:ext cx="1031" cy="192"/>
            </a:xfrm>
            <a:prstGeom prst="rect">
              <a:avLst/>
            </a:prstGeom>
            <a:noFill/>
            <a:ln w="9525">
              <a:noFill/>
              <a:miter lim="800000"/>
              <a:headEnd/>
              <a:tailEnd/>
            </a:ln>
          </p:spPr>
          <p:txBody>
            <a:bodyPr wrap="none">
              <a:spAutoFit/>
            </a:bodyPr>
            <a:lstStyle/>
            <a:p>
              <a:r>
                <a:rPr lang="en-US" sz="1400">
                  <a:latin typeface="Arial" charset="0"/>
                </a:rPr>
                <a:t>/ 6.917 mol  =  1 C</a:t>
              </a:r>
            </a:p>
          </p:txBody>
        </p:sp>
        <p:sp>
          <p:nvSpPr>
            <p:cNvPr id="6171" name="Text Box 11"/>
            <p:cNvSpPr txBox="1">
              <a:spLocks noChangeArrowheads="1"/>
            </p:cNvSpPr>
            <p:nvPr/>
          </p:nvSpPr>
          <p:spPr bwMode="auto">
            <a:xfrm>
              <a:off x="2832" y="2976"/>
              <a:ext cx="1201" cy="326"/>
            </a:xfrm>
            <a:prstGeom prst="rect">
              <a:avLst/>
            </a:prstGeom>
            <a:noFill/>
            <a:ln w="9525">
              <a:noFill/>
              <a:miter lim="800000"/>
              <a:headEnd/>
              <a:tailEnd/>
            </a:ln>
          </p:spPr>
          <p:txBody>
            <a:bodyPr wrap="none">
              <a:spAutoFit/>
            </a:bodyPr>
            <a:lstStyle/>
            <a:p>
              <a:r>
                <a:rPr lang="en-US" sz="1400">
                  <a:latin typeface="Arial" charset="0"/>
                </a:rPr>
                <a:t>/ 6.917 mol = 2.5 H  </a:t>
              </a:r>
            </a:p>
            <a:p>
              <a:r>
                <a:rPr lang="en-US" sz="1400">
                  <a:latin typeface="Arial" charset="0"/>
                </a:rPr>
                <a:t>                 (2.4577  H)</a:t>
              </a:r>
            </a:p>
          </p:txBody>
        </p:sp>
      </p:grpSp>
      <p:grpSp>
        <p:nvGrpSpPr>
          <p:cNvPr id="3" name="Group 12"/>
          <p:cNvGrpSpPr>
            <a:grpSpLocks/>
          </p:cNvGrpSpPr>
          <p:nvPr/>
        </p:nvGrpSpPr>
        <p:grpSpPr bwMode="auto">
          <a:xfrm>
            <a:off x="6248400" y="4418013"/>
            <a:ext cx="1106488" cy="762000"/>
            <a:chOff x="3936" y="2640"/>
            <a:chExt cx="697" cy="480"/>
          </a:xfrm>
        </p:grpSpPr>
        <p:sp>
          <p:nvSpPr>
            <p:cNvPr id="6168" name="Text Box 13"/>
            <p:cNvSpPr txBox="1">
              <a:spLocks noChangeArrowheads="1"/>
            </p:cNvSpPr>
            <p:nvPr/>
          </p:nvSpPr>
          <p:spPr bwMode="auto">
            <a:xfrm>
              <a:off x="4176" y="2784"/>
              <a:ext cx="457" cy="231"/>
            </a:xfrm>
            <a:prstGeom prst="rect">
              <a:avLst/>
            </a:prstGeom>
            <a:noFill/>
            <a:ln w="9525">
              <a:noFill/>
              <a:miter lim="800000"/>
              <a:headEnd/>
              <a:tailEnd/>
            </a:ln>
          </p:spPr>
          <p:txBody>
            <a:bodyPr wrap="none">
              <a:spAutoFit/>
            </a:bodyPr>
            <a:lstStyle/>
            <a:p>
              <a:r>
                <a:rPr lang="en-US" sz="1800">
                  <a:latin typeface="Arial" charset="0"/>
                </a:rPr>
                <a:t>CH</a:t>
              </a:r>
              <a:r>
                <a:rPr lang="en-US" sz="1800" baseline="-25000">
                  <a:latin typeface="Arial" charset="0"/>
                </a:rPr>
                <a:t>2.5</a:t>
              </a:r>
            </a:p>
          </p:txBody>
        </p:sp>
        <p:sp>
          <p:nvSpPr>
            <p:cNvPr id="6169" name="AutoShape 14"/>
            <p:cNvSpPr>
              <a:spLocks/>
            </p:cNvSpPr>
            <p:nvPr/>
          </p:nvSpPr>
          <p:spPr bwMode="auto">
            <a:xfrm>
              <a:off x="3936" y="2640"/>
              <a:ext cx="192" cy="480"/>
            </a:xfrm>
            <a:prstGeom prst="rightBrace">
              <a:avLst>
                <a:gd name="adj1" fmla="val 20833"/>
                <a:gd name="adj2" fmla="val 50000"/>
              </a:avLst>
            </a:prstGeom>
            <a:noFill/>
            <a:ln w="9525">
              <a:solidFill>
                <a:schemeClr val="tx1"/>
              </a:solidFill>
              <a:round/>
              <a:headEnd/>
              <a:tailEnd/>
            </a:ln>
          </p:spPr>
          <p:txBody>
            <a:bodyPr wrap="none" anchor="ctr"/>
            <a:lstStyle/>
            <a:p>
              <a:endParaRPr lang="en-US"/>
            </a:p>
          </p:txBody>
        </p:sp>
      </p:grpSp>
      <p:sp>
        <p:nvSpPr>
          <p:cNvPr id="119823" name="Text Box 15"/>
          <p:cNvSpPr txBox="1">
            <a:spLocks noChangeArrowheads="1"/>
          </p:cNvSpPr>
          <p:nvPr/>
        </p:nvSpPr>
        <p:spPr bwMode="auto">
          <a:xfrm>
            <a:off x="2133600" y="3517900"/>
            <a:ext cx="4133850" cy="366713"/>
          </a:xfrm>
          <a:prstGeom prst="rect">
            <a:avLst/>
          </a:prstGeom>
          <a:noFill/>
          <a:ln w="9525">
            <a:noFill/>
            <a:miter lim="800000"/>
            <a:headEnd/>
            <a:tailEnd/>
          </a:ln>
        </p:spPr>
        <p:txBody>
          <a:bodyPr wrap="none">
            <a:spAutoFit/>
          </a:bodyPr>
          <a:lstStyle/>
          <a:p>
            <a:r>
              <a:rPr lang="en-US" sz="1800">
                <a:latin typeface="Arial" charset="0"/>
              </a:rPr>
              <a:t>Then,  83 g carbon and 17 g hydrogen.</a:t>
            </a:r>
          </a:p>
        </p:txBody>
      </p:sp>
      <p:sp>
        <p:nvSpPr>
          <p:cNvPr id="119824" name="Text Box 16"/>
          <p:cNvSpPr txBox="1">
            <a:spLocks noChangeArrowheads="1"/>
          </p:cNvSpPr>
          <p:nvPr/>
        </p:nvSpPr>
        <p:spPr bwMode="auto">
          <a:xfrm>
            <a:off x="7699375" y="4660900"/>
            <a:ext cx="682625" cy="366713"/>
          </a:xfrm>
          <a:prstGeom prst="rect">
            <a:avLst/>
          </a:prstGeom>
          <a:noFill/>
          <a:ln w="9525">
            <a:noFill/>
            <a:miter lim="800000"/>
            <a:headEnd/>
            <a:tailEnd/>
          </a:ln>
        </p:spPr>
        <p:txBody>
          <a:bodyPr wrap="none">
            <a:spAutoFit/>
          </a:bodyPr>
          <a:lstStyle/>
          <a:p>
            <a:r>
              <a:rPr lang="en-US" sz="1800">
                <a:latin typeface="Arial" charset="0"/>
              </a:rPr>
              <a:t>C</a:t>
            </a:r>
            <a:r>
              <a:rPr lang="en-US" sz="1800" baseline="-25000">
                <a:latin typeface="Arial" charset="0"/>
              </a:rPr>
              <a:t>2</a:t>
            </a:r>
            <a:r>
              <a:rPr lang="en-US" sz="1800">
                <a:latin typeface="Arial" charset="0"/>
              </a:rPr>
              <a:t>H</a:t>
            </a:r>
            <a:r>
              <a:rPr lang="en-US" sz="1800" baseline="-25000">
                <a:latin typeface="Arial" charset="0"/>
              </a:rPr>
              <a:t>5</a:t>
            </a:r>
          </a:p>
        </p:txBody>
      </p:sp>
      <p:sp>
        <p:nvSpPr>
          <p:cNvPr id="119825" name="Line 17"/>
          <p:cNvSpPr>
            <a:spLocks noChangeShapeType="1"/>
          </p:cNvSpPr>
          <p:nvPr/>
        </p:nvSpPr>
        <p:spPr bwMode="auto">
          <a:xfrm>
            <a:off x="7391400" y="4799013"/>
            <a:ext cx="304800" cy="0"/>
          </a:xfrm>
          <a:prstGeom prst="line">
            <a:avLst/>
          </a:prstGeom>
          <a:noFill/>
          <a:ln w="9525">
            <a:solidFill>
              <a:schemeClr val="tx1"/>
            </a:solidFill>
            <a:round/>
            <a:headEnd/>
            <a:tailEnd type="triangle" w="med" len="med"/>
          </a:ln>
        </p:spPr>
        <p:txBody>
          <a:bodyPr/>
          <a:lstStyle/>
          <a:p>
            <a:endParaRPr lang="en-US"/>
          </a:p>
        </p:txBody>
      </p:sp>
      <p:sp>
        <p:nvSpPr>
          <p:cNvPr id="119826" name="Text Box 18"/>
          <p:cNvSpPr txBox="1">
            <a:spLocks noChangeArrowheads="1"/>
          </p:cNvSpPr>
          <p:nvPr/>
        </p:nvSpPr>
        <p:spPr bwMode="auto">
          <a:xfrm>
            <a:off x="6480175" y="5291138"/>
            <a:ext cx="2359025" cy="366712"/>
          </a:xfrm>
          <a:prstGeom prst="rect">
            <a:avLst/>
          </a:prstGeom>
          <a:noFill/>
          <a:ln w="9525">
            <a:noFill/>
            <a:miter lim="800000"/>
            <a:headEnd/>
            <a:tailEnd/>
          </a:ln>
        </p:spPr>
        <p:txBody>
          <a:bodyPr wrap="none">
            <a:spAutoFit/>
          </a:bodyPr>
          <a:lstStyle/>
          <a:p>
            <a:r>
              <a:rPr lang="en-US" sz="1800">
                <a:latin typeface="Arial" charset="0"/>
              </a:rPr>
              <a:t>MM</a:t>
            </a:r>
            <a:r>
              <a:rPr lang="en-US" sz="1800" baseline="-25000">
                <a:latin typeface="Arial" charset="0"/>
              </a:rPr>
              <a:t>molecular</a:t>
            </a:r>
            <a:r>
              <a:rPr lang="en-US" sz="1800">
                <a:latin typeface="Arial" charset="0"/>
              </a:rPr>
              <a:t> = 58 g/mol</a:t>
            </a:r>
          </a:p>
        </p:txBody>
      </p:sp>
      <p:sp>
        <p:nvSpPr>
          <p:cNvPr id="119827" name="Text Box 19"/>
          <p:cNvSpPr txBox="1">
            <a:spLocks noChangeArrowheads="1"/>
          </p:cNvSpPr>
          <p:nvPr/>
        </p:nvSpPr>
        <p:spPr bwMode="auto">
          <a:xfrm>
            <a:off x="3962400" y="5713413"/>
            <a:ext cx="3113088" cy="915987"/>
          </a:xfrm>
          <a:prstGeom prst="rect">
            <a:avLst/>
          </a:prstGeom>
          <a:noFill/>
          <a:ln w="9525">
            <a:noFill/>
            <a:miter lim="800000"/>
            <a:headEnd/>
            <a:tailEnd/>
          </a:ln>
        </p:spPr>
        <p:txBody>
          <a:bodyPr wrap="none">
            <a:spAutoFit/>
          </a:bodyPr>
          <a:lstStyle/>
          <a:p>
            <a:r>
              <a:rPr lang="en-US" sz="1800">
                <a:latin typeface="Arial" charset="0"/>
              </a:rPr>
              <a:t>58/29 = 2</a:t>
            </a:r>
          </a:p>
          <a:p>
            <a:endParaRPr lang="en-US" sz="1800">
              <a:latin typeface="Arial" charset="0"/>
            </a:endParaRPr>
          </a:p>
          <a:p>
            <a:r>
              <a:rPr lang="en-US" sz="1800">
                <a:latin typeface="Arial" charset="0"/>
              </a:rPr>
              <a:t>Therefore   2(C</a:t>
            </a:r>
            <a:r>
              <a:rPr lang="en-US" sz="1800" baseline="-25000">
                <a:latin typeface="Arial" charset="0"/>
              </a:rPr>
              <a:t>2</a:t>
            </a:r>
            <a:r>
              <a:rPr lang="en-US" sz="1800">
                <a:latin typeface="Arial" charset="0"/>
              </a:rPr>
              <a:t>H</a:t>
            </a:r>
            <a:r>
              <a:rPr lang="en-US" sz="1800" baseline="-25000">
                <a:latin typeface="Arial" charset="0"/>
              </a:rPr>
              <a:t>5</a:t>
            </a:r>
            <a:r>
              <a:rPr lang="en-US" sz="1800">
                <a:latin typeface="Arial" charset="0"/>
              </a:rPr>
              <a:t>)  =  C</a:t>
            </a:r>
            <a:r>
              <a:rPr lang="en-US" sz="1800" baseline="-25000">
                <a:latin typeface="Arial" charset="0"/>
              </a:rPr>
              <a:t>4</a:t>
            </a:r>
            <a:r>
              <a:rPr lang="en-US" sz="1800">
                <a:latin typeface="Arial" charset="0"/>
              </a:rPr>
              <a:t>H</a:t>
            </a:r>
            <a:r>
              <a:rPr lang="en-US" sz="1800" baseline="-25000">
                <a:latin typeface="Arial" charset="0"/>
              </a:rPr>
              <a:t>10</a:t>
            </a:r>
          </a:p>
        </p:txBody>
      </p:sp>
      <p:sp>
        <p:nvSpPr>
          <p:cNvPr id="119828" name="Text Box 20"/>
          <p:cNvSpPr txBox="1">
            <a:spLocks noChangeArrowheads="1"/>
          </p:cNvSpPr>
          <p:nvPr/>
        </p:nvSpPr>
        <p:spPr bwMode="auto">
          <a:xfrm>
            <a:off x="6477000" y="3732213"/>
            <a:ext cx="2308225" cy="366712"/>
          </a:xfrm>
          <a:prstGeom prst="rect">
            <a:avLst/>
          </a:prstGeom>
          <a:noFill/>
          <a:ln w="9525">
            <a:noFill/>
            <a:miter lim="800000"/>
            <a:headEnd/>
            <a:tailEnd/>
          </a:ln>
        </p:spPr>
        <p:txBody>
          <a:bodyPr wrap="none">
            <a:spAutoFit/>
          </a:bodyPr>
          <a:lstStyle/>
          <a:p>
            <a:r>
              <a:rPr lang="en-US" sz="1800">
                <a:latin typeface="Arial" charset="0"/>
              </a:rPr>
              <a:t>MM</a:t>
            </a:r>
            <a:r>
              <a:rPr lang="en-US" sz="1800" baseline="-25000">
                <a:latin typeface="Arial" charset="0"/>
              </a:rPr>
              <a:t>empirical</a:t>
            </a:r>
            <a:r>
              <a:rPr lang="en-US" sz="1800">
                <a:latin typeface="Arial" charset="0"/>
              </a:rPr>
              <a:t> = 29 g/mol</a:t>
            </a:r>
          </a:p>
        </p:txBody>
      </p:sp>
      <p:sp>
        <p:nvSpPr>
          <p:cNvPr id="119829" name="Text Box 21"/>
          <p:cNvSpPr txBox="1">
            <a:spLocks noChangeArrowheads="1"/>
          </p:cNvSpPr>
          <p:nvPr/>
        </p:nvSpPr>
        <p:spPr bwMode="auto">
          <a:xfrm>
            <a:off x="6735763" y="2801938"/>
            <a:ext cx="2027237" cy="855662"/>
          </a:xfrm>
          <a:prstGeom prst="rect">
            <a:avLst/>
          </a:prstGeom>
          <a:noFill/>
          <a:ln w="9525">
            <a:noFill/>
            <a:miter lim="800000"/>
            <a:headEnd/>
            <a:tailEnd/>
          </a:ln>
        </p:spPr>
        <p:txBody>
          <a:bodyPr wrap="none">
            <a:spAutoFit/>
          </a:bodyPr>
          <a:lstStyle/>
          <a:p>
            <a:r>
              <a:rPr lang="en-US" sz="1600">
                <a:latin typeface="Arial" charset="0"/>
              </a:rPr>
              <a:t>2 C @ 12 g = 24 g</a:t>
            </a:r>
          </a:p>
          <a:p>
            <a:r>
              <a:rPr lang="en-US" sz="1600" u="sng">
                <a:latin typeface="Arial" charset="0"/>
              </a:rPr>
              <a:t>5 H @   1 g  =  5 g</a:t>
            </a:r>
            <a:endParaRPr lang="en-US" sz="1600">
              <a:latin typeface="Arial" charset="0"/>
            </a:endParaRPr>
          </a:p>
          <a:p>
            <a:r>
              <a:rPr lang="en-US" sz="1600">
                <a:latin typeface="Arial" charset="0"/>
              </a:rPr>
              <a:t>                      29 g</a:t>
            </a:r>
            <a:r>
              <a:rPr lang="en-US" sz="1800" u="sng">
                <a:latin typeface="Arial" charset="0"/>
              </a:rPr>
              <a:t>   </a:t>
            </a:r>
          </a:p>
        </p:txBody>
      </p:sp>
      <p:sp>
        <p:nvSpPr>
          <p:cNvPr id="119830" name="Text Box 22"/>
          <p:cNvSpPr txBox="1">
            <a:spLocks noChangeArrowheads="1"/>
          </p:cNvSpPr>
          <p:nvPr/>
        </p:nvSpPr>
        <p:spPr bwMode="auto">
          <a:xfrm>
            <a:off x="7315200" y="6261100"/>
            <a:ext cx="882650" cy="366713"/>
          </a:xfrm>
          <a:prstGeom prst="rect">
            <a:avLst/>
          </a:prstGeom>
          <a:noFill/>
          <a:ln w="9525">
            <a:noFill/>
            <a:miter lim="800000"/>
            <a:headEnd/>
            <a:tailEnd/>
          </a:ln>
        </p:spPr>
        <p:txBody>
          <a:bodyPr wrap="none">
            <a:spAutoFit/>
          </a:bodyPr>
          <a:lstStyle/>
          <a:p>
            <a:r>
              <a:rPr lang="en-US" sz="1800">
                <a:latin typeface="Arial" charset="0"/>
              </a:rPr>
              <a:t>butane</a:t>
            </a:r>
          </a:p>
        </p:txBody>
      </p:sp>
      <p:sp>
        <p:nvSpPr>
          <p:cNvPr id="119831" name="Rectangle 23"/>
          <p:cNvSpPr>
            <a:spLocks noChangeArrowheads="1"/>
          </p:cNvSpPr>
          <p:nvPr/>
        </p:nvSpPr>
        <p:spPr bwMode="auto">
          <a:xfrm>
            <a:off x="1524000" y="3884613"/>
            <a:ext cx="2819400" cy="457200"/>
          </a:xfrm>
          <a:prstGeom prst="rect">
            <a:avLst/>
          </a:prstGeom>
          <a:solidFill>
            <a:schemeClr val="bg1"/>
          </a:solidFill>
          <a:ln w="9525">
            <a:noFill/>
            <a:miter lim="800000"/>
            <a:headEnd/>
            <a:tailEnd/>
          </a:ln>
        </p:spPr>
        <p:txBody>
          <a:bodyPr wrap="none" anchor="ctr"/>
          <a:lstStyle/>
          <a:p>
            <a:endParaRPr lang="en-US"/>
          </a:p>
        </p:txBody>
      </p:sp>
      <p:sp>
        <p:nvSpPr>
          <p:cNvPr id="119832" name="Rectangle 24"/>
          <p:cNvSpPr>
            <a:spLocks noChangeArrowheads="1"/>
          </p:cNvSpPr>
          <p:nvPr/>
        </p:nvSpPr>
        <p:spPr bwMode="auto">
          <a:xfrm>
            <a:off x="1524000" y="5256213"/>
            <a:ext cx="2057400" cy="457200"/>
          </a:xfrm>
          <a:prstGeom prst="rect">
            <a:avLst/>
          </a:prstGeom>
          <a:solidFill>
            <a:schemeClr val="bg1"/>
          </a:solidFill>
          <a:ln w="9525">
            <a:noFill/>
            <a:miter lim="800000"/>
            <a:headEnd/>
            <a:tailEnd/>
          </a:ln>
        </p:spPr>
        <p:txBody>
          <a:bodyPr wrap="none" anchor="ctr"/>
          <a:lstStyle/>
          <a:p>
            <a:endParaRPr lang="en-US"/>
          </a:p>
        </p:txBody>
      </p:sp>
      <p:sp>
        <p:nvSpPr>
          <p:cNvPr id="119833" name="Text Box 25"/>
          <p:cNvSpPr txBox="1">
            <a:spLocks noChangeArrowheads="1"/>
          </p:cNvSpPr>
          <p:nvPr/>
        </p:nvSpPr>
        <p:spPr bwMode="auto">
          <a:xfrm>
            <a:off x="6607175" y="1117600"/>
            <a:ext cx="1943100" cy="366713"/>
          </a:xfrm>
          <a:prstGeom prst="rect">
            <a:avLst/>
          </a:prstGeom>
          <a:noFill/>
          <a:ln w="9525">
            <a:noFill/>
            <a:miter lim="800000"/>
            <a:headEnd/>
            <a:tailEnd/>
          </a:ln>
        </p:spPr>
        <p:txBody>
          <a:bodyPr wrap="none">
            <a:spAutoFit/>
          </a:bodyPr>
          <a:lstStyle/>
          <a:p>
            <a:r>
              <a:rPr lang="en-US" sz="1800" i="1">
                <a:solidFill>
                  <a:srgbClr val="CC0000"/>
                </a:solidFill>
                <a:latin typeface="Arial" charset="0"/>
              </a:rPr>
              <a:t>(~17% hydrogen)</a:t>
            </a:r>
          </a:p>
        </p:txBody>
      </p:sp>
      <p:sp>
        <p:nvSpPr>
          <p:cNvPr id="119834" name="Text Box 26"/>
          <p:cNvSpPr txBox="1">
            <a:spLocks noChangeArrowheads="1"/>
          </p:cNvSpPr>
          <p:nvPr/>
        </p:nvSpPr>
        <p:spPr bwMode="auto">
          <a:xfrm>
            <a:off x="2152650" y="1044575"/>
            <a:ext cx="4198938" cy="396875"/>
          </a:xfrm>
          <a:prstGeom prst="rect">
            <a:avLst/>
          </a:prstGeom>
          <a:noFill/>
          <a:ln w="9525">
            <a:noFill/>
            <a:miter lim="800000"/>
            <a:headEnd/>
            <a:tailEnd/>
          </a:ln>
        </p:spPr>
        <p:txBody>
          <a:bodyPr wrap="none">
            <a:spAutoFit/>
          </a:bodyPr>
          <a:lstStyle/>
          <a:p>
            <a:r>
              <a:rPr lang="en-US">
                <a:solidFill>
                  <a:schemeClr val="accent2"/>
                </a:solidFill>
                <a:latin typeface="Arial" charset="0"/>
              </a:rPr>
              <a:t>(contains only </a:t>
            </a:r>
            <a:r>
              <a:rPr lang="en-US" b="1">
                <a:solidFill>
                  <a:schemeClr val="accent2"/>
                </a:solidFill>
                <a:latin typeface="Arial" charset="0"/>
              </a:rPr>
              <a:t>hydrogen</a:t>
            </a:r>
            <a:r>
              <a:rPr lang="en-US">
                <a:solidFill>
                  <a:schemeClr val="accent2"/>
                </a:solidFill>
                <a:latin typeface="Arial" charset="0"/>
              </a:rPr>
              <a:t> + </a:t>
            </a:r>
            <a:r>
              <a:rPr lang="en-US" b="1">
                <a:solidFill>
                  <a:schemeClr val="accent2"/>
                </a:solidFill>
                <a:latin typeface="Arial" charset="0"/>
              </a:rPr>
              <a:t>carbon</a:t>
            </a:r>
            <a:r>
              <a:rPr lang="en-US">
                <a:solidFill>
                  <a:schemeClr val="accent2"/>
                </a:solidFill>
                <a:latin typeface="Arial" charset="0"/>
              </a:rPr>
              <a:t>)</a:t>
            </a:r>
          </a:p>
        </p:txBody>
      </p:sp>
      <p:sp>
        <p:nvSpPr>
          <p:cNvPr id="119836" name="AutoShape 28"/>
          <p:cNvSpPr>
            <a:spLocks noChangeArrowheads="1"/>
          </p:cNvSpPr>
          <p:nvPr/>
        </p:nvSpPr>
        <p:spPr bwMode="auto">
          <a:xfrm>
            <a:off x="1954213" y="1154113"/>
            <a:ext cx="279400" cy="317500"/>
          </a:xfrm>
          <a:custGeom>
            <a:avLst/>
            <a:gdLst>
              <a:gd name="T0" fmla="*/ 2525685 w 21600"/>
              <a:gd name="T1" fmla="*/ 0 h 21600"/>
              <a:gd name="T2" fmla="*/ 2525685 w 21600"/>
              <a:gd name="T3" fmla="*/ 2626886 h 21600"/>
              <a:gd name="T4" fmla="*/ 331296 w 21600"/>
              <a:gd name="T5" fmla="*/ 4666956 h 21600"/>
              <a:gd name="T6" fmla="*/ 3614091 w 21600"/>
              <a:gd name="T7" fmla="*/ 1313450 h 21600"/>
              <a:gd name="T8" fmla="*/ 17694720 60000 65536"/>
              <a:gd name="T9" fmla="*/ 5898240 60000 65536"/>
              <a:gd name="T10" fmla="*/ 5898240 60000 65536"/>
              <a:gd name="T11" fmla="*/ 0 60000 65536"/>
              <a:gd name="T12" fmla="*/ 12427 w 21600"/>
              <a:gd name="T13" fmla="*/ 4142 h 21600"/>
              <a:gd name="T14" fmla="*/ 19527 w 21600"/>
              <a:gd name="T15" fmla="*/ 8016 h 21600"/>
            </a:gdLst>
            <a:ahLst/>
            <a:cxnLst>
              <a:cxn ang="T8">
                <a:pos x="T0" y="T1"/>
              </a:cxn>
              <a:cxn ang="T9">
                <a:pos x="T2" y="T3"/>
              </a:cxn>
              <a:cxn ang="T10">
                <a:pos x="T4" y="T5"/>
              </a:cxn>
              <a:cxn ang="T11">
                <a:pos x="T6" y="T7"/>
              </a:cxn>
            </a:cxnLst>
            <a:rect l="T12" t="T13" r="T14" b="T15"/>
            <a:pathLst>
              <a:path w="21600" h="21600">
                <a:moveTo>
                  <a:pt x="21600" y="6079"/>
                </a:moveTo>
                <a:lnTo>
                  <a:pt x="15095" y="0"/>
                </a:lnTo>
                <a:lnTo>
                  <a:pt x="15095" y="4142"/>
                </a:lnTo>
                <a:lnTo>
                  <a:pt x="12427" y="4142"/>
                </a:lnTo>
                <a:cubicBezTo>
                  <a:pt x="5564" y="4142"/>
                  <a:pt x="0" y="7731"/>
                  <a:pt x="0" y="12158"/>
                </a:cubicBezTo>
                <a:lnTo>
                  <a:pt x="0" y="21600"/>
                </a:lnTo>
                <a:lnTo>
                  <a:pt x="3960" y="21600"/>
                </a:lnTo>
                <a:lnTo>
                  <a:pt x="3960" y="12158"/>
                </a:lnTo>
                <a:cubicBezTo>
                  <a:pt x="3960" y="9870"/>
                  <a:pt x="7751" y="8016"/>
                  <a:pt x="12427" y="8016"/>
                </a:cubicBezTo>
                <a:lnTo>
                  <a:pt x="15095" y="8016"/>
                </a:lnTo>
                <a:lnTo>
                  <a:pt x="15095" y="12158"/>
                </a:lnTo>
                <a:close/>
              </a:path>
            </a:pathLst>
          </a:custGeom>
          <a:solidFill>
            <a:schemeClr val="accent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36"/>
                                        </p:tgtEl>
                                        <p:attrNameLst>
                                          <p:attrName>style.visibility</p:attrName>
                                        </p:attrNameLst>
                                      </p:cBhvr>
                                      <p:to>
                                        <p:strVal val="visible"/>
                                      </p:to>
                                    </p:set>
                                    <p:animEffect transition="in" filter="wipe(left)">
                                      <p:cBhvr>
                                        <p:cTn id="7" dur="500"/>
                                        <p:tgtEl>
                                          <p:spTgt spid="1198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834"/>
                                        </p:tgtEl>
                                        <p:attrNameLst>
                                          <p:attrName>style.visibility</p:attrName>
                                        </p:attrNameLst>
                                      </p:cBhvr>
                                      <p:to>
                                        <p:strVal val="visible"/>
                                      </p:to>
                                    </p:set>
                                    <p:animEffect transition="in" filter="wipe(left)">
                                      <p:cBhvr>
                                        <p:cTn id="11" dur="3000"/>
                                        <p:tgtEl>
                                          <p:spTgt spid="11983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xit" presetSubtype="0" fill="hold" grpId="1" nodeType="clickEffect">
                                  <p:stCondLst>
                                    <p:cond delay="0"/>
                                  </p:stCondLst>
                                  <p:childTnLst>
                                    <p:anim calcmode="lin" valueType="num">
                                      <p:cBhvr>
                                        <p:cTn id="15" dur="1000"/>
                                        <p:tgtEl>
                                          <p:spTgt spid="119836"/>
                                        </p:tgtEl>
                                        <p:attrNameLst>
                                          <p:attrName>ppt_w</p:attrName>
                                        </p:attrNameLst>
                                      </p:cBhvr>
                                      <p:tavLst>
                                        <p:tav tm="0">
                                          <p:val>
                                            <p:strVal val="ppt_w"/>
                                          </p:val>
                                        </p:tav>
                                        <p:tav tm="100000">
                                          <p:val>
                                            <p:strVal val="ppt_w*0.70"/>
                                          </p:val>
                                        </p:tav>
                                      </p:tavLst>
                                    </p:anim>
                                    <p:anim calcmode="lin" valueType="num">
                                      <p:cBhvr>
                                        <p:cTn id="16" dur="1000"/>
                                        <p:tgtEl>
                                          <p:spTgt spid="119836"/>
                                        </p:tgtEl>
                                        <p:attrNameLst>
                                          <p:attrName>ppt_h</p:attrName>
                                        </p:attrNameLst>
                                      </p:cBhvr>
                                      <p:tavLst>
                                        <p:tav tm="0">
                                          <p:val>
                                            <p:strVal val="ppt_h"/>
                                          </p:val>
                                        </p:tav>
                                        <p:tav tm="100000">
                                          <p:val>
                                            <p:strVal val="ppt_h"/>
                                          </p:val>
                                        </p:tav>
                                      </p:tavLst>
                                    </p:anim>
                                    <p:animEffect transition="out" filter="fade">
                                      <p:cBhvr>
                                        <p:cTn id="17" dur="1000"/>
                                        <p:tgtEl>
                                          <p:spTgt spid="119836"/>
                                        </p:tgtEl>
                                      </p:cBhvr>
                                    </p:animEffect>
                                    <p:set>
                                      <p:cBhvr>
                                        <p:cTn id="18" dur="1" fill="hold">
                                          <p:stCondLst>
                                            <p:cond delay="999"/>
                                          </p:stCondLst>
                                        </p:cTn>
                                        <p:tgtEl>
                                          <p:spTgt spid="119836"/>
                                        </p:tgtEl>
                                        <p:attrNameLst>
                                          <p:attrName>style.visibility</p:attrName>
                                        </p:attrNameLst>
                                      </p:cBhvr>
                                      <p:to>
                                        <p:strVal val="hidden"/>
                                      </p:to>
                                    </p:set>
                                  </p:childTnLst>
                                </p:cTn>
                              </p:par>
                              <p:par>
                                <p:cTn id="19" presetID="55" presetClass="exit" presetSubtype="0" fill="hold" grpId="1" nodeType="withEffect">
                                  <p:stCondLst>
                                    <p:cond delay="0"/>
                                  </p:stCondLst>
                                  <p:childTnLst>
                                    <p:anim calcmode="lin" valueType="num">
                                      <p:cBhvr>
                                        <p:cTn id="20" dur="1000"/>
                                        <p:tgtEl>
                                          <p:spTgt spid="119834"/>
                                        </p:tgtEl>
                                        <p:attrNameLst>
                                          <p:attrName>ppt_w</p:attrName>
                                        </p:attrNameLst>
                                      </p:cBhvr>
                                      <p:tavLst>
                                        <p:tav tm="0">
                                          <p:val>
                                            <p:strVal val="ppt_w"/>
                                          </p:val>
                                        </p:tav>
                                        <p:tav tm="100000">
                                          <p:val>
                                            <p:strVal val="ppt_w*0.70"/>
                                          </p:val>
                                        </p:tav>
                                      </p:tavLst>
                                    </p:anim>
                                    <p:anim calcmode="lin" valueType="num">
                                      <p:cBhvr>
                                        <p:cTn id="21" dur="1000"/>
                                        <p:tgtEl>
                                          <p:spTgt spid="119834"/>
                                        </p:tgtEl>
                                        <p:attrNameLst>
                                          <p:attrName>ppt_h</p:attrName>
                                        </p:attrNameLst>
                                      </p:cBhvr>
                                      <p:tavLst>
                                        <p:tav tm="0">
                                          <p:val>
                                            <p:strVal val="ppt_h"/>
                                          </p:val>
                                        </p:tav>
                                        <p:tav tm="100000">
                                          <p:val>
                                            <p:strVal val="ppt_h"/>
                                          </p:val>
                                        </p:tav>
                                      </p:tavLst>
                                    </p:anim>
                                    <p:animEffect transition="out" filter="fade">
                                      <p:cBhvr>
                                        <p:cTn id="22" dur="1000"/>
                                        <p:tgtEl>
                                          <p:spTgt spid="119834"/>
                                        </p:tgtEl>
                                      </p:cBhvr>
                                    </p:animEffect>
                                    <p:set>
                                      <p:cBhvr>
                                        <p:cTn id="23" dur="1" fill="hold">
                                          <p:stCondLst>
                                            <p:cond delay="999"/>
                                          </p:stCondLst>
                                        </p:cTn>
                                        <p:tgtEl>
                                          <p:spTgt spid="11983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9833"/>
                                        </p:tgtEl>
                                        <p:attrNameLst>
                                          <p:attrName>style.visibility</p:attrName>
                                        </p:attrNameLst>
                                      </p:cBhvr>
                                      <p:to>
                                        <p:strVal val="visible"/>
                                      </p:to>
                                    </p:set>
                                    <p:animEffect transition="in" filter="fade">
                                      <p:cBhvr>
                                        <p:cTn id="28" dur="1000"/>
                                        <p:tgtEl>
                                          <p:spTgt spid="119833"/>
                                        </p:tgtEl>
                                      </p:cBhvr>
                                    </p:animEffect>
                                    <p:anim calcmode="lin" valueType="num">
                                      <p:cBhvr>
                                        <p:cTn id="29" dur="1000" fill="hold"/>
                                        <p:tgtEl>
                                          <p:spTgt spid="119833"/>
                                        </p:tgtEl>
                                        <p:attrNameLst>
                                          <p:attrName>ppt_x</p:attrName>
                                        </p:attrNameLst>
                                      </p:cBhvr>
                                      <p:tavLst>
                                        <p:tav tm="0">
                                          <p:val>
                                            <p:strVal val="#ppt_x"/>
                                          </p:val>
                                        </p:tav>
                                        <p:tav tm="100000">
                                          <p:val>
                                            <p:strVal val="#ppt_x"/>
                                          </p:val>
                                        </p:tav>
                                      </p:tavLst>
                                    </p:anim>
                                    <p:anim calcmode="lin" valueType="num">
                                      <p:cBhvr>
                                        <p:cTn id="30" dur="1000" fill="hold"/>
                                        <p:tgtEl>
                                          <p:spTgt spid="1198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19812"/>
                                        </p:tgtEl>
                                        <p:attrNameLst>
                                          <p:attrName>style.visibility</p:attrName>
                                        </p:attrNameLst>
                                      </p:cBhvr>
                                      <p:to>
                                        <p:strVal val="visible"/>
                                      </p:to>
                                    </p:set>
                                    <p:anim calcmode="lin" valueType="num">
                                      <p:cBhvr>
                                        <p:cTn id="35" dur="500" fill="hold"/>
                                        <p:tgtEl>
                                          <p:spTgt spid="119812"/>
                                        </p:tgtEl>
                                        <p:attrNameLst>
                                          <p:attrName>ppt_w</p:attrName>
                                        </p:attrNameLst>
                                      </p:cBhvr>
                                      <p:tavLst>
                                        <p:tav tm="0">
                                          <p:val>
                                            <p:fltVal val="0"/>
                                          </p:val>
                                        </p:tav>
                                        <p:tav tm="100000">
                                          <p:val>
                                            <p:strVal val="#ppt_w"/>
                                          </p:val>
                                        </p:tav>
                                      </p:tavLst>
                                    </p:anim>
                                    <p:anim calcmode="lin" valueType="num">
                                      <p:cBhvr>
                                        <p:cTn id="36" dur="500" fill="hold"/>
                                        <p:tgtEl>
                                          <p:spTgt spid="11981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9" presetClass="entr" presetSubtype="0" accel="100000" fill="hold" grpId="0" nodeType="clickEffect">
                                  <p:stCondLst>
                                    <p:cond delay="0"/>
                                  </p:stCondLst>
                                  <p:childTnLst>
                                    <p:set>
                                      <p:cBhvr>
                                        <p:cTn id="40" dur="1" fill="hold">
                                          <p:stCondLst>
                                            <p:cond delay="0"/>
                                          </p:stCondLst>
                                        </p:cTn>
                                        <p:tgtEl>
                                          <p:spTgt spid="119813"/>
                                        </p:tgtEl>
                                        <p:attrNameLst>
                                          <p:attrName>style.visibility</p:attrName>
                                        </p:attrNameLst>
                                      </p:cBhvr>
                                      <p:to>
                                        <p:strVal val="visible"/>
                                      </p:to>
                                    </p:set>
                                    <p:anim calcmode="lin" valueType="num">
                                      <p:cBhvr>
                                        <p:cTn id="41" dur="500" fill="hold"/>
                                        <p:tgtEl>
                                          <p:spTgt spid="11981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11981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11981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1198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19814"/>
                                        </p:tgtEl>
                                        <p:attrNameLst>
                                          <p:attrName>style.visibility</p:attrName>
                                        </p:attrNameLst>
                                      </p:cBhvr>
                                      <p:to>
                                        <p:strVal val="visible"/>
                                      </p:to>
                                    </p:set>
                                    <p:animEffect transition="in" filter="dissolve">
                                      <p:cBhvr>
                                        <p:cTn id="49" dur="500"/>
                                        <p:tgtEl>
                                          <p:spTgt spid="119814"/>
                                        </p:tgtEl>
                                      </p:cBhvr>
                                    </p:animEffec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119823"/>
                                        </p:tgtEl>
                                        <p:attrNameLst>
                                          <p:attrName>style.visibility</p:attrName>
                                        </p:attrNameLst>
                                      </p:cBhvr>
                                      <p:to>
                                        <p:strVal val="visible"/>
                                      </p:to>
                                    </p:set>
                                    <p:anim calcmode="lin" valueType="num">
                                      <p:cBhvr>
                                        <p:cTn id="54" dur="500" fill="hold"/>
                                        <p:tgtEl>
                                          <p:spTgt spid="119823"/>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119823"/>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119823"/>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11982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xit" presetSubtype="0" fill="hold" grpId="0" nodeType="clickEffect">
                                  <p:stCondLst>
                                    <p:cond delay="0"/>
                                  </p:stCondLst>
                                  <p:childTnLst>
                                    <p:animEffect transition="out" filter="dissolve">
                                      <p:cBhvr>
                                        <p:cTn id="61" dur="500"/>
                                        <p:tgtEl>
                                          <p:spTgt spid="119831"/>
                                        </p:tgtEl>
                                      </p:cBhvr>
                                    </p:animEffect>
                                    <p:set>
                                      <p:cBhvr>
                                        <p:cTn id="62" dur="1" fill="hold">
                                          <p:stCondLst>
                                            <p:cond delay="499"/>
                                          </p:stCondLst>
                                        </p:cTn>
                                        <p:tgtEl>
                                          <p:spTgt spid="1198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119815"/>
                                        </p:tgtEl>
                                        <p:attrNameLst>
                                          <p:attrName>style.visibility</p:attrName>
                                        </p:attrNameLst>
                                      </p:cBhvr>
                                      <p:to>
                                        <p:strVal val="visible"/>
                                      </p:to>
                                    </p:set>
                                    <p:anim calcmode="lin" valueType="num">
                                      <p:cBhvr>
                                        <p:cTn id="67" dur="500" fill="hold"/>
                                        <p:tgtEl>
                                          <p:spTgt spid="119815"/>
                                        </p:tgtEl>
                                        <p:attrNameLst>
                                          <p:attrName>ppt_w</p:attrName>
                                        </p:attrNameLst>
                                      </p:cBhvr>
                                      <p:tavLst>
                                        <p:tav tm="0">
                                          <p:val>
                                            <p:fltVal val="0"/>
                                          </p:val>
                                        </p:tav>
                                        <p:tav tm="100000">
                                          <p:val>
                                            <p:strVal val="#ppt_w"/>
                                          </p:val>
                                        </p:tav>
                                      </p:tavLst>
                                    </p:anim>
                                    <p:anim calcmode="lin" valueType="num">
                                      <p:cBhvr>
                                        <p:cTn id="68" dur="500" fill="hold"/>
                                        <p:tgtEl>
                                          <p:spTgt spid="119815"/>
                                        </p:tgtEl>
                                        <p:attrNameLst>
                                          <p:attrName>ppt_h</p:attrName>
                                        </p:attrNameLst>
                                      </p:cBhvr>
                                      <p:tavLst>
                                        <p:tav tm="0">
                                          <p:val>
                                            <p:fltVal val="0"/>
                                          </p:val>
                                        </p:tav>
                                        <p:tav tm="100000">
                                          <p:val>
                                            <p:strVal val="#ppt_h"/>
                                          </p:val>
                                        </p:tav>
                                      </p:tavLst>
                                    </p:anim>
                                    <p:animEffect transition="in" filter="fade">
                                      <p:cBhvr>
                                        <p:cTn id="69" dur="500"/>
                                        <p:tgtEl>
                                          <p:spTgt spid="1198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119816"/>
                                        </p:tgtEl>
                                        <p:attrNameLst>
                                          <p:attrName>style.visibility</p:attrName>
                                        </p:attrNameLst>
                                      </p:cBhvr>
                                      <p:to>
                                        <p:strVal val="visible"/>
                                      </p:to>
                                    </p:set>
                                    <p:anim calcmode="lin" valueType="num">
                                      <p:cBhvr>
                                        <p:cTn id="74" dur="500" fill="hold"/>
                                        <p:tgtEl>
                                          <p:spTgt spid="119816"/>
                                        </p:tgtEl>
                                        <p:attrNameLst>
                                          <p:attrName>ppt_w</p:attrName>
                                        </p:attrNameLst>
                                      </p:cBhvr>
                                      <p:tavLst>
                                        <p:tav tm="0">
                                          <p:val>
                                            <p:fltVal val="0"/>
                                          </p:val>
                                        </p:tav>
                                        <p:tav tm="100000">
                                          <p:val>
                                            <p:strVal val="#ppt_w"/>
                                          </p:val>
                                        </p:tav>
                                      </p:tavLst>
                                    </p:anim>
                                    <p:anim calcmode="lin" valueType="num">
                                      <p:cBhvr>
                                        <p:cTn id="75" dur="500" fill="hold"/>
                                        <p:tgtEl>
                                          <p:spTgt spid="119816"/>
                                        </p:tgtEl>
                                        <p:attrNameLst>
                                          <p:attrName>ppt_h</p:attrName>
                                        </p:attrNameLst>
                                      </p:cBhvr>
                                      <p:tavLst>
                                        <p:tav tm="0">
                                          <p:val>
                                            <p:fltVal val="0"/>
                                          </p:val>
                                        </p:tav>
                                        <p:tav tm="100000">
                                          <p:val>
                                            <p:strVal val="#ppt_h"/>
                                          </p:val>
                                        </p:tav>
                                      </p:tavLst>
                                    </p:anim>
                                    <p:animEffect transition="in" filter="fade">
                                      <p:cBhvr>
                                        <p:cTn id="76" dur="500"/>
                                        <p:tgtEl>
                                          <p:spTgt spid="11981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xit" presetSubtype="0" fill="hold" grpId="0" nodeType="clickEffect">
                                  <p:stCondLst>
                                    <p:cond delay="0"/>
                                  </p:stCondLst>
                                  <p:childTnLst>
                                    <p:animEffect transition="out" filter="dissolve">
                                      <p:cBhvr>
                                        <p:cTn id="80" dur="500"/>
                                        <p:tgtEl>
                                          <p:spTgt spid="119832"/>
                                        </p:tgtEl>
                                      </p:cBhvr>
                                    </p:animEffect>
                                    <p:set>
                                      <p:cBhvr>
                                        <p:cTn id="81" dur="1" fill="hold">
                                          <p:stCondLst>
                                            <p:cond delay="499"/>
                                          </p:stCondLst>
                                        </p:cTn>
                                        <p:tgtEl>
                                          <p:spTgt spid="11983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dissolve">
                                      <p:cBhvr>
                                        <p:cTn id="86" dur="500"/>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19825"/>
                                        </p:tgtEl>
                                        <p:attrNameLst>
                                          <p:attrName>style.visibility</p:attrName>
                                        </p:attrNameLst>
                                      </p:cBhvr>
                                      <p:to>
                                        <p:strVal val="visible"/>
                                      </p:to>
                                    </p:set>
                                    <p:animEffect transition="in" filter="wipe(left)">
                                      <p:cBhvr>
                                        <p:cTn id="96" dur="500"/>
                                        <p:tgtEl>
                                          <p:spTgt spid="119825"/>
                                        </p:tgtEl>
                                      </p:cBhvr>
                                    </p:animEffect>
                                  </p:childTnLst>
                                </p:cTn>
                              </p:par>
                            </p:childTnLst>
                          </p:cTn>
                        </p:par>
                        <p:par>
                          <p:cTn id="97" fill="hold">
                            <p:stCondLst>
                              <p:cond delay="500"/>
                            </p:stCondLst>
                            <p:childTnLst>
                              <p:par>
                                <p:cTn id="98" presetID="9" presetClass="entr" presetSubtype="0" fill="hold" grpId="0" nodeType="afterEffect">
                                  <p:stCondLst>
                                    <p:cond delay="0"/>
                                  </p:stCondLst>
                                  <p:childTnLst>
                                    <p:set>
                                      <p:cBhvr>
                                        <p:cTn id="99" dur="1" fill="hold">
                                          <p:stCondLst>
                                            <p:cond delay="0"/>
                                          </p:stCondLst>
                                        </p:cTn>
                                        <p:tgtEl>
                                          <p:spTgt spid="119824"/>
                                        </p:tgtEl>
                                        <p:attrNameLst>
                                          <p:attrName>style.visibility</p:attrName>
                                        </p:attrNameLst>
                                      </p:cBhvr>
                                      <p:to>
                                        <p:strVal val="visible"/>
                                      </p:to>
                                    </p:set>
                                    <p:animEffect transition="in" filter="dissolve">
                                      <p:cBhvr>
                                        <p:cTn id="100" dur="500"/>
                                        <p:tgtEl>
                                          <p:spTgt spid="119824"/>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19829"/>
                                        </p:tgtEl>
                                        <p:attrNameLst>
                                          <p:attrName>style.visibility</p:attrName>
                                        </p:attrNameLst>
                                      </p:cBhvr>
                                      <p:to>
                                        <p:strVal val="visible"/>
                                      </p:to>
                                    </p:set>
                                    <p:animEffect transition="in" filter="fade">
                                      <p:cBhvr>
                                        <p:cTn id="105" dur="1000"/>
                                        <p:tgtEl>
                                          <p:spTgt spid="119829"/>
                                        </p:tgtEl>
                                      </p:cBhvr>
                                    </p:animEffect>
                                    <p:anim calcmode="lin" valueType="num">
                                      <p:cBhvr>
                                        <p:cTn id="106" dur="1000" fill="hold"/>
                                        <p:tgtEl>
                                          <p:spTgt spid="119829"/>
                                        </p:tgtEl>
                                        <p:attrNameLst>
                                          <p:attrName>ppt_x</p:attrName>
                                        </p:attrNameLst>
                                      </p:cBhvr>
                                      <p:tavLst>
                                        <p:tav tm="0">
                                          <p:val>
                                            <p:strVal val="#ppt_x"/>
                                          </p:val>
                                        </p:tav>
                                        <p:tav tm="100000">
                                          <p:val>
                                            <p:strVal val="#ppt_x"/>
                                          </p:val>
                                        </p:tav>
                                      </p:tavLst>
                                    </p:anim>
                                    <p:anim calcmode="lin" valueType="num">
                                      <p:cBhvr>
                                        <p:cTn id="107" dur="1000" fill="hold"/>
                                        <p:tgtEl>
                                          <p:spTgt spid="119829"/>
                                        </p:tgtEl>
                                        <p:attrNameLst>
                                          <p:attrName>ppt_y</p:attrName>
                                        </p:attrNameLst>
                                      </p:cBhvr>
                                      <p:tavLst>
                                        <p:tav tm="0">
                                          <p:val>
                                            <p:strVal val="#ppt_y+.1"/>
                                          </p:val>
                                        </p:tav>
                                        <p:tav tm="100000">
                                          <p:val>
                                            <p:strVal val="#ppt_y"/>
                                          </p:val>
                                        </p:tav>
                                      </p:tavLst>
                                    </p:anim>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119828"/>
                                        </p:tgtEl>
                                        <p:attrNameLst>
                                          <p:attrName>style.visibility</p:attrName>
                                        </p:attrNameLst>
                                      </p:cBhvr>
                                      <p:to>
                                        <p:strVal val="visible"/>
                                      </p:to>
                                    </p:set>
                                    <p:animEffect transition="in" filter="fade">
                                      <p:cBhvr>
                                        <p:cTn id="111" dur="2000"/>
                                        <p:tgtEl>
                                          <p:spTgt spid="119828"/>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119826"/>
                                        </p:tgtEl>
                                        <p:attrNameLst>
                                          <p:attrName>style.visibility</p:attrName>
                                        </p:attrNameLst>
                                      </p:cBhvr>
                                      <p:to>
                                        <p:strVal val="visible"/>
                                      </p:to>
                                    </p:set>
                                    <p:anim calcmode="lin" valueType="num">
                                      <p:cBhvr additive="base">
                                        <p:cTn id="116" dur="500" fill="hold"/>
                                        <p:tgtEl>
                                          <p:spTgt spid="119826"/>
                                        </p:tgtEl>
                                        <p:attrNameLst>
                                          <p:attrName>ppt_x</p:attrName>
                                        </p:attrNameLst>
                                      </p:cBhvr>
                                      <p:tavLst>
                                        <p:tav tm="0">
                                          <p:val>
                                            <p:strVal val="#ppt_x"/>
                                          </p:val>
                                        </p:tav>
                                        <p:tav tm="100000">
                                          <p:val>
                                            <p:strVal val="#ppt_x"/>
                                          </p:val>
                                        </p:tav>
                                      </p:tavLst>
                                    </p:anim>
                                    <p:anim calcmode="lin" valueType="num">
                                      <p:cBhvr additive="base">
                                        <p:cTn id="117" dur="500" fill="hold"/>
                                        <p:tgtEl>
                                          <p:spTgt spid="119826"/>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19827"/>
                                        </p:tgtEl>
                                        <p:attrNameLst>
                                          <p:attrName>style.visibility</p:attrName>
                                        </p:attrNameLst>
                                      </p:cBhvr>
                                      <p:to>
                                        <p:strVal val="visible"/>
                                      </p:to>
                                    </p:set>
                                    <p:animEffect transition="in" filter="fade">
                                      <p:cBhvr>
                                        <p:cTn id="122" dur="2000"/>
                                        <p:tgtEl>
                                          <p:spTgt spid="119827"/>
                                        </p:tgtEl>
                                      </p:cBhvr>
                                    </p:animEffect>
                                  </p:childTnLst>
                                </p:cTn>
                              </p:par>
                            </p:childTnLst>
                          </p:cTn>
                        </p:par>
                      </p:childTnLst>
                    </p:cTn>
                  </p:par>
                  <p:par>
                    <p:cTn id="123" fill="hold">
                      <p:stCondLst>
                        <p:cond delay="indefinite"/>
                      </p:stCondLst>
                      <p:childTnLst>
                        <p:par>
                          <p:cTn id="124" fill="hold">
                            <p:stCondLst>
                              <p:cond delay="0"/>
                            </p:stCondLst>
                            <p:childTnLst>
                              <p:par>
                                <p:cTn id="125" presetID="17" presetClass="entr" presetSubtype="10" fill="hold" grpId="0" nodeType="clickEffect">
                                  <p:stCondLst>
                                    <p:cond delay="0"/>
                                  </p:stCondLst>
                                  <p:childTnLst>
                                    <p:set>
                                      <p:cBhvr>
                                        <p:cTn id="126" dur="1" fill="hold">
                                          <p:stCondLst>
                                            <p:cond delay="0"/>
                                          </p:stCondLst>
                                        </p:cTn>
                                        <p:tgtEl>
                                          <p:spTgt spid="119830"/>
                                        </p:tgtEl>
                                        <p:attrNameLst>
                                          <p:attrName>style.visibility</p:attrName>
                                        </p:attrNameLst>
                                      </p:cBhvr>
                                      <p:to>
                                        <p:strVal val="visible"/>
                                      </p:to>
                                    </p:set>
                                    <p:anim calcmode="lin" valueType="num">
                                      <p:cBhvr>
                                        <p:cTn id="127" dur="500" fill="hold"/>
                                        <p:tgtEl>
                                          <p:spTgt spid="119830"/>
                                        </p:tgtEl>
                                        <p:attrNameLst>
                                          <p:attrName>ppt_w</p:attrName>
                                        </p:attrNameLst>
                                      </p:cBhvr>
                                      <p:tavLst>
                                        <p:tav tm="0">
                                          <p:val>
                                            <p:fltVal val="0"/>
                                          </p:val>
                                        </p:tav>
                                        <p:tav tm="100000">
                                          <p:val>
                                            <p:strVal val="#ppt_w"/>
                                          </p:val>
                                        </p:tav>
                                      </p:tavLst>
                                    </p:anim>
                                    <p:anim calcmode="lin" valueType="num">
                                      <p:cBhvr>
                                        <p:cTn id="128" dur="500" fill="hold"/>
                                        <p:tgtEl>
                                          <p:spTgt spid="1198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p:bldP spid="119813" grpId="0"/>
      <p:bldP spid="119814" grpId="0"/>
      <p:bldP spid="119823" grpId="0"/>
      <p:bldP spid="119824" grpId="0"/>
      <p:bldP spid="119825" grpId="0" animBg="1"/>
      <p:bldP spid="119826" grpId="0"/>
      <p:bldP spid="119827" grpId="0"/>
      <p:bldP spid="119828" grpId="0"/>
      <p:bldP spid="119829" grpId="0"/>
      <p:bldP spid="119830" grpId="0"/>
      <p:bldP spid="119831" grpId="0" animBg="1"/>
      <p:bldP spid="119832" grpId="0" animBg="1"/>
      <p:bldP spid="119833" grpId="0"/>
      <p:bldP spid="119834" grpId="0"/>
      <p:bldP spid="119834" grpId="1"/>
      <p:bldP spid="119836" grpId="0" animBg="1"/>
      <p:bldP spid="119836"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2763838" y="5684838"/>
            <a:ext cx="1044575" cy="396875"/>
          </a:xfrm>
          <a:prstGeom prst="rect">
            <a:avLst/>
          </a:prstGeom>
          <a:noFill/>
          <a:ln w="9525">
            <a:noFill/>
            <a:miter lim="800000"/>
            <a:headEnd/>
            <a:tailEnd/>
          </a:ln>
        </p:spPr>
        <p:txBody>
          <a:bodyPr wrap="none">
            <a:spAutoFit/>
          </a:bodyPr>
          <a:lstStyle/>
          <a:p>
            <a:r>
              <a:rPr lang="en-US">
                <a:latin typeface="Arial" charset="0"/>
              </a:rPr>
              <a:t>1 mol S</a:t>
            </a:r>
          </a:p>
        </p:txBody>
      </p:sp>
      <p:sp>
        <p:nvSpPr>
          <p:cNvPr id="546819" name="Text Box 3"/>
          <p:cNvSpPr txBox="1">
            <a:spLocks noChangeArrowheads="1"/>
          </p:cNvSpPr>
          <p:nvPr/>
        </p:nvSpPr>
        <p:spPr bwMode="auto">
          <a:xfrm>
            <a:off x="2713038" y="4605338"/>
            <a:ext cx="1171575" cy="396875"/>
          </a:xfrm>
          <a:prstGeom prst="rect">
            <a:avLst/>
          </a:prstGeom>
          <a:noFill/>
          <a:ln w="9525">
            <a:noFill/>
            <a:miter lim="800000"/>
            <a:headEnd/>
            <a:tailEnd/>
          </a:ln>
        </p:spPr>
        <p:txBody>
          <a:bodyPr wrap="none">
            <a:spAutoFit/>
          </a:bodyPr>
          <a:lstStyle/>
          <a:p>
            <a:r>
              <a:rPr lang="en-US">
                <a:latin typeface="Arial" charset="0"/>
              </a:rPr>
              <a:t>1 mol Zn</a:t>
            </a:r>
          </a:p>
        </p:txBody>
      </p:sp>
      <p:sp>
        <p:nvSpPr>
          <p:cNvPr id="139268" name="Rectangle 4"/>
          <p:cNvSpPr>
            <a:spLocks noGrp="1" noChangeArrowheads="1"/>
          </p:cNvSpPr>
          <p:nvPr>
            <p:ph type="title"/>
          </p:nvPr>
        </p:nvSpPr>
        <p:spPr/>
        <p:txBody>
          <a:bodyPr/>
          <a:lstStyle/>
          <a:p>
            <a:pPr eaLnBrk="1" hangingPunct="1"/>
            <a:r>
              <a:rPr lang="en-US" sz="3200" smtClean="0"/>
              <a:t>Common Mistakes when Calculating Empirical Formula</a:t>
            </a:r>
          </a:p>
        </p:txBody>
      </p:sp>
      <p:sp>
        <p:nvSpPr>
          <p:cNvPr id="546821" name="Text Box 5"/>
          <p:cNvSpPr txBox="1">
            <a:spLocks noChangeArrowheads="1"/>
          </p:cNvSpPr>
          <p:nvPr/>
        </p:nvSpPr>
        <p:spPr bwMode="auto">
          <a:xfrm>
            <a:off x="650875" y="1668463"/>
            <a:ext cx="6288088" cy="396875"/>
          </a:xfrm>
          <a:prstGeom prst="rect">
            <a:avLst/>
          </a:prstGeom>
          <a:noFill/>
          <a:ln w="9525">
            <a:noFill/>
            <a:miter lim="800000"/>
            <a:headEnd/>
            <a:tailEnd/>
          </a:ln>
        </p:spPr>
        <p:txBody>
          <a:bodyPr wrap="none">
            <a:spAutoFit/>
          </a:bodyPr>
          <a:lstStyle/>
          <a:p>
            <a:r>
              <a:rPr lang="en-US">
                <a:latin typeface="Arial" charset="0"/>
              </a:rPr>
              <a:t>Given:  Compound consists of 36.3 g Zn and 17.8 g S.</a:t>
            </a:r>
          </a:p>
        </p:txBody>
      </p:sp>
      <p:sp>
        <p:nvSpPr>
          <p:cNvPr id="546822" name="Text Box 6"/>
          <p:cNvSpPr txBox="1">
            <a:spLocks noChangeArrowheads="1"/>
          </p:cNvSpPr>
          <p:nvPr/>
        </p:nvSpPr>
        <p:spPr bwMode="auto">
          <a:xfrm>
            <a:off x="663575" y="2108200"/>
            <a:ext cx="2822575" cy="396875"/>
          </a:xfrm>
          <a:prstGeom prst="rect">
            <a:avLst/>
          </a:prstGeom>
          <a:noFill/>
          <a:ln w="9525">
            <a:noFill/>
            <a:miter lim="800000"/>
            <a:headEnd/>
            <a:tailEnd/>
          </a:ln>
        </p:spPr>
        <p:txBody>
          <a:bodyPr wrap="none">
            <a:spAutoFit/>
          </a:bodyPr>
          <a:lstStyle/>
          <a:p>
            <a:r>
              <a:rPr lang="en-US">
                <a:latin typeface="Arial" charset="0"/>
              </a:rPr>
              <a:t>Find:  empirical formula</a:t>
            </a:r>
          </a:p>
        </p:txBody>
      </p:sp>
      <p:sp>
        <p:nvSpPr>
          <p:cNvPr id="546823" name="Text Box 7"/>
          <p:cNvSpPr txBox="1">
            <a:spLocks noChangeArrowheads="1"/>
          </p:cNvSpPr>
          <p:nvPr/>
        </p:nvSpPr>
        <p:spPr bwMode="auto">
          <a:xfrm>
            <a:off x="1395413" y="2582863"/>
            <a:ext cx="1255712" cy="396875"/>
          </a:xfrm>
          <a:prstGeom prst="rect">
            <a:avLst/>
          </a:prstGeom>
          <a:noFill/>
          <a:ln w="9525">
            <a:noFill/>
            <a:miter lim="800000"/>
            <a:headEnd/>
            <a:tailEnd/>
          </a:ln>
        </p:spPr>
        <p:txBody>
          <a:bodyPr wrap="none">
            <a:spAutoFit/>
          </a:bodyPr>
          <a:lstStyle/>
          <a:p>
            <a:r>
              <a:rPr lang="en-US">
                <a:latin typeface="Arial" charset="0"/>
              </a:rPr>
              <a:t>36.3 g Zn</a:t>
            </a:r>
          </a:p>
        </p:txBody>
      </p:sp>
      <p:sp>
        <p:nvSpPr>
          <p:cNvPr id="546824" name="AutoShape 8"/>
          <p:cNvSpPr>
            <a:spLocks noChangeArrowheads="1"/>
          </p:cNvSpPr>
          <p:nvPr/>
        </p:nvSpPr>
        <p:spPr bwMode="auto">
          <a:xfrm>
            <a:off x="2676525" y="4591050"/>
            <a:ext cx="1255713" cy="86518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46825" name="Line 9"/>
          <p:cNvSpPr>
            <a:spLocks noChangeShapeType="1"/>
          </p:cNvSpPr>
          <p:nvPr/>
        </p:nvSpPr>
        <p:spPr bwMode="auto">
          <a:xfrm>
            <a:off x="2760663" y="5029200"/>
            <a:ext cx="1109662" cy="0"/>
          </a:xfrm>
          <a:prstGeom prst="line">
            <a:avLst/>
          </a:prstGeom>
          <a:noFill/>
          <a:ln w="9525">
            <a:solidFill>
              <a:schemeClr val="tx1"/>
            </a:solidFill>
            <a:round/>
            <a:headEnd/>
            <a:tailEnd/>
          </a:ln>
        </p:spPr>
        <p:txBody>
          <a:bodyPr/>
          <a:lstStyle/>
          <a:p>
            <a:endParaRPr lang="en-US"/>
          </a:p>
        </p:txBody>
      </p:sp>
      <p:sp>
        <p:nvSpPr>
          <p:cNvPr id="546826" name="Text Box 10"/>
          <p:cNvSpPr txBox="1">
            <a:spLocks noChangeArrowheads="1"/>
          </p:cNvSpPr>
          <p:nvPr/>
        </p:nvSpPr>
        <p:spPr bwMode="auto">
          <a:xfrm>
            <a:off x="2665413" y="5003800"/>
            <a:ext cx="1255712" cy="396875"/>
          </a:xfrm>
          <a:prstGeom prst="rect">
            <a:avLst/>
          </a:prstGeom>
          <a:noFill/>
          <a:ln w="9525">
            <a:noFill/>
            <a:miter lim="800000"/>
            <a:headEnd/>
            <a:tailEnd/>
          </a:ln>
        </p:spPr>
        <p:txBody>
          <a:bodyPr wrap="none">
            <a:spAutoFit/>
          </a:bodyPr>
          <a:lstStyle/>
          <a:p>
            <a:r>
              <a:rPr lang="en-US">
                <a:latin typeface="Arial" charset="0"/>
              </a:rPr>
              <a:t>65.4 g Zn</a:t>
            </a:r>
          </a:p>
        </p:txBody>
      </p:sp>
      <p:sp>
        <p:nvSpPr>
          <p:cNvPr id="546827" name="Text Box 11"/>
          <p:cNvSpPr txBox="1">
            <a:spLocks noChangeArrowheads="1"/>
          </p:cNvSpPr>
          <p:nvPr/>
        </p:nvSpPr>
        <p:spPr bwMode="auto">
          <a:xfrm>
            <a:off x="3273425" y="2606675"/>
            <a:ext cx="979488" cy="396875"/>
          </a:xfrm>
          <a:prstGeom prst="rect">
            <a:avLst/>
          </a:prstGeom>
          <a:noFill/>
          <a:ln w="9525">
            <a:noFill/>
            <a:miter lim="800000"/>
            <a:headEnd/>
            <a:tailEnd/>
          </a:ln>
        </p:spPr>
        <p:txBody>
          <a:bodyPr wrap="none">
            <a:spAutoFit/>
          </a:bodyPr>
          <a:lstStyle/>
          <a:p>
            <a:r>
              <a:rPr lang="en-US">
                <a:latin typeface="Arial" charset="0"/>
              </a:rPr>
              <a:t>=  2 Zn</a:t>
            </a:r>
          </a:p>
        </p:txBody>
      </p:sp>
      <p:sp>
        <p:nvSpPr>
          <p:cNvPr id="546828" name="Text Box 12"/>
          <p:cNvSpPr txBox="1">
            <a:spLocks noChangeArrowheads="1"/>
          </p:cNvSpPr>
          <p:nvPr/>
        </p:nvSpPr>
        <p:spPr bwMode="auto">
          <a:xfrm>
            <a:off x="1395413" y="3471863"/>
            <a:ext cx="1128712" cy="396875"/>
          </a:xfrm>
          <a:prstGeom prst="rect">
            <a:avLst/>
          </a:prstGeom>
          <a:noFill/>
          <a:ln w="9525">
            <a:noFill/>
            <a:miter lim="800000"/>
            <a:headEnd/>
            <a:tailEnd/>
          </a:ln>
        </p:spPr>
        <p:txBody>
          <a:bodyPr wrap="none">
            <a:spAutoFit/>
          </a:bodyPr>
          <a:lstStyle/>
          <a:p>
            <a:r>
              <a:rPr lang="en-US">
                <a:latin typeface="Arial" charset="0"/>
              </a:rPr>
              <a:t>17.8 g S</a:t>
            </a:r>
          </a:p>
        </p:txBody>
      </p:sp>
      <p:grpSp>
        <p:nvGrpSpPr>
          <p:cNvPr id="2" name="Group 13"/>
          <p:cNvGrpSpPr>
            <a:grpSpLocks/>
          </p:cNvGrpSpPr>
          <p:nvPr/>
        </p:nvGrpSpPr>
        <p:grpSpPr bwMode="auto">
          <a:xfrm>
            <a:off x="2293938" y="2619375"/>
            <a:ext cx="560387" cy="1450975"/>
            <a:chOff x="1445" y="1650"/>
            <a:chExt cx="353" cy="914"/>
          </a:xfrm>
        </p:grpSpPr>
        <p:sp>
          <p:nvSpPr>
            <p:cNvPr id="139313" name="Line 14"/>
            <p:cNvSpPr>
              <a:spLocks noChangeShapeType="1"/>
            </p:cNvSpPr>
            <p:nvPr/>
          </p:nvSpPr>
          <p:spPr bwMode="auto">
            <a:xfrm flipH="1">
              <a:off x="1445" y="1650"/>
              <a:ext cx="353" cy="354"/>
            </a:xfrm>
            <a:prstGeom prst="line">
              <a:avLst/>
            </a:prstGeom>
            <a:noFill/>
            <a:ln w="9525">
              <a:solidFill>
                <a:schemeClr val="tx1"/>
              </a:solidFill>
              <a:round/>
              <a:headEnd/>
              <a:tailEnd/>
            </a:ln>
          </p:spPr>
          <p:txBody>
            <a:bodyPr/>
            <a:lstStyle/>
            <a:p>
              <a:endParaRPr lang="en-US"/>
            </a:p>
          </p:txBody>
        </p:sp>
        <p:sp>
          <p:nvSpPr>
            <p:cNvPr id="139314" name="Line 15"/>
            <p:cNvSpPr>
              <a:spLocks noChangeShapeType="1"/>
            </p:cNvSpPr>
            <p:nvPr/>
          </p:nvSpPr>
          <p:spPr bwMode="auto">
            <a:xfrm flipH="1">
              <a:off x="1445" y="2210"/>
              <a:ext cx="353" cy="354"/>
            </a:xfrm>
            <a:prstGeom prst="line">
              <a:avLst/>
            </a:prstGeom>
            <a:noFill/>
            <a:ln w="9525">
              <a:solidFill>
                <a:schemeClr val="tx1"/>
              </a:solidFill>
              <a:round/>
              <a:headEnd/>
              <a:tailEnd/>
            </a:ln>
          </p:spPr>
          <p:txBody>
            <a:bodyPr/>
            <a:lstStyle/>
            <a:p>
              <a:endParaRPr lang="en-US"/>
            </a:p>
          </p:txBody>
        </p:sp>
      </p:grpSp>
      <p:grpSp>
        <p:nvGrpSpPr>
          <p:cNvPr id="3" name="Group 16"/>
          <p:cNvGrpSpPr>
            <a:grpSpLocks/>
          </p:cNvGrpSpPr>
          <p:nvPr/>
        </p:nvGrpSpPr>
        <p:grpSpPr bwMode="auto">
          <a:xfrm>
            <a:off x="2614613" y="2789238"/>
            <a:ext cx="677862" cy="1285875"/>
            <a:chOff x="1647" y="1757"/>
            <a:chExt cx="427" cy="810"/>
          </a:xfrm>
        </p:grpSpPr>
        <p:sp>
          <p:nvSpPr>
            <p:cNvPr id="139311" name="Text Box 17"/>
            <p:cNvSpPr txBox="1">
              <a:spLocks noChangeArrowheads="1"/>
            </p:cNvSpPr>
            <p:nvPr/>
          </p:nvSpPr>
          <p:spPr bwMode="auto">
            <a:xfrm>
              <a:off x="1647" y="1757"/>
              <a:ext cx="427" cy="250"/>
            </a:xfrm>
            <a:prstGeom prst="rect">
              <a:avLst/>
            </a:prstGeom>
            <a:noFill/>
            <a:ln w="9525">
              <a:noFill/>
              <a:miter lim="800000"/>
              <a:headEnd/>
              <a:tailEnd/>
            </a:ln>
          </p:spPr>
          <p:txBody>
            <a:bodyPr wrap="none">
              <a:spAutoFit/>
            </a:bodyPr>
            <a:lstStyle/>
            <a:p>
              <a:r>
                <a:rPr lang="en-US">
                  <a:latin typeface="Arial" charset="0"/>
                </a:rPr>
                <a:t>17.8</a:t>
              </a:r>
            </a:p>
          </p:txBody>
        </p:sp>
        <p:sp>
          <p:nvSpPr>
            <p:cNvPr id="139312" name="Text Box 18"/>
            <p:cNvSpPr txBox="1">
              <a:spLocks noChangeArrowheads="1"/>
            </p:cNvSpPr>
            <p:nvPr/>
          </p:nvSpPr>
          <p:spPr bwMode="auto">
            <a:xfrm>
              <a:off x="1647" y="2317"/>
              <a:ext cx="427" cy="250"/>
            </a:xfrm>
            <a:prstGeom prst="rect">
              <a:avLst/>
            </a:prstGeom>
            <a:noFill/>
            <a:ln w="9525">
              <a:noFill/>
              <a:miter lim="800000"/>
              <a:headEnd/>
              <a:tailEnd/>
            </a:ln>
          </p:spPr>
          <p:txBody>
            <a:bodyPr wrap="none">
              <a:spAutoFit/>
            </a:bodyPr>
            <a:lstStyle/>
            <a:p>
              <a:r>
                <a:rPr lang="en-US">
                  <a:latin typeface="Arial" charset="0"/>
                </a:rPr>
                <a:t>17.8</a:t>
              </a:r>
            </a:p>
          </p:txBody>
        </p:sp>
      </p:grpSp>
      <p:sp>
        <p:nvSpPr>
          <p:cNvPr id="546835" name="Text Box 19"/>
          <p:cNvSpPr txBox="1">
            <a:spLocks noChangeArrowheads="1"/>
          </p:cNvSpPr>
          <p:nvPr/>
        </p:nvSpPr>
        <p:spPr bwMode="auto">
          <a:xfrm>
            <a:off x="3273425" y="3495675"/>
            <a:ext cx="852488" cy="396875"/>
          </a:xfrm>
          <a:prstGeom prst="rect">
            <a:avLst/>
          </a:prstGeom>
          <a:noFill/>
          <a:ln w="9525">
            <a:noFill/>
            <a:miter lim="800000"/>
            <a:headEnd/>
            <a:tailEnd/>
          </a:ln>
        </p:spPr>
        <p:txBody>
          <a:bodyPr wrap="none">
            <a:spAutoFit/>
          </a:bodyPr>
          <a:lstStyle/>
          <a:p>
            <a:r>
              <a:rPr lang="en-US">
                <a:latin typeface="Arial" charset="0"/>
              </a:rPr>
              <a:t>=  1 S</a:t>
            </a:r>
          </a:p>
        </p:txBody>
      </p:sp>
      <p:sp>
        <p:nvSpPr>
          <p:cNvPr id="546836" name="AutoShape 20"/>
          <p:cNvSpPr>
            <a:spLocks/>
          </p:cNvSpPr>
          <p:nvPr/>
        </p:nvSpPr>
        <p:spPr bwMode="auto">
          <a:xfrm>
            <a:off x="4110038" y="2559050"/>
            <a:ext cx="438150" cy="1498600"/>
          </a:xfrm>
          <a:prstGeom prst="rightBrace">
            <a:avLst>
              <a:gd name="adj1" fmla="val 28502"/>
              <a:gd name="adj2" fmla="val 50000"/>
            </a:avLst>
          </a:prstGeom>
          <a:noFill/>
          <a:ln w="9525">
            <a:solidFill>
              <a:schemeClr val="tx1"/>
            </a:solidFill>
            <a:round/>
            <a:headEnd/>
            <a:tailEnd/>
          </a:ln>
        </p:spPr>
        <p:txBody>
          <a:bodyPr wrap="none" anchor="ctr"/>
          <a:lstStyle/>
          <a:p>
            <a:endParaRPr lang="en-US"/>
          </a:p>
        </p:txBody>
      </p:sp>
      <p:sp>
        <p:nvSpPr>
          <p:cNvPr id="546837" name="Text Box 21"/>
          <p:cNvSpPr txBox="1">
            <a:spLocks noChangeArrowheads="1"/>
          </p:cNvSpPr>
          <p:nvPr/>
        </p:nvSpPr>
        <p:spPr bwMode="auto">
          <a:xfrm>
            <a:off x="4660900" y="3095625"/>
            <a:ext cx="742950" cy="396875"/>
          </a:xfrm>
          <a:prstGeom prst="rect">
            <a:avLst/>
          </a:prstGeom>
          <a:noFill/>
          <a:ln w="9525">
            <a:noFill/>
            <a:miter lim="800000"/>
            <a:headEnd/>
            <a:tailEnd/>
          </a:ln>
        </p:spPr>
        <p:txBody>
          <a:bodyPr wrap="none">
            <a:spAutoFit/>
          </a:bodyPr>
          <a:lstStyle/>
          <a:p>
            <a:r>
              <a:rPr lang="en-US">
                <a:latin typeface="Arial" charset="0"/>
              </a:rPr>
              <a:t>Zn</a:t>
            </a:r>
            <a:r>
              <a:rPr lang="en-US" baseline="-25000">
                <a:latin typeface="Arial" charset="0"/>
              </a:rPr>
              <a:t>2</a:t>
            </a:r>
            <a:r>
              <a:rPr lang="en-US">
                <a:latin typeface="Arial" charset="0"/>
              </a:rPr>
              <a:t>S</a:t>
            </a:r>
          </a:p>
        </p:txBody>
      </p:sp>
      <p:grpSp>
        <p:nvGrpSpPr>
          <p:cNvPr id="4" name="Group 22"/>
          <p:cNvGrpSpPr>
            <a:grpSpLocks/>
          </p:cNvGrpSpPr>
          <p:nvPr/>
        </p:nvGrpSpPr>
        <p:grpSpPr bwMode="auto">
          <a:xfrm>
            <a:off x="4624388" y="2909888"/>
            <a:ext cx="815975" cy="815975"/>
            <a:chOff x="2913" y="2049"/>
            <a:chExt cx="514" cy="514"/>
          </a:xfrm>
        </p:grpSpPr>
        <p:sp>
          <p:nvSpPr>
            <p:cNvPr id="139309" name="Oval 23"/>
            <p:cNvSpPr>
              <a:spLocks noChangeArrowheads="1"/>
            </p:cNvSpPr>
            <p:nvPr/>
          </p:nvSpPr>
          <p:spPr bwMode="auto">
            <a:xfrm>
              <a:off x="2913" y="2049"/>
              <a:ext cx="514" cy="514"/>
            </a:xfrm>
            <a:prstGeom prst="ellipse">
              <a:avLst/>
            </a:prstGeom>
            <a:noFill/>
            <a:ln w="28575">
              <a:solidFill>
                <a:srgbClr val="FF0000"/>
              </a:solidFill>
              <a:round/>
              <a:headEnd/>
              <a:tailEnd/>
            </a:ln>
          </p:spPr>
          <p:txBody>
            <a:bodyPr wrap="none" anchor="ctr"/>
            <a:lstStyle/>
            <a:p>
              <a:endParaRPr lang="en-US"/>
            </a:p>
          </p:txBody>
        </p:sp>
        <p:sp>
          <p:nvSpPr>
            <p:cNvPr id="139310" name="Line 24"/>
            <p:cNvSpPr>
              <a:spLocks noChangeShapeType="1"/>
            </p:cNvSpPr>
            <p:nvPr/>
          </p:nvSpPr>
          <p:spPr bwMode="auto">
            <a:xfrm flipH="1">
              <a:off x="2997" y="2138"/>
              <a:ext cx="365" cy="357"/>
            </a:xfrm>
            <a:prstGeom prst="line">
              <a:avLst/>
            </a:prstGeom>
            <a:noFill/>
            <a:ln w="28575">
              <a:solidFill>
                <a:srgbClr val="FF0000"/>
              </a:solidFill>
              <a:round/>
              <a:headEnd/>
              <a:tailEnd/>
            </a:ln>
          </p:spPr>
          <p:txBody>
            <a:bodyPr/>
            <a:lstStyle/>
            <a:p>
              <a:endParaRPr lang="en-US"/>
            </a:p>
          </p:txBody>
        </p:sp>
      </p:grpSp>
      <p:sp>
        <p:nvSpPr>
          <p:cNvPr id="546841" name="Text Box 25"/>
          <p:cNvSpPr txBox="1">
            <a:spLocks noChangeArrowheads="1"/>
          </p:cNvSpPr>
          <p:nvPr/>
        </p:nvSpPr>
        <p:spPr bwMode="auto">
          <a:xfrm>
            <a:off x="1395413" y="4614863"/>
            <a:ext cx="1255712" cy="396875"/>
          </a:xfrm>
          <a:prstGeom prst="rect">
            <a:avLst/>
          </a:prstGeom>
          <a:noFill/>
          <a:ln w="9525">
            <a:noFill/>
            <a:miter lim="800000"/>
            <a:headEnd/>
            <a:tailEnd/>
          </a:ln>
        </p:spPr>
        <p:txBody>
          <a:bodyPr wrap="none">
            <a:spAutoFit/>
          </a:bodyPr>
          <a:lstStyle/>
          <a:p>
            <a:r>
              <a:rPr lang="en-US">
                <a:latin typeface="Arial" charset="0"/>
              </a:rPr>
              <a:t>36.3 g Zn</a:t>
            </a:r>
          </a:p>
        </p:txBody>
      </p:sp>
      <p:sp>
        <p:nvSpPr>
          <p:cNvPr id="546842" name="Text Box 26"/>
          <p:cNvSpPr txBox="1">
            <a:spLocks noChangeArrowheads="1"/>
          </p:cNvSpPr>
          <p:nvPr/>
        </p:nvSpPr>
        <p:spPr bwMode="auto">
          <a:xfrm>
            <a:off x="1395413" y="5681663"/>
            <a:ext cx="1128712" cy="396875"/>
          </a:xfrm>
          <a:prstGeom prst="rect">
            <a:avLst/>
          </a:prstGeom>
          <a:noFill/>
          <a:ln w="9525">
            <a:noFill/>
            <a:miter lim="800000"/>
            <a:headEnd/>
            <a:tailEnd/>
          </a:ln>
        </p:spPr>
        <p:txBody>
          <a:bodyPr wrap="none">
            <a:spAutoFit/>
          </a:bodyPr>
          <a:lstStyle/>
          <a:p>
            <a:r>
              <a:rPr lang="en-US">
                <a:latin typeface="Arial" charset="0"/>
              </a:rPr>
              <a:t>17.8 g S</a:t>
            </a:r>
          </a:p>
        </p:txBody>
      </p:sp>
      <p:sp>
        <p:nvSpPr>
          <p:cNvPr id="546843" name="AutoShape 27"/>
          <p:cNvSpPr>
            <a:spLocks noChangeArrowheads="1"/>
          </p:cNvSpPr>
          <p:nvPr/>
        </p:nvSpPr>
        <p:spPr bwMode="auto">
          <a:xfrm>
            <a:off x="2676525" y="5670550"/>
            <a:ext cx="1255713" cy="865188"/>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546844" name="Line 28"/>
          <p:cNvSpPr>
            <a:spLocks noChangeShapeType="1"/>
          </p:cNvSpPr>
          <p:nvPr/>
        </p:nvSpPr>
        <p:spPr bwMode="auto">
          <a:xfrm>
            <a:off x="2760663" y="6108700"/>
            <a:ext cx="1109662" cy="0"/>
          </a:xfrm>
          <a:prstGeom prst="line">
            <a:avLst/>
          </a:prstGeom>
          <a:noFill/>
          <a:ln w="9525">
            <a:solidFill>
              <a:schemeClr val="tx1"/>
            </a:solidFill>
            <a:round/>
            <a:headEnd/>
            <a:tailEnd/>
          </a:ln>
        </p:spPr>
        <p:txBody>
          <a:bodyPr/>
          <a:lstStyle/>
          <a:p>
            <a:endParaRPr lang="en-US"/>
          </a:p>
        </p:txBody>
      </p:sp>
      <p:sp>
        <p:nvSpPr>
          <p:cNvPr id="546845" name="Text Box 29"/>
          <p:cNvSpPr txBox="1">
            <a:spLocks noChangeArrowheads="1"/>
          </p:cNvSpPr>
          <p:nvPr/>
        </p:nvSpPr>
        <p:spPr bwMode="auto">
          <a:xfrm>
            <a:off x="2728913" y="6083300"/>
            <a:ext cx="1128712" cy="396875"/>
          </a:xfrm>
          <a:prstGeom prst="rect">
            <a:avLst/>
          </a:prstGeom>
          <a:noFill/>
          <a:ln w="9525">
            <a:noFill/>
            <a:miter lim="800000"/>
            <a:headEnd/>
            <a:tailEnd/>
          </a:ln>
        </p:spPr>
        <p:txBody>
          <a:bodyPr wrap="none">
            <a:spAutoFit/>
          </a:bodyPr>
          <a:lstStyle/>
          <a:p>
            <a:r>
              <a:rPr lang="en-US">
                <a:latin typeface="Arial" charset="0"/>
              </a:rPr>
              <a:t>32.1 g S</a:t>
            </a:r>
          </a:p>
        </p:txBody>
      </p:sp>
      <p:sp>
        <p:nvSpPr>
          <p:cNvPr id="546846" name="Line 30"/>
          <p:cNvSpPr>
            <a:spLocks noChangeShapeType="1"/>
          </p:cNvSpPr>
          <p:nvPr/>
        </p:nvSpPr>
        <p:spPr bwMode="auto">
          <a:xfrm flipH="1">
            <a:off x="2024063" y="4645025"/>
            <a:ext cx="536575" cy="328613"/>
          </a:xfrm>
          <a:prstGeom prst="line">
            <a:avLst/>
          </a:prstGeom>
          <a:noFill/>
          <a:ln w="19050">
            <a:solidFill>
              <a:srgbClr val="FF0000"/>
            </a:solidFill>
            <a:round/>
            <a:headEnd/>
            <a:tailEnd/>
          </a:ln>
        </p:spPr>
        <p:txBody>
          <a:bodyPr/>
          <a:lstStyle/>
          <a:p>
            <a:endParaRPr lang="en-US"/>
          </a:p>
        </p:txBody>
      </p:sp>
      <p:sp>
        <p:nvSpPr>
          <p:cNvPr id="546847" name="Line 31"/>
          <p:cNvSpPr>
            <a:spLocks noChangeShapeType="1"/>
          </p:cNvSpPr>
          <p:nvPr/>
        </p:nvSpPr>
        <p:spPr bwMode="auto">
          <a:xfrm flipH="1">
            <a:off x="3273425" y="5040313"/>
            <a:ext cx="536575" cy="328612"/>
          </a:xfrm>
          <a:prstGeom prst="line">
            <a:avLst/>
          </a:prstGeom>
          <a:noFill/>
          <a:ln w="19050">
            <a:solidFill>
              <a:srgbClr val="FF0000"/>
            </a:solidFill>
            <a:round/>
            <a:headEnd/>
            <a:tailEnd/>
          </a:ln>
        </p:spPr>
        <p:txBody>
          <a:bodyPr/>
          <a:lstStyle/>
          <a:p>
            <a:endParaRPr lang="en-US"/>
          </a:p>
        </p:txBody>
      </p:sp>
      <p:sp>
        <p:nvSpPr>
          <p:cNvPr id="546848" name="Line 32"/>
          <p:cNvSpPr>
            <a:spLocks noChangeShapeType="1"/>
          </p:cNvSpPr>
          <p:nvPr/>
        </p:nvSpPr>
        <p:spPr bwMode="auto">
          <a:xfrm flipH="1">
            <a:off x="1981200" y="5735638"/>
            <a:ext cx="536575" cy="328612"/>
          </a:xfrm>
          <a:prstGeom prst="line">
            <a:avLst/>
          </a:prstGeom>
          <a:noFill/>
          <a:ln w="19050">
            <a:solidFill>
              <a:srgbClr val="FF0000"/>
            </a:solidFill>
            <a:round/>
            <a:headEnd/>
            <a:tailEnd/>
          </a:ln>
        </p:spPr>
        <p:txBody>
          <a:bodyPr/>
          <a:lstStyle/>
          <a:p>
            <a:endParaRPr lang="en-US"/>
          </a:p>
        </p:txBody>
      </p:sp>
      <p:sp>
        <p:nvSpPr>
          <p:cNvPr id="546849" name="Line 33"/>
          <p:cNvSpPr>
            <a:spLocks noChangeShapeType="1"/>
          </p:cNvSpPr>
          <p:nvPr/>
        </p:nvSpPr>
        <p:spPr bwMode="auto">
          <a:xfrm flipH="1">
            <a:off x="3298825" y="6140450"/>
            <a:ext cx="536575" cy="328613"/>
          </a:xfrm>
          <a:prstGeom prst="line">
            <a:avLst/>
          </a:prstGeom>
          <a:noFill/>
          <a:ln w="19050">
            <a:solidFill>
              <a:srgbClr val="FF0000"/>
            </a:solidFill>
            <a:round/>
            <a:headEnd/>
            <a:tailEnd/>
          </a:ln>
        </p:spPr>
        <p:txBody>
          <a:bodyPr/>
          <a:lstStyle/>
          <a:p>
            <a:endParaRPr lang="en-US"/>
          </a:p>
        </p:txBody>
      </p:sp>
      <p:sp>
        <p:nvSpPr>
          <p:cNvPr id="546850" name="Text Box 34"/>
          <p:cNvSpPr txBox="1">
            <a:spLocks noChangeArrowheads="1"/>
          </p:cNvSpPr>
          <p:nvPr/>
        </p:nvSpPr>
        <p:spPr bwMode="auto">
          <a:xfrm>
            <a:off x="4003675" y="4778375"/>
            <a:ext cx="1952625" cy="396875"/>
          </a:xfrm>
          <a:prstGeom prst="rect">
            <a:avLst/>
          </a:prstGeom>
          <a:noFill/>
          <a:ln w="9525">
            <a:noFill/>
            <a:miter lim="800000"/>
            <a:headEnd/>
            <a:tailEnd/>
          </a:ln>
        </p:spPr>
        <p:txBody>
          <a:bodyPr wrap="none">
            <a:spAutoFit/>
          </a:bodyPr>
          <a:lstStyle/>
          <a:p>
            <a:r>
              <a:rPr lang="en-US">
                <a:latin typeface="Arial" charset="0"/>
              </a:rPr>
              <a:t>=  0.555 mol Zn</a:t>
            </a:r>
          </a:p>
        </p:txBody>
      </p:sp>
      <p:sp>
        <p:nvSpPr>
          <p:cNvPr id="546851" name="Text Box 35"/>
          <p:cNvSpPr txBox="1">
            <a:spLocks noChangeArrowheads="1"/>
          </p:cNvSpPr>
          <p:nvPr/>
        </p:nvSpPr>
        <p:spPr bwMode="auto">
          <a:xfrm>
            <a:off x="4003675" y="5921375"/>
            <a:ext cx="1825625" cy="396875"/>
          </a:xfrm>
          <a:prstGeom prst="rect">
            <a:avLst/>
          </a:prstGeom>
          <a:noFill/>
          <a:ln w="9525">
            <a:noFill/>
            <a:miter lim="800000"/>
            <a:headEnd/>
            <a:tailEnd/>
          </a:ln>
        </p:spPr>
        <p:txBody>
          <a:bodyPr wrap="none">
            <a:spAutoFit/>
          </a:bodyPr>
          <a:lstStyle/>
          <a:p>
            <a:r>
              <a:rPr lang="en-US">
                <a:latin typeface="Arial" charset="0"/>
              </a:rPr>
              <a:t>=  0.555 mol S</a:t>
            </a:r>
          </a:p>
        </p:txBody>
      </p:sp>
      <p:sp>
        <p:nvSpPr>
          <p:cNvPr id="546852" name="Text Box 36"/>
          <p:cNvSpPr txBox="1">
            <a:spLocks noChangeArrowheads="1"/>
          </p:cNvSpPr>
          <p:nvPr/>
        </p:nvSpPr>
        <p:spPr bwMode="auto">
          <a:xfrm>
            <a:off x="6040438" y="3325813"/>
            <a:ext cx="2679700" cy="1006475"/>
          </a:xfrm>
          <a:prstGeom prst="rect">
            <a:avLst/>
          </a:prstGeom>
          <a:noFill/>
          <a:ln w="9525">
            <a:noFill/>
            <a:miter lim="800000"/>
            <a:headEnd/>
            <a:tailEnd/>
          </a:ln>
        </p:spPr>
        <p:txBody>
          <a:bodyPr wrap="none">
            <a:spAutoFit/>
          </a:bodyPr>
          <a:lstStyle/>
          <a:p>
            <a:pPr algn="ctr"/>
            <a:r>
              <a:rPr lang="en-US" i="1">
                <a:solidFill>
                  <a:schemeClr val="accent2"/>
                </a:solidFill>
                <a:latin typeface="Arial" charset="0"/>
              </a:rPr>
              <a:t>Chemical formula</a:t>
            </a:r>
          </a:p>
          <a:p>
            <a:pPr algn="ctr"/>
            <a:r>
              <a:rPr lang="en-US" i="1">
                <a:solidFill>
                  <a:schemeClr val="accent2"/>
                </a:solidFill>
                <a:latin typeface="Arial" charset="0"/>
              </a:rPr>
              <a:t>indicates </a:t>
            </a:r>
            <a:r>
              <a:rPr lang="en-US" b="1" i="1">
                <a:solidFill>
                  <a:schemeClr val="accent2"/>
                </a:solidFill>
                <a:latin typeface="Arial" charset="0"/>
              </a:rPr>
              <a:t>MOLE ratio</a:t>
            </a:r>
            <a:r>
              <a:rPr lang="en-US" i="1">
                <a:solidFill>
                  <a:schemeClr val="accent2"/>
                </a:solidFill>
                <a:latin typeface="Arial" charset="0"/>
              </a:rPr>
              <a:t>,</a:t>
            </a:r>
          </a:p>
          <a:p>
            <a:pPr algn="ctr"/>
            <a:r>
              <a:rPr lang="en-US" b="1" i="1">
                <a:solidFill>
                  <a:srgbClr val="FF0000"/>
                </a:solidFill>
                <a:latin typeface="Arial" charset="0"/>
              </a:rPr>
              <a:t>not GRAM</a:t>
            </a:r>
            <a:r>
              <a:rPr lang="en-US" i="1">
                <a:solidFill>
                  <a:schemeClr val="accent2"/>
                </a:solidFill>
                <a:latin typeface="Arial" charset="0"/>
              </a:rPr>
              <a:t> ratio</a:t>
            </a:r>
          </a:p>
        </p:txBody>
      </p:sp>
      <p:grpSp>
        <p:nvGrpSpPr>
          <p:cNvPr id="5" name="Group 37"/>
          <p:cNvGrpSpPr>
            <a:grpSpLocks/>
          </p:cNvGrpSpPr>
          <p:nvPr/>
        </p:nvGrpSpPr>
        <p:grpSpPr bwMode="auto">
          <a:xfrm>
            <a:off x="4298950" y="5081588"/>
            <a:ext cx="1563688" cy="1544637"/>
            <a:chOff x="2708" y="3201"/>
            <a:chExt cx="985" cy="973"/>
          </a:xfrm>
        </p:grpSpPr>
        <p:sp>
          <p:nvSpPr>
            <p:cNvPr id="139305" name="Line 38"/>
            <p:cNvSpPr>
              <a:spLocks noChangeShapeType="1"/>
            </p:cNvSpPr>
            <p:nvPr/>
          </p:nvSpPr>
          <p:spPr bwMode="auto">
            <a:xfrm>
              <a:off x="2756" y="3226"/>
              <a:ext cx="937" cy="0"/>
            </a:xfrm>
            <a:prstGeom prst="line">
              <a:avLst/>
            </a:prstGeom>
            <a:noFill/>
            <a:ln w="9525">
              <a:solidFill>
                <a:schemeClr val="tx1"/>
              </a:solidFill>
              <a:round/>
              <a:headEnd/>
              <a:tailEnd/>
            </a:ln>
          </p:spPr>
          <p:txBody>
            <a:bodyPr/>
            <a:lstStyle/>
            <a:p>
              <a:endParaRPr lang="en-US"/>
            </a:p>
          </p:txBody>
        </p:sp>
        <p:sp>
          <p:nvSpPr>
            <p:cNvPr id="139306" name="Line 39"/>
            <p:cNvSpPr>
              <a:spLocks noChangeShapeType="1"/>
            </p:cNvSpPr>
            <p:nvPr/>
          </p:nvSpPr>
          <p:spPr bwMode="auto">
            <a:xfrm>
              <a:off x="2748" y="3946"/>
              <a:ext cx="876" cy="0"/>
            </a:xfrm>
            <a:prstGeom prst="line">
              <a:avLst/>
            </a:prstGeom>
            <a:noFill/>
            <a:ln w="9525">
              <a:solidFill>
                <a:schemeClr val="tx1"/>
              </a:solidFill>
              <a:round/>
              <a:headEnd/>
              <a:tailEnd/>
            </a:ln>
          </p:spPr>
          <p:txBody>
            <a:bodyPr/>
            <a:lstStyle/>
            <a:p>
              <a:endParaRPr lang="en-US"/>
            </a:p>
          </p:txBody>
        </p:sp>
        <p:sp>
          <p:nvSpPr>
            <p:cNvPr id="139307" name="Rectangle 40"/>
            <p:cNvSpPr>
              <a:spLocks noChangeArrowheads="1"/>
            </p:cNvSpPr>
            <p:nvPr/>
          </p:nvSpPr>
          <p:spPr bwMode="auto">
            <a:xfrm>
              <a:off x="2708" y="3201"/>
              <a:ext cx="818" cy="250"/>
            </a:xfrm>
            <a:prstGeom prst="rect">
              <a:avLst/>
            </a:prstGeom>
            <a:noFill/>
            <a:ln w="9525">
              <a:noFill/>
              <a:miter lim="800000"/>
              <a:headEnd/>
              <a:tailEnd/>
            </a:ln>
          </p:spPr>
          <p:txBody>
            <a:bodyPr wrap="none">
              <a:spAutoFit/>
            </a:bodyPr>
            <a:lstStyle/>
            <a:p>
              <a:r>
                <a:rPr lang="en-US">
                  <a:latin typeface="Arial" charset="0"/>
                </a:rPr>
                <a:t>0.555 mol</a:t>
              </a:r>
            </a:p>
          </p:txBody>
        </p:sp>
        <p:sp>
          <p:nvSpPr>
            <p:cNvPr id="139308" name="Rectangle 41"/>
            <p:cNvSpPr>
              <a:spLocks noChangeArrowheads="1"/>
            </p:cNvSpPr>
            <p:nvPr/>
          </p:nvSpPr>
          <p:spPr bwMode="auto">
            <a:xfrm>
              <a:off x="2716" y="3924"/>
              <a:ext cx="818" cy="250"/>
            </a:xfrm>
            <a:prstGeom prst="rect">
              <a:avLst/>
            </a:prstGeom>
            <a:noFill/>
            <a:ln w="9525">
              <a:noFill/>
              <a:miter lim="800000"/>
              <a:headEnd/>
              <a:tailEnd/>
            </a:ln>
          </p:spPr>
          <p:txBody>
            <a:bodyPr wrap="none">
              <a:spAutoFit/>
            </a:bodyPr>
            <a:lstStyle/>
            <a:p>
              <a:r>
                <a:rPr lang="en-US">
                  <a:latin typeface="Arial" charset="0"/>
                </a:rPr>
                <a:t>0.555 mol</a:t>
              </a:r>
            </a:p>
          </p:txBody>
        </p:sp>
      </p:grpSp>
      <p:sp>
        <p:nvSpPr>
          <p:cNvPr id="546858" name="Text Box 42"/>
          <p:cNvSpPr txBox="1">
            <a:spLocks noChangeArrowheads="1"/>
          </p:cNvSpPr>
          <p:nvPr/>
        </p:nvSpPr>
        <p:spPr bwMode="auto">
          <a:xfrm>
            <a:off x="4541838" y="4613275"/>
            <a:ext cx="608012" cy="1006475"/>
          </a:xfrm>
          <a:prstGeom prst="rect">
            <a:avLst/>
          </a:prstGeom>
          <a:noFill/>
          <a:ln w="9525">
            <a:noFill/>
            <a:miter lim="800000"/>
            <a:headEnd/>
            <a:tailEnd/>
          </a:ln>
        </p:spPr>
        <p:txBody>
          <a:bodyPr wrap="none">
            <a:spAutoFit/>
          </a:bodyPr>
          <a:lstStyle/>
          <a:p>
            <a:r>
              <a:rPr lang="en-US" sz="6000">
                <a:solidFill>
                  <a:schemeClr val="accent2"/>
                </a:solidFill>
                <a:latin typeface="Arial" charset="0"/>
              </a:rPr>
              <a:t>1</a:t>
            </a:r>
          </a:p>
        </p:txBody>
      </p:sp>
      <p:sp>
        <p:nvSpPr>
          <p:cNvPr id="546859" name="Text Box 43"/>
          <p:cNvSpPr txBox="1">
            <a:spLocks noChangeArrowheads="1"/>
          </p:cNvSpPr>
          <p:nvPr/>
        </p:nvSpPr>
        <p:spPr bwMode="auto">
          <a:xfrm>
            <a:off x="4559300" y="5730875"/>
            <a:ext cx="608013" cy="1006475"/>
          </a:xfrm>
          <a:prstGeom prst="rect">
            <a:avLst/>
          </a:prstGeom>
          <a:noFill/>
          <a:ln w="9525">
            <a:noFill/>
            <a:miter lim="800000"/>
            <a:headEnd/>
            <a:tailEnd/>
          </a:ln>
        </p:spPr>
        <p:txBody>
          <a:bodyPr wrap="none">
            <a:spAutoFit/>
          </a:bodyPr>
          <a:lstStyle/>
          <a:p>
            <a:r>
              <a:rPr lang="en-US" sz="6000">
                <a:solidFill>
                  <a:schemeClr val="accent2"/>
                </a:solidFill>
                <a:latin typeface="Arial" charset="0"/>
              </a:rPr>
              <a:t>1</a:t>
            </a:r>
          </a:p>
        </p:txBody>
      </p:sp>
      <p:sp>
        <p:nvSpPr>
          <p:cNvPr id="546860" name="Text Box 44"/>
          <p:cNvSpPr txBox="1">
            <a:spLocks noChangeArrowheads="1"/>
          </p:cNvSpPr>
          <p:nvPr/>
        </p:nvSpPr>
        <p:spPr bwMode="auto">
          <a:xfrm>
            <a:off x="6450013" y="4721225"/>
            <a:ext cx="896937" cy="823913"/>
          </a:xfrm>
          <a:prstGeom prst="rect">
            <a:avLst/>
          </a:prstGeom>
          <a:noFill/>
          <a:ln w="9525">
            <a:noFill/>
            <a:miter lim="800000"/>
            <a:headEnd/>
            <a:tailEnd/>
          </a:ln>
        </p:spPr>
        <p:txBody>
          <a:bodyPr wrap="none">
            <a:spAutoFit/>
          </a:bodyPr>
          <a:lstStyle/>
          <a:p>
            <a:r>
              <a:rPr lang="en-US" sz="4800">
                <a:solidFill>
                  <a:schemeClr val="accent2"/>
                </a:solidFill>
                <a:latin typeface="Arial" charset="0"/>
              </a:rPr>
              <a:t>Zn</a:t>
            </a:r>
          </a:p>
        </p:txBody>
      </p:sp>
      <p:sp>
        <p:nvSpPr>
          <p:cNvPr id="546861" name="Text Box 45"/>
          <p:cNvSpPr txBox="1">
            <a:spLocks noChangeArrowheads="1"/>
          </p:cNvSpPr>
          <p:nvPr/>
        </p:nvSpPr>
        <p:spPr bwMode="auto">
          <a:xfrm>
            <a:off x="6589713" y="5800725"/>
            <a:ext cx="590550" cy="823913"/>
          </a:xfrm>
          <a:prstGeom prst="rect">
            <a:avLst/>
          </a:prstGeom>
          <a:noFill/>
          <a:ln w="9525">
            <a:noFill/>
            <a:miter lim="800000"/>
            <a:headEnd/>
            <a:tailEnd/>
          </a:ln>
        </p:spPr>
        <p:txBody>
          <a:bodyPr wrap="none">
            <a:spAutoFit/>
          </a:bodyPr>
          <a:lstStyle/>
          <a:p>
            <a:r>
              <a:rPr lang="en-US" sz="4800">
                <a:solidFill>
                  <a:schemeClr val="accent2"/>
                </a:solidFill>
                <a:latin typeface="Arial" charset="0"/>
              </a:rPr>
              <a:t>S</a:t>
            </a:r>
          </a:p>
        </p:txBody>
      </p:sp>
      <p:sp>
        <p:nvSpPr>
          <p:cNvPr id="546862" name="Text Box 46"/>
          <p:cNvSpPr txBox="1">
            <a:spLocks noChangeArrowheads="1"/>
          </p:cNvSpPr>
          <p:nvPr/>
        </p:nvSpPr>
        <p:spPr bwMode="auto">
          <a:xfrm>
            <a:off x="7781925" y="5402263"/>
            <a:ext cx="758825" cy="457200"/>
          </a:xfrm>
          <a:prstGeom prst="rect">
            <a:avLst/>
          </a:prstGeom>
          <a:noFill/>
          <a:ln w="9525">
            <a:noFill/>
            <a:miter lim="800000"/>
            <a:headEnd/>
            <a:tailEnd/>
          </a:ln>
        </p:spPr>
        <p:txBody>
          <a:bodyPr wrap="none">
            <a:spAutoFit/>
          </a:bodyPr>
          <a:lstStyle/>
          <a:p>
            <a:r>
              <a:rPr lang="en-US" sz="2400" b="1">
                <a:solidFill>
                  <a:schemeClr val="accent2"/>
                </a:solidFill>
                <a:latin typeface="Arial" charset="0"/>
              </a:rPr>
              <a:t>ZnS</a:t>
            </a:r>
          </a:p>
        </p:txBody>
      </p:sp>
      <p:sp>
        <p:nvSpPr>
          <p:cNvPr id="546863" name="Text Box 47"/>
          <p:cNvSpPr txBox="1">
            <a:spLocks noChangeArrowheads="1"/>
          </p:cNvSpPr>
          <p:nvPr/>
        </p:nvSpPr>
        <p:spPr bwMode="auto">
          <a:xfrm>
            <a:off x="7577138" y="5872163"/>
            <a:ext cx="1441450" cy="396875"/>
          </a:xfrm>
          <a:prstGeom prst="rect">
            <a:avLst/>
          </a:prstGeom>
          <a:noFill/>
          <a:ln w="9525">
            <a:noFill/>
            <a:miter lim="800000"/>
            <a:headEnd/>
            <a:tailEnd/>
          </a:ln>
        </p:spPr>
        <p:txBody>
          <a:bodyPr wrap="none">
            <a:spAutoFit/>
          </a:bodyPr>
          <a:lstStyle/>
          <a:p>
            <a:r>
              <a:rPr lang="en-US">
                <a:latin typeface="Arial" charset="0"/>
              </a:rPr>
              <a:t>zinc sulfide</a:t>
            </a:r>
          </a:p>
        </p:txBody>
      </p:sp>
      <p:sp>
        <p:nvSpPr>
          <p:cNvPr id="546864" name="AutoShape 48"/>
          <p:cNvSpPr>
            <a:spLocks/>
          </p:cNvSpPr>
          <p:nvPr/>
        </p:nvSpPr>
        <p:spPr bwMode="auto">
          <a:xfrm>
            <a:off x="7197725" y="4806950"/>
            <a:ext cx="482600" cy="1720850"/>
          </a:xfrm>
          <a:prstGeom prst="rightBrace">
            <a:avLst>
              <a:gd name="adj1" fmla="val 29715"/>
              <a:gd name="adj2" fmla="val 50000"/>
            </a:avLst>
          </a:prstGeom>
          <a:noFill/>
          <a:ln w="9525">
            <a:solidFill>
              <a:schemeClr val="tx1"/>
            </a:solidFill>
            <a:round/>
            <a:headEnd/>
            <a:tailEnd/>
          </a:ln>
        </p:spPr>
        <p:txBody>
          <a:bodyPr wrap="none" anchor="ctr"/>
          <a:lstStyle/>
          <a:p>
            <a:endParaRPr lang="en-US"/>
          </a:p>
        </p:txBody>
      </p:sp>
      <p:sp>
        <p:nvSpPr>
          <p:cNvPr id="546865" name="Freeform 49"/>
          <p:cNvSpPr>
            <a:spLocks/>
          </p:cNvSpPr>
          <p:nvPr/>
        </p:nvSpPr>
        <p:spPr bwMode="auto">
          <a:xfrm>
            <a:off x="5238750" y="3762375"/>
            <a:ext cx="2024063" cy="884238"/>
          </a:xfrm>
          <a:custGeom>
            <a:avLst/>
            <a:gdLst>
              <a:gd name="T0" fmla="*/ 2024063 w 1275"/>
              <a:gd name="T1" fmla="*/ 522288 h 557"/>
              <a:gd name="T2" fmla="*/ 1554163 w 1275"/>
              <a:gd name="T3" fmla="*/ 796925 h 557"/>
              <a:gd name="T4" fmla="*/ 0 w 1275"/>
              <a:gd name="T5" fmla="*/ 0 h 557"/>
              <a:gd name="T6" fmla="*/ 0 60000 65536"/>
              <a:gd name="T7" fmla="*/ 0 60000 65536"/>
              <a:gd name="T8" fmla="*/ 0 60000 65536"/>
              <a:gd name="T9" fmla="*/ 0 w 1275"/>
              <a:gd name="T10" fmla="*/ 0 h 557"/>
              <a:gd name="T11" fmla="*/ 1275 w 1275"/>
              <a:gd name="T12" fmla="*/ 557 h 557"/>
            </a:gdLst>
            <a:ahLst/>
            <a:cxnLst>
              <a:cxn ang="T6">
                <a:pos x="T0" y="T1"/>
              </a:cxn>
              <a:cxn ang="T7">
                <a:pos x="T2" y="T3"/>
              </a:cxn>
              <a:cxn ang="T8">
                <a:pos x="T4" y="T5"/>
              </a:cxn>
            </a:cxnLst>
            <a:rect l="T9" t="T10" r="T11" b="T12"/>
            <a:pathLst>
              <a:path w="1275" h="557">
                <a:moveTo>
                  <a:pt x="1275" y="329"/>
                </a:moveTo>
                <a:cubicBezTo>
                  <a:pt x="1233" y="443"/>
                  <a:pt x="1191" y="557"/>
                  <a:pt x="979" y="502"/>
                </a:cubicBezTo>
                <a:cubicBezTo>
                  <a:pt x="767" y="447"/>
                  <a:pt x="383" y="223"/>
                  <a:pt x="0" y="0"/>
                </a:cubicBezTo>
              </a:path>
            </a:pathLst>
          </a:custGeom>
          <a:noFill/>
          <a:ln w="19050">
            <a:solidFill>
              <a:srgbClr val="FF0000"/>
            </a:solidFill>
            <a:round/>
            <a:headEnd/>
            <a:tailEnd type="stealth" w="med" len="med"/>
          </a:ln>
        </p:spPr>
        <p:txBody>
          <a:bodyPr/>
          <a:lstStyle/>
          <a:p>
            <a:endParaRPr lang="en-US"/>
          </a:p>
        </p:txBody>
      </p:sp>
      <p:sp>
        <p:nvSpPr>
          <p:cNvPr id="546866" name="Freeform 50"/>
          <p:cNvSpPr>
            <a:spLocks/>
          </p:cNvSpPr>
          <p:nvPr/>
        </p:nvSpPr>
        <p:spPr bwMode="auto">
          <a:xfrm>
            <a:off x="8124825" y="3484563"/>
            <a:ext cx="719138" cy="1909762"/>
          </a:xfrm>
          <a:custGeom>
            <a:avLst/>
            <a:gdLst>
              <a:gd name="T0" fmla="*/ 0 w 453"/>
              <a:gd name="T1" fmla="*/ 238125 h 1203"/>
              <a:gd name="T2" fmla="*/ 679450 w 453"/>
              <a:gd name="T3" fmla="*/ 277812 h 1203"/>
              <a:gd name="T4" fmla="*/ 234950 w 453"/>
              <a:gd name="T5" fmla="*/ 1909762 h 1203"/>
              <a:gd name="T6" fmla="*/ 0 60000 65536"/>
              <a:gd name="T7" fmla="*/ 0 60000 65536"/>
              <a:gd name="T8" fmla="*/ 0 60000 65536"/>
              <a:gd name="T9" fmla="*/ 0 w 453"/>
              <a:gd name="T10" fmla="*/ 0 h 1203"/>
              <a:gd name="T11" fmla="*/ 453 w 453"/>
              <a:gd name="T12" fmla="*/ 1203 h 1203"/>
            </a:gdLst>
            <a:ahLst/>
            <a:cxnLst>
              <a:cxn ang="T6">
                <a:pos x="T0" y="T1"/>
              </a:cxn>
              <a:cxn ang="T7">
                <a:pos x="T2" y="T3"/>
              </a:cxn>
              <a:cxn ang="T8">
                <a:pos x="T4" y="T5"/>
              </a:cxn>
            </a:cxnLst>
            <a:rect l="T9" t="T10" r="T11" b="T12"/>
            <a:pathLst>
              <a:path w="453" h="1203">
                <a:moveTo>
                  <a:pt x="0" y="150"/>
                </a:moveTo>
                <a:cubicBezTo>
                  <a:pt x="71" y="154"/>
                  <a:pt x="403" y="0"/>
                  <a:pt x="428" y="175"/>
                </a:cubicBezTo>
                <a:cubicBezTo>
                  <a:pt x="453" y="350"/>
                  <a:pt x="206" y="989"/>
                  <a:pt x="148" y="1203"/>
                </a:cubicBezTo>
              </a:path>
            </a:pathLst>
          </a:custGeom>
          <a:noFill/>
          <a:ln w="19050">
            <a:solidFill>
              <a:schemeClr val="accent2"/>
            </a:solidFill>
            <a:round/>
            <a:headEnd/>
            <a:tailEnd type="stealth"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46821"/>
                                        </p:tgtEl>
                                        <p:attrNameLst>
                                          <p:attrName>style.visibility</p:attrName>
                                        </p:attrNameLst>
                                      </p:cBhvr>
                                      <p:to>
                                        <p:strVal val="visible"/>
                                      </p:to>
                                    </p:set>
                                    <p:animEffect transition="in" filter="fade">
                                      <p:cBhvr>
                                        <p:cTn id="7" dur="1000"/>
                                        <p:tgtEl>
                                          <p:spTgt spid="546821"/>
                                        </p:tgtEl>
                                      </p:cBhvr>
                                    </p:animEffect>
                                    <p:anim calcmode="lin" valueType="num">
                                      <p:cBhvr>
                                        <p:cTn id="8" dur="1000" fill="hold"/>
                                        <p:tgtEl>
                                          <p:spTgt spid="546821"/>
                                        </p:tgtEl>
                                        <p:attrNameLst>
                                          <p:attrName>ppt_x</p:attrName>
                                        </p:attrNameLst>
                                      </p:cBhvr>
                                      <p:tavLst>
                                        <p:tav tm="0">
                                          <p:val>
                                            <p:strVal val="#ppt_x"/>
                                          </p:val>
                                        </p:tav>
                                        <p:tav tm="100000">
                                          <p:val>
                                            <p:strVal val="#ppt_x"/>
                                          </p:val>
                                        </p:tav>
                                      </p:tavLst>
                                    </p:anim>
                                    <p:anim calcmode="lin" valueType="num">
                                      <p:cBhvr>
                                        <p:cTn id="9" dur="900" decel="100000" fill="hold"/>
                                        <p:tgtEl>
                                          <p:spTgt spid="5468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68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46822"/>
                                        </p:tgtEl>
                                        <p:attrNameLst>
                                          <p:attrName>style.visibility</p:attrName>
                                        </p:attrNameLst>
                                      </p:cBhvr>
                                      <p:to>
                                        <p:strVal val="visible"/>
                                      </p:to>
                                    </p:set>
                                    <p:anim calcmode="lin" valueType="num">
                                      <p:cBhvr>
                                        <p:cTn id="15" dur="500" fill="hold"/>
                                        <p:tgtEl>
                                          <p:spTgt spid="546822"/>
                                        </p:tgtEl>
                                        <p:attrNameLst>
                                          <p:attrName>ppt_w</p:attrName>
                                        </p:attrNameLst>
                                      </p:cBhvr>
                                      <p:tavLst>
                                        <p:tav tm="0">
                                          <p:val>
                                            <p:strVal val="#ppt_w*0.05"/>
                                          </p:val>
                                        </p:tav>
                                        <p:tav tm="100000">
                                          <p:val>
                                            <p:strVal val="#ppt_w"/>
                                          </p:val>
                                        </p:tav>
                                      </p:tavLst>
                                    </p:anim>
                                    <p:anim calcmode="lin" valueType="num">
                                      <p:cBhvr>
                                        <p:cTn id="16" dur="500" fill="hold"/>
                                        <p:tgtEl>
                                          <p:spTgt spid="546822"/>
                                        </p:tgtEl>
                                        <p:attrNameLst>
                                          <p:attrName>ppt_h</p:attrName>
                                        </p:attrNameLst>
                                      </p:cBhvr>
                                      <p:tavLst>
                                        <p:tav tm="0">
                                          <p:val>
                                            <p:strVal val="#ppt_h"/>
                                          </p:val>
                                        </p:tav>
                                        <p:tav tm="100000">
                                          <p:val>
                                            <p:strVal val="#ppt_h"/>
                                          </p:val>
                                        </p:tav>
                                      </p:tavLst>
                                    </p:anim>
                                    <p:anim calcmode="lin" valueType="num">
                                      <p:cBhvr>
                                        <p:cTn id="17" dur="500" fill="hold"/>
                                        <p:tgtEl>
                                          <p:spTgt spid="546822"/>
                                        </p:tgtEl>
                                        <p:attrNameLst>
                                          <p:attrName>ppt_x</p:attrName>
                                        </p:attrNameLst>
                                      </p:cBhvr>
                                      <p:tavLst>
                                        <p:tav tm="0">
                                          <p:val>
                                            <p:strVal val="#ppt_x-.2"/>
                                          </p:val>
                                        </p:tav>
                                        <p:tav tm="100000">
                                          <p:val>
                                            <p:strVal val="#ppt_x"/>
                                          </p:val>
                                        </p:tav>
                                      </p:tavLst>
                                    </p:anim>
                                    <p:anim calcmode="lin" valueType="num">
                                      <p:cBhvr>
                                        <p:cTn id="18" dur="500" fill="hold"/>
                                        <p:tgtEl>
                                          <p:spTgt spid="546822"/>
                                        </p:tgtEl>
                                        <p:attrNameLst>
                                          <p:attrName>ppt_y</p:attrName>
                                        </p:attrNameLst>
                                      </p:cBhvr>
                                      <p:tavLst>
                                        <p:tav tm="0">
                                          <p:val>
                                            <p:strVal val="#ppt_y"/>
                                          </p:val>
                                        </p:tav>
                                        <p:tav tm="100000">
                                          <p:val>
                                            <p:strVal val="#ppt_y"/>
                                          </p:val>
                                        </p:tav>
                                      </p:tavLst>
                                    </p:anim>
                                    <p:animEffect transition="in" filter="fade">
                                      <p:cBhvr>
                                        <p:cTn id="19" dur="500"/>
                                        <p:tgtEl>
                                          <p:spTgt spid="5468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46823"/>
                                        </p:tgtEl>
                                        <p:attrNameLst>
                                          <p:attrName>style.visibility</p:attrName>
                                        </p:attrNameLst>
                                      </p:cBhvr>
                                      <p:to>
                                        <p:strVal val="visible"/>
                                      </p:to>
                                    </p:set>
                                    <p:animEffect transition="in" filter="fade">
                                      <p:cBhvr>
                                        <p:cTn id="24" dur="2000"/>
                                        <p:tgtEl>
                                          <p:spTgt spid="5468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46828"/>
                                        </p:tgtEl>
                                        <p:attrNameLst>
                                          <p:attrName>style.visibility</p:attrName>
                                        </p:attrNameLst>
                                      </p:cBhvr>
                                      <p:to>
                                        <p:strVal val="visible"/>
                                      </p:to>
                                    </p:set>
                                    <p:animEffect transition="in" filter="fade">
                                      <p:cBhvr>
                                        <p:cTn id="29" dur="2000"/>
                                        <p:tgtEl>
                                          <p:spTgt spid="5468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dissolv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8" fill="hold" grpId="0" nodeType="clickEffect">
                                  <p:stCondLst>
                                    <p:cond delay="0"/>
                                  </p:stCondLst>
                                  <p:childTnLst>
                                    <p:set>
                                      <p:cBhvr>
                                        <p:cTn id="43" dur="1" fill="hold">
                                          <p:stCondLst>
                                            <p:cond delay="0"/>
                                          </p:stCondLst>
                                        </p:cTn>
                                        <p:tgtEl>
                                          <p:spTgt spid="546827"/>
                                        </p:tgtEl>
                                        <p:attrNameLst>
                                          <p:attrName>style.visibility</p:attrName>
                                        </p:attrNameLst>
                                      </p:cBhvr>
                                      <p:to>
                                        <p:strVal val="visible"/>
                                      </p:to>
                                    </p:set>
                                    <p:animEffect transition="in" filter="slide(fromLeft)">
                                      <p:cBhvr>
                                        <p:cTn id="44" dur="500"/>
                                        <p:tgtEl>
                                          <p:spTgt spid="54682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grpId="0" nodeType="clickEffect">
                                  <p:stCondLst>
                                    <p:cond delay="0"/>
                                  </p:stCondLst>
                                  <p:childTnLst>
                                    <p:set>
                                      <p:cBhvr>
                                        <p:cTn id="48" dur="1" fill="hold">
                                          <p:stCondLst>
                                            <p:cond delay="0"/>
                                          </p:stCondLst>
                                        </p:cTn>
                                        <p:tgtEl>
                                          <p:spTgt spid="546835"/>
                                        </p:tgtEl>
                                        <p:attrNameLst>
                                          <p:attrName>style.visibility</p:attrName>
                                        </p:attrNameLst>
                                      </p:cBhvr>
                                      <p:to>
                                        <p:strVal val="visible"/>
                                      </p:to>
                                    </p:set>
                                    <p:animEffect transition="in" filter="slide(fromLeft)">
                                      <p:cBhvr>
                                        <p:cTn id="49" dur="500"/>
                                        <p:tgtEl>
                                          <p:spTgt spid="546835"/>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546836"/>
                                        </p:tgtEl>
                                        <p:attrNameLst>
                                          <p:attrName>style.visibility</p:attrName>
                                        </p:attrNameLst>
                                      </p:cBhvr>
                                      <p:to>
                                        <p:strVal val="visible"/>
                                      </p:to>
                                    </p:set>
                                    <p:anim calcmode="lin" valueType="num">
                                      <p:cBhvr>
                                        <p:cTn id="54" dur="1000" fill="hold"/>
                                        <p:tgtEl>
                                          <p:spTgt spid="546836"/>
                                        </p:tgtEl>
                                        <p:attrNameLst>
                                          <p:attrName>ppt_w</p:attrName>
                                        </p:attrNameLst>
                                      </p:cBhvr>
                                      <p:tavLst>
                                        <p:tav tm="0">
                                          <p:val>
                                            <p:strVal val="#ppt_w+.3"/>
                                          </p:val>
                                        </p:tav>
                                        <p:tav tm="100000">
                                          <p:val>
                                            <p:strVal val="#ppt_w"/>
                                          </p:val>
                                        </p:tav>
                                      </p:tavLst>
                                    </p:anim>
                                    <p:anim calcmode="lin" valueType="num">
                                      <p:cBhvr>
                                        <p:cTn id="55" dur="1000" fill="hold"/>
                                        <p:tgtEl>
                                          <p:spTgt spid="546836"/>
                                        </p:tgtEl>
                                        <p:attrNameLst>
                                          <p:attrName>ppt_h</p:attrName>
                                        </p:attrNameLst>
                                      </p:cBhvr>
                                      <p:tavLst>
                                        <p:tav tm="0">
                                          <p:val>
                                            <p:strVal val="#ppt_h"/>
                                          </p:val>
                                        </p:tav>
                                        <p:tav tm="100000">
                                          <p:val>
                                            <p:strVal val="#ppt_h"/>
                                          </p:val>
                                        </p:tav>
                                      </p:tavLst>
                                    </p:anim>
                                    <p:animEffect transition="in" filter="fade">
                                      <p:cBhvr>
                                        <p:cTn id="56" dur="1000"/>
                                        <p:tgtEl>
                                          <p:spTgt spid="546836"/>
                                        </p:tgtEl>
                                      </p:cBhvr>
                                    </p:animEffect>
                                  </p:childTnLst>
                                </p:cTn>
                              </p:par>
                            </p:childTnLst>
                          </p:cTn>
                        </p:par>
                        <p:par>
                          <p:cTn id="57" fill="hold">
                            <p:stCondLst>
                              <p:cond delay="1000"/>
                            </p:stCondLst>
                            <p:childTnLst>
                              <p:par>
                                <p:cTn id="58" presetID="53" presetClass="entr" presetSubtype="0" fill="hold" grpId="0" nodeType="afterEffect">
                                  <p:stCondLst>
                                    <p:cond delay="0"/>
                                  </p:stCondLst>
                                  <p:childTnLst>
                                    <p:set>
                                      <p:cBhvr>
                                        <p:cTn id="59" dur="1" fill="hold">
                                          <p:stCondLst>
                                            <p:cond delay="0"/>
                                          </p:stCondLst>
                                        </p:cTn>
                                        <p:tgtEl>
                                          <p:spTgt spid="546837"/>
                                        </p:tgtEl>
                                        <p:attrNameLst>
                                          <p:attrName>style.visibility</p:attrName>
                                        </p:attrNameLst>
                                      </p:cBhvr>
                                      <p:to>
                                        <p:strVal val="visible"/>
                                      </p:to>
                                    </p:set>
                                    <p:anim calcmode="lin" valueType="num">
                                      <p:cBhvr>
                                        <p:cTn id="60" dur="500" fill="hold"/>
                                        <p:tgtEl>
                                          <p:spTgt spid="546837"/>
                                        </p:tgtEl>
                                        <p:attrNameLst>
                                          <p:attrName>ppt_w</p:attrName>
                                        </p:attrNameLst>
                                      </p:cBhvr>
                                      <p:tavLst>
                                        <p:tav tm="0">
                                          <p:val>
                                            <p:fltVal val="0"/>
                                          </p:val>
                                        </p:tav>
                                        <p:tav tm="100000">
                                          <p:val>
                                            <p:strVal val="#ppt_w"/>
                                          </p:val>
                                        </p:tav>
                                      </p:tavLst>
                                    </p:anim>
                                    <p:anim calcmode="lin" valueType="num">
                                      <p:cBhvr>
                                        <p:cTn id="61" dur="500" fill="hold"/>
                                        <p:tgtEl>
                                          <p:spTgt spid="546837"/>
                                        </p:tgtEl>
                                        <p:attrNameLst>
                                          <p:attrName>ppt_h</p:attrName>
                                        </p:attrNameLst>
                                      </p:cBhvr>
                                      <p:tavLst>
                                        <p:tav tm="0">
                                          <p:val>
                                            <p:fltVal val="0"/>
                                          </p:val>
                                        </p:tav>
                                        <p:tav tm="100000">
                                          <p:val>
                                            <p:strVal val="#ppt_h"/>
                                          </p:val>
                                        </p:tav>
                                      </p:tavLst>
                                    </p:anim>
                                    <p:animEffect transition="in" filter="fade">
                                      <p:cBhvr>
                                        <p:cTn id="62" dur="500"/>
                                        <p:tgtEl>
                                          <p:spTgt spid="5468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56" presetClass="entr" presetSubtype="0" fill="hold" grpId="0" nodeType="clickEffect">
                                  <p:stCondLst>
                                    <p:cond delay="0"/>
                                  </p:stCondLst>
                                  <p:iterate type="lt">
                                    <p:tmPct val="10000"/>
                                  </p:iterate>
                                  <p:childTnLst>
                                    <p:set>
                                      <p:cBhvr>
                                        <p:cTn id="71" dur="1" fill="hold">
                                          <p:stCondLst>
                                            <p:cond delay="0"/>
                                          </p:stCondLst>
                                        </p:cTn>
                                        <p:tgtEl>
                                          <p:spTgt spid="546852"/>
                                        </p:tgtEl>
                                        <p:attrNameLst>
                                          <p:attrName>style.visibility</p:attrName>
                                        </p:attrNameLst>
                                      </p:cBhvr>
                                      <p:to>
                                        <p:strVal val="visible"/>
                                      </p:to>
                                    </p:set>
                                    <p:anim by="(-#ppt_w*2)" calcmode="lin" valueType="num">
                                      <p:cBhvr rctx="PPT">
                                        <p:cTn id="72" dur="500" autoRev="1" fill="hold">
                                          <p:stCondLst>
                                            <p:cond delay="0"/>
                                          </p:stCondLst>
                                        </p:cTn>
                                        <p:tgtEl>
                                          <p:spTgt spid="546852"/>
                                        </p:tgtEl>
                                        <p:attrNameLst>
                                          <p:attrName>ppt_w</p:attrName>
                                        </p:attrNameLst>
                                      </p:cBhvr>
                                    </p:anim>
                                    <p:anim by="(#ppt_w*0.50)" calcmode="lin" valueType="num">
                                      <p:cBhvr>
                                        <p:cTn id="73" dur="500" decel="50000" autoRev="1" fill="hold">
                                          <p:stCondLst>
                                            <p:cond delay="0"/>
                                          </p:stCondLst>
                                        </p:cTn>
                                        <p:tgtEl>
                                          <p:spTgt spid="546852"/>
                                        </p:tgtEl>
                                        <p:attrNameLst>
                                          <p:attrName>ppt_x</p:attrName>
                                        </p:attrNameLst>
                                      </p:cBhvr>
                                    </p:anim>
                                    <p:anim from="(-#ppt_h/2)" to="(#ppt_y)" calcmode="lin" valueType="num">
                                      <p:cBhvr>
                                        <p:cTn id="74" dur="1000" fill="hold">
                                          <p:stCondLst>
                                            <p:cond delay="0"/>
                                          </p:stCondLst>
                                        </p:cTn>
                                        <p:tgtEl>
                                          <p:spTgt spid="546852"/>
                                        </p:tgtEl>
                                        <p:attrNameLst>
                                          <p:attrName>ppt_y</p:attrName>
                                        </p:attrNameLst>
                                      </p:cBhvr>
                                    </p:anim>
                                    <p:animRot by="21600000">
                                      <p:cBhvr>
                                        <p:cTn id="75" dur="1000" fill="hold">
                                          <p:stCondLst>
                                            <p:cond delay="0"/>
                                          </p:stCondLst>
                                        </p:cTn>
                                        <p:tgtEl>
                                          <p:spTgt spid="546852"/>
                                        </p:tgtEl>
                                        <p:attrNameLst>
                                          <p:attrName>r</p:attrName>
                                        </p:attrNameLst>
                                      </p:cBhvr>
                                    </p:animRo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46841"/>
                                        </p:tgtEl>
                                        <p:attrNameLst>
                                          <p:attrName>style.visibility</p:attrName>
                                        </p:attrNameLst>
                                      </p:cBhvr>
                                      <p:to>
                                        <p:strVal val="visible"/>
                                      </p:to>
                                    </p:set>
                                    <p:animEffect transition="in" filter="fade">
                                      <p:cBhvr>
                                        <p:cTn id="80" dur="2000"/>
                                        <p:tgtEl>
                                          <p:spTgt spid="54684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46842"/>
                                        </p:tgtEl>
                                        <p:attrNameLst>
                                          <p:attrName>style.visibility</p:attrName>
                                        </p:attrNameLst>
                                      </p:cBhvr>
                                      <p:to>
                                        <p:strVal val="visible"/>
                                      </p:to>
                                    </p:set>
                                    <p:animEffect transition="in" filter="fade">
                                      <p:cBhvr>
                                        <p:cTn id="85" dur="2000"/>
                                        <p:tgtEl>
                                          <p:spTgt spid="54684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546824"/>
                                        </p:tgtEl>
                                        <p:attrNameLst>
                                          <p:attrName>style.visibility</p:attrName>
                                        </p:attrNameLst>
                                      </p:cBhvr>
                                      <p:to>
                                        <p:strVal val="visible"/>
                                      </p:to>
                                    </p:set>
                                    <p:animEffect transition="in" filter="fade">
                                      <p:cBhvr>
                                        <p:cTn id="90" dur="2000"/>
                                        <p:tgtEl>
                                          <p:spTgt spid="546824"/>
                                        </p:tgtEl>
                                      </p:cBhvr>
                                    </p:animEffect>
                                  </p:childTnLst>
                                </p:cTn>
                              </p:par>
                            </p:childTnLst>
                          </p:cTn>
                        </p:par>
                        <p:par>
                          <p:cTn id="91" fill="hold">
                            <p:stCondLst>
                              <p:cond delay="2000"/>
                            </p:stCondLst>
                            <p:childTnLst>
                              <p:par>
                                <p:cTn id="92" presetID="55" presetClass="entr" presetSubtype="0" fill="hold" grpId="0" nodeType="afterEffect">
                                  <p:stCondLst>
                                    <p:cond delay="0"/>
                                  </p:stCondLst>
                                  <p:childTnLst>
                                    <p:set>
                                      <p:cBhvr>
                                        <p:cTn id="93" dur="1" fill="hold">
                                          <p:stCondLst>
                                            <p:cond delay="0"/>
                                          </p:stCondLst>
                                        </p:cTn>
                                        <p:tgtEl>
                                          <p:spTgt spid="546825"/>
                                        </p:tgtEl>
                                        <p:attrNameLst>
                                          <p:attrName>style.visibility</p:attrName>
                                        </p:attrNameLst>
                                      </p:cBhvr>
                                      <p:to>
                                        <p:strVal val="visible"/>
                                      </p:to>
                                    </p:set>
                                    <p:anim calcmode="lin" valueType="num">
                                      <p:cBhvr>
                                        <p:cTn id="94" dur="1000" fill="hold"/>
                                        <p:tgtEl>
                                          <p:spTgt spid="546825"/>
                                        </p:tgtEl>
                                        <p:attrNameLst>
                                          <p:attrName>ppt_w</p:attrName>
                                        </p:attrNameLst>
                                      </p:cBhvr>
                                      <p:tavLst>
                                        <p:tav tm="0">
                                          <p:val>
                                            <p:strVal val="#ppt_w*0.70"/>
                                          </p:val>
                                        </p:tav>
                                        <p:tav tm="100000">
                                          <p:val>
                                            <p:strVal val="#ppt_w"/>
                                          </p:val>
                                        </p:tav>
                                      </p:tavLst>
                                    </p:anim>
                                    <p:anim calcmode="lin" valueType="num">
                                      <p:cBhvr>
                                        <p:cTn id="95" dur="1000" fill="hold"/>
                                        <p:tgtEl>
                                          <p:spTgt spid="546825"/>
                                        </p:tgtEl>
                                        <p:attrNameLst>
                                          <p:attrName>ppt_h</p:attrName>
                                        </p:attrNameLst>
                                      </p:cBhvr>
                                      <p:tavLst>
                                        <p:tav tm="0">
                                          <p:val>
                                            <p:strVal val="#ppt_h"/>
                                          </p:val>
                                        </p:tav>
                                        <p:tav tm="100000">
                                          <p:val>
                                            <p:strVal val="#ppt_h"/>
                                          </p:val>
                                        </p:tav>
                                      </p:tavLst>
                                    </p:anim>
                                    <p:animEffect transition="in" filter="fade">
                                      <p:cBhvr>
                                        <p:cTn id="96" dur="1000"/>
                                        <p:tgtEl>
                                          <p:spTgt spid="546825"/>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546826"/>
                                        </p:tgtEl>
                                        <p:attrNameLst>
                                          <p:attrName>style.visibility</p:attrName>
                                        </p:attrNameLst>
                                      </p:cBhvr>
                                      <p:to>
                                        <p:strVal val="visible"/>
                                      </p:to>
                                    </p:set>
                                    <p:anim calcmode="lin" valueType="num">
                                      <p:cBhvr>
                                        <p:cTn id="101" dur="500" fill="hold"/>
                                        <p:tgtEl>
                                          <p:spTgt spid="546826"/>
                                        </p:tgtEl>
                                        <p:attrNameLst>
                                          <p:attrName>ppt_w</p:attrName>
                                        </p:attrNameLst>
                                      </p:cBhvr>
                                      <p:tavLst>
                                        <p:tav tm="0">
                                          <p:val>
                                            <p:fltVal val="0"/>
                                          </p:val>
                                        </p:tav>
                                        <p:tav tm="100000">
                                          <p:val>
                                            <p:strVal val="#ppt_w"/>
                                          </p:val>
                                        </p:tav>
                                      </p:tavLst>
                                    </p:anim>
                                    <p:anim calcmode="lin" valueType="num">
                                      <p:cBhvr>
                                        <p:cTn id="102" dur="500" fill="hold"/>
                                        <p:tgtEl>
                                          <p:spTgt spid="546826"/>
                                        </p:tgtEl>
                                        <p:attrNameLst>
                                          <p:attrName>ppt_h</p:attrName>
                                        </p:attrNameLst>
                                      </p:cBhvr>
                                      <p:tavLst>
                                        <p:tav tm="0">
                                          <p:val>
                                            <p:fltVal val="0"/>
                                          </p:val>
                                        </p:tav>
                                        <p:tav tm="100000">
                                          <p:val>
                                            <p:strVal val="#ppt_h"/>
                                          </p:val>
                                        </p:tav>
                                      </p:tavLst>
                                    </p:anim>
                                    <p:animEffect transition="in" filter="fade">
                                      <p:cBhvr>
                                        <p:cTn id="103" dur="500"/>
                                        <p:tgtEl>
                                          <p:spTgt spid="54682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546819"/>
                                        </p:tgtEl>
                                        <p:attrNameLst>
                                          <p:attrName>style.visibility</p:attrName>
                                        </p:attrNameLst>
                                      </p:cBhvr>
                                      <p:to>
                                        <p:strVal val="visible"/>
                                      </p:to>
                                    </p:set>
                                    <p:anim calcmode="lin" valueType="num">
                                      <p:cBhvr>
                                        <p:cTn id="108" dur="500" fill="hold"/>
                                        <p:tgtEl>
                                          <p:spTgt spid="546819"/>
                                        </p:tgtEl>
                                        <p:attrNameLst>
                                          <p:attrName>ppt_w</p:attrName>
                                        </p:attrNameLst>
                                      </p:cBhvr>
                                      <p:tavLst>
                                        <p:tav tm="0">
                                          <p:val>
                                            <p:fltVal val="0"/>
                                          </p:val>
                                        </p:tav>
                                        <p:tav tm="100000">
                                          <p:val>
                                            <p:strVal val="#ppt_w"/>
                                          </p:val>
                                        </p:tav>
                                      </p:tavLst>
                                    </p:anim>
                                    <p:anim calcmode="lin" valueType="num">
                                      <p:cBhvr>
                                        <p:cTn id="109" dur="500" fill="hold"/>
                                        <p:tgtEl>
                                          <p:spTgt spid="546819"/>
                                        </p:tgtEl>
                                        <p:attrNameLst>
                                          <p:attrName>ppt_h</p:attrName>
                                        </p:attrNameLst>
                                      </p:cBhvr>
                                      <p:tavLst>
                                        <p:tav tm="0">
                                          <p:val>
                                            <p:fltVal val="0"/>
                                          </p:val>
                                        </p:tav>
                                        <p:tav tm="100000">
                                          <p:val>
                                            <p:strVal val="#ppt_h"/>
                                          </p:val>
                                        </p:tav>
                                      </p:tavLst>
                                    </p:anim>
                                    <p:animEffect transition="in" filter="fade">
                                      <p:cBhvr>
                                        <p:cTn id="110" dur="500"/>
                                        <p:tgtEl>
                                          <p:spTgt spid="546819"/>
                                        </p:tgtEl>
                                      </p:cBhvr>
                                    </p:animEffect>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grpId="0" nodeType="clickEffect">
                                  <p:stCondLst>
                                    <p:cond delay="0"/>
                                  </p:stCondLst>
                                  <p:childTnLst>
                                    <p:set>
                                      <p:cBhvr>
                                        <p:cTn id="114" dur="1" fill="hold">
                                          <p:stCondLst>
                                            <p:cond delay="0"/>
                                          </p:stCondLst>
                                        </p:cTn>
                                        <p:tgtEl>
                                          <p:spTgt spid="546846"/>
                                        </p:tgtEl>
                                        <p:attrNameLst>
                                          <p:attrName>style.visibility</p:attrName>
                                        </p:attrNameLst>
                                      </p:cBhvr>
                                      <p:to>
                                        <p:strVal val="visible"/>
                                      </p:to>
                                    </p:set>
                                    <p:anim calcmode="lin" valueType="num">
                                      <p:cBhvr>
                                        <p:cTn id="115" dur="500" fill="hold"/>
                                        <p:tgtEl>
                                          <p:spTgt spid="546846"/>
                                        </p:tgtEl>
                                        <p:attrNameLst>
                                          <p:attrName>ppt_w</p:attrName>
                                        </p:attrNameLst>
                                      </p:cBhvr>
                                      <p:tavLst>
                                        <p:tav tm="0">
                                          <p:val>
                                            <p:fltVal val="0"/>
                                          </p:val>
                                        </p:tav>
                                        <p:tav tm="100000">
                                          <p:val>
                                            <p:strVal val="#ppt_w"/>
                                          </p:val>
                                        </p:tav>
                                      </p:tavLst>
                                    </p:anim>
                                    <p:anim calcmode="lin" valueType="num">
                                      <p:cBhvr>
                                        <p:cTn id="116" dur="500" fill="hold"/>
                                        <p:tgtEl>
                                          <p:spTgt spid="546846"/>
                                        </p:tgtEl>
                                        <p:attrNameLst>
                                          <p:attrName>ppt_h</p:attrName>
                                        </p:attrNameLst>
                                      </p:cBhvr>
                                      <p:tavLst>
                                        <p:tav tm="0">
                                          <p:val>
                                            <p:fltVal val="0"/>
                                          </p:val>
                                        </p:tav>
                                        <p:tav tm="100000">
                                          <p:val>
                                            <p:strVal val="#ppt_h"/>
                                          </p:val>
                                        </p:tav>
                                      </p:tavLst>
                                    </p:anim>
                                    <p:anim calcmode="lin" valueType="num">
                                      <p:cBhvr>
                                        <p:cTn id="117" dur="500" fill="hold"/>
                                        <p:tgtEl>
                                          <p:spTgt spid="546846"/>
                                        </p:tgtEl>
                                        <p:attrNameLst>
                                          <p:attrName>style.rotation</p:attrName>
                                        </p:attrNameLst>
                                      </p:cBhvr>
                                      <p:tavLst>
                                        <p:tav tm="0">
                                          <p:val>
                                            <p:fltVal val="360"/>
                                          </p:val>
                                        </p:tav>
                                        <p:tav tm="100000">
                                          <p:val>
                                            <p:fltVal val="0"/>
                                          </p:val>
                                        </p:tav>
                                      </p:tavLst>
                                    </p:anim>
                                    <p:animEffect transition="in" filter="fade">
                                      <p:cBhvr>
                                        <p:cTn id="118" dur="500"/>
                                        <p:tgtEl>
                                          <p:spTgt spid="546846"/>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546847"/>
                                        </p:tgtEl>
                                        <p:attrNameLst>
                                          <p:attrName>style.visibility</p:attrName>
                                        </p:attrNameLst>
                                      </p:cBhvr>
                                      <p:to>
                                        <p:strVal val="visible"/>
                                      </p:to>
                                    </p:set>
                                    <p:anim calcmode="lin" valueType="num">
                                      <p:cBhvr>
                                        <p:cTn id="121" dur="500" fill="hold"/>
                                        <p:tgtEl>
                                          <p:spTgt spid="546847"/>
                                        </p:tgtEl>
                                        <p:attrNameLst>
                                          <p:attrName>ppt_w</p:attrName>
                                        </p:attrNameLst>
                                      </p:cBhvr>
                                      <p:tavLst>
                                        <p:tav tm="0">
                                          <p:val>
                                            <p:fltVal val="0"/>
                                          </p:val>
                                        </p:tav>
                                        <p:tav tm="100000">
                                          <p:val>
                                            <p:strVal val="#ppt_w"/>
                                          </p:val>
                                        </p:tav>
                                      </p:tavLst>
                                    </p:anim>
                                    <p:anim calcmode="lin" valueType="num">
                                      <p:cBhvr>
                                        <p:cTn id="122" dur="500" fill="hold"/>
                                        <p:tgtEl>
                                          <p:spTgt spid="546847"/>
                                        </p:tgtEl>
                                        <p:attrNameLst>
                                          <p:attrName>ppt_h</p:attrName>
                                        </p:attrNameLst>
                                      </p:cBhvr>
                                      <p:tavLst>
                                        <p:tav tm="0">
                                          <p:val>
                                            <p:fltVal val="0"/>
                                          </p:val>
                                        </p:tav>
                                        <p:tav tm="100000">
                                          <p:val>
                                            <p:strVal val="#ppt_h"/>
                                          </p:val>
                                        </p:tav>
                                      </p:tavLst>
                                    </p:anim>
                                    <p:anim calcmode="lin" valueType="num">
                                      <p:cBhvr>
                                        <p:cTn id="123" dur="500" fill="hold"/>
                                        <p:tgtEl>
                                          <p:spTgt spid="546847"/>
                                        </p:tgtEl>
                                        <p:attrNameLst>
                                          <p:attrName>style.rotation</p:attrName>
                                        </p:attrNameLst>
                                      </p:cBhvr>
                                      <p:tavLst>
                                        <p:tav tm="0">
                                          <p:val>
                                            <p:fltVal val="360"/>
                                          </p:val>
                                        </p:tav>
                                        <p:tav tm="100000">
                                          <p:val>
                                            <p:fltVal val="0"/>
                                          </p:val>
                                        </p:tav>
                                      </p:tavLst>
                                    </p:anim>
                                    <p:animEffect transition="in" filter="fade">
                                      <p:cBhvr>
                                        <p:cTn id="124" dur="500"/>
                                        <p:tgtEl>
                                          <p:spTgt spid="546847"/>
                                        </p:tgtEl>
                                      </p:cBhvr>
                                    </p:animEffect>
                                  </p:childTnLst>
                                </p:cTn>
                              </p:par>
                            </p:childTnLst>
                          </p:cTn>
                        </p:par>
                      </p:childTnLst>
                    </p:cTn>
                  </p:par>
                  <p:par>
                    <p:cTn id="125" fill="hold">
                      <p:stCondLst>
                        <p:cond delay="indefinite"/>
                      </p:stCondLst>
                      <p:childTnLst>
                        <p:par>
                          <p:cTn id="126" fill="hold">
                            <p:stCondLst>
                              <p:cond delay="0"/>
                            </p:stCondLst>
                            <p:childTnLst>
                              <p:par>
                                <p:cTn id="127" presetID="54" presetClass="entr" presetSubtype="0" accel="100000" fill="hold" grpId="0" nodeType="clickEffect">
                                  <p:stCondLst>
                                    <p:cond delay="0"/>
                                  </p:stCondLst>
                                  <p:childTnLst>
                                    <p:set>
                                      <p:cBhvr>
                                        <p:cTn id="128" dur="1" fill="hold">
                                          <p:stCondLst>
                                            <p:cond delay="0"/>
                                          </p:stCondLst>
                                        </p:cTn>
                                        <p:tgtEl>
                                          <p:spTgt spid="546850"/>
                                        </p:tgtEl>
                                        <p:attrNameLst>
                                          <p:attrName>style.visibility</p:attrName>
                                        </p:attrNameLst>
                                      </p:cBhvr>
                                      <p:to>
                                        <p:strVal val="visible"/>
                                      </p:to>
                                    </p:set>
                                    <p:anim calcmode="lin" valueType="num">
                                      <p:cBhvr>
                                        <p:cTn id="129" dur="500" fill="hold"/>
                                        <p:tgtEl>
                                          <p:spTgt spid="546850"/>
                                        </p:tgtEl>
                                        <p:attrNameLst>
                                          <p:attrName>ppt_w</p:attrName>
                                        </p:attrNameLst>
                                      </p:cBhvr>
                                      <p:tavLst>
                                        <p:tav tm="0">
                                          <p:val>
                                            <p:strVal val="#ppt_w*0.05"/>
                                          </p:val>
                                        </p:tav>
                                        <p:tav tm="100000">
                                          <p:val>
                                            <p:strVal val="#ppt_w"/>
                                          </p:val>
                                        </p:tav>
                                      </p:tavLst>
                                    </p:anim>
                                    <p:anim calcmode="lin" valueType="num">
                                      <p:cBhvr>
                                        <p:cTn id="130" dur="500" fill="hold"/>
                                        <p:tgtEl>
                                          <p:spTgt spid="546850"/>
                                        </p:tgtEl>
                                        <p:attrNameLst>
                                          <p:attrName>ppt_h</p:attrName>
                                        </p:attrNameLst>
                                      </p:cBhvr>
                                      <p:tavLst>
                                        <p:tav tm="0">
                                          <p:val>
                                            <p:strVal val="#ppt_h"/>
                                          </p:val>
                                        </p:tav>
                                        <p:tav tm="100000">
                                          <p:val>
                                            <p:strVal val="#ppt_h"/>
                                          </p:val>
                                        </p:tav>
                                      </p:tavLst>
                                    </p:anim>
                                    <p:anim calcmode="lin" valueType="num">
                                      <p:cBhvr>
                                        <p:cTn id="131" dur="500" fill="hold"/>
                                        <p:tgtEl>
                                          <p:spTgt spid="546850"/>
                                        </p:tgtEl>
                                        <p:attrNameLst>
                                          <p:attrName>ppt_x</p:attrName>
                                        </p:attrNameLst>
                                      </p:cBhvr>
                                      <p:tavLst>
                                        <p:tav tm="0">
                                          <p:val>
                                            <p:strVal val="#ppt_x-.2"/>
                                          </p:val>
                                        </p:tav>
                                        <p:tav tm="100000">
                                          <p:val>
                                            <p:strVal val="#ppt_x"/>
                                          </p:val>
                                        </p:tav>
                                      </p:tavLst>
                                    </p:anim>
                                    <p:anim calcmode="lin" valueType="num">
                                      <p:cBhvr>
                                        <p:cTn id="132" dur="500" fill="hold"/>
                                        <p:tgtEl>
                                          <p:spTgt spid="546850"/>
                                        </p:tgtEl>
                                        <p:attrNameLst>
                                          <p:attrName>ppt_y</p:attrName>
                                        </p:attrNameLst>
                                      </p:cBhvr>
                                      <p:tavLst>
                                        <p:tav tm="0">
                                          <p:val>
                                            <p:strVal val="#ppt_y"/>
                                          </p:val>
                                        </p:tav>
                                        <p:tav tm="100000">
                                          <p:val>
                                            <p:strVal val="#ppt_y"/>
                                          </p:val>
                                        </p:tav>
                                      </p:tavLst>
                                    </p:anim>
                                    <p:animEffect transition="in" filter="fade">
                                      <p:cBhvr>
                                        <p:cTn id="133" dur="500"/>
                                        <p:tgtEl>
                                          <p:spTgt spid="54685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46843"/>
                                        </p:tgtEl>
                                        <p:attrNameLst>
                                          <p:attrName>style.visibility</p:attrName>
                                        </p:attrNameLst>
                                      </p:cBhvr>
                                      <p:to>
                                        <p:strVal val="visible"/>
                                      </p:to>
                                    </p:set>
                                    <p:animEffect transition="in" filter="fade">
                                      <p:cBhvr>
                                        <p:cTn id="138" dur="2000"/>
                                        <p:tgtEl>
                                          <p:spTgt spid="546843"/>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546844"/>
                                        </p:tgtEl>
                                        <p:attrNameLst>
                                          <p:attrName>style.visibility</p:attrName>
                                        </p:attrNameLst>
                                      </p:cBhvr>
                                      <p:to>
                                        <p:strVal val="visible"/>
                                      </p:to>
                                    </p:set>
                                    <p:anim calcmode="lin" valueType="num">
                                      <p:cBhvr>
                                        <p:cTn id="141" dur="1000" fill="hold"/>
                                        <p:tgtEl>
                                          <p:spTgt spid="546844"/>
                                        </p:tgtEl>
                                        <p:attrNameLst>
                                          <p:attrName>ppt_w</p:attrName>
                                        </p:attrNameLst>
                                      </p:cBhvr>
                                      <p:tavLst>
                                        <p:tav tm="0">
                                          <p:val>
                                            <p:strVal val="#ppt_w*0.70"/>
                                          </p:val>
                                        </p:tav>
                                        <p:tav tm="100000">
                                          <p:val>
                                            <p:strVal val="#ppt_w"/>
                                          </p:val>
                                        </p:tav>
                                      </p:tavLst>
                                    </p:anim>
                                    <p:anim calcmode="lin" valueType="num">
                                      <p:cBhvr>
                                        <p:cTn id="142" dur="1000" fill="hold"/>
                                        <p:tgtEl>
                                          <p:spTgt spid="546844"/>
                                        </p:tgtEl>
                                        <p:attrNameLst>
                                          <p:attrName>ppt_h</p:attrName>
                                        </p:attrNameLst>
                                      </p:cBhvr>
                                      <p:tavLst>
                                        <p:tav tm="0">
                                          <p:val>
                                            <p:strVal val="#ppt_h"/>
                                          </p:val>
                                        </p:tav>
                                        <p:tav tm="100000">
                                          <p:val>
                                            <p:strVal val="#ppt_h"/>
                                          </p:val>
                                        </p:tav>
                                      </p:tavLst>
                                    </p:anim>
                                    <p:animEffect transition="in" filter="fade">
                                      <p:cBhvr>
                                        <p:cTn id="143" dur="1000"/>
                                        <p:tgtEl>
                                          <p:spTgt spid="546844"/>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546845"/>
                                        </p:tgtEl>
                                        <p:attrNameLst>
                                          <p:attrName>style.visibility</p:attrName>
                                        </p:attrNameLst>
                                      </p:cBhvr>
                                      <p:to>
                                        <p:strVal val="visible"/>
                                      </p:to>
                                    </p:set>
                                    <p:anim calcmode="lin" valueType="num">
                                      <p:cBhvr>
                                        <p:cTn id="148" dur="500" fill="hold"/>
                                        <p:tgtEl>
                                          <p:spTgt spid="546845"/>
                                        </p:tgtEl>
                                        <p:attrNameLst>
                                          <p:attrName>ppt_w</p:attrName>
                                        </p:attrNameLst>
                                      </p:cBhvr>
                                      <p:tavLst>
                                        <p:tav tm="0">
                                          <p:val>
                                            <p:fltVal val="0"/>
                                          </p:val>
                                        </p:tav>
                                        <p:tav tm="100000">
                                          <p:val>
                                            <p:strVal val="#ppt_w"/>
                                          </p:val>
                                        </p:tav>
                                      </p:tavLst>
                                    </p:anim>
                                    <p:anim calcmode="lin" valueType="num">
                                      <p:cBhvr>
                                        <p:cTn id="149" dur="500" fill="hold"/>
                                        <p:tgtEl>
                                          <p:spTgt spid="546845"/>
                                        </p:tgtEl>
                                        <p:attrNameLst>
                                          <p:attrName>ppt_h</p:attrName>
                                        </p:attrNameLst>
                                      </p:cBhvr>
                                      <p:tavLst>
                                        <p:tav tm="0">
                                          <p:val>
                                            <p:fltVal val="0"/>
                                          </p:val>
                                        </p:tav>
                                        <p:tav tm="100000">
                                          <p:val>
                                            <p:strVal val="#ppt_h"/>
                                          </p:val>
                                        </p:tav>
                                      </p:tavLst>
                                    </p:anim>
                                    <p:animEffect transition="in" filter="fade">
                                      <p:cBhvr>
                                        <p:cTn id="150" dur="500"/>
                                        <p:tgtEl>
                                          <p:spTgt spid="546845"/>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546818"/>
                                        </p:tgtEl>
                                        <p:attrNameLst>
                                          <p:attrName>style.visibility</p:attrName>
                                        </p:attrNameLst>
                                      </p:cBhvr>
                                      <p:to>
                                        <p:strVal val="visible"/>
                                      </p:to>
                                    </p:set>
                                    <p:anim calcmode="lin" valueType="num">
                                      <p:cBhvr>
                                        <p:cTn id="155" dur="500" fill="hold"/>
                                        <p:tgtEl>
                                          <p:spTgt spid="546818"/>
                                        </p:tgtEl>
                                        <p:attrNameLst>
                                          <p:attrName>ppt_w</p:attrName>
                                        </p:attrNameLst>
                                      </p:cBhvr>
                                      <p:tavLst>
                                        <p:tav tm="0">
                                          <p:val>
                                            <p:fltVal val="0"/>
                                          </p:val>
                                        </p:tav>
                                        <p:tav tm="100000">
                                          <p:val>
                                            <p:strVal val="#ppt_w"/>
                                          </p:val>
                                        </p:tav>
                                      </p:tavLst>
                                    </p:anim>
                                    <p:anim calcmode="lin" valueType="num">
                                      <p:cBhvr>
                                        <p:cTn id="156" dur="500" fill="hold"/>
                                        <p:tgtEl>
                                          <p:spTgt spid="546818"/>
                                        </p:tgtEl>
                                        <p:attrNameLst>
                                          <p:attrName>ppt_h</p:attrName>
                                        </p:attrNameLst>
                                      </p:cBhvr>
                                      <p:tavLst>
                                        <p:tav tm="0">
                                          <p:val>
                                            <p:fltVal val="0"/>
                                          </p:val>
                                        </p:tav>
                                        <p:tav tm="100000">
                                          <p:val>
                                            <p:strVal val="#ppt_h"/>
                                          </p:val>
                                        </p:tav>
                                      </p:tavLst>
                                    </p:anim>
                                    <p:animEffect transition="in" filter="fade">
                                      <p:cBhvr>
                                        <p:cTn id="157" dur="500"/>
                                        <p:tgtEl>
                                          <p:spTgt spid="546818"/>
                                        </p:tgtEl>
                                      </p:cBhvr>
                                    </p:animEffect>
                                  </p:childTnLst>
                                </p:cTn>
                              </p:par>
                            </p:childTnLst>
                          </p:cTn>
                        </p:par>
                      </p:childTnLst>
                    </p:cTn>
                  </p:par>
                  <p:par>
                    <p:cTn id="158" fill="hold">
                      <p:stCondLst>
                        <p:cond delay="indefinite"/>
                      </p:stCondLst>
                      <p:childTnLst>
                        <p:par>
                          <p:cTn id="159" fill="hold">
                            <p:stCondLst>
                              <p:cond delay="0"/>
                            </p:stCondLst>
                            <p:childTnLst>
                              <p:par>
                                <p:cTn id="160" presetID="49" presetClass="entr" presetSubtype="0" decel="100000" fill="hold" grpId="0" nodeType="clickEffect">
                                  <p:stCondLst>
                                    <p:cond delay="0"/>
                                  </p:stCondLst>
                                  <p:childTnLst>
                                    <p:set>
                                      <p:cBhvr>
                                        <p:cTn id="161" dur="1" fill="hold">
                                          <p:stCondLst>
                                            <p:cond delay="0"/>
                                          </p:stCondLst>
                                        </p:cTn>
                                        <p:tgtEl>
                                          <p:spTgt spid="546848"/>
                                        </p:tgtEl>
                                        <p:attrNameLst>
                                          <p:attrName>style.visibility</p:attrName>
                                        </p:attrNameLst>
                                      </p:cBhvr>
                                      <p:to>
                                        <p:strVal val="visible"/>
                                      </p:to>
                                    </p:set>
                                    <p:anim calcmode="lin" valueType="num">
                                      <p:cBhvr>
                                        <p:cTn id="162" dur="500" fill="hold"/>
                                        <p:tgtEl>
                                          <p:spTgt spid="546848"/>
                                        </p:tgtEl>
                                        <p:attrNameLst>
                                          <p:attrName>ppt_w</p:attrName>
                                        </p:attrNameLst>
                                      </p:cBhvr>
                                      <p:tavLst>
                                        <p:tav tm="0">
                                          <p:val>
                                            <p:fltVal val="0"/>
                                          </p:val>
                                        </p:tav>
                                        <p:tav tm="100000">
                                          <p:val>
                                            <p:strVal val="#ppt_w"/>
                                          </p:val>
                                        </p:tav>
                                      </p:tavLst>
                                    </p:anim>
                                    <p:anim calcmode="lin" valueType="num">
                                      <p:cBhvr>
                                        <p:cTn id="163" dur="500" fill="hold"/>
                                        <p:tgtEl>
                                          <p:spTgt spid="546848"/>
                                        </p:tgtEl>
                                        <p:attrNameLst>
                                          <p:attrName>ppt_h</p:attrName>
                                        </p:attrNameLst>
                                      </p:cBhvr>
                                      <p:tavLst>
                                        <p:tav tm="0">
                                          <p:val>
                                            <p:fltVal val="0"/>
                                          </p:val>
                                        </p:tav>
                                        <p:tav tm="100000">
                                          <p:val>
                                            <p:strVal val="#ppt_h"/>
                                          </p:val>
                                        </p:tav>
                                      </p:tavLst>
                                    </p:anim>
                                    <p:anim calcmode="lin" valueType="num">
                                      <p:cBhvr>
                                        <p:cTn id="164" dur="500" fill="hold"/>
                                        <p:tgtEl>
                                          <p:spTgt spid="546848"/>
                                        </p:tgtEl>
                                        <p:attrNameLst>
                                          <p:attrName>style.rotation</p:attrName>
                                        </p:attrNameLst>
                                      </p:cBhvr>
                                      <p:tavLst>
                                        <p:tav tm="0">
                                          <p:val>
                                            <p:fltVal val="360"/>
                                          </p:val>
                                        </p:tav>
                                        <p:tav tm="100000">
                                          <p:val>
                                            <p:fltVal val="0"/>
                                          </p:val>
                                        </p:tav>
                                      </p:tavLst>
                                    </p:anim>
                                    <p:animEffect transition="in" filter="fade">
                                      <p:cBhvr>
                                        <p:cTn id="165" dur="500"/>
                                        <p:tgtEl>
                                          <p:spTgt spid="546848"/>
                                        </p:tgtEl>
                                      </p:cBhvr>
                                    </p:animEffect>
                                  </p:childTnLst>
                                </p:cTn>
                              </p:par>
                              <p:par>
                                <p:cTn id="166" presetID="49" presetClass="entr" presetSubtype="0" decel="100000" fill="hold" grpId="0" nodeType="withEffect">
                                  <p:stCondLst>
                                    <p:cond delay="0"/>
                                  </p:stCondLst>
                                  <p:childTnLst>
                                    <p:set>
                                      <p:cBhvr>
                                        <p:cTn id="167" dur="1" fill="hold">
                                          <p:stCondLst>
                                            <p:cond delay="0"/>
                                          </p:stCondLst>
                                        </p:cTn>
                                        <p:tgtEl>
                                          <p:spTgt spid="546849"/>
                                        </p:tgtEl>
                                        <p:attrNameLst>
                                          <p:attrName>style.visibility</p:attrName>
                                        </p:attrNameLst>
                                      </p:cBhvr>
                                      <p:to>
                                        <p:strVal val="visible"/>
                                      </p:to>
                                    </p:set>
                                    <p:anim calcmode="lin" valueType="num">
                                      <p:cBhvr>
                                        <p:cTn id="168" dur="500" fill="hold"/>
                                        <p:tgtEl>
                                          <p:spTgt spid="546849"/>
                                        </p:tgtEl>
                                        <p:attrNameLst>
                                          <p:attrName>ppt_w</p:attrName>
                                        </p:attrNameLst>
                                      </p:cBhvr>
                                      <p:tavLst>
                                        <p:tav tm="0">
                                          <p:val>
                                            <p:fltVal val="0"/>
                                          </p:val>
                                        </p:tav>
                                        <p:tav tm="100000">
                                          <p:val>
                                            <p:strVal val="#ppt_w"/>
                                          </p:val>
                                        </p:tav>
                                      </p:tavLst>
                                    </p:anim>
                                    <p:anim calcmode="lin" valueType="num">
                                      <p:cBhvr>
                                        <p:cTn id="169" dur="500" fill="hold"/>
                                        <p:tgtEl>
                                          <p:spTgt spid="546849"/>
                                        </p:tgtEl>
                                        <p:attrNameLst>
                                          <p:attrName>ppt_h</p:attrName>
                                        </p:attrNameLst>
                                      </p:cBhvr>
                                      <p:tavLst>
                                        <p:tav tm="0">
                                          <p:val>
                                            <p:fltVal val="0"/>
                                          </p:val>
                                        </p:tav>
                                        <p:tav tm="100000">
                                          <p:val>
                                            <p:strVal val="#ppt_h"/>
                                          </p:val>
                                        </p:tav>
                                      </p:tavLst>
                                    </p:anim>
                                    <p:anim calcmode="lin" valueType="num">
                                      <p:cBhvr>
                                        <p:cTn id="170" dur="500" fill="hold"/>
                                        <p:tgtEl>
                                          <p:spTgt spid="546849"/>
                                        </p:tgtEl>
                                        <p:attrNameLst>
                                          <p:attrName>style.rotation</p:attrName>
                                        </p:attrNameLst>
                                      </p:cBhvr>
                                      <p:tavLst>
                                        <p:tav tm="0">
                                          <p:val>
                                            <p:fltVal val="360"/>
                                          </p:val>
                                        </p:tav>
                                        <p:tav tm="100000">
                                          <p:val>
                                            <p:fltVal val="0"/>
                                          </p:val>
                                        </p:tav>
                                      </p:tavLst>
                                    </p:anim>
                                    <p:animEffect transition="in" filter="fade">
                                      <p:cBhvr>
                                        <p:cTn id="171" dur="500"/>
                                        <p:tgtEl>
                                          <p:spTgt spid="546849"/>
                                        </p:tgtEl>
                                      </p:cBhvr>
                                    </p:animEffect>
                                  </p:childTnLst>
                                </p:cTn>
                              </p:par>
                            </p:childTnLst>
                          </p:cTn>
                        </p:par>
                      </p:childTnLst>
                    </p:cTn>
                  </p:par>
                  <p:par>
                    <p:cTn id="172" fill="hold">
                      <p:stCondLst>
                        <p:cond delay="indefinite"/>
                      </p:stCondLst>
                      <p:childTnLst>
                        <p:par>
                          <p:cTn id="173" fill="hold">
                            <p:stCondLst>
                              <p:cond delay="0"/>
                            </p:stCondLst>
                            <p:childTnLst>
                              <p:par>
                                <p:cTn id="174" presetID="54" presetClass="entr" presetSubtype="0" accel="100000" fill="hold" grpId="0" nodeType="clickEffect">
                                  <p:stCondLst>
                                    <p:cond delay="0"/>
                                  </p:stCondLst>
                                  <p:childTnLst>
                                    <p:set>
                                      <p:cBhvr>
                                        <p:cTn id="175" dur="1" fill="hold">
                                          <p:stCondLst>
                                            <p:cond delay="0"/>
                                          </p:stCondLst>
                                        </p:cTn>
                                        <p:tgtEl>
                                          <p:spTgt spid="546851"/>
                                        </p:tgtEl>
                                        <p:attrNameLst>
                                          <p:attrName>style.visibility</p:attrName>
                                        </p:attrNameLst>
                                      </p:cBhvr>
                                      <p:to>
                                        <p:strVal val="visible"/>
                                      </p:to>
                                    </p:set>
                                    <p:anim calcmode="lin" valueType="num">
                                      <p:cBhvr>
                                        <p:cTn id="176" dur="500" fill="hold"/>
                                        <p:tgtEl>
                                          <p:spTgt spid="546851"/>
                                        </p:tgtEl>
                                        <p:attrNameLst>
                                          <p:attrName>ppt_w</p:attrName>
                                        </p:attrNameLst>
                                      </p:cBhvr>
                                      <p:tavLst>
                                        <p:tav tm="0">
                                          <p:val>
                                            <p:strVal val="#ppt_w*0.05"/>
                                          </p:val>
                                        </p:tav>
                                        <p:tav tm="100000">
                                          <p:val>
                                            <p:strVal val="#ppt_w"/>
                                          </p:val>
                                        </p:tav>
                                      </p:tavLst>
                                    </p:anim>
                                    <p:anim calcmode="lin" valueType="num">
                                      <p:cBhvr>
                                        <p:cTn id="177" dur="500" fill="hold"/>
                                        <p:tgtEl>
                                          <p:spTgt spid="546851"/>
                                        </p:tgtEl>
                                        <p:attrNameLst>
                                          <p:attrName>ppt_h</p:attrName>
                                        </p:attrNameLst>
                                      </p:cBhvr>
                                      <p:tavLst>
                                        <p:tav tm="0">
                                          <p:val>
                                            <p:strVal val="#ppt_h"/>
                                          </p:val>
                                        </p:tav>
                                        <p:tav tm="100000">
                                          <p:val>
                                            <p:strVal val="#ppt_h"/>
                                          </p:val>
                                        </p:tav>
                                      </p:tavLst>
                                    </p:anim>
                                    <p:anim calcmode="lin" valueType="num">
                                      <p:cBhvr>
                                        <p:cTn id="178" dur="500" fill="hold"/>
                                        <p:tgtEl>
                                          <p:spTgt spid="546851"/>
                                        </p:tgtEl>
                                        <p:attrNameLst>
                                          <p:attrName>ppt_x</p:attrName>
                                        </p:attrNameLst>
                                      </p:cBhvr>
                                      <p:tavLst>
                                        <p:tav tm="0">
                                          <p:val>
                                            <p:strVal val="#ppt_x-.2"/>
                                          </p:val>
                                        </p:tav>
                                        <p:tav tm="100000">
                                          <p:val>
                                            <p:strVal val="#ppt_x"/>
                                          </p:val>
                                        </p:tav>
                                      </p:tavLst>
                                    </p:anim>
                                    <p:anim calcmode="lin" valueType="num">
                                      <p:cBhvr>
                                        <p:cTn id="179" dur="500" fill="hold"/>
                                        <p:tgtEl>
                                          <p:spTgt spid="546851"/>
                                        </p:tgtEl>
                                        <p:attrNameLst>
                                          <p:attrName>ppt_y</p:attrName>
                                        </p:attrNameLst>
                                      </p:cBhvr>
                                      <p:tavLst>
                                        <p:tav tm="0">
                                          <p:val>
                                            <p:strVal val="#ppt_y"/>
                                          </p:val>
                                        </p:tav>
                                        <p:tav tm="100000">
                                          <p:val>
                                            <p:strVal val="#ppt_y"/>
                                          </p:val>
                                        </p:tav>
                                      </p:tavLst>
                                    </p:anim>
                                    <p:animEffect transition="in" filter="fade">
                                      <p:cBhvr>
                                        <p:cTn id="180" dur="500"/>
                                        <p:tgtEl>
                                          <p:spTgt spid="546851"/>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ntr" presetSubtype="0" fill="hold" nodeType="clickEffect">
                                  <p:stCondLst>
                                    <p:cond delay="0"/>
                                  </p:stCondLst>
                                  <p:childTnLst>
                                    <p:set>
                                      <p:cBhvr>
                                        <p:cTn id="184" dur="1" fill="hold">
                                          <p:stCondLst>
                                            <p:cond delay="0"/>
                                          </p:stCondLst>
                                        </p:cTn>
                                        <p:tgtEl>
                                          <p:spTgt spid="5"/>
                                        </p:tgtEl>
                                        <p:attrNameLst>
                                          <p:attrName>style.visibility</p:attrName>
                                        </p:attrNameLst>
                                      </p:cBhvr>
                                      <p:to>
                                        <p:strVal val="visible"/>
                                      </p:to>
                                    </p:set>
                                    <p:animEffect transition="in" filter="dissolve">
                                      <p:cBhvr>
                                        <p:cTn id="185" dur="500"/>
                                        <p:tgtEl>
                                          <p:spTgt spid="5"/>
                                        </p:tgtEl>
                                      </p:cBhvr>
                                    </p:animEffect>
                                  </p:childTnLst>
                                </p:cTn>
                              </p:par>
                            </p:childTnLst>
                          </p:cTn>
                        </p:par>
                      </p:childTnLst>
                    </p:cTn>
                  </p:par>
                  <p:par>
                    <p:cTn id="186" fill="hold">
                      <p:stCondLst>
                        <p:cond delay="indefinite"/>
                      </p:stCondLst>
                      <p:childTnLst>
                        <p:par>
                          <p:cTn id="187" fill="hold">
                            <p:stCondLst>
                              <p:cond delay="0"/>
                            </p:stCondLst>
                            <p:childTnLst>
                              <p:par>
                                <p:cTn id="188" presetID="51" presetClass="entr" presetSubtype="0" fill="hold" grpId="0" nodeType="clickEffect">
                                  <p:stCondLst>
                                    <p:cond delay="0"/>
                                  </p:stCondLst>
                                  <p:childTnLst>
                                    <p:set>
                                      <p:cBhvr>
                                        <p:cTn id="189" dur="1" fill="hold">
                                          <p:stCondLst>
                                            <p:cond delay="0"/>
                                          </p:stCondLst>
                                        </p:cTn>
                                        <p:tgtEl>
                                          <p:spTgt spid="546858"/>
                                        </p:tgtEl>
                                        <p:attrNameLst>
                                          <p:attrName>style.visibility</p:attrName>
                                        </p:attrNameLst>
                                      </p:cBhvr>
                                      <p:to>
                                        <p:strVal val="visible"/>
                                      </p:to>
                                    </p:set>
                                    <p:animEffect transition="in" filter="fade">
                                      <p:cBhvr>
                                        <p:cTn id="190" dur="770" decel="100000"/>
                                        <p:tgtEl>
                                          <p:spTgt spid="546858"/>
                                        </p:tgtEl>
                                      </p:cBhvr>
                                    </p:animEffect>
                                    <p:animScale>
                                      <p:cBhvr>
                                        <p:cTn id="191" dur="770" decel="100000"/>
                                        <p:tgtEl>
                                          <p:spTgt spid="546858"/>
                                        </p:tgtEl>
                                      </p:cBhvr>
                                      <p:from x="10000" y="10000"/>
                                      <p:to x="200000" y="450000"/>
                                    </p:animScale>
                                    <p:animScale>
                                      <p:cBhvr>
                                        <p:cTn id="192" dur="1230" accel="100000" fill="hold">
                                          <p:stCondLst>
                                            <p:cond delay="770"/>
                                          </p:stCondLst>
                                        </p:cTn>
                                        <p:tgtEl>
                                          <p:spTgt spid="546858"/>
                                        </p:tgtEl>
                                      </p:cBhvr>
                                      <p:from x="200000" y="450000"/>
                                      <p:to x="100000" y="100000"/>
                                    </p:animScale>
                                    <p:set>
                                      <p:cBhvr>
                                        <p:cTn id="193" dur="770" fill="hold"/>
                                        <p:tgtEl>
                                          <p:spTgt spid="546858"/>
                                        </p:tgtEl>
                                        <p:attrNameLst>
                                          <p:attrName>ppt_x</p:attrName>
                                        </p:attrNameLst>
                                      </p:cBhvr>
                                      <p:to>
                                        <p:strVal val="(0.5)"/>
                                      </p:to>
                                    </p:set>
                                    <p:anim from="(0.5)" to="(#ppt_x)" calcmode="lin" valueType="num">
                                      <p:cBhvr>
                                        <p:cTn id="194" dur="1230" accel="100000" fill="hold">
                                          <p:stCondLst>
                                            <p:cond delay="770"/>
                                          </p:stCondLst>
                                        </p:cTn>
                                        <p:tgtEl>
                                          <p:spTgt spid="546858"/>
                                        </p:tgtEl>
                                        <p:attrNameLst>
                                          <p:attrName>ppt_x</p:attrName>
                                        </p:attrNameLst>
                                      </p:cBhvr>
                                    </p:anim>
                                    <p:set>
                                      <p:cBhvr>
                                        <p:cTn id="195" dur="770" fill="hold"/>
                                        <p:tgtEl>
                                          <p:spTgt spid="546858"/>
                                        </p:tgtEl>
                                        <p:attrNameLst>
                                          <p:attrName>ppt_y</p:attrName>
                                        </p:attrNameLst>
                                      </p:cBhvr>
                                      <p:to>
                                        <p:strVal val="(#ppt_y+0.4)"/>
                                      </p:to>
                                    </p:set>
                                    <p:anim from="(#ppt_y+0.4)" to="(#ppt_y)" calcmode="lin" valueType="num">
                                      <p:cBhvr>
                                        <p:cTn id="196" dur="1230" accel="100000" fill="hold">
                                          <p:stCondLst>
                                            <p:cond delay="770"/>
                                          </p:stCondLst>
                                        </p:cTn>
                                        <p:tgtEl>
                                          <p:spTgt spid="546858"/>
                                        </p:tgtEl>
                                        <p:attrNameLst>
                                          <p:attrName>ppt_y</p:attrName>
                                        </p:attrNameLst>
                                      </p:cBhvr>
                                    </p:anim>
                                  </p:childTnLst>
                                </p:cTn>
                              </p:par>
                            </p:childTnLst>
                          </p:cTn>
                        </p:par>
                        <p:par>
                          <p:cTn id="197" fill="hold">
                            <p:stCondLst>
                              <p:cond delay="2000"/>
                            </p:stCondLst>
                            <p:childTnLst>
                              <p:par>
                                <p:cTn id="198" presetID="51" presetClass="entr" presetSubtype="0" fill="hold" grpId="0" nodeType="afterEffect">
                                  <p:stCondLst>
                                    <p:cond delay="0"/>
                                  </p:stCondLst>
                                  <p:childTnLst>
                                    <p:set>
                                      <p:cBhvr>
                                        <p:cTn id="199" dur="1" fill="hold">
                                          <p:stCondLst>
                                            <p:cond delay="0"/>
                                          </p:stCondLst>
                                        </p:cTn>
                                        <p:tgtEl>
                                          <p:spTgt spid="546859"/>
                                        </p:tgtEl>
                                        <p:attrNameLst>
                                          <p:attrName>style.visibility</p:attrName>
                                        </p:attrNameLst>
                                      </p:cBhvr>
                                      <p:to>
                                        <p:strVal val="visible"/>
                                      </p:to>
                                    </p:set>
                                    <p:animEffect transition="in" filter="fade">
                                      <p:cBhvr>
                                        <p:cTn id="200" dur="770" decel="100000"/>
                                        <p:tgtEl>
                                          <p:spTgt spid="546859"/>
                                        </p:tgtEl>
                                      </p:cBhvr>
                                    </p:animEffect>
                                    <p:animScale>
                                      <p:cBhvr>
                                        <p:cTn id="201" dur="770" decel="100000"/>
                                        <p:tgtEl>
                                          <p:spTgt spid="546859"/>
                                        </p:tgtEl>
                                      </p:cBhvr>
                                      <p:from x="10000" y="10000"/>
                                      <p:to x="200000" y="450000"/>
                                    </p:animScale>
                                    <p:animScale>
                                      <p:cBhvr>
                                        <p:cTn id="202" dur="1230" accel="100000" fill="hold">
                                          <p:stCondLst>
                                            <p:cond delay="770"/>
                                          </p:stCondLst>
                                        </p:cTn>
                                        <p:tgtEl>
                                          <p:spTgt spid="546859"/>
                                        </p:tgtEl>
                                      </p:cBhvr>
                                      <p:from x="200000" y="450000"/>
                                      <p:to x="100000" y="100000"/>
                                    </p:animScale>
                                    <p:set>
                                      <p:cBhvr>
                                        <p:cTn id="203" dur="770" fill="hold"/>
                                        <p:tgtEl>
                                          <p:spTgt spid="546859"/>
                                        </p:tgtEl>
                                        <p:attrNameLst>
                                          <p:attrName>ppt_x</p:attrName>
                                        </p:attrNameLst>
                                      </p:cBhvr>
                                      <p:to>
                                        <p:strVal val="(0.5)"/>
                                      </p:to>
                                    </p:set>
                                    <p:anim from="(0.5)" to="(#ppt_x)" calcmode="lin" valueType="num">
                                      <p:cBhvr>
                                        <p:cTn id="204" dur="1230" accel="100000" fill="hold">
                                          <p:stCondLst>
                                            <p:cond delay="770"/>
                                          </p:stCondLst>
                                        </p:cTn>
                                        <p:tgtEl>
                                          <p:spTgt spid="546859"/>
                                        </p:tgtEl>
                                        <p:attrNameLst>
                                          <p:attrName>ppt_x</p:attrName>
                                        </p:attrNameLst>
                                      </p:cBhvr>
                                    </p:anim>
                                    <p:set>
                                      <p:cBhvr>
                                        <p:cTn id="205" dur="770" fill="hold"/>
                                        <p:tgtEl>
                                          <p:spTgt spid="546859"/>
                                        </p:tgtEl>
                                        <p:attrNameLst>
                                          <p:attrName>ppt_y</p:attrName>
                                        </p:attrNameLst>
                                      </p:cBhvr>
                                      <p:to>
                                        <p:strVal val="(#ppt_y+0.4)"/>
                                      </p:to>
                                    </p:set>
                                    <p:anim from="(#ppt_y+0.4)" to="(#ppt_y)" calcmode="lin" valueType="num">
                                      <p:cBhvr>
                                        <p:cTn id="206" dur="1230" accel="100000" fill="hold">
                                          <p:stCondLst>
                                            <p:cond delay="770"/>
                                          </p:stCondLst>
                                        </p:cTn>
                                        <p:tgtEl>
                                          <p:spTgt spid="546859"/>
                                        </p:tgtEl>
                                        <p:attrNameLst>
                                          <p:attrName>ppt_y</p:attrName>
                                        </p:attrNameLst>
                                      </p:cBhvr>
                                    </p:anim>
                                  </p:childTnLst>
                                </p:cTn>
                              </p:par>
                            </p:childTnLst>
                          </p:cTn>
                        </p:par>
                        <p:par>
                          <p:cTn id="207" fill="hold">
                            <p:stCondLst>
                              <p:cond delay="4000"/>
                            </p:stCondLst>
                            <p:childTnLst>
                              <p:par>
                                <p:cTn id="208" presetID="0" presetClass="path" presetSubtype="0" accel="50000" decel="50000" fill="hold" grpId="1" nodeType="afterEffect">
                                  <p:stCondLst>
                                    <p:cond delay="0"/>
                                  </p:stCondLst>
                                  <p:childTnLst>
                                    <p:animMotion origin="layout" path="M 0 0 L 0.15434 0 " pathEditMode="relative" ptsTypes="AA">
                                      <p:cBhvr>
                                        <p:cTn id="209" dur="2000" fill="hold"/>
                                        <p:tgtEl>
                                          <p:spTgt spid="546858"/>
                                        </p:tgtEl>
                                        <p:attrNameLst>
                                          <p:attrName>ppt_x</p:attrName>
                                          <p:attrName>ppt_y</p:attrName>
                                        </p:attrNameLst>
                                      </p:cBhvr>
                                    </p:animMotion>
                                  </p:childTnLst>
                                </p:cTn>
                              </p:par>
                              <p:par>
                                <p:cTn id="210" presetID="0" presetClass="path" presetSubtype="0" accel="50000" decel="50000" fill="hold" grpId="1" nodeType="withEffect">
                                  <p:stCondLst>
                                    <p:cond delay="0"/>
                                  </p:stCondLst>
                                  <p:childTnLst>
                                    <p:animMotion origin="layout" path="M 0 0 L 0.14583 0 " pathEditMode="relative" ptsTypes="AA">
                                      <p:cBhvr>
                                        <p:cTn id="211" dur="2000" fill="hold"/>
                                        <p:tgtEl>
                                          <p:spTgt spid="546859"/>
                                        </p:tgtEl>
                                        <p:attrNameLst>
                                          <p:attrName>ppt_x</p:attrName>
                                          <p:attrName>ppt_y</p:attrName>
                                        </p:attrNameLst>
                                      </p:cBhvr>
                                    </p:animMotion>
                                  </p:childTnLst>
                                </p:cTn>
                              </p:par>
                            </p:childTnLst>
                          </p:cTn>
                        </p:par>
                        <p:par>
                          <p:cTn id="212" fill="hold">
                            <p:stCondLst>
                              <p:cond delay="6000"/>
                            </p:stCondLst>
                            <p:childTnLst>
                              <p:par>
                                <p:cTn id="213" presetID="53" presetClass="entr" presetSubtype="0" fill="hold" grpId="0" nodeType="afterEffect">
                                  <p:stCondLst>
                                    <p:cond delay="0"/>
                                  </p:stCondLst>
                                  <p:childTnLst>
                                    <p:set>
                                      <p:cBhvr>
                                        <p:cTn id="214" dur="1" fill="hold">
                                          <p:stCondLst>
                                            <p:cond delay="0"/>
                                          </p:stCondLst>
                                        </p:cTn>
                                        <p:tgtEl>
                                          <p:spTgt spid="546860"/>
                                        </p:tgtEl>
                                        <p:attrNameLst>
                                          <p:attrName>style.visibility</p:attrName>
                                        </p:attrNameLst>
                                      </p:cBhvr>
                                      <p:to>
                                        <p:strVal val="visible"/>
                                      </p:to>
                                    </p:set>
                                    <p:anim calcmode="lin" valueType="num">
                                      <p:cBhvr>
                                        <p:cTn id="215" dur="500" fill="hold"/>
                                        <p:tgtEl>
                                          <p:spTgt spid="546860"/>
                                        </p:tgtEl>
                                        <p:attrNameLst>
                                          <p:attrName>ppt_w</p:attrName>
                                        </p:attrNameLst>
                                      </p:cBhvr>
                                      <p:tavLst>
                                        <p:tav tm="0">
                                          <p:val>
                                            <p:fltVal val="0"/>
                                          </p:val>
                                        </p:tav>
                                        <p:tav tm="100000">
                                          <p:val>
                                            <p:strVal val="#ppt_w"/>
                                          </p:val>
                                        </p:tav>
                                      </p:tavLst>
                                    </p:anim>
                                    <p:anim calcmode="lin" valueType="num">
                                      <p:cBhvr>
                                        <p:cTn id="216" dur="500" fill="hold"/>
                                        <p:tgtEl>
                                          <p:spTgt spid="546860"/>
                                        </p:tgtEl>
                                        <p:attrNameLst>
                                          <p:attrName>ppt_h</p:attrName>
                                        </p:attrNameLst>
                                      </p:cBhvr>
                                      <p:tavLst>
                                        <p:tav tm="0">
                                          <p:val>
                                            <p:fltVal val="0"/>
                                          </p:val>
                                        </p:tav>
                                        <p:tav tm="100000">
                                          <p:val>
                                            <p:strVal val="#ppt_h"/>
                                          </p:val>
                                        </p:tav>
                                      </p:tavLst>
                                    </p:anim>
                                    <p:animEffect transition="in" filter="fade">
                                      <p:cBhvr>
                                        <p:cTn id="217" dur="500"/>
                                        <p:tgtEl>
                                          <p:spTgt spid="546860"/>
                                        </p:tgtEl>
                                      </p:cBhvr>
                                    </p:animEffect>
                                  </p:childTnLst>
                                </p:cTn>
                              </p:par>
                              <p:par>
                                <p:cTn id="218" presetID="53" presetClass="entr" presetSubtype="0" fill="hold" grpId="0" nodeType="withEffect">
                                  <p:stCondLst>
                                    <p:cond delay="0"/>
                                  </p:stCondLst>
                                  <p:childTnLst>
                                    <p:set>
                                      <p:cBhvr>
                                        <p:cTn id="219" dur="1" fill="hold">
                                          <p:stCondLst>
                                            <p:cond delay="0"/>
                                          </p:stCondLst>
                                        </p:cTn>
                                        <p:tgtEl>
                                          <p:spTgt spid="546861"/>
                                        </p:tgtEl>
                                        <p:attrNameLst>
                                          <p:attrName>style.visibility</p:attrName>
                                        </p:attrNameLst>
                                      </p:cBhvr>
                                      <p:to>
                                        <p:strVal val="visible"/>
                                      </p:to>
                                    </p:set>
                                    <p:anim calcmode="lin" valueType="num">
                                      <p:cBhvr>
                                        <p:cTn id="220" dur="500" fill="hold"/>
                                        <p:tgtEl>
                                          <p:spTgt spid="546861"/>
                                        </p:tgtEl>
                                        <p:attrNameLst>
                                          <p:attrName>ppt_w</p:attrName>
                                        </p:attrNameLst>
                                      </p:cBhvr>
                                      <p:tavLst>
                                        <p:tav tm="0">
                                          <p:val>
                                            <p:fltVal val="0"/>
                                          </p:val>
                                        </p:tav>
                                        <p:tav tm="100000">
                                          <p:val>
                                            <p:strVal val="#ppt_w"/>
                                          </p:val>
                                        </p:tav>
                                      </p:tavLst>
                                    </p:anim>
                                    <p:anim calcmode="lin" valueType="num">
                                      <p:cBhvr>
                                        <p:cTn id="221" dur="500" fill="hold"/>
                                        <p:tgtEl>
                                          <p:spTgt spid="546861"/>
                                        </p:tgtEl>
                                        <p:attrNameLst>
                                          <p:attrName>ppt_h</p:attrName>
                                        </p:attrNameLst>
                                      </p:cBhvr>
                                      <p:tavLst>
                                        <p:tav tm="0">
                                          <p:val>
                                            <p:fltVal val="0"/>
                                          </p:val>
                                        </p:tav>
                                        <p:tav tm="100000">
                                          <p:val>
                                            <p:strVal val="#ppt_h"/>
                                          </p:val>
                                        </p:tav>
                                      </p:tavLst>
                                    </p:anim>
                                    <p:animEffect transition="in" filter="fade">
                                      <p:cBhvr>
                                        <p:cTn id="222" dur="500"/>
                                        <p:tgtEl>
                                          <p:spTgt spid="546861"/>
                                        </p:tgtEl>
                                      </p:cBhvr>
                                    </p:animEffect>
                                  </p:childTnLst>
                                </p:cTn>
                              </p:par>
                            </p:childTnLst>
                          </p:cTn>
                        </p:par>
                      </p:childTnLst>
                    </p:cTn>
                  </p:par>
                  <p:par>
                    <p:cTn id="223" fill="hold">
                      <p:stCondLst>
                        <p:cond delay="indefinite"/>
                      </p:stCondLst>
                      <p:childTnLst>
                        <p:par>
                          <p:cTn id="224" fill="hold">
                            <p:stCondLst>
                              <p:cond delay="0"/>
                            </p:stCondLst>
                            <p:childTnLst>
                              <p:par>
                                <p:cTn id="225" presetID="17" presetClass="entr" presetSubtype="10" fill="hold" grpId="0" nodeType="clickEffect">
                                  <p:stCondLst>
                                    <p:cond delay="0"/>
                                  </p:stCondLst>
                                  <p:childTnLst>
                                    <p:set>
                                      <p:cBhvr>
                                        <p:cTn id="226" dur="1" fill="hold">
                                          <p:stCondLst>
                                            <p:cond delay="0"/>
                                          </p:stCondLst>
                                        </p:cTn>
                                        <p:tgtEl>
                                          <p:spTgt spid="546864"/>
                                        </p:tgtEl>
                                        <p:attrNameLst>
                                          <p:attrName>style.visibility</p:attrName>
                                        </p:attrNameLst>
                                      </p:cBhvr>
                                      <p:to>
                                        <p:strVal val="visible"/>
                                      </p:to>
                                    </p:set>
                                    <p:anim calcmode="lin" valueType="num">
                                      <p:cBhvr>
                                        <p:cTn id="227" dur="500" fill="hold"/>
                                        <p:tgtEl>
                                          <p:spTgt spid="546864"/>
                                        </p:tgtEl>
                                        <p:attrNameLst>
                                          <p:attrName>ppt_w</p:attrName>
                                        </p:attrNameLst>
                                      </p:cBhvr>
                                      <p:tavLst>
                                        <p:tav tm="0">
                                          <p:val>
                                            <p:fltVal val="0"/>
                                          </p:val>
                                        </p:tav>
                                        <p:tav tm="100000">
                                          <p:val>
                                            <p:strVal val="#ppt_w"/>
                                          </p:val>
                                        </p:tav>
                                      </p:tavLst>
                                    </p:anim>
                                    <p:anim calcmode="lin" valueType="num">
                                      <p:cBhvr>
                                        <p:cTn id="228" dur="500" fill="hold"/>
                                        <p:tgtEl>
                                          <p:spTgt spid="546864"/>
                                        </p:tgtEl>
                                        <p:attrNameLst>
                                          <p:attrName>ppt_h</p:attrName>
                                        </p:attrNameLst>
                                      </p:cBhvr>
                                      <p:tavLst>
                                        <p:tav tm="0">
                                          <p:val>
                                            <p:strVal val="#ppt_h"/>
                                          </p:val>
                                        </p:tav>
                                        <p:tav tm="100000">
                                          <p:val>
                                            <p:strVal val="#ppt_h"/>
                                          </p:val>
                                        </p:tav>
                                      </p:tavLst>
                                    </p:anim>
                                  </p:childTnLst>
                                </p:cTn>
                              </p:par>
                            </p:childTnLst>
                          </p:cTn>
                        </p:par>
                        <p:par>
                          <p:cTn id="229" fill="hold">
                            <p:stCondLst>
                              <p:cond delay="500"/>
                            </p:stCondLst>
                            <p:childTnLst>
                              <p:par>
                                <p:cTn id="230" presetID="54" presetClass="entr" presetSubtype="0" accel="100000" fill="hold" grpId="0" nodeType="afterEffect">
                                  <p:stCondLst>
                                    <p:cond delay="0"/>
                                  </p:stCondLst>
                                  <p:childTnLst>
                                    <p:set>
                                      <p:cBhvr>
                                        <p:cTn id="231" dur="1" fill="hold">
                                          <p:stCondLst>
                                            <p:cond delay="0"/>
                                          </p:stCondLst>
                                        </p:cTn>
                                        <p:tgtEl>
                                          <p:spTgt spid="546862"/>
                                        </p:tgtEl>
                                        <p:attrNameLst>
                                          <p:attrName>style.visibility</p:attrName>
                                        </p:attrNameLst>
                                      </p:cBhvr>
                                      <p:to>
                                        <p:strVal val="visible"/>
                                      </p:to>
                                    </p:set>
                                    <p:anim calcmode="lin" valueType="num">
                                      <p:cBhvr>
                                        <p:cTn id="232" dur="500" fill="hold"/>
                                        <p:tgtEl>
                                          <p:spTgt spid="546862"/>
                                        </p:tgtEl>
                                        <p:attrNameLst>
                                          <p:attrName>ppt_w</p:attrName>
                                        </p:attrNameLst>
                                      </p:cBhvr>
                                      <p:tavLst>
                                        <p:tav tm="0">
                                          <p:val>
                                            <p:strVal val="#ppt_w*0.05"/>
                                          </p:val>
                                        </p:tav>
                                        <p:tav tm="100000">
                                          <p:val>
                                            <p:strVal val="#ppt_w"/>
                                          </p:val>
                                        </p:tav>
                                      </p:tavLst>
                                    </p:anim>
                                    <p:anim calcmode="lin" valueType="num">
                                      <p:cBhvr>
                                        <p:cTn id="233" dur="500" fill="hold"/>
                                        <p:tgtEl>
                                          <p:spTgt spid="546862"/>
                                        </p:tgtEl>
                                        <p:attrNameLst>
                                          <p:attrName>ppt_h</p:attrName>
                                        </p:attrNameLst>
                                      </p:cBhvr>
                                      <p:tavLst>
                                        <p:tav tm="0">
                                          <p:val>
                                            <p:strVal val="#ppt_h"/>
                                          </p:val>
                                        </p:tav>
                                        <p:tav tm="100000">
                                          <p:val>
                                            <p:strVal val="#ppt_h"/>
                                          </p:val>
                                        </p:tav>
                                      </p:tavLst>
                                    </p:anim>
                                    <p:anim calcmode="lin" valueType="num">
                                      <p:cBhvr>
                                        <p:cTn id="234" dur="500" fill="hold"/>
                                        <p:tgtEl>
                                          <p:spTgt spid="546862"/>
                                        </p:tgtEl>
                                        <p:attrNameLst>
                                          <p:attrName>ppt_x</p:attrName>
                                        </p:attrNameLst>
                                      </p:cBhvr>
                                      <p:tavLst>
                                        <p:tav tm="0">
                                          <p:val>
                                            <p:strVal val="#ppt_x-.2"/>
                                          </p:val>
                                        </p:tav>
                                        <p:tav tm="100000">
                                          <p:val>
                                            <p:strVal val="#ppt_x"/>
                                          </p:val>
                                        </p:tav>
                                      </p:tavLst>
                                    </p:anim>
                                    <p:anim calcmode="lin" valueType="num">
                                      <p:cBhvr>
                                        <p:cTn id="235" dur="500" fill="hold"/>
                                        <p:tgtEl>
                                          <p:spTgt spid="546862"/>
                                        </p:tgtEl>
                                        <p:attrNameLst>
                                          <p:attrName>ppt_y</p:attrName>
                                        </p:attrNameLst>
                                      </p:cBhvr>
                                      <p:tavLst>
                                        <p:tav tm="0">
                                          <p:val>
                                            <p:strVal val="#ppt_y"/>
                                          </p:val>
                                        </p:tav>
                                        <p:tav tm="100000">
                                          <p:val>
                                            <p:strVal val="#ppt_y"/>
                                          </p:val>
                                        </p:tav>
                                      </p:tavLst>
                                    </p:anim>
                                    <p:animEffect transition="in" filter="fade">
                                      <p:cBhvr>
                                        <p:cTn id="236" dur="500"/>
                                        <p:tgtEl>
                                          <p:spTgt spid="546862"/>
                                        </p:tgtEl>
                                      </p:cBhvr>
                                    </p:animEffect>
                                  </p:childTnLst>
                                </p:cTn>
                              </p:par>
                            </p:childTnLst>
                          </p:cTn>
                        </p:par>
                      </p:childTnLst>
                    </p:cTn>
                  </p:par>
                  <p:par>
                    <p:cTn id="237" fill="hold">
                      <p:stCondLst>
                        <p:cond delay="indefinite"/>
                      </p:stCondLst>
                      <p:childTnLst>
                        <p:par>
                          <p:cTn id="238" fill="hold">
                            <p:stCondLst>
                              <p:cond delay="0"/>
                            </p:stCondLst>
                            <p:childTnLst>
                              <p:par>
                                <p:cTn id="239" presetID="47" presetClass="entr" presetSubtype="0" fill="hold" grpId="0" nodeType="clickEffect">
                                  <p:stCondLst>
                                    <p:cond delay="0"/>
                                  </p:stCondLst>
                                  <p:childTnLst>
                                    <p:set>
                                      <p:cBhvr>
                                        <p:cTn id="240" dur="1" fill="hold">
                                          <p:stCondLst>
                                            <p:cond delay="0"/>
                                          </p:stCondLst>
                                        </p:cTn>
                                        <p:tgtEl>
                                          <p:spTgt spid="546863"/>
                                        </p:tgtEl>
                                        <p:attrNameLst>
                                          <p:attrName>style.visibility</p:attrName>
                                        </p:attrNameLst>
                                      </p:cBhvr>
                                      <p:to>
                                        <p:strVal val="visible"/>
                                      </p:to>
                                    </p:set>
                                    <p:animEffect transition="in" filter="fade">
                                      <p:cBhvr>
                                        <p:cTn id="241" dur="1000"/>
                                        <p:tgtEl>
                                          <p:spTgt spid="546863"/>
                                        </p:tgtEl>
                                      </p:cBhvr>
                                    </p:animEffect>
                                    <p:anim calcmode="lin" valueType="num">
                                      <p:cBhvr>
                                        <p:cTn id="242" dur="1000" fill="hold"/>
                                        <p:tgtEl>
                                          <p:spTgt spid="546863"/>
                                        </p:tgtEl>
                                        <p:attrNameLst>
                                          <p:attrName>ppt_x</p:attrName>
                                        </p:attrNameLst>
                                      </p:cBhvr>
                                      <p:tavLst>
                                        <p:tav tm="0">
                                          <p:val>
                                            <p:strVal val="#ppt_x"/>
                                          </p:val>
                                        </p:tav>
                                        <p:tav tm="100000">
                                          <p:val>
                                            <p:strVal val="#ppt_x"/>
                                          </p:val>
                                        </p:tav>
                                      </p:tavLst>
                                    </p:anim>
                                    <p:anim calcmode="lin" valueType="num">
                                      <p:cBhvr>
                                        <p:cTn id="243" dur="1000" fill="hold"/>
                                        <p:tgtEl>
                                          <p:spTgt spid="546863"/>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2" presetClass="entr" presetSubtype="4" fill="hold" grpId="0" nodeType="clickEffect">
                                  <p:stCondLst>
                                    <p:cond delay="0"/>
                                  </p:stCondLst>
                                  <p:childTnLst>
                                    <p:set>
                                      <p:cBhvr>
                                        <p:cTn id="247" dur="1" fill="hold">
                                          <p:stCondLst>
                                            <p:cond delay="0"/>
                                          </p:stCondLst>
                                        </p:cTn>
                                        <p:tgtEl>
                                          <p:spTgt spid="546865"/>
                                        </p:tgtEl>
                                        <p:attrNameLst>
                                          <p:attrName>style.visibility</p:attrName>
                                        </p:attrNameLst>
                                      </p:cBhvr>
                                      <p:to>
                                        <p:strVal val="visible"/>
                                      </p:to>
                                    </p:set>
                                    <p:animEffect transition="in" filter="wipe(down)">
                                      <p:cBhvr>
                                        <p:cTn id="248" dur="500"/>
                                        <p:tgtEl>
                                          <p:spTgt spid="546865"/>
                                        </p:tgtEl>
                                      </p:cBhvr>
                                    </p:animEffect>
                                  </p:childTnLst>
                                </p:cTn>
                              </p:par>
                            </p:childTnLst>
                          </p:cTn>
                        </p:par>
                        <p:par>
                          <p:cTn id="249" fill="hold">
                            <p:stCondLst>
                              <p:cond delay="500"/>
                            </p:stCondLst>
                            <p:childTnLst>
                              <p:par>
                                <p:cTn id="250" presetID="22" presetClass="entr" presetSubtype="1" fill="hold" grpId="0" nodeType="afterEffect">
                                  <p:stCondLst>
                                    <p:cond delay="0"/>
                                  </p:stCondLst>
                                  <p:childTnLst>
                                    <p:set>
                                      <p:cBhvr>
                                        <p:cTn id="251" dur="1" fill="hold">
                                          <p:stCondLst>
                                            <p:cond delay="0"/>
                                          </p:stCondLst>
                                        </p:cTn>
                                        <p:tgtEl>
                                          <p:spTgt spid="546866"/>
                                        </p:tgtEl>
                                        <p:attrNameLst>
                                          <p:attrName>style.visibility</p:attrName>
                                        </p:attrNameLst>
                                      </p:cBhvr>
                                      <p:to>
                                        <p:strVal val="visible"/>
                                      </p:to>
                                    </p:set>
                                    <p:animEffect transition="in" filter="wipe(up)">
                                      <p:cBhvr>
                                        <p:cTn id="252" dur="500"/>
                                        <p:tgtEl>
                                          <p:spTgt spid="54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8" grpId="0"/>
      <p:bldP spid="546819" grpId="0"/>
      <p:bldP spid="546821" grpId="0"/>
      <p:bldP spid="546822" grpId="0"/>
      <p:bldP spid="546823" grpId="0"/>
      <p:bldP spid="546824" grpId="0" animBg="1"/>
      <p:bldP spid="546825" grpId="0" animBg="1"/>
      <p:bldP spid="546826" grpId="0"/>
      <p:bldP spid="546827" grpId="0"/>
      <p:bldP spid="546828" grpId="0"/>
      <p:bldP spid="546835" grpId="0"/>
      <p:bldP spid="546836" grpId="0" animBg="1"/>
      <p:bldP spid="546837" grpId="0"/>
      <p:bldP spid="546841" grpId="0"/>
      <p:bldP spid="546842" grpId="0"/>
      <p:bldP spid="546843" grpId="0" animBg="1"/>
      <p:bldP spid="546844" grpId="0" animBg="1"/>
      <p:bldP spid="546845" grpId="0"/>
      <p:bldP spid="546846" grpId="0" animBg="1"/>
      <p:bldP spid="546847" grpId="0" animBg="1"/>
      <p:bldP spid="546848" grpId="0" animBg="1"/>
      <p:bldP spid="546849" grpId="0" animBg="1"/>
      <p:bldP spid="546850" grpId="0"/>
      <p:bldP spid="546851" grpId="0"/>
      <p:bldP spid="546852" grpId="0"/>
      <p:bldP spid="546858" grpId="0"/>
      <p:bldP spid="546858" grpId="1"/>
      <p:bldP spid="546859" grpId="0"/>
      <p:bldP spid="546859" grpId="1"/>
      <p:bldP spid="546860" grpId="0"/>
      <p:bldP spid="546861" grpId="0"/>
      <p:bldP spid="546862" grpId="0"/>
      <p:bldP spid="546863" grpId="0"/>
      <p:bldP spid="546864" grpId="0" animBg="1"/>
      <p:bldP spid="546865" grpId="0" animBg="1"/>
      <p:bldP spid="54686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3600" smtClean="0">
                <a:latin typeface="Arial" charset="0"/>
              </a:rPr>
              <a:t>Empirical Formula of a Hydrocarbon</a:t>
            </a:r>
          </a:p>
        </p:txBody>
      </p:sp>
      <p:sp>
        <p:nvSpPr>
          <p:cNvPr id="140291" name="Rectangle 4"/>
          <p:cNvSpPr>
            <a:spLocks noChangeArrowheads="1"/>
          </p:cNvSpPr>
          <p:nvPr/>
        </p:nvSpPr>
        <p:spPr bwMode="auto">
          <a:xfrm>
            <a:off x="228600" y="3429000"/>
            <a:ext cx="1143000" cy="4572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a:latin typeface="Arial" charset="0"/>
              </a:rPr>
              <a:t>C</a:t>
            </a:r>
            <a:r>
              <a:rPr lang="en-US" baseline="-25000">
                <a:latin typeface="Arial" charset="0"/>
              </a:rPr>
              <a:t>x</a:t>
            </a:r>
            <a:r>
              <a:rPr lang="en-US">
                <a:latin typeface="Arial" charset="0"/>
              </a:rPr>
              <a:t>H</a:t>
            </a:r>
            <a:r>
              <a:rPr lang="en-US" baseline="-25000">
                <a:latin typeface="Arial" charset="0"/>
              </a:rPr>
              <a:t>y</a:t>
            </a:r>
          </a:p>
        </p:txBody>
      </p:sp>
      <p:sp>
        <p:nvSpPr>
          <p:cNvPr id="140292" name="Rectangle 5"/>
          <p:cNvSpPr>
            <a:spLocks noChangeArrowheads="1"/>
          </p:cNvSpPr>
          <p:nvPr/>
        </p:nvSpPr>
        <p:spPr bwMode="auto">
          <a:xfrm>
            <a:off x="2133600" y="3962400"/>
            <a:ext cx="1143000" cy="4572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a:latin typeface="Arial" charset="0"/>
              </a:rPr>
              <a:t>g H</a:t>
            </a:r>
            <a:r>
              <a:rPr lang="en-US" baseline="-25000">
                <a:latin typeface="Arial" charset="0"/>
              </a:rPr>
              <a:t>2</a:t>
            </a:r>
            <a:r>
              <a:rPr lang="en-US">
                <a:latin typeface="Arial" charset="0"/>
              </a:rPr>
              <a:t>O</a:t>
            </a:r>
          </a:p>
        </p:txBody>
      </p:sp>
      <p:sp>
        <p:nvSpPr>
          <p:cNvPr id="140293" name="Rectangle 6"/>
          <p:cNvSpPr>
            <a:spLocks noChangeArrowheads="1"/>
          </p:cNvSpPr>
          <p:nvPr/>
        </p:nvSpPr>
        <p:spPr bwMode="auto">
          <a:xfrm>
            <a:off x="2133600" y="2743200"/>
            <a:ext cx="1143000" cy="4572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a:latin typeface="Arial" charset="0"/>
              </a:rPr>
              <a:t>g CO</a:t>
            </a:r>
            <a:r>
              <a:rPr lang="en-US" baseline="-25000">
                <a:latin typeface="Arial" charset="0"/>
              </a:rPr>
              <a:t>2</a:t>
            </a:r>
          </a:p>
        </p:txBody>
      </p:sp>
      <p:sp>
        <p:nvSpPr>
          <p:cNvPr id="140294" name="Rectangle 7"/>
          <p:cNvSpPr>
            <a:spLocks noChangeArrowheads="1"/>
          </p:cNvSpPr>
          <p:nvPr/>
        </p:nvSpPr>
        <p:spPr bwMode="auto">
          <a:xfrm>
            <a:off x="4495800" y="3962400"/>
            <a:ext cx="1143000" cy="4572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a:latin typeface="Arial" charset="0"/>
              </a:rPr>
              <a:t>mol H</a:t>
            </a:r>
            <a:r>
              <a:rPr lang="en-US" baseline="-25000">
                <a:latin typeface="Arial" charset="0"/>
              </a:rPr>
              <a:t>2</a:t>
            </a:r>
            <a:r>
              <a:rPr lang="en-US">
                <a:latin typeface="Arial" charset="0"/>
              </a:rPr>
              <a:t>O</a:t>
            </a:r>
          </a:p>
        </p:txBody>
      </p:sp>
      <p:sp>
        <p:nvSpPr>
          <p:cNvPr id="140295" name="Rectangle 8"/>
          <p:cNvSpPr>
            <a:spLocks noChangeArrowheads="1"/>
          </p:cNvSpPr>
          <p:nvPr/>
        </p:nvSpPr>
        <p:spPr bwMode="auto">
          <a:xfrm>
            <a:off x="4495800" y="2743200"/>
            <a:ext cx="1143000" cy="4572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a:latin typeface="Arial" charset="0"/>
              </a:rPr>
              <a:t>mol CO</a:t>
            </a:r>
            <a:r>
              <a:rPr lang="en-US" baseline="-25000">
                <a:latin typeface="Arial" charset="0"/>
              </a:rPr>
              <a:t>2</a:t>
            </a:r>
          </a:p>
        </p:txBody>
      </p:sp>
      <p:sp>
        <p:nvSpPr>
          <p:cNvPr id="140296" name="Rectangle 9"/>
          <p:cNvSpPr>
            <a:spLocks noChangeArrowheads="1"/>
          </p:cNvSpPr>
          <p:nvPr/>
        </p:nvSpPr>
        <p:spPr bwMode="auto">
          <a:xfrm>
            <a:off x="6781800" y="3200400"/>
            <a:ext cx="1143000" cy="914400"/>
          </a:xfrm>
          <a:prstGeom prst="rect">
            <a:avLst/>
          </a:prstGeom>
          <a:solidFill>
            <a:srgbClr val="CC99FF">
              <a:alpha val="50195"/>
            </a:srgbClr>
          </a:solidFill>
          <a:ln w="9525">
            <a:solidFill>
              <a:schemeClr val="tx1"/>
            </a:solidFill>
            <a:miter lim="800000"/>
            <a:headEnd/>
            <a:tailEnd/>
          </a:ln>
        </p:spPr>
        <p:txBody>
          <a:bodyPr wrap="none" anchor="ctr"/>
          <a:lstStyle/>
          <a:p>
            <a:pPr algn="ctr"/>
            <a:r>
              <a:rPr lang="en-US" u="sng">
                <a:latin typeface="Arial" charset="0"/>
              </a:rPr>
              <a:t>mol C</a:t>
            </a:r>
          </a:p>
          <a:p>
            <a:pPr algn="ctr"/>
            <a:r>
              <a:rPr lang="en-US">
                <a:latin typeface="Arial" charset="0"/>
              </a:rPr>
              <a:t>mol H</a:t>
            </a:r>
          </a:p>
        </p:txBody>
      </p:sp>
      <p:sp>
        <p:nvSpPr>
          <p:cNvPr id="140297" name="Line 11"/>
          <p:cNvSpPr>
            <a:spLocks noChangeShapeType="1"/>
          </p:cNvSpPr>
          <p:nvPr/>
        </p:nvSpPr>
        <p:spPr bwMode="auto">
          <a:xfrm flipV="1">
            <a:off x="1524000" y="3048000"/>
            <a:ext cx="533400" cy="457200"/>
          </a:xfrm>
          <a:prstGeom prst="line">
            <a:avLst/>
          </a:prstGeom>
          <a:noFill/>
          <a:ln w="9525">
            <a:solidFill>
              <a:schemeClr val="tx1"/>
            </a:solidFill>
            <a:round/>
            <a:headEnd/>
            <a:tailEnd type="triangle" w="med" len="med"/>
          </a:ln>
        </p:spPr>
        <p:txBody>
          <a:bodyPr/>
          <a:lstStyle/>
          <a:p>
            <a:endParaRPr lang="en-US"/>
          </a:p>
        </p:txBody>
      </p:sp>
      <p:sp>
        <p:nvSpPr>
          <p:cNvPr id="140298" name="Line 12"/>
          <p:cNvSpPr>
            <a:spLocks noChangeShapeType="1"/>
          </p:cNvSpPr>
          <p:nvPr/>
        </p:nvSpPr>
        <p:spPr bwMode="auto">
          <a:xfrm>
            <a:off x="1524000" y="3810000"/>
            <a:ext cx="533400" cy="381000"/>
          </a:xfrm>
          <a:prstGeom prst="line">
            <a:avLst/>
          </a:prstGeom>
          <a:noFill/>
          <a:ln w="9525">
            <a:solidFill>
              <a:schemeClr val="tx1"/>
            </a:solidFill>
            <a:round/>
            <a:headEnd/>
            <a:tailEnd type="triangle" w="med" len="med"/>
          </a:ln>
        </p:spPr>
        <p:txBody>
          <a:bodyPr/>
          <a:lstStyle/>
          <a:p>
            <a:endParaRPr lang="en-US"/>
          </a:p>
        </p:txBody>
      </p:sp>
      <p:sp>
        <p:nvSpPr>
          <p:cNvPr id="140299" name="Text Box 13"/>
          <p:cNvSpPr txBox="1">
            <a:spLocks noChangeArrowheads="1"/>
          </p:cNvSpPr>
          <p:nvPr/>
        </p:nvSpPr>
        <p:spPr bwMode="auto">
          <a:xfrm>
            <a:off x="1279525" y="2678113"/>
            <a:ext cx="592138" cy="517525"/>
          </a:xfrm>
          <a:prstGeom prst="rect">
            <a:avLst/>
          </a:prstGeom>
          <a:noFill/>
          <a:ln w="9525">
            <a:noFill/>
            <a:miter lim="800000"/>
            <a:headEnd/>
            <a:tailEnd/>
          </a:ln>
        </p:spPr>
        <p:txBody>
          <a:bodyPr wrap="none">
            <a:spAutoFit/>
          </a:bodyPr>
          <a:lstStyle/>
          <a:p>
            <a:r>
              <a:rPr lang="en-US" sz="1400" b="1">
                <a:latin typeface="Arial" charset="0"/>
              </a:rPr>
              <a:t>burn</a:t>
            </a:r>
          </a:p>
          <a:p>
            <a:r>
              <a:rPr lang="en-US" sz="1400" b="1">
                <a:latin typeface="Arial" charset="0"/>
              </a:rPr>
              <a:t>in O</a:t>
            </a:r>
            <a:r>
              <a:rPr lang="en-US" sz="1400" b="1" baseline="-25000">
                <a:latin typeface="Arial" charset="0"/>
              </a:rPr>
              <a:t>2</a:t>
            </a:r>
          </a:p>
        </p:txBody>
      </p:sp>
      <p:sp>
        <p:nvSpPr>
          <p:cNvPr id="140300" name="Line 14"/>
          <p:cNvSpPr>
            <a:spLocks noChangeShapeType="1"/>
          </p:cNvSpPr>
          <p:nvPr/>
        </p:nvSpPr>
        <p:spPr bwMode="auto">
          <a:xfrm>
            <a:off x="3429000" y="2971800"/>
            <a:ext cx="990600" cy="0"/>
          </a:xfrm>
          <a:prstGeom prst="line">
            <a:avLst/>
          </a:prstGeom>
          <a:noFill/>
          <a:ln w="9525">
            <a:solidFill>
              <a:schemeClr val="tx1"/>
            </a:solidFill>
            <a:round/>
            <a:headEnd/>
            <a:tailEnd type="triangle" w="med" len="med"/>
          </a:ln>
        </p:spPr>
        <p:txBody>
          <a:bodyPr/>
          <a:lstStyle/>
          <a:p>
            <a:endParaRPr lang="en-US"/>
          </a:p>
        </p:txBody>
      </p:sp>
      <p:sp>
        <p:nvSpPr>
          <p:cNvPr id="140301" name="Line 15"/>
          <p:cNvSpPr>
            <a:spLocks noChangeShapeType="1"/>
          </p:cNvSpPr>
          <p:nvPr/>
        </p:nvSpPr>
        <p:spPr bwMode="auto">
          <a:xfrm>
            <a:off x="3429000" y="4191000"/>
            <a:ext cx="990600" cy="0"/>
          </a:xfrm>
          <a:prstGeom prst="line">
            <a:avLst/>
          </a:prstGeom>
          <a:noFill/>
          <a:ln w="9525">
            <a:solidFill>
              <a:schemeClr val="tx1"/>
            </a:solidFill>
            <a:round/>
            <a:headEnd/>
            <a:tailEnd type="triangle" w="med" len="med"/>
          </a:ln>
        </p:spPr>
        <p:txBody>
          <a:bodyPr/>
          <a:lstStyle/>
          <a:p>
            <a:endParaRPr lang="en-US"/>
          </a:p>
        </p:txBody>
      </p:sp>
      <p:sp>
        <p:nvSpPr>
          <p:cNvPr id="140302" name="Text Box 16"/>
          <p:cNvSpPr txBox="1">
            <a:spLocks noChangeArrowheads="1"/>
          </p:cNvSpPr>
          <p:nvPr/>
        </p:nvSpPr>
        <p:spPr bwMode="auto">
          <a:xfrm>
            <a:off x="3498850" y="2373313"/>
            <a:ext cx="996950" cy="517525"/>
          </a:xfrm>
          <a:prstGeom prst="rect">
            <a:avLst/>
          </a:prstGeom>
          <a:noFill/>
          <a:ln w="9525">
            <a:noFill/>
            <a:miter lim="800000"/>
            <a:headEnd/>
            <a:tailEnd/>
          </a:ln>
        </p:spPr>
        <p:txBody>
          <a:bodyPr wrap="none">
            <a:spAutoFit/>
          </a:bodyPr>
          <a:lstStyle/>
          <a:p>
            <a:r>
              <a:rPr lang="en-US" sz="1400" u="sng">
                <a:latin typeface="Arial" charset="0"/>
              </a:rPr>
              <a:t>1 mol CO</a:t>
            </a:r>
            <a:r>
              <a:rPr lang="en-US" sz="1400" u="sng" baseline="-25000">
                <a:latin typeface="Arial" charset="0"/>
              </a:rPr>
              <a:t>2</a:t>
            </a:r>
          </a:p>
          <a:p>
            <a:r>
              <a:rPr lang="en-US" sz="1400">
                <a:latin typeface="Arial" charset="0"/>
              </a:rPr>
              <a:t>   44.01 g</a:t>
            </a:r>
          </a:p>
        </p:txBody>
      </p:sp>
      <p:sp>
        <p:nvSpPr>
          <p:cNvPr id="140303" name="Text Box 17"/>
          <p:cNvSpPr txBox="1">
            <a:spLocks noChangeArrowheads="1"/>
          </p:cNvSpPr>
          <p:nvPr/>
        </p:nvSpPr>
        <p:spPr bwMode="auto">
          <a:xfrm>
            <a:off x="3336925" y="2449513"/>
            <a:ext cx="273050" cy="304800"/>
          </a:xfrm>
          <a:prstGeom prst="rect">
            <a:avLst/>
          </a:prstGeom>
          <a:noFill/>
          <a:ln w="9525">
            <a:noFill/>
            <a:miter lim="800000"/>
            <a:headEnd/>
            <a:tailEnd/>
          </a:ln>
        </p:spPr>
        <p:txBody>
          <a:bodyPr wrap="none">
            <a:spAutoFit/>
          </a:bodyPr>
          <a:lstStyle/>
          <a:p>
            <a:r>
              <a:rPr lang="en-US" sz="1400">
                <a:latin typeface="Arial" charset="0"/>
              </a:rPr>
              <a:t>x</a:t>
            </a:r>
          </a:p>
        </p:txBody>
      </p:sp>
      <p:sp>
        <p:nvSpPr>
          <p:cNvPr id="140304" name="Text Box 19"/>
          <p:cNvSpPr txBox="1">
            <a:spLocks noChangeArrowheads="1"/>
          </p:cNvSpPr>
          <p:nvPr/>
        </p:nvSpPr>
        <p:spPr bwMode="auto">
          <a:xfrm>
            <a:off x="3498850" y="4278313"/>
            <a:ext cx="996950" cy="517525"/>
          </a:xfrm>
          <a:prstGeom prst="rect">
            <a:avLst/>
          </a:prstGeom>
          <a:noFill/>
          <a:ln w="9525">
            <a:noFill/>
            <a:miter lim="800000"/>
            <a:headEnd/>
            <a:tailEnd/>
          </a:ln>
        </p:spPr>
        <p:txBody>
          <a:bodyPr wrap="none">
            <a:spAutoFit/>
          </a:bodyPr>
          <a:lstStyle/>
          <a:p>
            <a:r>
              <a:rPr lang="en-US" sz="1400" u="sng">
                <a:latin typeface="Arial" charset="0"/>
              </a:rPr>
              <a:t>1 mol H</a:t>
            </a:r>
            <a:r>
              <a:rPr lang="en-US" sz="1400" u="sng" baseline="-25000">
                <a:latin typeface="Arial" charset="0"/>
              </a:rPr>
              <a:t>2</a:t>
            </a:r>
            <a:r>
              <a:rPr lang="en-US" sz="1400" u="sng">
                <a:latin typeface="Arial" charset="0"/>
              </a:rPr>
              <a:t>O</a:t>
            </a:r>
            <a:endParaRPr lang="en-US" sz="1400" u="sng" baseline="-25000">
              <a:latin typeface="Arial" charset="0"/>
            </a:endParaRPr>
          </a:p>
          <a:p>
            <a:r>
              <a:rPr lang="en-US" sz="1400">
                <a:latin typeface="Arial" charset="0"/>
              </a:rPr>
              <a:t>   18.02 g</a:t>
            </a:r>
          </a:p>
        </p:txBody>
      </p:sp>
      <p:sp>
        <p:nvSpPr>
          <p:cNvPr id="140305" name="Text Box 20"/>
          <p:cNvSpPr txBox="1">
            <a:spLocks noChangeArrowheads="1"/>
          </p:cNvSpPr>
          <p:nvPr/>
        </p:nvSpPr>
        <p:spPr bwMode="auto">
          <a:xfrm>
            <a:off x="3336925" y="4354513"/>
            <a:ext cx="273050" cy="304800"/>
          </a:xfrm>
          <a:prstGeom prst="rect">
            <a:avLst/>
          </a:prstGeom>
          <a:noFill/>
          <a:ln w="9525">
            <a:noFill/>
            <a:miter lim="800000"/>
            <a:headEnd/>
            <a:tailEnd/>
          </a:ln>
        </p:spPr>
        <p:txBody>
          <a:bodyPr wrap="none">
            <a:spAutoFit/>
          </a:bodyPr>
          <a:lstStyle/>
          <a:p>
            <a:r>
              <a:rPr lang="en-US" sz="1400">
                <a:latin typeface="Arial" charset="0"/>
              </a:rPr>
              <a:t>x</a:t>
            </a:r>
          </a:p>
        </p:txBody>
      </p:sp>
      <p:sp>
        <p:nvSpPr>
          <p:cNvPr id="140306" name="Line 21"/>
          <p:cNvSpPr>
            <a:spLocks noChangeShapeType="1"/>
          </p:cNvSpPr>
          <p:nvPr/>
        </p:nvSpPr>
        <p:spPr bwMode="auto">
          <a:xfrm rot="-1144408">
            <a:off x="5715000" y="4038600"/>
            <a:ext cx="990600" cy="1588"/>
          </a:xfrm>
          <a:prstGeom prst="line">
            <a:avLst/>
          </a:prstGeom>
          <a:noFill/>
          <a:ln w="9525">
            <a:solidFill>
              <a:schemeClr val="tx1"/>
            </a:solidFill>
            <a:round/>
            <a:headEnd/>
            <a:tailEnd type="triangle" w="med" len="med"/>
          </a:ln>
        </p:spPr>
        <p:txBody>
          <a:bodyPr/>
          <a:lstStyle/>
          <a:p>
            <a:endParaRPr lang="en-US"/>
          </a:p>
        </p:txBody>
      </p:sp>
      <p:sp>
        <p:nvSpPr>
          <p:cNvPr id="140307" name="Text Box 22"/>
          <p:cNvSpPr txBox="1">
            <a:spLocks noChangeArrowheads="1"/>
          </p:cNvSpPr>
          <p:nvPr/>
        </p:nvSpPr>
        <p:spPr bwMode="auto">
          <a:xfrm>
            <a:off x="5867400" y="4191000"/>
            <a:ext cx="1090613" cy="517525"/>
          </a:xfrm>
          <a:prstGeom prst="rect">
            <a:avLst/>
          </a:prstGeom>
          <a:noFill/>
          <a:ln w="9525">
            <a:noFill/>
            <a:miter lim="800000"/>
            <a:headEnd/>
            <a:tailEnd/>
          </a:ln>
        </p:spPr>
        <p:txBody>
          <a:bodyPr wrap="none">
            <a:spAutoFit/>
          </a:bodyPr>
          <a:lstStyle/>
          <a:p>
            <a:r>
              <a:rPr lang="en-US" sz="1400" u="sng">
                <a:latin typeface="Arial" charset="0"/>
              </a:rPr>
              <a:t>   2 mol H   </a:t>
            </a:r>
            <a:endParaRPr lang="en-US" sz="1400" u="sng" baseline="-25000">
              <a:latin typeface="Arial" charset="0"/>
            </a:endParaRPr>
          </a:p>
          <a:p>
            <a:r>
              <a:rPr lang="en-US" sz="1400">
                <a:latin typeface="Arial" charset="0"/>
              </a:rPr>
              <a:t>1 mol H</a:t>
            </a:r>
            <a:r>
              <a:rPr lang="en-US" sz="1400" baseline="-25000">
                <a:latin typeface="Arial" charset="0"/>
              </a:rPr>
              <a:t>2</a:t>
            </a:r>
            <a:r>
              <a:rPr lang="en-US" sz="1400">
                <a:latin typeface="Arial" charset="0"/>
              </a:rPr>
              <a:t>O</a:t>
            </a:r>
          </a:p>
        </p:txBody>
      </p:sp>
      <p:sp>
        <p:nvSpPr>
          <p:cNvPr id="140308" name="Text Box 23"/>
          <p:cNvSpPr txBox="1">
            <a:spLocks noChangeArrowheads="1"/>
          </p:cNvSpPr>
          <p:nvPr/>
        </p:nvSpPr>
        <p:spPr bwMode="auto">
          <a:xfrm>
            <a:off x="5705475" y="4267200"/>
            <a:ext cx="273050" cy="304800"/>
          </a:xfrm>
          <a:prstGeom prst="rect">
            <a:avLst/>
          </a:prstGeom>
          <a:noFill/>
          <a:ln w="9525">
            <a:noFill/>
            <a:miter lim="800000"/>
            <a:headEnd/>
            <a:tailEnd/>
          </a:ln>
        </p:spPr>
        <p:txBody>
          <a:bodyPr wrap="none">
            <a:spAutoFit/>
          </a:bodyPr>
          <a:lstStyle/>
          <a:p>
            <a:r>
              <a:rPr lang="en-US" sz="1400">
                <a:latin typeface="Arial" charset="0"/>
              </a:rPr>
              <a:t>x</a:t>
            </a:r>
          </a:p>
        </p:txBody>
      </p:sp>
      <p:sp>
        <p:nvSpPr>
          <p:cNvPr id="140309" name="Text Box 24"/>
          <p:cNvSpPr txBox="1">
            <a:spLocks noChangeArrowheads="1"/>
          </p:cNvSpPr>
          <p:nvPr/>
        </p:nvSpPr>
        <p:spPr bwMode="auto">
          <a:xfrm>
            <a:off x="5867400" y="2590800"/>
            <a:ext cx="1090613" cy="517525"/>
          </a:xfrm>
          <a:prstGeom prst="rect">
            <a:avLst/>
          </a:prstGeom>
          <a:noFill/>
          <a:ln w="9525">
            <a:noFill/>
            <a:miter lim="800000"/>
            <a:headEnd/>
            <a:tailEnd/>
          </a:ln>
        </p:spPr>
        <p:txBody>
          <a:bodyPr wrap="none">
            <a:spAutoFit/>
          </a:bodyPr>
          <a:lstStyle/>
          <a:p>
            <a:r>
              <a:rPr lang="en-US" sz="1400" u="sng">
                <a:latin typeface="Arial" charset="0"/>
              </a:rPr>
              <a:t>   2 mol C   </a:t>
            </a:r>
            <a:endParaRPr lang="en-US" sz="1400" u="sng" baseline="-25000">
              <a:latin typeface="Arial" charset="0"/>
            </a:endParaRPr>
          </a:p>
          <a:p>
            <a:r>
              <a:rPr lang="en-US" sz="1400">
                <a:latin typeface="Arial" charset="0"/>
              </a:rPr>
              <a:t>1 mol CO</a:t>
            </a:r>
            <a:r>
              <a:rPr lang="en-US" sz="1400" baseline="-25000">
                <a:latin typeface="Arial" charset="0"/>
              </a:rPr>
              <a:t>2</a:t>
            </a:r>
            <a:endParaRPr lang="en-US" sz="1400">
              <a:latin typeface="Arial" charset="0"/>
            </a:endParaRPr>
          </a:p>
        </p:txBody>
      </p:sp>
      <p:sp>
        <p:nvSpPr>
          <p:cNvPr id="140310" name="Line 25"/>
          <p:cNvSpPr>
            <a:spLocks noChangeShapeType="1"/>
          </p:cNvSpPr>
          <p:nvPr/>
        </p:nvSpPr>
        <p:spPr bwMode="auto">
          <a:xfrm rot="1085460">
            <a:off x="5715000" y="3200400"/>
            <a:ext cx="990600" cy="1588"/>
          </a:xfrm>
          <a:prstGeom prst="line">
            <a:avLst/>
          </a:prstGeom>
          <a:noFill/>
          <a:ln w="9525">
            <a:solidFill>
              <a:schemeClr val="tx1"/>
            </a:solidFill>
            <a:round/>
            <a:headEnd/>
            <a:tailEnd type="triangle" w="med" len="med"/>
          </a:ln>
        </p:spPr>
        <p:txBody>
          <a:bodyPr/>
          <a:lstStyle/>
          <a:p>
            <a:endParaRPr lang="en-US"/>
          </a:p>
        </p:txBody>
      </p:sp>
      <p:sp>
        <p:nvSpPr>
          <p:cNvPr id="140311" name="Rectangle 26"/>
          <p:cNvSpPr>
            <a:spLocks noChangeArrowheads="1"/>
          </p:cNvSpPr>
          <p:nvPr/>
        </p:nvSpPr>
        <p:spPr bwMode="auto">
          <a:xfrm>
            <a:off x="5715000" y="2667000"/>
            <a:ext cx="273050" cy="304800"/>
          </a:xfrm>
          <a:prstGeom prst="rect">
            <a:avLst/>
          </a:prstGeom>
          <a:noFill/>
          <a:ln w="9525">
            <a:noFill/>
            <a:miter lim="800000"/>
            <a:headEnd/>
            <a:tailEnd/>
          </a:ln>
        </p:spPr>
        <p:txBody>
          <a:bodyPr wrap="none">
            <a:spAutoFit/>
          </a:bodyPr>
          <a:lstStyle/>
          <a:p>
            <a:r>
              <a:rPr lang="en-US" sz="1400">
                <a:latin typeface="Arial" charset="0"/>
              </a:rPr>
              <a:t>x</a:t>
            </a:r>
          </a:p>
        </p:txBody>
      </p:sp>
      <p:sp>
        <p:nvSpPr>
          <p:cNvPr id="140312" name="Line 32"/>
          <p:cNvSpPr>
            <a:spLocks noChangeShapeType="1"/>
          </p:cNvSpPr>
          <p:nvPr/>
        </p:nvSpPr>
        <p:spPr bwMode="auto">
          <a:xfrm>
            <a:off x="8001000" y="3657600"/>
            <a:ext cx="228600" cy="0"/>
          </a:xfrm>
          <a:prstGeom prst="line">
            <a:avLst/>
          </a:prstGeom>
          <a:noFill/>
          <a:ln w="9525">
            <a:solidFill>
              <a:schemeClr val="tx1"/>
            </a:solidFill>
            <a:round/>
            <a:headEnd/>
            <a:tailEnd type="triangle" w="med" len="med"/>
          </a:ln>
        </p:spPr>
        <p:txBody>
          <a:bodyPr/>
          <a:lstStyle/>
          <a:p>
            <a:endParaRPr lang="en-US"/>
          </a:p>
        </p:txBody>
      </p:sp>
      <p:sp>
        <p:nvSpPr>
          <p:cNvPr id="140313" name="Text Box 33"/>
          <p:cNvSpPr txBox="1">
            <a:spLocks noChangeArrowheads="1"/>
          </p:cNvSpPr>
          <p:nvPr/>
        </p:nvSpPr>
        <p:spPr bwMode="auto">
          <a:xfrm>
            <a:off x="8153400" y="3368675"/>
            <a:ext cx="914400" cy="517525"/>
          </a:xfrm>
          <a:prstGeom prst="rect">
            <a:avLst/>
          </a:prstGeom>
          <a:noFill/>
          <a:ln w="9525">
            <a:noFill/>
            <a:miter lim="800000"/>
            <a:headEnd/>
            <a:tailEnd/>
          </a:ln>
        </p:spPr>
        <p:txBody>
          <a:bodyPr wrap="none">
            <a:spAutoFit/>
          </a:bodyPr>
          <a:lstStyle/>
          <a:p>
            <a:pPr algn="ctr"/>
            <a:r>
              <a:rPr lang="en-US" sz="1400">
                <a:latin typeface="Arial" charset="0"/>
              </a:rPr>
              <a:t>Empirical</a:t>
            </a:r>
          </a:p>
          <a:p>
            <a:pPr algn="ctr"/>
            <a:r>
              <a:rPr lang="en-US" sz="1400">
                <a:latin typeface="Arial" charset="0"/>
              </a:rPr>
              <a:t>formula</a:t>
            </a:r>
          </a:p>
        </p:txBody>
      </p:sp>
      <p:sp>
        <p:nvSpPr>
          <p:cNvPr id="140314" name="Rectangle 35"/>
          <p:cNvSpPr>
            <a:spLocks noChangeArrowheads="1"/>
          </p:cNvSpPr>
          <p:nvPr/>
        </p:nvSpPr>
        <p:spPr bwMode="auto">
          <a:xfrm>
            <a:off x="76200" y="6567488"/>
            <a:ext cx="3749675" cy="214312"/>
          </a:xfrm>
          <a:prstGeom prst="rect">
            <a:avLst/>
          </a:prstGeom>
          <a:noFill/>
          <a:ln w="9525">
            <a:noFill/>
            <a:miter lim="800000"/>
            <a:headEnd/>
            <a:tailEnd/>
          </a:ln>
        </p:spPr>
        <p:txBody>
          <a:bodyPr wrap="none">
            <a:spAutoFit/>
          </a:bodyPr>
          <a:lstStyle/>
          <a:p>
            <a:r>
              <a:rPr lang="en-US" sz="800">
                <a:latin typeface="Arial" charset="0"/>
              </a:rPr>
              <a:t>Kotz &amp; Treichel, </a:t>
            </a:r>
            <a:r>
              <a:rPr lang="en-US" sz="800" u="sng">
                <a:latin typeface="Arial" charset="0"/>
              </a:rPr>
              <a:t>Chemistry &amp; Chemical Reactivity</a:t>
            </a:r>
            <a:r>
              <a:rPr lang="en-US" sz="800">
                <a:latin typeface="Arial" charset="0"/>
              </a:rPr>
              <a:t>,  3</a:t>
            </a:r>
            <a:r>
              <a:rPr lang="en-US" sz="800" baseline="30000">
                <a:latin typeface="Arial" charset="0"/>
              </a:rPr>
              <a:t>rd</a:t>
            </a:r>
            <a:r>
              <a:rPr lang="en-US" sz="800">
                <a:latin typeface="Arial" charset="0"/>
              </a:rPr>
              <a:t> Edition , 1996, page 224</a:t>
            </a:r>
          </a:p>
        </p:txBody>
      </p:sp>
      <p:sp>
        <p:nvSpPr>
          <p:cNvPr id="140315" name="AutoShape 36">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z="3600" smtClean="0">
                <a:latin typeface="Arial" charset="0"/>
              </a:rPr>
              <a:t>Empirical and Molecular Formulas</a:t>
            </a:r>
          </a:p>
        </p:txBody>
      </p:sp>
      <p:sp>
        <p:nvSpPr>
          <p:cNvPr id="164867"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4868"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4869"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41318" name="Rectangle 6"/>
          <p:cNvSpPr>
            <a:spLocks noChangeArrowheads="1"/>
          </p:cNvSpPr>
          <p:nvPr/>
        </p:nvSpPr>
        <p:spPr bwMode="auto">
          <a:xfrm>
            <a:off x="2209800" y="4937125"/>
            <a:ext cx="4024313" cy="396875"/>
          </a:xfrm>
          <a:prstGeom prst="rect">
            <a:avLst/>
          </a:prstGeom>
          <a:noFill/>
          <a:ln w="9525">
            <a:noFill/>
            <a:miter lim="800000"/>
            <a:headEnd/>
            <a:tailEnd/>
          </a:ln>
        </p:spPr>
        <p:txBody>
          <a:bodyPr wrap="none" anchor="ctr">
            <a:spAutoFit/>
          </a:bodyPr>
          <a:lstStyle/>
          <a:p>
            <a:r>
              <a:rPr lang="en-US">
                <a:latin typeface="Arial" charset="0"/>
                <a:hlinkClick r:id="rId6"/>
              </a:rPr>
              <a:t>Empirical and Molecular Formulas</a:t>
            </a:r>
            <a:endParaRPr lang="en-US">
              <a:latin typeface="Arial" charset="0"/>
            </a:endParaRPr>
          </a:p>
        </p:txBody>
      </p:sp>
      <p:sp>
        <p:nvSpPr>
          <p:cNvPr id="141319" name="Rectangle 7"/>
          <p:cNvSpPr>
            <a:spLocks noChangeArrowheads="1"/>
          </p:cNvSpPr>
          <p:nvPr/>
        </p:nvSpPr>
        <p:spPr bwMode="auto">
          <a:xfrm>
            <a:off x="2209800" y="1981200"/>
            <a:ext cx="4164013" cy="396875"/>
          </a:xfrm>
          <a:prstGeom prst="rect">
            <a:avLst/>
          </a:prstGeom>
          <a:noFill/>
          <a:ln w="9525">
            <a:noFill/>
            <a:miter lim="800000"/>
            <a:headEnd/>
            <a:tailEnd/>
          </a:ln>
        </p:spPr>
        <p:txBody>
          <a:bodyPr wrap="none">
            <a:spAutoFit/>
          </a:bodyPr>
          <a:lstStyle/>
          <a:p>
            <a:r>
              <a:rPr lang="en-US">
                <a:latin typeface="Arial" charset="0"/>
                <a:hlinkClick r:id="rId7" action="ppaction://hlinkfile"/>
              </a:rPr>
              <a:t>Empirical and Molecular Formulas</a:t>
            </a:r>
            <a:r>
              <a:rPr lang="en-US">
                <a:latin typeface="Arial" charset="0"/>
              </a:rPr>
              <a:t>  </a:t>
            </a:r>
          </a:p>
        </p:txBody>
      </p:sp>
      <p:sp>
        <p:nvSpPr>
          <p:cNvPr id="141320" name="Rectangle 9"/>
          <p:cNvSpPr>
            <a:spLocks noChangeArrowheads="1"/>
          </p:cNvSpPr>
          <p:nvPr/>
        </p:nvSpPr>
        <p:spPr bwMode="auto">
          <a:xfrm>
            <a:off x="2057400" y="4479925"/>
            <a:ext cx="4341813"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8"/>
              </a:rPr>
              <a:t>Empirical &amp; Molecular Formula</a:t>
            </a:r>
            <a:br>
              <a:rPr lang="en-US">
                <a:latin typeface="Arial" charset="0"/>
                <a:hlinkClick r:id="rId8"/>
              </a:rPr>
            </a:br>
            <a:endParaRPr lang="en-US">
              <a:latin typeface="Arial" charset="0"/>
            </a:endParaRPr>
          </a:p>
        </p:txBody>
      </p:sp>
      <p:sp>
        <p:nvSpPr>
          <p:cNvPr id="141321" name="Rectangle 10"/>
          <p:cNvSpPr>
            <a:spLocks noChangeArrowheads="1"/>
          </p:cNvSpPr>
          <p:nvPr/>
        </p:nvSpPr>
        <p:spPr bwMode="auto">
          <a:xfrm>
            <a:off x="2209800" y="4022725"/>
            <a:ext cx="4164013" cy="396875"/>
          </a:xfrm>
          <a:prstGeom prst="rect">
            <a:avLst/>
          </a:prstGeom>
          <a:noFill/>
          <a:ln w="9525">
            <a:noFill/>
            <a:miter lim="800000"/>
            <a:headEnd/>
            <a:tailEnd/>
          </a:ln>
        </p:spPr>
        <p:txBody>
          <a:bodyPr wrap="none">
            <a:spAutoFit/>
          </a:bodyPr>
          <a:lstStyle/>
          <a:p>
            <a:r>
              <a:rPr lang="en-US">
                <a:latin typeface="Arial" charset="0"/>
                <a:hlinkClick r:id="rId9"/>
              </a:rPr>
              <a:t>Empirical and Molecular Formulas </a:t>
            </a:r>
            <a:r>
              <a:rPr lang="en-US">
                <a:latin typeface="Arial" charset="0"/>
              </a:rPr>
              <a:t> </a:t>
            </a:r>
          </a:p>
        </p:txBody>
      </p:sp>
      <p:sp>
        <p:nvSpPr>
          <p:cNvPr id="141322" name="Text Box 11"/>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2800" smtClean="0">
                <a:latin typeface="Arial" charset="0"/>
              </a:rPr>
              <a:t>Errors in Chemical Formulas and Nomenclature</a:t>
            </a:r>
          </a:p>
        </p:txBody>
      </p:sp>
      <p:sp>
        <p:nvSpPr>
          <p:cNvPr id="166915"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6916"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6917" name="File">
            <a:hlinkClick r:id="rId3"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4"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42342" name="Rectangle 6"/>
          <p:cNvSpPr>
            <a:spLocks noChangeArrowheads="1"/>
          </p:cNvSpPr>
          <p:nvPr/>
        </p:nvSpPr>
        <p:spPr bwMode="auto">
          <a:xfrm>
            <a:off x="1527175" y="1981200"/>
            <a:ext cx="624522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5" action="ppaction://hlinkfile"/>
              </a:rPr>
              <a:t>Errors in Chemical Formulas and Nomenclature</a:t>
            </a:r>
            <a:br>
              <a:rPr lang="en-US">
                <a:latin typeface="Arial" charset="0"/>
                <a:hlinkClick r:id="rId5" action="ppaction://hlinkfile"/>
              </a:rPr>
            </a:br>
            <a:endParaRPr lang="en-US">
              <a:latin typeface="Arial" charset="0"/>
            </a:endParaRPr>
          </a:p>
        </p:txBody>
      </p:sp>
      <p:sp>
        <p:nvSpPr>
          <p:cNvPr id="142343" name="Rectangle 7"/>
          <p:cNvSpPr>
            <a:spLocks noChangeArrowheads="1"/>
          </p:cNvSpPr>
          <p:nvPr/>
        </p:nvSpPr>
        <p:spPr bwMode="auto">
          <a:xfrm>
            <a:off x="1527175" y="4022725"/>
            <a:ext cx="624522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6"/>
              </a:rPr>
              <a:t>Errors in Chemical Formulas and Nomenclature</a:t>
            </a:r>
            <a:r>
              <a:rPr lang="en-US">
                <a:latin typeface="Arial" charset="0"/>
                <a:hlinkClick r:id="rId7"/>
              </a:rPr>
              <a:t/>
            </a:r>
            <a:br>
              <a:rPr lang="en-US">
                <a:latin typeface="Arial" charset="0"/>
                <a:hlinkClick r:id="rId7"/>
              </a:rPr>
            </a:br>
            <a:endParaRPr lang="en-US">
              <a:latin typeface="Arial" charset="0"/>
            </a:endParaRPr>
          </a:p>
        </p:txBody>
      </p:sp>
      <p:sp>
        <p:nvSpPr>
          <p:cNvPr id="142344"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142345" name="Rectangle 11"/>
          <p:cNvSpPr>
            <a:spLocks noChangeArrowheads="1"/>
          </p:cNvSpPr>
          <p:nvPr/>
        </p:nvSpPr>
        <p:spPr bwMode="auto">
          <a:xfrm>
            <a:off x="3095625" y="2524125"/>
            <a:ext cx="3476625" cy="485775"/>
          </a:xfrm>
          <a:prstGeom prst="rect">
            <a:avLst/>
          </a:prstGeom>
          <a:solidFill>
            <a:schemeClr val="bg1"/>
          </a:solidFill>
          <a:ln w="9525">
            <a:solidFill>
              <a:schemeClr val="tx1"/>
            </a:solidFill>
            <a:miter lim="800000"/>
            <a:headEnd/>
            <a:tailEnd/>
          </a:ln>
        </p:spPr>
        <p:txBody>
          <a:bodyPr wrap="none" anchor="ctr"/>
          <a:lstStyle/>
          <a:p>
            <a:pPr algn="ctr"/>
            <a:r>
              <a:rPr lang="en-US" sz="2400">
                <a:latin typeface="Trebuchet MS" pitchFamily="34" charset="0"/>
              </a:rPr>
              <a:t>Airs n Knomenclayture</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17475" y="1049338"/>
            <a:ext cx="8913813" cy="457200"/>
          </a:xfrm>
          <a:prstGeom prst="rect">
            <a:avLst/>
          </a:prstGeom>
          <a:noFill/>
          <a:ln w="9525">
            <a:noFill/>
            <a:miter lim="800000"/>
            <a:headEnd/>
            <a:tailEnd/>
          </a:ln>
        </p:spPr>
        <p:txBody>
          <a:bodyPr wrap="none">
            <a:spAutoFit/>
          </a:bodyPr>
          <a:lstStyle/>
          <a:p>
            <a:r>
              <a:rPr lang="en-US" sz="2400">
                <a:solidFill>
                  <a:schemeClr val="hlink"/>
                </a:solidFill>
                <a:latin typeface="Arial" charset="0"/>
              </a:rPr>
              <a:t>Find the molar mass and percentage composition of zinc acetate</a:t>
            </a:r>
          </a:p>
        </p:txBody>
      </p:sp>
      <p:sp>
        <p:nvSpPr>
          <p:cNvPr id="390147" name="Text Box 3"/>
          <p:cNvSpPr txBox="1">
            <a:spLocks noChangeArrowheads="1"/>
          </p:cNvSpPr>
          <p:nvPr/>
        </p:nvSpPr>
        <p:spPr bwMode="auto">
          <a:xfrm>
            <a:off x="3673475" y="1900238"/>
            <a:ext cx="2489200" cy="396875"/>
          </a:xfrm>
          <a:prstGeom prst="rect">
            <a:avLst/>
          </a:prstGeom>
          <a:noFill/>
          <a:ln w="9525">
            <a:noFill/>
            <a:miter lim="800000"/>
            <a:headEnd/>
            <a:tailEnd/>
          </a:ln>
        </p:spPr>
        <p:txBody>
          <a:bodyPr wrap="none">
            <a:spAutoFit/>
          </a:bodyPr>
          <a:lstStyle/>
          <a:p>
            <a:r>
              <a:rPr lang="en-US">
                <a:latin typeface="Arial" charset="0"/>
              </a:rPr>
              <a:t>acetate = CH</a:t>
            </a:r>
            <a:r>
              <a:rPr lang="en-US" baseline="-25000">
                <a:latin typeface="Arial" charset="0"/>
              </a:rPr>
              <a:t>3</a:t>
            </a:r>
            <a:r>
              <a:rPr lang="en-US">
                <a:latin typeface="Arial" charset="0"/>
              </a:rPr>
              <a:t>COO</a:t>
            </a:r>
            <a:r>
              <a:rPr lang="en-US" baseline="30000">
                <a:latin typeface="Arial" charset="0"/>
              </a:rPr>
              <a:t>1-</a:t>
            </a:r>
            <a:endParaRPr lang="en-US">
              <a:latin typeface="Arial" charset="0"/>
            </a:endParaRPr>
          </a:p>
        </p:txBody>
      </p:sp>
      <p:sp>
        <p:nvSpPr>
          <p:cNvPr id="390148" name="Text Box 4"/>
          <p:cNvSpPr txBox="1">
            <a:spLocks noChangeArrowheads="1"/>
          </p:cNvSpPr>
          <p:nvPr/>
        </p:nvSpPr>
        <p:spPr bwMode="auto">
          <a:xfrm>
            <a:off x="7150100" y="1460500"/>
            <a:ext cx="669925" cy="396875"/>
          </a:xfrm>
          <a:prstGeom prst="rect">
            <a:avLst/>
          </a:prstGeom>
          <a:noFill/>
          <a:ln w="9525">
            <a:noFill/>
            <a:miter lim="800000"/>
            <a:headEnd/>
            <a:tailEnd/>
          </a:ln>
        </p:spPr>
        <p:txBody>
          <a:bodyPr wrap="none">
            <a:spAutoFit/>
          </a:bodyPr>
          <a:lstStyle/>
          <a:p>
            <a:r>
              <a:rPr lang="en-US">
                <a:latin typeface="Arial" charset="0"/>
              </a:rPr>
              <a:t>Zn</a:t>
            </a:r>
            <a:r>
              <a:rPr lang="en-US" baseline="30000">
                <a:latin typeface="Arial" charset="0"/>
              </a:rPr>
              <a:t>2+</a:t>
            </a:r>
            <a:endParaRPr lang="en-US">
              <a:latin typeface="Arial" charset="0"/>
            </a:endParaRPr>
          </a:p>
        </p:txBody>
      </p:sp>
      <p:sp>
        <p:nvSpPr>
          <p:cNvPr id="390149" name="Rectangle 5"/>
          <p:cNvSpPr>
            <a:spLocks noChangeArrowheads="1"/>
          </p:cNvSpPr>
          <p:nvPr/>
        </p:nvSpPr>
        <p:spPr bwMode="auto">
          <a:xfrm>
            <a:off x="7773988" y="1457325"/>
            <a:ext cx="1370012" cy="396875"/>
          </a:xfrm>
          <a:prstGeom prst="rect">
            <a:avLst/>
          </a:prstGeom>
          <a:noFill/>
          <a:ln w="9525">
            <a:noFill/>
            <a:miter lim="800000"/>
            <a:headEnd/>
            <a:tailEnd/>
          </a:ln>
        </p:spPr>
        <p:txBody>
          <a:bodyPr wrap="none">
            <a:spAutoFit/>
          </a:bodyPr>
          <a:lstStyle/>
          <a:p>
            <a:r>
              <a:rPr lang="en-US">
                <a:latin typeface="Arial" charset="0"/>
              </a:rPr>
              <a:t>CH</a:t>
            </a:r>
            <a:r>
              <a:rPr lang="en-US" baseline="-25000">
                <a:latin typeface="Arial" charset="0"/>
              </a:rPr>
              <a:t>3</a:t>
            </a:r>
            <a:r>
              <a:rPr lang="en-US">
                <a:latin typeface="Arial" charset="0"/>
              </a:rPr>
              <a:t>COO</a:t>
            </a:r>
            <a:r>
              <a:rPr lang="en-US" baseline="30000">
                <a:latin typeface="Arial" charset="0"/>
              </a:rPr>
              <a:t>1-</a:t>
            </a:r>
          </a:p>
        </p:txBody>
      </p:sp>
      <p:sp>
        <p:nvSpPr>
          <p:cNvPr id="390150" name="Rectangle 6"/>
          <p:cNvSpPr>
            <a:spLocks noChangeArrowheads="1"/>
          </p:cNvSpPr>
          <p:nvPr/>
        </p:nvSpPr>
        <p:spPr bwMode="auto">
          <a:xfrm>
            <a:off x="7140575" y="2084388"/>
            <a:ext cx="1779588" cy="396875"/>
          </a:xfrm>
          <a:prstGeom prst="rect">
            <a:avLst/>
          </a:prstGeom>
          <a:noFill/>
          <a:ln w="9525">
            <a:noFill/>
            <a:miter lim="800000"/>
            <a:headEnd/>
            <a:tailEnd/>
          </a:ln>
        </p:spPr>
        <p:txBody>
          <a:bodyPr wrap="none">
            <a:spAutoFit/>
          </a:bodyPr>
          <a:lstStyle/>
          <a:p>
            <a:r>
              <a:rPr lang="en-US">
                <a:latin typeface="Arial" charset="0"/>
              </a:rPr>
              <a:t>Zn(CH</a:t>
            </a:r>
            <a:r>
              <a:rPr lang="en-US" baseline="-25000">
                <a:latin typeface="Arial" charset="0"/>
              </a:rPr>
              <a:t>3</a:t>
            </a:r>
            <a:r>
              <a:rPr lang="en-US">
                <a:latin typeface="Arial" charset="0"/>
              </a:rPr>
              <a:t>COO)</a:t>
            </a:r>
            <a:r>
              <a:rPr lang="en-US" baseline="-25000">
                <a:latin typeface="Arial" charset="0"/>
              </a:rPr>
              <a:t>2</a:t>
            </a:r>
            <a:endParaRPr lang="en-US" baseline="30000">
              <a:latin typeface="Arial" charset="0"/>
            </a:endParaRPr>
          </a:p>
        </p:txBody>
      </p:sp>
      <p:sp>
        <p:nvSpPr>
          <p:cNvPr id="390151" name="Text Box 7"/>
          <p:cNvSpPr txBox="1">
            <a:spLocks noChangeArrowheads="1"/>
          </p:cNvSpPr>
          <p:nvPr/>
        </p:nvSpPr>
        <p:spPr bwMode="auto">
          <a:xfrm>
            <a:off x="1320800" y="3016250"/>
            <a:ext cx="3405188" cy="396875"/>
          </a:xfrm>
          <a:prstGeom prst="rect">
            <a:avLst/>
          </a:prstGeom>
          <a:noFill/>
          <a:ln w="9525">
            <a:noFill/>
            <a:miter lim="800000"/>
            <a:headEnd/>
            <a:tailEnd/>
          </a:ln>
        </p:spPr>
        <p:txBody>
          <a:bodyPr wrap="none">
            <a:spAutoFit/>
          </a:bodyPr>
          <a:lstStyle/>
          <a:p>
            <a:r>
              <a:rPr lang="en-US">
                <a:latin typeface="Arial" charset="0"/>
              </a:rPr>
              <a:t>1 Zn @ 65.4 g/mol  =  65.4 g</a:t>
            </a:r>
          </a:p>
        </p:txBody>
      </p:sp>
      <p:sp>
        <p:nvSpPr>
          <p:cNvPr id="390152" name="Text Box 8"/>
          <p:cNvSpPr txBox="1">
            <a:spLocks noChangeArrowheads="1"/>
          </p:cNvSpPr>
          <p:nvPr/>
        </p:nvSpPr>
        <p:spPr bwMode="auto">
          <a:xfrm>
            <a:off x="1320800" y="3416300"/>
            <a:ext cx="3219450" cy="396875"/>
          </a:xfrm>
          <a:prstGeom prst="rect">
            <a:avLst/>
          </a:prstGeom>
          <a:noFill/>
          <a:ln w="9525">
            <a:noFill/>
            <a:miter lim="800000"/>
            <a:headEnd/>
            <a:tailEnd/>
          </a:ln>
        </p:spPr>
        <p:txBody>
          <a:bodyPr wrap="none">
            <a:spAutoFit/>
          </a:bodyPr>
          <a:lstStyle/>
          <a:p>
            <a:r>
              <a:rPr lang="en-US">
                <a:latin typeface="Arial" charset="0"/>
              </a:rPr>
              <a:t>4 C @ 12 g/mol       =  48 g</a:t>
            </a:r>
          </a:p>
        </p:txBody>
      </p:sp>
      <p:sp>
        <p:nvSpPr>
          <p:cNvPr id="390153" name="Text Box 9"/>
          <p:cNvSpPr txBox="1">
            <a:spLocks noChangeArrowheads="1"/>
          </p:cNvSpPr>
          <p:nvPr/>
        </p:nvSpPr>
        <p:spPr bwMode="auto">
          <a:xfrm>
            <a:off x="1320800" y="3797300"/>
            <a:ext cx="3216275" cy="396875"/>
          </a:xfrm>
          <a:prstGeom prst="rect">
            <a:avLst/>
          </a:prstGeom>
          <a:noFill/>
          <a:ln w="9525">
            <a:noFill/>
            <a:miter lim="800000"/>
            <a:headEnd/>
            <a:tailEnd/>
          </a:ln>
        </p:spPr>
        <p:txBody>
          <a:bodyPr wrap="none">
            <a:spAutoFit/>
          </a:bodyPr>
          <a:lstStyle/>
          <a:p>
            <a:r>
              <a:rPr lang="en-US">
                <a:latin typeface="Arial" charset="0"/>
              </a:rPr>
              <a:t>6 H @ 1 g/mol         =    6 g</a:t>
            </a:r>
          </a:p>
        </p:txBody>
      </p:sp>
      <p:sp>
        <p:nvSpPr>
          <p:cNvPr id="390154" name="Text Box 10"/>
          <p:cNvSpPr txBox="1">
            <a:spLocks noChangeArrowheads="1"/>
          </p:cNvSpPr>
          <p:nvPr/>
        </p:nvSpPr>
        <p:spPr bwMode="auto">
          <a:xfrm>
            <a:off x="1320800" y="4197350"/>
            <a:ext cx="3232150" cy="396875"/>
          </a:xfrm>
          <a:prstGeom prst="rect">
            <a:avLst/>
          </a:prstGeom>
          <a:noFill/>
          <a:ln w="9525">
            <a:noFill/>
            <a:miter lim="800000"/>
            <a:headEnd/>
            <a:tailEnd/>
          </a:ln>
        </p:spPr>
        <p:txBody>
          <a:bodyPr wrap="none">
            <a:spAutoFit/>
          </a:bodyPr>
          <a:lstStyle/>
          <a:p>
            <a:r>
              <a:rPr lang="en-US">
                <a:latin typeface="Arial" charset="0"/>
              </a:rPr>
              <a:t>4 O @ 16 g/mol       =  64 g</a:t>
            </a:r>
          </a:p>
        </p:txBody>
      </p:sp>
      <p:sp>
        <p:nvSpPr>
          <p:cNvPr id="390155" name="Line 11"/>
          <p:cNvSpPr>
            <a:spLocks noChangeShapeType="1"/>
          </p:cNvSpPr>
          <p:nvPr/>
        </p:nvSpPr>
        <p:spPr bwMode="auto">
          <a:xfrm>
            <a:off x="973138" y="4664075"/>
            <a:ext cx="3640137" cy="0"/>
          </a:xfrm>
          <a:prstGeom prst="line">
            <a:avLst/>
          </a:prstGeom>
          <a:noFill/>
          <a:ln w="9525">
            <a:solidFill>
              <a:schemeClr val="tx1"/>
            </a:solidFill>
            <a:round/>
            <a:headEnd/>
            <a:tailEnd/>
          </a:ln>
        </p:spPr>
        <p:txBody>
          <a:bodyPr/>
          <a:lstStyle/>
          <a:p>
            <a:endParaRPr lang="en-US"/>
          </a:p>
        </p:txBody>
      </p:sp>
      <p:sp>
        <p:nvSpPr>
          <p:cNvPr id="390156" name="Rectangle 12"/>
          <p:cNvSpPr>
            <a:spLocks noChangeArrowheads="1"/>
          </p:cNvSpPr>
          <p:nvPr/>
        </p:nvSpPr>
        <p:spPr bwMode="auto">
          <a:xfrm>
            <a:off x="1225550" y="4760913"/>
            <a:ext cx="1779588" cy="396875"/>
          </a:xfrm>
          <a:prstGeom prst="rect">
            <a:avLst/>
          </a:prstGeom>
          <a:noFill/>
          <a:ln w="9525">
            <a:noFill/>
            <a:miter lim="800000"/>
            <a:headEnd/>
            <a:tailEnd/>
          </a:ln>
        </p:spPr>
        <p:txBody>
          <a:bodyPr wrap="none">
            <a:spAutoFit/>
          </a:bodyPr>
          <a:lstStyle/>
          <a:p>
            <a:r>
              <a:rPr lang="en-US">
                <a:latin typeface="Arial" charset="0"/>
              </a:rPr>
              <a:t>Zn(CH</a:t>
            </a:r>
            <a:r>
              <a:rPr lang="en-US" baseline="-25000">
                <a:latin typeface="Arial" charset="0"/>
              </a:rPr>
              <a:t>3</a:t>
            </a:r>
            <a:r>
              <a:rPr lang="en-US">
                <a:latin typeface="Arial" charset="0"/>
              </a:rPr>
              <a:t>COO)</a:t>
            </a:r>
            <a:r>
              <a:rPr lang="en-US" baseline="-25000">
                <a:latin typeface="Arial" charset="0"/>
              </a:rPr>
              <a:t>2</a:t>
            </a:r>
            <a:endParaRPr lang="en-US" baseline="30000">
              <a:latin typeface="Arial" charset="0"/>
            </a:endParaRPr>
          </a:p>
        </p:txBody>
      </p:sp>
      <p:sp>
        <p:nvSpPr>
          <p:cNvPr id="390157" name="Text Box 13"/>
          <p:cNvSpPr txBox="1">
            <a:spLocks noChangeArrowheads="1"/>
          </p:cNvSpPr>
          <p:nvPr/>
        </p:nvSpPr>
        <p:spPr bwMode="auto">
          <a:xfrm>
            <a:off x="3529013" y="4735513"/>
            <a:ext cx="1030287" cy="396875"/>
          </a:xfrm>
          <a:prstGeom prst="rect">
            <a:avLst/>
          </a:prstGeom>
          <a:noFill/>
          <a:ln w="9525">
            <a:noFill/>
            <a:miter lim="800000"/>
            <a:headEnd/>
            <a:tailEnd/>
          </a:ln>
        </p:spPr>
        <p:txBody>
          <a:bodyPr wrap="none">
            <a:spAutoFit/>
          </a:bodyPr>
          <a:lstStyle/>
          <a:p>
            <a:r>
              <a:rPr lang="en-US">
                <a:latin typeface="Arial" charset="0"/>
              </a:rPr>
              <a:t>183.4 g</a:t>
            </a:r>
          </a:p>
        </p:txBody>
      </p:sp>
      <p:grpSp>
        <p:nvGrpSpPr>
          <p:cNvPr id="2" name="Group 14"/>
          <p:cNvGrpSpPr>
            <a:grpSpLocks/>
          </p:cNvGrpSpPr>
          <p:nvPr/>
        </p:nvGrpSpPr>
        <p:grpSpPr bwMode="auto">
          <a:xfrm>
            <a:off x="4638675" y="3009900"/>
            <a:ext cx="3598863" cy="1616075"/>
            <a:chOff x="2952" y="1866"/>
            <a:chExt cx="2267" cy="1018"/>
          </a:xfrm>
        </p:grpSpPr>
        <p:sp>
          <p:nvSpPr>
            <p:cNvPr id="143375" name="Text Box 15"/>
            <p:cNvSpPr txBox="1">
              <a:spLocks noChangeArrowheads="1"/>
            </p:cNvSpPr>
            <p:nvPr/>
          </p:nvSpPr>
          <p:spPr bwMode="auto">
            <a:xfrm>
              <a:off x="2952" y="1866"/>
              <a:ext cx="2267" cy="250"/>
            </a:xfrm>
            <a:prstGeom prst="rect">
              <a:avLst/>
            </a:prstGeom>
            <a:noFill/>
            <a:ln w="9525">
              <a:noFill/>
              <a:miter lim="800000"/>
              <a:headEnd/>
              <a:tailEnd/>
            </a:ln>
          </p:spPr>
          <p:txBody>
            <a:bodyPr wrap="none">
              <a:spAutoFit/>
            </a:bodyPr>
            <a:lstStyle/>
            <a:p>
              <a:r>
                <a:rPr lang="en-US">
                  <a:latin typeface="Arial" charset="0"/>
                </a:rPr>
                <a:t>/ 183.4 g x 100% =  35.6 % Zn</a:t>
              </a:r>
            </a:p>
          </p:txBody>
        </p:sp>
        <p:sp>
          <p:nvSpPr>
            <p:cNvPr id="143376" name="Text Box 16"/>
            <p:cNvSpPr txBox="1">
              <a:spLocks noChangeArrowheads="1"/>
            </p:cNvSpPr>
            <p:nvPr/>
          </p:nvSpPr>
          <p:spPr bwMode="auto">
            <a:xfrm>
              <a:off x="2952" y="2154"/>
              <a:ext cx="2196" cy="250"/>
            </a:xfrm>
            <a:prstGeom prst="rect">
              <a:avLst/>
            </a:prstGeom>
            <a:noFill/>
            <a:ln w="9525">
              <a:noFill/>
              <a:miter lim="800000"/>
              <a:headEnd/>
              <a:tailEnd/>
            </a:ln>
          </p:spPr>
          <p:txBody>
            <a:bodyPr wrap="none">
              <a:spAutoFit/>
            </a:bodyPr>
            <a:lstStyle/>
            <a:p>
              <a:r>
                <a:rPr lang="en-US">
                  <a:latin typeface="Arial" charset="0"/>
                </a:rPr>
                <a:t>/ 183.4 g x 100% =  26.2 % C</a:t>
              </a:r>
            </a:p>
          </p:txBody>
        </p:sp>
        <p:sp>
          <p:nvSpPr>
            <p:cNvPr id="143377" name="Text Box 17"/>
            <p:cNvSpPr txBox="1">
              <a:spLocks noChangeArrowheads="1"/>
            </p:cNvSpPr>
            <p:nvPr/>
          </p:nvSpPr>
          <p:spPr bwMode="auto">
            <a:xfrm>
              <a:off x="2952" y="2394"/>
              <a:ext cx="2107" cy="250"/>
            </a:xfrm>
            <a:prstGeom prst="rect">
              <a:avLst/>
            </a:prstGeom>
            <a:noFill/>
            <a:ln w="9525">
              <a:noFill/>
              <a:miter lim="800000"/>
              <a:headEnd/>
              <a:tailEnd/>
            </a:ln>
          </p:spPr>
          <p:txBody>
            <a:bodyPr wrap="none">
              <a:spAutoFit/>
            </a:bodyPr>
            <a:lstStyle/>
            <a:p>
              <a:r>
                <a:rPr lang="en-US">
                  <a:latin typeface="Arial" charset="0"/>
                </a:rPr>
                <a:t>/ 183.4 g x 100% =  3.3 % H</a:t>
              </a:r>
            </a:p>
          </p:txBody>
        </p:sp>
        <p:sp>
          <p:nvSpPr>
            <p:cNvPr id="143378" name="Text Box 18"/>
            <p:cNvSpPr txBox="1">
              <a:spLocks noChangeArrowheads="1"/>
            </p:cNvSpPr>
            <p:nvPr/>
          </p:nvSpPr>
          <p:spPr bwMode="auto">
            <a:xfrm>
              <a:off x="2952" y="2634"/>
              <a:ext cx="2204" cy="250"/>
            </a:xfrm>
            <a:prstGeom prst="rect">
              <a:avLst/>
            </a:prstGeom>
            <a:noFill/>
            <a:ln w="9525">
              <a:noFill/>
              <a:miter lim="800000"/>
              <a:headEnd/>
              <a:tailEnd/>
            </a:ln>
          </p:spPr>
          <p:txBody>
            <a:bodyPr wrap="none">
              <a:spAutoFit/>
            </a:bodyPr>
            <a:lstStyle/>
            <a:p>
              <a:r>
                <a:rPr lang="en-US">
                  <a:latin typeface="Arial" charset="0"/>
                </a:rPr>
                <a:t>/ 183.4 g x 100% =  34.9 % 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0148"/>
                                        </p:tgtEl>
                                        <p:attrNameLst>
                                          <p:attrName>style.visibility</p:attrName>
                                        </p:attrNameLst>
                                      </p:cBhvr>
                                      <p:to>
                                        <p:strVal val="visible"/>
                                      </p:to>
                                    </p:set>
                                    <p:animEffect transition="in" filter="fade">
                                      <p:cBhvr>
                                        <p:cTn id="7" dur="1000"/>
                                        <p:tgtEl>
                                          <p:spTgt spid="390148"/>
                                        </p:tgtEl>
                                      </p:cBhvr>
                                    </p:animEffect>
                                    <p:anim calcmode="lin" valueType="num">
                                      <p:cBhvr>
                                        <p:cTn id="8" dur="1000" fill="hold"/>
                                        <p:tgtEl>
                                          <p:spTgt spid="390148"/>
                                        </p:tgtEl>
                                        <p:attrNameLst>
                                          <p:attrName>ppt_x</p:attrName>
                                        </p:attrNameLst>
                                      </p:cBhvr>
                                      <p:tavLst>
                                        <p:tav tm="0">
                                          <p:val>
                                            <p:strVal val="#ppt_x"/>
                                          </p:val>
                                        </p:tav>
                                        <p:tav tm="100000">
                                          <p:val>
                                            <p:strVal val="#ppt_x"/>
                                          </p:val>
                                        </p:tav>
                                      </p:tavLst>
                                    </p:anim>
                                    <p:anim calcmode="lin" valueType="num">
                                      <p:cBhvr>
                                        <p:cTn id="9" dur="1000" fill="hold"/>
                                        <p:tgtEl>
                                          <p:spTgt spid="3901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90149"/>
                                        </p:tgtEl>
                                        <p:attrNameLst>
                                          <p:attrName>style.visibility</p:attrName>
                                        </p:attrNameLst>
                                      </p:cBhvr>
                                      <p:to>
                                        <p:strVal val="visible"/>
                                      </p:to>
                                    </p:set>
                                    <p:animEffect transition="in" filter="fade">
                                      <p:cBhvr>
                                        <p:cTn id="14" dur="1000"/>
                                        <p:tgtEl>
                                          <p:spTgt spid="390149"/>
                                        </p:tgtEl>
                                      </p:cBhvr>
                                    </p:animEffect>
                                    <p:anim calcmode="lin" valueType="num">
                                      <p:cBhvr>
                                        <p:cTn id="15" dur="1000" fill="hold"/>
                                        <p:tgtEl>
                                          <p:spTgt spid="390149"/>
                                        </p:tgtEl>
                                        <p:attrNameLst>
                                          <p:attrName>ppt_x</p:attrName>
                                        </p:attrNameLst>
                                      </p:cBhvr>
                                      <p:tavLst>
                                        <p:tav tm="0">
                                          <p:val>
                                            <p:strVal val="#ppt_x"/>
                                          </p:val>
                                        </p:tav>
                                        <p:tav tm="100000">
                                          <p:val>
                                            <p:strVal val="#ppt_x"/>
                                          </p:val>
                                        </p:tav>
                                      </p:tavLst>
                                    </p:anim>
                                    <p:anim calcmode="lin" valueType="num">
                                      <p:cBhvr>
                                        <p:cTn id="16" dur="1000" fill="hold"/>
                                        <p:tgtEl>
                                          <p:spTgt spid="3901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90150"/>
                                        </p:tgtEl>
                                        <p:attrNameLst>
                                          <p:attrName>style.visibility</p:attrName>
                                        </p:attrNameLst>
                                      </p:cBhvr>
                                      <p:to>
                                        <p:strVal val="visible"/>
                                      </p:to>
                                    </p:set>
                                    <p:anim calcmode="lin" valueType="num">
                                      <p:cBhvr>
                                        <p:cTn id="21" dur="500" fill="hold"/>
                                        <p:tgtEl>
                                          <p:spTgt spid="390150"/>
                                        </p:tgtEl>
                                        <p:attrNameLst>
                                          <p:attrName>ppt_w</p:attrName>
                                        </p:attrNameLst>
                                      </p:cBhvr>
                                      <p:tavLst>
                                        <p:tav tm="0">
                                          <p:val>
                                            <p:fltVal val="0"/>
                                          </p:val>
                                        </p:tav>
                                        <p:tav tm="100000">
                                          <p:val>
                                            <p:strVal val="#ppt_w"/>
                                          </p:val>
                                        </p:tav>
                                      </p:tavLst>
                                    </p:anim>
                                    <p:anim calcmode="lin" valueType="num">
                                      <p:cBhvr>
                                        <p:cTn id="22" dur="500" fill="hold"/>
                                        <p:tgtEl>
                                          <p:spTgt spid="390150"/>
                                        </p:tgtEl>
                                        <p:attrNameLst>
                                          <p:attrName>ppt_h</p:attrName>
                                        </p:attrNameLst>
                                      </p:cBhvr>
                                      <p:tavLst>
                                        <p:tav tm="0">
                                          <p:val>
                                            <p:fltVal val="0"/>
                                          </p:val>
                                        </p:tav>
                                        <p:tav tm="100000">
                                          <p:val>
                                            <p:strVal val="#ppt_h"/>
                                          </p:val>
                                        </p:tav>
                                      </p:tavLst>
                                    </p:anim>
                                    <p:animEffect transition="in" filter="fade">
                                      <p:cBhvr>
                                        <p:cTn id="23" dur="500"/>
                                        <p:tgtEl>
                                          <p:spTgt spid="390150"/>
                                        </p:tgtEl>
                                      </p:cBhvr>
                                    </p:animEffect>
                                  </p:childTnLst>
                                </p:cTn>
                              </p:par>
                            </p:childTnLst>
                          </p:cTn>
                        </p:par>
                        <p:par>
                          <p:cTn id="24" fill="hold">
                            <p:stCondLst>
                              <p:cond delay="500"/>
                            </p:stCondLst>
                            <p:childTnLst>
                              <p:par>
                                <p:cTn id="25" presetID="53" presetClass="exit" presetSubtype="0" fill="hold" grpId="0" nodeType="afterEffect">
                                  <p:stCondLst>
                                    <p:cond delay="0"/>
                                  </p:stCondLst>
                                  <p:childTnLst>
                                    <p:anim calcmode="lin" valueType="num">
                                      <p:cBhvr>
                                        <p:cTn id="26" dur="5000"/>
                                        <p:tgtEl>
                                          <p:spTgt spid="390147"/>
                                        </p:tgtEl>
                                        <p:attrNameLst>
                                          <p:attrName>ppt_w</p:attrName>
                                        </p:attrNameLst>
                                      </p:cBhvr>
                                      <p:tavLst>
                                        <p:tav tm="0">
                                          <p:val>
                                            <p:strVal val="ppt_w"/>
                                          </p:val>
                                        </p:tav>
                                        <p:tav tm="100000">
                                          <p:val>
                                            <p:fltVal val="0"/>
                                          </p:val>
                                        </p:tav>
                                      </p:tavLst>
                                    </p:anim>
                                    <p:anim calcmode="lin" valueType="num">
                                      <p:cBhvr>
                                        <p:cTn id="27" dur="5000"/>
                                        <p:tgtEl>
                                          <p:spTgt spid="390147"/>
                                        </p:tgtEl>
                                        <p:attrNameLst>
                                          <p:attrName>ppt_h</p:attrName>
                                        </p:attrNameLst>
                                      </p:cBhvr>
                                      <p:tavLst>
                                        <p:tav tm="0">
                                          <p:val>
                                            <p:strVal val="ppt_h"/>
                                          </p:val>
                                        </p:tav>
                                        <p:tav tm="100000">
                                          <p:val>
                                            <p:fltVal val="0"/>
                                          </p:val>
                                        </p:tav>
                                      </p:tavLst>
                                    </p:anim>
                                    <p:animEffect transition="out" filter="fade">
                                      <p:cBhvr>
                                        <p:cTn id="28" dur="5000"/>
                                        <p:tgtEl>
                                          <p:spTgt spid="390147"/>
                                        </p:tgtEl>
                                      </p:cBhvr>
                                    </p:animEffect>
                                    <p:set>
                                      <p:cBhvr>
                                        <p:cTn id="29" dur="1" fill="hold">
                                          <p:stCondLst>
                                            <p:cond delay="4999"/>
                                          </p:stCondLst>
                                        </p:cTn>
                                        <p:tgtEl>
                                          <p:spTgt spid="39014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90156"/>
                                        </p:tgtEl>
                                        <p:attrNameLst>
                                          <p:attrName>style.visibility</p:attrName>
                                        </p:attrNameLst>
                                      </p:cBhvr>
                                      <p:to>
                                        <p:strVal val="visible"/>
                                      </p:to>
                                    </p:set>
                                    <p:anim calcmode="lin" valueType="num">
                                      <p:cBhvr>
                                        <p:cTn id="34" dur="500" fill="hold"/>
                                        <p:tgtEl>
                                          <p:spTgt spid="390156"/>
                                        </p:tgtEl>
                                        <p:attrNameLst>
                                          <p:attrName>ppt_w</p:attrName>
                                        </p:attrNameLst>
                                      </p:cBhvr>
                                      <p:tavLst>
                                        <p:tav tm="0">
                                          <p:val>
                                            <p:fltVal val="0"/>
                                          </p:val>
                                        </p:tav>
                                        <p:tav tm="100000">
                                          <p:val>
                                            <p:strVal val="#ppt_w"/>
                                          </p:val>
                                        </p:tav>
                                      </p:tavLst>
                                    </p:anim>
                                    <p:anim calcmode="lin" valueType="num">
                                      <p:cBhvr>
                                        <p:cTn id="35" dur="500" fill="hold"/>
                                        <p:tgtEl>
                                          <p:spTgt spid="390156"/>
                                        </p:tgtEl>
                                        <p:attrNameLst>
                                          <p:attrName>ppt_h</p:attrName>
                                        </p:attrNameLst>
                                      </p:cBhvr>
                                      <p:tavLst>
                                        <p:tav tm="0">
                                          <p:val>
                                            <p:fltVal val="0"/>
                                          </p:val>
                                        </p:tav>
                                        <p:tav tm="100000">
                                          <p:val>
                                            <p:strVal val="#ppt_h"/>
                                          </p:val>
                                        </p:tav>
                                      </p:tavLst>
                                    </p:anim>
                                    <p:animEffect transition="in" filter="fade">
                                      <p:cBhvr>
                                        <p:cTn id="36" dur="500"/>
                                        <p:tgtEl>
                                          <p:spTgt spid="39015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0151"/>
                                        </p:tgtEl>
                                        <p:attrNameLst>
                                          <p:attrName>style.visibility</p:attrName>
                                        </p:attrNameLst>
                                      </p:cBhvr>
                                      <p:to>
                                        <p:strVal val="visible"/>
                                      </p:to>
                                    </p:set>
                                    <p:animEffect transition="in" filter="fade">
                                      <p:cBhvr>
                                        <p:cTn id="41" dur="2000"/>
                                        <p:tgtEl>
                                          <p:spTgt spid="390151"/>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90152"/>
                                        </p:tgtEl>
                                        <p:attrNameLst>
                                          <p:attrName>style.visibility</p:attrName>
                                        </p:attrNameLst>
                                      </p:cBhvr>
                                      <p:to>
                                        <p:strVal val="visible"/>
                                      </p:to>
                                    </p:set>
                                    <p:anim calcmode="lin" valueType="num">
                                      <p:cBhvr>
                                        <p:cTn id="46" dur="500" fill="hold"/>
                                        <p:tgtEl>
                                          <p:spTgt spid="390152"/>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90152"/>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90152"/>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9015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90153"/>
                                        </p:tgtEl>
                                        <p:attrNameLst>
                                          <p:attrName>style.visibility</p:attrName>
                                        </p:attrNameLst>
                                      </p:cBhvr>
                                      <p:to>
                                        <p:strVal val="visible"/>
                                      </p:to>
                                    </p:set>
                                    <p:anim calcmode="lin" valueType="num">
                                      <p:cBhvr>
                                        <p:cTn id="54" dur="500" fill="hold"/>
                                        <p:tgtEl>
                                          <p:spTgt spid="390153"/>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90153"/>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90153"/>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9015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90154"/>
                                        </p:tgtEl>
                                        <p:attrNameLst>
                                          <p:attrName>style.visibility</p:attrName>
                                        </p:attrNameLst>
                                      </p:cBhvr>
                                      <p:to>
                                        <p:strVal val="visible"/>
                                      </p:to>
                                    </p:set>
                                    <p:anim calcmode="lin" valueType="num">
                                      <p:cBhvr>
                                        <p:cTn id="62" dur="500" fill="hold"/>
                                        <p:tgtEl>
                                          <p:spTgt spid="390154"/>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90154"/>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90154"/>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9015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90155"/>
                                        </p:tgtEl>
                                        <p:attrNameLst>
                                          <p:attrName>style.visibility</p:attrName>
                                        </p:attrNameLst>
                                      </p:cBhvr>
                                      <p:to>
                                        <p:strVal val="visible"/>
                                      </p:to>
                                    </p:set>
                                    <p:animEffect transition="in" filter="dissolve">
                                      <p:cBhvr>
                                        <p:cTn id="70" dur="500"/>
                                        <p:tgtEl>
                                          <p:spTgt spid="39015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1" nodeType="clickEffect">
                                  <p:stCondLst>
                                    <p:cond delay="0"/>
                                  </p:stCondLst>
                                  <p:childTnLst>
                                    <p:set>
                                      <p:cBhvr>
                                        <p:cTn id="74" dur="1" fill="hold">
                                          <p:stCondLst>
                                            <p:cond delay="0"/>
                                          </p:stCondLst>
                                        </p:cTn>
                                        <p:tgtEl>
                                          <p:spTgt spid="390156"/>
                                        </p:tgtEl>
                                        <p:attrNameLst>
                                          <p:attrName>style.visibility</p:attrName>
                                        </p:attrNameLst>
                                      </p:cBhvr>
                                      <p:to>
                                        <p:strVal val="visible"/>
                                      </p:to>
                                    </p:set>
                                    <p:anim calcmode="lin" valueType="num">
                                      <p:cBhvr>
                                        <p:cTn id="75" dur="500" fill="hold"/>
                                        <p:tgtEl>
                                          <p:spTgt spid="390156"/>
                                        </p:tgtEl>
                                        <p:attrNameLst>
                                          <p:attrName>ppt_w</p:attrName>
                                        </p:attrNameLst>
                                      </p:cBhvr>
                                      <p:tavLst>
                                        <p:tav tm="0">
                                          <p:val>
                                            <p:fltVal val="0"/>
                                          </p:val>
                                        </p:tav>
                                        <p:tav tm="100000">
                                          <p:val>
                                            <p:strVal val="#ppt_w"/>
                                          </p:val>
                                        </p:tav>
                                      </p:tavLst>
                                    </p:anim>
                                    <p:anim calcmode="lin" valueType="num">
                                      <p:cBhvr>
                                        <p:cTn id="76" dur="500" fill="hold"/>
                                        <p:tgtEl>
                                          <p:spTgt spid="390156"/>
                                        </p:tgtEl>
                                        <p:attrNameLst>
                                          <p:attrName>ppt_h</p:attrName>
                                        </p:attrNameLst>
                                      </p:cBhvr>
                                      <p:tavLst>
                                        <p:tav tm="0">
                                          <p:val>
                                            <p:fltVal val="0"/>
                                          </p:val>
                                        </p:tav>
                                        <p:tav tm="100000">
                                          <p:val>
                                            <p:strVal val="#ppt_h"/>
                                          </p:val>
                                        </p:tav>
                                      </p:tavLst>
                                    </p:anim>
                                    <p:animEffect transition="in" filter="fade">
                                      <p:cBhvr>
                                        <p:cTn id="77" dur="500"/>
                                        <p:tgtEl>
                                          <p:spTgt spid="390156"/>
                                        </p:tgtEl>
                                      </p:cBhvr>
                                    </p:animEffect>
                                  </p:childTnLst>
                                </p:cTn>
                              </p:par>
                            </p:childTnLst>
                          </p:cTn>
                        </p:par>
                      </p:childTnLst>
                    </p:cTn>
                  </p:par>
                  <p:par>
                    <p:cTn id="78" fill="hold">
                      <p:stCondLst>
                        <p:cond delay="indefinite"/>
                      </p:stCondLst>
                      <p:childTnLst>
                        <p:par>
                          <p:cTn id="79" fill="hold">
                            <p:stCondLst>
                              <p:cond delay="0"/>
                            </p:stCondLst>
                            <p:childTnLst>
                              <p:par>
                                <p:cTn id="80" presetID="56" presetClass="entr" presetSubtype="0" fill="hold" grpId="0" nodeType="clickEffect">
                                  <p:stCondLst>
                                    <p:cond delay="0"/>
                                  </p:stCondLst>
                                  <p:iterate type="lt">
                                    <p:tmPct val="10000"/>
                                  </p:iterate>
                                  <p:childTnLst>
                                    <p:set>
                                      <p:cBhvr>
                                        <p:cTn id="81" dur="1" fill="hold">
                                          <p:stCondLst>
                                            <p:cond delay="0"/>
                                          </p:stCondLst>
                                        </p:cTn>
                                        <p:tgtEl>
                                          <p:spTgt spid="390157"/>
                                        </p:tgtEl>
                                        <p:attrNameLst>
                                          <p:attrName>style.visibility</p:attrName>
                                        </p:attrNameLst>
                                      </p:cBhvr>
                                      <p:to>
                                        <p:strVal val="visible"/>
                                      </p:to>
                                    </p:set>
                                    <p:anim by="(-#ppt_w*2)" calcmode="lin" valueType="num">
                                      <p:cBhvr rctx="PPT">
                                        <p:cTn id="82" dur="500" autoRev="1" fill="hold">
                                          <p:stCondLst>
                                            <p:cond delay="0"/>
                                          </p:stCondLst>
                                        </p:cTn>
                                        <p:tgtEl>
                                          <p:spTgt spid="390157"/>
                                        </p:tgtEl>
                                        <p:attrNameLst>
                                          <p:attrName>ppt_w</p:attrName>
                                        </p:attrNameLst>
                                      </p:cBhvr>
                                    </p:anim>
                                    <p:anim by="(#ppt_w*0.50)" calcmode="lin" valueType="num">
                                      <p:cBhvr>
                                        <p:cTn id="83" dur="500" decel="50000" autoRev="1" fill="hold">
                                          <p:stCondLst>
                                            <p:cond delay="0"/>
                                          </p:stCondLst>
                                        </p:cTn>
                                        <p:tgtEl>
                                          <p:spTgt spid="390157"/>
                                        </p:tgtEl>
                                        <p:attrNameLst>
                                          <p:attrName>ppt_x</p:attrName>
                                        </p:attrNameLst>
                                      </p:cBhvr>
                                    </p:anim>
                                    <p:anim from="(-#ppt_h/2)" to="(#ppt_y)" calcmode="lin" valueType="num">
                                      <p:cBhvr>
                                        <p:cTn id="84" dur="1000" fill="hold">
                                          <p:stCondLst>
                                            <p:cond delay="0"/>
                                          </p:stCondLst>
                                        </p:cTn>
                                        <p:tgtEl>
                                          <p:spTgt spid="390157"/>
                                        </p:tgtEl>
                                        <p:attrNameLst>
                                          <p:attrName>ppt_y</p:attrName>
                                        </p:attrNameLst>
                                      </p:cBhvr>
                                    </p:anim>
                                    <p:animRot by="21600000">
                                      <p:cBhvr>
                                        <p:cTn id="85" dur="1000" fill="hold">
                                          <p:stCondLst>
                                            <p:cond delay="0"/>
                                          </p:stCondLst>
                                        </p:cTn>
                                        <p:tgtEl>
                                          <p:spTgt spid="390157"/>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fade">
                                      <p:cBhvr>
                                        <p:cTn id="9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p:bldP spid="390148" grpId="0"/>
      <p:bldP spid="390149" grpId="0"/>
      <p:bldP spid="390150" grpId="0"/>
      <p:bldP spid="390151" grpId="0"/>
      <p:bldP spid="390152" grpId="0"/>
      <p:bldP spid="390153" grpId="0"/>
      <p:bldP spid="390154" grpId="0"/>
      <p:bldP spid="390155" grpId="0" animBg="1"/>
      <p:bldP spid="390156" grpId="0"/>
      <p:bldP spid="390156" grpId="1"/>
      <p:bldP spid="39015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01850" y="3979863"/>
            <a:ext cx="1298575" cy="785812"/>
            <a:chOff x="1324" y="2507"/>
            <a:chExt cx="818" cy="495"/>
          </a:xfrm>
        </p:grpSpPr>
        <p:sp>
          <p:nvSpPr>
            <p:cNvPr id="144424" name="AutoShape 3"/>
            <p:cNvSpPr>
              <a:spLocks noChangeArrowheads="1"/>
            </p:cNvSpPr>
            <p:nvPr/>
          </p:nvSpPr>
          <p:spPr bwMode="auto">
            <a:xfrm>
              <a:off x="1324" y="2507"/>
              <a:ext cx="818" cy="495"/>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5" name="Line 4"/>
            <p:cNvSpPr>
              <a:spLocks noChangeShapeType="1"/>
            </p:cNvSpPr>
            <p:nvPr/>
          </p:nvSpPr>
          <p:spPr bwMode="auto">
            <a:xfrm>
              <a:off x="1368" y="2737"/>
              <a:ext cx="715" cy="0"/>
            </a:xfrm>
            <a:prstGeom prst="line">
              <a:avLst/>
            </a:prstGeom>
            <a:noFill/>
            <a:ln w="9525">
              <a:solidFill>
                <a:schemeClr val="tx1"/>
              </a:solidFill>
              <a:round/>
              <a:headEnd/>
              <a:tailEnd/>
            </a:ln>
          </p:spPr>
          <p:txBody>
            <a:bodyPr/>
            <a:lstStyle/>
            <a:p>
              <a:endParaRPr lang="en-US"/>
            </a:p>
          </p:txBody>
        </p:sp>
      </p:grpSp>
      <p:sp>
        <p:nvSpPr>
          <p:cNvPr id="391173" name="Text Box 5"/>
          <p:cNvSpPr txBox="1">
            <a:spLocks noChangeArrowheads="1"/>
          </p:cNvSpPr>
          <p:nvPr/>
        </p:nvSpPr>
        <p:spPr bwMode="auto">
          <a:xfrm>
            <a:off x="2176463" y="3986213"/>
            <a:ext cx="1116012" cy="396875"/>
          </a:xfrm>
          <a:prstGeom prst="rect">
            <a:avLst/>
          </a:prstGeom>
          <a:noFill/>
          <a:ln w="9525">
            <a:noFill/>
            <a:miter lim="800000"/>
            <a:headEnd/>
            <a:tailEnd/>
          </a:ln>
        </p:spPr>
        <p:txBody>
          <a:bodyPr wrap="none">
            <a:spAutoFit/>
          </a:bodyPr>
          <a:lstStyle/>
          <a:p>
            <a:r>
              <a:rPr lang="en-US">
                <a:latin typeface="Arial" charset="0"/>
              </a:rPr>
              <a:t>1 mol Cl</a:t>
            </a:r>
          </a:p>
        </p:txBody>
      </p:sp>
      <p:sp>
        <p:nvSpPr>
          <p:cNvPr id="391174" name="Text Box 6"/>
          <p:cNvSpPr txBox="1">
            <a:spLocks noChangeArrowheads="1"/>
          </p:cNvSpPr>
          <p:nvPr/>
        </p:nvSpPr>
        <p:spPr bwMode="auto">
          <a:xfrm>
            <a:off x="2176463" y="4341813"/>
            <a:ext cx="1200150" cy="396875"/>
          </a:xfrm>
          <a:prstGeom prst="rect">
            <a:avLst/>
          </a:prstGeom>
          <a:noFill/>
          <a:ln w="9525">
            <a:noFill/>
            <a:miter lim="800000"/>
            <a:headEnd/>
            <a:tailEnd/>
          </a:ln>
        </p:spPr>
        <p:txBody>
          <a:bodyPr wrap="none">
            <a:spAutoFit/>
          </a:bodyPr>
          <a:lstStyle/>
          <a:p>
            <a:r>
              <a:rPr lang="en-US">
                <a:latin typeface="Arial" charset="0"/>
              </a:rPr>
              <a:t>35.5 g Cl</a:t>
            </a:r>
          </a:p>
        </p:txBody>
      </p:sp>
      <p:grpSp>
        <p:nvGrpSpPr>
          <p:cNvPr id="3" name="Group 7"/>
          <p:cNvGrpSpPr>
            <a:grpSpLocks/>
          </p:cNvGrpSpPr>
          <p:nvPr/>
        </p:nvGrpSpPr>
        <p:grpSpPr bwMode="auto">
          <a:xfrm>
            <a:off x="2025650" y="2855913"/>
            <a:ext cx="1298575" cy="785812"/>
            <a:chOff x="1276" y="1799"/>
            <a:chExt cx="818" cy="495"/>
          </a:xfrm>
        </p:grpSpPr>
        <p:sp>
          <p:nvSpPr>
            <p:cNvPr id="144422" name="AutoShape 8"/>
            <p:cNvSpPr>
              <a:spLocks noChangeArrowheads="1"/>
            </p:cNvSpPr>
            <p:nvPr/>
          </p:nvSpPr>
          <p:spPr bwMode="auto">
            <a:xfrm>
              <a:off x="1276" y="1799"/>
              <a:ext cx="818" cy="495"/>
            </a:xfrm>
            <a:prstGeom prst="bracketPair">
              <a:avLst>
                <a:gd name="adj" fmla="val 16667"/>
              </a:avLst>
            </a:prstGeom>
            <a:noFill/>
            <a:ln w="9525">
              <a:solidFill>
                <a:schemeClr val="tx1"/>
              </a:solidFill>
              <a:round/>
              <a:headEnd/>
              <a:tailEnd/>
            </a:ln>
          </p:spPr>
          <p:txBody>
            <a:bodyPr wrap="none" anchor="ctr"/>
            <a:lstStyle/>
            <a:p>
              <a:endParaRPr lang="en-US"/>
            </a:p>
          </p:txBody>
        </p:sp>
        <p:sp>
          <p:nvSpPr>
            <p:cNvPr id="144423" name="Line 9"/>
            <p:cNvSpPr>
              <a:spLocks noChangeShapeType="1"/>
            </p:cNvSpPr>
            <p:nvPr/>
          </p:nvSpPr>
          <p:spPr bwMode="auto">
            <a:xfrm>
              <a:off x="1320" y="2029"/>
              <a:ext cx="715" cy="0"/>
            </a:xfrm>
            <a:prstGeom prst="line">
              <a:avLst/>
            </a:prstGeom>
            <a:noFill/>
            <a:ln w="9525">
              <a:solidFill>
                <a:schemeClr val="tx1"/>
              </a:solidFill>
              <a:round/>
              <a:headEnd/>
              <a:tailEnd/>
            </a:ln>
          </p:spPr>
          <p:txBody>
            <a:bodyPr/>
            <a:lstStyle/>
            <a:p>
              <a:endParaRPr lang="en-US"/>
            </a:p>
          </p:txBody>
        </p:sp>
      </p:grpSp>
      <p:sp>
        <p:nvSpPr>
          <p:cNvPr id="391178" name="Text Box 10"/>
          <p:cNvSpPr txBox="1">
            <a:spLocks noChangeArrowheads="1"/>
          </p:cNvSpPr>
          <p:nvPr/>
        </p:nvSpPr>
        <p:spPr bwMode="auto">
          <a:xfrm>
            <a:off x="2100263" y="2862263"/>
            <a:ext cx="1044575" cy="396875"/>
          </a:xfrm>
          <a:prstGeom prst="rect">
            <a:avLst/>
          </a:prstGeom>
          <a:noFill/>
          <a:ln w="9525">
            <a:noFill/>
            <a:miter lim="800000"/>
            <a:headEnd/>
            <a:tailEnd/>
          </a:ln>
        </p:spPr>
        <p:txBody>
          <a:bodyPr wrap="none">
            <a:spAutoFit/>
          </a:bodyPr>
          <a:lstStyle/>
          <a:p>
            <a:r>
              <a:rPr lang="en-US">
                <a:latin typeface="Arial" charset="0"/>
              </a:rPr>
              <a:t>1 mol Y</a:t>
            </a:r>
          </a:p>
        </p:txBody>
      </p:sp>
      <p:sp>
        <p:nvSpPr>
          <p:cNvPr id="391179" name="Text Box 11"/>
          <p:cNvSpPr txBox="1">
            <a:spLocks noChangeArrowheads="1"/>
          </p:cNvSpPr>
          <p:nvPr/>
        </p:nvSpPr>
        <p:spPr bwMode="auto">
          <a:xfrm>
            <a:off x="2100263" y="3217863"/>
            <a:ext cx="1128712" cy="396875"/>
          </a:xfrm>
          <a:prstGeom prst="rect">
            <a:avLst/>
          </a:prstGeom>
          <a:noFill/>
          <a:ln w="9525">
            <a:noFill/>
            <a:miter lim="800000"/>
            <a:headEnd/>
            <a:tailEnd/>
          </a:ln>
        </p:spPr>
        <p:txBody>
          <a:bodyPr wrap="none">
            <a:spAutoFit/>
          </a:bodyPr>
          <a:lstStyle/>
          <a:p>
            <a:r>
              <a:rPr lang="en-US">
                <a:latin typeface="Arial" charset="0"/>
              </a:rPr>
              <a:t>88.9 g Y</a:t>
            </a:r>
          </a:p>
        </p:txBody>
      </p:sp>
      <p:sp>
        <p:nvSpPr>
          <p:cNvPr id="144392" name="Text Box 12"/>
          <p:cNvSpPr txBox="1">
            <a:spLocks noChangeArrowheads="1"/>
          </p:cNvSpPr>
          <p:nvPr/>
        </p:nvSpPr>
        <p:spPr bwMode="auto">
          <a:xfrm>
            <a:off x="822325" y="755650"/>
            <a:ext cx="7048500" cy="457200"/>
          </a:xfrm>
          <a:prstGeom prst="rect">
            <a:avLst/>
          </a:prstGeom>
          <a:noFill/>
          <a:ln w="9525">
            <a:noFill/>
            <a:miter lim="800000"/>
            <a:headEnd/>
            <a:tailEnd/>
          </a:ln>
        </p:spPr>
        <p:txBody>
          <a:bodyPr wrap="none">
            <a:spAutoFit/>
          </a:bodyPr>
          <a:lstStyle/>
          <a:p>
            <a:r>
              <a:rPr lang="en-US" sz="2400">
                <a:solidFill>
                  <a:schemeClr val="hlink"/>
                </a:solidFill>
                <a:latin typeface="Arial" charset="0"/>
              </a:rPr>
              <a:t>A compound is found to be 45.5% Y and 54.5% Cl.</a:t>
            </a:r>
          </a:p>
        </p:txBody>
      </p:sp>
      <p:sp>
        <p:nvSpPr>
          <p:cNvPr id="144393" name="Text Box 13"/>
          <p:cNvSpPr txBox="1">
            <a:spLocks noChangeArrowheads="1"/>
          </p:cNvSpPr>
          <p:nvPr/>
        </p:nvSpPr>
        <p:spPr bwMode="auto">
          <a:xfrm>
            <a:off x="1389063" y="1344613"/>
            <a:ext cx="4876800" cy="396875"/>
          </a:xfrm>
          <a:prstGeom prst="rect">
            <a:avLst/>
          </a:prstGeom>
          <a:noFill/>
          <a:ln w="9525">
            <a:noFill/>
            <a:miter lim="800000"/>
            <a:headEnd/>
            <a:tailEnd/>
          </a:ln>
        </p:spPr>
        <p:txBody>
          <a:bodyPr wrap="none">
            <a:spAutoFit/>
          </a:bodyPr>
          <a:lstStyle/>
          <a:p>
            <a:r>
              <a:rPr lang="en-US">
                <a:latin typeface="Arial" charset="0"/>
              </a:rPr>
              <a:t>Its molar mass (molecular mass) is 590 g.</a:t>
            </a:r>
          </a:p>
        </p:txBody>
      </p:sp>
      <p:sp>
        <p:nvSpPr>
          <p:cNvPr id="391182" name="Text Box 14"/>
          <p:cNvSpPr txBox="1">
            <a:spLocks noChangeArrowheads="1"/>
          </p:cNvSpPr>
          <p:nvPr/>
        </p:nvSpPr>
        <p:spPr bwMode="auto">
          <a:xfrm>
            <a:off x="474663" y="2284413"/>
            <a:ext cx="3371850" cy="396875"/>
          </a:xfrm>
          <a:prstGeom prst="rect">
            <a:avLst/>
          </a:prstGeom>
          <a:noFill/>
          <a:ln w="9525">
            <a:noFill/>
            <a:miter lim="800000"/>
            <a:headEnd/>
            <a:tailEnd/>
          </a:ln>
        </p:spPr>
        <p:txBody>
          <a:bodyPr wrap="none">
            <a:spAutoFit/>
          </a:bodyPr>
          <a:lstStyle/>
          <a:p>
            <a:r>
              <a:rPr lang="en-US">
                <a:latin typeface="Arial" charset="0"/>
              </a:rPr>
              <a:t>a)  Find its empirical formula</a:t>
            </a:r>
          </a:p>
        </p:txBody>
      </p:sp>
      <p:sp>
        <p:nvSpPr>
          <p:cNvPr id="391183" name="Text Box 15"/>
          <p:cNvSpPr txBox="1">
            <a:spLocks noChangeArrowheads="1"/>
          </p:cNvSpPr>
          <p:nvPr/>
        </p:nvSpPr>
        <p:spPr bwMode="auto">
          <a:xfrm>
            <a:off x="481013" y="5008563"/>
            <a:ext cx="3455987" cy="396875"/>
          </a:xfrm>
          <a:prstGeom prst="rect">
            <a:avLst/>
          </a:prstGeom>
          <a:noFill/>
          <a:ln w="9525">
            <a:noFill/>
            <a:miter lim="800000"/>
            <a:headEnd/>
            <a:tailEnd/>
          </a:ln>
        </p:spPr>
        <p:txBody>
          <a:bodyPr wrap="none">
            <a:spAutoFit/>
          </a:bodyPr>
          <a:lstStyle/>
          <a:p>
            <a:r>
              <a:rPr lang="en-US">
                <a:latin typeface="Arial" charset="0"/>
              </a:rPr>
              <a:t>b)  Find its molecular formula</a:t>
            </a:r>
          </a:p>
        </p:txBody>
      </p:sp>
      <p:sp>
        <p:nvSpPr>
          <p:cNvPr id="391184" name="Text Box 16"/>
          <p:cNvSpPr txBox="1">
            <a:spLocks noChangeArrowheads="1"/>
          </p:cNvSpPr>
          <p:nvPr/>
        </p:nvSpPr>
        <p:spPr bwMode="auto">
          <a:xfrm>
            <a:off x="5265738" y="1900238"/>
            <a:ext cx="3429000" cy="396875"/>
          </a:xfrm>
          <a:prstGeom prst="rect">
            <a:avLst/>
          </a:prstGeom>
          <a:noFill/>
          <a:ln w="9525">
            <a:noFill/>
            <a:miter lim="800000"/>
            <a:headEnd/>
            <a:tailEnd/>
          </a:ln>
          <a:effectLst/>
        </p:spPr>
        <p:txBody>
          <a:bodyPr wrap="none">
            <a:spAutoFit/>
          </a:bodyPr>
          <a:lstStyle/>
          <a:p>
            <a:pPr>
              <a:defRPr/>
            </a:pPr>
            <a:r>
              <a:rPr lang="en-US" i="1">
                <a:solidFill>
                  <a:srgbClr val="CC3300"/>
                </a:solidFill>
                <a:effectLst>
                  <a:outerShdw blurRad="38100" dist="38100" dir="2700000" algn="tl">
                    <a:srgbClr val="C0C0C0"/>
                  </a:outerShdw>
                </a:effectLst>
                <a:latin typeface="Arial" charset="0"/>
              </a:rPr>
              <a:t>Assume a 100 g sample size</a:t>
            </a:r>
          </a:p>
        </p:txBody>
      </p:sp>
      <p:sp>
        <p:nvSpPr>
          <p:cNvPr id="391185" name="Text Box 17"/>
          <p:cNvSpPr txBox="1">
            <a:spLocks noChangeArrowheads="1"/>
          </p:cNvSpPr>
          <p:nvPr/>
        </p:nvSpPr>
        <p:spPr bwMode="auto">
          <a:xfrm>
            <a:off x="877888" y="2870200"/>
            <a:ext cx="1128712" cy="396875"/>
          </a:xfrm>
          <a:prstGeom prst="rect">
            <a:avLst/>
          </a:prstGeom>
          <a:noFill/>
          <a:ln w="9525">
            <a:noFill/>
            <a:miter lim="800000"/>
            <a:headEnd/>
            <a:tailEnd/>
          </a:ln>
        </p:spPr>
        <p:txBody>
          <a:bodyPr wrap="none">
            <a:spAutoFit/>
          </a:bodyPr>
          <a:lstStyle/>
          <a:p>
            <a:r>
              <a:rPr lang="en-US">
                <a:latin typeface="Arial" charset="0"/>
              </a:rPr>
              <a:t>45.5 g Y</a:t>
            </a:r>
          </a:p>
        </p:txBody>
      </p:sp>
      <p:sp>
        <p:nvSpPr>
          <p:cNvPr id="391186" name="Text Box 18"/>
          <p:cNvSpPr txBox="1">
            <a:spLocks noChangeArrowheads="1"/>
          </p:cNvSpPr>
          <p:nvPr/>
        </p:nvSpPr>
        <p:spPr bwMode="auto">
          <a:xfrm>
            <a:off x="877888" y="4013200"/>
            <a:ext cx="1200150" cy="396875"/>
          </a:xfrm>
          <a:prstGeom prst="rect">
            <a:avLst/>
          </a:prstGeom>
          <a:noFill/>
          <a:ln w="9525">
            <a:noFill/>
            <a:miter lim="800000"/>
            <a:headEnd/>
            <a:tailEnd/>
          </a:ln>
        </p:spPr>
        <p:txBody>
          <a:bodyPr wrap="none">
            <a:spAutoFit/>
          </a:bodyPr>
          <a:lstStyle/>
          <a:p>
            <a:r>
              <a:rPr lang="en-US">
                <a:latin typeface="Arial" charset="0"/>
              </a:rPr>
              <a:t>54.5 g Cl</a:t>
            </a:r>
          </a:p>
        </p:txBody>
      </p:sp>
      <p:sp>
        <p:nvSpPr>
          <p:cNvPr id="391187" name="Text Box 19"/>
          <p:cNvSpPr txBox="1">
            <a:spLocks noChangeArrowheads="1"/>
          </p:cNvSpPr>
          <p:nvPr/>
        </p:nvSpPr>
        <p:spPr bwMode="auto">
          <a:xfrm>
            <a:off x="3400425" y="3005138"/>
            <a:ext cx="1966913" cy="396875"/>
          </a:xfrm>
          <a:prstGeom prst="rect">
            <a:avLst/>
          </a:prstGeom>
          <a:noFill/>
          <a:ln w="9525">
            <a:noFill/>
            <a:miter lim="800000"/>
            <a:headEnd/>
            <a:tailEnd/>
          </a:ln>
        </p:spPr>
        <p:txBody>
          <a:bodyPr wrap="none">
            <a:spAutoFit/>
          </a:bodyPr>
          <a:lstStyle/>
          <a:p>
            <a:r>
              <a:rPr lang="en-US">
                <a:latin typeface="Arial" charset="0"/>
              </a:rPr>
              <a:t>=  0.5118 mol Y</a:t>
            </a:r>
          </a:p>
        </p:txBody>
      </p:sp>
      <p:sp>
        <p:nvSpPr>
          <p:cNvPr id="391188" name="Text Box 20"/>
          <p:cNvSpPr txBox="1">
            <a:spLocks noChangeArrowheads="1"/>
          </p:cNvSpPr>
          <p:nvPr/>
        </p:nvSpPr>
        <p:spPr bwMode="auto">
          <a:xfrm>
            <a:off x="3460750" y="4124325"/>
            <a:ext cx="1897063" cy="396875"/>
          </a:xfrm>
          <a:prstGeom prst="rect">
            <a:avLst/>
          </a:prstGeom>
          <a:noFill/>
          <a:ln w="9525">
            <a:noFill/>
            <a:miter lim="800000"/>
            <a:headEnd/>
            <a:tailEnd/>
          </a:ln>
        </p:spPr>
        <p:txBody>
          <a:bodyPr wrap="none">
            <a:spAutoFit/>
          </a:bodyPr>
          <a:lstStyle/>
          <a:p>
            <a:r>
              <a:rPr lang="en-US">
                <a:latin typeface="Arial" charset="0"/>
              </a:rPr>
              <a:t>=  1.535 mol Cl</a:t>
            </a:r>
          </a:p>
        </p:txBody>
      </p:sp>
      <p:grpSp>
        <p:nvGrpSpPr>
          <p:cNvPr id="4" name="Group 21"/>
          <p:cNvGrpSpPr>
            <a:grpSpLocks/>
          </p:cNvGrpSpPr>
          <p:nvPr/>
        </p:nvGrpSpPr>
        <p:grpSpPr bwMode="auto">
          <a:xfrm>
            <a:off x="5313363" y="2989263"/>
            <a:ext cx="1579562" cy="1539875"/>
            <a:chOff x="3347" y="1867"/>
            <a:chExt cx="995" cy="970"/>
          </a:xfrm>
        </p:grpSpPr>
        <p:sp>
          <p:nvSpPr>
            <p:cNvPr id="144420" name="Text Box 22"/>
            <p:cNvSpPr txBox="1">
              <a:spLocks noChangeArrowheads="1"/>
            </p:cNvSpPr>
            <p:nvPr/>
          </p:nvSpPr>
          <p:spPr bwMode="auto">
            <a:xfrm>
              <a:off x="3347" y="1867"/>
              <a:ext cx="995" cy="250"/>
            </a:xfrm>
            <a:prstGeom prst="rect">
              <a:avLst/>
            </a:prstGeom>
            <a:noFill/>
            <a:ln w="9525">
              <a:noFill/>
              <a:miter lim="800000"/>
              <a:headEnd/>
              <a:tailEnd/>
            </a:ln>
          </p:spPr>
          <p:txBody>
            <a:bodyPr wrap="none">
              <a:spAutoFit/>
            </a:bodyPr>
            <a:lstStyle/>
            <a:p>
              <a:r>
                <a:rPr lang="en-US">
                  <a:latin typeface="Arial" charset="0"/>
                </a:rPr>
                <a:t>/ 0.5118 mol</a:t>
              </a:r>
            </a:p>
          </p:txBody>
        </p:sp>
        <p:sp>
          <p:nvSpPr>
            <p:cNvPr id="144421" name="Text Box 23"/>
            <p:cNvSpPr txBox="1">
              <a:spLocks noChangeArrowheads="1"/>
            </p:cNvSpPr>
            <p:nvPr/>
          </p:nvSpPr>
          <p:spPr bwMode="auto">
            <a:xfrm>
              <a:off x="3347" y="2587"/>
              <a:ext cx="995" cy="250"/>
            </a:xfrm>
            <a:prstGeom prst="rect">
              <a:avLst/>
            </a:prstGeom>
            <a:noFill/>
            <a:ln w="9525">
              <a:noFill/>
              <a:miter lim="800000"/>
              <a:headEnd/>
              <a:tailEnd/>
            </a:ln>
          </p:spPr>
          <p:txBody>
            <a:bodyPr wrap="none">
              <a:spAutoFit/>
            </a:bodyPr>
            <a:lstStyle/>
            <a:p>
              <a:r>
                <a:rPr lang="en-US">
                  <a:latin typeface="Arial" charset="0"/>
                </a:rPr>
                <a:t>/ 0.5118 mol</a:t>
              </a:r>
            </a:p>
          </p:txBody>
        </p:sp>
      </p:grpSp>
      <p:sp>
        <p:nvSpPr>
          <p:cNvPr id="391192" name="Text Box 24"/>
          <p:cNvSpPr txBox="1">
            <a:spLocks noChangeArrowheads="1"/>
          </p:cNvSpPr>
          <p:nvPr/>
        </p:nvSpPr>
        <p:spPr bwMode="auto">
          <a:xfrm>
            <a:off x="6875463" y="3006725"/>
            <a:ext cx="782637" cy="396875"/>
          </a:xfrm>
          <a:prstGeom prst="rect">
            <a:avLst/>
          </a:prstGeom>
          <a:noFill/>
          <a:ln w="9525">
            <a:noFill/>
            <a:miter lim="800000"/>
            <a:headEnd/>
            <a:tailEnd/>
          </a:ln>
        </p:spPr>
        <p:txBody>
          <a:bodyPr wrap="none">
            <a:spAutoFit/>
          </a:bodyPr>
          <a:lstStyle/>
          <a:p>
            <a:r>
              <a:rPr lang="en-US">
                <a:latin typeface="Arial" charset="0"/>
              </a:rPr>
              <a:t>= 1 Y</a:t>
            </a:r>
          </a:p>
        </p:txBody>
      </p:sp>
      <p:sp>
        <p:nvSpPr>
          <p:cNvPr id="391193" name="Text Box 25"/>
          <p:cNvSpPr txBox="1">
            <a:spLocks noChangeArrowheads="1"/>
          </p:cNvSpPr>
          <p:nvPr/>
        </p:nvSpPr>
        <p:spPr bwMode="auto">
          <a:xfrm>
            <a:off x="6875463" y="4130675"/>
            <a:ext cx="854075" cy="396875"/>
          </a:xfrm>
          <a:prstGeom prst="rect">
            <a:avLst/>
          </a:prstGeom>
          <a:noFill/>
          <a:ln w="9525">
            <a:noFill/>
            <a:miter lim="800000"/>
            <a:headEnd/>
            <a:tailEnd/>
          </a:ln>
        </p:spPr>
        <p:txBody>
          <a:bodyPr wrap="none">
            <a:spAutoFit/>
          </a:bodyPr>
          <a:lstStyle/>
          <a:p>
            <a:r>
              <a:rPr lang="en-US">
                <a:latin typeface="Arial" charset="0"/>
              </a:rPr>
              <a:t>= 3 Cl</a:t>
            </a:r>
          </a:p>
        </p:txBody>
      </p:sp>
      <p:sp>
        <p:nvSpPr>
          <p:cNvPr id="391194" name="AutoShape 26"/>
          <p:cNvSpPr>
            <a:spLocks/>
          </p:cNvSpPr>
          <p:nvPr/>
        </p:nvSpPr>
        <p:spPr bwMode="auto">
          <a:xfrm>
            <a:off x="7648575" y="2894013"/>
            <a:ext cx="365125" cy="1700212"/>
          </a:xfrm>
          <a:prstGeom prst="rightBrace">
            <a:avLst>
              <a:gd name="adj1" fmla="val 38804"/>
              <a:gd name="adj2" fmla="val 50000"/>
            </a:avLst>
          </a:prstGeom>
          <a:noFill/>
          <a:ln w="9525">
            <a:solidFill>
              <a:schemeClr val="tx1"/>
            </a:solidFill>
            <a:round/>
            <a:headEnd/>
            <a:tailEnd/>
          </a:ln>
        </p:spPr>
        <p:txBody>
          <a:bodyPr wrap="none" anchor="ctr"/>
          <a:lstStyle/>
          <a:p>
            <a:endParaRPr lang="en-US"/>
          </a:p>
        </p:txBody>
      </p:sp>
      <p:sp>
        <p:nvSpPr>
          <p:cNvPr id="391195" name="Text Box 27"/>
          <p:cNvSpPr txBox="1">
            <a:spLocks noChangeArrowheads="1"/>
          </p:cNvSpPr>
          <p:nvPr/>
        </p:nvSpPr>
        <p:spPr bwMode="auto">
          <a:xfrm>
            <a:off x="8137525" y="3494088"/>
            <a:ext cx="700088" cy="396875"/>
          </a:xfrm>
          <a:prstGeom prst="rect">
            <a:avLst/>
          </a:prstGeom>
          <a:noFill/>
          <a:ln w="9525">
            <a:noFill/>
            <a:miter lim="800000"/>
            <a:headEnd/>
            <a:tailEnd/>
          </a:ln>
        </p:spPr>
        <p:txBody>
          <a:bodyPr wrap="none">
            <a:spAutoFit/>
          </a:bodyPr>
          <a:lstStyle/>
          <a:p>
            <a:r>
              <a:rPr lang="en-US" b="1">
                <a:latin typeface="Arial" charset="0"/>
              </a:rPr>
              <a:t>YCl</a:t>
            </a:r>
            <a:r>
              <a:rPr lang="en-US" b="1" baseline="-25000">
                <a:latin typeface="Arial" charset="0"/>
              </a:rPr>
              <a:t>3</a:t>
            </a:r>
          </a:p>
        </p:txBody>
      </p:sp>
      <p:sp>
        <p:nvSpPr>
          <p:cNvPr id="391196" name="Text Box 28"/>
          <p:cNvSpPr txBox="1">
            <a:spLocks noChangeArrowheads="1"/>
          </p:cNvSpPr>
          <p:nvPr/>
        </p:nvSpPr>
        <p:spPr bwMode="auto">
          <a:xfrm>
            <a:off x="5435600" y="4770438"/>
            <a:ext cx="3278188" cy="396875"/>
          </a:xfrm>
          <a:prstGeom prst="rect">
            <a:avLst/>
          </a:prstGeom>
          <a:noFill/>
          <a:ln w="9525">
            <a:noFill/>
            <a:miter lim="800000"/>
            <a:headEnd/>
            <a:tailEnd/>
          </a:ln>
        </p:spPr>
        <p:txBody>
          <a:bodyPr wrap="none">
            <a:spAutoFit/>
          </a:bodyPr>
          <a:lstStyle/>
          <a:p>
            <a:r>
              <a:rPr lang="en-US">
                <a:latin typeface="Arial" charset="0"/>
              </a:rPr>
              <a:t>1 Y @ 88.9 g/mol  =   88.9g</a:t>
            </a:r>
          </a:p>
        </p:txBody>
      </p:sp>
      <p:sp>
        <p:nvSpPr>
          <p:cNvPr id="391197" name="Text Box 29"/>
          <p:cNvSpPr txBox="1">
            <a:spLocks noChangeArrowheads="1"/>
          </p:cNvSpPr>
          <p:nvPr/>
        </p:nvSpPr>
        <p:spPr bwMode="auto">
          <a:xfrm>
            <a:off x="5435600" y="5151438"/>
            <a:ext cx="3351213" cy="396875"/>
          </a:xfrm>
          <a:prstGeom prst="rect">
            <a:avLst/>
          </a:prstGeom>
          <a:noFill/>
          <a:ln w="9525">
            <a:noFill/>
            <a:miter lim="800000"/>
            <a:headEnd/>
            <a:tailEnd/>
          </a:ln>
        </p:spPr>
        <p:txBody>
          <a:bodyPr wrap="none">
            <a:spAutoFit/>
          </a:bodyPr>
          <a:lstStyle/>
          <a:p>
            <a:r>
              <a:rPr lang="en-US">
                <a:latin typeface="Arial" charset="0"/>
              </a:rPr>
              <a:t>3 Cl @ 35.5 g/mol = 106.5 g</a:t>
            </a:r>
          </a:p>
        </p:txBody>
      </p:sp>
      <p:sp>
        <p:nvSpPr>
          <p:cNvPr id="391198" name="Line 30"/>
          <p:cNvSpPr>
            <a:spLocks noChangeShapeType="1"/>
          </p:cNvSpPr>
          <p:nvPr/>
        </p:nvSpPr>
        <p:spPr bwMode="auto">
          <a:xfrm>
            <a:off x="5278438" y="5561013"/>
            <a:ext cx="3640137" cy="0"/>
          </a:xfrm>
          <a:prstGeom prst="line">
            <a:avLst/>
          </a:prstGeom>
          <a:noFill/>
          <a:ln w="9525">
            <a:solidFill>
              <a:schemeClr val="tx1"/>
            </a:solidFill>
            <a:round/>
            <a:headEnd/>
            <a:tailEnd/>
          </a:ln>
        </p:spPr>
        <p:txBody>
          <a:bodyPr/>
          <a:lstStyle/>
          <a:p>
            <a:endParaRPr lang="en-US"/>
          </a:p>
        </p:txBody>
      </p:sp>
      <p:sp>
        <p:nvSpPr>
          <p:cNvPr id="391199" name="Rectangle 31"/>
          <p:cNvSpPr>
            <a:spLocks noChangeArrowheads="1"/>
          </p:cNvSpPr>
          <p:nvPr/>
        </p:nvSpPr>
        <p:spPr bwMode="auto">
          <a:xfrm>
            <a:off x="5530850" y="5619750"/>
            <a:ext cx="687388" cy="396875"/>
          </a:xfrm>
          <a:prstGeom prst="rect">
            <a:avLst/>
          </a:prstGeom>
          <a:noFill/>
          <a:ln w="9525">
            <a:noFill/>
            <a:miter lim="800000"/>
            <a:headEnd/>
            <a:tailEnd/>
          </a:ln>
        </p:spPr>
        <p:txBody>
          <a:bodyPr wrap="none">
            <a:spAutoFit/>
          </a:bodyPr>
          <a:lstStyle/>
          <a:p>
            <a:r>
              <a:rPr lang="en-US">
                <a:latin typeface="Arial" charset="0"/>
              </a:rPr>
              <a:t>YCl</a:t>
            </a:r>
            <a:r>
              <a:rPr lang="en-US" baseline="-25000">
                <a:latin typeface="Arial" charset="0"/>
              </a:rPr>
              <a:t>3</a:t>
            </a:r>
            <a:endParaRPr lang="en-US" baseline="30000">
              <a:latin typeface="Arial" charset="0"/>
            </a:endParaRPr>
          </a:p>
        </p:txBody>
      </p:sp>
      <p:sp>
        <p:nvSpPr>
          <p:cNvPr id="391200" name="Text Box 32"/>
          <p:cNvSpPr txBox="1">
            <a:spLocks noChangeArrowheads="1"/>
          </p:cNvSpPr>
          <p:nvPr/>
        </p:nvSpPr>
        <p:spPr bwMode="auto">
          <a:xfrm>
            <a:off x="7643813" y="5594350"/>
            <a:ext cx="1030287" cy="396875"/>
          </a:xfrm>
          <a:prstGeom prst="rect">
            <a:avLst/>
          </a:prstGeom>
          <a:noFill/>
          <a:ln w="9525">
            <a:noFill/>
            <a:miter lim="800000"/>
            <a:headEnd/>
            <a:tailEnd/>
          </a:ln>
        </p:spPr>
        <p:txBody>
          <a:bodyPr wrap="none">
            <a:spAutoFit/>
          </a:bodyPr>
          <a:lstStyle/>
          <a:p>
            <a:r>
              <a:rPr lang="en-US">
                <a:latin typeface="Arial" charset="0"/>
              </a:rPr>
              <a:t>195.4 g</a:t>
            </a:r>
          </a:p>
        </p:txBody>
      </p:sp>
      <p:sp>
        <p:nvSpPr>
          <p:cNvPr id="391201" name="Text Box 33"/>
          <p:cNvSpPr txBox="1">
            <a:spLocks noChangeArrowheads="1"/>
          </p:cNvSpPr>
          <p:nvPr/>
        </p:nvSpPr>
        <p:spPr bwMode="auto">
          <a:xfrm>
            <a:off x="992188" y="5564188"/>
            <a:ext cx="1452562" cy="396875"/>
          </a:xfrm>
          <a:prstGeom prst="rect">
            <a:avLst/>
          </a:prstGeom>
          <a:noFill/>
          <a:ln w="9525">
            <a:noFill/>
            <a:miter lim="800000"/>
            <a:headEnd/>
            <a:tailEnd/>
          </a:ln>
        </p:spPr>
        <p:txBody>
          <a:bodyPr wrap="none">
            <a:spAutoFit/>
          </a:bodyPr>
          <a:lstStyle/>
          <a:p>
            <a:r>
              <a:rPr lang="en-US">
                <a:latin typeface="Arial" charset="0"/>
              </a:rPr>
              <a:t>590 / 195.4</a:t>
            </a:r>
          </a:p>
        </p:txBody>
      </p:sp>
      <p:sp>
        <p:nvSpPr>
          <p:cNvPr id="391202" name="Text Box 34"/>
          <p:cNvSpPr txBox="1">
            <a:spLocks noChangeArrowheads="1"/>
          </p:cNvSpPr>
          <p:nvPr/>
        </p:nvSpPr>
        <p:spPr bwMode="auto">
          <a:xfrm>
            <a:off x="2419350" y="5527675"/>
            <a:ext cx="612775" cy="396875"/>
          </a:xfrm>
          <a:prstGeom prst="rect">
            <a:avLst/>
          </a:prstGeom>
          <a:noFill/>
          <a:ln w="9525">
            <a:noFill/>
            <a:miter lim="800000"/>
            <a:headEnd/>
            <a:tailEnd/>
          </a:ln>
        </p:spPr>
        <p:txBody>
          <a:bodyPr wrap="none">
            <a:spAutoFit/>
          </a:bodyPr>
          <a:lstStyle/>
          <a:p>
            <a:r>
              <a:rPr lang="en-US">
                <a:latin typeface="Arial" charset="0"/>
              </a:rPr>
              <a:t>= 3 </a:t>
            </a:r>
          </a:p>
        </p:txBody>
      </p:sp>
      <p:sp>
        <p:nvSpPr>
          <p:cNvPr id="391203" name="Text Box 35"/>
          <p:cNvSpPr txBox="1">
            <a:spLocks noChangeArrowheads="1"/>
          </p:cNvSpPr>
          <p:nvPr/>
        </p:nvSpPr>
        <p:spPr bwMode="auto">
          <a:xfrm>
            <a:off x="2633663" y="6043613"/>
            <a:ext cx="1206500" cy="396875"/>
          </a:xfrm>
          <a:prstGeom prst="rect">
            <a:avLst/>
          </a:prstGeom>
          <a:noFill/>
          <a:ln w="9525">
            <a:noFill/>
            <a:miter lim="800000"/>
            <a:headEnd/>
            <a:tailEnd/>
          </a:ln>
        </p:spPr>
        <p:txBody>
          <a:bodyPr wrap="none">
            <a:spAutoFit/>
          </a:bodyPr>
          <a:lstStyle/>
          <a:p>
            <a:r>
              <a:rPr lang="en-US">
                <a:latin typeface="Arial" charset="0"/>
              </a:rPr>
              <a:t>3 (YCl</a:t>
            </a:r>
            <a:r>
              <a:rPr lang="en-US" baseline="-25000">
                <a:latin typeface="Arial" charset="0"/>
              </a:rPr>
              <a:t>3</a:t>
            </a:r>
            <a:r>
              <a:rPr lang="en-US">
                <a:latin typeface="Arial" charset="0"/>
              </a:rPr>
              <a:t>)  </a:t>
            </a:r>
          </a:p>
        </p:txBody>
      </p:sp>
      <p:sp>
        <p:nvSpPr>
          <p:cNvPr id="391204" name="AutoShape 36"/>
          <p:cNvSpPr>
            <a:spLocks noChangeArrowheads="1"/>
          </p:cNvSpPr>
          <p:nvPr/>
        </p:nvSpPr>
        <p:spPr bwMode="auto">
          <a:xfrm>
            <a:off x="3732213" y="6172200"/>
            <a:ext cx="401637" cy="201613"/>
          </a:xfrm>
          <a:prstGeom prst="rightArrow">
            <a:avLst>
              <a:gd name="adj1" fmla="val 50000"/>
              <a:gd name="adj2" fmla="val 49803"/>
            </a:avLst>
          </a:prstGeom>
          <a:gradFill rotWithShape="1">
            <a:gsLst>
              <a:gs pos="0">
                <a:schemeClr val="bg1"/>
              </a:gs>
              <a:gs pos="100000">
                <a:schemeClr val="accent2"/>
              </a:gs>
            </a:gsLst>
            <a:lin ang="0" scaled="1"/>
          </a:gradFill>
          <a:ln w="9525">
            <a:noFill/>
            <a:miter lim="800000"/>
            <a:headEnd/>
            <a:tailEnd/>
          </a:ln>
        </p:spPr>
        <p:txBody>
          <a:bodyPr wrap="none" anchor="ctr"/>
          <a:lstStyle/>
          <a:p>
            <a:endParaRPr lang="en-US"/>
          </a:p>
        </p:txBody>
      </p:sp>
      <p:sp>
        <p:nvSpPr>
          <p:cNvPr id="391205" name="Text Box 37"/>
          <p:cNvSpPr txBox="1">
            <a:spLocks noChangeArrowheads="1"/>
          </p:cNvSpPr>
          <p:nvPr/>
        </p:nvSpPr>
        <p:spPr bwMode="auto">
          <a:xfrm>
            <a:off x="4224338" y="6080125"/>
            <a:ext cx="792162" cy="396875"/>
          </a:xfrm>
          <a:prstGeom prst="rect">
            <a:avLst/>
          </a:prstGeom>
          <a:noFill/>
          <a:ln w="9525">
            <a:noFill/>
            <a:miter lim="800000"/>
            <a:headEnd/>
            <a:tailEnd/>
          </a:ln>
        </p:spPr>
        <p:txBody>
          <a:bodyPr wrap="none">
            <a:spAutoFit/>
          </a:bodyPr>
          <a:lstStyle/>
          <a:p>
            <a:r>
              <a:rPr lang="en-US" b="1">
                <a:latin typeface="Arial" charset="0"/>
              </a:rPr>
              <a:t>Y</a:t>
            </a:r>
            <a:r>
              <a:rPr lang="en-US" b="1" baseline="-25000">
                <a:latin typeface="Arial" charset="0"/>
              </a:rPr>
              <a:t>3</a:t>
            </a:r>
            <a:r>
              <a:rPr lang="en-US" b="1">
                <a:latin typeface="Arial" charset="0"/>
              </a:rPr>
              <a:t>Cl</a:t>
            </a:r>
            <a:r>
              <a:rPr lang="en-US" b="1" baseline="-25000">
                <a:latin typeface="Arial" charset="0"/>
              </a:rPr>
              <a:t>9</a:t>
            </a:r>
          </a:p>
        </p:txBody>
      </p:sp>
      <p:sp>
        <p:nvSpPr>
          <p:cNvPr id="391206" name="Line 38"/>
          <p:cNvSpPr>
            <a:spLocks noChangeShapeType="1"/>
          </p:cNvSpPr>
          <p:nvPr/>
        </p:nvSpPr>
        <p:spPr bwMode="auto">
          <a:xfrm flipH="1">
            <a:off x="1485900" y="2857500"/>
            <a:ext cx="444500" cy="381000"/>
          </a:xfrm>
          <a:prstGeom prst="line">
            <a:avLst/>
          </a:prstGeom>
          <a:noFill/>
          <a:ln w="22225">
            <a:solidFill>
              <a:srgbClr val="FF0000"/>
            </a:solidFill>
            <a:round/>
            <a:headEnd/>
            <a:tailEnd/>
          </a:ln>
        </p:spPr>
        <p:txBody>
          <a:bodyPr/>
          <a:lstStyle/>
          <a:p>
            <a:endParaRPr lang="en-US"/>
          </a:p>
        </p:txBody>
      </p:sp>
      <p:sp>
        <p:nvSpPr>
          <p:cNvPr id="391207" name="Line 39"/>
          <p:cNvSpPr>
            <a:spLocks noChangeShapeType="1"/>
          </p:cNvSpPr>
          <p:nvPr/>
        </p:nvSpPr>
        <p:spPr bwMode="auto">
          <a:xfrm flipH="1">
            <a:off x="2705100" y="3238500"/>
            <a:ext cx="444500" cy="381000"/>
          </a:xfrm>
          <a:prstGeom prst="line">
            <a:avLst/>
          </a:prstGeom>
          <a:noFill/>
          <a:ln w="22225">
            <a:solidFill>
              <a:srgbClr val="FF0000"/>
            </a:solidFill>
            <a:round/>
            <a:headEnd/>
            <a:tailEnd/>
          </a:ln>
        </p:spPr>
        <p:txBody>
          <a:bodyPr/>
          <a:lstStyle/>
          <a:p>
            <a:endParaRPr lang="en-US"/>
          </a:p>
        </p:txBody>
      </p:sp>
      <p:sp>
        <p:nvSpPr>
          <p:cNvPr id="391208" name="Line 40"/>
          <p:cNvSpPr>
            <a:spLocks noChangeShapeType="1"/>
          </p:cNvSpPr>
          <p:nvPr/>
        </p:nvSpPr>
        <p:spPr bwMode="auto">
          <a:xfrm flipH="1">
            <a:off x="1527175" y="4048125"/>
            <a:ext cx="444500" cy="381000"/>
          </a:xfrm>
          <a:prstGeom prst="line">
            <a:avLst/>
          </a:prstGeom>
          <a:noFill/>
          <a:ln w="22225">
            <a:solidFill>
              <a:srgbClr val="FF0000"/>
            </a:solidFill>
            <a:round/>
            <a:headEnd/>
            <a:tailEnd/>
          </a:ln>
        </p:spPr>
        <p:txBody>
          <a:bodyPr/>
          <a:lstStyle/>
          <a:p>
            <a:endParaRPr lang="en-US"/>
          </a:p>
        </p:txBody>
      </p:sp>
      <p:sp>
        <p:nvSpPr>
          <p:cNvPr id="391209" name="Line 41"/>
          <p:cNvSpPr>
            <a:spLocks noChangeShapeType="1"/>
          </p:cNvSpPr>
          <p:nvPr/>
        </p:nvSpPr>
        <p:spPr bwMode="auto">
          <a:xfrm flipH="1">
            <a:off x="2819400" y="4368800"/>
            <a:ext cx="444500" cy="381000"/>
          </a:xfrm>
          <a:prstGeom prst="line">
            <a:avLst/>
          </a:prstGeom>
          <a:noFill/>
          <a:ln w="222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 from="(-#ppt_w/2)" to="(#ppt_x)" calcmode="lin" valueType="num">
                                      <p:cBhvr>
                                        <p:cTn id="7" dur="600" fill="hold">
                                          <p:stCondLst>
                                            <p:cond delay="0"/>
                                          </p:stCondLst>
                                        </p:cTn>
                                        <p:tgtEl>
                                          <p:spTgt spid="391182"/>
                                        </p:tgtEl>
                                        <p:attrNameLst>
                                          <p:attrName>ppt_x</p:attrName>
                                        </p:attrNameLst>
                                      </p:cBhvr>
                                    </p:anim>
                                    <p:anim from="0" to="-1.0" calcmode="lin" valueType="num">
                                      <p:cBhvr>
                                        <p:cTn id="8" dur="200" decel="50000" autoRev="1" fill="hold">
                                          <p:stCondLst>
                                            <p:cond delay="600"/>
                                          </p:stCondLst>
                                        </p:cTn>
                                        <p:tgtEl>
                                          <p:spTgt spid="391182"/>
                                        </p:tgtEl>
                                        <p:attrNameLst>
                                          <p:attrName>xshear</p:attrName>
                                        </p:attrNameLst>
                                      </p:cBhvr>
                                    </p:anim>
                                    <p:animScale>
                                      <p:cBhvr>
                                        <p:cTn id="9" dur="200" decel="100000" autoRev="1" fill="hold">
                                          <p:stCondLst>
                                            <p:cond delay="600"/>
                                          </p:stCondLst>
                                        </p:cTn>
                                        <p:tgtEl>
                                          <p:spTgt spid="391182"/>
                                        </p:tgtEl>
                                      </p:cBhvr>
                                      <p:from x="100000" y="100000"/>
                                      <p:to x="80000" y="100000"/>
                                    </p:animScale>
                                    <p:anim by="(#ppt_h/3+#ppt_w*0.1)" calcmode="lin" valueType="num">
                                      <p:cBhvr additive="sum">
                                        <p:cTn id="10" dur="200" decel="100000" autoRev="1" fill="hold">
                                          <p:stCondLst>
                                            <p:cond delay="600"/>
                                          </p:stCondLst>
                                        </p:cTn>
                                        <p:tgtEl>
                                          <p:spTgt spid="39118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91183"/>
                                        </p:tgtEl>
                                        <p:attrNameLst>
                                          <p:attrName>style.visibility</p:attrName>
                                        </p:attrNameLst>
                                      </p:cBhvr>
                                      <p:to>
                                        <p:strVal val="visible"/>
                                      </p:to>
                                    </p:set>
                                    <p:anim from="(-#ppt_w/2)" to="(#ppt_x)" calcmode="lin" valueType="num">
                                      <p:cBhvr>
                                        <p:cTn id="15" dur="600" fill="hold">
                                          <p:stCondLst>
                                            <p:cond delay="0"/>
                                          </p:stCondLst>
                                        </p:cTn>
                                        <p:tgtEl>
                                          <p:spTgt spid="391183"/>
                                        </p:tgtEl>
                                        <p:attrNameLst>
                                          <p:attrName>ppt_x</p:attrName>
                                        </p:attrNameLst>
                                      </p:cBhvr>
                                    </p:anim>
                                    <p:anim from="0" to="-1.0" calcmode="lin" valueType="num">
                                      <p:cBhvr>
                                        <p:cTn id="16" dur="200" decel="50000" autoRev="1" fill="hold">
                                          <p:stCondLst>
                                            <p:cond delay="600"/>
                                          </p:stCondLst>
                                        </p:cTn>
                                        <p:tgtEl>
                                          <p:spTgt spid="391183"/>
                                        </p:tgtEl>
                                        <p:attrNameLst>
                                          <p:attrName>xshear</p:attrName>
                                        </p:attrNameLst>
                                      </p:cBhvr>
                                    </p:anim>
                                    <p:animScale>
                                      <p:cBhvr>
                                        <p:cTn id="17" dur="200" decel="100000" autoRev="1" fill="hold">
                                          <p:stCondLst>
                                            <p:cond delay="600"/>
                                          </p:stCondLst>
                                        </p:cTn>
                                        <p:tgtEl>
                                          <p:spTgt spid="391183"/>
                                        </p:tgtEl>
                                      </p:cBhvr>
                                      <p:from x="100000" y="100000"/>
                                      <p:to x="80000" y="100000"/>
                                    </p:animScale>
                                    <p:anim by="(#ppt_h/3+#ppt_w*0.1)" calcmode="lin" valueType="num">
                                      <p:cBhvr additive="sum">
                                        <p:cTn id="18" dur="200" decel="100000" autoRev="1" fill="hold">
                                          <p:stCondLst>
                                            <p:cond delay="600"/>
                                          </p:stCondLst>
                                        </p:cTn>
                                        <p:tgtEl>
                                          <p:spTgt spid="39118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1184"/>
                                        </p:tgtEl>
                                        <p:attrNameLst>
                                          <p:attrName>style.visibility</p:attrName>
                                        </p:attrNameLst>
                                      </p:cBhvr>
                                      <p:to>
                                        <p:strVal val="visible"/>
                                      </p:to>
                                    </p:set>
                                    <p:animEffect transition="in" filter="dissolve">
                                      <p:cBhvr>
                                        <p:cTn id="23" dur="500"/>
                                        <p:tgtEl>
                                          <p:spTgt spid="391184"/>
                                        </p:tgtEl>
                                      </p:cBhvr>
                                    </p:animEffect>
                                  </p:childTnLst>
                                  <p:subTnLst>
                                    <p:animClr clrSpc="rgb" dir="cw">
                                      <p:cBhvr override="childStyle">
                                        <p:cTn dur="1" fill="hold" display="0" masterRel="nextClick" afterEffect="1"/>
                                        <p:tgtEl>
                                          <p:spTgt spid="391184"/>
                                        </p:tgtEl>
                                        <p:attrNameLst>
                                          <p:attrName>ppt_c</p:attrName>
                                        </p:attrNameLst>
                                      </p:cBhvr>
                                      <p:to>
                                        <a:schemeClr val="bg2"/>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91185"/>
                                        </p:tgtEl>
                                        <p:attrNameLst>
                                          <p:attrName>style.visibility</p:attrName>
                                        </p:attrNameLst>
                                      </p:cBhvr>
                                      <p:to>
                                        <p:strVal val="visible"/>
                                      </p:to>
                                    </p:set>
                                    <p:anim calcmode="lin" valueType="num">
                                      <p:cBhvr>
                                        <p:cTn id="28" dur="500" fill="hold"/>
                                        <p:tgtEl>
                                          <p:spTgt spid="391185"/>
                                        </p:tgtEl>
                                        <p:attrNameLst>
                                          <p:attrName>ppt_w</p:attrName>
                                        </p:attrNameLst>
                                      </p:cBhvr>
                                      <p:tavLst>
                                        <p:tav tm="0">
                                          <p:val>
                                            <p:fltVal val="0"/>
                                          </p:val>
                                        </p:tav>
                                        <p:tav tm="100000">
                                          <p:val>
                                            <p:strVal val="#ppt_w"/>
                                          </p:val>
                                        </p:tav>
                                      </p:tavLst>
                                    </p:anim>
                                    <p:anim calcmode="lin" valueType="num">
                                      <p:cBhvr>
                                        <p:cTn id="29" dur="500" fill="hold"/>
                                        <p:tgtEl>
                                          <p:spTgt spid="391185"/>
                                        </p:tgtEl>
                                        <p:attrNameLst>
                                          <p:attrName>ppt_h</p:attrName>
                                        </p:attrNameLst>
                                      </p:cBhvr>
                                      <p:tavLst>
                                        <p:tav tm="0">
                                          <p:val>
                                            <p:fltVal val="0"/>
                                          </p:val>
                                        </p:tav>
                                        <p:tav tm="100000">
                                          <p:val>
                                            <p:strVal val="#ppt_h"/>
                                          </p:val>
                                        </p:tav>
                                      </p:tavLst>
                                    </p:anim>
                                    <p:animEffect transition="in" filter="fade">
                                      <p:cBhvr>
                                        <p:cTn id="30" dur="500"/>
                                        <p:tgtEl>
                                          <p:spTgt spid="39118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91186"/>
                                        </p:tgtEl>
                                        <p:attrNameLst>
                                          <p:attrName>style.visibility</p:attrName>
                                        </p:attrNameLst>
                                      </p:cBhvr>
                                      <p:to>
                                        <p:strVal val="visible"/>
                                      </p:to>
                                    </p:set>
                                    <p:anim calcmode="lin" valueType="num">
                                      <p:cBhvr>
                                        <p:cTn id="35" dur="500" fill="hold"/>
                                        <p:tgtEl>
                                          <p:spTgt spid="391186"/>
                                        </p:tgtEl>
                                        <p:attrNameLst>
                                          <p:attrName>ppt_w</p:attrName>
                                        </p:attrNameLst>
                                      </p:cBhvr>
                                      <p:tavLst>
                                        <p:tav tm="0">
                                          <p:val>
                                            <p:fltVal val="0"/>
                                          </p:val>
                                        </p:tav>
                                        <p:tav tm="100000">
                                          <p:val>
                                            <p:strVal val="#ppt_w"/>
                                          </p:val>
                                        </p:tav>
                                      </p:tavLst>
                                    </p:anim>
                                    <p:anim calcmode="lin" valueType="num">
                                      <p:cBhvr>
                                        <p:cTn id="36" dur="500" fill="hold"/>
                                        <p:tgtEl>
                                          <p:spTgt spid="391186"/>
                                        </p:tgtEl>
                                        <p:attrNameLst>
                                          <p:attrName>ppt_h</p:attrName>
                                        </p:attrNameLst>
                                      </p:cBhvr>
                                      <p:tavLst>
                                        <p:tav tm="0">
                                          <p:val>
                                            <p:fltVal val="0"/>
                                          </p:val>
                                        </p:tav>
                                        <p:tav tm="100000">
                                          <p:val>
                                            <p:strVal val="#ppt_h"/>
                                          </p:val>
                                        </p:tav>
                                      </p:tavLst>
                                    </p:anim>
                                    <p:animEffect transition="in" filter="fade">
                                      <p:cBhvr>
                                        <p:cTn id="37" dur="500"/>
                                        <p:tgtEl>
                                          <p:spTgt spid="3911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11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117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391206"/>
                                        </p:tgtEl>
                                        <p:attrNameLst>
                                          <p:attrName>style.visibility</p:attrName>
                                        </p:attrNameLst>
                                      </p:cBhvr>
                                      <p:to>
                                        <p:strVal val="visible"/>
                                      </p:to>
                                    </p:set>
                                    <p:anim calcmode="lin" valueType="num">
                                      <p:cBhvr>
                                        <p:cTn id="55" dur="2000" fill="hold"/>
                                        <p:tgtEl>
                                          <p:spTgt spid="391206"/>
                                        </p:tgtEl>
                                        <p:attrNameLst>
                                          <p:attrName>ppt_w</p:attrName>
                                        </p:attrNameLst>
                                      </p:cBhvr>
                                      <p:tavLst>
                                        <p:tav tm="0">
                                          <p:val>
                                            <p:fltVal val="0"/>
                                          </p:val>
                                        </p:tav>
                                        <p:tav tm="100000">
                                          <p:val>
                                            <p:strVal val="#ppt_w"/>
                                          </p:val>
                                        </p:tav>
                                      </p:tavLst>
                                    </p:anim>
                                    <p:anim calcmode="lin" valueType="num">
                                      <p:cBhvr>
                                        <p:cTn id="56" dur="2000" fill="hold"/>
                                        <p:tgtEl>
                                          <p:spTgt spid="391206"/>
                                        </p:tgtEl>
                                        <p:attrNameLst>
                                          <p:attrName>ppt_h</p:attrName>
                                        </p:attrNameLst>
                                      </p:cBhvr>
                                      <p:tavLst>
                                        <p:tav tm="0">
                                          <p:val>
                                            <p:fltVal val="0"/>
                                          </p:val>
                                        </p:tav>
                                        <p:tav tm="100000">
                                          <p:val>
                                            <p:strVal val="#ppt_h"/>
                                          </p:val>
                                        </p:tav>
                                      </p:tavLst>
                                    </p:anim>
                                    <p:anim calcmode="lin" valueType="num">
                                      <p:cBhvr>
                                        <p:cTn id="57" dur="2000" fill="hold"/>
                                        <p:tgtEl>
                                          <p:spTgt spid="391206"/>
                                        </p:tgtEl>
                                        <p:attrNameLst>
                                          <p:attrName>style.rotation</p:attrName>
                                        </p:attrNameLst>
                                      </p:cBhvr>
                                      <p:tavLst>
                                        <p:tav tm="0">
                                          <p:val>
                                            <p:fltVal val="360"/>
                                          </p:val>
                                        </p:tav>
                                        <p:tav tm="100000">
                                          <p:val>
                                            <p:fltVal val="0"/>
                                          </p:val>
                                        </p:tav>
                                      </p:tavLst>
                                    </p:anim>
                                    <p:animEffect transition="in" filter="fade">
                                      <p:cBhvr>
                                        <p:cTn id="58" dur="2000"/>
                                        <p:tgtEl>
                                          <p:spTgt spid="391206"/>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391207"/>
                                        </p:tgtEl>
                                        <p:attrNameLst>
                                          <p:attrName>style.visibility</p:attrName>
                                        </p:attrNameLst>
                                      </p:cBhvr>
                                      <p:to>
                                        <p:strVal val="visible"/>
                                      </p:to>
                                    </p:set>
                                    <p:anim calcmode="lin" valueType="num">
                                      <p:cBhvr>
                                        <p:cTn id="61" dur="2000" fill="hold"/>
                                        <p:tgtEl>
                                          <p:spTgt spid="391207"/>
                                        </p:tgtEl>
                                        <p:attrNameLst>
                                          <p:attrName>ppt_w</p:attrName>
                                        </p:attrNameLst>
                                      </p:cBhvr>
                                      <p:tavLst>
                                        <p:tav tm="0">
                                          <p:val>
                                            <p:fltVal val="0"/>
                                          </p:val>
                                        </p:tav>
                                        <p:tav tm="100000">
                                          <p:val>
                                            <p:strVal val="#ppt_w"/>
                                          </p:val>
                                        </p:tav>
                                      </p:tavLst>
                                    </p:anim>
                                    <p:anim calcmode="lin" valueType="num">
                                      <p:cBhvr>
                                        <p:cTn id="62" dur="2000" fill="hold"/>
                                        <p:tgtEl>
                                          <p:spTgt spid="391207"/>
                                        </p:tgtEl>
                                        <p:attrNameLst>
                                          <p:attrName>ppt_h</p:attrName>
                                        </p:attrNameLst>
                                      </p:cBhvr>
                                      <p:tavLst>
                                        <p:tav tm="0">
                                          <p:val>
                                            <p:fltVal val="0"/>
                                          </p:val>
                                        </p:tav>
                                        <p:tav tm="100000">
                                          <p:val>
                                            <p:strVal val="#ppt_h"/>
                                          </p:val>
                                        </p:tav>
                                      </p:tavLst>
                                    </p:anim>
                                    <p:anim calcmode="lin" valueType="num">
                                      <p:cBhvr>
                                        <p:cTn id="63" dur="2000" fill="hold"/>
                                        <p:tgtEl>
                                          <p:spTgt spid="391207"/>
                                        </p:tgtEl>
                                        <p:attrNameLst>
                                          <p:attrName>style.rotation</p:attrName>
                                        </p:attrNameLst>
                                      </p:cBhvr>
                                      <p:tavLst>
                                        <p:tav tm="0">
                                          <p:val>
                                            <p:fltVal val="360"/>
                                          </p:val>
                                        </p:tav>
                                        <p:tav tm="100000">
                                          <p:val>
                                            <p:fltVal val="0"/>
                                          </p:val>
                                        </p:tav>
                                      </p:tavLst>
                                    </p:anim>
                                    <p:animEffect transition="in" filter="fade">
                                      <p:cBhvr>
                                        <p:cTn id="64" dur="2000"/>
                                        <p:tgtEl>
                                          <p:spTgt spid="391207"/>
                                        </p:tgtEl>
                                      </p:cBhvr>
                                    </p:animEffect>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391187"/>
                                        </p:tgtEl>
                                        <p:attrNameLst>
                                          <p:attrName>style.visibility</p:attrName>
                                        </p:attrNameLst>
                                      </p:cBhvr>
                                      <p:to>
                                        <p:strVal val="visible"/>
                                      </p:to>
                                    </p:set>
                                    <p:anim calcmode="lin" valueType="num">
                                      <p:cBhvr>
                                        <p:cTn id="69" dur="500" fill="hold"/>
                                        <p:tgtEl>
                                          <p:spTgt spid="391187"/>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391187"/>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391187"/>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39118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20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117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9117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49" presetClass="entr" presetSubtype="0" decel="100000" fill="hold" grpId="0" nodeType="clickEffect">
                                  <p:stCondLst>
                                    <p:cond delay="0"/>
                                  </p:stCondLst>
                                  <p:childTnLst>
                                    <p:set>
                                      <p:cBhvr>
                                        <p:cTn id="89" dur="1" fill="hold">
                                          <p:stCondLst>
                                            <p:cond delay="0"/>
                                          </p:stCondLst>
                                        </p:cTn>
                                        <p:tgtEl>
                                          <p:spTgt spid="391208"/>
                                        </p:tgtEl>
                                        <p:attrNameLst>
                                          <p:attrName>style.visibility</p:attrName>
                                        </p:attrNameLst>
                                      </p:cBhvr>
                                      <p:to>
                                        <p:strVal val="visible"/>
                                      </p:to>
                                    </p:set>
                                    <p:anim calcmode="lin" valueType="num">
                                      <p:cBhvr>
                                        <p:cTn id="90" dur="2000" fill="hold"/>
                                        <p:tgtEl>
                                          <p:spTgt spid="391208"/>
                                        </p:tgtEl>
                                        <p:attrNameLst>
                                          <p:attrName>ppt_w</p:attrName>
                                        </p:attrNameLst>
                                      </p:cBhvr>
                                      <p:tavLst>
                                        <p:tav tm="0">
                                          <p:val>
                                            <p:fltVal val="0"/>
                                          </p:val>
                                        </p:tav>
                                        <p:tav tm="100000">
                                          <p:val>
                                            <p:strVal val="#ppt_w"/>
                                          </p:val>
                                        </p:tav>
                                      </p:tavLst>
                                    </p:anim>
                                    <p:anim calcmode="lin" valueType="num">
                                      <p:cBhvr>
                                        <p:cTn id="91" dur="2000" fill="hold"/>
                                        <p:tgtEl>
                                          <p:spTgt spid="391208"/>
                                        </p:tgtEl>
                                        <p:attrNameLst>
                                          <p:attrName>ppt_h</p:attrName>
                                        </p:attrNameLst>
                                      </p:cBhvr>
                                      <p:tavLst>
                                        <p:tav tm="0">
                                          <p:val>
                                            <p:fltVal val="0"/>
                                          </p:val>
                                        </p:tav>
                                        <p:tav tm="100000">
                                          <p:val>
                                            <p:strVal val="#ppt_h"/>
                                          </p:val>
                                        </p:tav>
                                      </p:tavLst>
                                    </p:anim>
                                    <p:anim calcmode="lin" valueType="num">
                                      <p:cBhvr>
                                        <p:cTn id="92" dur="2000" fill="hold"/>
                                        <p:tgtEl>
                                          <p:spTgt spid="391208"/>
                                        </p:tgtEl>
                                        <p:attrNameLst>
                                          <p:attrName>style.rotation</p:attrName>
                                        </p:attrNameLst>
                                      </p:cBhvr>
                                      <p:tavLst>
                                        <p:tav tm="0">
                                          <p:val>
                                            <p:fltVal val="360"/>
                                          </p:val>
                                        </p:tav>
                                        <p:tav tm="100000">
                                          <p:val>
                                            <p:fltVal val="0"/>
                                          </p:val>
                                        </p:tav>
                                      </p:tavLst>
                                    </p:anim>
                                    <p:animEffect transition="in" filter="fade">
                                      <p:cBhvr>
                                        <p:cTn id="93" dur="2000"/>
                                        <p:tgtEl>
                                          <p:spTgt spid="391208"/>
                                        </p:tgtEl>
                                      </p:cBhvr>
                                    </p:animEffect>
                                  </p:childTnLst>
                                </p:cTn>
                              </p:par>
                              <p:par>
                                <p:cTn id="94" presetID="49" presetClass="entr" presetSubtype="0" decel="100000" fill="hold" grpId="0" nodeType="withEffect">
                                  <p:stCondLst>
                                    <p:cond delay="0"/>
                                  </p:stCondLst>
                                  <p:childTnLst>
                                    <p:set>
                                      <p:cBhvr>
                                        <p:cTn id="95" dur="1" fill="hold">
                                          <p:stCondLst>
                                            <p:cond delay="0"/>
                                          </p:stCondLst>
                                        </p:cTn>
                                        <p:tgtEl>
                                          <p:spTgt spid="391209"/>
                                        </p:tgtEl>
                                        <p:attrNameLst>
                                          <p:attrName>style.visibility</p:attrName>
                                        </p:attrNameLst>
                                      </p:cBhvr>
                                      <p:to>
                                        <p:strVal val="visible"/>
                                      </p:to>
                                    </p:set>
                                    <p:anim calcmode="lin" valueType="num">
                                      <p:cBhvr>
                                        <p:cTn id="96" dur="2000" fill="hold"/>
                                        <p:tgtEl>
                                          <p:spTgt spid="391209"/>
                                        </p:tgtEl>
                                        <p:attrNameLst>
                                          <p:attrName>ppt_w</p:attrName>
                                        </p:attrNameLst>
                                      </p:cBhvr>
                                      <p:tavLst>
                                        <p:tav tm="0">
                                          <p:val>
                                            <p:fltVal val="0"/>
                                          </p:val>
                                        </p:tav>
                                        <p:tav tm="100000">
                                          <p:val>
                                            <p:strVal val="#ppt_w"/>
                                          </p:val>
                                        </p:tav>
                                      </p:tavLst>
                                    </p:anim>
                                    <p:anim calcmode="lin" valueType="num">
                                      <p:cBhvr>
                                        <p:cTn id="97" dur="2000" fill="hold"/>
                                        <p:tgtEl>
                                          <p:spTgt spid="391209"/>
                                        </p:tgtEl>
                                        <p:attrNameLst>
                                          <p:attrName>ppt_h</p:attrName>
                                        </p:attrNameLst>
                                      </p:cBhvr>
                                      <p:tavLst>
                                        <p:tav tm="0">
                                          <p:val>
                                            <p:fltVal val="0"/>
                                          </p:val>
                                        </p:tav>
                                        <p:tav tm="100000">
                                          <p:val>
                                            <p:strVal val="#ppt_h"/>
                                          </p:val>
                                        </p:tav>
                                      </p:tavLst>
                                    </p:anim>
                                    <p:anim calcmode="lin" valueType="num">
                                      <p:cBhvr>
                                        <p:cTn id="98" dur="2000" fill="hold"/>
                                        <p:tgtEl>
                                          <p:spTgt spid="391209"/>
                                        </p:tgtEl>
                                        <p:attrNameLst>
                                          <p:attrName>style.rotation</p:attrName>
                                        </p:attrNameLst>
                                      </p:cBhvr>
                                      <p:tavLst>
                                        <p:tav tm="0">
                                          <p:val>
                                            <p:fltVal val="360"/>
                                          </p:val>
                                        </p:tav>
                                        <p:tav tm="100000">
                                          <p:val>
                                            <p:fltVal val="0"/>
                                          </p:val>
                                        </p:tav>
                                      </p:tavLst>
                                    </p:anim>
                                    <p:animEffect transition="in" filter="fade">
                                      <p:cBhvr>
                                        <p:cTn id="99" dur="2000"/>
                                        <p:tgtEl>
                                          <p:spTgt spid="391209"/>
                                        </p:tgtEl>
                                      </p:cBhvr>
                                    </p:animEffect>
                                  </p:childTnLst>
                                </p:cTn>
                              </p:par>
                            </p:childTnLst>
                          </p:cTn>
                        </p:par>
                      </p:childTnLst>
                    </p:cTn>
                  </p:par>
                  <p:par>
                    <p:cTn id="100" fill="hold">
                      <p:stCondLst>
                        <p:cond delay="indefinite"/>
                      </p:stCondLst>
                      <p:childTnLst>
                        <p:par>
                          <p:cTn id="101" fill="hold">
                            <p:stCondLst>
                              <p:cond delay="0"/>
                            </p:stCondLst>
                            <p:childTnLst>
                              <p:par>
                                <p:cTn id="102" presetID="39" presetClass="entr" presetSubtype="0" accel="100000" fill="hold" grpId="0" nodeType="clickEffect">
                                  <p:stCondLst>
                                    <p:cond delay="0"/>
                                  </p:stCondLst>
                                  <p:childTnLst>
                                    <p:set>
                                      <p:cBhvr>
                                        <p:cTn id="103" dur="1" fill="hold">
                                          <p:stCondLst>
                                            <p:cond delay="0"/>
                                          </p:stCondLst>
                                        </p:cTn>
                                        <p:tgtEl>
                                          <p:spTgt spid="391188"/>
                                        </p:tgtEl>
                                        <p:attrNameLst>
                                          <p:attrName>style.visibility</p:attrName>
                                        </p:attrNameLst>
                                      </p:cBhvr>
                                      <p:to>
                                        <p:strVal val="visible"/>
                                      </p:to>
                                    </p:set>
                                    <p:anim calcmode="lin" valueType="num">
                                      <p:cBhvr>
                                        <p:cTn id="104" dur="500" fill="hold"/>
                                        <p:tgtEl>
                                          <p:spTgt spid="391188"/>
                                        </p:tgtEl>
                                        <p:attrNameLst>
                                          <p:attrName>ppt_h</p:attrName>
                                        </p:attrNameLst>
                                      </p:cBhvr>
                                      <p:tavLst>
                                        <p:tav tm="0">
                                          <p:val>
                                            <p:strVal val="#ppt_h/20"/>
                                          </p:val>
                                        </p:tav>
                                        <p:tav tm="50000">
                                          <p:val>
                                            <p:strVal val="#ppt_h/20"/>
                                          </p:val>
                                        </p:tav>
                                        <p:tav tm="100000">
                                          <p:val>
                                            <p:strVal val="#ppt_h"/>
                                          </p:val>
                                        </p:tav>
                                      </p:tavLst>
                                    </p:anim>
                                    <p:anim calcmode="lin" valueType="num">
                                      <p:cBhvr>
                                        <p:cTn id="105" dur="500" fill="hold"/>
                                        <p:tgtEl>
                                          <p:spTgt spid="391188"/>
                                        </p:tgtEl>
                                        <p:attrNameLst>
                                          <p:attrName>ppt_w</p:attrName>
                                        </p:attrNameLst>
                                      </p:cBhvr>
                                      <p:tavLst>
                                        <p:tav tm="0">
                                          <p:val>
                                            <p:strVal val="#ppt_w+.3"/>
                                          </p:val>
                                        </p:tav>
                                        <p:tav tm="50000">
                                          <p:val>
                                            <p:strVal val="#ppt_w+.3"/>
                                          </p:val>
                                        </p:tav>
                                        <p:tav tm="100000">
                                          <p:val>
                                            <p:strVal val="#ppt_w"/>
                                          </p:val>
                                        </p:tav>
                                      </p:tavLst>
                                    </p:anim>
                                    <p:anim calcmode="lin" valueType="num">
                                      <p:cBhvr>
                                        <p:cTn id="106" dur="500" fill="hold"/>
                                        <p:tgtEl>
                                          <p:spTgt spid="391188"/>
                                        </p:tgtEl>
                                        <p:attrNameLst>
                                          <p:attrName>ppt_x</p:attrName>
                                        </p:attrNameLst>
                                      </p:cBhvr>
                                      <p:tavLst>
                                        <p:tav tm="0">
                                          <p:val>
                                            <p:strVal val="#ppt_x-.3"/>
                                          </p:val>
                                        </p:tav>
                                        <p:tav tm="50000">
                                          <p:val>
                                            <p:strVal val="#ppt_x"/>
                                          </p:val>
                                        </p:tav>
                                        <p:tav tm="100000">
                                          <p:val>
                                            <p:strVal val="#ppt_x"/>
                                          </p:val>
                                        </p:tav>
                                      </p:tavLst>
                                    </p:anim>
                                    <p:anim calcmode="lin" valueType="num">
                                      <p:cBhvr>
                                        <p:cTn id="107" dur="500" fill="hold"/>
                                        <p:tgtEl>
                                          <p:spTgt spid="391188"/>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dissolve">
                                      <p:cBhvr>
                                        <p:cTn id="112" dur="5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40" presetClass="entr" presetSubtype="0" fill="hold" grpId="0" nodeType="clickEffect">
                                  <p:stCondLst>
                                    <p:cond delay="0"/>
                                  </p:stCondLst>
                                  <p:iterate type="lt">
                                    <p:tmPct val="10000"/>
                                  </p:iterate>
                                  <p:childTnLst>
                                    <p:set>
                                      <p:cBhvr>
                                        <p:cTn id="116" dur="1" fill="hold">
                                          <p:stCondLst>
                                            <p:cond delay="0"/>
                                          </p:stCondLst>
                                        </p:cTn>
                                        <p:tgtEl>
                                          <p:spTgt spid="391192"/>
                                        </p:tgtEl>
                                        <p:attrNameLst>
                                          <p:attrName>style.visibility</p:attrName>
                                        </p:attrNameLst>
                                      </p:cBhvr>
                                      <p:to>
                                        <p:strVal val="visible"/>
                                      </p:to>
                                    </p:set>
                                    <p:animEffect transition="in" filter="fade">
                                      <p:cBhvr>
                                        <p:cTn id="117" dur="1000"/>
                                        <p:tgtEl>
                                          <p:spTgt spid="391192"/>
                                        </p:tgtEl>
                                      </p:cBhvr>
                                    </p:animEffect>
                                    <p:anim calcmode="lin" valueType="num">
                                      <p:cBhvr>
                                        <p:cTn id="118" dur="1000" fill="hold"/>
                                        <p:tgtEl>
                                          <p:spTgt spid="391192"/>
                                        </p:tgtEl>
                                        <p:attrNameLst>
                                          <p:attrName>ppt_x</p:attrName>
                                        </p:attrNameLst>
                                      </p:cBhvr>
                                      <p:tavLst>
                                        <p:tav tm="0">
                                          <p:val>
                                            <p:strVal val="#ppt_x-.1"/>
                                          </p:val>
                                        </p:tav>
                                        <p:tav tm="100000">
                                          <p:val>
                                            <p:strVal val="#ppt_x"/>
                                          </p:val>
                                        </p:tav>
                                      </p:tavLst>
                                    </p:anim>
                                    <p:anim calcmode="lin" valueType="num">
                                      <p:cBhvr>
                                        <p:cTn id="119" dur="1000" fill="hold"/>
                                        <p:tgtEl>
                                          <p:spTgt spid="391192"/>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0" presetClass="entr" presetSubtype="0" fill="hold" grpId="0" nodeType="clickEffect">
                                  <p:stCondLst>
                                    <p:cond delay="0"/>
                                  </p:stCondLst>
                                  <p:iterate type="lt">
                                    <p:tmPct val="10000"/>
                                  </p:iterate>
                                  <p:childTnLst>
                                    <p:set>
                                      <p:cBhvr>
                                        <p:cTn id="123" dur="1" fill="hold">
                                          <p:stCondLst>
                                            <p:cond delay="0"/>
                                          </p:stCondLst>
                                        </p:cTn>
                                        <p:tgtEl>
                                          <p:spTgt spid="391193"/>
                                        </p:tgtEl>
                                        <p:attrNameLst>
                                          <p:attrName>style.visibility</p:attrName>
                                        </p:attrNameLst>
                                      </p:cBhvr>
                                      <p:to>
                                        <p:strVal val="visible"/>
                                      </p:to>
                                    </p:set>
                                    <p:animEffect transition="in" filter="fade">
                                      <p:cBhvr>
                                        <p:cTn id="124" dur="1000"/>
                                        <p:tgtEl>
                                          <p:spTgt spid="391193"/>
                                        </p:tgtEl>
                                      </p:cBhvr>
                                    </p:animEffect>
                                    <p:anim calcmode="lin" valueType="num">
                                      <p:cBhvr>
                                        <p:cTn id="125" dur="1000" fill="hold"/>
                                        <p:tgtEl>
                                          <p:spTgt spid="391193"/>
                                        </p:tgtEl>
                                        <p:attrNameLst>
                                          <p:attrName>ppt_x</p:attrName>
                                        </p:attrNameLst>
                                      </p:cBhvr>
                                      <p:tavLst>
                                        <p:tav tm="0">
                                          <p:val>
                                            <p:strVal val="#ppt_x-.1"/>
                                          </p:val>
                                        </p:tav>
                                        <p:tav tm="100000">
                                          <p:val>
                                            <p:strVal val="#ppt_x"/>
                                          </p:val>
                                        </p:tav>
                                      </p:tavLst>
                                    </p:anim>
                                    <p:anim calcmode="lin" valueType="num">
                                      <p:cBhvr>
                                        <p:cTn id="126" dur="1000" fill="hold"/>
                                        <p:tgtEl>
                                          <p:spTgt spid="391193"/>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0" fill="hold" grpId="0" nodeType="clickEffect">
                                  <p:stCondLst>
                                    <p:cond delay="0"/>
                                  </p:stCondLst>
                                  <p:childTnLst>
                                    <p:set>
                                      <p:cBhvr>
                                        <p:cTn id="130" dur="1" fill="hold">
                                          <p:stCondLst>
                                            <p:cond delay="0"/>
                                          </p:stCondLst>
                                        </p:cTn>
                                        <p:tgtEl>
                                          <p:spTgt spid="391194"/>
                                        </p:tgtEl>
                                        <p:attrNameLst>
                                          <p:attrName>style.visibility</p:attrName>
                                        </p:attrNameLst>
                                      </p:cBhvr>
                                      <p:to>
                                        <p:strVal val="visible"/>
                                      </p:to>
                                    </p:set>
                                    <p:anim calcmode="lin" valueType="num">
                                      <p:cBhvr>
                                        <p:cTn id="131" dur="500" fill="hold"/>
                                        <p:tgtEl>
                                          <p:spTgt spid="391194"/>
                                        </p:tgtEl>
                                        <p:attrNameLst>
                                          <p:attrName>ppt_w</p:attrName>
                                        </p:attrNameLst>
                                      </p:cBhvr>
                                      <p:tavLst>
                                        <p:tav tm="0">
                                          <p:val>
                                            <p:fltVal val="0"/>
                                          </p:val>
                                        </p:tav>
                                        <p:tav tm="100000">
                                          <p:val>
                                            <p:strVal val="#ppt_w"/>
                                          </p:val>
                                        </p:tav>
                                      </p:tavLst>
                                    </p:anim>
                                    <p:anim calcmode="lin" valueType="num">
                                      <p:cBhvr>
                                        <p:cTn id="132" dur="500" fill="hold"/>
                                        <p:tgtEl>
                                          <p:spTgt spid="391194"/>
                                        </p:tgtEl>
                                        <p:attrNameLst>
                                          <p:attrName>ppt_h</p:attrName>
                                        </p:attrNameLst>
                                      </p:cBhvr>
                                      <p:tavLst>
                                        <p:tav tm="0">
                                          <p:val>
                                            <p:fltVal val="0"/>
                                          </p:val>
                                        </p:tav>
                                        <p:tav tm="100000">
                                          <p:val>
                                            <p:strVal val="#ppt_h"/>
                                          </p:val>
                                        </p:tav>
                                      </p:tavLst>
                                    </p:anim>
                                    <p:animEffect transition="in" filter="fade">
                                      <p:cBhvr>
                                        <p:cTn id="133" dur="500"/>
                                        <p:tgtEl>
                                          <p:spTgt spid="391194"/>
                                        </p:tgtEl>
                                      </p:cBhvr>
                                    </p:animEffect>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391195"/>
                                        </p:tgtEl>
                                        <p:attrNameLst>
                                          <p:attrName>style.visibility</p:attrName>
                                        </p:attrNameLst>
                                      </p:cBhvr>
                                      <p:to>
                                        <p:strVal val="visible"/>
                                      </p:to>
                                    </p:set>
                                    <p:animEffect transition="in" filter="wipe(down)">
                                      <p:cBhvr>
                                        <p:cTn id="138" dur="580">
                                          <p:stCondLst>
                                            <p:cond delay="0"/>
                                          </p:stCondLst>
                                        </p:cTn>
                                        <p:tgtEl>
                                          <p:spTgt spid="391195"/>
                                        </p:tgtEl>
                                      </p:cBhvr>
                                    </p:animEffect>
                                    <p:anim calcmode="lin" valueType="num">
                                      <p:cBhvr>
                                        <p:cTn id="139" dur="1822" tmFilter="0,0; 0.14,0.36; 0.43,0.73; 0.71,0.91; 1.0,1.0">
                                          <p:stCondLst>
                                            <p:cond delay="0"/>
                                          </p:stCondLst>
                                        </p:cTn>
                                        <p:tgtEl>
                                          <p:spTgt spid="391195"/>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391195"/>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391195"/>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391195"/>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391195"/>
                                        </p:tgtEl>
                                        <p:attrNameLst>
                                          <p:attrName>ppt_y</p:attrName>
                                        </p:attrNameLst>
                                      </p:cBhvr>
                                      <p:tavLst>
                                        <p:tav tm="0" fmla="#ppt_y-sin(pi*$)/81">
                                          <p:val>
                                            <p:fltVal val="0"/>
                                          </p:val>
                                        </p:tav>
                                        <p:tav tm="100000">
                                          <p:val>
                                            <p:fltVal val="1"/>
                                          </p:val>
                                        </p:tav>
                                      </p:tavLst>
                                    </p:anim>
                                    <p:animScale>
                                      <p:cBhvr>
                                        <p:cTn id="144" dur="26">
                                          <p:stCondLst>
                                            <p:cond delay="650"/>
                                          </p:stCondLst>
                                        </p:cTn>
                                        <p:tgtEl>
                                          <p:spTgt spid="391195"/>
                                        </p:tgtEl>
                                      </p:cBhvr>
                                      <p:to x="100000" y="60000"/>
                                    </p:animScale>
                                    <p:animScale>
                                      <p:cBhvr>
                                        <p:cTn id="145" dur="166" decel="50000">
                                          <p:stCondLst>
                                            <p:cond delay="676"/>
                                          </p:stCondLst>
                                        </p:cTn>
                                        <p:tgtEl>
                                          <p:spTgt spid="391195"/>
                                        </p:tgtEl>
                                      </p:cBhvr>
                                      <p:to x="100000" y="100000"/>
                                    </p:animScale>
                                    <p:animScale>
                                      <p:cBhvr>
                                        <p:cTn id="146" dur="26">
                                          <p:stCondLst>
                                            <p:cond delay="1312"/>
                                          </p:stCondLst>
                                        </p:cTn>
                                        <p:tgtEl>
                                          <p:spTgt spid="391195"/>
                                        </p:tgtEl>
                                      </p:cBhvr>
                                      <p:to x="100000" y="80000"/>
                                    </p:animScale>
                                    <p:animScale>
                                      <p:cBhvr>
                                        <p:cTn id="147" dur="166" decel="50000">
                                          <p:stCondLst>
                                            <p:cond delay="1338"/>
                                          </p:stCondLst>
                                        </p:cTn>
                                        <p:tgtEl>
                                          <p:spTgt spid="391195"/>
                                        </p:tgtEl>
                                      </p:cBhvr>
                                      <p:to x="100000" y="100000"/>
                                    </p:animScale>
                                    <p:animScale>
                                      <p:cBhvr>
                                        <p:cTn id="148" dur="26">
                                          <p:stCondLst>
                                            <p:cond delay="1642"/>
                                          </p:stCondLst>
                                        </p:cTn>
                                        <p:tgtEl>
                                          <p:spTgt spid="391195"/>
                                        </p:tgtEl>
                                      </p:cBhvr>
                                      <p:to x="100000" y="90000"/>
                                    </p:animScale>
                                    <p:animScale>
                                      <p:cBhvr>
                                        <p:cTn id="149" dur="166" decel="50000">
                                          <p:stCondLst>
                                            <p:cond delay="1668"/>
                                          </p:stCondLst>
                                        </p:cTn>
                                        <p:tgtEl>
                                          <p:spTgt spid="391195"/>
                                        </p:tgtEl>
                                      </p:cBhvr>
                                      <p:to x="100000" y="100000"/>
                                    </p:animScale>
                                    <p:animScale>
                                      <p:cBhvr>
                                        <p:cTn id="150" dur="26">
                                          <p:stCondLst>
                                            <p:cond delay="1808"/>
                                          </p:stCondLst>
                                        </p:cTn>
                                        <p:tgtEl>
                                          <p:spTgt spid="391195"/>
                                        </p:tgtEl>
                                      </p:cBhvr>
                                      <p:to x="100000" y="95000"/>
                                    </p:animScale>
                                    <p:animScale>
                                      <p:cBhvr>
                                        <p:cTn id="151" dur="166" decel="50000">
                                          <p:stCondLst>
                                            <p:cond delay="1834"/>
                                          </p:stCondLst>
                                        </p:cTn>
                                        <p:tgtEl>
                                          <p:spTgt spid="391195"/>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53" presetClass="entr" presetSubtype="0" fill="hold" grpId="0" nodeType="clickEffect">
                                  <p:stCondLst>
                                    <p:cond delay="0"/>
                                  </p:stCondLst>
                                  <p:childTnLst>
                                    <p:set>
                                      <p:cBhvr>
                                        <p:cTn id="155" dur="1" fill="hold">
                                          <p:stCondLst>
                                            <p:cond delay="0"/>
                                          </p:stCondLst>
                                        </p:cTn>
                                        <p:tgtEl>
                                          <p:spTgt spid="391199"/>
                                        </p:tgtEl>
                                        <p:attrNameLst>
                                          <p:attrName>style.visibility</p:attrName>
                                        </p:attrNameLst>
                                      </p:cBhvr>
                                      <p:to>
                                        <p:strVal val="visible"/>
                                      </p:to>
                                    </p:set>
                                    <p:anim calcmode="lin" valueType="num">
                                      <p:cBhvr>
                                        <p:cTn id="156" dur="500" fill="hold"/>
                                        <p:tgtEl>
                                          <p:spTgt spid="391199"/>
                                        </p:tgtEl>
                                        <p:attrNameLst>
                                          <p:attrName>ppt_w</p:attrName>
                                        </p:attrNameLst>
                                      </p:cBhvr>
                                      <p:tavLst>
                                        <p:tav tm="0">
                                          <p:val>
                                            <p:fltVal val="0"/>
                                          </p:val>
                                        </p:tav>
                                        <p:tav tm="100000">
                                          <p:val>
                                            <p:strVal val="#ppt_w"/>
                                          </p:val>
                                        </p:tav>
                                      </p:tavLst>
                                    </p:anim>
                                    <p:anim calcmode="lin" valueType="num">
                                      <p:cBhvr>
                                        <p:cTn id="157" dur="500" fill="hold"/>
                                        <p:tgtEl>
                                          <p:spTgt spid="391199"/>
                                        </p:tgtEl>
                                        <p:attrNameLst>
                                          <p:attrName>ppt_h</p:attrName>
                                        </p:attrNameLst>
                                      </p:cBhvr>
                                      <p:tavLst>
                                        <p:tav tm="0">
                                          <p:val>
                                            <p:fltVal val="0"/>
                                          </p:val>
                                        </p:tav>
                                        <p:tav tm="100000">
                                          <p:val>
                                            <p:strVal val="#ppt_h"/>
                                          </p:val>
                                        </p:tav>
                                      </p:tavLst>
                                    </p:anim>
                                    <p:animEffect transition="in" filter="fade">
                                      <p:cBhvr>
                                        <p:cTn id="158" dur="500"/>
                                        <p:tgtEl>
                                          <p:spTgt spid="391199"/>
                                        </p:tgtEl>
                                      </p:cBhvr>
                                    </p:animEffect>
                                  </p:childTnLst>
                                </p:cTn>
                              </p:par>
                            </p:childTnLst>
                          </p:cTn>
                        </p:par>
                      </p:childTnLst>
                    </p:cTn>
                  </p:par>
                  <p:par>
                    <p:cTn id="159" fill="hold">
                      <p:stCondLst>
                        <p:cond delay="indefinite"/>
                      </p:stCondLst>
                      <p:childTnLst>
                        <p:par>
                          <p:cTn id="160" fill="hold">
                            <p:stCondLst>
                              <p:cond delay="0"/>
                            </p:stCondLst>
                            <p:childTnLst>
                              <p:par>
                                <p:cTn id="161" presetID="39" presetClass="entr" presetSubtype="0" accel="100000" fill="hold" grpId="0" nodeType="clickEffect">
                                  <p:stCondLst>
                                    <p:cond delay="0"/>
                                  </p:stCondLst>
                                  <p:childTnLst>
                                    <p:set>
                                      <p:cBhvr>
                                        <p:cTn id="162" dur="1" fill="hold">
                                          <p:stCondLst>
                                            <p:cond delay="0"/>
                                          </p:stCondLst>
                                        </p:cTn>
                                        <p:tgtEl>
                                          <p:spTgt spid="391196"/>
                                        </p:tgtEl>
                                        <p:attrNameLst>
                                          <p:attrName>style.visibility</p:attrName>
                                        </p:attrNameLst>
                                      </p:cBhvr>
                                      <p:to>
                                        <p:strVal val="visible"/>
                                      </p:to>
                                    </p:set>
                                    <p:anim calcmode="lin" valueType="num">
                                      <p:cBhvr>
                                        <p:cTn id="163" dur="500" fill="hold"/>
                                        <p:tgtEl>
                                          <p:spTgt spid="391196"/>
                                        </p:tgtEl>
                                        <p:attrNameLst>
                                          <p:attrName>ppt_h</p:attrName>
                                        </p:attrNameLst>
                                      </p:cBhvr>
                                      <p:tavLst>
                                        <p:tav tm="0">
                                          <p:val>
                                            <p:strVal val="#ppt_h/20"/>
                                          </p:val>
                                        </p:tav>
                                        <p:tav tm="50000">
                                          <p:val>
                                            <p:strVal val="#ppt_h/20"/>
                                          </p:val>
                                        </p:tav>
                                        <p:tav tm="100000">
                                          <p:val>
                                            <p:strVal val="#ppt_h"/>
                                          </p:val>
                                        </p:tav>
                                      </p:tavLst>
                                    </p:anim>
                                    <p:anim calcmode="lin" valueType="num">
                                      <p:cBhvr>
                                        <p:cTn id="164" dur="500" fill="hold"/>
                                        <p:tgtEl>
                                          <p:spTgt spid="391196"/>
                                        </p:tgtEl>
                                        <p:attrNameLst>
                                          <p:attrName>ppt_w</p:attrName>
                                        </p:attrNameLst>
                                      </p:cBhvr>
                                      <p:tavLst>
                                        <p:tav tm="0">
                                          <p:val>
                                            <p:strVal val="#ppt_w+.3"/>
                                          </p:val>
                                        </p:tav>
                                        <p:tav tm="50000">
                                          <p:val>
                                            <p:strVal val="#ppt_w+.3"/>
                                          </p:val>
                                        </p:tav>
                                        <p:tav tm="100000">
                                          <p:val>
                                            <p:strVal val="#ppt_w"/>
                                          </p:val>
                                        </p:tav>
                                      </p:tavLst>
                                    </p:anim>
                                    <p:anim calcmode="lin" valueType="num">
                                      <p:cBhvr>
                                        <p:cTn id="165" dur="500" fill="hold"/>
                                        <p:tgtEl>
                                          <p:spTgt spid="391196"/>
                                        </p:tgtEl>
                                        <p:attrNameLst>
                                          <p:attrName>ppt_x</p:attrName>
                                        </p:attrNameLst>
                                      </p:cBhvr>
                                      <p:tavLst>
                                        <p:tav tm="0">
                                          <p:val>
                                            <p:strVal val="#ppt_x-.3"/>
                                          </p:val>
                                        </p:tav>
                                        <p:tav tm="50000">
                                          <p:val>
                                            <p:strVal val="#ppt_x"/>
                                          </p:val>
                                        </p:tav>
                                        <p:tav tm="100000">
                                          <p:val>
                                            <p:strVal val="#ppt_x"/>
                                          </p:val>
                                        </p:tav>
                                      </p:tavLst>
                                    </p:anim>
                                    <p:anim calcmode="lin" valueType="num">
                                      <p:cBhvr>
                                        <p:cTn id="166" dur="500" fill="hold"/>
                                        <p:tgtEl>
                                          <p:spTgt spid="391196"/>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39" presetClass="entr" presetSubtype="0" accel="100000" fill="hold" grpId="0" nodeType="clickEffect">
                                  <p:stCondLst>
                                    <p:cond delay="0"/>
                                  </p:stCondLst>
                                  <p:childTnLst>
                                    <p:set>
                                      <p:cBhvr>
                                        <p:cTn id="170" dur="1" fill="hold">
                                          <p:stCondLst>
                                            <p:cond delay="0"/>
                                          </p:stCondLst>
                                        </p:cTn>
                                        <p:tgtEl>
                                          <p:spTgt spid="391197"/>
                                        </p:tgtEl>
                                        <p:attrNameLst>
                                          <p:attrName>style.visibility</p:attrName>
                                        </p:attrNameLst>
                                      </p:cBhvr>
                                      <p:to>
                                        <p:strVal val="visible"/>
                                      </p:to>
                                    </p:set>
                                    <p:anim calcmode="lin" valueType="num">
                                      <p:cBhvr>
                                        <p:cTn id="171" dur="500" fill="hold"/>
                                        <p:tgtEl>
                                          <p:spTgt spid="391197"/>
                                        </p:tgtEl>
                                        <p:attrNameLst>
                                          <p:attrName>ppt_h</p:attrName>
                                        </p:attrNameLst>
                                      </p:cBhvr>
                                      <p:tavLst>
                                        <p:tav tm="0">
                                          <p:val>
                                            <p:strVal val="#ppt_h/20"/>
                                          </p:val>
                                        </p:tav>
                                        <p:tav tm="50000">
                                          <p:val>
                                            <p:strVal val="#ppt_h/20"/>
                                          </p:val>
                                        </p:tav>
                                        <p:tav tm="100000">
                                          <p:val>
                                            <p:strVal val="#ppt_h"/>
                                          </p:val>
                                        </p:tav>
                                      </p:tavLst>
                                    </p:anim>
                                    <p:anim calcmode="lin" valueType="num">
                                      <p:cBhvr>
                                        <p:cTn id="172" dur="500" fill="hold"/>
                                        <p:tgtEl>
                                          <p:spTgt spid="391197"/>
                                        </p:tgtEl>
                                        <p:attrNameLst>
                                          <p:attrName>ppt_w</p:attrName>
                                        </p:attrNameLst>
                                      </p:cBhvr>
                                      <p:tavLst>
                                        <p:tav tm="0">
                                          <p:val>
                                            <p:strVal val="#ppt_w+.3"/>
                                          </p:val>
                                        </p:tav>
                                        <p:tav tm="50000">
                                          <p:val>
                                            <p:strVal val="#ppt_w+.3"/>
                                          </p:val>
                                        </p:tav>
                                        <p:tav tm="100000">
                                          <p:val>
                                            <p:strVal val="#ppt_w"/>
                                          </p:val>
                                        </p:tav>
                                      </p:tavLst>
                                    </p:anim>
                                    <p:anim calcmode="lin" valueType="num">
                                      <p:cBhvr>
                                        <p:cTn id="173" dur="500" fill="hold"/>
                                        <p:tgtEl>
                                          <p:spTgt spid="391197"/>
                                        </p:tgtEl>
                                        <p:attrNameLst>
                                          <p:attrName>ppt_x</p:attrName>
                                        </p:attrNameLst>
                                      </p:cBhvr>
                                      <p:tavLst>
                                        <p:tav tm="0">
                                          <p:val>
                                            <p:strVal val="#ppt_x-.3"/>
                                          </p:val>
                                        </p:tav>
                                        <p:tav tm="50000">
                                          <p:val>
                                            <p:strVal val="#ppt_x"/>
                                          </p:val>
                                        </p:tav>
                                        <p:tav tm="100000">
                                          <p:val>
                                            <p:strVal val="#ppt_x"/>
                                          </p:val>
                                        </p:tav>
                                      </p:tavLst>
                                    </p:anim>
                                    <p:anim calcmode="lin" valueType="num">
                                      <p:cBhvr>
                                        <p:cTn id="174" dur="500" fill="hold"/>
                                        <p:tgtEl>
                                          <p:spTgt spid="391197"/>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grpId="0" nodeType="clickEffect">
                                  <p:stCondLst>
                                    <p:cond delay="0"/>
                                  </p:stCondLst>
                                  <p:childTnLst>
                                    <p:set>
                                      <p:cBhvr>
                                        <p:cTn id="178" dur="1" fill="hold">
                                          <p:stCondLst>
                                            <p:cond delay="0"/>
                                          </p:stCondLst>
                                        </p:cTn>
                                        <p:tgtEl>
                                          <p:spTgt spid="391198"/>
                                        </p:tgtEl>
                                        <p:attrNameLst>
                                          <p:attrName>style.visibility</p:attrName>
                                        </p:attrNameLst>
                                      </p:cBhvr>
                                      <p:to>
                                        <p:strVal val="visible"/>
                                      </p:to>
                                    </p:set>
                                    <p:animEffect transition="in" filter="dissolve">
                                      <p:cBhvr>
                                        <p:cTn id="179" dur="500"/>
                                        <p:tgtEl>
                                          <p:spTgt spid="391198"/>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0" fill="hold" grpId="1" nodeType="clickEffect">
                                  <p:stCondLst>
                                    <p:cond delay="0"/>
                                  </p:stCondLst>
                                  <p:childTnLst>
                                    <p:set>
                                      <p:cBhvr>
                                        <p:cTn id="183" dur="1" fill="hold">
                                          <p:stCondLst>
                                            <p:cond delay="0"/>
                                          </p:stCondLst>
                                        </p:cTn>
                                        <p:tgtEl>
                                          <p:spTgt spid="391199"/>
                                        </p:tgtEl>
                                        <p:attrNameLst>
                                          <p:attrName>style.visibility</p:attrName>
                                        </p:attrNameLst>
                                      </p:cBhvr>
                                      <p:to>
                                        <p:strVal val="visible"/>
                                      </p:to>
                                    </p:set>
                                    <p:anim calcmode="lin" valueType="num">
                                      <p:cBhvr>
                                        <p:cTn id="184" dur="500" fill="hold"/>
                                        <p:tgtEl>
                                          <p:spTgt spid="391199"/>
                                        </p:tgtEl>
                                        <p:attrNameLst>
                                          <p:attrName>ppt_w</p:attrName>
                                        </p:attrNameLst>
                                      </p:cBhvr>
                                      <p:tavLst>
                                        <p:tav tm="0">
                                          <p:val>
                                            <p:fltVal val="0"/>
                                          </p:val>
                                        </p:tav>
                                        <p:tav tm="100000">
                                          <p:val>
                                            <p:strVal val="#ppt_w"/>
                                          </p:val>
                                        </p:tav>
                                      </p:tavLst>
                                    </p:anim>
                                    <p:anim calcmode="lin" valueType="num">
                                      <p:cBhvr>
                                        <p:cTn id="185" dur="500" fill="hold"/>
                                        <p:tgtEl>
                                          <p:spTgt spid="391199"/>
                                        </p:tgtEl>
                                        <p:attrNameLst>
                                          <p:attrName>ppt_h</p:attrName>
                                        </p:attrNameLst>
                                      </p:cBhvr>
                                      <p:tavLst>
                                        <p:tav tm="0">
                                          <p:val>
                                            <p:fltVal val="0"/>
                                          </p:val>
                                        </p:tav>
                                        <p:tav tm="100000">
                                          <p:val>
                                            <p:strVal val="#ppt_h"/>
                                          </p:val>
                                        </p:tav>
                                      </p:tavLst>
                                    </p:anim>
                                    <p:animEffect transition="in" filter="fade">
                                      <p:cBhvr>
                                        <p:cTn id="186" dur="500"/>
                                        <p:tgtEl>
                                          <p:spTgt spid="391199"/>
                                        </p:tgtEl>
                                      </p:cBhvr>
                                    </p:animEffect>
                                  </p:childTnLst>
                                </p:cTn>
                              </p:par>
                            </p:childTnLst>
                          </p:cTn>
                        </p:par>
                      </p:childTnLst>
                    </p:cTn>
                  </p:par>
                  <p:par>
                    <p:cTn id="187" fill="hold">
                      <p:stCondLst>
                        <p:cond delay="indefinite"/>
                      </p:stCondLst>
                      <p:childTnLst>
                        <p:par>
                          <p:cTn id="188" fill="hold">
                            <p:stCondLst>
                              <p:cond delay="0"/>
                            </p:stCondLst>
                            <p:childTnLst>
                              <p:par>
                                <p:cTn id="189" presetID="56" presetClass="entr" presetSubtype="0" fill="hold" grpId="0" nodeType="clickEffect">
                                  <p:stCondLst>
                                    <p:cond delay="0"/>
                                  </p:stCondLst>
                                  <p:iterate type="lt">
                                    <p:tmPct val="10000"/>
                                  </p:iterate>
                                  <p:childTnLst>
                                    <p:set>
                                      <p:cBhvr>
                                        <p:cTn id="190" dur="1" fill="hold">
                                          <p:stCondLst>
                                            <p:cond delay="0"/>
                                          </p:stCondLst>
                                        </p:cTn>
                                        <p:tgtEl>
                                          <p:spTgt spid="391200"/>
                                        </p:tgtEl>
                                        <p:attrNameLst>
                                          <p:attrName>style.visibility</p:attrName>
                                        </p:attrNameLst>
                                      </p:cBhvr>
                                      <p:to>
                                        <p:strVal val="visible"/>
                                      </p:to>
                                    </p:set>
                                    <p:anim by="(-#ppt_w*2)" calcmode="lin" valueType="num">
                                      <p:cBhvr rctx="PPT">
                                        <p:cTn id="191" dur="500" autoRev="1" fill="hold">
                                          <p:stCondLst>
                                            <p:cond delay="0"/>
                                          </p:stCondLst>
                                        </p:cTn>
                                        <p:tgtEl>
                                          <p:spTgt spid="391200"/>
                                        </p:tgtEl>
                                        <p:attrNameLst>
                                          <p:attrName>ppt_w</p:attrName>
                                        </p:attrNameLst>
                                      </p:cBhvr>
                                    </p:anim>
                                    <p:anim by="(#ppt_w*0.50)" calcmode="lin" valueType="num">
                                      <p:cBhvr>
                                        <p:cTn id="192" dur="500" decel="50000" autoRev="1" fill="hold">
                                          <p:stCondLst>
                                            <p:cond delay="0"/>
                                          </p:stCondLst>
                                        </p:cTn>
                                        <p:tgtEl>
                                          <p:spTgt spid="391200"/>
                                        </p:tgtEl>
                                        <p:attrNameLst>
                                          <p:attrName>ppt_x</p:attrName>
                                        </p:attrNameLst>
                                      </p:cBhvr>
                                    </p:anim>
                                    <p:anim from="(-#ppt_h/2)" to="(#ppt_y)" calcmode="lin" valueType="num">
                                      <p:cBhvr>
                                        <p:cTn id="193" dur="1000" fill="hold">
                                          <p:stCondLst>
                                            <p:cond delay="0"/>
                                          </p:stCondLst>
                                        </p:cTn>
                                        <p:tgtEl>
                                          <p:spTgt spid="391200"/>
                                        </p:tgtEl>
                                        <p:attrNameLst>
                                          <p:attrName>ppt_y</p:attrName>
                                        </p:attrNameLst>
                                      </p:cBhvr>
                                    </p:anim>
                                    <p:animRot by="21600000">
                                      <p:cBhvr>
                                        <p:cTn id="194" dur="1000" fill="hold">
                                          <p:stCondLst>
                                            <p:cond delay="0"/>
                                          </p:stCondLst>
                                        </p:cTn>
                                        <p:tgtEl>
                                          <p:spTgt spid="391200"/>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grpId="0" nodeType="clickEffect">
                                  <p:stCondLst>
                                    <p:cond delay="0"/>
                                  </p:stCondLst>
                                  <p:childTnLst>
                                    <p:set>
                                      <p:cBhvr>
                                        <p:cTn id="198" dur="1" fill="hold">
                                          <p:stCondLst>
                                            <p:cond delay="0"/>
                                          </p:stCondLst>
                                        </p:cTn>
                                        <p:tgtEl>
                                          <p:spTgt spid="391201"/>
                                        </p:tgtEl>
                                        <p:attrNameLst>
                                          <p:attrName>style.visibility</p:attrName>
                                        </p:attrNameLst>
                                      </p:cBhvr>
                                      <p:to>
                                        <p:strVal val="visible"/>
                                      </p:to>
                                    </p:set>
                                    <p:animEffect transition="in" filter="dissolve">
                                      <p:cBhvr>
                                        <p:cTn id="199" dur="500"/>
                                        <p:tgtEl>
                                          <p:spTgt spid="391201"/>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91202">
                                            <p:txEl>
                                              <p:pRg st="0" end="0"/>
                                            </p:txEl>
                                          </p:spTgt>
                                        </p:tgtEl>
                                        <p:attrNameLst>
                                          <p:attrName>style.visibility</p:attrName>
                                        </p:attrNameLst>
                                      </p:cBhvr>
                                      <p:to>
                                        <p:strVal val="visible"/>
                                      </p:to>
                                    </p:set>
                                    <p:animEffect transition="in" filter="wipe(left)">
                                      <p:cBhvr>
                                        <p:cTn id="204" dur="500"/>
                                        <p:tgtEl>
                                          <p:spTgt spid="391202">
                                            <p:txEl>
                                              <p:pRg st="0" end="0"/>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4" fill="hold" grpId="0" nodeType="clickEffect">
                                  <p:stCondLst>
                                    <p:cond delay="0"/>
                                  </p:stCondLst>
                                  <p:childTnLst>
                                    <p:set>
                                      <p:cBhvr>
                                        <p:cTn id="208" dur="1" fill="hold">
                                          <p:stCondLst>
                                            <p:cond delay="0"/>
                                          </p:stCondLst>
                                        </p:cTn>
                                        <p:tgtEl>
                                          <p:spTgt spid="391203"/>
                                        </p:tgtEl>
                                        <p:attrNameLst>
                                          <p:attrName>style.visibility</p:attrName>
                                        </p:attrNameLst>
                                      </p:cBhvr>
                                      <p:to>
                                        <p:strVal val="visible"/>
                                      </p:to>
                                    </p:set>
                                    <p:animEffect transition="in" filter="wipe(down)">
                                      <p:cBhvr>
                                        <p:cTn id="209" dur="500"/>
                                        <p:tgtEl>
                                          <p:spTgt spid="391203"/>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91204"/>
                                        </p:tgtEl>
                                        <p:attrNameLst>
                                          <p:attrName>style.visibility</p:attrName>
                                        </p:attrNameLst>
                                      </p:cBhvr>
                                      <p:to>
                                        <p:strVal val="visible"/>
                                      </p:to>
                                    </p:set>
                                    <p:animEffect transition="in" filter="wipe(left)">
                                      <p:cBhvr>
                                        <p:cTn id="214" dur="500"/>
                                        <p:tgtEl>
                                          <p:spTgt spid="391204"/>
                                        </p:tgtEl>
                                      </p:cBhvr>
                                    </p:animEffect>
                                  </p:childTnLst>
                                </p:cTn>
                              </p:par>
                            </p:childTnLst>
                          </p:cTn>
                        </p:par>
                      </p:childTnLst>
                    </p:cTn>
                  </p:par>
                  <p:par>
                    <p:cTn id="215" fill="hold">
                      <p:stCondLst>
                        <p:cond delay="indefinite"/>
                      </p:stCondLst>
                      <p:childTnLst>
                        <p:par>
                          <p:cTn id="216" fill="hold">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391205"/>
                                        </p:tgtEl>
                                        <p:attrNameLst>
                                          <p:attrName>style.visibility</p:attrName>
                                        </p:attrNameLst>
                                      </p:cBhvr>
                                      <p:to>
                                        <p:strVal val="visible"/>
                                      </p:to>
                                    </p:set>
                                    <p:animEffect transition="in" filter="wipe(down)">
                                      <p:cBhvr>
                                        <p:cTn id="219" dur="580">
                                          <p:stCondLst>
                                            <p:cond delay="0"/>
                                          </p:stCondLst>
                                        </p:cTn>
                                        <p:tgtEl>
                                          <p:spTgt spid="391205"/>
                                        </p:tgtEl>
                                      </p:cBhvr>
                                    </p:animEffect>
                                    <p:anim calcmode="lin" valueType="num">
                                      <p:cBhvr>
                                        <p:cTn id="220" dur="1822" tmFilter="0,0; 0.14,0.36; 0.43,0.73; 0.71,0.91; 1.0,1.0">
                                          <p:stCondLst>
                                            <p:cond delay="0"/>
                                          </p:stCondLst>
                                        </p:cTn>
                                        <p:tgtEl>
                                          <p:spTgt spid="391205"/>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391205"/>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391205"/>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391205"/>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391205"/>
                                        </p:tgtEl>
                                        <p:attrNameLst>
                                          <p:attrName>ppt_y</p:attrName>
                                        </p:attrNameLst>
                                      </p:cBhvr>
                                      <p:tavLst>
                                        <p:tav tm="0" fmla="#ppt_y-sin(pi*$)/81">
                                          <p:val>
                                            <p:fltVal val="0"/>
                                          </p:val>
                                        </p:tav>
                                        <p:tav tm="100000">
                                          <p:val>
                                            <p:fltVal val="1"/>
                                          </p:val>
                                        </p:tav>
                                      </p:tavLst>
                                    </p:anim>
                                    <p:animScale>
                                      <p:cBhvr>
                                        <p:cTn id="225" dur="26">
                                          <p:stCondLst>
                                            <p:cond delay="650"/>
                                          </p:stCondLst>
                                        </p:cTn>
                                        <p:tgtEl>
                                          <p:spTgt spid="391205"/>
                                        </p:tgtEl>
                                      </p:cBhvr>
                                      <p:to x="100000" y="60000"/>
                                    </p:animScale>
                                    <p:animScale>
                                      <p:cBhvr>
                                        <p:cTn id="226" dur="166" decel="50000">
                                          <p:stCondLst>
                                            <p:cond delay="676"/>
                                          </p:stCondLst>
                                        </p:cTn>
                                        <p:tgtEl>
                                          <p:spTgt spid="391205"/>
                                        </p:tgtEl>
                                      </p:cBhvr>
                                      <p:to x="100000" y="100000"/>
                                    </p:animScale>
                                    <p:animScale>
                                      <p:cBhvr>
                                        <p:cTn id="227" dur="26">
                                          <p:stCondLst>
                                            <p:cond delay="1312"/>
                                          </p:stCondLst>
                                        </p:cTn>
                                        <p:tgtEl>
                                          <p:spTgt spid="391205"/>
                                        </p:tgtEl>
                                      </p:cBhvr>
                                      <p:to x="100000" y="80000"/>
                                    </p:animScale>
                                    <p:animScale>
                                      <p:cBhvr>
                                        <p:cTn id="228" dur="166" decel="50000">
                                          <p:stCondLst>
                                            <p:cond delay="1338"/>
                                          </p:stCondLst>
                                        </p:cTn>
                                        <p:tgtEl>
                                          <p:spTgt spid="391205"/>
                                        </p:tgtEl>
                                      </p:cBhvr>
                                      <p:to x="100000" y="100000"/>
                                    </p:animScale>
                                    <p:animScale>
                                      <p:cBhvr>
                                        <p:cTn id="229" dur="26">
                                          <p:stCondLst>
                                            <p:cond delay="1642"/>
                                          </p:stCondLst>
                                        </p:cTn>
                                        <p:tgtEl>
                                          <p:spTgt spid="391205"/>
                                        </p:tgtEl>
                                      </p:cBhvr>
                                      <p:to x="100000" y="90000"/>
                                    </p:animScale>
                                    <p:animScale>
                                      <p:cBhvr>
                                        <p:cTn id="230" dur="166" decel="50000">
                                          <p:stCondLst>
                                            <p:cond delay="1668"/>
                                          </p:stCondLst>
                                        </p:cTn>
                                        <p:tgtEl>
                                          <p:spTgt spid="391205"/>
                                        </p:tgtEl>
                                      </p:cBhvr>
                                      <p:to x="100000" y="100000"/>
                                    </p:animScale>
                                    <p:animScale>
                                      <p:cBhvr>
                                        <p:cTn id="231" dur="26">
                                          <p:stCondLst>
                                            <p:cond delay="1808"/>
                                          </p:stCondLst>
                                        </p:cTn>
                                        <p:tgtEl>
                                          <p:spTgt spid="391205"/>
                                        </p:tgtEl>
                                      </p:cBhvr>
                                      <p:to x="100000" y="95000"/>
                                    </p:animScale>
                                    <p:animScale>
                                      <p:cBhvr>
                                        <p:cTn id="232" dur="166" decel="50000">
                                          <p:stCondLst>
                                            <p:cond delay="1834"/>
                                          </p:stCondLst>
                                        </p:cTn>
                                        <p:tgtEl>
                                          <p:spTgt spid="39120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3" grpId="0"/>
      <p:bldP spid="391174" grpId="0"/>
      <p:bldP spid="391178" grpId="0"/>
      <p:bldP spid="391179" grpId="0"/>
      <p:bldP spid="391182" grpId="0"/>
      <p:bldP spid="391183" grpId="0"/>
      <p:bldP spid="391184" grpId="0"/>
      <p:bldP spid="391185" grpId="0"/>
      <p:bldP spid="391186" grpId="0"/>
      <p:bldP spid="391187" grpId="0"/>
      <p:bldP spid="391188" grpId="0"/>
      <p:bldP spid="391192" grpId="0"/>
      <p:bldP spid="391193" grpId="0"/>
      <p:bldP spid="391194" grpId="0" animBg="1"/>
      <p:bldP spid="391195" grpId="0"/>
      <p:bldP spid="391196" grpId="0"/>
      <p:bldP spid="391197" grpId="0"/>
      <p:bldP spid="391198" grpId="0" animBg="1"/>
      <p:bldP spid="391199" grpId="0"/>
      <p:bldP spid="391199" grpId="1"/>
      <p:bldP spid="391200" grpId="0"/>
      <p:bldP spid="391201" grpId="0"/>
      <p:bldP spid="391203" grpId="0"/>
      <p:bldP spid="391204" grpId="0" animBg="1"/>
      <p:bldP spid="391205" grpId="0"/>
      <p:bldP spid="391206" grpId="0" animBg="1"/>
      <p:bldP spid="391207" grpId="0" animBg="1"/>
      <p:bldP spid="391208" grpId="0" animBg="1"/>
      <p:bldP spid="391209"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3"/>
          <p:cNvSpPr txBox="1">
            <a:spLocks noChangeArrowheads="1"/>
          </p:cNvSpPr>
          <p:nvPr/>
        </p:nvSpPr>
        <p:spPr bwMode="auto">
          <a:xfrm>
            <a:off x="1581150" y="1792288"/>
            <a:ext cx="6875463" cy="457200"/>
          </a:xfrm>
          <a:prstGeom prst="rect">
            <a:avLst/>
          </a:prstGeom>
          <a:noFill/>
          <a:ln w="9525">
            <a:noFill/>
            <a:miter lim="800000"/>
            <a:headEnd/>
            <a:tailEnd/>
          </a:ln>
        </p:spPr>
        <p:txBody>
          <a:bodyPr wrap="none">
            <a:spAutoFit/>
          </a:bodyPr>
          <a:lstStyle/>
          <a:p>
            <a:r>
              <a:rPr lang="en-US" sz="2400" b="1">
                <a:latin typeface="Arial" charset="0"/>
              </a:rPr>
              <a:t>Molar Mass</a:t>
            </a:r>
            <a:r>
              <a:rPr lang="en-US" sz="1800">
                <a:latin typeface="Arial" charset="0"/>
              </a:rPr>
              <a:t>                         vs.                    </a:t>
            </a:r>
            <a:r>
              <a:rPr lang="en-US" sz="2400" b="1">
                <a:latin typeface="Arial" charset="0"/>
              </a:rPr>
              <a:t>Atomic Mass</a:t>
            </a:r>
          </a:p>
        </p:txBody>
      </p:sp>
      <p:sp>
        <p:nvSpPr>
          <p:cNvPr id="145411" name="Freeform 4"/>
          <p:cNvSpPr>
            <a:spLocks/>
          </p:cNvSpPr>
          <p:nvPr/>
        </p:nvSpPr>
        <p:spPr bwMode="auto">
          <a:xfrm>
            <a:off x="2819400" y="1447800"/>
            <a:ext cx="3657600" cy="381000"/>
          </a:xfrm>
          <a:custGeom>
            <a:avLst/>
            <a:gdLst>
              <a:gd name="T0" fmla="*/ 3657600 w 2304"/>
              <a:gd name="T1" fmla="*/ 381000 h 240"/>
              <a:gd name="T2" fmla="*/ 1905000 w 2304"/>
              <a:gd name="T3" fmla="*/ 0 h 240"/>
              <a:gd name="T4" fmla="*/ 0 w 2304"/>
              <a:gd name="T5" fmla="*/ 381000 h 240"/>
              <a:gd name="T6" fmla="*/ 0 60000 65536"/>
              <a:gd name="T7" fmla="*/ 0 60000 65536"/>
              <a:gd name="T8" fmla="*/ 0 60000 65536"/>
              <a:gd name="T9" fmla="*/ 0 w 2304"/>
              <a:gd name="T10" fmla="*/ 0 h 240"/>
              <a:gd name="T11" fmla="*/ 2304 w 2304"/>
              <a:gd name="T12" fmla="*/ 240 h 240"/>
            </a:gdLst>
            <a:ahLst/>
            <a:cxnLst>
              <a:cxn ang="T6">
                <a:pos x="T0" y="T1"/>
              </a:cxn>
              <a:cxn ang="T7">
                <a:pos x="T2" y="T3"/>
              </a:cxn>
              <a:cxn ang="T8">
                <a:pos x="T4" y="T5"/>
              </a:cxn>
            </a:cxnLst>
            <a:rect l="T9" t="T10" r="T11" b="T12"/>
            <a:pathLst>
              <a:path w="2304" h="240">
                <a:moveTo>
                  <a:pt x="2304" y="240"/>
                </a:moveTo>
                <a:cubicBezTo>
                  <a:pt x="1944" y="120"/>
                  <a:pt x="1584" y="0"/>
                  <a:pt x="1200" y="0"/>
                </a:cubicBezTo>
                <a:cubicBezTo>
                  <a:pt x="816" y="0"/>
                  <a:pt x="192" y="200"/>
                  <a:pt x="0" y="240"/>
                </a:cubicBezTo>
              </a:path>
            </a:pathLst>
          </a:custGeom>
          <a:noFill/>
          <a:ln w="9525">
            <a:solidFill>
              <a:schemeClr val="tx1"/>
            </a:solidFill>
            <a:prstDash val="sysDot"/>
            <a:round/>
            <a:headEnd/>
            <a:tailEnd type="triangle" w="med" len="med"/>
          </a:ln>
        </p:spPr>
        <p:txBody>
          <a:bodyPr/>
          <a:lstStyle/>
          <a:p>
            <a:endParaRPr lang="en-US"/>
          </a:p>
        </p:txBody>
      </p:sp>
      <p:sp>
        <p:nvSpPr>
          <p:cNvPr id="145412" name="Text Box 5"/>
          <p:cNvSpPr txBox="1">
            <a:spLocks noChangeArrowheads="1"/>
          </p:cNvSpPr>
          <p:nvPr/>
        </p:nvSpPr>
        <p:spPr bwMode="auto">
          <a:xfrm>
            <a:off x="4321175" y="1157288"/>
            <a:ext cx="1165225" cy="366712"/>
          </a:xfrm>
          <a:prstGeom prst="rect">
            <a:avLst/>
          </a:prstGeom>
          <a:noFill/>
          <a:ln w="9525">
            <a:noFill/>
            <a:miter lim="800000"/>
            <a:headEnd/>
            <a:tailEnd/>
          </a:ln>
        </p:spPr>
        <p:txBody>
          <a:bodyPr wrap="none">
            <a:spAutoFit/>
          </a:bodyPr>
          <a:lstStyle/>
          <a:p>
            <a:r>
              <a:rPr lang="en-US" sz="1800">
                <a:latin typeface="Arial" charset="0"/>
              </a:rPr>
              <a:t>6.02x10</a:t>
            </a:r>
            <a:r>
              <a:rPr lang="en-US" sz="1800" baseline="30000">
                <a:latin typeface="Arial" charset="0"/>
              </a:rPr>
              <a:t>23</a:t>
            </a:r>
          </a:p>
        </p:txBody>
      </p:sp>
      <p:sp>
        <p:nvSpPr>
          <p:cNvPr id="145413" name="Text Box 6"/>
          <p:cNvSpPr txBox="1">
            <a:spLocks noChangeArrowheads="1"/>
          </p:cNvSpPr>
          <p:nvPr/>
        </p:nvSpPr>
        <p:spPr bwMode="auto">
          <a:xfrm>
            <a:off x="6461125" y="2246313"/>
            <a:ext cx="1582738"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25000">
                <a:latin typeface="Arial" charset="0"/>
              </a:rPr>
              <a:t>2</a:t>
            </a:r>
            <a:r>
              <a:rPr lang="en-US" sz="1800">
                <a:latin typeface="Arial" charset="0"/>
              </a:rPr>
              <a:t> = _______</a:t>
            </a:r>
          </a:p>
        </p:txBody>
      </p:sp>
      <p:sp>
        <p:nvSpPr>
          <p:cNvPr id="145414" name="Text Box 7"/>
          <p:cNvSpPr txBox="1">
            <a:spLocks noChangeArrowheads="1"/>
          </p:cNvSpPr>
          <p:nvPr/>
        </p:nvSpPr>
        <p:spPr bwMode="auto">
          <a:xfrm>
            <a:off x="1643063" y="2224088"/>
            <a:ext cx="1328737"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25000">
                <a:latin typeface="Arial" charset="0"/>
              </a:rPr>
              <a:t>2</a:t>
            </a:r>
            <a:r>
              <a:rPr lang="en-US" sz="1800">
                <a:latin typeface="Arial" charset="0"/>
              </a:rPr>
              <a:t> = _____</a:t>
            </a:r>
          </a:p>
        </p:txBody>
      </p:sp>
      <p:sp>
        <p:nvSpPr>
          <p:cNvPr id="145415" name="Text Box 8"/>
          <p:cNvSpPr txBox="1">
            <a:spLocks noChangeArrowheads="1"/>
          </p:cNvSpPr>
          <p:nvPr/>
        </p:nvSpPr>
        <p:spPr bwMode="auto">
          <a:xfrm>
            <a:off x="6324600" y="2681288"/>
            <a:ext cx="1887538"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25000">
                <a:latin typeface="Arial" charset="0"/>
              </a:rPr>
              <a:t>2</a:t>
            </a:r>
            <a:r>
              <a:rPr lang="en-US" sz="1800">
                <a:latin typeface="Arial" charset="0"/>
              </a:rPr>
              <a:t>O = ________</a:t>
            </a:r>
          </a:p>
        </p:txBody>
      </p:sp>
      <p:sp>
        <p:nvSpPr>
          <p:cNvPr id="145416" name="Text Box 9"/>
          <p:cNvSpPr txBox="1">
            <a:spLocks noChangeArrowheads="1"/>
          </p:cNvSpPr>
          <p:nvPr/>
        </p:nvSpPr>
        <p:spPr bwMode="auto">
          <a:xfrm>
            <a:off x="1524000" y="2659063"/>
            <a:ext cx="1506538"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25000">
                <a:latin typeface="Arial" charset="0"/>
              </a:rPr>
              <a:t>2</a:t>
            </a:r>
            <a:r>
              <a:rPr lang="en-US" sz="1800">
                <a:latin typeface="Arial" charset="0"/>
              </a:rPr>
              <a:t>O = _____</a:t>
            </a:r>
          </a:p>
        </p:txBody>
      </p:sp>
      <p:sp>
        <p:nvSpPr>
          <p:cNvPr id="145417" name="Text Box 10"/>
          <p:cNvSpPr txBox="1">
            <a:spLocks noChangeArrowheads="1"/>
          </p:cNvSpPr>
          <p:nvPr/>
        </p:nvSpPr>
        <p:spPr bwMode="auto">
          <a:xfrm>
            <a:off x="6324600" y="3138488"/>
            <a:ext cx="2192338" cy="366712"/>
          </a:xfrm>
          <a:prstGeom prst="rect">
            <a:avLst/>
          </a:prstGeom>
          <a:noFill/>
          <a:ln w="9525">
            <a:noFill/>
            <a:miter lim="800000"/>
            <a:headEnd/>
            <a:tailEnd/>
          </a:ln>
        </p:spPr>
        <p:txBody>
          <a:bodyPr wrap="none">
            <a:spAutoFit/>
          </a:bodyPr>
          <a:lstStyle/>
          <a:p>
            <a:r>
              <a:rPr lang="en-US" sz="1800">
                <a:latin typeface="Arial" charset="0"/>
              </a:rPr>
              <a:t>MgSO</a:t>
            </a:r>
            <a:r>
              <a:rPr lang="en-US" sz="1800" baseline="-25000">
                <a:latin typeface="Arial" charset="0"/>
              </a:rPr>
              <a:t>4</a:t>
            </a:r>
            <a:r>
              <a:rPr lang="en-US" sz="1800">
                <a:latin typeface="Arial" charset="0"/>
              </a:rPr>
              <a:t> = ________</a:t>
            </a:r>
          </a:p>
        </p:txBody>
      </p:sp>
      <p:sp>
        <p:nvSpPr>
          <p:cNvPr id="145418" name="Text Box 11"/>
          <p:cNvSpPr txBox="1">
            <a:spLocks noChangeArrowheads="1"/>
          </p:cNvSpPr>
          <p:nvPr/>
        </p:nvSpPr>
        <p:spPr bwMode="auto">
          <a:xfrm>
            <a:off x="1524000" y="3116263"/>
            <a:ext cx="1811338" cy="366712"/>
          </a:xfrm>
          <a:prstGeom prst="rect">
            <a:avLst/>
          </a:prstGeom>
          <a:noFill/>
          <a:ln w="9525">
            <a:noFill/>
            <a:miter lim="800000"/>
            <a:headEnd/>
            <a:tailEnd/>
          </a:ln>
        </p:spPr>
        <p:txBody>
          <a:bodyPr wrap="none">
            <a:spAutoFit/>
          </a:bodyPr>
          <a:lstStyle/>
          <a:p>
            <a:r>
              <a:rPr lang="en-US" sz="1800">
                <a:latin typeface="Arial" charset="0"/>
              </a:rPr>
              <a:t>MgSO</a:t>
            </a:r>
            <a:r>
              <a:rPr lang="en-US" sz="1800" baseline="-25000">
                <a:latin typeface="Arial" charset="0"/>
              </a:rPr>
              <a:t>4</a:t>
            </a:r>
            <a:r>
              <a:rPr lang="en-US" sz="1800">
                <a:latin typeface="Arial" charset="0"/>
              </a:rPr>
              <a:t> = _____</a:t>
            </a:r>
          </a:p>
        </p:txBody>
      </p:sp>
      <p:sp>
        <p:nvSpPr>
          <p:cNvPr id="145419" name="Text Box 12"/>
          <p:cNvSpPr txBox="1">
            <a:spLocks noChangeArrowheads="1"/>
          </p:cNvSpPr>
          <p:nvPr/>
        </p:nvSpPr>
        <p:spPr bwMode="auto">
          <a:xfrm>
            <a:off x="1524000" y="3573463"/>
            <a:ext cx="2144713" cy="366712"/>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a:latin typeface="Arial" charset="0"/>
              </a:rPr>
              <a:t>)</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 = _____</a:t>
            </a:r>
          </a:p>
        </p:txBody>
      </p:sp>
      <p:sp>
        <p:nvSpPr>
          <p:cNvPr id="145420" name="Text Box 13"/>
          <p:cNvSpPr txBox="1">
            <a:spLocks noChangeArrowheads="1"/>
          </p:cNvSpPr>
          <p:nvPr/>
        </p:nvSpPr>
        <p:spPr bwMode="auto">
          <a:xfrm>
            <a:off x="6313488" y="3595688"/>
            <a:ext cx="2525712" cy="366712"/>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a:latin typeface="Arial" charset="0"/>
              </a:rPr>
              <a:t>)</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 = ________</a:t>
            </a:r>
          </a:p>
        </p:txBody>
      </p:sp>
      <p:sp>
        <p:nvSpPr>
          <p:cNvPr id="145421" name="Text Box 14"/>
          <p:cNvSpPr txBox="1">
            <a:spLocks noChangeArrowheads="1"/>
          </p:cNvSpPr>
          <p:nvPr/>
        </p:nvSpPr>
        <p:spPr bwMode="auto">
          <a:xfrm>
            <a:off x="762000" y="4419600"/>
            <a:ext cx="2876550" cy="366713"/>
          </a:xfrm>
          <a:prstGeom prst="rect">
            <a:avLst/>
          </a:prstGeom>
          <a:noFill/>
          <a:ln w="9525">
            <a:noFill/>
            <a:miter lim="800000"/>
            <a:headEnd/>
            <a:tailEnd/>
          </a:ln>
        </p:spPr>
        <p:txBody>
          <a:bodyPr wrap="none">
            <a:spAutoFit/>
          </a:bodyPr>
          <a:lstStyle/>
          <a:p>
            <a:r>
              <a:rPr lang="en-US" sz="1800" b="1">
                <a:latin typeface="Arial" charset="0"/>
              </a:rPr>
              <a:t>Percentage Composition</a:t>
            </a:r>
          </a:p>
        </p:txBody>
      </p:sp>
      <p:sp>
        <p:nvSpPr>
          <p:cNvPr id="145422" name="Text Box 15"/>
          <p:cNvSpPr txBox="1">
            <a:spLocks noChangeArrowheads="1"/>
          </p:cNvSpPr>
          <p:nvPr/>
        </p:nvSpPr>
        <p:spPr bwMode="auto">
          <a:xfrm>
            <a:off x="685800" y="5729288"/>
            <a:ext cx="4044950" cy="366712"/>
          </a:xfrm>
          <a:prstGeom prst="rect">
            <a:avLst/>
          </a:prstGeom>
          <a:noFill/>
          <a:ln w="9525">
            <a:noFill/>
            <a:miter lim="800000"/>
            <a:headEnd/>
            <a:tailEnd/>
          </a:ln>
        </p:spPr>
        <p:txBody>
          <a:bodyPr wrap="none">
            <a:spAutoFit/>
          </a:bodyPr>
          <a:lstStyle/>
          <a:p>
            <a:r>
              <a:rPr lang="en-US" sz="1800" b="1">
                <a:latin typeface="Arial" charset="0"/>
              </a:rPr>
              <a:t>Empirical    </a:t>
            </a:r>
            <a:r>
              <a:rPr lang="en-US" sz="1800">
                <a:latin typeface="Arial" charset="0"/>
              </a:rPr>
              <a:t>vs.</a:t>
            </a:r>
            <a:r>
              <a:rPr lang="en-US" sz="1800" b="1">
                <a:latin typeface="Arial" charset="0"/>
              </a:rPr>
              <a:t>    Molecular Formula</a:t>
            </a:r>
          </a:p>
        </p:txBody>
      </p:sp>
      <p:sp>
        <p:nvSpPr>
          <p:cNvPr id="145423" name="Text Box 16"/>
          <p:cNvSpPr txBox="1">
            <a:spLocks noChangeArrowheads="1"/>
          </p:cNvSpPr>
          <p:nvPr/>
        </p:nvSpPr>
        <p:spPr bwMode="auto">
          <a:xfrm>
            <a:off x="5851525" y="4684713"/>
            <a:ext cx="1614488" cy="1465262"/>
          </a:xfrm>
          <a:prstGeom prst="rect">
            <a:avLst/>
          </a:prstGeom>
          <a:noFill/>
          <a:ln w="9525">
            <a:noFill/>
            <a:miter lim="800000"/>
            <a:headEnd/>
            <a:tailEnd/>
          </a:ln>
        </p:spPr>
        <p:txBody>
          <a:bodyPr wrap="none">
            <a:spAutoFit/>
          </a:bodyPr>
          <a:lstStyle/>
          <a:p>
            <a:endParaRPr lang="en-US" sz="1800">
              <a:latin typeface="Arial" charset="0"/>
            </a:endParaRPr>
          </a:p>
          <a:p>
            <a:pPr>
              <a:buFont typeface="Wingdings" pitchFamily="2" charset="2"/>
              <a:buChar char="q"/>
            </a:pPr>
            <a:r>
              <a:rPr lang="en-US" sz="1800">
                <a:latin typeface="Arial" charset="0"/>
              </a:rPr>
              <a:t>     % </a:t>
            </a:r>
            <a:r>
              <a:rPr lang="en-US" sz="1800">
                <a:latin typeface="Arial" charset="0"/>
                <a:sym typeface="Wingdings" pitchFamily="2" charset="2"/>
              </a:rPr>
              <a:t>  g</a:t>
            </a:r>
          </a:p>
          <a:p>
            <a:pPr>
              <a:buFont typeface="Wingdings" pitchFamily="2" charset="2"/>
              <a:buChar char="q"/>
            </a:pPr>
            <a:r>
              <a:rPr lang="en-US" sz="1800">
                <a:latin typeface="Arial" charset="0"/>
                <a:sym typeface="Wingdings" pitchFamily="2" charset="2"/>
              </a:rPr>
              <a:t>     g   mol</a:t>
            </a:r>
          </a:p>
          <a:p>
            <a:pPr>
              <a:buFont typeface="Wingdings" pitchFamily="2" charset="2"/>
              <a:buChar char="q"/>
            </a:pPr>
            <a:r>
              <a:rPr lang="en-US" sz="1800">
                <a:latin typeface="Arial" charset="0"/>
                <a:sym typeface="Wingdings" pitchFamily="2" charset="2"/>
              </a:rPr>
              <a:t>    </a:t>
            </a:r>
            <a:r>
              <a:rPr lang="en-US" sz="1800" u="sng">
                <a:latin typeface="Arial" charset="0"/>
                <a:sym typeface="Wingdings" pitchFamily="2" charset="2"/>
              </a:rPr>
              <a:t> mol</a:t>
            </a:r>
          </a:p>
          <a:p>
            <a:r>
              <a:rPr lang="en-US" sz="1800">
                <a:latin typeface="Arial" charset="0"/>
                <a:sym typeface="Wingdings" pitchFamily="2" charset="2"/>
              </a:rPr>
              <a:t>        mol</a:t>
            </a:r>
            <a:endParaRPr lang="en-US" sz="1800">
              <a:latin typeface="Arial" charset="0"/>
            </a:endParaRPr>
          </a:p>
        </p:txBody>
      </p:sp>
      <p:sp>
        <p:nvSpPr>
          <p:cNvPr id="145424" name="Text Box 17"/>
          <p:cNvSpPr txBox="1">
            <a:spLocks noChangeArrowheads="1"/>
          </p:cNvSpPr>
          <p:nvPr/>
        </p:nvSpPr>
        <p:spPr bwMode="auto">
          <a:xfrm>
            <a:off x="5518150" y="4586288"/>
            <a:ext cx="2178050" cy="366712"/>
          </a:xfrm>
          <a:prstGeom prst="rect">
            <a:avLst/>
          </a:prstGeom>
          <a:noFill/>
          <a:ln w="9525">
            <a:noFill/>
            <a:miter lim="800000"/>
            <a:headEnd/>
            <a:tailEnd/>
          </a:ln>
        </p:spPr>
        <p:txBody>
          <a:bodyPr wrap="none">
            <a:spAutoFit/>
          </a:bodyPr>
          <a:lstStyle/>
          <a:p>
            <a:r>
              <a:rPr lang="en-US" sz="1800" b="1">
                <a:latin typeface="Arial" charset="0"/>
              </a:rPr>
              <a:t>Empirical Formula</a:t>
            </a:r>
          </a:p>
        </p:txBody>
      </p:sp>
      <p:sp>
        <p:nvSpPr>
          <p:cNvPr id="145425" name="Text Box 18"/>
          <p:cNvSpPr txBox="1">
            <a:spLocks noChangeArrowheads="1"/>
          </p:cNvSpPr>
          <p:nvPr/>
        </p:nvSpPr>
        <p:spPr bwMode="auto">
          <a:xfrm>
            <a:off x="7105650" y="2246313"/>
            <a:ext cx="819150" cy="366712"/>
          </a:xfrm>
          <a:prstGeom prst="rect">
            <a:avLst/>
          </a:prstGeom>
          <a:noFill/>
          <a:ln w="9525">
            <a:noFill/>
            <a:miter lim="800000"/>
            <a:headEnd/>
            <a:tailEnd/>
          </a:ln>
        </p:spPr>
        <p:txBody>
          <a:bodyPr wrap="none">
            <a:spAutoFit/>
          </a:bodyPr>
          <a:lstStyle/>
          <a:p>
            <a:r>
              <a:rPr lang="en-US" sz="1800">
                <a:latin typeface="Arial" charset="0"/>
              </a:rPr>
              <a:t>2 amu</a:t>
            </a:r>
          </a:p>
        </p:txBody>
      </p:sp>
      <p:sp>
        <p:nvSpPr>
          <p:cNvPr id="145426" name="Text Box 19"/>
          <p:cNvSpPr txBox="1">
            <a:spLocks noChangeArrowheads="1"/>
          </p:cNvSpPr>
          <p:nvPr/>
        </p:nvSpPr>
        <p:spPr bwMode="auto">
          <a:xfrm>
            <a:off x="7086600" y="2681288"/>
            <a:ext cx="946150" cy="366712"/>
          </a:xfrm>
          <a:prstGeom prst="rect">
            <a:avLst/>
          </a:prstGeom>
          <a:noFill/>
          <a:ln w="9525">
            <a:noFill/>
            <a:miter lim="800000"/>
            <a:headEnd/>
            <a:tailEnd/>
          </a:ln>
        </p:spPr>
        <p:txBody>
          <a:bodyPr wrap="none">
            <a:spAutoFit/>
          </a:bodyPr>
          <a:lstStyle/>
          <a:p>
            <a:r>
              <a:rPr lang="en-US" sz="1800">
                <a:latin typeface="Arial" charset="0"/>
              </a:rPr>
              <a:t>18 amu</a:t>
            </a:r>
          </a:p>
        </p:txBody>
      </p:sp>
      <p:sp>
        <p:nvSpPr>
          <p:cNvPr id="145427" name="Text Box 20"/>
          <p:cNvSpPr txBox="1">
            <a:spLocks noChangeArrowheads="1"/>
          </p:cNvSpPr>
          <p:nvPr/>
        </p:nvSpPr>
        <p:spPr bwMode="auto">
          <a:xfrm>
            <a:off x="7385050" y="3138488"/>
            <a:ext cx="1073150" cy="366712"/>
          </a:xfrm>
          <a:prstGeom prst="rect">
            <a:avLst/>
          </a:prstGeom>
          <a:noFill/>
          <a:ln w="9525">
            <a:noFill/>
            <a:miter lim="800000"/>
            <a:headEnd/>
            <a:tailEnd/>
          </a:ln>
        </p:spPr>
        <p:txBody>
          <a:bodyPr wrap="none">
            <a:spAutoFit/>
          </a:bodyPr>
          <a:lstStyle/>
          <a:p>
            <a:r>
              <a:rPr lang="en-US" sz="1800">
                <a:latin typeface="Arial" charset="0"/>
              </a:rPr>
              <a:t>120 amu</a:t>
            </a:r>
          </a:p>
        </p:txBody>
      </p:sp>
      <p:sp>
        <p:nvSpPr>
          <p:cNvPr id="145428" name="Text Box 21"/>
          <p:cNvSpPr txBox="1">
            <a:spLocks noChangeArrowheads="1"/>
          </p:cNvSpPr>
          <p:nvPr/>
        </p:nvSpPr>
        <p:spPr bwMode="auto">
          <a:xfrm>
            <a:off x="7689850" y="3595688"/>
            <a:ext cx="1073150" cy="366712"/>
          </a:xfrm>
          <a:prstGeom prst="rect">
            <a:avLst/>
          </a:prstGeom>
          <a:noFill/>
          <a:ln w="9525">
            <a:noFill/>
            <a:miter lim="800000"/>
            <a:headEnd/>
            <a:tailEnd/>
          </a:ln>
        </p:spPr>
        <p:txBody>
          <a:bodyPr wrap="none">
            <a:spAutoFit/>
          </a:bodyPr>
          <a:lstStyle/>
          <a:p>
            <a:r>
              <a:rPr lang="en-US" sz="1800">
                <a:latin typeface="Arial" charset="0"/>
              </a:rPr>
              <a:t>149 amu</a:t>
            </a:r>
          </a:p>
        </p:txBody>
      </p:sp>
      <p:sp>
        <p:nvSpPr>
          <p:cNvPr id="145429" name="Text Box 22"/>
          <p:cNvSpPr txBox="1">
            <a:spLocks noChangeArrowheads="1"/>
          </p:cNvSpPr>
          <p:nvPr/>
        </p:nvSpPr>
        <p:spPr bwMode="auto">
          <a:xfrm>
            <a:off x="2317750" y="2209800"/>
            <a:ext cx="501650" cy="366713"/>
          </a:xfrm>
          <a:prstGeom prst="rect">
            <a:avLst/>
          </a:prstGeom>
          <a:noFill/>
          <a:ln w="9525">
            <a:noFill/>
            <a:miter lim="800000"/>
            <a:headEnd/>
            <a:tailEnd/>
          </a:ln>
        </p:spPr>
        <p:txBody>
          <a:bodyPr wrap="none">
            <a:spAutoFit/>
          </a:bodyPr>
          <a:lstStyle/>
          <a:p>
            <a:r>
              <a:rPr lang="en-US" sz="1800">
                <a:latin typeface="Arial" charset="0"/>
              </a:rPr>
              <a:t>2 g</a:t>
            </a:r>
          </a:p>
        </p:txBody>
      </p:sp>
      <p:sp>
        <p:nvSpPr>
          <p:cNvPr id="145430" name="Text Box 23"/>
          <p:cNvSpPr txBox="1">
            <a:spLocks noChangeArrowheads="1"/>
          </p:cNvSpPr>
          <p:nvPr/>
        </p:nvSpPr>
        <p:spPr bwMode="auto">
          <a:xfrm>
            <a:off x="2266950" y="2644775"/>
            <a:ext cx="628650" cy="366713"/>
          </a:xfrm>
          <a:prstGeom prst="rect">
            <a:avLst/>
          </a:prstGeom>
          <a:noFill/>
          <a:ln w="9525">
            <a:noFill/>
            <a:miter lim="800000"/>
            <a:headEnd/>
            <a:tailEnd/>
          </a:ln>
        </p:spPr>
        <p:txBody>
          <a:bodyPr wrap="none">
            <a:spAutoFit/>
          </a:bodyPr>
          <a:lstStyle/>
          <a:p>
            <a:r>
              <a:rPr lang="en-US" sz="1800">
                <a:latin typeface="Arial" charset="0"/>
              </a:rPr>
              <a:t>18 g</a:t>
            </a:r>
          </a:p>
        </p:txBody>
      </p:sp>
      <p:sp>
        <p:nvSpPr>
          <p:cNvPr id="145431" name="Text Box 24"/>
          <p:cNvSpPr txBox="1">
            <a:spLocks noChangeArrowheads="1"/>
          </p:cNvSpPr>
          <p:nvPr/>
        </p:nvSpPr>
        <p:spPr bwMode="auto">
          <a:xfrm>
            <a:off x="2520950" y="3101975"/>
            <a:ext cx="755650" cy="366713"/>
          </a:xfrm>
          <a:prstGeom prst="rect">
            <a:avLst/>
          </a:prstGeom>
          <a:noFill/>
          <a:ln w="9525">
            <a:noFill/>
            <a:miter lim="800000"/>
            <a:headEnd/>
            <a:tailEnd/>
          </a:ln>
        </p:spPr>
        <p:txBody>
          <a:bodyPr wrap="none">
            <a:spAutoFit/>
          </a:bodyPr>
          <a:lstStyle/>
          <a:p>
            <a:r>
              <a:rPr lang="en-US" sz="1800">
                <a:latin typeface="Arial" charset="0"/>
              </a:rPr>
              <a:t>120 g</a:t>
            </a:r>
          </a:p>
        </p:txBody>
      </p:sp>
      <p:sp>
        <p:nvSpPr>
          <p:cNvPr id="145432" name="Text Box 25"/>
          <p:cNvSpPr txBox="1">
            <a:spLocks noChangeArrowheads="1"/>
          </p:cNvSpPr>
          <p:nvPr/>
        </p:nvSpPr>
        <p:spPr bwMode="auto">
          <a:xfrm>
            <a:off x="2825750" y="3559175"/>
            <a:ext cx="755650" cy="366713"/>
          </a:xfrm>
          <a:prstGeom prst="rect">
            <a:avLst/>
          </a:prstGeom>
          <a:noFill/>
          <a:ln w="9525">
            <a:noFill/>
            <a:miter lim="800000"/>
            <a:headEnd/>
            <a:tailEnd/>
          </a:ln>
        </p:spPr>
        <p:txBody>
          <a:bodyPr wrap="none">
            <a:spAutoFit/>
          </a:bodyPr>
          <a:lstStyle/>
          <a:p>
            <a:r>
              <a:rPr lang="en-US" sz="1800">
                <a:latin typeface="Arial" charset="0"/>
              </a:rPr>
              <a:t>149 g</a:t>
            </a:r>
          </a:p>
        </p:txBody>
      </p:sp>
      <p:grpSp>
        <p:nvGrpSpPr>
          <p:cNvPr id="145433" name="Group 26"/>
          <p:cNvGrpSpPr>
            <a:grpSpLocks/>
          </p:cNvGrpSpPr>
          <p:nvPr/>
        </p:nvGrpSpPr>
        <p:grpSpPr bwMode="auto">
          <a:xfrm>
            <a:off x="1143000" y="4845050"/>
            <a:ext cx="2298700" cy="641350"/>
            <a:chOff x="854" y="3004"/>
            <a:chExt cx="1448" cy="404"/>
          </a:xfrm>
        </p:grpSpPr>
        <p:sp>
          <p:nvSpPr>
            <p:cNvPr id="145437" name="Text Box 27"/>
            <p:cNvSpPr txBox="1">
              <a:spLocks noChangeArrowheads="1"/>
            </p:cNvSpPr>
            <p:nvPr/>
          </p:nvSpPr>
          <p:spPr bwMode="auto">
            <a:xfrm>
              <a:off x="854" y="3095"/>
              <a:ext cx="1448" cy="231"/>
            </a:xfrm>
            <a:prstGeom prst="rect">
              <a:avLst/>
            </a:prstGeom>
            <a:noFill/>
            <a:ln w="9525">
              <a:noFill/>
              <a:miter lim="800000"/>
              <a:headEnd/>
              <a:tailEnd/>
            </a:ln>
          </p:spPr>
          <p:txBody>
            <a:bodyPr wrap="none">
              <a:spAutoFit/>
            </a:bodyPr>
            <a:lstStyle/>
            <a:p>
              <a:r>
                <a:rPr lang="en-US" sz="1800">
                  <a:latin typeface="Arial" charset="0"/>
                </a:rPr>
                <a:t>%  =             x 100 %</a:t>
              </a:r>
            </a:p>
          </p:txBody>
        </p:sp>
        <p:grpSp>
          <p:nvGrpSpPr>
            <p:cNvPr id="145438" name="Group 28"/>
            <p:cNvGrpSpPr>
              <a:grpSpLocks/>
            </p:cNvGrpSpPr>
            <p:nvPr/>
          </p:nvGrpSpPr>
          <p:grpSpPr bwMode="auto">
            <a:xfrm>
              <a:off x="1236" y="3004"/>
              <a:ext cx="492" cy="404"/>
              <a:chOff x="1190" y="2951"/>
              <a:chExt cx="492" cy="404"/>
            </a:xfrm>
          </p:grpSpPr>
          <p:sp>
            <p:nvSpPr>
              <p:cNvPr id="145439" name="Text Box 29"/>
              <p:cNvSpPr txBox="1">
                <a:spLocks noChangeArrowheads="1"/>
              </p:cNvSpPr>
              <p:nvPr/>
            </p:nvSpPr>
            <p:spPr bwMode="auto">
              <a:xfrm>
                <a:off x="1190" y="2951"/>
                <a:ext cx="492" cy="404"/>
              </a:xfrm>
              <a:prstGeom prst="rect">
                <a:avLst/>
              </a:prstGeom>
              <a:noFill/>
              <a:ln w="9525">
                <a:noFill/>
                <a:miter lim="800000"/>
                <a:headEnd/>
                <a:tailEnd/>
              </a:ln>
            </p:spPr>
            <p:txBody>
              <a:bodyPr wrap="none">
                <a:spAutoFit/>
              </a:bodyPr>
              <a:lstStyle/>
              <a:p>
                <a:r>
                  <a:rPr lang="en-US" sz="1800">
                    <a:latin typeface="Arial" charset="0"/>
                  </a:rPr>
                  <a:t> part</a:t>
                </a:r>
              </a:p>
              <a:p>
                <a:r>
                  <a:rPr lang="en-US" sz="1800">
                    <a:latin typeface="Arial" charset="0"/>
                  </a:rPr>
                  <a:t>whole</a:t>
                </a:r>
              </a:p>
            </p:txBody>
          </p:sp>
          <p:sp>
            <p:nvSpPr>
              <p:cNvPr id="145440" name="Line 30"/>
              <p:cNvSpPr>
                <a:spLocks noChangeShapeType="1"/>
              </p:cNvSpPr>
              <p:nvPr/>
            </p:nvSpPr>
            <p:spPr bwMode="auto">
              <a:xfrm>
                <a:off x="1200" y="3168"/>
                <a:ext cx="432" cy="0"/>
              </a:xfrm>
              <a:prstGeom prst="line">
                <a:avLst/>
              </a:prstGeom>
              <a:noFill/>
              <a:ln w="9525">
                <a:solidFill>
                  <a:schemeClr val="tx1"/>
                </a:solidFill>
                <a:round/>
                <a:headEnd/>
                <a:tailEnd/>
              </a:ln>
            </p:spPr>
            <p:txBody>
              <a:bodyPr/>
              <a:lstStyle/>
              <a:p>
                <a:endParaRPr lang="en-US"/>
              </a:p>
            </p:txBody>
          </p:sp>
        </p:grpSp>
      </p:grpSp>
      <p:sp>
        <p:nvSpPr>
          <p:cNvPr id="145434" name="Text Box 31"/>
          <p:cNvSpPr txBox="1">
            <a:spLocks noChangeArrowheads="1"/>
          </p:cNvSpPr>
          <p:nvPr/>
        </p:nvSpPr>
        <p:spPr bwMode="auto">
          <a:xfrm>
            <a:off x="609600" y="6056313"/>
            <a:ext cx="1492250" cy="366712"/>
          </a:xfrm>
          <a:prstGeom prst="rect">
            <a:avLst/>
          </a:prstGeom>
          <a:noFill/>
          <a:ln w="9525">
            <a:noFill/>
            <a:miter lim="800000"/>
            <a:headEnd/>
            <a:tailEnd/>
          </a:ln>
        </p:spPr>
        <p:txBody>
          <a:bodyPr wrap="none">
            <a:spAutoFit/>
          </a:bodyPr>
          <a:lstStyle/>
          <a:p>
            <a:r>
              <a:rPr lang="en-US" sz="1800">
                <a:latin typeface="Arial" charset="0"/>
              </a:rPr>
              <a:t>(lowest ratio)</a:t>
            </a:r>
          </a:p>
        </p:txBody>
      </p:sp>
      <p:sp>
        <p:nvSpPr>
          <p:cNvPr id="145435" name="Text Box 32"/>
          <p:cNvSpPr txBox="1">
            <a:spLocks noChangeArrowheads="1"/>
          </p:cNvSpPr>
          <p:nvPr/>
        </p:nvSpPr>
        <p:spPr bwMode="auto">
          <a:xfrm>
            <a:off x="3638550" y="4397375"/>
            <a:ext cx="1187450" cy="366713"/>
          </a:xfrm>
          <a:prstGeom prst="rect">
            <a:avLst/>
          </a:prstGeom>
          <a:noFill/>
          <a:ln w="9525">
            <a:noFill/>
            <a:miter lim="800000"/>
            <a:headEnd/>
            <a:tailEnd/>
          </a:ln>
        </p:spPr>
        <p:txBody>
          <a:bodyPr wrap="none">
            <a:spAutoFit/>
          </a:bodyPr>
          <a:lstStyle/>
          <a:p>
            <a:r>
              <a:rPr lang="en-US" sz="1800">
                <a:latin typeface="Arial" charset="0"/>
              </a:rPr>
              <a:t>(by mass)</a:t>
            </a:r>
          </a:p>
        </p:txBody>
      </p:sp>
      <p:pic>
        <p:nvPicPr>
          <p:cNvPr id="145436" name="Picture 33" descr="MMj01855880000[1]"/>
          <p:cNvPicPr>
            <a:picLocks noChangeAspect="1" noChangeArrowheads="1" noCrop="1"/>
          </p:cNvPicPr>
          <p:nvPr/>
        </p:nvPicPr>
        <p:blipFill>
          <a:blip r:embed="rId3" cstate="print"/>
          <a:srcRect/>
          <a:stretch>
            <a:fillRect/>
          </a:stretch>
        </p:blipFill>
        <p:spPr bwMode="auto">
          <a:xfrm>
            <a:off x="5949950" y="5541963"/>
            <a:ext cx="307975" cy="18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mtClean="0">
                <a:solidFill>
                  <a:schemeClr val="bg1"/>
                </a:solidFill>
                <a:latin typeface="Arial" charset="0"/>
              </a:rPr>
              <a:t>Subscripts, Superscripts </a:t>
            </a:r>
            <a:br>
              <a:rPr lang="en-US" smtClean="0">
                <a:solidFill>
                  <a:schemeClr val="bg1"/>
                </a:solidFill>
                <a:latin typeface="Arial" charset="0"/>
              </a:rPr>
            </a:br>
            <a:r>
              <a:rPr lang="en-US" smtClean="0">
                <a:solidFill>
                  <a:schemeClr val="bg1"/>
                </a:solidFill>
                <a:latin typeface="Arial" charset="0"/>
              </a:rPr>
              <a:t>and Coefficients</a:t>
            </a:r>
          </a:p>
        </p:txBody>
      </p:sp>
      <p:sp>
        <p:nvSpPr>
          <p:cNvPr id="146435"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938213" y="2363788"/>
            <a:ext cx="7567612" cy="971550"/>
            <a:chOff x="864" y="1729"/>
            <a:chExt cx="4044" cy="612"/>
          </a:xfrm>
        </p:grpSpPr>
        <p:sp>
          <p:nvSpPr>
            <p:cNvPr id="147480" name="Line 27"/>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7481" name="Line 28"/>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7482" name="Line 29"/>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147459" name="Rectangle 2"/>
          <p:cNvSpPr>
            <a:spLocks noGrp="1" noChangeArrowheads="1"/>
          </p:cNvSpPr>
          <p:nvPr>
            <p:ph type="title"/>
          </p:nvPr>
        </p:nvSpPr>
        <p:spPr/>
        <p:txBody>
          <a:bodyPr/>
          <a:lstStyle/>
          <a:p>
            <a:pPr eaLnBrk="1" hangingPunct="1"/>
            <a:r>
              <a:rPr lang="en-US" sz="2800" smtClean="0">
                <a:latin typeface="Arial" charset="0"/>
              </a:rPr>
              <a:t>Subscripts, Superscripts and Coefficients</a:t>
            </a:r>
          </a:p>
        </p:txBody>
      </p:sp>
      <p:grpSp>
        <p:nvGrpSpPr>
          <p:cNvPr id="3" name="Group 31"/>
          <p:cNvGrpSpPr>
            <a:grpSpLocks/>
          </p:cNvGrpSpPr>
          <p:nvPr/>
        </p:nvGrpSpPr>
        <p:grpSpPr bwMode="auto">
          <a:xfrm>
            <a:off x="957263" y="4240213"/>
            <a:ext cx="7567612" cy="971550"/>
            <a:chOff x="864" y="1729"/>
            <a:chExt cx="4044" cy="612"/>
          </a:xfrm>
        </p:grpSpPr>
        <p:sp>
          <p:nvSpPr>
            <p:cNvPr id="147477" name="Line 32"/>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7478" name="Line 33"/>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7479" name="Line 34"/>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367651" name="Text Box 35"/>
          <p:cNvSpPr txBox="1">
            <a:spLocks noChangeArrowheads="1"/>
          </p:cNvSpPr>
          <p:nvPr/>
        </p:nvSpPr>
        <p:spPr bwMode="auto">
          <a:xfrm>
            <a:off x="1108075" y="3941763"/>
            <a:ext cx="7569200" cy="1555750"/>
          </a:xfrm>
          <a:prstGeom prst="rect">
            <a:avLst/>
          </a:prstGeom>
          <a:noFill/>
          <a:ln w="9525">
            <a:noFill/>
            <a:miter lim="800000"/>
            <a:headEnd/>
            <a:tailEnd/>
          </a:ln>
        </p:spPr>
        <p:txBody>
          <a:bodyPr>
            <a:spAutoFit/>
          </a:bodyPr>
          <a:lstStyle/>
          <a:p>
            <a:r>
              <a:rPr lang="en-US" sz="9600">
                <a:latin typeface="Arial" charset="0"/>
              </a:rPr>
              <a:t>     </a:t>
            </a:r>
            <a:r>
              <a:rPr lang="en-US" sz="9600">
                <a:solidFill>
                  <a:srgbClr val="333333"/>
                </a:solidFill>
                <a:latin typeface="Arial" charset="0"/>
              </a:rPr>
              <a:t>Al</a:t>
            </a:r>
            <a:r>
              <a:rPr lang="en-US" sz="9600" baseline="-25000">
                <a:solidFill>
                  <a:srgbClr val="333333"/>
                </a:solidFill>
                <a:latin typeface="Arial" charset="0"/>
              </a:rPr>
              <a:t>3</a:t>
            </a:r>
            <a:r>
              <a:rPr lang="en-US" sz="9600">
                <a:solidFill>
                  <a:srgbClr val="333333"/>
                </a:solidFill>
                <a:latin typeface="Arial" charset="0"/>
              </a:rPr>
              <a:t>(SO</a:t>
            </a:r>
            <a:r>
              <a:rPr lang="en-US" sz="9600" baseline="-25000">
                <a:solidFill>
                  <a:srgbClr val="333333"/>
                </a:solidFill>
                <a:latin typeface="Arial" charset="0"/>
              </a:rPr>
              <a:t>4 </a:t>
            </a:r>
            <a:r>
              <a:rPr lang="en-US" sz="9600">
                <a:solidFill>
                  <a:srgbClr val="333333"/>
                </a:solidFill>
                <a:latin typeface="Arial" charset="0"/>
              </a:rPr>
              <a:t>)</a:t>
            </a:r>
            <a:r>
              <a:rPr lang="en-US" sz="9600" baseline="-25000">
                <a:solidFill>
                  <a:srgbClr val="333333"/>
                </a:solidFill>
                <a:latin typeface="Arial" charset="0"/>
              </a:rPr>
              <a:t>2</a:t>
            </a:r>
          </a:p>
        </p:txBody>
      </p:sp>
      <p:sp>
        <p:nvSpPr>
          <p:cNvPr id="367652" name="Text Box 36"/>
          <p:cNvSpPr txBox="1">
            <a:spLocks noChangeArrowheads="1"/>
          </p:cNvSpPr>
          <p:nvPr/>
        </p:nvSpPr>
        <p:spPr bwMode="auto">
          <a:xfrm>
            <a:off x="1385888" y="5475288"/>
            <a:ext cx="1327150" cy="396875"/>
          </a:xfrm>
          <a:prstGeom prst="rect">
            <a:avLst/>
          </a:prstGeom>
          <a:noFill/>
          <a:ln w="9525">
            <a:noFill/>
            <a:miter lim="800000"/>
            <a:headEnd/>
            <a:tailEnd/>
          </a:ln>
        </p:spPr>
        <p:txBody>
          <a:bodyPr wrap="none">
            <a:spAutoFit/>
          </a:bodyPr>
          <a:lstStyle/>
          <a:p>
            <a:r>
              <a:rPr lang="en-US">
                <a:solidFill>
                  <a:srgbClr val="333333"/>
                </a:solidFill>
                <a:latin typeface="Arial" charset="0"/>
              </a:rPr>
              <a:t>coefficient</a:t>
            </a:r>
          </a:p>
        </p:txBody>
      </p:sp>
      <p:sp>
        <p:nvSpPr>
          <p:cNvPr id="367653" name="Text Box 37"/>
          <p:cNvSpPr txBox="1">
            <a:spLocks noChangeArrowheads="1"/>
          </p:cNvSpPr>
          <p:nvPr/>
        </p:nvSpPr>
        <p:spPr bwMode="auto">
          <a:xfrm>
            <a:off x="5110163" y="5705475"/>
            <a:ext cx="1327150" cy="396875"/>
          </a:xfrm>
          <a:prstGeom prst="rect">
            <a:avLst/>
          </a:prstGeom>
          <a:noFill/>
          <a:ln w="9525">
            <a:noFill/>
            <a:miter lim="800000"/>
            <a:headEnd/>
            <a:tailEnd/>
          </a:ln>
        </p:spPr>
        <p:txBody>
          <a:bodyPr wrap="none">
            <a:spAutoFit/>
          </a:bodyPr>
          <a:lstStyle/>
          <a:p>
            <a:r>
              <a:rPr lang="en-US" i="1">
                <a:solidFill>
                  <a:srgbClr val="333333"/>
                </a:solidFill>
                <a:latin typeface="Arial" charset="0"/>
              </a:rPr>
              <a:t>subscripts</a:t>
            </a:r>
          </a:p>
        </p:txBody>
      </p:sp>
      <p:sp>
        <p:nvSpPr>
          <p:cNvPr id="367654" name="Text Box 38"/>
          <p:cNvSpPr txBox="1">
            <a:spLocks noChangeArrowheads="1"/>
          </p:cNvSpPr>
          <p:nvPr/>
        </p:nvSpPr>
        <p:spPr bwMode="auto">
          <a:xfrm>
            <a:off x="4856163" y="1727200"/>
            <a:ext cx="1552575" cy="396875"/>
          </a:xfrm>
          <a:prstGeom prst="rect">
            <a:avLst/>
          </a:prstGeom>
          <a:noFill/>
          <a:ln w="9525">
            <a:noFill/>
            <a:miter lim="800000"/>
            <a:headEnd/>
            <a:tailEnd/>
          </a:ln>
        </p:spPr>
        <p:txBody>
          <a:bodyPr wrap="none">
            <a:spAutoFit/>
          </a:bodyPr>
          <a:lstStyle/>
          <a:p>
            <a:r>
              <a:rPr lang="en-US" i="1">
                <a:solidFill>
                  <a:srgbClr val="333333"/>
                </a:solidFill>
                <a:latin typeface="Arial" charset="0"/>
              </a:rPr>
              <a:t>superscripts</a:t>
            </a:r>
          </a:p>
        </p:txBody>
      </p:sp>
      <p:grpSp>
        <p:nvGrpSpPr>
          <p:cNvPr id="4" name="Group 50"/>
          <p:cNvGrpSpPr>
            <a:grpSpLocks/>
          </p:cNvGrpSpPr>
          <p:nvPr/>
        </p:nvGrpSpPr>
        <p:grpSpPr bwMode="auto">
          <a:xfrm>
            <a:off x="4202113" y="1946275"/>
            <a:ext cx="2662237" cy="165100"/>
            <a:chOff x="2641" y="1083"/>
            <a:chExt cx="1677" cy="104"/>
          </a:xfrm>
        </p:grpSpPr>
        <p:sp>
          <p:nvSpPr>
            <p:cNvPr id="147475" name="Line 39"/>
            <p:cNvSpPr>
              <a:spLocks noChangeShapeType="1"/>
            </p:cNvSpPr>
            <p:nvPr/>
          </p:nvSpPr>
          <p:spPr bwMode="auto">
            <a:xfrm flipH="1">
              <a:off x="2641" y="1089"/>
              <a:ext cx="398" cy="92"/>
            </a:xfrm>
            <a:prstGeom prst="line">
              <a:avLst/>
            </a:prstGeom>
            <a:noFill/>
            <a:ln w="9525">
              <a:solidFill>
                <a:srgbClr val="333333"/>
              </a:solidFill>
              <a:round/>
              <a:headEnd/>
              <a:tailEnd type="triangle" w="med" len="med"/>
            </a:ln>
          </p:spPr>
          <p:txBody>
            <a:bodyPr/>
            <a:lstStyle/>
            <a:p>
              <a:endParaRPr lang="en-US"/>
            </a:p>
          </p:txBody>
        </p:sp>
        <p:sp>
          <p:nvSpPr>
            <p:cNvPr id="147476" name="Line 40"/>
            <p:cNvSpPr>
              <a:spLocks noChangeShapeType="1"/>
            </p:cNvSpPr>
            <p:nvPr/>
          </p:nvSpPr>
          <p:spPr bwMode="auto">
            <a:xfrm>
              <a:off x="4038" y="1083"/>
              <a:ext cx="280" cy="104"/>
            </a:xfrm>
            <a:prstGeom prst="line">
              <a:avLst/>
            </a:prstGeom>
            <a:noFill/>
            <a:ln w="9525">
              <a:solidFill>
                <a:srgbClr val="333333"/>
              </a:solidFill>
              <a:round/>
              <a:headEnd/>
              <a:tailEnd type="triangle" w="med" len="med"/>
            </a:ln>
          </p:spPr>
          <p:txBody>
            <a:bodyPr/>
            <a:lstStyle/>
            <a:p>
              <a:endParaRPr lang="en-US"/>
            </a:p>
          </p:txBody>
        </p:sp>
      </p:grpSp>
      <p:sp>
        <p:nvSpPr>
          <p:cNvPr id="367657" name="Line 41"/>
          <p:cNvSpPr>
            <a:spLocks noChangeShapeType="1"/>
          </p:cNvSpPr>
          <p:nvPr/>
        </p:nvSpPr>
        <p:spPr bwMode="auto">
          <a:xfrm flipV="1">
            <a:off x="2071688" y="5233988"/>
            <a:ext cx="0" cy="261937"/>
          </a:xfrm>
          <a:prstGeom prst="line">
            <a:avLst/>
          </a:prstGeom>
          <a:noFill/>
          <a:ln w="9525">
            <a:solidFill>
              <a:srgbClr val="333333"/>
            </a:solidFill>
            <a:round/>
            <a:headEnd/>
            <a:tailEnd type="triangle" w="med" len="med"/>
          </a:ln>
        </p:spPr>
        <p:txBody>
          <a:bodyPr/>
          <a:lstStyle/>
          <a:p>
            <a:endParaRPr lang="en-US"/>
          </a:p>
        </p:txBody>
      </p:sp>
      <p:grpSp>
        <p:nvGrpSpPr>
          <p:cNvPr id="5" name="Group 51"/>
          <p:cNvGrpSpPr>
            <a:grpSpLocks/>
          </p:cNvGrpSpPr>
          <p:nvPr/>
        </p:nvGrpSpPr>
        <p:grpSpPr bwMode="auto">
          <a:xfrm>
            <a:off x="4357688" y="5457825"/>
            <a:ext cx="3190875" cy="466725"/>
            <a:chOff x="2745" y="3438"/>
            <a:chExt cx="2010" cy="294"/>
          </a:xfrm>
        </p:grpSpPr>
        <p:sp>
          <p:nvSpPr>
            <p:cNvPr id="147472" name="Line 42"/>
            <p:cNvSpPr>
              <a:spLocks noChangeShapeType="1"/>
            </p:cNvSpPr>
            <p:nvPr/>
          </p:nvSpPr>
          <p:spPr bwMode="auto">
            <a:xfrm flipH="1" flipV="1">
              <a:off x="2745" y="3462"/>
              <a:ext cx="472" cy="270"/>
            </a:xfrm>
            <a:prstGeom prst="line">
              <a:avLst/>
            </a:prstGeom>
            <a:noFill/>
            <a:ln w="9525">
              <a:solidFill>
                <a:srgbClr val="333333"/>
              </a:solidFill>
              <a:round/>
              <a:headEnd/>
              <a:tailEnd type="triangle" w="med" len="med"/>
            </a:ln>
          </p:spPr>
          <p:txBody>
            <a:bodyPr/>
            <a:lstStyle/>
            <a:p>
              <a:endParaRPr lang="en-US"/>
            </a:p>
          </p:txBody>
        </p:sp>
        <p:sp>
          <p:nvSpPr>
            <p:cNvPr id="147473" name="Line 43"/>
            <p:cNvSpPr>
              <a:spLocks noChangeShapeType="1"/>
            </p:cNvSpPr>
            <p:nvPr/>
          </p:nvSpPr>
          <p:spPr bwMode="auto">
            <a:xfrm flipV="1">
              <a:off x="3983" y="3438"/>
              <a:ext cx="172" cy="214"/>
            </a:xfrm>
            <a:prstGeom prst="line">
              <a:avLst/>
            </a:prstGeom>
            <a:noFill/>
            <a:ln w="9525">
              <a:solidFill>
                <a:srgbClr val="333333"/>
              </a:solidFill>
              <a:round/>
              <a:headEnd/>
              <a:tailEnd type="triangle" w="med" len="med"/>
            </a:ln>
          </p:spPr>
          <p:txBody>
            <a:bodyPr/>
            <a:lstStyle/>
            <a:p>
              <a:endParaRPr lang="en-US"/>
            </a:p>
          </p:txBody>
        </p:sp>
        <p:sp>
          <p:nvSpPr>
            <p:cNvPr id="147474" name="Line 44"/>
            <p:cNvSpPr>
              <a:spLocks noChangeShapeType="1"/>
            </p:cNvSpPr>
            <p:nvPr/>
          </p:nvSpPr>
          <p:spPr bwMode="auto">
            <a:xfrm flipV="1">
              <a:off x="4081" y="3450"/>
              <a:ext cx="674" cy="276"/>
            </a:xfrm>
            <a:prstGeom prst="line">
              <a:avLst/>
            </a:prstGeom>
            <a:noFill/>
            <a:ln w="9525">
              <a:solidFill>
                <a:srgbClr val="333333"/>
              </a:solidFill>
              <a:round/>
              <a:headEnd/>
              <a:tailEnd type="triangle" w="med" len="med"/>
            </a:ln>
          </p:spPr>
          <p:txBody>
            <a:bodyPr/>
            <a:lstStyle/>
            <a:p>
              <a:endParaRPr lang="en-US"/>
            </a:p>
          </p:txBody>
        </p:sp>
      </p:grpSp>
      <p:sp>
        <p:nvSpPr>
          <p:cNvPr id="367661" name="Text Box 45"/>
          <p:cNvSpPr txBox="1">
            <a:spLocks noChangeArrowheads="1"/>
          </p:cNvSpPr>
          <p:nvPr/>
        </p:nvSpPr>
        <p:spPr bwMode="auto">
          <a:xfrm>
            <a:off x="3146425" y="6156325"/>
            <a:ext cx="2825750" cy="396875"/>
          </a:xfrm>
          <a:prstGeom prst="rect">
            <a:avLst/>
          </a:prstGeom>
          <a:noFill/>
          <a:ln w="9525">
            <a:noFill/>
            <a:miter lim="800000"/>
            <a:headEnd/>
            <a:tailEnd/>
          </a:ln>
        </p:spPr>
        <p:txBody>
          <a:bodyPr wrap="none">
            <a:spAutoFit/>
          </a:bodyPr>
          <a:lstStyle/>
          <a:p>
            <a:r>
              <a:rPr lang="en-US">
                <a:latin typeface="Arial" charset="0"/>
              </a:rPr>
              <a:t>ALUMINUM  SULFATE</a:t>
            </a:r>
          </a:p>
        </p:txBody>
      </p:sp>
      <p:sp>
        <p:nvSpPr>
          <p:cNvPr id="367663" name="Rectangle 47"/>
          <p:cNvSpPr>
            <a:spLocks noChangeArrowheads="1"/>
          </p:cNvSpPr>
          <p:nvPr/>
        </p:nvSpPr>
        <p:spPr bwMode="auto">
          <a:xfrm>
            <a:off x="4629150" y="2058988"/>
            <a:ext cx="3121025"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SO</a:t>
            </a:r>
            <a:r>
              <a:rPr lang="en-US" sz="9600" baseline="-25000">
                <a:solidFill>
                  <a:srgbClr val="333333"/>
                </a:solidFill>
                <a:latin typeface="Arial" charset="0"/>
              </a:rPr>
              <a:t>4</a:t>
            </a:r>
            <a:r>
              <a:rPr lang="en-US" sz="9600" baseline="50000">
                <a:solidFill>
                  <a:srgbClr val="333333"/>
                </a:solidFill>
                <a:latin typeface="Arial" charset="0"/>
              </a:rPr>
              <a:t>3-</a:t>
            </a:r>
          </a:p>
        </p:txBody>
      </p:sp>
      <p:sp>
        <p:nvSpPr>
          <p:cNvPr id="367620" name="Text Box 4"/>
          <p:cNvSpPr txBox="1">
            <a:spLocks noChangeArrowheads="1"/>
          </p:cNvSpPr>
          <p:nvPr/>
        </p:nvSpPr>
        <p:spPr bwMode="auto">
          <a:xfrm>
            <a:off x="1965325" y="2062163"/>
            <a:ext cx="3457575" cy="1555750"/>
          </a:xfrm>
          <a:prstGeom prst="rect">
            <a:avLst/>
          </a:prstGeom>
          <a:noFill/>
          <a:ln w="9525">
            <a:noFill/>
            <a:miter lim="800000"/>
            <a:headEnd/>
            <a:tailEnd/>
          </a:ln>
        </p:spPr>
        <p:txBody>
          <a:bodyPr>
            <a:spAutoFit/>
          </a:bodyPr>
          <a:lstStyle/>
          <a:p>
            <a:r>
              <a:rPr lang="en-US" sz="9600">
                <a:latin typeface="Arial" charset="0"/>
              </a:rPr>
              <a:t> </a:t>
            </a:r>
            <a:r>
              <a:rPr lang="en-US" sz="9600">
                <a:solidFill>
                  <a:srgbClr val="292929"/>
                </a:solidFill>
                <a:latin typeface="Arial" charset="0"/>
              </a:rPr>
              <a:t>Al</a:t>
            </a:r>
            <a:r>
              <a:rPr lang="en-US" sz="9600" baseline="50000">
                <a:solidFill>
                  <a:srgbClr val="292929"/>
                </a:solidFill>
                <a:latin typeface="Arial" charset="0"/>
              </a:rPr>
              <a:t>2+</a:t>
            </a:r>
          </a:p>
        </p:txBody>
      </p:sp>
      <p:sp>
        <p:nvSpPr>
          <p:cNvPr id="367664" name="Text Box 48"/>
          <p:cNvSpPr txBox="1">
            <a:spLocks noChangeArrowheads="1"/>
          </p:cNvSpPr>
          <p:nvPr/>
        </p:nvSpPr>
        <p:spPr bwMode="auto">
          <a:xfrm>
            <a:off x="1635125" y="3927475"/>
            <a:ext cx="862013"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67620"/>
                                        </p:tgtEl>
                                        <p:attrNameLst>
                                          <p:attrName>style.visibility</p:attrName>
                                        </p:attrNameLst>
                                      </p:cBhvr>
                                      <p:to>
                                        <p:strVal val="visible"/>
                                      </p:to>
                                    </p:set>
                                    <p:anim calcmode="lin" valueType="num">
                                      <p:cBhvr>
                                        <p:cTn id="12" dur="500" fill="hold"/>
                                        <p:tgtEl>
                                          <p:spTgt spid="36762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6762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6762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6762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367663"/>
                                        </p:tgtEl>
                                        <p:attrNameLst>
                                          <p:attrName>style.visibility</p:attrName>
                                        </p:attrNameLst>
                                      </p:cBhvr>
                                      <p:to>
                                        <p:strVal val="visible"/>
                                      </p:to>
                                    </p:set>
                                    <p:anim calcmode="lin" valueType="num">
                                      <p:cBhvr>
                                        <p:cTn id="20" dur="500" fill="hold"/>
                                        <p:tgtEl>
                                          <p:spTgt spid="367663"/>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367663"/>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367663"/>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36766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367651"/>
                                        </p:tgtEl>
                                        <p:attrNameLst>
                                          <p:attrName>style.visibility</p:attrName>
                                        </p:attrNameLst>
                                      </p:cBhvr>
                                      <p:to>
                                        <p:strVal val="visible"/>
                                      </p:to>
                                    </p:set>
                                    <p:anim by="(-#ppt_w*2)" calcmode="lin" valueType="num">
                                      <p:cBhvr rctx="PPT">
                                        <p:cTn id="33" dur="500" autoRev="1" fill="hold">
                                          <p:stCondLst>
                                            <p:cond delay="0"/>
                                          </p:stCondLst>
                                        </p:cTn>
                                        <p:tgtEl>
                                          <p:spTgt spid="367651"/>
                                        </p:tgtEl>
                                        <p:attrNameLst>
                                          <p:attrName>ppt_w</p:attrName>
                                        </p:attrNameLst>
                                      </p:cBhvr>
                                    </p:anim>
                                    <p:anim by="(#ppt_w*0.50)" calcmode="lin" valueType="num">
                                      <p:cBhvr>
                                        <p:cTn id="34" dur="500" decel="50000" autoRev="1" fill="hold">
                                          <p:stCondLst>
                                            <p:cond delay="0"/>
                                          </p:stCondLst>
                                        </p:cTn>
                                        <p:tgtEl>
                                          <p:spTgt spid="367651"/>
                                        </p:tgtEl>
                                        <p:attrNameLst>
                                          <p:attrName>ppt_x</p:attrName>
                                        </p:attrNameLst>
                                      </p:cBhvr>
                                    </p:anim>
                                    <p:anim from="(-#ppt_h/2)" to="(#ppt_y)" calcmode="lin" valueType="num">
                                      <p:cBhvr>
                                        <p:cTn id="35" dur="1000" fill="hold">
                                          <p:stCondLst>
                                            <p:cond delay="0"/>
                                          </p:stCondLst>
                                        </p:cTn>
                                        <p:tgtEl>
                                          <p:spTgt spid="367651"/>
                                        </p:tgtEl>
                                        <p:attrNameLst>
                                          <p:attrName>ppt_y</p:attrName>
                                        </p:attrNameLst>
                                      </p:cBhvr>
                                    </p:anim>
                                    <p:animRot by="21600000">
                                      <p:cBhvr>
                                        <p:cTn id="36" dur="1000" fill="hold">
                                          <p:stCondLst>
                                            <p:cond delay="0"/>
                                          </p:stCondLst>
                                        </p:cTn>
                                        <p:tgtEl>
                                          <p:spTgt spid="367651"/>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367661"/>
                                        </p:tgtEl>
                                        <p:attrNameLst>
                                          <p:attrName>style.visibility</p:attrName>
                                        </p:attrNameLst>
                                      </p:cBhvr>
                                      <p:to>
                                        <p:strVal val="visible"/>
                                      </p:to>
                                    </p:set>
                                    <p:anim calcmode="lin" valueType="num">
                                      <p:cBhvr>
                                        <p:cTn id="41" dur="500" fill="hold"/>
                                        <p:tgtEl>
                                          <p:spTgt spid="367661"/>
                                        </p:tgtEl>
                                        <p:attrNameLst>
                                          <p:attrName>ppt_w</p:attrName>
                                        </p:attrNameLst>
                                      </p:cBhvr>
                                      <p:tavLst>
                                        <p:tav tm="0">
                                          <p:val>
                                            <p:fltVal val="0"/>
                                          </p:val>
                                        </p:tav>
                                        <p:tav tm="100000">
                                          <p:val>
                                            <p:strVal val="#ppt_w"/>
                                          </p:val>
                                        </p:tav>
                                      </p:tavLst>
                                    </p:anim>
                                    <p:anim calcmode="lin" valueType="num">
                                      <p:cBhvr>
                                        <p:cTn id="42" dur="500" fill="hold"/>
                                        <p:tgtEl>
                                          <p:spTgt spid="367661"/>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7664"/>
                                        </p:tgtEl>
                                        <p:attrNameLst>
                                          <p:attrName>style.visibility</p:attrName>
                                        </p:attrNameLst>
                                      </p:cBhvr>
                                      <p:to>
                                        <p:strVal val="visible"/>
                                      </p:to>
                                    </p:set>
                                    <p:animEffect transition="in" filter="fade">
                                      <p:cBhvr>
                                        <p:cTn id="47" dur="2000"/>
                                        <p:tgtEl>
                                          <p:spTgt spid="367664"/>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grpId="1" nodeType="clickEffect">
                                  <p:stCondLst>
                                    <p:cond delay="0"/>
                                  </p:stCondLst>
                                  <p:childTnLst>
                                    <p:anim calcmode="lin" valueType="num">
                                      <p:cBhvr>
                                        <p:cTn id="51" dur="1000"/>
                                        <p:tgtEl>
                                          <p:spTgt spid="367661"/>
                                        </p:tgtEl>
                                        <p:attrNameLst>
                                          <p:attrName>ppt_w</p:attrName>
                                        </p:attrNameLst>
                                      </p:cBhvr>
                                      <p:tavLst>
                                        <p:tav tm="0">
                                          <p:val>
                                            <p:strVal val="ppt_w"/>
                                          </p:val>
                                        </p:tav>
                                        <p:tav tm="100000">
                                          <p:val>
                                            <p:strVal val="ppt_w*0.70"/>
                                          </p:val>
                                        </p:tav>
                                      </p:tavLst>
                                    </p:anim>
                                    <p:anim calcmode="lin" valueType="num">
                                      <p:cBhvr>
                                        <p:cTn id="52" dur="1000"/>
                                        <p:tgtEl>
                                          <p:spTgt spid="367661"/>
                                        </p:tgtEl>
                                        <p:attrNameLst>
                                          <p:attrName>ppt_h</p:attrName>
                                        </p:attrNameLst>
                                      </p:cBhvr>
                                      <p:tavLst>
                                        <p:tav tm="0">
                                          <p:val>
                                            <p:strVal val="ppt_h"/>
                                          </p:val>
                                        </p:tav>
                                        <p:tav tm="100000">
                                          <p:val>
                                            <p:strVal val="ppt_h"/>
                                          </p:val>
                                        </p:tav>
                                      </p:tavLst>
                                    </p:anim>
                                    <p:animEffect transition="out" filter="fade">
                                      <p:cBhvr>
                                        <p:cTn id="53" dur="1000"/>
                                        <p:tgtEl>
                                          <p:spTgt spid="367661"/>
                                        </p:tgtEl>
                                      </p:cBhvr>
                                    </p:animEffect>
                                    <p:set>
                                      <p:cBhvr>
                                        <p:cTn id="54" dur="1" fill="hold">
                                          <p:stCondLst>
                                            <p:cond delay="999"/>
                                          </p:stCondLst>
                                        </p:cTn>
                                        <p:tgtEl>
                                          <p:spTgt spid="36766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up)">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367654"/>
                                        </p:tgtEl>
                                        <p:attrNameLst>
                                          <p:attrName>style.visibility</p:attrName>
                                        </p:attrNameLst>
                                      </p:cBhvr>
                                      <p:to>
                                        <p:strVal val="visible"/>
                                      </p:to>
                                    </p:set>
                                    <p:anim calcmode="lin" valueType="num">
                                      <p:cBhvr>
                                        <p:cTn id="64" dur="500" fill="hold"/>
                                        <p:tgtEl>
                                          <p:spTgt spid="367654"/>
                                        </p:tgtEl>
                                        <p:attrNameLst>
                                          <p:attrName>ppt_w</p:attrName>
                                        </p:attrNameLst>
                                      </p:cBhvr>
                                      <p:tavLst>
                                        <p:tav tm="0">
                                          <p:val>
                                            <p:fltVal val="0"/>
                                          </p:val>
                                        </p:tav>
                                        <p:tav tm="100000">
                                          <p:val>
                                            <p:strVal val="#ppt_w"/>
                                          </p:val>
                                        </p:tav>
                                      </p:tavLst>
                                    </p:anim>
                                    <p:anim calcmode="lin" valueType="num">
                                      <p:cBhvr>
                                        <p:cTn id="65" dur="500" fill="hold"/>
                                        <p:tgtEl>
                                          <p:spTgt spid="367654"/>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67657"/>
                                        </p:tgtEl>
                                        <p:attrNameLst>
                                          <p:attrName>style.visibility</p:attrName>
                                        </p:attrNameLst>
                                      </p:cBhvr>
                                      <p:to>
                                        <p:strVal val="visible"/>
                                      </p:to>
                                    </p:set>
                                    <p:animEffect transition="in" filter="wipe(down)">
                                      <p:cBhvr>
                                        <p:cTn id="70" dur="500"/>
                                        <p:tgtEl>
                                          <p:spTgt spid="367657"/>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67652"/>
                                        </p:tgtEl>
                                        <p:attrNameLst>
                                          <p:attrName>style.visibility</p:attrName>
                                        </p:attrNameLst>
                                      </p:cBhvr>
                                      <p:to>
                                        <p:strVal val="visible"/>
                                      </p:to>
                                    </p:set>
                                    <p:anim calcmode="lin" valueType="num">
                                      <p:cBhvr>
                                        <p:cTn id="75" dur="500" fill="hold"/>
                                        <p:tgtEl>
                                          <p:spTgt spid="367652"/>
                                        </p:tgtEl>
                                        <p:attrNameLst>
                                          <p:attrName>ppt_w</p:attrName>
                                        </p:attrNameLst>
                                      </p:cBhvr>
                                      <p:tavLst>
                                        <p:tav tm="0">
                                          <p:val>
                                            <p:fltVal val="0"/>
                                          </p:val>
                                        </p:tav>
                                        <p:tav tm="100000">
                                          <p:val>
                                            <p:strVal val="#ppt_w"/>
                                          </p:val>
                                        </p:tav>
                                      </p:tavLst>
                                    </p:anim>
                                    <p:anim calcmode="lin" valueType="num">
                                      <p:cBhvr>
                                        <p:cTn id="76" dur="500" fill="hold"/>
                                        <p:tgtEl>
                                          <p:spTgt spid="367652"/>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down)">
                                      <p:cBhvr>
                                        <p:cTn id="81" dur="5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367653"/>
                                        </p:tgtEl>
                                        <p:attrNameLst>
                                          <p:attrName>style.visibility</p:attrName>
                                        </p:attrNameLst>
                                      </p:cBhvr>
                                      <p:to>
                                        <p:strVal val="visible"/>
                                      </p:to>
                                    </p:set>
                                    <p:anim calcmode="lin" valueType="num">
                                      <p:cBhvr>
                                        <p:cTn id="86" dur="500" fill="hold"/>
                                        <p:tgtEl>
                                          <p:spTgt spid="367653"/>
                                        </p:tgtEl>
                                        <p:attrNameLst>
                                          <p:attrName>ppt_w</p:attrName>
                                        </p:attrNameLst>
                                      </p:cBhvr>
                                      <p:tavLst>
                                        <p:tav tm="0">
                                          <p:val>
                                            <p:fltVal val="0"/>
                                          </p:val>
                                        </p:tav>
                                        <p:tav tm="100000">
                                          <p:val>
                                            <p:strVal val="#ppt_w"/>
                                          </p:val>
                                        </p:tav>
                                      </p:tavLst>
                                    </p:anim>
                                    <p:anim calcmode="lin" valueType="num">
                                      <p:cBhvr>
                                        <p:cTn id="87" dur="500" fill="hold"/>
                                        <p:tgtEl>
                                          <p:spTgt spid="3676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51" grpId="0"/>
      <p:bldP spid="367652" grpId="0"/>
      <p:bldP spid="367653" grpId="0"/>
      <p:bldP spid="367654" grpId="0"/>
      <p:bldP spid="367657" grpId="0" animBg="1"/>
      <p:bldP spid="367661" grpId="0"/>
      <p:bldP spid="367661" grpId="1"/>
      <p:bldP spid="367663" grpId="0"/>
      <p:bldP spid="367620" grpId="0"/>
      <p:bldP spid="3676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nz157"/>
          <p:cNvPicPr>
            <a:picLocks noChangeAspect="1" noChangeArrowheads="1"/>
          </p:cNvPicPr>
          <p:nvPr/>
        </p:nvPicPr>
        <p:blipFill>
          <a:blip r:embed="rId3" cstate="print"/>
          <a:srcRect l="1596" t="1802" r="1329" b="19958"/>
          <a:stretch>
            <a:fillRect/>
          </a:stretch>
        </p:blipFill>
        <p:spPr bwMode="auto">
          <a:xfrm>
            <a:off x="976313" y="1127125"/>
            <a:ext cx="7472362" cy="5778500"/>
          </a:xfrm>
          <a:prstGeom prst="rect">
            <a:avLst/>
          </a:prstGeom>
          <a:noFill/>
          <a:ln w="9525">
            <a:noFill/>
            <a:miter lim="800000"/>
            <a:headEnd/>
            <a:tailEnd/>
          </a:ln>
        </p:spPr>
      </p:pic>
      <p:sp>
        <p:nvSpPr>
          <p:cNvPr id="25603" name="Text Box 3"/>
          <p:cNvSpPr txBox="1">
            <a:spLocks noChangeArrowheads="1"/>
          </p:cNvSpPr>
          <p:nvPr/>
        </p:nvSpPr>
        <p:spPr bwMode="auto">
          <a:xfrm>
            <a:off x="1355725" y="258763"/>
            <a:ext cx="6702425" cy="701675"/>
          </a:xfrm>
          <a:prstGeom prst="rect">
            <a:avLst/>
          </a:prstGeom>
          <a:noFill/>
          <a:ln w="9525">
            <a:noFill/>
            <a:miter lim="800000"/>
            <a:headEnd/>
            <a:tailEnd/>
          </a:ln>
        </p:spPr>
        <p:txBody>
          <a:bodyPr wrap="none">
            <a:spAutoFit/>
          </a:bodyPr>
          <a:lstStyle/>
          <a:p>
            <a:r>
              <a:rPr lang="en-US" i="1">
                <a:solidFill>
                  <a:schemeClr val="bg1"/>
                </a:solidFill>
                <a:latin typeface="Arial" charset="0"/>
              </a:rPr>
              <a:t>“Perhaps one of you gentlemen would mind telling me just</a:t>
            </a:r>
          </a:p>
          <a:p>
            <a:r>
              <a:rPr lang="en-US" i="1">
                <a:solidFill>
                  <a:schemeClr val="bg1"/>
                </a:solidFill>
                <a:latin typeface="Arial" charset="0"/>
              </a:rPr>
              <a:t> what is outside the window that you find so attractive..?”</a:t>
            </a:r>
          </a:p>
        </p:txBody>
      </p:sp>
      <p:sp>
        <p:nvSpPr>
          <p:cNvPr id="25604" name="Text Box 6"/>
          <p:cNvSpPr txBox="1">
            <a:spLocks noChangeArrowheads="1"/>
          </p:cNvSpPr>
          <p:nvPr/>
        </p:nvSpPr>
        <p:spPr bwMode="auto">
          <a:xfrm>
            <a:off x="31750" y="6545263"/>
            <a:ext cx="1189038" cy="244475"/>
          </a:xfrm>
          <a:prstGeom prst="rect">
            <a:avLst/>
          </a:prstGeom>
          <a:noFill/>
          <a:ln w="9525">
            <a:noFill/>
            <a:miter lim="800000"/>
            <a:headEnd/>
            <a:tailEnd/>
          </a:ln>
        </p:spPr>
        <p:txBody>
          <a:bodyPr wrap="none">
            <a:spAutoFit/>
          </a:bodyPr>
          <a:lstStyle/>
          <a:p>
            <a:r>
              <a:rPr lang="en-US" sz="1000">
                <a:solidFill>
                  <a:schemeClr val="bg1"/>
                </a:solidFill>
              </a:rPr>
              <a:t>Image courtesy NearingZero.net  </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8213" y="2363788"/>
            <a:ext cx="7567612" cy="971550"/>
            <a:chOff x="864" y="1729"/>
            <a:chExt cx="4044" cy="612"/>
          </a:xfrm>
        </p:grpSpPr>
        <p:sp>
          <p:nvSpPr>
            <p:cNvPr id="148493" name="Line 3"/>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8494" name="Line 4"/>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8495" name="Line 5"/>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148483" name="Rectangle 6"/>
          <p:cNvSpPr>
            <a:spLocks noGrp="1" noChangeArrowheads="1"/>
          </p:cNvSpPr>
          <p:nvPr>
            <p:ph type="title"/>
          </p:nvPr>
        </p:nvSpPr>
        <p:spPr/>
        <p:txBody>
          <a:bodyPr/>
          <a:lstStyle/>
          <a:p>
            <a:pPr eaLnBrk="1" hangingPunct="1"/>
            <a:r>
              <a:rPr lang="en-US" sz="2800" smtClean="0">
                <a:latin typeface="Arial" charset="0"/>
              </a:rPr>
              <a:t>Subscripts, Superscripts and Coefficients</a:t>
            </a:r>
          </a:p>
        </p:txBody>
      </p:sp>
      <p:grpSp>
        <p:nvGrpSpPr>
          <p:cNvPr id="3" name="Group 7"/>
          <p:cNvGrpSpPr>
            <a:grpSpLocks/>
          </p:cNvGrpSpPr>
          <p:nvPr/>
        </p:nvGrpSpPr>
        <p:grpSpPr bwMode="auto">
          <a:xfrm>
            <a:off x="957263" y="4240213"/>
            <a:ext cx="7567612" cy="971550"/>
            <a:chOff x="864" y="1729"/>
            <a:chExt cx="4044" cy="612"/>
          </a:xfrm>
        </p:grpSpPr>
        <p:sp>
          <p:nvSpPr>
            <p:cNvPr id="148490" name="Line 8"/>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8491" name="Line 9"/>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8492" name="Line 10"/>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643083" name="Text Box 11"/>
          <p:cNvSpPr txBox="1">
            <a:spLocks noChangeArrowheads="1"/>
          </p:cNvSpPr>
          <p:nvPr/>
        </p:nvSpPr>
        <p:spPr bwMode="auto">
          <a:xfrm>
            <a:off x="1108075" y="3941763"/>
            <a:ext cx="7569200" cy="1555750"/>
          </a:xfrm>
          <a:prstGeom prst="rect">
            <a:avLst/>
          </a:prstGeom>
          <a:noFill/>
          <a:ln w="9525">
            <a:noFill/>
            <a:miter lim="800000"/>
            <a:headEnd/>
            <a:tailEnd/>
          </a:ln>
        </p:spPr>
        <p:txBody>
          <a:bodyPr>
            <a:spAutoFit/>
          </a:bodyPr>
          <a:lstStyle/>
          <a:p>
            <a:pPr algn="ctr"/>
            <a:r>
              <a:rPr lang="en-US" sz="9600">
                <a:solidFill>
                  <a:srgbClr val="333333"/>
                </a:solidFill>
                <a:latin typeface="Arial" charset="0"/>
              </a:rPr>
              <a:t>MgSO</a:t>
            </a:r>
            <a:r>
              <a:rPr lang="en-US" sz="9600" baseline="-25000">
                <a:solidFill>
                  <a:srgbClr val="333333"/>
                </a:solidFill>
                <a:latin typeface="Arial" charset="0"/>
              </a:rPr>
              <a:t>4 </a:t>
            </a:r>
          </a:p>
        </p:txBody>
      </p:sp>
      <p:sp>
        <p:nvSpPr>
          <p:cNvPr id="643095" name="Text Box 23"/>
          <p:cNvSpPr txBox="1">
            <a:spLocks noChangeArrowheads="1"/>
          </p:cNvSpPr>
          <p:nvPr/>
        </p:nvSpPr>
        <p:spPr bwMode="auto">
          <a:xfrm>
            <a:off x="3098800" y="6156325"/>
            <a:ext cx="3036888" cy="396875"/>
          </a:xfrm>
          <a:prstGeom prst="rect">
            <a:avLst/>
          </a:prstGeom>
          <a:noFill/>
          <a:ln w="9525">
            <a:noFill/>
            <a:miter lim="800000"/>
            <a:headEnd/>
            <a:tailEnd/>
          </a:ln>
        </p:spPr>
        <p:txBody>
          <a:bodyPr wrap="none">
            <a:spAutoFit/>
          </a:bodyPr>
          <a:lstStyle/>
          <a:p>
            <a:r>
              <a:rPr lang="en-US">
                <a:latin typeface="Arial" charset="0"/>
              </a:rPr>
              <a:t>MAGNESIUM  SULFATE</a:t>
            </a:r>
          </a:p>
        </p:txBody>
      </p:sp>
      <p:sp>
        <p:nvSpPr>
          <p:cNvPr id="643096" name="Rectangle 24"/>
          <p:cNvSpPr>
            <a:spLocks noChangeArrowheads="1"/>
          </p:cNvSpPr>
          <p:nvPr/>
        </p:nvSpPr>
        <p:spPr bwMode="auto">
          <a:xfrm>
            <a:off x="4629150" y="2058988"/>
            <a:ext cx="3121025"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SO</a:t>
            </a:r>
            <a:r>
              <a:rPr lang="en-US" sz="9600" baseline="-25000">
                <a:solidFill>
                  <a:srgbClr val="333333"/>
                </a:solidFill>
                <a:latin typeface="Arial" charset="0"/>
              </a:rPr>
              <a:t>4</a:t>
            </a:r>
            <a:r>
              <a:rPr lang="en-US" sz="9600" baseline="50000">
                <a:solidFill>
                  <a:srgbClr val="333333"/>
                </a:solidFill>
                <a:latin typeface="Arial" charset="0"/>
              </a:rPr>
              <a:t>2-</a:t>
            </a:r>
          </a:p>
        </p:txBody>
      </p:sp>
      <p:sp>
        <p:nvSpPr>
          <p:cNvPr id="643097" name="Text Box 25"/>
          <p:cNvSpPr txBox="1">
            <a:spLocks noChangeArrowheads="1"/>
          </p:cNvSpPr>
          <p:nvPr/>
        </p:nvSpPr>
        <p:spPr bwMode="auto">
          <a:xfrm>
            <a:off x="1441450" y="2062163"/>
            <a:ext cx="3457575" cy="1555750"/>
          </a:xfrm>
          <a:prstGeom prst="rect">
            <a:avLst/>
          </a:prstGeom>
          <a:noFill/>
          <a:ln w="9525">
            <a:noFill/>
            <a:miter lim="800000"/>
            <a:headEnd/>
            <a:tailEnd/>
          </a:ln>
        </p:spPr>
        <p:txBody>
          <a:bodyPr>
            <a:spAutoFit/>
          </a:bodyPr>
          <a:lstStyle/>
          <a:p>
            <a:r>
              <a:rPr lang="en-US" sz="9600">
                <a:latin typeface="Arial" charset="0"/>
              </a:rPr>
              <a:t> </a:t>
            </a:r>
            <a:r>
              <a:rPr lang="en-US" sz="9600">
                <a:solidFill>
                  <a:srgbClr val="292929"/>
                </a:solidFill>
                <a:latin typeface="Arial" charset="0"/>
              </a:rPr>
              <a:t>Mg</a:t>
            </a:r>
            <a:r>
              <a:rPr lang="en-US" sz="9600" baseline="50000">
                <a:solidFill>
                  <a:srgbClr val="292929"/>
                </a:solidFill>
                <a:latin typeface="Arial" charset="0"/>
              </a:rPr>
              <a:t>2+</a:t>
            </a:r>
          </a:p>
        </p:txBody>
      </p:sp>
      <p:sp>
        <p:nvSpPr>
          <p:cNvPr id="643098" name="Text Box 26"/>
          <p:cNvSpPr txBox="1">
            <a:spLocks noChangeArrowheads="1"/>
          </p:cNvSpPr>
          <p:nvPr/>
        </p:nvSpPr>
        <p:spPr bwMode="auto">
          <a:xfrm>
            <a:off x="1587500" y="3927475"/>
            <a:ext cx="862013"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643097"/>
                                        </p:tgtEl>
                                        <p:attrNameLst>
                                          <p:attrName>style.visibility</p:attrName>
                                        </p:attrNameLst>
                                      </p:cBhvr>
                                      <p:to>
                                        <p:strVal val="visible"/>
                                      </p:to>
                                    </p:set>
                                    <p:anim calcmode="lin" valueType="num">
                                      <p:cBhvr>
                                        <p:cTn id="12" dur="500" fill="hold"/>
                                        <p:tgtEl>
                                          <p:spTgt spid="64309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4309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4309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4309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643096"/>
                                        </p:tgtEl>
                                        <p:attrNameLst>
                                          <p:attrName>style.visibility</p:attrName>
                                        </p:attrNameLst>
                                      </p:cBhvr>
                                      <p:to>
                                        <p:strVal val="visible"/>
                                      </p:to>
                                    </p:set>
                                    <p:anim calcmode="lin" valueType="num">
                                      <p:cBhvr>
                                        <p:cTn id="20" dur="500" fill="hold"/>
                                        <p:tgtEl>
                                          <p:spTgt spid="643096"/>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643096"/>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643096"/>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64309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43083"/>
                                        </p:tgtEl>
                                        <p:attrNameLst>
                                          <p:attrName>style.visibility</p:attrName>
                                        </p:attrNameLst>
                                      </p:cBhvr>
                                      <p:to>
                                        <p:strVal val="visible"/>
                                      </p:to>
                                    </p:set>
                                    <p:anim by="(-#ppt_w*2)" calcmode="lin" valueType="num">
                                      <p:cBhvr rctx="PPT">
                                        <p:cTn id="33" dur="500" autoRev="1" fill="hold">
                                          <p:stCondLst>
                                            <p:cond delay="0"/>
                                          </p:stCondLst>
                                        </p:cTn>
                                        <p:tgtEl>
                                          <p:spTgt spid="643083"/>
                                        </p:tgtEl>
                                        <p:attrNameLst>
                                          <p:attrName>ppt_w</p:attrName>
                                        </p:attrNameLst>
                                      </p:cBhvr>
                                    </p:anim>
                                    <p:anim by="(#ppt_w*0.50)" calcmode="lin" valueType="num">
                                      <p:cBhvr>
                                        <p:cTn id="34" dur="500" decel="50000" autoRev="1" fill="hold">
                                          <p:stCondLst>
                                            <p:cond delay="0"/>
                                          </p:stCondLst>
                                        </p:cTn>
                                        <p:tgtEl>
                                          <p:spTgt spid="643083"/>
                                        </p:tgtEl>
                                        <p:attrNameLst>
                                          <p:attrName>ppt_x</p:attrName>
                                        </p:attrNameLst>
                                      </p:cBhvr>
                                    </p:anim>
                                    <p:anim from="(-#ppt_h/2)" to="(#ppt_y)" calcmode="lin" valueType="num">
                                      <p:cBhvr>
                                        <p:cTn id="35" dur="1000" fill="hold">
                                          <p:stCondLst>
                                            <p:cond delay="0"/>
                                          </p:stCondLst>
                                        </p:cTn>
                                        <p:tgtEl>
                                          <p:spTgt spid="643083"/>
                                        </p:tgtEl>
                                        <p:attrNameLst>
                                          <p:attrName>ppt_y</p:attrName>
                                        </p:attrNameLst>
                                      </p:cBhvr>
                                    </p:anim>
                                    <p:animRot by="21600000">
                                      <p:cBhvr>
                                        <p:cTn id="36" dur="1000" fill="hold">
                                          <p:stCondLst>
                                            <p:cond delay="0"/>
                                          </p:stCondLst>
                                        </p:cTn>
                                        <p:tgtEl>
                                          <p:spTgt spid="64308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43095"/>
                                        </p:tgtEl>
                                        <p:attrNameLst>
                                          <p:attrName>style.visibility</p:attrName>
                                        </p:attrNameLst>
                                      </p:cBhvr>
                                      <p:to>
                                        <p:strVal val="visible"/>
                                      </p:to>
                                    </p:set>
                                    <p:anim calcmode="lin" valueType="num">
                                      <p:cBhvr>
                                        <p:cTn id="41" dur="500" fill="hold"/>
                                        <p:tgtEl>
                                          <p:spTgt spid="643095"/>
                                        </p:tgtEl>
                                        <p:attrNameLst>
                                          <p:attrName>ppt_w</p:attrName>
                                        </p:attrNameLst>
                                      </p:cBhvr>
                                      <p:tavLst>
                                        <p:tav tm="0">
                                          <p:val>
                                            <p:fltVal val="0"/>
                                          </p:val>
                                        </p:tav>
                                        <p:tav tm="100000">
                                          <p:val>
                                            <p:strVal val="#ppt_w"/>
                                          </p:val>
                                        </p:tav>
                                      </p:tavLst>
                                    </p:anim>
                                    <p:anim calcmode="lin" valueType="num">
                                      <p:cBhvr>
                                        <p:cTn id="42" dur="500" fill="hold"/>
                                        <p:tgtEl>
                                          <p:spTgt spid="64309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43098"/>
                                        </p:tgtEl>
                                        <p:attrNameLst>
                                          <p:attrName>style.visibility</p:attrName>
                                        </p:attrNameLst>
                                      </p:cBhvr>
                                      <p:to>
                                        <p:strVal val="visible"/>
                                      </p:to>
                                    </p:set>
                                    <p:animEffect transition="in" filter="fade">
                                      <p:cBhvr>
                                        <p:cTn id="47" dur="2000"/>
                                        <p:tgtEl>
                                          <p:spTgt spid="643098"/>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grpId="1" nodeType="clickEffect">
                                  <p:stCondLst>
                                    <p:cond delay="0"/>
                                  </p:stCondLst>
                                  <p:childTnLst>
                                    <p:anim calcmode="lin" valueType="num">
                                      <p:cBhvr>
                                        <p:cTn id="51" dur="1000"/>
                                        <p:tgtEl>
                                          <p:spTgt spid="643095"/>
                                        </p:tgtEl>
                                        <p:attrNameLst>
                                          <p:attrName>ppt_w</p:attrName>
                                        </p:attrNameLst>
                                      </p:cBhvr>
                                      <p:tavLst>
                                        <p:tav tm="0">
                                          <p:val>
                                            <p:strVal val="ppt_w"/>
                                          </p:val>
                                        </p:tav>
                                        <p:tav tm="100000">
                                          <p:val>
                                            <p:strVal val="ppt_w*0.70"/>
                                          </p:val>
                                        </p:tav>
                                      </p:tavLst>
                                    </p:anim>
                                    <p:anim calcmode="lin" valueType="num">
                                      <p:cBhvr>
                                        <p:cTn id="52" dur="1000"/>
                                        <p:tgtEl>
                                          <p:spTgt spid="643095"/>
                                        </p:tgtEl>
                                        <p:attrNameLst>
                                          <p:attrName>ppt_h</p:attrName>
                                        </p:attrNameLst>
                                      </p:cBhvr>
                                      <p:tavLst>
                                        <p:tav tm="0">
                                          <p:val>
                                            <p:strVal val="ppt_h"/>
                                          </p:val>
                                        </p:tav>
                                        <p:tav tm="100000">
                                          <p:val>
                                            <p:strVal val="ppt_h"/>
                                          </p:val>
                                        </p:tav>
                                      </p:tavLst>
                                    </p:anim>
                                    <p:animEffect transition="out" filter="fade">
                                      <p:cBhvr>
                                        <p:cTn id="53" dur="1000"/>
                                        <p:tgtEl>
                                          <p:spTgt spid="643095"/>
                                        </p:tgtEl>
                                      </p:cBhvr>
                                    </p:animEffect>
                                    <p:set>
                                      <p:cBhvr>
                                        <p:cTn id="54" dur="1" fill="hold">
                                          <p:stCondLst>
                                            <p:cond delay="999"/>
                                          </p:stCondLst>
                                        </p:cTn>
                                        <p:tgtEl>
                                          <p:spTgt spid="643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83" grpId="0"/>
      <p:bldP spid="643095" grpId="0"/>
      <p:bldP spid="643095" grpId="1"/>
      <p:bldP spid="643096" grpId="0"/>
      <p:bldP spid="643097" grpId="0"/>
      <p:bldP spid="643098"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38213" y="2363788"/>
            <a:ext cx="7567612" cy="971550"/>
            <a:chOff x="864" y="1729"/>
            <a:chExt cx="4044" cy="612"/>
          </a:xfrm>
        </p:grpSpPr>
        <p:sp>
          <p:nvSpPr>
            <p:cNvPr id="149524" name="Line 3"/>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9525" name="Line 4"/>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9526" name="Line 5"/>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149507" name="Rectangle 6"/>
          <p:cNvSpPr>
            <a:spLocks noGrp="1" noChangeArrowheads="1"/>
          </p:cNvSpPr>
          <p:nvPr>
            <p:ph type="title"/>
          </p:nvPr>
        </p:nvSpPr>
        <p:spPr/>
        <p:txBody>
          <a:bodyPr/>
          <a:lstStyle/>
          <a:p>
            <a:pPr eaLnBrk="1" hangingPunct="1"/>
            <a:r>
              <a:rPr lang="en-US" sz="2800" smtClean="0">
                <a:latin typeface="Arial" charset="0"/>
              </a:rPr>
              <a:t>Subscripts, Superscripts and Coefficients</a:t>
            </a:r>
          </a:p>
        </p:txBody>
      </p:sp>
      <p:grpSp>
        <p:nvGrpSpPr>
          <p:cNvPr id="3" name="Group 7"/>
          <p:cNvGrpSpPr>
            <a:grpSpLocks/>
          </p:cNvGrpSpPr>
          <p:nvPr/>
        </p:nvGrpSpPr>
        <p:grpSpPr bwMode="auto">
          <a:xfrm>
            <a:off x="957263" y="4240213"/>
            <a:ext cx="7567612" cy="971550"/>
            <a:chOff x="864" y="1729"/>
            <a:chExt cx="4044" cy="612"/>
          </a:xfrm>
        </p:grpSpPr>
        <p:sp>
          <p:nvSpPr>
            <p:cNvPr id="149521" name="Line 8"/>
            <p:cNvSpPr>
              <a:spLocks noChangeShapeType="1"/>
            </p:cNvSpPr>
            <p:nvPr/>
          </p:nvSpPr>
          <p:spPr bwMode="auto">
            <a:xfrm>
              <a:off x="864" y="1729"/>
              <a:ext cx="4044" cy="0"/>
            </a:xfrm>
            <a:prstGeom prst="line">
              <a:avLst/>
            </a:prstGeom>
            <a:noFill/>
            <a:ln w="76200">
              <a:solidFill>
                <a:srgbClr val="D1FFD1"/>
              </a:solidFill>
              <a:round/>
              <a:headEnd/>
              <a:tailEnd/>
            </a:ln>
          </p:spPr>
          <p:txBody>
            <a:bodyPr/>
            <a:lstStyle/>
            <a:p>
              <a:endParaRPr lang="en-US"/>
            </a:p>
          </p:txBody>
        </p:sp>
        <p:sp>
          <p:nvSpPr>
            <p:cNvPr id="149522" name="Line 9"/>
            <p:cNvSpPr>
              <a:spLocks noChangeShapeType="1"/>
            </p:cNvSpPr>
            <p:nvPr/>
          </p:nvSpPr>
          <p:spPr bwMode="auto">
            <a:xfrm>
              <a:off x="864" y="2341"/>
              <a:ext cx="4044" cy="0"/>
            </a:xfrm>
            <a:prstGeom prst="line">
              <a:avLst/>
            </a:prstGeom>
            <a:noFill/>
            <a:ln w="76200">
              <a:solidFill>
                <a:srgbClr val="D1FFD1"/>
              </a:solidFill>
              <a:round/>
              <a:headEnd/>
              <a:tailEnd/>
            </a:ln>
          </p:spPr>
          <p:txBody>
            <a:bodyPr/>
            <a:lstStyle/>
            <a:p>
              <a:endParaRPr lang="en-US"/>
            </a:p>
          </p:txBody>
        </p:sp>
        <p:sp>
          <p:nvSpPr>
            <p:cNvPr id="149523" name="Line 10"/>
            <p:cNvSpPr>
              <a:spLocks noChangeShapeType="1"/>
            </p:cNvSpPr>
            <p:nvPr/>
          </p:nvSpPr>
          <p:spPr bwMode="auto">
            <a:xfrm>
              <a:off x="864" y="2011"/>
              <a:ext cx="4044" cy="0"/>
            </a:xfrm>
            <a:prstGeom prst="line">
              <a:avLst/>
            </a:prstGeom>
            <a:noFill/>
            <a:ln w="28575">
              <a:solidFill>
                <a:srgbClr val="D1FFD1"/>
              </a:solidFill>
              <a:prstDash val="lgDash"/>
              <a:round/>
              <a:headEnd/>
              <a:tailEnd/>
            </a:ln>
          </p:spPr>
          <p:txBody>
            <a:bodyPr/>
            <a:lstStyle/>
            <a:p>
              <a:endParaRPr lang="en-US"/>
            </a:p>
          </p:txBody>
        </p:sp>
      </p:grpSp>
      <p:sp>
        <p:nvSpPr>
          <p:cNvPr id="645133" name="Text Box 13"/>
          <p:cNvSpPr txBox="1">
            <a:spLocks noChangeArrowheads="1"/>
          </p:cNvSpPr>
          <p:nvPr/>
        </p:nvSpPr>
        <p:spPr bwMode="auto">
          <a:xfrm>
            <a:off x="5138738" y="5705475"/>
            <a:ext cx="1200150" cy="396875"/>
          </a:xfrm>
          <a:prstGeom prst="rect">
            <a:avLst/>
          </a:prstGeom>
          <a:noFill/>
          <a:ln w="9525">
            <a:noFill/>
            <a:miter lim="800000"/>
            <a:headEnd/>
            <a:tailEnd/>
          </a:ln>
        </p:spPr>
        <p:txBody>
          <a:bodyPr wrap="none">
            <a:spAutoFit/>
          </a:bodyPr>
          <a:lstStyle/>
          <a:p>
            <a:r>
              <a:rPr lang="en-US" i="1">
                <a:solidFill>
                  <a:srgbClr val="333333"/>
                </a:solidFill>
                <a:latin typeface="Arial" charset="0"/>
              </a:rPr>
              <a:t>subscript</a:t>
            </a:r>
          </a:p>
        </p:txBody>
      </p:sp>
      <p:sp>
        <p:nvSpPr>
          <p:cNvPr id="645139" name="Line 19"/>
          <p:cNvSpPr>
            <a:spLocks noChangeShapeType="1"/>
          </p:cNvSpPr>
          <p:nvPr/>
        </p:nvSpPr>
        <p:spPr bwMode="auto">
          <a:xfrm flipV="1">
            <a:off x="6323013" y="5457825"/>
            <a:ext cx="273050" cy="339725"/>
          </a:xfrm>
          <a:prstGeom prst="line">
            <a:avLst/>
          </a:prstGeom>
          <a:noFill/>
          <a:ln w="9525">
            <a:solidFill>
              <a:srgbClr val="333333"/>
            </a:solidFill>
            <a:round/>
            <a:headEnd/>
            <a:tailEnd type="triangle" w="med" len="med"/>
          </a:ln>
        </p:spPr>
        <p:txBody>
          <a:bodyPr/>
          <a:lstStyle/>
          <a:p>
            <a:endParaRPr lang="en-US"/>
          </a:p>
        </p:txBody>
      </p:sp>
      <p:sp>
        <p:nvSpPr>
          <p:cNvPr id="645140" name="Text Box 20"/>
          <p:cNvSpPr txBox="1">
            <a:spLocks noChangeArrowheads="1"/>
          </p:cNvSpPr>
          <p:nvPr/>
        </p:nvSpPr>
        <p:spPr bwMode="auto">
          <a:xfrm>
            <a:off x="3098800" y="6156325"/>
            <a:ext cx="2979738" cy="396875"/>
          </a:xfrm>
          <a:prstGeom prst="rect">
            <a:avLst/>
          </a:prstGeom>
          <a:noFill/>
          <a:ln w="9525">
            <a:noFill/>
            <a:miter lim="800000"/>
            <a:headEnd/>
            <a:tailEnd/>
          </a:ln>
        </p:spPr>
        <p:txBody>
          <a:bodyPr wrap="none">
            <a:spAutoFit/>
          </a:bodyPr>
          <a:lstStyle/>
          <a:p>
            <a:r>
              <a:rPr lang="en-US">
                <a:latin typeface="Arial" charset="0"/>
              </a:rPr>
              <a:t>MAGNESIUM  NITRATE</a:t>
            </a:r>
          </a:p>
        </p:txBody>
      </p:sp>
      <p:sp>
        <p:nvSpPr>
          <p:cNvPr id="645141" name="Rectangle 21"/>
          <p:cNvSpPr>
            <a:spLocks noChangeArrowheads="1"/>
          </p:cNvSpPr>
          <p:nvPr/>
        </p:nvSpPr>
        <p:spPr bwMode="auto">
          <a:xfrm>
            <a:off x="4629150" y="2058988"/>
            <a:ext cx="3189288"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NO</a:t>
            </a:r>
            <a:r>
              <a:rPr lang="en-US" sz="9600" baseline="-25000">
                <a:solidFill>
                  <a:srgbClr val="333333"/>
                </a:solidFill>
                <a:latin typeface="Arial" charset="0"/>
              </a:rPr>
              <a:t>3</a:t>
            </a:r>
            <a:r>
              <a:rPr lang="en-US" sz="9600" baseline="50000">
                <a:solidFill>
                  <a:srgbClr val="333333"/>
                </a:solidFill>
                <a:latin typeface="Arial" charset="0"/>
              </a:rPr>
              <a:t>1-</a:t>
            </a:r>
          </a:p>
        </p:txBody>
      </p:sp>
      <p:sp>
        <p:nvSpPr>
          <p:cNvPr id="645142" name="Text Box 22"/>
          <p:cNvSpPr txBox="1">
            <a:spLocks noChangeArrowheads="1"/>
          </p:cNvSpPr>
          <p:nvPr/>
        </p:nvSpPr>
        <p:spPr bwMode="auto">
          <a:xfrm>
            <a:off x="1441450" y="2062163"/>
            <a:ext cx="3457575" cy="1555750"/>
          </a:xfrm>
          <a:prstGeom prst="rect">
            <a:avLst/>
          </a:prstGeom>
          <a:noFill/>
          <a:ln w="9525">
            <a:noFill/>
            <a:miter lim="800000"/>
            <a:headEnd/>
            <a:tailEnd/>
          </a:ln>
        </p:spPr>
        <p:txBody>
          <a:bodyPr>
            <a:spAutoFit/>
          </a:bodyPr>
          <a:lstStyle/>
          <a:p>
            <a:r>
              <a:rPr lang="en-US" sz="9600">
                <a:latin typeface="Arial" charset="0"/>
              </a:rPr>
              <a:t> </a:t>
            </a:r>
            <a:r>
              <a:rPr lang="en-US" sz="9600">
                <a:solidFill>
                  <a:srgbClr val="292929"/>
                </a:solidFill>
                <a:latin typeface="Arial" charset="0"/>
              </a:rPr>
              <a:t>Mg</a:t>
            </a:r>
            <a:r>
              <a:rPr lang="en-US" sz="9600" baseline="50000">
                <a:solidFill>
                  <a:srgbClr val="292929"/>
                </a:solidFill>
                <a:latin typeface="Arial" charset="0"/>
              </a:rPr>
              <a:t>2+</a:t>
            </a:r>
          </a:p>
        </p:txBody>
      </p:sp>
      <p:sp>
        <p:nvSpPr>
          <p:cNvPr id="645143" name="Text Box 23"/>
          <p:cNvSpPr txBox="1">
            <a:spLocks noChangeArrowheads="1"/>
          </p:cNvSpPr>
          <p:nvPr/>
        </p:nvSpPr>
        <p:spPr bwMode="auto">
          <a:xfrm>
            <a:off x="1568450" y="3927475"/>
            <a:ext cx="862013" cy="1555750"/>
          </a:xfrm>
          <a:prstGeom prst="rect">
            <a:avLst/>
          </a:prstGeom>
          <a:noFill/>
          <a:ln w="9525">
            <a:noFill/>
            <a:miter lim="800000"/>
            <a:headEnd/>
            <a:tailEnd/>
          </a:ln>
        </p:spPr>
        <p:txBody>
          <a:bodyPr wrap="none">
            <a:spAutoFit/>
          </a:bodyPr>
          <a:lstStyle/>
          <a:p>
            <a:r>
              <a:rPr lang="en-US" sz="9600">
                <a:solidFill>
                  <a:srgbClr val="333333"/>
                </a:solidFill>
                <a:latin typeface="Arial" charset="0"/>
              </a:rPr>
              <a:t>4</a:t>
            </a:r>
          </a:p>
        </p:txBody>
      </p:sp>
      <p:sp>
        <p:nvSpPr>
          <p:cNvPr id="645145" name="Rectangle 25"/>
          <p:cNvSpPr>
            <a:spLocks noChangeArrowheads="1"/>
          </p:cNvSpPr>
          <p:nvPr/>
        </p:nvSpPr>
        <p:spPr bwMode="auto">
          <a:xfrm>
            <a:off x="6969125" y="4343400"/>
            <a:ext cx="636588" cy="1066800"/>
          </a:xfrm>
          <a:prstGeom prst="rect">
            <a:avLst/>
          </a:prstGeom>
          <a:noFill/>
          <a:ln w="9525">
            <a:noFill/>
            <a:miter lim="800000"/>
            <a:headEnd/>
            <a:tailEnd/>
          </a:ln>
        </p:spPr>
        <p:txBody>
          <a:bodyPr wrap="none">
            <a:spAutoFit/>
          </a:bodyPr>
          <a:lstStyle/>
          <a:p>
            <a:r>
              <a:rPr lang="en-US" sz="9600" baseline="-25000">
                <a:solidFill>
                  <a:srgbClr val="333333"/>
                </a:solidFill>
                <a:latin typeface="Arial" charset="0"/>
              </a:rPr>
              <a:t>2</a:t>
            </a:r>
          </a:p>
        </p:txBody>
      </p:sp>
      <p:grpSp>
        <p:nvGrpSpPr>
          <p:cNvPr id="4" name="Group 28"/>
          <p:cNvGrpSpPr>
            <a:grpSpLocks/>
          </p:cNvGrpSpPr>
          <p:nvPr/>
        </p:nvGrpSpPr>
        <p:grpSpPr bwMode="auto">
          <a:xfrm>
            <a:off x="6429375" y="4562475"/>
            <a:ext cx="1285875" cy="1285875"/>
            <a:chOff x="4050" y="2874"/>
            <a:chExt cx="810" cy="810"/>
          </a:xfrm>
        </p:grpSpPr>
        <p:sp>
          <p:nvSpPr>
            <p:cNvPr id="149519" name="Oval 26"/>
            <p:cNvSpPr>
              <a:spLocks noChangeArrowheads="1"/>
            </p:cNvSpPr>
            <p:nvPr/>
          </p:nvSpPr>
          <p:spPr bwMode="auto">
            <a:xfrm>
              <a:off x="4050" y="2874"/>
              <a:ext cx="810" cy="810"/>
            </a:xfrm>
            <a:prstGeom prst="ellipse">
              <a:avLst/>
            </a:prstGeom>
            <a:noFill/>
            <a:ln w="57150">
              <a:solidFill>
                <a:srgbClr val="FF0000"/>
              </a:solidFill>
              <a:round/>
              <a:headEnd/>
              <a:tailEnd/>
            </a:ln>
          </p:spPr>
          <p:txBody>
            <a:bodyPr wrap="none" anchor="ctr"/>
            <a:lstStyle/>
            <a:p>
              <a:endParaRPr lang="en-US"/>
            </a:p>
          </p:txBody>
        </p:sp>
        <p:sp>
          <p:nvSpPr>
            <p:cNvPr id="149520" name="Line 27"/>
            <p:cNvSpPr>
              <a:spLocks noChangeShapeType="1"/>
            </p:cNvSpPr>
            <p:nvPr/>
          </p:nvSpPr>
          <p:spPr bwMode="auto">
            <a:xfrm flipH="1">
              <a:off x="4182" y="2934"/>
              <a:ext cx="498" cy="654"/>
            </a:xfrm>
            <a:prstGeom prst="line">
              <a:avLst/>
            </a:prstGeom>
            <a:noFill/>
            <a:ln w="57150">
              <a:solidFill>
                <a:srgbClr val="FF0000"/>
              </a:solidFill>
              <a:round/>
              <a:headEnd/>
              <a:tailEnd/>
            </a:ln>
          </p:spPr>
          <p:txBody>
            <a:bodyPr/>
            <a:lstStyle/>
            <a:p>
              <a:endParaRPr lang="en-US"/>
            </a:p>
          </p:txBody>
        </p:sp>
      </p:grpSp>
      <p:sp>
        <p:nvSpPr>
          <p:cNvPr id="645131" name="Text Box 11"/>
          <p:cNvSpPr txBox="1">
            <a:spLocks noChangeArrowheads="1"/>
          </p:cNvSpPr>
          <p:nvPr/>
        </p:nvSpPr>
        <p:spPr bwMode="auto">
          <a:xfrm>
            <a:off x="1108075" y="3941763"/>
            <a:ext cx="7569200" cy="1555750"/>
          </a:xfrm>
          <a:prstGeom prst="rect">
            <a:avLst/>
          </a:prstGeom>
          <a:noFill/>
          <a:ln w="9525">
            <a:noFill/>
            <a:miter lim="800000"/>
            <a:headEnd/>
            <a:tailEnd/>
          </a:ln>
        </p:spPr>
        <p:txBody>
          <a:bodyPr>
            <a:spAutoFit/>
          </a:bodyPr>
          <a:lstStyle/>
          <a:p>
            <a:pPr algn="ctr"/>
            <a:r>
              <a:rPr lang="en-US" sz="9600">
                <a:solidFill>
                  <a:srgbClr val="333333"/>
                </a:solidFill>
                <a:latin typeface="Arial" charset="0"/>
              </a:rPr>
              <a:t> MgNO</a:t>
            </a:r>
            <a:r>
              <a:rPr lang="en-US" sz="9600" baseline="-25000">
                <a:solidFill>
                  <a:srgbClr val="333333"/>
                </a:solidFill>
                <a:latin typeface="Arial" charset="0"/>
              </a:rPr>
              <a:t>3  </a:t>
            </a:r>
          </a:p>
        </p:txBody>
      </p:sp>
      <p:sp>
        <p:nvSpPr>
          <p:cNvPr id="645150" name="Text Box 30"/>
          <p:cNvSpPr txBox="1">
            <a:spLocks noChangeArrowheads="1"/>
          </p:cNvSpPr>
          <p:nvPr/>
        </p:nvSpPr>
        <p:spPr bwMode="auto">
          <a:xfrm>
            <a:off x="1279525" y="3941763"/>
            <a:ext cx="7569200" cy="1555750"/>
          </a:xfrm>
          <a:prstGeom prst="rect">
            <a:avLst/>
          </a:prstGeom>
          <a:noFill/>
          <a:ln w="9525">
            <a:noFill/>
            <a:miter lim="800000"/>
            <a:headEnd/>
            <a:tailEnd/>
          </a:ln>
        </p:spPr>
        <p:txBody>
          <a:bodyPr>
            <a:spAutoFit/>
          </a:bodyPr>
          <a:lstStyle/>
          <a:p>
            <a:pPr algn="ctr"/>
            <a:r>
              <a:rPr lang="en-US" sz="9600">
                <a:solidFill>
                  <a:srgbClr val="333333"/>
                </a:solidFill>
                <a:latin typeface="Arial" charset="0"/>
              </a:rPr>
              <a:t> Mg(NO</a:t>
            </a:r>
            <a:r>
              <a:rPr lang="en-US" sz="9600" baseline="-25000">
                <a:solidFill>
                  <a:srgbClr val="333333"/>
                </a:solidFill>
                <a:latin typeface="Arial" charset="0"/>
              </a:rPr>
              <a:t>3</a:t>
            </a:r>
            <a:r>
              <a:rPr lang="en-US" sz="9600">
                <a:solidFill>
                  <a:srgbClr val="333333"/>
                </a:solidFill>
                <a:latin typeface="Arial" charset="0"/>
              </a:rPr>
              <a:t>)</a:t>
            </a:r>
            <a:r>
              <a:rPr lang="en-US" sz="9600" baseline="-25000">
                <a:solidFill>
                  <a:srgbClr val="333333"/>
                </a:solidFill>
                <a:latin typeface="Arial"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645142"/>
                                        </p:tgtEl>
                                        <p:attrNameLst>
                                          <p:attrName>style.visibility</p:attrName>
                                        </p:attrNameLst>
                                      </p:cBhvr>
                                      <p:to>
                                        <p:strVal val="visible"/>
                                      </p:to>
                                    </p:set>
                                    <p:anim calcmode="lin" valueType="num">
                                      <p:cBhvr>
                                        <p:cTn id="12" dur="500" fill="hold"/>
                                        <p:tgtEl>
                                          <p:spTgt spid="645142"/>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645142"/>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645142"/>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64514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645141"/>
                                        </p:tgtEl>
                                        <p:attrNameLst>
                                          <p:attrName>style.visibility</p:attrName>
                                        </p:attrNameLst>
                                      </p:cBhvr>
                                      <p:to>
                                        <p:strVal val="visible"/>
                                      </p:to>
                                    </p:set>
                                    <p:anim calcmode="lin" valueType="num">
                                      <p:cBhvr>
                                        <p:cTn id="20" dur="500" fill="hold"/>
                                        <p:tgtEl>
                                          <p:spTgt spid="645141"/>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645141"/>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645141"/>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64514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45131"/>
                                        </p:tgtEl>
                                        <p:attrNameLst>
                                          <p:attrName>style.visibility</p:attrName>
                                        </p:attrNameLst>
                                      </p:cBhvr>
                                      <p:to>
                                        <p:strVal val="visible"/>
                                      </p:to>
                                    </p:set>
                                    <p:anim by="(-#ppt_w*2)" calcmode="lin" valueType="num">
                                      <p:cBhvr rctx="PPT">
                                        <p:cTn id="33" dur="500" autoRev="1" fill="hold">
                                          <p:stCondLst>
                                            <p:cond delay="0"/>
                                          </p:stCondLst>
                                        </p:cTn>
                                        <p:tgtEl>
                                          <p:spTgt spid="645131"/>
                                        </p:tgtEl>
                                        <p:attrNameLst>
                                          <p:attrName>ppt_w</p:attrName>
                                        </p:attrNameLst>
                                      </p:cBhvr>
                                    </p:anim>
                                    <p:anim by="(#ppt_w*0.50)" calcmode="lin" valueType="num">
                                      <p:cBhvr>
                                        <p:cTn id="34" dur="500" decel="50000" autoRev="1" fill="hold">
                                          <p:stCondLst>
                                            <p:cond delay="0"/>
                                          </p:stCondLst>
                                        </p:cTn>
                                        <p:tgtEl>
                                          <p:spTgt spid="645131"/>
                                        </p:tgtEl>
                                        <p:attrNameLst>
                                          <p:attrName>ppt_x</p:attrName>
                                        </p:attrNameLst>
                                      </p:cBhvr>
                                    </p:anim>
                                    <p:anim from="(-#ppt_h/2)" to="(#ppt_y)" calcmode="lin" valueType="num">
                                      <p:cBhvr>
                                        <p:cTn id="35" dur="1000" fill="hold">
                                          <p:stCondLst>
                                            <p:cond delay="0"/>
                                          </p:stCondLst>
                                        </p:cTn>
                                        <p:tgtEl>
                                          <p:spTgt spid="645131"/>
                                        </p:tgtEl>
                                        <p:attrNameLst>
                                          <p:attrName>ppt_y</p:attrName>
                                        </p:attrNameLst>
                                      </p:cBhvr>
                                    </p:anim>
                                    <p:animRot by="21600000">
                                      <p:cBhvr>
                                        <p:cTn id="36" dur="1000" fill="hold">
                                          <p:stCondLst>
                                            <p:cond delay="0"/>
                                          </p:stCondLst>
                                        </p:cTn>
                                        <p:tgtEl>
                                          <p:spTgt spid="645131"/>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645145"/>
                                        </p:tgtEl>
                                        <p:attrNameLst>
                                          <p:attrName>style.visibility</p:attrName>
                                        </p:attrNameLst>
                                      </p:cBhvr>
                                      <p:to>
                                        <p:strVal val="visible"/>
                                      </p:to>
                                    </p:set>
                                    <p:anim by="(-#ppt_w*2)" calcmode="lin" valueType="num">
                                      <p:cBhvr rctx="PPT">
                                        <p:cTn id="39" dur="500" autoRev="1" fill="hold">
                                          <p:stCondLst>
                                            <p:cond delay="0"/>
                                          </p:stCondLst>
                                        </p:cTn>
                                        <p:tgtEl>
                                          <p:spTgt spid="645145"/>
                                        </p:tgtEl>
                                        <p:attrNameLst>
                                          <p:attrName>ppt_w</p:attrName>
                                        </p:attrNameLst>
                                      </p:cBhvr>
                                    </p:anim>
                                    <p:anim by="(#ppt_w*0.50)" calcmode="lin" valueType="num">
                                      <p:cBhvr>
                                        <p:cTn id="40" dur="500" decel="50000" autoRev="1" fill="hold">
                                          <p:stCondLst>
                                            <p:cond delay="0"/>
                                          </p:stCondLst>
                                        </p:cTn>
                                        <p:tgtEl>
                                          <p:spTgt spid="645145"/>
                                        </p:tgtEl>
                                        <p:attrNameLst>
                                          <p:attrName>ppt_x</p:attrName>
                                        </p:attrNameLst>
                                      </p:cBhvr>
                                    </p:anim>
                                    <p:anim from="(-#ppt_h/2)" to="(#ppt_y)" calcmode="lin" valueType="num">
                                      <p:cBhvr>
                                        <p:cTn id="41" dur="1000" fill="hold">
                                          <p:stCondLst>
                                            <p:cond delay="0"/>
                                          </p:stCondLst>
                                        </p:cTn>
                                        <p:tgtEl>
                                          <p:spTgt spid="645145"/>
                                        </p:tgtEl>
                                        <p:attrNameLst>
                                          <p:attrName>ppt_y</p:attrName>
                                        </p:attrNameLst>
                                      </p:cBhvr>
                                    </p:anim>
                                    <p:animRot by="21600000">
                                      <p:cBhvr>
                                        <p:cTn id="42" dur="1000" fill="hold">
                                          <p:stCondLst>
                                            <p:cond delay="0"/>
                                          </p:stCondLst>
                                        </p:cTn>
                                        <p:tgtEl>
                                          <p:spTgt spid="645145"/>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645140"/>
                                        </p:tgtEl>
                                        <p:attrNameLst>
                                          <p:attrName>style.visibility</p:attrName>
                                        </p:attrNameLst>
                                      </p:cBhvr>
                                      <p:to>
                                        <p:strVal val="visible"/>
                                      </p:to>
                                    </p:set>
                                    <p:anim calcmode="lin" valueType="num">
                                      <p:cBhvr>
                                        <p:cTn id="47" dur="500" fill="hold"/>
                                        <p:tgtEl>
                                          <p:spTgt spid="645140"/>
                                        </p:tgtEl>
                                        <p:attrNameLst>
                                          <p:attrName>ppt_w</p:attrName>
                                        </p:attrNameLst>
                                      </p:cBhvr>
                                      <p:tavLst>
                                        <p:tav tm="0">
                                          <p:val>
                                            <p:fltVal val="0"/>
                                          </p:val>
                                        </p:tav>
                                        <p:tav tm="100000">
                                          <p:val>
                                            <p:strVal val="#ppt_w"/>
                                          </p:val>
                                        </p:tav>
                                      </p:tavLst>
                                    </p:anim>
                                    <p:anim calcmode="lin" valueType="num">
                                      <p:cBhvr>
                                        <p:cTn id="48" dur="500" fill="hold"/>
                                        <p:tgtEl>
                                          <p:spTgt spid="645140"/>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xit" presetSubtype="0" fill="hold" grpId="1" nodeType="clickEffect">
                                  <p:stCondLst>
                                    <p:cond delay="0"/>
                                  </p:stCondLst>
                                  <p:childTnLst>
                                    <p:anim calcmode="lin" valueType="num">
                                      <p:cBhvr>
                                        <p:cTn id="52" dur="1000"/>
                                        <p:tgtEl>
                                          <p:spTgt spid="645140"/>
                                        </p:tgtEl>
                                        <p:attrNameLst>
                                          <p:attrName>ppt_w</p:attrName>
                                        </p:attrNameLst>
                                      </p:cBhvr>
                                      <p:tavLst>
                                        <p:tav tm="0">
                                          <p:val>
                                            <p:strVal val="ppt_w"/>
                                          </p:val>
                                        </p:tav>
                                        <p:tav tm="100000">
                                          <p:val>
                                            <p:strVal val="ppt_w*0.70"/>
                                          </p:val>
                                        </p:tav>
                                      </p:tavLst>
                                    </p:anim>
                                    <p:anim calcmode="lin" valueType="num">
                                      <p:cBhvr>
                                        <p:cTn id="53" dur="1000"/>
                                        <p:tgtEl>
                                          <p:spTgt spid="645140"/>
                                        </p:tgtEl>
                                        <p:attrNameLst>
                                          <p:attrName>ppt_h</p:attrName>
                                        </p:attrNameLst>
                                      </p:cBhvr>
                                      <p:tavLst>
                                        <p:tav tm="0">
                                          <p:val>
                                            <p:strVal val="ppt_h"/>
                                          </p:val>
                                        </p:tav>
                                        <p:tav tm="100000">
                                          <p:val>
                                            <p:strVal val="ppt_h"/>
                                          </p:val>
                                        </p:tav>
                                      </p:tavLst>
                                    </p:anim>
                                    <p:animEffect transition="out" filter="fade">
                                      <p:cBhvr>
                                        <p:cTn id="54" dur="1000"/>
                                        <p:tgtEl>
                                          <p:spTgt spid="645140"/>
                                        </p:tgtEl>
                                      </p:cBhvr>
                                    </p:animEffect>
                                    <p:set>
                                      <p:cBhvr>
                                        <p:cTn id="55" dur="1" fill="hold">
                                          <p:stCondLst>
                                            <p:cond delay="999"/>
                                          </p:stCondLst>
                                        </p:cTn>
                                        <p:tgtEl>
                                          <p:spTgt spid="64514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45139"/>
                                        </p:tgtEl>
                                        <p:attrNameLst>
                                          <p:attrName>style.visibility</p:attrName>
                                        </p:attrNameLst>
                                      </p:cBhvr>
                                      <p:to>
                                        <p:strVal val="visible"/>
                                      </p:to>
                                    </p:set>
                                    <p:animEffect transition="in" filter="wipe(down)">
                                      <p:cBhvr>
                                        <p:cTn id="60" dur="500"/>
                                        <p:tgtEl>
                                          <p:spTgt spid="645139"/>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645133"/>
                                        </p:tgtEl>
                                        <p:attrNameLst>
                                          <p:attrName>style.visibility</p:attrName>
                                        </p:attrNameLst>
                                      </p:cBhvr>
                                      <p:to>
                                        <p:strVal val="visible"/>
                                      </p:to>
                                    </p:set>
                                    <p:anim calcmode="lin" valueType="num">
                                      <p:cBhvr>
                                        <p:cTn id="65" dur="500" fill="hold"/>
                                        <p:tgtEl>
                                          <p:spTgt spid="645133"/>
                                        </p:tgtEl>
                                        <p:attrNameLst>
                                          <p:attrName>ppt_w</p:attrName>
                                        </p:attrNameLst>
                                      </p:cBhvr>
                                      <p:tavLst>
                                        <p:tav tm="0">
                                          <p:val>
                                            <p:fltVal val="0"/>
                                          </p:val>
                                        </p:tav>
                                        <p:tav tm="100000">
                                          <p:val>
                                            <p:strVal val="#ppt_w"/>
                                          </p:val>
                                        </p:tav>
                                      </p:tavLst>
                                    </p:anim>
                                    <p:anim calcmode="lin" valueType="num">
                                      <p:cBhvr>
                                        <p:cTn id="66" dur="500" fill="hold"/>
                                        <p:tgtEl>
                                          <p:spTgt spid="645133"/>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4"/>
                                        </p:tgtEl>
                                        <p:attrNameLst>
                                          <p:attrName>ppt_x</p:attrName>
                                        </p:attrNameLst>
                                      </p:cBhvr>
                                      <p:tavLst>
                                        <p:tav tm="0">
                                          <p:val>
                                            <p:strVal val="ppt_x"/>
                                          </p:val>
                                        </p:tav>
                                        <p:tav tm="100000">
                                          <p:val>
                                            <p:strVal val="ppt_x"/>
                                          </p:val>
                                        </p:tav>
                                      </p:tavLst>
                                    </p:anim>
                                    <p:anim calcmode="lin" valueType="num">
                                      <p:cBhvr additive="base">
                                        <p:cTn id="77" dur="500"/>
                                        <p:tgtEl>
                                          <p:spTgt spid="4"/>
                                        </p:tgtEl>
                                        <p:attrNameLst>
                                          <p:attrName>ppt_y</p:attrName>
                                        </p:attrNameLst>
                                      </p:cBhvr>
                                      <p:tavLst>
                                        <p:tav tm="0">
                                          <p:val>
                                            <p:strVal val="ppt_y"/>
                                          </p:val>
                                        </p:tav>
                                        <p:tav tm="100000">
                                          <p:val>
                                            <p:strVal val="1+ppt_h/2"/>
                                          </p:val>
                                        </p:tav>
                                      </p:tavLst>
                                    </p:anim>
                                    <p:set>
                                      <p:cBhvr>
                                        <p:cTn id="78" dur="1" fill="hold">
                                          <p:stCondLst>
                                            <p:cond delay="499"/>
                                          </p:stCondLst>
                                        </p:cTn>
                                        <p:tgtEl>
                                          <p:spTgt spid="4"/>
                                        </p:tgtEl>
                                        <p:attrNameLst>
                                          <p:attrName>style.visibility</p:attrName>
                                        </p:attrNameLst>
                                      </p:cBhvr>
                                      <p:to>
                                        <p:strVal val="hidden"/>
                                      </p:to>
                                    </p:set>
                                  </p:childTnLst>
                                </p:cTn>
                              </p:par>
                            </p:childTnLst>
                          </p:cTn>
                        </p:par>
                        <p:par>
                          <p:cTn id="79" fill="hold">
                            <p:stCondLst>
                              <p:cond delay="500"/>
                            </p:stCondLst>
                            <p:childTnLst>
                              <p:par>
                                <p:cTn id="80" presetID="37" presetClass="exit" presetSubtype="0" fill="hold" grpId="1" nodeType="afterEffect">
                                  <p:stCondLst>
                                    <p:cond delay="0"/>
                                  </p:stCondLst>
                                  <p:iterate type="lt">
                                    <p:tmPct val="0"/>
                                  </p:iterate>
                                  <p:childTnLst>
                                    <p:animEffect transition="out" filter="fade">
                                      <p:cBhvr>
                                        <p:cTn id="81" dur="1000"/>
                                        <p:tgtEl>
                                          <p:spTgt spid="645145"/>
                                        </p:tgtEl>
                                      </p:cBhvr>
                                    </p:animEffect>
                                    <p:anim calcmode="lin" valueType="num">
                                      <p:cBhvr>
                                        <p:cTn id="82" dur="1000"/>
                                        <p:tgtEl>
                                          <p:spTgt spid="645145"/>
                                        </p:tgtEl>
                                        <p:attrNameLst>
                                          <p:attrName>ppt_x</p:attrName>
                                        </p:attrNameLst>
                                      </p:cBhvr>
                                      <p:tavLst>
                                        <p:tav tm="0">
                                          <p:val>
                                            <p:strVal val="ppt_x"/>
                                          </p:val>
                                        </p:tav>
                                        <p:tav tm="100000">
                                          <p:val>
                                            <p:strVal val="ppt_x"/>
                                          </p:val>
                                        </p:tav>
                                      </p:tavLst>
                                    </p:anim>
                                    <p:anim calcmode="lin" valueType="num">
                                      <p:cBhvr>
                                        <p:cTn id="83" dur="100" decel="100000"/>
                                        <p:tgtEl>
                                          <p:spTgt spid="645145"/>
                                        </p:tgtEl>
                                        <p:attrNameLst>
                                          <p:attrName>ppt_y</p:attrName>
                                        </p:attrNameLst>
                                      </p:cBhvr>
                                      <p:tavLst>
                                        <p:tav tm="0">
                                          <p:val>
                                            <p:strVal val="ppt_y"/>
                                          </p:val>
                                        </p:tav>
                                        <p:tav tm="100000">
                                          <p:val>
                                            <p:strVal val="ppt_y-.03"/>
                                          </p:val>
                                        </p:tav>
                                      </p:tavLst>
                                    </p:anim>
                                    <p:anim calcmode="lin" valueType="num">
                                      <p:cBhvr>
                                        <p:cTn id="84" dur="900" accel="100000">
                                          <p:stCondLst>
                                            <p:cond delay="100"/>
                                          </p:stCondLst>
                                        </p:cTn>
                                        <p:tgtEl>
                                          <p:spTgt spid="645145"/>
                                        </p:tgtEl>
                                        <p:attrNameLst>
                                          <p:attrName>ppt_y</p:attrName>
                                        </p:attrNameLst>
                                      </p:cBhvr>
                                      <p:tavLst>
                                        <p:tav tm="0">
                                          <p:val>
                                            <p:strVal val="ppt_y"/>
                                          </p:val>
                                        </p:tav>
                                        <p:tav tm="100000">
                                          <p:val>
                                            <p:strVal val="ppt_y+1"/>
                                          </p:val>
                                        </p:tav>
                                      </p:tavLst>
                                    </p:anim>
                                    <p:set>
                                      <p:cBhvr>
                                        <p:cTn id="85" dur="1" fill="hold">
                                          <p:stCondLst>
                                            <p:cond delay="999"/>
                                          </p:stCondLst>
                                        </p:cTn>
                                        <p:tgtEl>
                                          <p:spTgt spid="645145"/>
                                        </p:tgtEl>
                                        <p:attrNameLst>
                                          <p:attrName>style.visibility</p:attrName>
                                        </p:attrNameLst>
                                      </p:cBhvr>
                                      <p:to>
                                        <p:strVal val="hidden"/>
                                      </p:to>
                                    </p:set>
                                  </p:childTnLst>
                                </p:cTn>
                              </p:par>
                            </p:childTnLst>
                          </p:cTn>
                        </p:par>
                        <p:par>
                          <p:cTn id="86" fill="hold">
                            <p:stCondLst>
                              <p:cond delay="1500"/>
                            </p:stCondLst>
                            <p:childTnLst>
                              <p:par>
                                <p:cTn id="87" presetID="9" presetClass="exit" presetSubtype="0" fill="hold" grpId="1" nodeType="afterEffect">
                                  <p:stCondLst>
                                    <p:cond delay="0"/>
                                  </p:stCondLst>
                                  <p:iterate type="lt">
                                    <p:tmPct val="0"/>
                                  </p:iterate>
                                  <p:childTnLst>
                                    <p:animEffect transition="out" filter="dissolve">
                                      <p:cBhvr>
                                        <p:cTn id="88" dur="500"/>
                                        <p:tgtEl>
                                          <p:spTgt spid="645131"/>
                                        </p:tgtEl>
                                      </p:cBhvr>
                                    </p:animEffect>
                                    <p:set>
                                      <p:cBhvr>
                                        <p:cTn id="89" dur="1" fill="hold">
                                          <p:stCondLst>
                                            <p:cond delay="499"/>
                                          </p:stCondLst>
                                        </p:cTn>
                                        <p:tgtEl>
                                          <p:spTgt spid="645131"/>
                                        </p:tgtEl>
                                        <p:attrNameLst>
                                          <p:attrName>style.visibility</p:attrName>
                                        </p:attrNameLst>
                                      </p:cBhvr>
                                      <p:to>
                                        <p:strVal val="hidden"/>
                                      </p:to>
                                    </p:set>
                                  </p:childTnLst>
                                </p:cTn>
                              </p:par>
                              <p:par>
                                <p:cTn id="90" presetID="9" presetClass="entr" presetSubtype="0" fill="hold" grpId="0" nodeType="withEffect">
                                  <p:stCondLst>
                                    <p:cond delay="0"/>
                                  </p:stCondLst>
                                  <p:childTnLst>
                                    <p:set>
                                      <p:cBhvr>
                                        <p:cTn id="91" dur="1" fill="hold">
                                          <p:stCondLst>
                                            <p:cond delay="0"/>
                                          </p:stCondLst>
                                        </p:cTn>
                                        <p:tgtEl>
                                          <p:spTgt spid="645150"/>
                                        </p:tgtEl>
                                        <p:attrNameLst>
                                          <p:attrName>style.visibility</p:attrName>
                                        </p:attrNameLst>
                                      </p:cBhvr>
                                      <p:to>
                                        <p:strVal val="visible"/>
                                      </p:to>
                                    </p:set>
                                    <p:animEffect transition="in" filter="dissolve">
                                      <p:cBhvr>
                                        <p:cTn id="92" dur="500"/>
                                        <p:tgtEl>
                                          <p:spTgt spid="64515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45143"/>
                                        </p:tgtEl>
                                        <p:attrNameLst>
                                          <p:attrName>style.visibility</p:attrName>
                                        </p:attrNameLst>
                                      </p:cBhvr>
                                      <p:to>
                                        <p:strVal val="visible"/>
                                      </p:to>
                                    </p:set>
                                    <p:animEffect transition="in" filter="fade">
                                      <p:cBhvr>
                                        <p:cTn id="97" dur="2000"/>
                                        <p:tgtEl>
                                          <p:spTgt spid="64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3" grpId="0"/>
      <p:bldP spid="645139" grpId="0" animBg="1"/>
      <p:bldP spid="645140" grpId="0"/>
      <p:bldP spid="645140" grpId="1"/>
      <p:bldP spid="645141" grpId="0"/>
      <p:bldP spid="645142" grpId="0"/>
      <p:bldP spid="645143" grpId="0"/>
      <p:bldP spid="645145" grpId="0"/>
      <p:bldP spid="645145" grpId="1"/>
      <p:bldP spid="645131" grpId="0"/>
      <p:bldP spid="645131" grpId="1"/>
      <p:bldP spid="64515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3600" smtClean="0">
                <a:latin typeface="Arial" charset="0"/>
              </a:rPr>
              <a:t>Interpretation of a Chemical Formula</a:t>
            </a:r>
          </a:p>
        </p:txBody>
      </p:sp>
      <p:sp>
        <p:nvSpPr>
          <p:cNvPr id="150531" name="Text Box 11"/>
          <p:cNvSpPr txBox="1">
            <a:spLocks noChangeArrowheads="1"/>
          </p:cNvSpPr>
          <p:nvPr/>
        </p:nvSpPr>
        <p:spPr bwMode="auto">
          <a:xfrm>
            <a:off x="3829050" y="4267200"/>
            <a:ext cx="1454150" cy="366713"/>
          </a:xfrm>
          <a:prstGeom prst="rect">
            <a:avLst/>
          </a:prstGeom>
          <a:noFill/>
          <a:ln w="9525">
            <a:noFill/>
            <a:miter lim="800000"/>
            <a:headEnd/>
            <a:tailEnd/>
          </a:ln>
        </p:spPr>
        <p:txBody>
          <a:bodyPr wrap="none">
            <a:spAutoFit/>
          </a:bodyPr>
          <a:lstStyle/>
          <a:p>
            <a:r>
              <a:rPr lang="en-US" sz="1800">
                <a:latin typeface="Arial" charset="0"/>
              </a:rPr>
              <a:t>Sulfuric Acid</a:t>
            </a:r>
          </a:p>
        </p:txBody>
      </p:sp>
      <p:sp>
        <p:nvSpPr>
          <p:cNvPr id="150532" name="Text Box 12"/>
          <p:cNvSpPr txBox="1">
            <a:spLocks noChangeArrowheads="1"/>
          </p:cNvSpPr>
          <p:nvPr/>
        </p:nvSpPr>
        <p:spPr bwMode="auto">
          <a:xfrm>
            <a:off x="3987800" y="4651375"/>
            <a:ext cx="1069975" cy="457200"/>
          </a:xfrm>
          <a:prstGeom prst="rect">
            <a:avLst/>
          </a:prstGeom>
          <a:noFill/>
          <a:ln w="9525">
            <a:noFill/>
            <a:miter lim="800000"/>
            <a:headEnd/>
            <a:tailEnd/>
          </a:ln>
        </p:spPr>
        <p:txBody>
          <a:bodyPr wrap="none">
            <a:spAutoFit/>
          </a:bodyPr>
          <a:lstStyle/>
          <a:p>
            <a:r>
              <a:rPr lang="en-US" sz="2400">
                <a:latin typeface="Arial" charset="0"/>
              </a:rPr>
              <a:t>H</a:t>
            </a:r>
            <a:r>
              <a:rPr lang="en-US" sz="2400" baseline="-25000">
                <a:latin typeface="Arial" charset="0"/>
              </a:rPr>
              <a:t>2</a:t>
            </a:r>
            <a:r>
              <a:rPr lang="en-US" sz="2400">
                <a:latin typeface="Arial" charset="0"/>
              </a:rPr>
              <a:t>SO</a:t>
            </a:r>
            <a:r>
              <a:rPr lang="en-US" sz="2400" baseline="-25000">
                <a:latin typeface="Arial" charset="0"/>
              </a:rPr>
              <a:t>4</a:t>
            </a:r>
          </a:p>
        </p:txBody>
      </p:sp>
      <p:sp>
        <p:nvSpPr>
          <p:cNvPr id="150533" name="Text Box 13"/>
          <p:cNvSpPr txBox="1">
            <a:spLocks noChangeArrowheads="1"/>
          </p:cNvSpPr>
          <p:nvPr/>
        </p:nvSpPr>
        <p:spPr bwMode="auto">
          <a:xfrm>
            <a:off x="1454150" y="5530850"/>
            <a:ext cx="1390650" cy="641350"/>
          </a:xfrm>
          <a:prstGeom prst="rect">
            <a:avLst/>
          </a:prstGeom>
          <a:noFill/>
          <a:ln w="9525">
            <a:noFill/>
            <a:miter lim="800000"/>
            <a:headEnd/>
            <a:tailEnd/>
          </a:ln>
        </p:spPr>
        <p:txBody>
          <a:bodyPr wrap="none">
            <a:spAutoFit/>
          </a:bodyPr>
          <a:lstStyle/>
          <a:p>
            <a:r>
              <a:rPr lang="en-US" sz="1800">
                <a:latin typeface="Arial" charset="0"/>
              </a:rPr>
              <a:t>Two atoms</a:t>
            </a:r>
          </a:p>
          <a:p>
            <a:r>
              <a:rPr lang="en-US" sz="1800">
                <a:latin typeface="Arial" charset="0"/>
              </a:rPr>
              <a:t>of hydrogen</a:t>
            </a:r>
          </a:p>
        </p:txBody>
      </p:sp>
      <p:sp>
        <p:nvSpPr>
          <p:cNvPr id="150534" name="Text Box 14"/>
          <p:cNvSpPr txBox="1">
            <a:spLocks noChangeArrowheads="1"/>
          </p:cNvSpPr>
          <p:nvPr/>
        </p:nvSpPr>
        <p:spPr bwMode="auto">
          <a:xfrm>
            <a:off x="3879850" y="5530850"/>
            <a:ext cx="1250950" cy="641350"/>
          </a:xfrm>
          <a:prstGeom prst="rect">
            <a:avLst/>
          </a:prstGeom>
          <a:noFill/>
          <a:ln w="9525">
            <a:noFill/>
            <a:miter lim="800000"/>
            <a:headEnd/>
            <a:tailEnd/>
          </a:ln>
        </p:spPr>
        <p:txBody>
          <a:bodyPr wrap="none">
            <a:spAutoFit/>
          </a:bodyPr>
          <a:lstStyle/>
          <a:p>
            <a:r>
              <a:rPr lang="en-US" sz="1800">
                <a:latin typeface="Arial" charset="0"/>
              </a:rPr>
              <a:t>One atom </a:t>
            </a:r>
          </a:p>
          <a:p>
            <a:r>
              <a:rPr lang="en-US" sz="1800">
                <a:latin typeface="Arial" charset="0"/>
              </a:rPr>
              <a:t>  of sulfur</a:t>
            </a:r>
          </a:p>
        </p:txBody>
      </p:sp>
      <p:sp>
        <p:nvSpPr>
          <p:cNvPr id="150535" name="Text Box 15"/>
          <p:cNvSpPr txBox="1">
            <a:spLocks noChangeArrowheads="1"/>
          </p:cNvSpPr>
          <p:nvPr/>
        </p:nvSpPr>
        <p:spPr bwMode="auto">
          <a:xfrm>
            <a:off x="6089650" y="5530850"/>
            <a:ext cx="1403350" cy="641350"/>
          </a:xfrm>
          <a:prstGeom prst="rect">
            <a:avLst/>
          </a:prstGeom>
          <a:noFill/>
          <a:ln w="9525">
            <a:noFill/>
            <a:miter lim="800000"/>
            <a:headEnd/>
            <a:tailEnd/>
          </a:ln>
        </p:spPr>
        <p:txBody>
          <a:bodyPr wrap="none">
            <a:spAutoFit/>
          </a:bodyPr>
          <a:lstStyle/>
          <a:p>
            <a:r>
              <a:rPr lang="en-US" sz="1800">
                <a:latin typeface="Arial" charset="0"/>
              </a:rPr>
              <a:t>Four atoms </a:t>
            </a:r>
          </a:p>
          <a:p>
            <a:r>
              <a:rPr lang="en-US" sz="1800">
                <a:latin typeface="Arial" charset="0"/>
              </a:rPr>
              <a:t> of oxygen</a:t>
            </a:r>
          </a:p>
        </p:txBody>
      </p:sp>
      <p:sp>
        <p:nvSpPr>
          <p:cNvPr id="150536" name="Line 16"/>
          <p:cNvSpPr>
            <a:spLocks noChangeShapeType="1"/>
          </p:cNvSpPr>
          <p:nvPr/>
        </p:nvSpPr>
        <p:spPr bwMode="auto">
          <a:xfrm flipH="1">
            <a:off x="2921000" y="5029200"/>
            <a:ext cx="1371600" cy="457200"/>
          </a:xfrm>
          <a:prstGeom prst="line">
            <a:avLst/>
          </a:prstGeom>
          <a:noFill/>
          <a:ln w="9525">
            <a:solidFill>
              <a:schemeClr val="tx1"/>
            </a:solidFill>
            <a:round/>
            <a:headEnd/>
            <a:tailEnd/>
          </a:ln>
        </p:spPr>
        <p:txBody>
          <a:bodyPr/>
          <a:lstStyle/>
          <a:p>
            <a:endParaRPr lang="en-US"/>
          </a:p>
        </p:txBody>
      </p:sp>
      <p:sp>
        <p:nvSpPr>
          <p:cNvPr id="150537" name="Line 17"/>
          <p:cNvSpPr>
            <a:spLocks noChangeShapeType="1"/>
          </p:cNvSpPr>
          <p:nvPr/>
        </p:nvSpPr>
        <p:spPr bwMode="auto">
          <a:xfrm>
            <a:off x="4521200" y="5029200"/>
            <a:ext cx="0" cy="533400"/>
          </a:xfrm>
          <a:prstGeom prst="line">
            <a:avLst/>
          </a:prstGeom>
          <a:noFill/>
          <a:ln w="9525">
            <a:solidFill>
              <a:schemeClr val="tx1"/>
            </a:solidFill>
            <a:round/>
            <a:headEnd/>
            <a:tailEnd/>
          </a:ln>
        </p:spPr>
        <p:txBody>
          <a:bodyPr/>
          <a:lstStyle/>
          <a:p>
            <a:endParaRPr lang="en-US"/>
          </a:p>
        </p:txBody>
      </p:sp>
      <p:sp>
        <p:nvSpPr>
          <p:cNvPr id="150538" name="Line 18"/>
          <p:cNvSpPr>
            <a:spLocks noChangeShapeType="1"/>
          </p:cNvSpPr>
          <p:nvPr/>
        </p:nvSpPr>
        <p:spPr bwMode="auto">
          <a:xfrm>
            <a:off x="4978400" y="5105400"/>
            <a:ext cx="1143000" cy="457200"/>
          </a:xfrm>
          <a:prstGeom prst="line">
            <a:avLst/>
          </a:prstGeom>
          <a:noFill/>
          <a:ln w="9525">
            <a:solidFill>
              <a:schemeClr val="tx1"/>
            </a:solidFill>
            <a:round/>
            <a:headEnd/>
            <a:tailEnd/>
          </a:ln>
        </p:spPr>
        <p:txBody>
          <a:bodyPr/>
          <a:lstStyle/>
          <a:p>
            <a:endParaRPr lang="en-US"/>
          </a:p>
        </p:txBody>
      </p:sp>
      <p:pic>
        <p:nvPicPr>
          <p:cNvPr id="150539" name="Picture 28" descr="Image:Sulfuric-acid-3D-vdW.png">
            <a:hlinkClick r:id="rId3"/>
          </p:cNvPr>
          <p:cNvPicPr>
            <a:picLocks noChangeAspect="1" noChangeArrowheads="1"/>
          </p:cNvPicPr>
          <p:nvPr/>
        </p:nvPicPr>
        <p:blipFill>
          <a:blip r:embed="rId4" cstate="print">
            <a:lum bright="24000" contrast="24000"/>
          </a:blip>
          <a:srcRect/>
          <a:stretch>
            <a:fillRect/>
          </a:stretch>
        </p:blipFill>
        <p:spPr bwMode="auto">
          <a:xfrm>
            <a:off x="3400425" y="1947863"/>
            <a:ext cx="2287588" cy="1963737"/>
          </a:xfrm>
          <a:prstGeom prst="rect">
            <a:avLst/>
          </a:prstGeom>
          <a:noFill/>
          <a:ln w="9525">
            <a:noFill/>
            <a:miter lim="800000"/>
            <a:headEnd/>
            <a:tailEnd/>
          </a:ln>
        </p:spPr>
      </p:pic>
      <p:grpSp>
        <p:nvGrpSpPr>
          <p:cNvPr id="2" name="Group 36"/>
          <p:cNvGrpSpPr>
            <a:grpSpLocks/>
          </p:cNvGrpSpPr>
          <p:nvPr/>
        </p:nvGrpSpPr>
        <p:grpSpPr bwMode="auto">
          <a:xfrm>
            <a:off x="3568700" y="2008188"/>
            <a:ext cx="1881188" cy="1654175"/>
            <a:chOff x="3186" y="1265"/>
            <a:chExt cx="1185" cy="1042"/>
          </a:xfrm>
        </p:grpSpPr>
        <p:sp>
          <p:nvSpPr>
            <p:cNvPr id="150541" name="Text Box 29"/>
            <p:cNvSpPr txBox="1">
              <a:spLocks noChangeArrowheads="1"/>
            </p:cNvSpPr>
            <p:nvPr/>
          </p:nvSpPr>
          <p:spPr bwMode="auto">
            <a:xfrm>
              <a:off x="3597" y="1964"/>
              <a:ext cx="212" cy="231"/>
            </a:xfrm>
            <a:prstGeom prst="rect">
              <a:avLst/>
            </a:prstGeom>
            <a:noFill/>
            <a:ln w="9525">
              <a:noFill/>
              <a:miter lim="800000"/>
              <a:headEnd/>
              <a:tailEnd/>
            </a:ln>
          </p:spPr>
          <p:txBody>
            <a:bodyPr wrap="none">
              <a:spAutoFit/>
            </a:bodyPr>
            <a:lstStyle/>
            <a:p>
              <a:r>
                <a:rPr lang="en-US" sz="1800">
                  <a:latin typeface="Arial" charset="0"/>
                </a:rPr>
                <a:t>S</a:t>
              </a:r>
            </a:p>
          </p:txBody>
        </p:sp>
        <p:sp>
          <p:nvSpPr>
            <p:cNvPr id="150542" name="Text Box 30"/>
            <p:cNvSpPr txBox="1">
              <a:spLocks noChangeArrowheads="1"/>
            </p:cNvSpPr>
            <p:nvPr/>
          </p:nvSpPr>
          <p:spPr bwMode="auto">
            <a:xfrm>
              <a:off x="3501" y="1519"/>
              <a:ext cx="228" cy="231"/>
            </a:xfrm>
            <a:prstGeom prst="rect">
              <a:avLst/>
            </a:prstGeom>
            <a:noFill/>
            <a:ln w="9525">
              <a:noFill/>
              <a:miter lim="800000"/>
              <a:headEnd/>
              <a:tailEnd/>
            </a:ln>
          </p:spPr>
          <p:txBody>
            <a:bodyPr wrap="none">
              <a:spAutoFit/>
            </a:bodyPr>
            <a:lstStyle/>
            <a:p>
              <a:r>
                <a:rPr lang="en-US" sz="1800">
                  <a:latin typeface="Arial" charset="0"/>
                </a:rPr>
                <a:t>O</a:t>
              </a:r>
            </a:p>
          </p:txBody>
        </p:sp>
        <p:sp>
          <p:nvSpPr>
            <p:cNvPr id="150543" name="Text Box 31"/>
            <p:cNvSpPr txBox="1">
              <a:spLocks noChangeArrowheads="1"/>
            </p:cNvSpPr>
            <p:nvPr/>
          </p:nvSpPr>
          <p:spPr bwMode="auto">
            <a:xfrm>
              <a:off x="3864" y="1265"/>
              <a:ext cx="228" cy="231"/>
            </a:xfrm>
            <a:prstGeom prst="rect">
              <a:avLst/>
            </a:prstGeom>
            <a:noFill/>
            <a:ln w="9525">
              <a:noFill/>
              <a:miter lim="800000"/>
              <a:headEnd/>
              <a:tailEnd/>
            </a:ln>
          </p:spPr>
          <p:txBody>
            <a:bodyPr wrap="none">
              <a:spAutoFit/>
            </a:bodyPr>
            <a:lstStyle/>
            <a:p>
              <a:r>
                <a:rPr lang="en-US" sz="1800">
                  <a:latin typeface="Arial" charset="0"/>
                </a:rPr>
                <a:t>O</a:t>
              </a:r>
            </a:p>
          </p:txBody>
        </p:sp>
        <p:sp>
          <p:nvSpPr>
            <p:cNvPr id="150544" name="Text Box 32"/>
            <p:cNvSpPr txBox="1">
              <a:spLocks noChangeArrowheads="1"/>
            </p:cNvSpPr>
            <p:nvPr/>
          </p:nvSpPr>
          <p:spPr bwMode="auto">
            <a:xfrm>
              <a:off x="3864" y="2076"/>
              <a:ext cx="228" cy="231"/>
            </a:xfrm>
            <a:prstGeom prst="rect">
              <a:avLst/>
            </a:prstGeom>
            <a:noFill/>
            <a:ln w="9525">
              <a:noFill/>
              <a:miter lim="800000"/>
              <a:headEnd/>
              <a:tailEnd/>
            </a:ln>
          </p:spPr>
          <p:txBody>
            <a:bodyPr wrap="none">
              <a:spAutoFit/>
            </a:bodyPr>
            <a:lstStyle/>
            <a:p>
              <a:r>
                <a:rPr lang="en-US" sz="1800">
                  <a:latin typeface="Arial" charset="0"/>
                </a:rPr>
                <a:t>O</a:t>
              </a:r>
            </a:p>
          </p:txBody>
        </p:sp>
        <p:sp>
          <p:nvSpPr>
            <p:cNvPr id="150545" name="Text Box 33"/>
            <p:cNvSpPr txBox="1">
              <a:spLocks noChangeArrowheads="1"/>
            </p:cNvSpPr>
            <p:nvPr/>
          </p:nvSpPr>
          <p:spPr bwMode="auto">
            <a:xfrm>
              <a:off x="3186" y="1745"/>
              <a:ext cx="228" cy="231"/>
            </a:xfrm>
            <a:prstGeom prst="rect">
              <a:avLst/>
            </a:prstGeom>
            <a:noFill/>
            <a:ln w="9525">
              <a:noFill/>
              <a:miter lim="800000"/>
              <a:headEnd/>
              <a:tailEnd/>
            </a:ln>
          </p:spPr>
          <p:txBody>
            <a:bodyPr wrap="none">
              <a:spAutoFit/>
            </a:bodyPr>
            <a:lstStyle/>
            <a:p>
              <a:r>
                <a:rPr lang="en-US" sz="1800">
                  <a:latin typeface="Arial" charset="0"/>
                </a:rPr>
                <a:t>O</a:t>
              </a:r>
            </a:p>
          </p:txBody>
        </p:sp>
        <p:sp>
          <p:nvSpPr>
            <p:cNvPr id="150546" name="Text Box 34"/>
            <p:cNvSpPr txBox="1">
              <a:spLocks noChangeArrowheads="1"/>
            </p:cNvSpPr>
            <p:nvPr/>
          </p:nvSpPr>
          <p:spPr bwMode="auto">
            <a:xfrm>
              <a:off x="4151" y="1807"/>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50547" name="Text Box 35"/>
            <p:cNvSpPr txBox="1">
              <a:spLocks noChangeArrowheads="1"/>
            </p:cNvSpPr>
            <p:nvPr/>
          </p:nvSpPr>
          <p:spPr bwMode="auto">
            <a:xfrm>
              <a:off x="3267" y="2074"/>
              <a:ext cx="220" cy="231"/>
            </a:xfrm>
            <a:prstGeom prst="rect">
              <a:avLst/>
            </a:prstGeom>
            <a:noFill/>
            <a:ln w="9525">
              <a:noFill/>
              <a:miter lim="800000"/>
              <a:headEnd/>
              <a:tailEnd/>
            </a:ln>
          </p:spPr>
          <p:txBody>
            <a:bodyPr wrap="none">
              <a:spAutoFit/>
            </a:bodyPr>
            <a:lstStyle/>
            <a:p>
              <a:r>
                <a:rPr lang="en-US" sz="1800">
                  <a:latin typeface="Arial" charset="0"/>
                </a:rPr>
                <a:t>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2"/>
                                        </p:tgtEl>
                                        <p:attrNameLst>
                                          <p:attrName>style.opacity</p:attrName>
                                        </p:attrNameLst>
                                      </p:cBhvr>
                                      <p:to>
                                        <p:strVal val="0.5"/>
                                      </p:to>
                                    </p:set>
                                    <p:animEffect filter="image" prLst="opacity: 0.5">
                                      <p:cBhvr rctx="IE">
                                        <p:cTn id="12" dur="indefinite"/>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xit" presetSubtype="0" fill="hold" nodeType="clickEffect">
                                  <p:stCondLst>
                                    <p:cond delay="0"/>
                                  </p:stCondLst>
                                  <p:childTnLst>
                                    <p:anim calcmode="lin" valueType="num">
                                      <p:cBhvr>
                                        <p:cTn id="16" dur="1000"/>
                                        <p:tgtEl>
                                          <p:spTgt spid="2"/>
                                        </p:tgtEl>
                                        <p:attrNameLst>
                                          <p:attrName>ppt_w</p:attrName>
                                        </p:attrNameLst>
                                      </p:cBhvr>
                                      <p:tavLst>
                                        <p:tav tm="0">
                                          <p:val>
                                            <p:strVal val="ppt_w"/>
                                          </p:val>
                                        </p:tav>
                                        <p:tav tm="100000">
                                          <p:val>
                                            <p:strVal val="ppt_w*0.70"/>
                                          </p:val>
                                        </p:tav>
                                      </p:tavLst>
                                    </p:anim>
                                    <p:anim calcmode="lin" valueType="num">
                                      <p:cBhvr>
                                        <p:cTn id="17" dur="1000"/>
                                        <p:tgtEl>
                                          <p:spTgt spid="2"/>
                                        </p:tgtEl>
                                        <p:attrNameLst>
                                          <p:attrName>ppt_h</p:attrName>
                                        </p:attrNameLst>
                                      </p:cBhvr>
                                      <p:tavLst>
                                        <p:tav tm="0">
                                          <p:val>
                                            <p:strVal val="ppt_h"/>
                                          </p:val>
                                        </p:tav>
                                        <p:tav tm="100000">
                                          <p:val>
                                            <p:strVal val="ppt_h"/>
                                          </p:val>
                                        </p:tav>
                                      </p:tavLst>
                                    </p:anim>
                                    <p:animEffect transition="out" filter="fad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latin typeface="Arial" charset="0"/>
              </a:rPr>
              <a:t>Chemical Formulas</a:t>
            </a:r>
          </a:p>
        </p:txBody>
      </p:sp>
      <p:sp>
        <p:nvSpPr>
          <p:cNvPr id="151555" name="Text Box 3"/>
          <p:cNvSpPr txBox="1">
            <a:spLocks noChangeArrowheads="1"/>
          </p:cNvSpPr>
          <p:nvPr/>
        </p:nvSpPr>
        <p:spPr bwMode="auto">
          <a:xfrm>
            <a:off x="2944813" y="2286000"/>
            <a:ext cx="3303587" cy="1555750"/>
          </a:xfrm>
          <a:prstGeom prst="rect">
            <a:avLst/>
          </a:prstGeom>
          <a:noFill/>
          <a:ln w="9525">
            <a:noFill/>
            <a:miter lim="800000"/>
            <a:headEnd/>
            <a:tailEnd/>
          </a:ln>
        </p:spPr>
        <p:txBody>
          <a:bodyPr wrap="none">
            <a:spAutoFit/>
          </a:bodyPr>
          <a:lstStyle/>
          <a:p>
            <a:r>
              <a:rPr lang="en-US" sz="9600">
                <a:solidFill>
                  <a:srgbClr val="FF0000"/>
                </a:solidFill>
                <a:latin typeface="Arial" charset="0"/>
              </a:rPr>
              <a:t>C</a:t>
            </a:r>
            <a:r>
              <a:rPr lang="en-US" sz="9600" baseline="-25000">
                <a:solidFill>
                  <a:srgbClr val="FF0000"/>
                </a:solidFill>
                <a:latin typeface="Arial" charset="0"/>
              </a:rPr>
              <a:t>8</a:t>
            </a:r>
            <a:r>
              <a:rPr lang="en-US" sz="9600">
                <a:solidFill>
                  <a:srgbClr val="FF0000"/>
                </a:solidFill>
                <a:latin typeface="Arial" charset="0"/>
              </a:rPr>
              <a:t>H</a:t>
            </a:r>
            <a:r>
              <a:rPr lang="en-US" sz="9600" baseline="-25000">
                <a:solidFill>
                  <a:srgbClr val="FF0000"/>
                </a:solidFill>
                <a:latin typeface="Arial" charset="0"/>
              </a:rPr>
              <a:t>18</a:t>
            </a:r>
          </a:p>
        </p:txBody>
      </p:sp>
      <p:sp>
        <p:nvSpPr>
          <p:cNvPr id="151556" name="Line 4"/>
          <p:cNvSpPr>
            <a:spLocks noChangeShapeType="1"/>
          </p:cNvSpPr>
          <p:nvPr/>
        </p:nvSpPr>
        <p:spPr bwMode="auto">
          <a:xfrm flipH="1">
            <a:off x="2895600" y="3886200"/>
            <a:ext cx="1066800" cy="609600"/>
          </a:xfrm>
          <a:prstGeom prst="line">
            <a:avLst/>
          </a:prstGeom>
          <a:noFill/>
          <a:ln w="9525">
            <a:solidFill>
              <a:schemeClr val="tx1"/>
            </a:solidFill>
            <a:round/>
            <a:headEnd/>
            <a:tailEnd/>
          </a:ln>
        </p:spPr>
        <p:txBody>
          <a:bodyPr/>
          <a:lstStyle/>
          <a:p>
            <a:endParaRPr lang="en-US"/>
          </a:p>
        </p:txBody>
      </p:sp>
      <p:sp>
        <p:nvSpPr>
          <p:cNvPr id="151557" name="Line 5"/>
          <p:cNvSpPr>
            <a:spLocks noChangeShapeType="1"/>
          </p:cNvSpPr>
          <p:nvPr/>
        </p:nvSpPr>
        <p:spPr bwMode="auto">
          <a:xfrm>
            <a:off x="6019800" y="3962400"/>
            <a:ext cx="533400" cy="533400"/>
          </a:xfrm>
          <a:prstGeom prst="line">
            <a:avLst/>
          </a:prstGeom>
          <a:noFill/>
          <a:ln w="9525">
            <a:solidFill>
              <a:schemeClr val="tx1"/>
            </a:solidFill>
            <a:round/>
            <a:headEnd/>
            <a:tailEnd/>
          </a:ln>
        </p:spPr>
        <p:txBody>
          <a:bodyPr/>
          <a:lstStyle/>
          <a:p>
            <a:endParaRPr lang="en-US"/>
          </a:p>
        </p:txBody>
      </p:sp>
      <p:sp>
        <p:nvSpPr>
          <p:cNvPr id="151558" name="Text Box 6"/>
          <p:cNvSpPr txBox="1">
            <a:spLocks noChangeArrowheads="1"/>
          </p:cNvSpPr>
          <p:nvPr/>
        </p:nvSpPr>
        <p:spPr bwMode="auto">
          <a:xfrm>
            <a:off x="974725" y="4494213"/>
            <a:ext cx="2863850" cy="915987"/>
          </a:xfrm>
          <a:prstGeom prst="rect">
            <a:avLst/>
          </a:prstGeom>
          <a:noFill/>
          <a:ln w="9525">
            <a:noFill/>
            <a:miter lim="800000"/>
            <a:headEnd/>
            <a:tailEnd/>
          </a:ln>
        </p:spPr>
        <p:txBody>
          <a:bodyPr wrap="none">
            <a:spAutoFit/>
          </a:bodyPr>
          <a:lstStyle/>
          <a:p>
            <a:pPr algn="ctr"/>
            <a:r>
              <a:rPr lang="en-US" sz="1800">
                <a:latin typeface="Arial" charset="0"/>
              </a:rPr>
              <a:t>     Subscript indicates that</a:t>
            </a:r>
          </a:p>
          <a:p>
            <a:pPr algn="ctr"/>
            <a:r>
              <a:rPr lang="en-US" sz="1800">
                <a:latin typeface="Arial" charset="0"/>
              </a:rPr>
              <a:t>  there are 8 carbon atoms</a:t>
            </a:r>
          </a:p>
          <a:p>
            <a:pPr algn="ctr"/>
            <a:r>
              <a:rPr lang="en-US" sz="1800">
                <a:latin typeface="Arial" charset="0"/>
              </a:rPr>
              <a:t>  in a molecule of octane.</a:t>
            </a:r>
          </a:p>
        </p:txBody>
      </p:sp>
      <p:sp>
        <p:nvSpPr>
          <p:cNvPr id="151559" name="Text Box 7"/>
          <p:cNvSpPr txBox="1">
            <a:spLocks noChangeArrowheads="1"/>
          </p:cNvSpPr>
          <p:nvPr/>
        </p:nvSpPr>
        <p:spPr bwMode="auto">
          <a:xfrm>
            <a:off x="4899025" y="4495800"/>
            <a:ext cx="3117850" cy="915988"/>
          </a:xfrm>
          <a:prstGeom prst="rect">
            <a:avLst/>
          </a:prstGeom>
          <a:noFill/>
          <a:ln w="9525">
            <a:noFill/>
            <a:miter lim="800000"/>
            <a:headEnd/>
            <a:tailEnd/>
          </a:ln>
        </p:spPr>
        <p:txBody>
          <a:bodyPr wrap="none">
            <a:spAutoFit/>
          </a:bodyPr>
          <a:lstStyle/>
          <a:p>
            <a:pPr algn="ctr"/>
            <a:r>
              <a:rPr lang="en-US" sz="1800">
                <a:latin typeface="Arial" charset="0"/>
              </a:rPr>
              <a:t>    Subscript indicates that</a:t>
            </a:r>
          </a:p>
          <a:p>
            <a:pPr algn="ctr"/>
            <a:r>
              <a:rPr lang="en-US" sz="1800">
                <a:latin typeface="Arial" charset="0"/>
              </a:rPr>
              <a:t>there are 18 hydrogen atoms</a:t>
            </a:r>
          </a:p>
          <a:p>
            <a:pPr algn="ctr"/>
            <a:r>
              <a:rPr lang="en-US" sz="1800">
                <a:latin typeface="Arial" charset="0"/>
              </a:rPr>
              <a:t>in a molecule of octane.</a:t>
            </a:r>
          </a:p>
        </p:txBody>
      </p:sp>
      <p:sp>
        <p:nvSpPr>
          <p:cNvPr id="151560" name="Rectangle 9"/>
          <p:cNvSpPr>
            <a:spLocks noChangeArrowheads="1"/>
          </p:cNvSpPr>
          <p:nvPr/>
        </p:nvSpPr>
        <p:spPr bwMode="auto">
          <a:xfrm>
            <a:off x="76200" y="6567488"/>
            <a:ext cx="3378200" cy="214312"/>
          </a:xfrm>
          <a:prstGeom prst="rect">
            <a:avLst/>
          </a:prstGeom>
          <a:noFill/>
          <a:ln w="9525">
            <a:noFill/>
            <a:miter lim="800000"/>
            <a:headEnd/>
            <a:tailEnd/>
          </a:ln>
        </p:spPr>
        <p:txBody>
          <a:bodyPr wrap="none">
            <a:spAutoFit/>
          </a:bodyPr>
          <a:lstStyle/>
          <a:p>
            <a:r>
              <a:rPr lang="en-US" sz="800">
                <a:latin typeface="Arial" charset="0"/>
              </a:rPr>
              <a:t>Davis, Metcalfe, Williams, Castka, </a:t>
            </a:r>
            <a:r>
              <a:rPr lang="en-US" sz="800" u="sng">
                <a:latin typeface="Arial" charset="0"/>
              </a:rPr>
              <a:t>Modern Chemistry</a:t>
            </a:r>
            <a:r>
              <a:rPr lang="en-US" sz="800">
                <a:latin typeface="Arial" charset="0"/>
              </a:rPr>
              <a:t>, 1999,  page 203</a:t>
            </a:r>
          </a:p>
        </p:txBody>
      </p:sp>
      <p:sp>
        <p:nvSpPr>
          <p:cNvPr id="151561" name="AutoShape 10">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18444" name="Picture 12" descr="800px-Octane_molecule_3D_model"/>
          <p:cNvPicPr>
            <a:picLocks noChangeAspect="1" noChangeArrowheads="1"/>
          </p:cNvPicPr>
          <p:nvPr/>
        </p:nvPicPr>
        <p:blipFill>
          <a:blip r:embed="rId4" cstate="print"/>
          <a:srcRect/>
          <a:stretch>
            <a:fillRect/>
          </a:stretch>
        </p:blipFill>
        <p:spPr bwMode="auto">
          <a:xfrm>
            <a:off x="762000" y="1785938"/>
            <a:ext cx="7620000" cy="30194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18444"/>
                                        </p:tgtEl>
                                        <p:attrNameLst>
                                          <p:attrName>ppt_w</p:attrName>
                                        </p:attrNameLst>
                                      </p:cBhvr>
                                      <p:tavLst>
                                        <p:tav tm="0">
                                          <p:val>
                                            <p:strVal val="ppt_w"/>
                                          </p:val>
                                        </p:tav>
                                        <p:tav tm="100000">
                                          <p:val>
                                            <p:strVal val="ppt_w*0.70"/>
                                          </p:val>
                                        </p:tav>
                                      </p:tavLst>
                                    </p:anim>
                                    <p:anim calcmode="lin" valueType="num">
                                      <p:cBhvr>
                                        <p:cTn id="7" dur="1000"/>
                                        <p:tgtEl>
                                          <p:spTgt spid="18444"/>
                                        </p:tgtEl>
                                        <p:attrNameLst>
                                          <p:attrName>ppt_h</p:attrName>
                                        </p:attrNameLst>
                                      </p:cBhvr>
                                      <p:tavLst>
                                        <p:tav tm="0">
                                          <p:val>
                                            <p:strVal val="ppt_h"/>
                                          </p:val>
                                        </p:tav>
                                        <p:tav tm="100000">
                                          <p:val>
                                            <p:strVal val="ppt_h"/>
                                          </p:val>
                                        </p:tav>
                                      </p:tavLst>
                                    </p:anim>
                                    <p:animEffect transition="out" filter="fade">
                                      <p:cBhvr>
                                        <p:cTn id="8" dur="1000"/>
                                        <p:tgtEl>
                                          <p:spTgt spid="18444"/>
                                        </p:tgtEl>
                                      </p:cBhvr>
                                    </p:animEffect>
                                    <p:set>
                                      <p:cBhvr>
                                        <p:cTn id="9" dur="1" fill="hold">
                                          <p:stCondLst>
                                            <p:cond delay="999"/>
                                          </p:stCondLst>
                                        </p:cTn>
                                        <p:tgtEl>
                                          <p:spTgt spid="184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latin typeface="Arial" charset="0"/>
              </a:rPr>
              <a:t>Stock System of Nomenclature</a:t>
            </a:r>
          </a:p>
        </p:txBody>
      </p:sp>
      <p:sp>
        <p:nvSpPr>
          <p:cNvPr id="152579" name="Text Box 3"/>
          <p:cNvSpPr txBox="1">
            <a:spLocks noChangeArrowheads="1"/>
          </p:cNvSpPr>
          <p:nvPr/>
        </p:nvSpPr>
        <p:spPr bwMode="auto">
          <a:xfrm>
            <a:off x="2944813" y="2286000"/>
            <a:ext cx="3348037" cy="1555750"/>
          </a:xfrm>
          <a:prstGeom prst="rect">
            <a:avLst/>
          </a:prstGeom>
          <a:noFill/>
          <a:ln w="9525">
            <a:noFill/>
            <a:miter lim="800000"/>
            <a:headEnd/>
            <a:tailEnd/>
          </a:ln>
        </p:spPr>
        <p:txBody>
          <a:bodyPr wrap="none">
            <a:spAutoFit/>
          </a:bodyPr>
          <a:lstStyle/>
          <a:p>
            <a:r>
              <a:rPr lang="en-US" sz="9600">
                <a:solidFill>
                  <a:schemeClr val="accent1"/>
                </a:solidFill>
                <a:latin typeface="Arial" charset="0"/>
              </a:rPr>
              <a:t>CuCl</a:t>
            </a:r>
            <a:r>
              <a:rPr lang="en-US" sz="9600" baseline="-25000">
                <a:solidFill>
                  <a:schemeClr val="accent1"/>
                </a:solidFill>
                <a:latin typeface="Arial" charset="0"/>
              </a:rPr>
              <a:t>2</a:t>
            </a:r>
          </a:p>
        </p:txBody>
      </p:sp>
      <p:sp>
        <p:nvSpPr>
          <p:cNvPr id="152580" name="Text Box 6"/>
          <p:cNvSpPr txBox="1">
            <a:spLocks noChangeArrowheads="1"/>
          </p:cNvSpPr>
          <p:nvPr/>
        </p:nvSpPr>
        <p:spPr bwMode="auto">
          <a:xfrm>
            <a:off x="847725" y="4494213"/>
            <a:ext cx="3117850" cy="1190625"/>
          </a:xfrm>
          <a:prstGeom prst="rect">
            <a:avLst/>
          </a:prstGeom>
          <a:noFill/>
          <a:ln w="9525">
            <a:noFill/>
            <a:miter lim="800000"/>
            <a:headEnd/>
            <a:tailEnd/>
          </a:ln>
        </p:spPr>
        <p:txBody>
          <a:bodyPr wrap="none">
            <a:spAutoFit/>
          </a:bodyPr>
          <a:lstStyle/>
          <a:p>
            <a:pPr algn="ctr"/>
            <a:r>
              <a:rPr lang="en-US" sz="1800">
                <a:latin typeface="Arial" charset="0"/>
              </a:rPr>
              <a:t>     Name of             Roman</a:t>
            </a:r>
          </a:p>
          <a:p>
            <a:pPr algn="ctr"/>
            <a:r>
              <a:rPr lang="en-US" sz="1800">
                <a:latin typeface="Arial" charset="0"/>
              </a:rPr>
              <a:t>       cation              numeral</a:t>
            </a:r>
          </a:p>
          <a:p>
            <a:pPr algn="ctr"/>
            <a:r>
              <a:rPr lang="en-US" sz="1800">
                <a:latin typeface="Arial" charset="0"/>
              </a:rPr>
              <a:t>                               indicating</a:t>
            </a:r>
          </a:p>
          <a:p>
            <a:pPr algn="ctr"/>
            <a:r>
              <a:rPr lang="en-US" sz="1800">
                <a:latin typeface="Arial" charset="0"/>
              </a:rPr>
              <a:t>                               charge</a:t>
            </a:r>
          </a:p>
        </p:txBody>
      </p:sp>
      <p:sp>
        <p:nvSpPr>
          <p:cNvPr id="152581" name="Text Box 7"/>
          <p:cNvSpPr txBox="1">
            <a:spLocks noChangeArrowheads="1"/>
          </p:cNvSpPr>
          <p:nvPr/>
        </p:nvSpPr>
        <p:spPr bwMode="auto">
          <a:xfrm>
            <a:off x="5892800" y="4495800"/>
            <a:ext cx="1924050" cy="366713"/>
          </a:xfrm>
          <a:prstGeom prst="rect">
            <a:avLst/>
          </a:prstGeom>
          <a:noFill/>
          <a:ln w="9525">
            <a:noFill/>
            <a:miter lim="800000"/>
            <a:headEnd/>
            <a:tailEnd/>
          </a:ln>
        </p:spPr>
        <p:txBody>
          <a:bodyPr wrap="none">
            <a:spAutoFit/>
          </a:bodyPr>
          <a:lstStyle/>
          <a:p>
            <a:pPr algn="ctr"/>
            <a:r>
              <a:rPr lang="en-US" sz="1800">
                <a:latin typeface="Arial" charset="0"/>
              </a:rPr>
              <a:t>    Name of anion</a:t>
            </a:r>
          </a:p>
        </p:txBody>
      </p:sp>
      <p:sp>
        <p:nvSpPr>
          <p:cNvPr id="152582" name="Text Box 8"/>
          <p:cNvSpPr txBox="1">
            <a:spLocks noChangeArrowheads="1"/>
          </p:cNvSpPr>
          <p:nvPr/>
        </p:nvSpPr>
        <p:spPr bwMode="auto">
          <a:xfrm>
            <a:off x="2438400" y="4572000"/>
            <a:ext cx="361950" cy="457200"/>
          </a:xfrm>
          <a:prstGeom prst="rect">
            <a:avLst/>
          </a:prstGeom>
          <a:noFill/>
          <a:ln w="9525">
            <a:noFill/>
            <a:miter lim="800000"/>
            <a:headEnd/>
            <a:tailEnd/>
          </a:ln>
        </p:spPr>
        <p:txBody>
          <a:bodyPr wrap="none">
            <a:spAutoFit/>
          </a:bodyPr>
          <a:lstStyle/>
          <a:p>
            <a:r>
              <a:rPr lang="en-US" sz="2400">
                <a:latin typeface="Arial" charset="0"/>
              </a:rPr>
              <a:t>+</a:t>
            </a:r>
          </a:p>
        </p:txBody>
      </p:sp>
      <p:sp>
        <p:nvSpPr>
          <p:cNvPr id="152583" name="Line 9"/>
          <p:cNvSpPr>
            <a:spLocks noChangeShapeType="1"/>
          </p:cNvSpPr>
          <p:nvPr/>
        </p:nvSpPr>
        <p:spPr bwMode="auto">
          <a:xfrm flipH="1">
            <a:off x="2590800" y="3657600"/>
            <a:ext cx="609600" cy="762000"/>
          </a:xfrm>
          <a:prstGeom prst="line">
            <a:avLst/>
          </a:prstGeom>
          <a:noFill/>
          <a:ln w="19050">
            <a:solidFill>
              <a:schemeClr val="tx1"/>
            </a:solidFill>
            <a:round/>
            <a:headEnd/>
            <a:tailEnd/>
          </a:ln>
        </p:spPr>
        <p:txBody>
          <a:bodyPr/>
          <a:lstStyle/>
          <a:p>
            <a:endParaRPr lang="en-US"/>
          </a:p>
        </p:txBody>
      </p:sp>
      <p:sp>
        <p:nvSpPr>
          <p:cNvPr id="152584" name="Line 10"/>
          <p:cNvSpPr>
            <a:spLocks noChangeShapeType="1"/>
          </p:cNvSpPr>
          <p:nvPr/>
        </p:nvSpPr>
        <p:spPr bwMode="auto">
          <a:xfrm>
            <a:off x="6324600" y="3505200"/>
            <a:ext cx="533400" cy="914400"/>
          </a:xfrm>
          <a:prstGeom prst="line">
            <a:avLst/>
          </a:prstGeom>
          <a:noFill/>
          <a:ln w="19050">
            <a:solidFill>
              <a:schemeClr val="tx1"/>
            </a:solidFill>
            <a:round/>
            <a:headEnd/>
            <a:tailEnd/>
          </a:ln>
        </p:spPr>
        <p:txBody>
          <a:bodyPr/>
          <a:lstStyle/>
          <a:p>
            <a:endParaRPr lang="en-US"/>
          </a:p>
        </p:txBody>
      </p:sp>
      <p:sp>
        <p:nvSpPr>
          <p:cNvPr id="152585" name="Line 11"/>
          <p:cNvSpPr>
            <a:spLocks noChangeShapeType="1"/>
          </p:cNvSpPr>
          <p:nvPr/>
        </p:nvSpPr>
        <p:spPr bwMode="auto">
          <a:xfrm>
            <a:off x="1066800" y="5867400"/>
            <a:ext cx="3124200" cy="0"/>
          </a:xfrm>
          <a:prstGeom prst="line">
            <a:avLst/>
          </a:prstGeom>
          <a:noFill/>
          <a:ln w="28575">
            <a:solidFill>
              <a:schemeClr val="tx1"/>
            </a:solidFill>
            <a:round/>
            <a:headEnd/>
            <a:tailEnd/>
          </a:ln>
        </p:spPr>
        <p:txBody>
          <a:bodyPr/>
          <a:lstStyle/>
          <a:p>
            <a:endParaRPr lang="en-US"/>
          </a:p>
        </p:txBody>
      </p:sp>
      <p:sp>
        <p:nvSpPr>
          <p:cNvPr id="152586" name="Line 12"/>
          <p:cNvSpPr>
            <a:spLocks noChangeShapeType="1"/>
          </p:cNvSpPr>
          <p:nvPr/>
        </p:nvSpPr>
        <p:spPr bwMode="auto">
          <a:xfrm>
            <a:off x="5943600" y="5867400"/>
            <a:ext cx="2133600" cy="0"/>
          </a:xfrm>
          <a:prstGeom prst="line">
            <a:avLst/>
          </a:prstGeom>
          <a:noFill/>
          <a:ln w="28575">
            <a:solidFill>
              <a:schemeClr val="tx1"/>
            </a:solidFill>
            <a:round/>
            <a:headEnd/>
            <a:tailEnd/>
          </a:ln>
        </p:spPr>
        <p:txBody>
          <a:bodyPr/>
          <a:lstStyle/>
          <a:p>
            <a:endParaRPr lang="en-US"/>
          </a:p>
        </p:txBody>
      </p:sp>
      <p:sp>
        <p:nvSpPr>
          <p:cNvPr id="152587" name="Text Box 13"/>
          <p:cNvSpPr txBox="1">
            <a:spLocks noChangeArrowheads="1"/>
          </p:cNvSpPr>
          <p:nvPr/>
        </p:nvSpPr>
        <p:spPr bwMode="auto">
          <a:xfrm>
            <a:off x="1431925" y="5911850"/>
            <a:ext cx="2266950" cy="641350"/>
          </a:xfrm>
          <a:prstGeom prst="rect">
            <a:avLst/>
          </a:prstGeom>
          <a:noFill/>
          <a:ln w="9525">
            <a:noFill/>
            <a:miter lim="800000"/>
            <a:headEnd/>
            <a:tailEnd/>
          </a:ln>
        </p:spPr>
        <p:txBody>
          <a:bodyPr wrap="none">
            <a:spAutoFit/>
          </a:bodyPr>
          <a:lstStyle/>
          <a:p>
            <a:r>
              <a:rPr lang="en-US" sz="3600">
                <a:solidFill>
                  <a:schemeClr val="accent1"/>
                </a:solidFill>
                <a:latin typeface="Arial" charset="0"/>
              </a:rPr>
              <a:t>copper (II)</a:t>
            </a:r>
          </a:p>
        </p:txBody>
      </p:sp>
      <p:sp>
        <p:nvSpPr>
          <p:cNvPr id="152588" name="Text Box 14"/>
          <p:cNvSpPr txBox="1">
            <a:spLocks noChangeArrowheads="1"/>
          </p:cNvSpPr>
          <p:nvPr/>
        </p:nvSpPr>
        <p:spPr bwMode="auto">
          <a:xfrm>
            <a:off x="6140450" y="5911850"/>
            <a:ext cx="1784350" cy="641350"/>
          </a:xfrm>
          <a:prstGeom prst="rect">
            <a:avLst/>
          </a:prstGeom>
          <a:noFill/>
          <a:ln w="9525">
            <a:noFill/>
            <a:miter lim="800000"/>
            <a:headEnd/>
            <a:tailEnd/>
          </a:ln>
        </p:spPr>
        <p:txBody>
          <a:bodyPr wrap="none">
            <a:spAutoFit/>
          </a:bodyPr>
          <a:lstStyle/>
          <a:p>
            <a:r>
              <a:rPr lang="en-US" sz="3600">
                <a:solidFill>
                  <a:schemeClr val="accent1"/>
                </a:solidFill>
                <a:latin typeface="Arial" charset="0"/>
              </a:rPr>
              <a:t>chloride</a:t>
            </a:r>
          </a:p>
        </p:txBody>
      </p:sp>
      <p:sp>
        <p:nvSpPr>
          <p:cNvPr id="152589" name="AutoShape 15">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mtClean="0">
                <a:latin typeface="Arial" charset="0"/>
              </a:rPr>
              <a:t>Chemical Formulas</a:t>
            </a:r>
          </a:p>
        </p:txBody>
      </p:sp>
      <p:sp>
        <p:nvSpPr>
          <p:cNvPr id="153603" name="Text Box 3"/>
          <p:cNvSpPr txBox="1">
            <a:spLocks noChangeArrowheads="1"/>
          </p:cNvSpPr>
          <p:nvPr/>
        </p:nvSpPr>
        <p:spPr bwMode="auto">
          <a:xfrm>
            <a:off x="1582738" y="2286000"/>
            <a:ext cx="5199062" cy="1555750"/>
          </a:xfrm>
          <a:prstGeom prst="rect">
            <a:avLst/>
          </a:prstGeom>
          <a:noFill/>
          <a:ln w="9525">
            <a:noFill/>
            <a:miter lim="800000"/>
            <a:headEnd/>
            <a:tailEnd/>
          </a:ln>
        </p:spPr>
        <p:txBody>
          <a:bodyPr wrap="none">
            <a:spAutoFit/>
          </a:bodyPr>
          <a:lstStyle/>
          <a:p>
            <a:r>
              <a:rPr lang="en-US" sz="9600">
                <a:solidFill>
                  <a:schemeClr val="accent2"/>
                </a:solidFill>
                <a:latin typeface="Arial" charset="0"/>
              </a:rPr>
              <a:t>Al</a:t>
            </a:r>
            <a:r>
              <a:rPr lang="en-US" sz="9600" baseline="-25000">
                <a:solidFill>
                  <a:schemeClr val="accent2"/>
                </a:solidFill>
                <a:latin typeface="Arial" charset="0"/>
              </a:rPr>
              <a:t>2</a:t>
            </a:r>
            <a:r>
              <a:rPr lang="en-US" sz="9600">
                <a:solidFill>
                  <a:schemeClr val="accent2"/>
                </a:solidFill>
                <a:latin typeface="Arial" charset="0"/>
              </a:rPr>
              <a:t>(SO</a:t>
            </a:r>
            <a:r>
              <a:rPr lang="en-US" sz="9600" baseline="-25000">
                <a:solidFill>
                  <a:schemeClr val="accent2"/>
                </a:solidFill>
                <a:latin typeface="Arial" charset="0"/>
              </a:rPr>
              <a:t>4</a:t>
            </a:r>
            <a:r>
              <a:rPr lang="en-US" sz="9600">
                <a:solidFill>
                  <a:schemeClr val="accent2"/>
                </a:solidFill>
                <a:latin typeface="Arial" charset="0"/>
              </a:rPr>
              <a:t>)</a:t>
            </a:r>
            <a:r>
              <a:rPr lang="en-US" sz="9600" baseline="-25000">
                <a:solidFill>
                  <a:schemeClr val="accent2"/>
                </a:solidFill>
                <a:latin typeface="Arial" charset="0"/>
              </a:rPr>
              <a:t>3</a:t>
            </a:r>
          </a:p>
        </p:txBody>
      </p:sp>
      <p:sp>
        <p:nvSpPr>
          <p:cNvPr id="153604" name="Line 5"/>
          <p:cNvSpPr>
            <a:spLocks noChangeShapeType="1"/>
          </p:cNvSpPr>
          <p:nvPr/>
        </p:nvSpPr>
        <p:spPr bwMode="auto">
          <a:xfrm rot="-5400000">
            <a:off x="4953000" y="3886200"/>
            <a:ext cx="533400" cy="533400"/>
          </a:xfrm>
          <a:prstGeom prst="line">
            <a:avLst/>
          </a:prstGeom>
          <a:noFill/>
          <a:ln w="9525">
            <a:solidFill>
              <a:schemeClr val="tx1"/>
            </a:solidFill>
            <a:round/>
            <a:headEnd/>
            <a:tailEnd/>
          </a:ln>
        </p:spPr>
        <p:txBody>
          <a:bodyPr/>
          <a:lstStyle/>
          <a:p>
            <a:endParaRPr lang="en-US"/>
          </a:p>
        </p:txBody>
      </p:sp>
      <p:sp>
        <p:nvSpPr>
          <p:cNvPr id="153605" name="Text Box 6"/>
          <p:cNvSpPr txBox="1">
            <a:spLocks noChangeArrowheads="1"/>
          </p:cNvSpPr>
          <p:nvPr/>
        </p:nvSpPr>
        <p:spPr bwMode="auto">
          <a:xfrm>
            <a:off x="1219200" y="4494213"/>
            <a:ext cx="1390650" cy="1190625"/>
          </a:xfrm>
          <a:prstGeom prst="rect">
            <a:avLst/>
          </a:prstGeom>
          <a:noFill/>
          <a:ln w="9525">
            <a:noFill/>
            <a:miter lim="800000"/>
            <a:headEnd/>
            <a:tailEnd/>
          </a:ln>
        </p:spPr>
        <p:txBody>
          <a:bodyPr wrap="none">
            <a:spAutoFit/>
          </a:bodyPr>
          <a:lstStyle/>
          <a:p>
            <a:pPr algn="ctr"/>
            <a:r>
              <a:rPr lang="en-US" sz="1800">
                <a:latin typeface="Arial" charset="0"/>
              </a:rPr>
              <a:t>Subscript 2 </a:t>
            </a:r>
          </a:p>
          <a:p>
            <a:pPr algn="ctr"/>
            <a:r>
              <a:rPr lang="en-US" sz="1800">
                <a:latin typeface="Arial" charset="0"/>
              </a:rPr>
              <a:t>refers to</a:t>
            </a:r>
          </a:p>
          <a:p>
            <a:pPr algn="ctr"/>
            <a:r>
              <a:rPr lang="en-US" sz="1800">
                <a:latin typeface="Arial" charset="0"/>
              </a:rPr>
              <a:t>2 aluminum</a:t>
            </a:r>
          </a:p>
          <a:p>
            <a:pPr algn="ctr"/>
            <a:r>
              <a:rPr lang="en-US" sz="1800">
                <a:latin typeface="Arial" charset="0"/>
              </a:rPr>
              <a:t>atoms.</a:t>
            </a:r>
          </a:p>
        </p:txBody>
      </p:sp>
      <p:sp>
        <p:nvSpPr>
          <p:cNvPr id="153606" name="Text Box 7"/>
          <p:cNvSpPr txBox="1">
            <a:spLocks noChangeArrowheads="1"/>
          </p:cNvSpPr>
          <p:nvPr/>
        </p:nvSpPr>
        <p:spPr bwMode="auto">
          <a:xfrm>
            <a:off x="3810000" y="4495800"/>
            <a:ext cx="1327150" cy="1465263"/>
          </a:xfrm>
          <a:prstGeom prst="rect">
            <a:avLst/>
          </a:prstGeom>
          <a:noFill/>
          <a:ln w="9525">
            <a:noFill/>
            <a:miter lim="800000"/>
            <a:headEnd/>
            <a:tailEnd/>
          </a:ln>
        </p:spPr>
        <p:txBody>
          <a:bodyPr wrap="none">
            <a:spAutoFit/>
          </a:bodyPr>
          <a:lstStyle/>
          <a:p>
            <a:pPr algn="ctr"/>
            <a:r>
              <a:rPr lang="en-US" sz="1800">
                <a:latin typeface="Arial" charset="0"/>
              </a:rPr>
              <a:t>Subscript 4</a:t>
            </a:r>
          </a:p>
          <a:p>
            <a:pPr algn="ctr"/>
            <a:r>
              <a:rPr lang="en-US" sz="1800">
                <a:latin typeface="Arial" charset="0"/>
              </a:rPr>
              <a:t>refers to</a:t>
            </a:r>
          </a:p>
          <a:p>
            <a:pPr algn="ctr"/>
            <a:r>
              <a:rPr lang="en-US" sz="1800">
                <a:latin typeface="Arial" charset="0"/>
              </a:rPr>
              <a:t>4 oxygen</a:t>
            </a:r>
          </a:p>
          <a:p>
            <a:pPr algn="ctr"/>
            <a:r>
              <a:rPr lang="en-US" sz="1800">
                <a:latin typeface="Arial" charset="0"/>
              </a:rPr>
              <a:t>atoms in</a:t>
            </a:r>
          </a:p>
          <a:p>
            <a:pPr algn="ctr"/>
            <a:r>
              <a:rPr lang="en-US" sz="1800">
                <a:latin typeface="Arial" charset="0"/>
              </a:rPr>
              <a:t>sulfate ion.</a:t>
            </a:r>
          </a:p>
        </p:txBody>
      </p:sp>
      <p:sp>
        <p:nvSpPr>
          <p:cNvPr id="153607" name="Text Box 8"/>
          <p:cNvSpPr txBox="1">
            <a:spLocks noChangeArrowheads="1"/>
          </p:cNvSpPr>
          <p:nvPr/>
        </p:nvSpPr>
        <p:spPr bwMode="auto">
          <a:xfrm>
            <a:off x="5816600" y="4495800"/>
            <a:ext cx="3282950" cy="1465263"/>
          </a:xfrm>
          <a:prstGeom prst="rect">
            <a:avLst/>
          </a:prstGeom>
          <a:noFill/>
          <a:ln w="9525">
            <a:noFill/>
            <a:miter lim="800000"/>
            <a:headEnd/>
            <a:tailEnd/>
          </a:ln>
        </p:spPr>
        <p:txBody>
          <a:bodyPr wrap="none">
            <a:spAutoFit/>
          </a:bodyPr>
          <a:lstStyle/>
          <a:p>
            <a:pPr algn="ctr"/>
            <a:r>
              <a:rPr lang="en-US" sz="1800">
                <a:latin typeface="Arial" charset="0"/>
              </a:rPr>
              <a:t>Subscript 3 refers to</a:t>
            </a:r>
          </a:p>
          <a:p>
            <a:pPr algn="ctr"/>
            <a:r>
              <a:rPr lang="en-US" sz="1800">
                <a:latin typeface="Arial" charset="0"/>
              </a:rPr>
              <a:t>everything inside parentheses.</a:t>
            </a:r>
          </a:p>
          <a:p>
            <a:pPr algn="ctr"/>
            <a:r>
              <a:rPr lang="en-US" sz="1800">
                <a:latin typeface="Arial" charset="0"/>
              </a:rPr>
              <a:t>Here there are 3 sulfate ions, </a:t>
            </a:r>
          </a:p>
          <a:p>
            <a:pPr algn="ctr"/>
            <a:r>
              <a:rPr lang="en-US" sz="1800">
                <a:latin typeface="Arial" charset="0"/>
              </a:rPr>
              <a:t>with a total of 3 sulfur atoms</a:t>
            </a:r>
          </a:p>
          <a:p>
            <a:pPr algn="ctr"/>
            <a:r>
              <a:rPr lang="en-US" sz="1800">
                <a:latin typeface="Arial" charset="0"/>
              </a:rPr>
              <a:t>and 12 oxygen atoms.</a:t>
            </a:r>
          </a:p>
        </p:txBody>
      </p:sp>
      <p:sp>
        <p:nvSpPr>
          <p:cNvPr id="153608" name="Line 9"/>
          <p:cNvSpPr>
            <a:spLocks noChangeShapeType="1"/>
          </p:cNvSpPr>
          <p:nvPr/>
        </p:nvSpPr>
        <p:spPr bwMode="auto">
          <a:xfrm>
            <a:off x="6629400" y="3886200"/>
            <a:ext cx="762000" cy="609600"/>
          </a:xfrm>
          <a:prstGeom prst="line">
            <a:avLst/>
          </a:prstGeom>
          <a:noFill/>
          <a:ln w="9525">
            <a:solidFill>
              <a:schemeClr val="tx1"/>
            </a:solidFill>
            <a:round/>
            <a:headEnd/>
            <a:tailEnd/>
          </a:ln>
        </p:spPr>
        <p:txBody>
          <a:bodyPr/>
          <a:lstStyle/>
          <a:p>
            <a:endParaRPr lang="en-US"/>
          </a:p>
        </p:txBody>
      </p:sp>
      <p:sp>
        <p:nvSpPr>
          <p:cNvPr id="153609" name="Line 11"/>
          <p:cNvSpPr>
            <a:spLocks noChangeShapeType="1"/>
          </p:cNvSpPr>
          <p:nvPr/>
        </p:nvSpPr>
        <p:spPr bwMode="auto">
          <a:xfrm flipH="1">
            <a:off x="2133600" y="3962400"/>
            <a:ext cx="685800" cy="533400"/>
          </a:xfrm>
          <a:prstGeom prst="line">
            <a:avLst/>
          </a:prstGeom>
          <a:noFill/>
          <a:ln w="9525">
            <a:solidFill>
              <a:schemeClr val="tx1"/>
            </a:solidFill>
            <a:round/>
            <a:headEnd/>
            <a:tailEnd/>
          </a:ln>
        </p:spPr>
        <p:txBody>
          <a:bodyPr/>
          <a:lstStyle/>
          <a:p>
            <a:endParaRPr lang="en-US"/>
          </a:p>
        </p:txBody>
      </p:sp>
      <p:sp>
        <p:nvSpPr>
          <p:cNvPr id="153610" name="Rectangle 12"/>
          <p:cNvSpPr>
            <a:spLocks noChangeArrowheads="1"/>
          </p:cNvSpPr>
          <p:nvPr/>
        </p:nvSpPr>
        <p:spPr bwMode="auto">
          <a:xfrm>
            <a:off x="76200" y="6567488"/>
            <a:ext cx="3378200" cy="214312"/>
          </a:xfrm>
          <a:prstGeom prst="rect">
            <a:avLst/>
          </a:prstGeom>
          <a:noFill/>
          <a:ln w="9525">
            <a:noFill/>
            <a:miter lim="800000"/>
            <a:headEnd/>
            <a:tailEnd/>
          </a:ln>
        </p:spPr>
        <p:txBody>
          <a:bodyPr wrap="none">
            <a:spAutoFit/>
          </a:bodyPr>
          <a:lstStyle/>
          <a:p>
            <a:r>
              <a:rPr lang="en-US" sz="800">
                <a:latin typeface="Arial" charset="0"/>
              </a:rPr>
              <a:t>Davis, Metcalfe, Williams, Castka, </a:t>
            </a:r>
            <a:r>
              <a:rPr lang="en-US" sz="800" u="sng">
                <a:latin typeface="Arial" charset="0"/>
              </a:rPr>
              <a:t>Modern Chemistry</a:t>
            </a:r>
            <a:r>
              <a:rPr lang="en-US" sz="800">
                <a:latin typeface="Arial" charset="0"/>
              </a:rPr>
              <a:t>, 1999,  page 204</a:t>
            </a:r>
          </a:p>
        </p:txBody>
      </p:sp>
      <p:sp>
        <p:nvSpPr>
          <p:cNvPr id="153611" name="AutoShape 1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latin typeface="Arial" charset="0"/>
              </a:rPr>
              <a:t>Naming Binary Ionic Compounds</a:t>
            </a:r>
          </a:p>
        </p:txBody>
      </p:sp>
      <p:sp>
        <p:nvSpPr>
          <p:cNvPr id="154627" name="Text Box 3"/>
          <p:cNvSpPr txBox="1">
            <a:spLocks noChangeArrowheads="1"/>
          </p:cNvSpPr>
          <p:nvPr/>
        </p:nvSpPr>
        <p:spPr bwMode="auto">
          <a:xfrm>
            <a:off x="2974975" y="2286000"/>
            <a:ext cx="3121025" cy="1555750"/>
          </a:xfrm>
          <a:prstGeom prst="rect">
            <a:avLst/>
          </a:prstGeom>
          <a:noFill/>
          <a:ln w="9525">
            <a:noFill/>
            <a:miter lim="800000"/>
            <a:headEnd/>
            <a:tailEnd/>
          </a:ln>
        </p:spPr>
        <p:txBody>
          <a:bodyPr wrap="none">
            <a:spAutoFit/>
          </a:bodyPr>
          <a:lstStyle/>
          <a:p>
            <a:r>
              <a:rPr lang="en-US" sz="9600">
                <a:solidFill>
                  <a:schemeClr val="accent2"/>
                </a:solidFill>
                <a:latin typeface="Arial" charset="0"/>
              </a:rPr>
              <a:t>Al</a:t>
            </a:r>
            <a:r>
              <a:rPr lang="en-US" sz="9600" baseline="-25000">
                <a:solidFill>
                  <a:schemeClr val="accent2"/>
                </a:solidFill>
                <a:latin typeface="Arial" charset="0"/>
              </a:rPr>
              <a:t>2</a:t>
            </a:r>
            <a:r>
              <a:rPr lang="en-US" sz="9600">
                <a:solidFill>
                  <a:schemeClr val="accent2"/>
                </a:solidFill>
                <a:latin typeface="Arial" charset="0"/>
              </a:rPr>
              <a:t>O</a:t>
            </a:r>
            <a:r>
              <a:rPr lang="en-US" sz="9600" baseline="-25000">
                <a:solidFill>
                  <a:schemeClr val="accent2"/>
                </a:solidFill>
                <a:latin typeface="Arial" charset="0"/>
              </a:rPr>
              <a:t>3</a:t>
            </a:r>
          </a:p>
        </p:txBody>
      </p:sp>
      <p:sp>
        <p:nvSpPr>
          <p:cNvPr id="154628" name="Text Box 10"/>
          <p:cNvSpPr txBox="1">
            <a:spLocks noChangeArrowheads="1"/>
          </p:cNvSpPr>
          <p:nvPr/>
        </p:nvSpPr>
        <p:spPr bwMode="auto">
          <a:xfrm>
            <a:off x="2041525" y="4735513"/>
            <a:ext cx="5130800" cy="396875"/>
          </a:xfrm>
          <a:prstGeom prst="rect">
            <a:avLst/>
          </a:prstGeom>
          <a:noFill/>
          <a:ln w="9525">
            <a:noFill/>
            <a:miter lim="800000"/>
            <a:headEnd/>
            <a:tailEnd/>
          </a:ln>
        </p:spPr>
        <p:txBody>
          <a:bodyPr wrap="none">
            <a:spAutoFit/>
          </a:bodyPr>
          <a:lstStyle/>
          <a:p>
            <a:r>
              <a:rPr lang="en-US">
                <a:latin typeface="Arial" charset="0"/>
              </a:rPr>
              <a:t>Name of cation	                     Name of anion</a:t>
            </a:r>
          </a:p>
        </p:txBody>
      </p:sp>
      <p:sp>
        <p:nvSpPr>
          <p:cNvPr id="154629" name="Line 11"/>
          <p:cNvSpPr>
            <a:spLocks noChangeShapeType="1"/>
          </p:cNvSpPr>
          <p:nvPr/>
        </p:nvSpPr>
        <p:spPr bwMode="auto">
          <a:xfrm>
            <a:off x="1981200" y="5257800"/>
            <a:ext cx="2057400" cy="0"/>
          </a:xfrm>
          <a:prstGeom prst="line">
            <a:avLst/>
          </a:prstGeom>
          <a:noFill/>
          <a:ln w="19050">
            <a:solidFill>
              <a:schemeClr val="tx1"/>
            </a:solidFill>
            <a:round/>
            <a:headEnd/>
            <a:tailEnd/>
          </a:ln>
        </p:spPr>
        <p:txBody>
          <a:bodyPr/>
          <a:lstStyle/>
          <a:p>
            <a:endParaRPr lang="en-US"/>
          </a:p>
        </p:txBody>
      </p:sp>
      <p:sp>
        <p:nvSpPr>
          <p:cNvPr id="154630" name="Line 12"/>
          <p:cNvSpPr>
            <a:spLocks noChangeShapeType="1"/>
          </p:cNvSpPr>
          <p:nvPr/>
        </p:nvSpPr>
        <p:spPr bwMode="auto">
          <a:xfrm>
            <a:off x="5181600" y="5257800"/>
            <a:ext cx="2057400" cy="0"/>
          </a:xfrm>
          <a:prstGeom prst="line">
            <a:avLst/>
          </a:prstGeom>
          <a:noFill/>
          <a:ln w="19050">
            <a:solidFill>
              <a:schemeClr val="tx1"/>
            </a:solidFill>
            <a:round/>
            <a:headEnd/>
            <a:tailEnd/>
          </a:ln>
        </p:spPr>
        <p:txBody>
          <a:bodyPr/>
          <a:lstStyle/>
          <a:p>
            <a:endParaRPr lang="en-US"/>
          </a:p>
        </p:txBody>
      </p:sp>
      <p:sp>
        <p:nvSpPr>
          <p:cNvPr id="154631" name="Text Box 13"/>
          <p:cNvSpPr txBox="1">
            <a:spLocks noChangeArrowheads="1"/>
          </p:cNvSpPr>
          <p:nvPr/>
        </p:nvSpPr>
        <p:spPr bwMode="auto">
          <a:xfrm>
            <a:off x="1905000" y="5302250"/>
            <a:ext cx="5035550" cy="641350"/>
          </a:xfrm>
          <a:prstGeom prst="rect">
            <a:avLst/>
          </a:prstGeom>
          <a:noFill/>
          <a:ln w="9525">
            <a:noFill/>
            <a:miter lim="800000"/>
            <a:headEnd/>
            <a:tailEnd/>
          </a:ln>
        </p:spPr>
        <p:txBody>
          <a:bodyPr wrap="none">
            <a:spAutoFit/>
          </a:bodyPr>
          <a:lstStyle/>
          <a:p>
            <a:r>
              <a:rPr lang="en-US" sz="3600">
                <a:solidFill>
                  <a:schemeClr val="accent2"/>
                </a:solidFill>
                <a:latin typeface="Arial" charset="0"/>
              </a:rPr>
              <a:t>aluminum              oxide</a:t>
            </a:r>
          </a:p>
        </p:txBody>
      </p:sp>
      <p:sp>
        <p:nvSpPr>
          <p:cNvPr id="154632" name="Line 14"/>
          <p:cNvSpPr>
            <a:spLocks noChangeShapeType="1"/>
          </p:cNvSpPr>
          <p:nvPr/>
        </p:nvSpPr>
        <p:spPr bwMode="auto">
          <a:xfrm flipH="1">
            <a:off x="3124200" y="3657600"/>
            <a:ext cx="838200" cy="1066800"/>
          </a:xfrm>
          <a:prstGeom prst="line">
            <a:avLst/>
          </a:prstGeom>
          <a:noFill/>
          <a:ln w="9525">
            <a:solidFill>
              <a:schemeClr val="tx1"/>
            </a:solidFill>
            <a:round/>
            <a:headEnd/>
            <a:tailEnd/>
          </a:ln>
        </p:spPr>
        <p:txBody>
          <a:bodyPr/>
          <a:lstStyle/>
          <a:p>
            <a:endParaRPr lang="en-US"/>
          </a:p>
        </p:txBody>
      </p:sp>
      <p:sp>
        <p:nvSpPr>
          <p:cNvPr id="154633" name="Line 15"/>
          <p:cNvSpPr>
            <a:spLocks noChangeShapeType="1"/>
          </p:cNvSpPr>
          <p:nvPr/>
        </p:nvSpPr>
        <p:spPr bwMode="auto">
          <a:xfrm>
            <a:off x="5257800" y="3657600"/>
            <a:ext cx="609600" cy="914400"/>
          </a:xfrm>
          <a:prstGeom prst="line">
            <a:avLst/>
          </a:prstGeom>
          <a:noFill/>
          <a:ln w="9525">
            <a:solidFill>
              <a:schemeClr val="tx1"/>
            </a:solidFill>
            <a:round/>
            <a:headEnd/>
            <a:tailEnd/>
          </a:ln>
        </p:spPr>
        <p:txBody>
          <a:bodyPr/>
          <a:lstStyle/>
          <a:p>
            <a:endParaRPr lang="en-US"/>
          </a:p>
        </p:txBody>
      </p:sp>
      <p:sp>
        <p:nvSpPr>
          <p:cNvPr id="154634" name="Rectangle 16"/>
          <p:cNvSpPr>
            <a:spLocks noChangeArrowheads="1"/>
          </p:cNvSpPr>
          <p:nvPr/>
        </p:nvSpPr>
        <p:spPr bwMode="auto">
          <a:xfrm>
            <a:off x="76200" y="6567488"/>
            <a:ext cx="3378200" cy="214312"/>
          </a:xfrm>
          <a:prstGeom prst="rect">
            <a:avLst/>
          </a:prstGeom>
          <a:noFill/>
          <a:ln w="9525">
            <a:noFill/>
            <a:miter lim="800000"/>
            <a:headEnd/>
            <a:tailEnd/>
          </a:ln>
        </p:spPr>
        <p:txBody>
          <a:bodyPr wrap="none">
            <a:spAutoFit/>
          </a:bodyPr>
          <a:lstStyle/>
          <a:p>
            <a:r>
              <a:rPr lang="en-US" sz="800">
                <a:latin typeface="Arial" charset="0"/>
              </a:rPr>
              <a:t>Davis, Metcalfe, Williams, Castka, </a:t>
            </a:r>
            <a:r>
              <a:rPr lang="en-US" sz="800" u="sng">
                <a:latin typeface="Arial" charset="0"/>
              </a:rPr>
              <a:t>Modern Chemistry</a:t>
            </a:r>
            <a:r>
              <a:rPr lang="en-US" sz="800">
                <a:latin typeface="Arial" charset="0"/>
              </a:rPr>
              <a:t>, 1999,  page 207</a:t>
            </a:r>
          </a:p>
        </p:txBody>
      </p:sp>
      <p:sp>
        <p:nvSpPr>
          <p:cNvPr id="154635" name="AutoShape 1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mtClean="0">
                <a:latin typeface="Arial" charset="0"/>
              </a:rPr>
              <a:t>The OLD System </a:t>
            </a:r>
            <a:br>
              <a:rPr lang="en-US" smtClean="0">
                <a:latin typeface="Arial" charset="0"/>
              </a:rPr>
            </a:br>
            <a:r>
              <a:rPr lang="en-US" smtClean="0">
                <a:latin typeface="Arial" charset="0"/>
              </a:rPr>
              <a:t>of Nomenclature</a:t>
            </a:r>
          </a:p>
        </p:txBody>
      </p:sp>
      <p:sp>
        <p:nvSpPr>
          <p:cNvPr id="155651" name="Text Box 3"/>
          <p:cNvSpPr txBox="1">
            <a:spLocks noChangeArrowheads="1"/>
          </p:cNvSpPr>
          <p:nvPr/>
        </p:nvSpPr>
        <p:spPr bwMode="auto">
          <a:xfrm>
            <a:off x="2974975" y="1905000"/>
            <a:ext cx="3348038" cy="1555750"/>
          </a:xfrm>
          <a:prstGeom prst="rect">
            <a:avLst/>
          </a:prstGeom>
          <a:noFill/>
          <a:ln w="9525">
            <a:noFill/>
            <a:miter lim="800000"/>
            <a:headEnd/>
            <a:tailEnd/>
          </a:ln>
        </p:spPr>
        <p:txBody>
          <a:bodyPr wrap="none">
            <a:spAutoFit/>
          </a:bodyPr>
          <a:lstStyle/>
          <a:p>
            <a:r>
              <a:rPr lang="en-US" sz="9600">
                <a:solidFill>
                  <a:schemeClr val="accent2"/>
                </a:solidFill>
                <a:latin typeface="Arial" charset="0"/>
              </a:rPr>
              <a:t>CuCl</a:t>
            </a:r>
            <a:r>
              <a:rPr lang="en-US" sz="9600" baseline="-25000">
                <a:solidFill>
                  <a:schemeClr val="accent2"/>
                </a:solidFill>
                <a:latin typeface="Arial" charset="0"/>
              </a:rPr>
              <a:t>2</a:t>
            </a:r>
          </a:p>
        </p:txBody>
      </p:sp>
      <p:sp>
        <p:nvSpPr>
          <p:cNvPr id="155652" name="Text Box 4"/>
          <p:cNvSpPr txBox="1">
            <a:spLocks noChangeArrowheads="1"/>
          </p:cNvSpPr>
          <p:nvPr/>
        </p:nvSpPr>
        <p:spPr bwMode="auto">
          <a:xfrm>
            <a:off x="1371600" y="4343400"/>
            <a:ext cx="5981700" cy="701675"/>
          </a:xfrm>
          <a:prstGeom prst="rect">
            <a:avLst/>
          </a:prstGeom>
          <a:noFill/>
          <a:ln w="9525">
            <a:noFill/>
            <a:miter lim="800000"/>
            <a:headEnd/>
            <a:tailEnd/>
          </a:ln>
        </p:spPr>
        <p:txBody>
          <a:bodyPr wrap="none">
            <a:spAutoFit/>
          </a:bodyPr>
          <a:lstStyle/>
          <a:p>
            <a:r>
              <a:rPr lang="en-US">
                <a:latin typeface="Arial" charset="0"/>
              </a:rPr>
              <a:t>Name of 	                     	       Name of anion</a:t>
            </a:r>
          </a:p>
          <a:p>
            <a:r>
              <a:rPr lang="en-US">
                <a:latin typeface="Arial" charset="0"/>
              </a:rPr>
              <a:t>  cation</a:t>
            </a:r>
          </a:p>
        </p:txBody>
      </p:sp>
      <p:sp>
        <p:nvSpPr>
          <p:cNvPr id="155653" name="Line 5"/>
          <p:cNvSpPr>
            <a:spLocks noChangeShapeType="1"/>
          </p:cNvSpPr>
          <p:nvPr/>
        </p:nvSpPr>
        <p:spPr bwMode="auto">
          <a:xfrm>
            <a:off x="1524000" y="5791200"/>
            <a:ext cx="2514600" cy="0"/>
          </a:xfrm>
          <a:prstGeom prst="line">
            <a:avLst/>
          </a:prstGeom>
          <a:noFill/>
          <a:ln w="19050">
            <a:solidFill>
              <a:schemeClr val="tx1"/>
            </a:solidFill>
            <a:round/>
            <a:headEnd/>
            <a:tailEnd/>
          </a:ln>
        </p:spPr>
        <p:txBody>
          <a:bodyPr/>
          <a:lstStyle/>
          <a:p>
            <a:endParaRPr lang="en-US"/>
          </a:p>
        </p:txBody>
      </p:sp>
      <p:sp>
        <p:nvSpPr>
          <p:cNvPr id="155654" name="Line 6"/>
          <p:cNvSpPr>
            <a:spLocks noChangeShapeType="1"/>
          </p:cNvSpPr>
          <p:nvPr/>
        </p:nvSpPr>
        <p:spPr bwMode="auto">
          <a:xfrm>
            <a:off x="5410200" y="5791200"/>
            <a:ext cx="2057400" cy="0"/>
          </a:xfrm>
          <a:prstGeom prst="line">
            <a:avLst/>
          </a:prstGeom>
          <a:noFill/>
          <a:ln w="19050">
            <a:solidFill>
              <a:schemeClr val="tx1"/>
            </a:solidFill>
            <a:round/>
            <a:headEnd/>
            <a:tailEnd/>
          </a:ln>
        </p:spPr>
        <p:txBody>
          <a:bodyPr/>
          <a:lstStyle/>
          <a:p>
            <a:endParaRPr lang="en-US"/>
          </a:p>
        </p:txBody>
      </p:sp>
      <p:sp>
        <p:nvSpPr>
          <p:cNvPr id="155655" name="Text Box 7"/>
          <p:cNvSpPr txBox="1">
            <a:spLocks noChangeArrowheads="1"/>
          </p:cNvSpPr>
          <p:nvPr/>
        </p:nvSpPr>
        <p:spPr bwMode="auto">
          <a:xfrm>
            <a:off x="1600200" y="5835650"/>
            <a:ext cx="5772150" cy="641350"/>
          </a:xfrm>
          <a:prstGeom prst="rect">
            <a:avLst/>
          </a:prstGeom>
          <a:noFill/>
          <a:ln w="9525">
            <a:noFill/>
            <a:miter lim="800000"/>
            <a:headEnd/>
            <a:tailEnd/>
          </a:ln>
        </p:spPr>
        <p:txBody>
          <a:bodyPr wrap="none">
            <a:spAutoFit/>
          </a:bodyPr>
          <a:lstStyle/>
          <a:p>
            <a:r>
              <a:rPr lang="en-US" sz="3600">
                <a:solidFill>
                  <a:schemeClr val="accent2"/>
                </a:solidFill>
                <a:latin typeface="Arial" charset="0"/>
              </a:rPr>
              <a:t>Cupric                     chloride</a:t>
            </a:r>
          </a:p>
        </p:txBody>
      </p:sp>
      <p:sp>
        <p:nvSpPr>
          <p:cNvPr id="155656" name="Line 8"/>
          <p:cNvSpPr>
            <a:spLocks noChangeShapeType="1"/>
          </p:cNvSpPr>
          <p:nvPr/>
        </p:nvSpPr>
        <p:spPr bwMode="auto">
          <a:xfrm flipH="1">
            <a:off x="2971800" y="3276600"/>
            <a:ext cx="838200" cy="1066800"/>
          </a:xfrm>
          <a:prstGeom prst="line">
            <a:avLst/>
          </a:prstGeom>
          <a:noFill/>
          <a:ln w="9525">
            <a:solidFill>
              <a:schemeClr val="tx1"/>
            </a:solidFill>
            <a:round/>
            <a:headEnd/>
            <a:tailEnd/>
          </a:ln>
        </p:spPr>
        <p:txBody>
          <a:bodyPr/>
          <a:lstStyle/>
          <a:p>
            <a:endParaRPr lang="en-US"/>
          </a:p>
        </p:txBody>
      </p:sp>
      <p:sp>
        <p:nvSpPr>
          <p:cNvPr id="155657" name="Line 9"/>
          <p:cNvSpPr>
            <a:spLocks noChangeShapeType="1"/>
          </p:cNvSpPr>
          <p:nvPr/>
        </p:nvSpPr>
        <p:spPr bwMode="auto">
          <a:xfrm>
            <a:off x="5257800" y="3276600"/>
            <a:ext cx="609600" cy="914400"/>
          </a:xfrm>
          <a:prstGeom prst="line">
            <a:avLst/>
          </a:prstGeom>
          <a:noFill/>
          <a:ln w="9525">
            <a:solidFill>
              <a:schemeClr val="tx1"/>
            </a:solidFill>
            <a:round/>
            <a:headEnd/>
            <a:tailEnd/>
          </a:ln>
        </p:spPr>
        <p:txBody>
          <a:bodyPr/>
          <a:lstStyle/>
          <a:p>
            <a:endParaRPr lang="en-US"/>
          </a:p>
        </p:txBody>
      </p:sp>
      <p:sp>
        <p:nvSpPr>
          <p:cNvPr id="155658" name="Text Box 10"/>
          <p:cNvSpPr txBox="1">
            <a:spLocks noChangeArrowheads="1"/>
          </p:cNvSpPr>
          <p:nvPr/>
        </p:nvSpPr>
        <p:spPr bwMode="auto">
          <a:xfrm>
            <a:off x="2776538" y="4343400"/>
            <a:ext cx="1425575" cy="1433513"/>
          </a:xfrm>
          <a:prstGeom prst="rect">
            <a:avLst/>
          </a:prstGeom>
          <a:noFill/>
          <a:ln w="9525">
            <a:noFill/>
            <a:miter lim="800000"/>
            <a:headEnd/>
            <a:tailEnd/>
          </a:ln>
        </p:spPr>
        <p:txBody>
          <a:bodyPr wrap="none">
            <a:spAutoFit/>
          </a:bodyPr>
          <a:lstStyle/>
          <a:p>
            <a:pPr algn="ctr"/>
            <a:r>
              <a:rPr lang="en-US">
                <a:latin typeface="Arial" charset="0"/>
              </a:rPr>
              <a:t>-ic   higher</a:t>
            </a:r>
          </a:p>
          <a:p>
            <a:pPr algn="ctr"/>
            <a:r>
              <a:rPr lang="en-US">
                <a:latin typeface="Arial" charset="0"/>
              </a:rPr>
              <a:t>oxidation #</a:t>
            </a:r>
          </a:p>
          <a:p>
            <a:pPr algn="ctr"/>
            <a:endParaRPr lang="en-US" sz="800">
              <a:latin typeface="Arial" charset="0"/>
            </a:endParaRPr>
          </a:p>
          <a:p>
            <a:pPr algn="ctr"/>
            <a:r>
              <a:rPr lang="en-US">
                <a:latin typeface="Arial" charset="0"/>
              </a:rPr>
              <a:t>-ous  lower</a:t>
            </a:r>
          </a:p>
          <a:p>
            <a:pPr algn="ctr"/>
            <a:r>
              <a:rPr lang="en-US">
                <a:latin typeface="Arial" charset="0"/>
              </a:rPr>
              <a:t>oxidation #</a:t>
            </a:r>
          </a:p>
        </p:txBody>
      </p:sp>
      <p:sp>
        <p:nvSpPr>
          <p:cNvPr id="155659" name="Text Box 11"/>
          <p:cNvSpPr txBox="1">
            <a:spLocks noChangeArrowheads="1"/>
          </p:cNvSpPr>
          <p:nvPr/>
        </p:nvSpPr>
        <p:spPr bwMode="auto">
          <a:xfrm>
            <a:off x="2438400" y="4724400"/>
            <a:ext cx="392113" cy="519113"/>
          </a:xfrm>
          <a:prstGeom prst="rect">
            <a:avLst/>
          </a:prstGeom>
          <a:noFill/>
          <a:ln w="9525">
            <a:noFill/>
            <a:miter lim="800000"/>
            <a:headEnd/>
            <a:tailEnd/>
          </a:ln>
        </p:spPr>
        <p:txBody>
          <a:bodyPr wrap="none">
            <a:spAutoFit/>
          </a:bodyPr>
          <a:lstStyle/>
          <a:p>
            <a:r>
              <a:rPr lang="en-US" sz="2800">
                <a:latin typeface="Arial" charset="0"/>
              </a:rPr>
              <a:t>+</a:t>
            </a:r>
          </a:p>
        </p:txBody>
      </p:sp>
      <p:sp>
        <p:nvSpPr>
          <p:cNvPr id="155660" name="Rectangle 12"/>
          <p:cNvSpPr>
            <a:spLocks noChangeArrowheads="1"/>
          </p:cNvSpPr>
          <p:nvPr/>
        </p:nvSpPr>
        <p:spPr bwMode="auto">
          <a:xfrm>
            <a:off x="76200" y="6553200"/>
            <a:ext cx="3378200" cy="214313"/>
          </a:xfrm>
          <a:prstGeom prst="rect">
            <a:avLst/>
          </a:prstGeom>
          <a:noFill/>
          <a:ln w="9525">
            <a:noFill/>
            <a:miter lim="800000"/>
            <a:headEnd/>
            <a:tailEnd/>
          </a:ln>
        </p:spPr>
        <p:txBody>
          <a:bodyPr wrap="none">
            <a:spAutoFit/>
          </a:bodyPr>
          <a:lstStyle/>
          <a:p>
            <a:r>
              <a:rPr lang="en-US" sz="800">
                <a:latin typeface="Arial" charset="0"/>
              </a:rPr>
              <a:t>Davis, Metcalfe, Williams, Castka, </a:t>
            </a:r>
            <a:r>
              <a:rPr lang="en-US" sz="800" u="sng">
                <a:latin typeface="Arial" charset="0"/>
              </a:rPr>
              <a:t>Modern Chemistry</a:t>
            </a:r>
            <a:r>
              <a:rPr lang="en-US" sz="800">
                <a:latin typeface="Arial" charset="0"/>
              </a:rPr>
              <a:t>, 1999,  page 208</a:t>
            </a:r>
          </a:p>
        </p:txBody>
      </p:sp>
      <p:sp>
        <p:nvSpPr>
          <p:cNvPr id="155661" name="AutoShape 1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spd="med">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solidFill>
                  <a:schemeClr val="bg1"/>
                </a:solidFill>
                <a:latin typeface="Arial" charset="0"/>
              </a:rPr>
              <a:t>Multi-vitamins</a:t>
            </a:r>
          </a:p>
        </p:txBody>
      </p:sp>
      <p:sp>
        <p:nvSpPr>
          <p:cNvPr id="156675"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156676" name="Picture 6" descr="vitamins"/>
          <p:cNvPicPr>
            <a:picLocks noChangeAspect="1" noChangeArrowheads="1"/>
          </p:cNvPicPr>
          <p:nvPr/>
        </p:nvPicPr>
        <p:blipFill>
          <a:blip r:embed="rId4" cstate="print"/>
          <a:srcRect/>
          <a:stretch>
            <a:fillRect/>
          </a:stretch>
        </p:blipFill>
        <p:spPr bwMode="auto">
          <a:xfrm>
            <a:off x="3309938" y="2195513"/>
            <a:ext cx="2524125" cy="2466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8600" y="609600"/>
            <a:ext cx="7772400" cy="1143000"/>
          </a:xfrm>
        </p:spPr>
        <p:txBody>
          <a:bodyPr/>
          <a:lstStyle/>
          <a:p>
            <a:pPr eaLnBrk="1" hangingPunct="1"/>
            <a:r>
              <a:rPr lang="en-US" smtClean="0">
                <a:latin typeface="Arial" charset="0"/>
              </a:rPr>
              <a:t>Centrum Multi-Vitamin</a:t>
            </a:r>
          </a:p>
        </p:txBody>
      </p:sp>
      <p:sp>
        <p:nvSpPr>
          <p:cNvPr id="157699" name="Text Box 3"/>
          <p:cNvSpPr txBox="1">
            <a:spLocks noChangeArrowheads="1"/>
          </p:cNvSpPr>
          <p:nvPr/>
        </p:nvSpPr>
        <p:spPr bwMode="auto">
          <a:xfrm>
            <a:off x="400050" y="1789113"/>
            <a:ext cx="8540750" cy="3265487"/>
          </a:xfrm>
          <a:prstGeom prst="rect">
            <a:avLst/>
          </a:prstGeom>
          <a:noFill/>
          <a:ln w="9525">
            <a:noFill/>
            <a:miter lim="800000"/>
            <a:headEnd/>
            <a:tailEnd/>
          </a:ln>
        </p:spPr>
        <p:txBody>
          <a:bodyPr wrap="none">
            <a:spAutoFit/>
          </a:bodyPr>
          <a:lstStyle/>
          <a:p>
            <a:r>
              <a:rPr lang="en-US" sz="1800" b="1">
                <a:latin typeface="Arial" charset="0"/>
              </a:rPr>
              <a:t>Ingredients:</a:t>
            </a:r>
            <a:r>
              <a:rPr lang="en-US" sz="1800">
                <a:latin typeface="Arial" charset="0"/>
              </a:rPr>
              <a:t>  ascorbic acid, beta carotene, biotin, calcium pantothenate, </a:t>
            </a:r>
            <a:r>
              <a:rPr lang="en-US" sz="1800">
                <a:solidFill>
                  <a:schemeClr val="accent2"/>
                </a:solidFill>
                <a:latin typeface="Arial" charset="0"/>
                <a:hlinkClick r:id="rId3" action="ppaction://hlinksldjump"/>
              </a:rPr>
              <a:t>calcium</a:t>
            </a:r>
          </a:p>
          <a:p>
            <a:r>
              <a:rPr lang="en-US" sz="1800">
                <a:solidFill>
                  <a:schemeClr val="accent2"/>
                </a:solidFill>
                <a:latin typeface="Arial" charset="0"/>
                <a:hlinkClick r:id="rId3" action="ppaction://hlinksldjump"/>
              </a:rPr>
              <a:t>phosphate</a:t>
            </a:r>
            <a:r>
              <a:rPr lang="en-US" sz="1800">
                <a:latin typeface="Arial" charset="0"/>
              </a:rPr>
              <a:t>, carnauba wax, </a:t>
            </a:r>
            <a:r>
              <a:rPr lang="en-US" sz="1800">
                <a:solidFill>
                  <a:srgbClr val="FF0066"/>
                </a:solidFill>
                <a:latin typeface="Arial" charset="0"/>
                <a:hlinkClick r:id="rId4" action="ppaction://hlinksldjump"/>
              </a:rPr>
              <a:t>chromium chloride</a:t>
            </a:r>
            <a:r>
              <a:rPr lang="en-US" sz="1800">
                <a:latin typeface="Arial" charset="0"/>
              </a:rPr>
              <a:t>, crospovidone, </a:t>
            </a:r>
            <a:r>
              <a:rPr lang="en-US" sz="1800">
                <a:solidFill>
                  <a:srgbClr val="008000"/>
                </a:solidFill>
                <a:latin typeface="Arial" charset="0"/>
                <a:hlinkClick r:id="rId5" action="ppaction://hlinksldjump"/>
              </a:rPr>
              <a:t>cupr</a:t>
            </a:r>
            <a:r>
              <a:rPr lang="en-US" sz="1800" i="1">
                <a:solidFill>
                  <a:srgbClr val="008000"/>
                </a:solidFill>
                <a:latin typeface="Arial" charset="0"/>
                <a:hlinkClick r:id="rId5" action="ppaction://hlinksldjump"/>
              </a:rPr>
              <a:t>ic</a:t>
            </a:r>
            <a:r>
              <a:rPr lang="en-US" sz="1800">
                <a:solidFill>
                  <a:srgbClr val="008000"/>
                </a:solidFill>
                <a:latin typeface="Arial" charset="0"/>
                <a:hlinkClick r:id="rId5" action="ppaction://hlinksldjump"/>
              </a:rPr>
              <a:t> sulfate</a:t>
            </a:r>
            <a:r>
              <a:rPr lang="en-US" sz="1800">
                <a:latin typeface="Arial" charset="0"/>
              </a:rPr>
              <a:t>,</a:t>
            </a:r>
          </a:p>
          <a:p>
            <a:r>
              <a:rPr lang="en-US" sz="1800">
                <a:latin typeface="Arial" charset="0"/>
              </a:rPr>
              <a:t>cyanocobalamin, dl-alpha tocopheryl acetate, FD &amp; C blue no. 2 aluminum lake,</a:t>
            </a:r>
          </a:p>
          <a:p>
            <a:r>
              <a:rPr lang="en-US" sz="1800">
                <a:latin typeface="Arial" charset="0"/>
              </a:rPr>
              <a:t>hydroxypropyl cellulose, ferrous fumarate, hydroxypropyl methylcellulose, lactose, </a:t>
            </a:r>
          </a:p>
          <a:p>
            <a:r>
              <a:rPr lang="en-US" sz="1800">
                <a:solidFill>
                  <a:schemeClr val="accent2"/>
                </a:solidFill>
                <a:latin typeface="Arial" charset="0"/>
                <a:hlinkClick r:id="rId6" action="ppaction://hlinksldjump"/>
              </a:rPr>
              <a:t>Magnesium oxide</a:t>
            </a:r>
            <a:r>
              <a:rPr lang="en-US" sz="1800">
                <a:latin typeface="Arial" charset="0"/>
              </a:rPr>
              <a:t>, magnesium stearate, </a:t>
            </a:r>
            <a:r>
              <a:rPr lang="en-US" sz="1800">
                <a:solidFill>
                  <a:srgbClr val="FF0066"/>
                </a:solidFill>
                <a:latin typeface="Arial" charset="0"/>
                <a:hlinkClick r:id="rId7" action="ppaction://hlinksldjump"/>
              </a:rPr>
              <a:t>manganese sulfate</a:t>
            </a:r>
            <a:r>
              <a:rPr lang="en-US" sz="1800">
                <a:latin typeface="Arial" charset="0"/>
              </a:rPr>
              <a:t>, microcrystalline cellu-</a:t>
            </a:r>
          </a:p>
          <a:p>
            <a:r>
              <a:rPr lang="en-US" sz="1800">
                <a:latin typeface="Arial" charset="0"/>
              </a:rPr>
              <a:t>lose,niacinamide, </a:t>
            </a:r>
            <a:r>
              <a:rPr lang="en-US" sz="1800">
                <a:solidFill>
                  <a:srgbClr val="FF0066"/>
                </a:solidFill>
                <a:latin typeface="Arial" charset="0"/>
              </a:rPr>
              <a:t>nickel sulfate</a:t>
            </a:r>
            <a:r>
              <a:rPr lang="en-US" sz="1800">
                <a:latin typeface="Arial" charset="0"/>
              </a:rPr>
              <a:t>, phytonandione, polyethylene glycol, </a:t>
            </a:r>
            <a:r>
              <a:rPr lang="en-US" sz="1800">
                <a:solidFill>
                  <a:schemeClr val="accent2"/>
                </a:solidFill>
                <a:latin typeface="Arial" charset="0"/>
              </a:rPr>
              <a:t>potassium </a:t>
            </a:r>
          </a:p>
          <a:p>
            <a:r>
              <a:rPr lang="en-US" sz="1800">
                <a:solidFill>
                  <a:schemeClr val="accent2"/>
                </a:solidFill>
                <a:latin typeface="Arial" charset="0"/>
              </a:rPr>
              <a:t>chloride</a:t>
            </a:r>
            <a:r>
              <a:rPr lang="en-US" sz="1800">
                <a:latin typeface="Arial" charset="0"/>
              </a:rPr>
              <a:t>, potassium citrate, </a:t>
            </a:r>
            <a:r>
              <a:rPr lang="en-US" sz="1800">
                <a:solidFill>
                  <a:schemeClr val="accent2"/>
                </a:solidFill>
                <a:latin typeface="Arial" charset="0"/>
              </a:rPr>
              <a:t>potassium iodide</a:t>
            </a:r>
            <a:r>
              <a:rPr lang="en-US" sz="1800">
                <a:latin typeface="Arial" charset="0"/>
              </a:rPr>
              <a:t>, povidone, pyridoxine hydrochloride, </a:t>
            </a:r>
          </a:p>
          <a:p>
            <a:r>
              <a:rPr lang="en-US" sz="1800">
                <a:latin typeface="Arial" charset="0"/>
              </a:rPr>
              <a:t>riboflavin, silica gel, sodium borate, sodium metavanadate, sodium molybdate,</a:t>
            </a:r>
          </a:p>
          <a:p>
            <a:r>
              <a:rPr lang="en-US" sz="1800">
                <a:latin typeface="Arial" charset="0"/>
              </a:rPr>
              <a:t>sodium selenate, </a:t>
            </a:r>
            <a:r>
              <a:rPr lang="en-US" sz="1800">
                <a:solidFill>
                  <a:srgbClr val="008000"/>
                </a:solidFill>
                <a:latin typeface="Arial" charset="0"/>
                <a:hlinkClick r:id="rId8" action="ppaction://hlinksldjump"/>
              </a:rPr>
              <a:t>stann</a:t>
            </a:r>
            <a:r>
              <a:rPr lang="en-US" sz="1800" i="1">
                <a:solidFill>
                  <a:srgbClr val="008000"/>
                </a:solidFill>
                <a:latin typeface="Arial" charset="0"/>
                <a:hlinkClick r:id="rId8" action="ppaction://hlinksldjump"/>
              </a:rPr>
              <a:t>ous</a:t>
            </a:r>
            <a:r>
              <a:rPr lang="en-US" sz="1800">
                <a:solidFill>
                  <a:srgbClr val="008000"/>
                </a:solidFill>
                <a:latin typeface="Arial" charset="0"/>
                <a:hlinkClick r:id="rId8" action="ppaction://hlinksldjump"/>
              </a:rPr>
              <a:t> chloride</a:t>
            </a:r>
            <a:r>
              <a:rPr lang="en-US" sz="1800">
                <a:latin typeface="Arial" charset="0"/>
              </a:rPr>
              <a:t>, stearic acid, thiamin mononitrate, titanium</a:t>
            </a:r>
          </a:p>
          <a:p>
            <a:r>
              <a:rPr lang="en-US" sz="1800">
                <a:latin typeface="Arial" charset="0"/>
              </a:rPr>
              <a:t>dioxide, triacetin, vitamin A acetate, vitamin D</a:t>
            </a:r>
            <a:r>
              <a:rPr lang="en-US" sz="1800" baseline="-25000">
                <a:latin typeface="Arial" charset="0"/>
              </a:rPr>
              <a:t>3</a:t>
            </a:r>
            <a:r>
              <a:rPr lang="en-US" sz="1800">
                <a:latin typeface="Arial" charset="0"/>
              </a:rPr>
              <a:t>, </a:t>
            </a:r>
            <a:r>
              <a:rPr lang="en-US" sz="1800">
                <a:solidFill>
                  <a:schemeClr val="accent2"/>
                </a:solidFill>
                <a:latin typeface="Arial" charset="0"/>
                <a:hlinkClick r:id="rId9" action="ppaction://hlinksldjump"/>
              </a:rPr>
              <a:t>zinc oxide</a:t>
            </a:r>
            <a:r>
              <a:rPr lang="en-US" sz="1800">
                <a:latin typeface="Arial" charset="0"/>
              </a:rPr>
              <a:t>.                </a:t>
            </a:r>
            <a:r>
              <a:rPr lang="en-US" sz="1400">
                <a:latin typeface="Arial" charset="0"/>
              </a:rPr>
              <a:t>PC7563-46-00</a:t>
            </a:r>
          </a:p>
          <a:p>
            <a:r>
              <a:rPr lang="en-US" sz="2800" b="1">
                <a:latin typeface="Arial" charset="0"/>
              </a:rPr>
              <a:t>  </a:t>
            </a:r>
          </a:p>
        </p:txBody>
      </p:sp>
      <p:sp>
        <p:nvSpPr>
          <p:cNvPr id="23556" name="Text Box 4"/>
          <p:cNvSpPr txBox="1">
            <a:spLocks noChangeArrowheads="1"/>
          </p:cNvSpPr>
          <p:nvPr/>
        </p:nvSpPr>
        <p:spPr bwMode="auto">
          <a:xfrm>
            <a:off x="441325" y="5116513"/>
            <a:ext cx="8347075" cy="955675"/>
          </a:xfrm>
          <a:prstGeom prst="rect">
            <a:avLst/>
          </a:prstGeom>
          <a:noFill/>
          <a:ln w="9525">
            <a:solidFill>
              <a:schemeClr val="tx1"/>
            </a:solidFill>
            <a:miter lim="800000"/>
            <a:headEnd/>
            <a:tailEnd/>
          </a:ln>
        </p:spPr>
        <p:txBody>
          <a:bodyPr wrap="none">
            <a:spAutoFit/>
          </a:bodyPr>
          <a:lstStyle/>
          <a:p>
            <a:r>
              <a:rPr lang="en-US" sz="1800" b="1">
                <a:latin typeface="Arial" charset="0"/>
              </a:rPr>
              <a:t>Warning:</a:t>
            </a:r>
            <a:r>
              <a:rPr lang="en-US" b="1">
                <a:latin typeface="Arial" charset="0"/>
              </a:rPr>
              <a:t>  </a:t>
            </a:r>
            <a:r>
              <a:rPr lang="en-US" sz="1800" u="sng">
                <a:latin typeface="Arial" charset="0"/>
              </a:rPr>
              <a:t>Accidental overdose of iron-containing products is a leading cause of </a:t>
            </a:r>
          </a:p>
          <a:p>
            <a:r>
              <a:rPr lang="en-US" sz="1800" u="sng">
                <a:latin typeface="Arial" charset="0"/>
              </a:rPr>
              <a:t>fatal poisoning in children under 6</a:t>
            </a:r>
            <a:r>
              <a:rPr lang="en-US" sz="1800">
                <a:latin typeface="Arial" charset="0"/>
              </a:rPr>
              <a:t>.  Keep this product out of reach of children.</a:t>
            </a:r>
          </a:p>
          <a:p>
            <a:r>
              <a:rPr lang="en-US" sz="1800">
                <a:latin typeface="Arial" charset="0"/>
              </a:rPr>
              <a:t>In case of accidental overdose, call a doctor or poison control immediately.</a:t>
            </a:r>
            <a:endParaRPr lang="en-US" b="1">
              <a:latin typeface="Arial" charset="0"/>
            </a:endParaRPr>
          </a:p>
        </p:txBody>
      </p:sp>
      <p:sp>
        <p:nvSpPr>
          <p:cNvPr id="157701" name="AutoShape 9">
            <a:hlinkClick r:id="rId10"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157702" name="Picture 11" descr="B0000VLXQO"/>
          <p:cNvPicPr>
            <a:picLocks noChangeAspect="1" noChangeArrowheads="1"/>
          </p:cNvPicPr>
          <p:nvPr/>
        </p:nvPicPr>
        <p:blipFill>
          <a:blip r:embed="rId11" cstate="print"/>
          <a:srcRect/>
          <a:stretch>
            <a:fillRect/>
          </a:stretch>
        </p:blipFill>
        <p:spPr bwMode="auto">
          <a:xfrm>
            <a:off x="7467600" y="152400"/>
            <a:ext cx="14478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990600"/>
            <a:ext cx="7772400" cy="1143000"/>
          </a:xfrm>
        </p:spPr>
        <p:txBody>
          <a:bodyPr/>
          <a:lstStyle/>
          <a:p>
            <a:pPr eaLnBrk="1" hangingPunct="1"/>
            <a:r>
              <a:rPr lang="en-US" sz="3600" smtClean="0">
                <a:latin typeface="Arial" charset="0"/>
              </a:rPr>
              <a:t>Example:  Aluminum Chloride</a:t>
            </a:r>
          </a:p>
        </p:txBody>
      </p:sp>
      <p:sp>
        <p:nvSpPr>
          <p:cNvPr id="26627" name="Text Box 3"/>
          <p:cNvSpPr txBox="1">
            <a:spLocks noChangeArrowheads="1"/>
          </p:cNvSpPr>
          <p:nvPr/>
        </p:nvSpPr>
        <p:spPr bwMode="auto">
          <a:xfrm>
            <a:off x="1116013" y="2249488"/>
            <a:ext cx="1233487"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endParaRPr lang="en-US" sz="2400">
              <a:latin typeface="Arial" charset="0"/>
            </a:endParaRPr>
          </a:p>
        </p:txBody>
      </p:sp>
      <p:sp>
        <p:nvSpPr>
          <p:cNvPr id="72708" name="Rectangle 4"/>
          <p:cNvSpPr>
            <a:spLocks noChangeArrowheads="1"/>
          </p:cNvSpPr>
          <p:nvPr/>
        </p:nvSpPr>
        <p:spPr bwMode="auto">
          <a:xfrm>
            <a:off x="1100138" y="3200400"/>
            <a:ext cx="11493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2:</a:t>
            </a:r>
            <a:endParaRPr lang="en-US" sz="4000" baseline="30000">
              <a:solidFill>
                <a:srgbClr val="FF0066"/>
              </a:solidFill>
              <a:latin typeface="Arial" charset="0"/>
            </a:endParaRPr>
          </a:p>
        </p:txBody>
      </p:sp>
      <p:sp>
        <p:nvSpPr>
          <p:cNvPr id="72709" name="Rectangle 5"/>
          <p:cNvSpPr>
            <a:spLocks noChangeArrowheads="1"/>
          </p:cNvSpPr>
          <p:nvPr/>
        </p:nvSpPr>
        <p:spPr bwMode="auto">
          <a:xfrm>
            <a:off x="1100138" y="4068763"/>
            <a:ext cx="11493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3:</a:t>
            </a:r>
            <a:endParaRPr lang="en-US" sz="4000" baseline="30000">
              <a:latin typeface="Arial" charset="0"/>
            </a:endParaRPr>
          </a:p>
        </p:txBody>
      </p:sp>
      <p:sp>
        <p:nvSpPr>
          <p:cNvPr id="72710" name="Text Box 6"/>
          <p:cNvSpPr txBox="1">
            <a:spLocks noChangeArrowheads="1"/>
          </p:cNvSpPr>
          <p:nvPr/>
        </p:nvSpPr>
        <p:spPr bwMode="auto">
          <a:xfrm>
            <a:off x="4462463" y="4175125"/>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72711" name="Rectangle 7"/>
          <p:cNvSpPr>
            <a:spLocks noChangeArrowheads="1"/>
          </p:cNvSpPr>
          <p:nvPr/>
        </p:nvSpPr>
        <p:spPr bwMode="auto">
          <a:xfrm>
            <a:off x="7053263" y="4175125"/>
            <a:ext cx="325437" cy="396875"/>
          </a:xfrm>
          <a:prstGeom prst="rect">
            <a:avLst/>
          </a:prstGeom>
          <a:noFill/>
          <a:ln w="9525">
            <a:noFill/>
            <a:miter lim="800000"/>
            <a:headEnd/>
            <a:tailEnd/>
          </a:ln>
        </p:spPr>
        <p:txBody>
          <a:bodyPr wrap="none">
            <a:spAutoFit/>
          </a:bodyPr>
          <a:lstStyle/>
          <a:p>
            <a:r>
              <a:rPr lang="en-US">
                <a:latin typeface="Arial" charset="0"/>
              </a:rPr>
              <a:t>3</a:t>
            </a:r>
          </a:p>
        </p:txBody>
      </p:sp>
      <p:grpSp>
        <p:nvGrpSpPr>
          <p:cNvPr id="2" name="Group 26"/>
          <p:cNvGrpSpPr>
            <a:grpSpLocks/>
          </p:cNvGrpSpPr>
          <p:nvPr/>
        </p:nvGrpSpPr>
        <p:grpSpPr bwMode="auto">
          <a:xfrm>
            <a:off x="4635500" y="3505200"/>
            <a:ext cx="2590800" cy="685800"/>
            <a:chOff x="2496" y="2208"/>
            <a:chExt cx="1632" cy="432"/>
          </a:xfrm>
        </p:grpSpPr>
        <p:sp>
          <p:nvSpPr>
            <p:cNvPr id="26654" name="Line 8"/>
            <p:cNvSpPr>
              <a:spLocks noChangeShapeType="1"/>
            </p:cNvSpPr>
            <p:nvPr/>
          </p:nvSpPr>
          <p:spPr bwMode="auto">
            <a:xfrm>
              <a:off x="2496" y="2208"/>
              <a:ext cx="0" cy="144"/>
            </a:xfrm>
            <a:prstGeom prst="line">
              <a:avLst/>
            </a:prstGeom>
            <a:noFill/>
            <a:ln w="9525">
              <a:solidFill>
                <a:schemeClr val="accent2"/>
              </a:solidFill>
              <a:round/>
              <a:headEnd/>
              <a:tailEnd/>
            </a:ln>
          </p:spPr>
          <p:txBody>
            <a:bodyPr/>
            <a:lstStyle/>
            <a:p>
              <a:endParaRPr lang="en-US"/>
            </a:p>
          </p:txBody>
        </p:sp>
        <p:sp>
          <p:nvSpPr>
            <p:cNvPr id="26655" name="Line 9"/>
            <p:cNvSpPr>
              <a:spLocks noChangeShapeType="1"/>
            </p:cNvSpPr>
            <p:nvPr/>
          </p:nvSpPr>
          <p:spPr bwMode="auto">
            <a:xfrm>
              <a:off x="2496" y="2352"/>
              <a:ext cx="1632" cy="0"/>
            </a:xfrm>
            <a:prstGeom prst="line">
              <a:avLst/>
            </a:prstGeom>
            <a:noFill/>
            <a:ln w="9525">
              <a:solidFill>
                <a:schemeClr val="accent2"/>
              </a:solidFill>
              <a:round/>
              <a:headEnd/>
              <a:tailEnd/>
            </a:ln>
          </p:spPr>
          <p:txBody>
            <a:bodyPr/>
            <a:lstStyle/>
            <a:p>
              <a:endParaRPr lang="en-US"/>
            </a:p>
          </p:txBody>
        </p:sp>
        <p:sp>
          <p:nvSpPr>
            <p:cNvPr id="26656" name="Line 10"/>
            <p:cNvSpPr>
              <a:spLocks noChangeShapeType="1"/>
            </p:cNvSpPr>
            <p:nvPr/>
          </p:nvSpPr>
          <p:spPr bwMode="auto">
            <a:xfrm>
              <a:off x="4128" y="2352"/>
              <a:ext cx="0" cy="288"/>
            </a:xfrm>
            <a:prstGeom prst="line">
              <a:avLst/>
            </a:prstGeom>
            <a:noFill/>
            <a:ln w="9525">
              <a:solidFill>
                <a:schemeClr val="accent2"/>
              </a:solidFill>
              <a:round/>
              <a:headEnd/>
              <a:tailEnd type="triangle" w="med" len="med"/>
            </a:ln>
          </p:spPr>
          <p:txBody>
            <a:bodyPr/>
            <a:lstStyle/>
            <a:p>
              <a:endParaRPr lang="en-US"/>
            </a:p>
          </p:txBody>
        </p:sp>
      </p:grpSp>
      <p:grpSp>
        <p:nvGrpSpPr>
          <p:cNvPr id="3" name="Group 25"/>
          <p:cNvGrpSpPr>
            <a:grpSpLocks/>
          </p:cNvGrpSpPr>
          <p:nvPr/>
        </p:nvGrpSpPr>
        <p:grpSpPr bwMode="auto">
          <a:xfrm>
            <a:off x="4711700" y="2895600"/>
            <a:ext cx="2590800" cy="1295400"/>
            <a:chOff x="2544" y="1824"/>
            <a:chExt cx="1632" cy="816"/>
          </a:xfrm>
        </p:grpSpPr>
        <p:sp>
          <p:nvSpPr>
            <p:cNvPr id="26650" name="Line 11"/>
            <p:cNvSpPr>
              <a:spLocks noChangeShapeType="1"/>
            </p:cNvSpPr>
            <p:nvPr/>
          </p:nvSpPr>
          <p:spPr bwMode="auto">
            <a:xfrm flipH="1" flipV="1">
              <a:off x="4176" y="1824"/>
              <a:ext cx="0" cy="144"/>
            </a:xfrm>
            <a:prstGeom prst="line">
              <a:avLst/>
            </a:prstGeom>
            <a:noFill/>
            <a:ln w="9525">
              <a:solidFill>
                <a:srgbClr val="FF0000"/>
              </a:solidFill>
              <a:round/>
              <a:headEnd/>
              <a:tailEnd/>
            </a:ln>
          </p:spPr>
          <p:txBody>
            <a:bodyPr/>
            <a:lstStyle/>
            <a:p>
              <a:endParaRPr lang="en-US"/>
            </a:p>
          </p:txBody>
        </p:sp>
        <p:grpSp>
          <p:nvGrpSpPr>
            <p:cNvPr id="26651" name="Group 24"/>
            <p:cNvGrpSpPr>
              <a:grpSpLocks/>
            </p:cNvGrpSpPr>
            <p:nvPr/>
          </p:nvGrpSpPr>
          <p:grpSpPr bwMode="auto">
            <a:xfrm>
              <a:off x="2544" y="1824"/>
              <a:ext cx="1632" cy="816"/>
              <a:chOff x="2544" y="1824"/>
              <a:chExt cx="1632" cy="816"/>
            </a:xfrm>
          </p:grpSpPr>
          <p:sp>
            <p:nvSpPr>
              <p:cNvPr id="26652" name="Line 12"/>
              <p:cNvSpPr>
                <a:spLocks noChangeShapeType="1"/>
              </p:cNvSpPr>
              <p:nvPr/>
            </p:nvSpPr>
            <p:spPr bwMode="auto">
              <a:xfrm flipH="1">
                <a:off x="3024" y="1824"/>
                <a:ext cx="1152" cy="0"/>
              </a:xfrm>
              <a:prstGeom prst="line">
                <a:avLst/>
              </a:prstGeom>
              <a:noFill/>
              <a:ln w="9525">
                <a:solidFill>
                  <a:srgbClr val="FF0000"/>
                </a:solidFill>
                <a:round/>
                <a:headEnd/>
                <a:tailEnd/>
              </a:ln>
            </p:spPr>
            <p:txBody>
              <a:bodyPr/>
              <a:lstStyle/>
              <a:p>
                <a:endParaRPr lang="en-US"/>
              </a:p>
            </p:txBody>
          </p:sp>
          <p:sp>
            <p:nvSpPr>
              <p:cNvPr id="26653" name="Line 13"/>
              <p:cNvSpPr>
                <a:spLocks noChangeShapeType="1"/>
              </p:cNvSpPr>
              <p:nvPr/>
            </p:nvSpPr>
            <p:spPr bwMode="auto">
              <a:xfrm flipH="1">
                <a:off x="2544" y="1824"/>
                <a:ext cx="480" cy="816"/>
              </a:xfrm>
              <a:prstGeom prst="line">
                <a:avLst/>
              </a:prstGeom>
              <a:noFill/>
              <a:ln w="9525">
                <a:solidFill>
                  <a:srgbClr val="FF0000"/>
                </a:solidFill>
                <a:round/>
                <a:headEnd/>
                <a:tailEnd type="triangle" w="med" len="med"/>
              </a:ln>
            </p:spPr>
            <p:txBody>
              <a:bodyPr/>
              <a:lstStyle/>
              <a:p>
                <a:endParaRPr lang="en-US"/>
              </a:p>
            </p:txBody>
          </p:sp>
        </p:grpSp>
      </p:grpSp>
      <p:grpSp>
        <p:nvGrpSpPr>
          <p:cNvPr id="5" name="Group 34"/>
          <p:cNvGrpSpPr>
            <a:grpSpLocks/>
          </p:cNvGrpSpPr>
          <p:nvPr/>
        </p:nvGrpSpPr>
        <p:grpSpPr bwMode="auto">
          <a:xfrm>
            <a:off x="1143000" y="4708525"/>
            <a:ext cx="5181600" cy="717550"/>
            <a:chOff x="720" y="2966"/>
            <a:chExt cx="3264" cy="452"/>
          </a:xfrm>
        </p:grpSpPr>
        <p:sp>
          <p:nvSpPr>
            <p:cNvPr id="26648" name="Rectangle 14"/>
            <p:cNvSpPr>
              <a:spLocks noChangeArrowheads="1"/>
            </p:cNvSpPr>
            <p:nvPr/>
          </p:nvSpPr>
          <p:spPr bwMode="auto">
            <a:xfrm>
              <a:off x="720" y="2966"/>
              <a:ext cx="3165" cy="442"/>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AlCl</a:t>
              </a:r>
              <a:endParaRPr lang="en-US" sz="4000" baseline="30000">
                <a:latin typeface="Arial" charset="0"/>
              </a:endParaRPr>
            </a:p>
          </p:txBody>
        </p:sp>
        <p:sp>
          <p:nvSpPr>
            <p:cNvPr id="26649" name="Rectangle 15"/>
            <p:cNvSpPr>
              <a:spLocks noChangeArrowheads="1"/>
            </p:cNvSpPr>
            <p:nvPr/>
          </p:nvSpPr>
          <p:spPr bwMode="auto">
            <a:xfrm>
              <a:off x="3779" y="3168"/>
              <a:ext cx="205" cy="250"/>
            </a:xfrm>
            <a:prstGeom prst="rect">
              <a:avLst/>
            </a:prstGeom>
            <a:noFill/>
            <a:ln w="9525">
              <a:noFill/>
              <a:miter lim="800000"/>
              <a:headEnd/>
              <a:tailEnd/>
            </a:ln>
          </p:spPr>
          <p:txBody>
            <a:bodyPr wrap="none">
              <a:spAutoFit/>
            </a:bodyPr>
            <a:lstStyle/>
            <a:p>
              <a:r>
                <a:rPr lang="en-US">
                  <a:latin typeface="Arial" charset="0"/>
                </a:rPr>
                <a:t>3</a:t>
              </a:r>
            </a:p>
          </p:txBody>
        </p:sp>
      </p:grpSp>
      <p:sp>
        <p:nvSpPr>
          <p:cNvPr id="26635" name="Text Box 16"/>
          <p:cNvSpPr txBox="1">
            <a:spLocks noChangeArrowheads="1"/>
          </p:cNvSpPr>
          <p:nvPr/>
        </p:nvSpPr>
        <p:spPr bwMode="auto">
          <a:xfrm>
            <a:off x="2843213" y="563563"/>
            <a:ext cx="3252787" cy="579437"/>
          </a:xfrm>
          <a:prstGeom prst="rect">
            <a:avLst/>
          </a:prstGeom>
          <a:noFill/>
          <a:ln w="9525">
            <a:noFill/>
            <a:miter lim="800000"/>
            <a:headEnd/>
            <a:tailEnd/>
          </a:ln>
        </p:spPr>
        <p:txBody>
          <a:bodyPr wrap="none">
            <a:spAutoFit/>
          </a:bodyPr>
          <a:lstStyle/>
          <a:p>
            <a:r>
              <a:rPr lang="en-US" sz="3200">
                <a:latin typeface="Arial" charset="0"/>
              </a:rPr>
              <a:t>Criss-Cross Rule</a:t>
            </a:r>
          </a:p>
        </p:txBody>
      </p:sp>
      <p:sp>
        <p:nvSpPr>
          <p:cNvPr id="26636" name="AutoShape 1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72724" name="Rectangle 20"/>
          <p:cNvSpPr>
            <a:spLocks noChangeArrowheads="1"/>
          </p:cNvSpPr>
          <p:nvPr/>
        </p:nvSpPr>
        <p:spPr bwMode="auto">
          <a:xfrm>
            <a:off x="3911600" y="3032125"/>
            <a:ext cx="3198813" cy="701675"/>
          </a:xfrm>
          <a:prstGeom prst="rect">
            <a:avLst/>
          </a:prstGeom>
          <a:noFill/>
          <a:ln w="9525">
            <a:noFill/>
            <a:miter lim="800000"/>
            <a:headEnd/>
            <a:tailEnd/>
          </a:ln>
        </p:spPr>
        <p:txBody>
          <a:bodyPr wrap="none">
            <a:spAutoFit/>
          </a:bodyPr>
          <a:lstStyle/>
          <a:p>
            <a:r>
              <a:rPr lang="en-US" sz="4000">
                <a:latin typeface="Arial" charset="0"/>
              </a:rPr>
              <a:t>Al		     Cl</a:t>
            </a:r>
            <a:endParaRPr lang="en-US" sz="4000">
              <a:solidFill>
                <a:srgbClr val="FF0066"/>
              </a:solidFill>
              <a:latin typeface="Arial" charset="0"/>
            </a:endParaRPr>
          </a:p>
        </p:txBody>
      </p:sp>
      <p:sp>
        <p:nvSpPr>
          <p:cNvPr id="72725" name="Rectangle 21"/>
          <p:cNvSpPr>
            <a:spLocks noChangeArrowheads="1"/>
          </p:cNvSpPr>
          <p:nvPr/>
        </p:nvSpPr>
        <p:spPr bwMode="auto">
          <a:xfrm>
            <a:off x="3951288" y="3870325"/>
            <a:ext cx="3198812" cy="701675"/>
          </a:xfrm>
          <a:prstGeom prst="rect">
            <a:avLst/>
          </a:prstGeom>
          <a:noFill/>
          <a:ln w="9525">
            <a:noFill/>
            <a:miter lim="800000"/>
            <a:headEnd/>
            <a:tailEnd/>
          </a:ln>
        </p:spPr>
        <p:txBody>
          <a:bodyPr wrap="none">
            <a:spAutoFit/>
          </a:bodyPr>
          <a:lstStyle/>
          <a:p>
            <a:r>
              <a:rPr lang="en-US" sz="4000">
                <a:latin typeface="Arial" charset="0"/>
              </a:rPr>
              <a:t>Al		     Cl</a:t>
            </a:r>
            <a:endParaRPr lang="en-US" sz="4000">
              <a:solidFill>
                <a:srgbClr val="FF0066"/>
              </a:solidFill>
              <a:latin typeface="Arial" charset="0"/>
            </a:endParaRPr>
          </a:p>
        </p:txBody>
      </p:sp>
      <p:sp>
        <p:nvSpPr>
          <p:cNvPr id="72726" name="Text Box 22"/>
          <p:cNvSpPr txBox="1">
            <a:spLocks noChangeArrowheads="1"/>
          </p:cNvSpPr>
          <p:nvPr/>
        </p:nvSpPr>
        <p:spPr bwMode="auto">
          <a:xfrm>
            <a:off x="4391025" y="3032125"/>
            <a:ext cx="473075" cy="396875"/>
          </a:xfrm>
          <a:prstGeom prst="rect">
            <a:avLst/>
          </a:prstGeom>
          <a:noFill/>
          <a:ln w="9525">
            <a:noFill/>
            <a:miter lim="800000"/>
            <a:headEnd/>
            <a:tailEnd/>
          </a:ln>
        </p:spPr>
        <p:txBody>
          <a:bodyPr wrap="none">
            <a:spAutoFit/>
          </a:bodyPr>
          <a:lstStyle/>
          <a:p>
            <a:r>
              <a:rPr lang="en-US">
                <a:solidFill>
                  <a:schemeClr val="accent2"/>
                </a:solidFill>
                <a:latin typeface="Arial" charset="0"/>
              </a:rPr>
              <a:t>3+</a:t>
            </a:r>
          </a:p>
        </p:txBody>
      </p:sp>
      <p:sp>
        <p:nvSpPr>
          <p:cNvPr id="72727" name="Text Box 23"/>
          <p:cNvSpPr txBox="1">
            <a:spLocks noChangeArrowheads="1"/>
          </p:cNvSpPr>
          <p:nvPr/>
        </p:nvSpPr>
        <p:spPr bwMode="auto">
          <a:xfrm>
            <a:off x="6981825" y="3048000"/>
            <a:ext cx="409575" cy="396875"/>
          </a:xfrm>
          <a:prstGeom prst="rect">
            <a:avLst/>
          </a:prstGeom>
          <a:noFill/>
          <a:ln w="9525">
            <a:noFill/>
            <a:miter lim="800000"/>
            <a:headEnd/>
            <a:tailEnd/>
          </a:ln>
        </p:spPr>
        <p:txBody>
          <a:bodyPr wrap="none">
            <a:spAutoFit/>
          </a:bodyPr>
          <a:lstStyle/>
          <a:p>
            <a:r>
              <a:rPr lang="en-US">
                <a:solidFill>
                  <a:srgbClr val="FF0000"/>
                </a:solidFill>
                <a:latin typeface="Arial" charset="0"/>
              </a:rPr>
              <a:t>1-</a:t>
            </a:r>
          </a:p>
        </p:txBody>
      </p:sp>
      <p:sp>
        <p:nvSpPr>
          <p:cNvPr id="72732" name="AutoShape 28"/>
          <p:cNvSpPr>
            <a:spLocks/>
          </p:cNvSpPr>
          <p:nvPr/>
        </p:nvSpPr>
        <p:spPr bwMode="auto">
          <a:xfrm rot="-5400000">
            <a:off x="5473700" y="2971800"/>
            <a:ext cx="304800" cy="3352800"/>
          </a:xfrm>
          <a:prstGeom prst="leftBrace">
            <a:avLst>
              <a:gd name="adj1" fmla="val 91667"/>
              <a:gd name="adj2" fmla="val 45167"/>
            </a:avLst>
          </a:prstGeom>
          <a:noFill/>
          <a:ln w="9525">
            <a:solidFill>
              <a:schemeClr val="tx1"/>
            </a:solidFill>
            <a:round/>
            <a:headEnd/>
            <a:tailEnd/>
          </a:ln>
        </p:spPr>
        <p:txBody>
          <a:bodyPr wrap="none" anchor="ctr"/>
          <a:lstStyle/>
          <a:p>
            <a:endParaRPr lang="en-US"/>
          </a:p>
        </p:txBody>
      </p:sp>
      <p:sp>
        <p:nvSpPr>
          <p:cNvPr id="72734" name="Text Box 30"/>
          <p:cNvSpPr txBox="1">
            <a:spLocks noChangeArrowheads="1"/>
          </p:cNvSpPr>
          <p:nvPr/>
        </p:nvSpPr>
        <p:spPr bwMode="auto">
          <a:xfrm>
            <a:off x="457200" y="2678113"/>
            <a:ext cx="2233613" cy="304800"/>
          </a:xfrm>
          <a:prstGeom prst="rect">
            <a:avLst/>
          </a:prstGeom>
          <a:noFill/>
          <a:ln w="9525">
            <a:noFill/>
            <a:miter lim="800000"/>
            <a:headEnd/>
            <a:tailEnd/>
          </a:ln>
        </p:spPr>
        <p:txBody>
          <a:bodyPr wrap="none">
            <a:spAutoFit/>
          </a:bodyPr>
          <a:lstStyle/>
          <a:p>
            <a:r>
              <a:rPr lang="en-US" sz="1400">
                <a:solidFill>
                  <a:schemeClr val="bg2"/>
                </a:solidFill>
                <a:latin typeface="Arial" charset="0"/>
              </a:rPr>
              <a:t>write out name with space</a:t>
            </a:r>
          </a:p>
        </p:txBody>
      </p:sp>
      <p:sp>
        <p:nvSpPr>
          <p:cNvPr id="72735" name="Text Box 31"/>
          <p:cNvSpPr txBox="1">
            <a:spLocks noChangeArrowheads="1"/>
          </p:cNvSpPr>
          <p:nvPr/>
        </p:nvSpPr>
        <p:spPr bwMode="auto">
          <a:xfrm>
            <a:off x="217488" y="3657600"/>
            <a:ext cx="2982912" cy="304800"/>
          </a:xfrm>
          <a:prstGeom prst="rect">
            <a:avLst/>
          </a:prstGeom>
          <a:noFill/>
          <a:ln w="9525">
            <a:noFill/>
            <a:miter lim="800000"/>
            <a:headEnd/>
            <a:tailEnd/>
          </a:ln>
        </p:spPr>
        <p:txBody>
          <a:bodyPr wrap="none">
            <a:spAutoFit/>
          </a:bodyPr>
          <a:lstStyle/>
          <a:p>
            <a:r>
              <a:rPr lang="en-US" sz="1400">
                <a:solidFill>
                  <a:schemeClr val="bg2"/>
                </a:solidFill>
                <a:latin typeface="Arial" charset="0"/>
              </a:rPr>
              <a:t>write symbols &amp; charge of elements</a:t>
            </a:r>
          </a:p>
        </p:txBody>
      </p:sp>
      <p:sp>
        <p:nvSpPr>
          <p:cNvPr id="72736" name="Text Box 32"/>
          <p:cNvSpPr txBox="1">
            <a:spLocks noChangeArrowheads="1"/>
          </p:cNvSpPr>
          <p:nvPr/>
        </p:nvSpPr>
        <p:spPr bwMode="auto">
          <a:xfrm>
            <a:off x="304800" y="4495800"/>
            <a:ext cx="2795588" cy="304800"/>
          </a:xfrm>
          <a:prstGeom prst="rect">
            <a:avLst/>
          </a:prstGeom>
          <a:noFill/>
          <a:ln w="9525">
            <a:noFill/>
            <a:miter lim="800000"/>
            <a:headEnd/>
            <a:tailEnd/>
          </a:ln>
        </p:spPr>
        <p:txBody>
          <a:bodyPr wrap="none">
            <a:spAutoFit/>
          </a:bodyPr>
          <a:lstStyle/>
          <a:p>
            <a:r>
              <a:rPr lang="en-US" sz="1400">
                <a:solidFill>
                  <a:schemeClr val="bg2"/>
                </a:solidFill>
                <a:latin typeface="Arial" charset="0"/>
              </a:rPr>
              <a:t>criss-cross charges as subsrcipts</a:t>
            </a:r>
          </a:p>
        </p:txBody>
      </p:sp>
      <p:sp>
        <p:nvSpPr>
          <p:cNvPr id="72737" name="Text Box 33"/>
          <p:cNvSpPr txBox="1">
            <a:spLocks noChangeArrowheads="1"/>
          </p:cNvSpPr>
          <p:nvPr/>
        </p:nvSpPr>
        <p:spPr bwMode="auto">
          <a:xfrm>
            <a:off x="533400" y="5334000"/>
            <a:ext cx="2065338" cy="517525"/>
          </a:xfrm>
          <a:prstGeom prst="rect">
            <a:avLst/>
          </a:prstGeom>
          <a:noFill/>
          <a:ln w="9525">
            <a:noFill/>
            <a:miter lim="800000"/>
            <a:headEnd/>
            <a:tailEnd/>
          </a:ln>
        </p:spPr>
        <p:txBody>
          <a:bodyPr wrap="none">
            <a:spAutoFit/>
          </a:bodyPr>
          <a:lstStyle/>
          <a:p>
            <a:pPr algn="ctr"/>
            <a:r>
              <a:rPr lang="en-US" sz="1400">
                <a:solidFill>
                  <a:schemeClr val="bg2"/>
                </a:solidFill>
                <a:latin typeface="Arial" charset="0"/>
              </a:rPr>
              <a:t>combine as formula unit</a:t>
            </a:r>
          </a:p>
          <a:p>
            <a:pPr algn="ctr"/>
            <a:r>
              <a:rPr lang="en-US" sz="1400">
                <a:solidFill>
                  <a:srgbClr val="4D4D4D"/>
                </a:solidFill>
                <a:latin typeface="Arial" charset="0"/>
              </a:rPr>
              <a:t>(“1” is never shown)</a:t>
            </a:r>
          </a:p>
        </p:txBody>
      </p:sp>
      <p:sp>
        <p:nvSpPr>
          <p:cNvPr id="72722" name="Rectangle 18"/>
          <p:cNvSpPr>
            <a:spLocks noChangeArrowheads="1"/>
          </p:cNvSpPr>
          <p:nvPr/>
        </p:nvSpPr>
        <p:spPr bwMode="auto">
          <a:xfrm>
            <a:off x="3859213" y="1371600"/>
            <a:ext cx="3487737" cy="457200"/>
          </a:xfrm>
          <a:prstGeom prst="rect">
            <a:avLst/>
          </a:prstGeom>
          <a:noFill/>
          <a:ln w="9525">
            <a:noFill/>
            <a:miter lim="800000"/>
            <a:headEnd/>
            <a:tailEnd/>
          </a:ln>
        </p:spPr>
        <p:txBody>
          <a:bodyPr wrap="none">
            <a:spAutoFit/>
          </a:bodyPr>
          <a:lstStyle/>
          <a:p>
            <a:r>
              <a:rPr lang="en-US" sz="2400">
                <a:latin typeface="Arial" charset="0"/>
              </a:rPr>
              <a:t>Aluminum	    Chloride</a:t>
            </a:r>
          </a:p>
        </p:txBody>
      </p:sp>
      <p:pic>
        <p:nvPicPr>
          <p:cNvPr id="72740" name="Picture 36" descr="Aluminium-trichloride-3D-structures"/>
          <p:cNvPicPr>
            <a:picLocks noChangeAspect="1" noChangeArrowheads="1"/>
          </p:cNvPicPr>
          <p:nvPr/>
        </p:nvPicPr>
        <p:blipFill>
          <a:blip r:embed="rId4" cstate="print"/>
          <a:srcRect l="72446" t="15881" r="8455" b="29031"/>
          <a:stretch>
            <a:fillRect/>
          </a:stretch>
        </p:blipFill>
        <p:spPr bwMode="auto">
          <a:xfrm>
            <a:off x="5078413" y="5468938"/>
            <a:ext cx="1192212" cy="111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72734"/>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000"/>
                                  </p:stCondLst>
                                  <p:childTnLst>
                                    <p:set>
                                      <p:cBhvr>
                                        <p:cTn id="9" dur="1" fill="hold">
                                          <p:stCondLst>
                                            <p:cond delay="0"/>
                                          </p:stCondLst>
                                        </p:cTn>
                                        <p:tgtEl>
                                          <p:spTgt spid="72722"/>
                                        </p:tgtEl>
                                        <p:attrNameLst>
                                          <p:attrName>style.visibility</p:attrName>
                                        </p:attrNameLst>
                                      </p:cBhvr>
                                      <p:to>
                                        <p:strVal val="visible"/>
                                      </p:to>
                                    </p:set>
                                  </p:childTnLst>
                                </p:cTn>
                              </p:par>
                              <p:par>
                                <p:cTn id="10" presetID="42" presetClass="path" presetSubtype="0" accel="50000" decel="50000" fill="hold" grpId="1" nodeType="withEffect">
                                  <p:stCondLst>
                                    <p:cond delay="2000"/>
                                  </p:stCondLst>
                                  <p:childTnLst>
                                    <p:animMotion origin="layout" path="M 1.11111E-6 -3.58382E-6 L -0.00556 0.13318 " pathEditMode="relative" rAng="0" ptsTypes="AA">
                                      <p:cBhvr>
                                        <p:cTn id="11" dur="2000" fill="hold"/>
                                        <p:tgtEl>
                                          <p:spTgt spid="72722"/>
                                        </p:tgtEl>
                                        <p:attrNameLst>
                                          <p:attrName>ppt_x</p:attrName>
                                          <p:attrName>ppt_y</p:attrName>
                                        </p:attrNameLst>
                                      </p:cBhvr>
                                      <p:rCtr x="-3" y="67"/>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72708"/>
                                        </p:tgtEl>
                                        <p:attrNameLst>
                                          <p:attrName>style.visibility</p:attrName>
                                        </p:attrNameLst>
                                      </p:cBhvr>
                                      <p:to>
                                        <p:strVal val="visible"/>
                                      </p:to>
                                    </p:set>
                                    <p:anim calcmode="lin" valueType="num">
                                      <p:cBhvr additive="base">
                                        <p:cTn id="16" dur="500" fill="hold"/>
                                        <p:tgtEl>
                                          <p:spTgt spid="72708"/>
                                        </p:tgtEl>
                                        <p:attrNameLst>
                                          <p:attrName>ppt_x</p:attrName>
                                        </p:attrNameLst>
                                      </p:cBhvr>
                                      <p:tavLst>
                                        <p:tav tm="0">
                                          <p:val>
                                            <p:strVal val="#ppt_x"/>
                                          </p:val>
                                        </p:tav>
                                        <p:tav tm="100000">
                                          <p:val>
                                            <p:strVal val="#ppt_x"/>
                                          </p:val>
                                        </p:tav>
                                      </p:tavLst>
                                    </p:anim>
                                    <p:anim calcmode="lin" valueType="num">
                                      <p:cBhvr additive="base">
                                        <p:cTn id="17" dur="500" fill="hold"/>
                                        <p:tgtEl>
                                          <p:spTgt spid="72708"/>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2735"/>
                                        </p:tgtEl>
                                        <p:attrNameLst>
                                          <p:attrName>style.visibility</p:attrName>
                                        </p:attrNameLst>
                                      </p:cBhvr>
                                      <p:to>
                                        <p:strVal val="visible"/>
                                      </p:to>
                                    </p:set>
                                  </p:childTnLst>
                                </p:cTn>
                              </p:par>
                              <p:par>
                                <p:cTn id="21" presetID="22" presetClass="entr" presetSubtype="8" fill="hold" grpId="0" nodeType="withEffect">
                                  <p:stCondLst>
                                    <p:cond delay="1000"/>
                                  </p:stCondLst>
                                  <p:childTnLst>
                                    <p:set>
                                      <p:cBhvr>
                                        <p:cTn id="22" dur="1" fill="hold">
                                          <p:stCondLst>
                                            <p:cond delay="0"/>
                                          </p:stCondLst>
                                        </p:cTn>
                                        <p:tgtEl>
                                          <p:spTgt spid="72724"/>
                                        </p:tgtEl>
                                        <p:attrNameLst>
                                          <p:attrName>style.visibility</p:attrName>
                                        </p:attrNameLst>
                                      </p:cBhvr>
                                      <p:to>
                                        <p:strVal val="visible"/>
                                      </p:to>
                                    </p:set>
                                    <p:animEffect transition="in" filter="wipe(left)">
                                      <p:cBhvr>
                                        <p:cTn id="23" dur="3000"/>
                                        <p:tgtEl>
                                          <p:spTgt spid="7272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2726"/>
                                        </p:tgtEl>
                                        <p:attrNameLst>
                                          <p:attrName>style.visibility</p:attrName>
                                        </p:attrNameLst>
                                      </p:cBhvr>
                                      <p:to>
                                        <p:strVal val="visible"/>
                                      </p:to>
                                    </p:set>
                                    <p:anim calcmode="lin" valueType="num">
                                      <p:cBhvr additive="base">
                                        <p:cTn id="28" dur="500" fill="hold"/>
                                        <p:tgtEl>
                                          <p:spTgt spid="72726"/>
                                        </p:tgtEl>
                                        <p:attrNameLst>
                                          <p:attrName>ppt_x</p:attrName>
                                        </p:attrNameLst>
                                      </p:cBhvr>
                                      <p:tavLst>
                                        <p:tav tm="0">
                                          <p:val>
                                            <p:strVal val="1+#ppt_w/2"/>
                                          </p:val>
                                        </p:tav>
                                        <p:tav tm="100000">
                                          <p:val>
                                            <p:strVal val="#ppt_x"/>
                                          </p:val>
                                        </p:tav>
                                      </p:tavLst>
                                    </p:anim>
                                    <p:anim calcmode="lin" valueType="num">
                                      <p:cBhvr additive="base">
                                        <p:cTn id="29" dur="500" fill="hold"/>
                                        <p:tgtEl>
                                          <p:spTgt spid="727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2727"/>
                                        </p:tgtEl>
                                        <p:attrNameLst>
                                          <p:attrName>style.visibility</p:attrName>
                                        </p:attrNameLst>
                                      </p:cBhvr>
                                      <p:to>
                                        <p:strVal val="visible"/>
                                      </p:to>
                                    </p:set>
                                    <p:anim calcmode="lin" valueType="num">
                                      <p:cBhvr additive="base">
                                        <p:cTn id="34" dur="500" fill="hold"/>
                                        <p:tgtEl>
                                          <p:spTgt spid="72727"/>
                                        </p:tgtEl>
                                        <p:attrNameLst>
                                          <p:attrName>ppt_x</p:attrName>
                                        </p:attrNameLst>
                                      </p:cBhvr>
                                      <p:tavLst>
                                        <p:tav tm="0">
                                          <p:val>
                                            <p:strVal val="#ppt_x"/>
                                          </p:val>
                                        </p:tav>
                                        <p:tav tm="100000">
                                          <p:val>
                                            <p:strVal val="#ppt_x"/>
                                          </p:val>
                                        </p:tav>
                                      </p:tavLst>
                                    </p:anim>
                                    <p:anim calcmode="lin" valueType="num">
                                      <p:cBhvr additive="base">
                                        <p:cTn id="35" dur="500" fill="hold"/>
                                        <p:tgtEl>
                                          <p:spTgt spid="727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2709"/>
                                        </p:tgtEl>
                                        <p:attrNameLst>
                                          <p:attrName>style.visibility</p:attrName>
                                        </p:attrNameLst>
                                      </p:cBhvr>
                                      <p:to>
                                        <p:strVal val="visible"/>
                                      </p:to>
                                    </p:set>
                                    <p:anim calcmode="lin" valueType="num">
                                      <p:cBhvr additive="base">
                                        <p:cTn id="40" dur="500" fill="hold"/>
                                        <p:tgtEl>
                                          <p:spTgt spid="72709"/>
                                        </p:tgtEl>
                                        <p:attrNameLst>
                                          <p:attrName>ppt_x</p:attrName>
                                        </p:attrNameLst>
                                      </p:cBhvr>
                                      <p:tavLst>
                                        <p:tav tm="0">
                                          <p:val>
                                            <p:strVal val="#ppt_x"/>
                                          </p:val>
                                        </p:tav>
                                        <p:tav tm="100000">
                                          <p:val>
                                            <p:strVal val="#ppt_x"/>
                                          </p:val>
                                        </p:tav>
                                      </p:tavLst>
                                    </p:anim>
                                    <p:anim calcmode="lin" valueType="num">
                                      <p:cBhvr additive="base">
                                        <p:cTn id="41" dur="500" fill="hold"/>
                                        <p:tgtEl>
                                          <p:spTgt spid="7270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1" presetClass="entr" presetSubtype="0" fill="hold" grpId="0" nodeType="afterEffect">
                                  <p:stCondLst>
                                    <p:cond delay="1500"/>
                                  </p:stCondLst>
                                  <p:childTnLst>
                                    <p:set>
                                      <p:cBhvr>
                                        <p:cTn id="44" dur="1" fill="hold">
                                          <p:stCondLst>
                                            <p:cond delay="0"/>
                                          </p:stCondLst>
                                        </p:cTn>
                                        <p:tgtEl>
                                          <p:spTgt spid="72736"/>
                                        </p:tgtEl>
                                        <p:attrNameLst>
                                          <p:attrName>style.visibility</p:attrName>
                                        </p:attrNameLst>
                                      </p:cBhvr>
                                      <p:to>
                                        <p:strVal val="visible"/>
                                      </p:to>
                                    </p:set>
                                  </p:childTnLst>
                                </p:cTn>
                              </p:par>
                            </p:childTnLst>
                          </p:cTn>
                        </p:par>
                        <p:par>
                          <p:cTn id="45" fill="hold">
                            <p:stCondLst>
                              <p:cond delay="2000"/>
                            </p:stCondLst>
                            <p:childTnLst>
                              <p:par>
                                <p:cTn id="46" presetID="2" presetClass="entr" presetSubtype="8" fill="hold" grpId="0" nodeType="afterEffect">
                                  <p:stCondLst>
                                    <p:cond delay="2000"/>
                                  </p:stCondLst>
                                  <p:childTnLst>
                                    <p:set>
                                      <p:cBhvr>
                                        <p:cTn id="47" dur="1" fill="hold">
                                          <p:stCondLst>
                                            <p:cond delay="0"/>
                                          </p:stCondLst>
                                        </p:cTn>
                                        <p:tgtEl>
                                          <p:spTgt spid="72725"/>
                                        </p:tgtEl>
                                        <p:attrNameLst>
                                          <p:attrName>style.visibility</p:attrName>
                                        </p:attrNameLst>
                                      </p:cBhvr>
                                      <p:to>
                                        <p:strVal val="visible"/>
                                      </p:to>
                                    </p:set>
                                    <p:anim calcmode="lin" valueType="num">
                                      <p:cBhvr additive="base">
                                        <p:cTn id="48" dur="500" fill="hold"/>
                                        <p:tgtEl>
                                          <p:spTgt spid="72725"/>
                                        </p:tgtEl>
                                        <p:attrNameLst>
                                          <p:attrName>ppt_x</p:attrName>
                                        </p:attrNameLst>
                                      </p:cBhvr>
                                      <p:tavLst>
                                        <p:tav tm="0">
                                          <p:val>
                                            <p:strVal val="0-#ppt_w/2"/>
                                          </p:val>
                                        </p:tav>
                                        <p:tav tm="100000">
                                          <p:val>
                                            <p:strVal val="#ppt_x"/>
                                          </p:val>
                                        </p:tav>
                                      </p:tavLst>
                                    </p:anim>
                                    <p:anim calcmode="lin" valueType="num">
                                      <p:cBhvr additive="base">
                                        <p:cTn id="49" dur="500" fill="hold"/>
                                        <p:tgtEl>
                                          <p:spTgt spid="7272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9" presetClass="exit" presetSubtype="0" fill="hold" grpId="1" nodeType="afterEffect">
                                  <p:stCondLst>
                                    <p:cond delay="1500"/>
                                  </p:stCondLst>
                                  <p:childTnLst>
                                    <p:animEffect transition="out" filter="dissolve">
                                      <p:cBhvr>
                                        <p:cTn id="52" dur="2000"/>
                                        <p:tgtEl>
                                          <p:spTgt spid="72726"/>
                                        </p:tgtEl>
                                      </p:cBhvr>
                                    </p:animEffect>
                                    <p:set>
                                      <p:cBhvr>
                                        <p:cTn id="53" dur="1" fill="hold">
                                          <p:stCondLst>
                                            <p:cond delay="1999"/>
                                          </p:stCondLst>
                                        </p:cTn>
                                        <p:tgtEl>
                                          <p:spTgt spid="72726"/>
                                        </p:tgtEl>
                                        <p:attrNameLst>
                                          <p:attrName>style.visibility</p:attrName>
                                        </p:attrNameLst>
                                      </p:cBhvr>
                                      <p:to>
                                        <p:strVal val="hidden"/>
                                      </p:to>
                                    </p:set>
                                  </p:childTnLst>
                                </p:cTn>
                              </p:par>
                              <p:par>
                                <p:cTn id="54" presetID="9"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dissolve">
                                      <p:cBhvr>
                                        <p:cTn id="56" dur="500"/>
                                        <p:tgtEl>
                                          <p:spTgt spid="2"/>
                                        </p:tgtEl>
                                      </p:cBhvr>
                                    </p:animEffect>
                                  </p:childTnLst>
                                </p:cTn>
                              </p:par>
                            </p:childTnLst>
                          </p:cTn>
                        </p:par>
                        <p:par>
                          <p:cTn id="57" fill="hold">
                            <p:stCondLst>
                              <p:cond delay="8000"/>
                            </p:stCondLst>
                            <p:childTnLst>
                              <p:par>
                                <p:cTn id="58" presetID="9" presetClass="entr" presetSubtype="0" fill="hold" grpId="0" nodeType="afterEffect">
                                  <p:stCondLst>
                                    <p:cond delay="0"/>
                                  </p:stCondLst>
                                  <p:childTnLst>
                                    <p:set>
                                      <p:cBhvr>
                                        <p:cTn id="59" dur="1" fill="hold">
                                          <p:stCondLst>
                                            <p:cond delay="0"/>
                                          </p:stCondLst>
                                        </p:cTn>
                                        <p:tgtEl>
                                          <p:spTgt spid="72711"/>
                                        </p:tgtEl>
                                        <p:attrNameLst>
                                          <p:attrName>style.visibility</p:attrName>
                                        </p:attrNameLst>
                                      </p:cBhvr>
                                      <p:to>
                                        <p:strVal val="visible"/>
                                      </p:to>
                                    </p:set>
                                    <p:animEffect transition="in" filter="dissolve">
                                      <p:cBhvr>
                                        <p:cTn id="60" dur="500"/>
                                        <p:tgtEl>
                                          <p:spTgt spid="72711"/>
                                        </p:tgtEl>
                                      </p:cBhvr>
                                    </p:animEffect>
                                  </p:childTnLst>
                                </p:cTn>
                              </p:par>
                            </p:childTnLst>
                          </p:cTn>
                        </p:par>
                        <p:par>
                          <p:cTn id="61" fill="hold">
                            <p:stCondLst>
                              <p:cond delay="8500"/>
                            </p:stCondLst>
                            <p:childTnLst>
                              <p:par>
                                <p:cTn id="62" presetID="9" presetClass="exit" presetSubtype="0" fill="hold" nodeType="afterEffect">
                                  <p:stCondLst>
                                    <p:cond delay="0"/>
                                  </p:stCondLst>
                                  <p:childTnLst>
                                    <p:animEffect transition="out" filter="dissolve">
                                      <p:cBhvr>
                                        <p:cTn id="63" dur="3000"/>
                                        <p:tgtEl>
                                          <p:spTgt spid="2"/>
                                        </p:tgtEl>
                                      </p:cBhvr>
                                    </p:animEffect>
                                    <p:set>
                                      <p:cBhvr>
                                        <p:cTn id="64" dur="1" fill="hold">
                                          <p:stCondLst>
                                            <p:cond delay="2999"/>
                                          </p:stCondLst>
                                        </p:cTn>
                                        <p:tgtEl>
                                          <p:spTgt spid="2"/>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2000"/>
                                        <p:tgtEl>
                                          <p:spTgt spid="72727"/>
                                        </p:tgtEl>
                                      </p:cBhvr>
                                    </p:animEffect>
                                    <p:set>
                                      <p:cBhvr>
                                        <p:cTn id="67" dur="1" fill="hold">
                                          <p:stCondLst>
                                            <p:cond delay="1999"/>
                                          </p:stCondLst>
                                        </p:cTn>
                                        <p:tgtEl>
                                          <p:spTgt spid="72727"/>
                                        </p:tgtEl>
                                        <p:attrNameLst>
                                          <p:attrName>style.visibility</p:attrName>
                                        </p:attrNameLst>
                                      </p:cBhvr>
                                      <p:to>
                                        <p:strVal val="hidden"/>
                                      </p:to>
                                    </p:set>
                                  </p:childTnLst>
                                </p:cTn>
                              </p:par>
                              <p:par>
                                <p:cTn id="68" presetID="9" presetClass="entr" presetSubtype="0"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dissolve">
                                      <p:cBhvr>
                                        <p:cTn id="70" dur="1000"/>
                                        <p:tgtEl>
                                          <p:spTgt spid="3"/>
                                        </p:tgtEl>
                                      </p:cBhvr>
                                    </p:animEffect>
                                  </p:childTnLst>
                                </p:cTn>
                              </p:par>
                            </p:childTnLst>
                          </p:cTn>
                        </p:par>
                        <p:par>
                          <p:cTn id="71" fill="hold">
                            <p:stCondLst>
                              <p:cond delay="11500"/>
                            </p:stCondLst>
                            <p:childTnLst>
                              <p:par>
                                <p:cTn id="72" presetID="9" presetClass="entr" presetSubtype="0" fill="hold" grpId="0" nodeType="afterEffect">
                                  <p:stCondLst>
                                    <p:cond delay="0"/>
                                  </p:stCondLst>
                                  <p:childTnLst>
                                    <p:set>
                                      <p:cBhvr>
                                        <p:cTn id="73" dur="1" fill="hold">
                                          <p:stCondLst>
                                            <p:cond delay="0"/>
                                          </p:stCondLst>
                                        </p:cTn>
                                        <p:tgtEl>
                                          <p:spTgt spid="72710"/>
                                        </p:tgtEl>
                                        <p:attrNameLst>
                                          <p:attrName>style.visibility</p:attrName>
                                        </p:attrNameLst>
                                      </p:cBhvr>
                                      <p:to>
                                        <p:strVal val="visible"/>
                                      </p:to>
                                    </p:set>
                                    <p:animEffect transition="in" filter="dissolve">
                                      <p:cBhvr>
                                        <p:cTn id="74" dur="500"/>
                                        <p:tgtEl>
                                          <p:spTgt spid="72710"/>
                                        </p:tgtEl>
                                      </p:cBhvr>
                                    </p:animEffect>
                                  </p:childTnLst>
                                </p:cTn>
                              </p:par>
                            </p:childTnLst>
                          </p:cTn>
                        </p:par>
                        <p:par>
                          <p:cTn id="75" fill="hold">
                            <p:stCondLst>
                              <p:cond delay="12000"/>
                            </p:stCondLst>
                            <p:childTnLst>
                              <p:par>
                                <p:cTn id="76" presetID="9" presetClass="exit" presetSubtype="0" fill="hold" nodeType="afterEffect">
                                  <p:stCondLst>
                                    <p:cond delay="0"/>
                                  </p:stCondLst>
                                  <p:childTnLst>
                                    <p:animEffect transition="out" filter="dissolve">
                                      <p:cBhvr>
                                        <p:cTn id="77" dur="3000"/>
                                        <p:tgtEl>
                                          <p:spTgt spid="3"/>
                                        </p:tgtEl>
                                      </p:cBhvr>
                                    </p:animEffect>
                                    <p:set>
                                      <p:cBhvr>
                                        <p:cTn id="78" dur="1" fill="hold">
                                          <p:stCondLst>
                                            <p:cond delay="2999"/>
                                          </p:stCondLst>
                                        </p:cTn>
                                        <p:tgtEl>
                                          <p:spTgt spid="3"/>
                                        </p:tgtEl>
                                        <p:attrNameLst>
                                          <p:attrName>style.visibility</p:attrName>
                                        </p:attrNameLst>
                                      </p:cBhvr>
                                      <p:to>
                                        <p:strVal val="hidden"/>
                                      </p:to>
                                    </p:set>
                                  </p:childTnLst>
                                </p:cTn>
                              </p:par>
                            </p:childTnLst>
                          </p:cTn>
                        </p:par>
                        <p:par>
                          <p:cTn id="79" fill="hold">
                            <p:stCondLst>
                              <p:cond delay="15000"/>
                            </p:stCondLst>
                            <p:childTnLst>
                              <p:par>
                                <p:cTn id="80" presetID="55" presetClass="entr" presetSubtype="0" fill="hold" grpId="0" nodeType="afterEffect">
                                  <p:stCondLst>
                                    <p:cond delay="0"/>
                                  </p:stCondLst>
                                  <p:childTnLst>
                                    <p:set>
                                      <p:cBhvr>
                                        <p:cTn id="81" dur="1" fill="hold">
                                          <p:stCondLst>
                                            <p:cond delay="0"/>
                                          </p:stCondLst>
                                        </p:cTn>
                                        <p:tgtEl>
                                          <p:spTgt spid="72732"/>
                                        </p:tgtEl>
                                        <p:attrNameLst>
                                          <p:attrName>style.visibility</p:attrName>
                                        </p:attrNameLst>
                                      </p:cBhvr>
                                      <p:to>
                                        <p:strVal val="visible"/>
                                      </p:to>
                                    </p:set>
                                    <p:anim calcmode="lin" valueType="num">
                                      <p:cBhvr>
                                        <p:cTn id="82" dur="1000" fill="hold"/>
                                        <p:tgtEl>
                                          <p:spTgt spid="72732"/>
                                        </p:tgtEl>
                                        <p:attrNameLst>
                                          <p:attrName>ppt_w</p:attrName>
                                        </p:attrNameLst>
                                      </p:cBhvr>
                                      <p:tavLst>
                                        <p:tav tm="0">
                                          <p:val>
                                            <p:strVal val="#ppt_w*0.70"/>
                                          </p:val>
                                        </p:tav>
                                        <p:tav tm="100000">
                                          <p:val>
                                            <p:strVal val="#ppt_w"/>
                                          </p:val>
                                        </p:tav>
                                      </p:tavLst>
                                    </p:anim>
                                    <p:anim calcmode="lin" valueType="num">
                                      <p:cBhvr>
                                        <p:cTn id="83" dur="1000" fill="hold"/>
                                        <p:tgtEl>
                                          <p:spTgt spid="72732"/>
                                        </p:tgtEl>
                                        <p:attrNameLst>
                                          <p:attrName>ppt_h</p:attrName>
                                        </p:attrNameLst>
                                      </p:cBhvr>
                                      <p:tavLst>
                                        <p:tav tm="0">
                                          <p:val>
                                            <p:strVal val="#ppt_h"/>
                                          </p:val>
                                        </p:tav>
                                        <p:tav tm="100000">
                                          <p:val>
                                            <p:strVal val="#ppt_h"/>
                                          </p:val>
                                        </p:tav>
                                      </p:tavLst>
                                    </p:anim>
                                    <p:animEffect transition="in" filter="fade">
                                      <p:cBhvr>
                                        <p:cTn id="84" dur="1000"/>
                                        <p:tgtEl>
                                          <p:spTgt spid="72732"/>
                                        </p:tgtEl>
                                      </p:cBhvr>
                                    </p:animEffect>
                                  </p:childTnLst>
                                </p:cTn>
                              </p:par>
                            </p:childTnLst>
                          </p:cTn>
                        </p:par>
                        <p:par>
                          <p:cTn id="85" fill="hold">
                            <p:stCondLst>
                              <p:cond delay="16000"/>
                            </p:stCondLst>
                            <p:childTnLst>
                              <p:par>
                                <p:cTn id="86" presetID="10" presetClass="entr" presetSubtype="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2000"/>
                                        <p:tgtEl>
                                          <p:spTgt spid="5"/>
                                        </p:tgtEl>
                                      </p:cBhvr>
                                    </p:animEffect>
                                  </p:childTnLst>
                                </p:cTn>
                              </p:par>
                            </p:childTnLst>
                          </p:cTn>
                        </p:par>
                        <p:par>
                          <p:cTn id="89" fill="hold">
                            <p:stCondLst>
                              <p:cond delay="18000"/>
                            </p:stCondLst>
                            <p:childTnLst>
                              <p:par>
                                <p:cTn id="90" presetID="10" presetClass="entr" presetSubtype="0" fill="hold" grpId="0" nodeType="afterEffect">
                                  <p:stCondLst>
                                    <p:cond delay="0"/>
                                  </p:stCondLst>
                                  <p:childTnLst>
                                    <p:set>
                                      <p:cBhvr>
                                        <p:cTn id="91" dur="1" fill="hold">
                                          <p:stCondLst>
                                            <p:cond delay="0"/>
                                          </p:stCondLst>
                                        </p:cTn>
                                        <p:tgtEl>
                                          <p:spTgt spid="72737"/>
                                        </p:tgtEl>
                                        <p:attrNameLst>
                                          <p:attrName>style.visibility</p:attrName>
                                        </p:attrNameLst>
                                      </p:cBhvr>
                                      <p:to>
                                        <p:strVal val="visible"/>
                                      </p:to>
                                    </p:set>
                                    <p:animEffect transition="in" filter="fade">
                                      <p:cBhvr>
                                        <p:cTn id="92" dur="2000"/>
                                        <p:tgtEl>
                                          <p:spTgt spid="72737"/>
                                        </p:tgtEl>
                                      </p:cBhvr>
                                    </p:animEffect>
                                  </p:childTnLst>
                                </p:cTn>
                              </p:par>
                            </p:childTnLst>
                          </p:cTn>
                        </p:par>
                        <p:par>
                          <p:cTn id="93" fill="hold">
                            <p:stCondLst>
                              <p:cond delay="20000"/>
                            </p:stCondLst>
                            <p:childTnLst>
                              <p:par>
                                <p:cTn id="94" presetID="9" presetClass="exit" presetSubtype="0" fill="hold" grpId="1" nodeType="afterEffect">
                                  <p:stCondLst>
                                    <p:cond delay="2500"/>
                                  </p:stCondLst>
                                  <p:childTnLst>
                                    <p:animEffect transition="out" filter="dissolve">
                                      <p:cBhvr>
                                        <p:cTn id="95" dur="2000"/>
                                        <p:tgtEl>
                                          <p:spTgt spid="72732"/>
                                        </p:tgtEl>
                                      </p:cBhvr>
                                    </p:animEffect>
                                    <p:set>
                                      <p:cBhvr>
                                        <p:cTn id="96" dur="1" fill="hold">
                                          <p:stCondLst>
                                            <p:cond delay="1999"/>
                                          </p:stCondLst>
                                        </p:cTn>
                                        <p:tgtEl>
                                          <p:spTgt spid="7273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7" presetClass="entr" presetSubtype="0" fill="hold" nodeType="clickEffect">
                                  <p:stCondLst>
                                    <p:cond delay="0"/>
                                  </p:stCondLst>
                                  <p:childTnLst>
                                    <p:set>
                                      <p:cBhvr>
                                        <p:cTn id="100" dur="1" fill="hold">
                                          <p:stCondLst>
                                            <p:cond delay="0"/>
                                          </p:stCondLst>
                                        </p:cTn>
                                        <p:tgtEl>
                                          <p:spTgt spid="72740"/>
                                        </p:tgtEl>
                                        <p:attrNameLst>
                                          <p:attrName>style.visibility</p:attrName>
                                        </p:attrNameLst>
                                      </p:cBhvr>
                                      <p:to>
                                        <p:strVal val="visible"/>
                                      </p:to>
                                    </p:set>
                                    <p:animEffect transition="in" filter="fade">
                                      <p:cBhvr>
                                        <p:cTn id="101" dur="1000"/>
                                        <p:tgtEl>
                                          <p:spTgt spid="72740"/>
                                        </p:tgtEl>
                                      </p:cBhvr>
                                    </p:animEffect>
                                    <p:anim calcmode="lin" valueType="num">
                                      <p:cBhvr>
                                        <p:cTn id="102" dur="1000" fill="hold"/>
                                        <p:tgtEl>
                                          <p:spTgt spid="72740"/>
                                        </p:tgtEl>
                                        <p:attrNameLst>
                                          <p:attrName>ppt_x</p:attrName>
                                        </p:attrNameLst>
                                      </p:cBhvr>
                                      <p:tavLst>
                                        <p:tav tm="0">
                                          <p:val>
                                            <p:strVal val="#ppt_x"/>
                                          </p:val>
                                        </p:tav>
                                        <p:tav tm="100000">
                                          <p:val>
                                            <p:strVal val="#ppt_x"/>
                                          </p:val>
                                        </p:tav>
                                      </p:tavLst>
                                    </p:anim>
                                    <p:anim calcmode="lin" valueType="num">
                                      <p:cBhvr>
                                        <p:cTn id="103" dur="1000" fill="hold"/>
                                        <p:tgtEl>
                                          <p:spTgt spid="72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9" grpId="0"/>
      <p:bldP spid="72710" grpId="0"/>
      <p:bldP spid="72711" grpId="0"/>
      <p:bldP spid="72724" grpId="0"/>
      <p:bldP spid="72725" grpId="0"/>
      <p:bldP spid="72726" grpId="0"/>
      <p:bldP spid="72726" grpId="1"/>
      <p:bldP spid="72727" grpId="0"/>
      <p:bldP spid="72727" grpId="1"/>
      <p:bldP spid="72732" grpId="0" animBg="1"/>
      <p:bldP spid="72732" grpId="1" animBg="1"/>
      <p:bldP spid="72734" grpId="0"/>
      <p:bldP spid="72735" grpId="0"/>
      <p:bldP spid="72736" grpId="0"/>
      <p:bldP spid="72737" grpId="0"/>
      <p:bldP spid="72722" grpId="0"/>
      <p:bldP spid="72722" grpId="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26"/>
          <p:cNvSpPr>
            <a:spLocks noGrp="1" noChangeArrowheads="1"/>
          </p:cNvSpPr>
          <p:nvPr>
            <p:ph type="title"/>
          </p:nvPr>
        </p:nvSpPr>
        <p:spPr>
          <a:xfrm>
            <a:off x="685800" y="609600"/>
            <a:ext cx="7772400" cy="762000"/>
          </a:xfrm>
        </p:spPr>
        <p:txBody>
          <a:bodyPr/>
          <a:lstStyle/>
          <a:p>
            <a:pPr eaLnBrk="1" hangingPunct="1"/>
            <a:r>
              <a:rPr lang="en-US" smtClean="0">
                <a:latin typeface="Arial" charset="0"/>
              </a:rPr>
              <a:t>Chromium (III) Chloride</a:t>
            </a:r>
          </a:p>
        </p:txBody>
      </p:sp>
      <p:sp>
        <p:nvSpPr>
          <p:cNvPr id="158723" name="Text Box 1027"/>
          <p:cNvSpPr txBox="1">
            <a:spLocks noChangeArrowheads="1"/>
          </p:cNvSpPr>
          <p:nvPr/>
        </p:nvSpPr>
        <p:spPr bwMode="auto">
          <a:xfrm>
            <a:off x="1066800" y="2919413"/>
            <a:ext cx="5519738"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Chromium (III)     Chloride</a:t>
            </a:r>
          </a:p>
        </p:txBody>
      </p:sp>
      <p:sp>
        <p:nvSpPr>
          <p:cNvPr id="158724" name="Rectangle 1028"/>
          <p:cNvSpPr>
            <a:spLocks noChangeArrowheads="1"/>
          </p:cNvSpPr>
          <p:nvPr/>
        </p:nvSpPr>
        <p:spPr bwMode="auto">
          <a:xfrm>
            <a:off x="1066800" y="3748088"/>
            <a:ext cx="57562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Cr</a:t>
            </a:r>
            <a:r>
              <a:rPr lang="en-US" sz="4000" baseline="30000">
                <a:solidFill>
                  <a:schemeClr val="accent2"/>
                </a:solidFill>
                <a:latin typeface="Arial" charset="0"/>
              </a:rPr>
              <a:t>3+</a:t>
            </a:r>
            <a:r>
              <a:rPr lang="en-US" sz="4000">
                <a:latin typeface="Arial" charset="0"/>
              </a:rPr>
              <a:t>	        Cl</a:t>
            </a:r>
            <a:r>
              <a:rPr lang="en-US" sz="4000" baseline="30000">
                <a:solidFill>
                  <a:srgbClr val="FF0066"/>
                </a:solidFill>
                <a:latin typeface="Arial" charset="0"/>
              </a:rPr>
              <a:t>1-</a:t>
            </a:r>
          </a:p>
        </p:txBody>
      </p:sp>
      <p:sp>
        <p:nvSpPr>
          <p:cNvPr id="158725" name="Rectangle 1029"/>
          <p:cNvSpPr>
            <a:spLocks noChangeArrowheads="1"/>
          </p:cNvSpPr>
          <p:nvPr/>
        </p:nvSpPr>
        <p:spPr bwMode="auto">
          <a:xfrm>
            <a:off x="1066800" y="4540250"/>
            <a:ext cx="54514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Cr</a:t>
            </a:r>
            <a:r>
              <a:rPr lang="en-US" sz="4000" baseline="30000">
                <a:latin typeface="Arial" charset="0"/>
              </a:rPr>
              <a:t>	</a:t>
            </a:r>
            <a:r>
              <a:rPr lang="en-US" sz="4000">
                <a:latin typeface="Arial" charset="0"/>
              </a:rPr>
              <a:t>	        Cl</a:t>
            </a:r>
          </a:p>
        </p:txBody>
      </p:sp>
      <p:sp>
        <p:nvSpPr>
          <p:cNvPr id="158726" name="Text Box 1030"/>
          <p:cNvSpPr txBox="1">
            <a:spLocks noChangeArrowheads="1"/>
          </p:cNvSpPr>
          <p:nvPr/>
        </p:nvSpPr>
        <p:spPr bwMode="auto">
          <a:xfrm>
            <a:off x="3789363" y="4845050"/>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158727" name="Rectangle 1031"/>
          <p:cNvSpPr>
            <a:spLocks noChangeArrowheads="1"/>
          </p:cNvSpPr>
          <p:nvPr/>
        </p:nvSpPr>
        <p:spPr bwMode="auto">
          <a:xfrm>
            <a:off x="6380163" y="4845050"/>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158728" name="Line 1032"/>
          <p:cNvSpPr>
            <a:spLocks noChangeShapeType="1"/>
          </p:cNvSpPr>
          <p:nvPr/>
        </p:nvSpPr>
        <p:spPr bwMode="auto">
          <a:xfrm>
            <a:off x="3962400" y="4175125"/>
            <a:ext cx="0" cy="228600"/>
          </a:xfrm>
          <a:prstGeom prst="line">
            <a:avLst/>
          </a:prstGeom>
          <a:noFill/>
          <a:ln w="9525">
            <a:solidFill>
              <a:schemeClr val="accent2"/>
            </a:solidFill>
            <a:round/>
            <a:headEnd/>
            <a:tailEnd/>
          </a:ln>
        </p:spPr>
        <p:txBody>
          <a:bodyPr/>
          <a:lstStyle/>
          <a:p>
            <a:endParaRPr lang="en-US"/>
          </a:p>
        </p:txBody>
      </p:sp>
      <p:sp>
        <p:nvSpPr>
          <p:cNvPr id="158729" name="Line 1033"/>
          <p:cNvSpPr>
            <a:spLocks noChangeShapeType="1"/>
          </p:cNvSpPr>
          <p:nvPr/>
        </p:nvSpPr>
        <p:spPr bwMode="auto">
          <a:xfrm>
            <a:off x="3962400" y="4403725"/>
            <a:ext cx="2590800" cy="0"/>
          </a:xfrm>
          <a:prstGeom prst="line">
            <a:avLst/>
          </a:prstGeom>
          <a:noFill/>
          <a:ln w="9525">
            <a:solidFill>
              <a:schemeClr val="accent2"/>
            </a:solidFill>
            <a:round/>
            <a:headEnd/>
            <a:tailEnd/>
          </a:ln>
        </p:spPr>
        <p:txBody>
          <a:bodyPr/>
          <a:lstStyle/>
          <a:p>
            <a:endParaRPr lang="en-US"/>
          </a:p>
        </p:txBody>
      </p:sp>
      <p:sp>
        <p:nvSpPr>
          <p:cNvPr id="158730" name="Line 1034"/>
          <p:cNvSpPr>
            <a:spLocks noChangeShapeType="1"/>
          </p:cNvSpPr>
          <p:nvPr/>
        </p:nvSpPr>
        <p:spPr bwMode="auto">
          <a:xfrm>
            <a:off x="6553200" y="4403725"/>
            <a:ext cx="0" cy="457200"/>
          </a:xfrm>
          <a:prstGeom prst="line">
            <a:avLst/>
          </a:prstGeom>
          <a:noFill/>
          <a:ln w="9525">
            <a:solidFill>
              <a:schemeClr val="accent2"/>
            </a:solidFill>
            <a:round/>
            <a:headEnd/>
            <a:tailEnd type="triangle" w="med" len="med"/>
          </a:ln>
        </p:spPr>
        <p:txBody>
          <a:bodyPr/>
          <a:lstStyle/>
          <a:p>
            <a:endParaRPr lang="en-US"/>
          </a:p>
        </p:txBody>
      </p:sp>
      <p:sp>
        <p:nvSpPr>
          <p:cNvPr id="158731" name="Line 1035"/>
          <p:cNvSpPr>
            <a:spLocks noChangeShapeType="1"/>
          </p:cNvSpPr>
          <p:nvPr/>
        </p:nvSpPr>
        <p:spPr bwMode="auto">
          <a:xfrm flipH="1" flipV="1">
            <a:off x="6629400" y="3565525"/>
            <a:ext cx="0" cy="228600"/>
          </a:xfrm>
          <a:prstGeom prst="line">
            <a:avLst/>
          </a:prstGeom>
          <a:noFill/>
          <a:ln w="9525">
            <a:solidFill>
              <a:srgbClr val="FF0066"/>
            </a:solidFill>
            <a:round/>
            <a:headEnd/>
            <a:tailEnd/>
          </a:ln>
        </p:spPr>
        <p:txBody>
          <a:bodyPr/>
          <a:lstStyle/>
          <a:p>
            <a:endParaRPr lang="en-US"/>
          </a:p>
        </p:txBody>
      </p:sp>
      <p:sp>
        <p:nvSpPr>
          <p:cNvPr id="158732" name="Line 1036"/>
          <p:cNvSpPr>
            <a:spLocks noChangeShapeType="1"/>
          </p:cNvSpPr>
          <p:nvPr/>
        </p:nvSpPr>
        <p:spPr bwMode="auto">
          <a:xfrm flipH="1">
            <a:off x="4800600" y="3565525"/>
            <a:ext cx="1828800" cy="0"/>
          </a:xfrm>
          <a:prstGeom prst="line">
            <a:avLst/>
          </a:prstGeom>
          <a:noFill/>
          <a:ln w="9525">
            <a:solidFill>
              <a:srgbClr val="FF0066"/>
            </a:solidFill>
            <a:round/>
            <a:headEnd/>
            <a:tailEnd/>
          </a:ln>
        </p:spPr>
        <p:txBody>
          <a:bodyPr/>
          <a:lstStyle/>
          <a:p>
            <a:endParaRPr lang="en-US"/>
          </a:p>
        </p:txBody>
      </p:sp>
      <p:sp>
        <p:nvSpPr>
          <p:cNvPr id="158733" name="Line 1037"/>
          <p:cNvSpPr>
            <a:spLocks noChangeShapeType="1"/>
          </p:cNvSpPr>
          <p:nvPr/>
        </p:nvSpPr>
        <p:spPr bwMode="auto">
          <a:xfrm flipH="1">
            <a:off x="4038600" y="3565525"/>
            <a:ext cx="762000" cy="1295400"/>
          </a:xfrm>
          <a:prstGeom prst="line">
            <a:avLst/>
          </a:prstGeom>
          <a:noFill/>
          <a:ln w="9525">
            <a:solidFill>
              <a:srgbClr val="FF0066"/>
            </a:solidFill>
            <a:round/>
            <a:headEnd/>
            <a:tailEnd type="triangle" w="med" len="med"/>
          </a:ln>
        </p:spPr>
        <p:txBody>
          <a:bodyPr/>
          <a:lstStyle/>
          <a:p>
            <a:endParaRPr lang="en-US"/>
          </a:p>
        </p:txBody>
      </p:sp>
      <p:sp>
        <p:nvSpPr>
          <p:cNvPr id="158734" name="Rectangle 1038"/>
          <p:cNvSpPr>
            <a:spLocks noChangeArrowheads="1"/>
          </p:cNvSpPr>
          <p:nvPr/>
        </p:nvSpPr>
        <p:spPr bwMode="auto">
          <a:xfrm>
            <a:off x="1066800" y="5394325"/>
            <a:ext cx="462756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CrCl</a:t>
            </a:r>
            <a:r>
              <a:rPr lang="en-US" sz="4000" baseline="-25000">
                <a:latin typeface="Arial" charset="0"/>
              </a:rPr>
              <a:t>3</a:t>
            </a:r>
          </a:p>
        </p:txBody>
      </p:sp>
      <p:sp>
        <p:nvSpPr>
          <p:cNvPr id="158735" name="Text Box 1039"/>
          <p:cNvSpPr txBox="1">
            <a:spLocks noChangeArrowheads="1"/>
          </p:cNvSpPr>
          <p:nvPr/>
        </p:nvSpPr>
        <p:spPr bwMode="auto">
          <a:xfrm>
            <a:off x="542925" y="1660525"/>
            <a:ext cx="7762875" cy="1006475"/>
          </a:xfrm>
          <a:prstGeom prst="rect">
            <a:avLst/>
          </a:prstGeom>
          <a:noFill/>
          <a:ln w="9525">
            <a:noFill/>
            <a:miter lim="800000"/>
            <a:headEnd/>
            <a:tailEnd/>
          </a:ln>
        </p:spPr>
        <p:txBody>
          <a:bodyPr wrap="none">
            <a:spAutoFit/>
          </a:bodyPr>
          <a:lstStyle/>
          <a:p>
            <a:r>
              <a:rPr lang="en-US">
                <a:latin typeface="Arial" charset="0"/>
              </a:rPr>
              <a:t>RECALL:  Chromium forms oxides in which metal exhibits oxidation</a:t>
            </a:r>
          </a:p>
          <a:p>
            <a:r>
              <a:rPr lang="en-US">
                <a:latin typeface="Arial" charset="0"/>
              </a:rPr>
              <a:t>	states of +3 and +2.  STOCK system indicates oxidation </a:t>
            </a:r>
          </a:p>
          <a:p>
            <a:r>
              <a:rPr lang="en-US">
                <a:latin typeface="Arial" charset="0"/>
              </a:rPr>
              <a:t>	state of compound.  Assume Cr</a:t>
            </a:r>
            <a:r>
              <a:rPr lang="en-US" baseline="30000">
                <a:latin typeface="Arial" charset="0"/>
              </a:rPr>
              <a:t>3+ </a:t>
            </a:r>
            <a:r>
              <a:rPr lang="en-US">
                <a:latin typeface="Arial" charset="0"/>
              </a:rPr>
              <a:t>(chromium (III) chloride).</a:t>
            </a:r>
          </a:p>
        </p:txBody>
      </p:sp>
      <p:sp>
        <p:nvSpPr>
          <p:cNvPr id="158736" name="AutoShape 1042">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58737" name="AutoShape 1043">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58738" name="Text Box 1044"/>
          <p:cNvSpPr txBox="1">
            <a:spLocks noChangeArrowheads="1"/>
          </p:cNvSpPr>
          <p:nvPr/>
        </p:nvSpPr>
        <p:spPr bwMode="auto">
          <a:xfrm>
            <a:off x="7696200" y="64770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762000" y="457200"/>
            <a:ext cx="7772400" cy="533400"/>
          </a:xfrm>
        </p:spPr>
        <p:txBody>
          <a:bodyPr/>
          <a:lstStyle/>
          <a:p>
            <a:pPr eaLnBrk="1" hangingPunct="1"/>
            <a:r>
              <a:rPr lang="en-US" smtClean="0">
                <a:latin typeface="Arial" charset="0"/>
              </a:rPr>
              <a:t>Cupric Sulfate</a:t>
            </a:r>
          </a:p>
        </p:txBody>
      </p:sp>
      <p:sp>
        <p:nvSpPr>
          <p:cNvPr id="159747" name="Text Box 4"/>
          <p:cNvSpPr txBox="1">
            <a:spLocks noChangeArrowheads="1"/>
          </p:cNvSpPr>
          <p:nvPr/>
        </p:nvSpPr>
        <p:spPr bwMode="auto">
          <a:xfrm>
            <a:off x="1066800" y="2249488"/>
            <a:ext cx="5464175"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Cupric		        Sulfate</a:t>
            </a:r>
          </a:p>
        </p:txBody>
      </p:sp>
      <p:sp>
        <p:nvSpPr>
          <p:cNvPr id="159748" name="Rectangle 5"/>
          <p:cNvSpPr>
            <a:spLocks noChangeArrowheads="1"/>
          </p:cNvSpPr>
          <p:nvPr/>
        </p:nvSpPr>
        <p:spPr bwMode="auto">
          <a:xfrm>
            <a:off x="1066800" y="3078163"/>
            <a:ext cx="57769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Cu</a:t>
            </a:r>
            <a:r>
              <a:rPr lang="en-US" sz="4000" baseline="30000">
                <a:solidFill>
                  <a:schemeClr val="accent2"/>
                </a:solidFill>
                <a:latin typeface="Arial" charset="0"/>
              </a:rPr>
              <a:t>2+</a:t>
            </a:r>
            <a:r>
              <a:rPr lang="en-US" sz="4000">
                <a:latin typeface="Arial" charset="0"/>
              </a:rPr>
              <a:t>	     SO</a:t>
            </a:r>
            <a:r>
              <a:rPr lang="en-US" sz="4000" baseline="-25000">
                <a:latin typeface="Arial" charset="0"/>
              </a:rPr>
              <a:t>4</a:t>
            </a:r>
            <a:r>
              <a:rPr lang="en-US" sz="4000" baseline="30000">
                <a:solidFill>
                  <a:srgbClr val="FF0066"/>
                </a:solidFill>
                <a:latin typeface="Arial" charset="0"/>
              </a:rPr>
              <a:t>2-</a:t>
            </a:r>
          </a:p>
        </p:txBody>
      </p:sp>
      <p:sp>
        <p:nvSpPr>
          <p:cNvPr id="159749" name="Rectangle 6"/>
          <p:cNvSpPr>
            <a:spLocks noChangeArrowheads="1"/>
          </p:cNvSpPr>
          <p:nvPr/>
        </p:nvSpPr>
        <p:spPr bwMode="auto">
          <a:xfrm>
            <a:off x="1066800" y="3870325"/>
            <a:ext cx="53879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Cu</a:t>
            </a:r>
            <a:r>
              <a:rPr lang="en-US" sz="4000" baseline="30000">
                <a:latin typeface="Arial" charset="0"/>
              </a:rPr>
              <a:t>	</a:t>
            </a:r>
            <a:r>
              <a:rPr lang="en-US" sz="4000">
                <a:latin typeface="Arial" charset="0"/>
              </a:rPr>
              <a:t>	  (SO</a:t>
            </a:r>
            <a:r>
              <a:rPr lang="en-US" sz="4000" baseline="-25000">
                <a:latin typeface="Arial" charset="0"/>
              </a:rPr>
              <a:t>4</a:t>
            </a:r>
            <a:r>
              <a:rPr lang="en-US" sz="4000">
                <a:latin typeface="Arial" charset="0"/>
              </a:rPr>
              <a:t>)</a:t>
            </a:r>
          </a:p>
        </p:txBody>
      </p:sp>
      <p:sp>
        <p:nvSpPr>
          <p:cNvPr id="159750" name="Text Box 7"/>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59751" name="Rectangle 8"/>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59752" name="Line 9"/>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59753" name="Line 10"/>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59754"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59755"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59756" name="Line 13"/>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59757"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59758" name="Rectangle 15"/>
          <p:cNvSpPr>
            <a:spLocks noChangeArrowheads="1"/>
          </p:cNvSpPr>
          <p:nvPr/>
        </p:nvSpPr>
        <p:spPr bwMode="auto">
          <a:xfrm>
            <a:off x="1066800" y="4724400"/>
            <a:ext cx="487362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Cu</a:t>
            </a:r>
            <a:r>
              <a:rPr lang="en-US" sz="4000" baseline="-25000">
                <a:latin typeface="Arial" charset="0"/>
              </a:rPr>
              <a:t>2</a:t>
            </a:r>
            <a:r>
              <a:rPr lang="en-US" sz="4000">
                <a:latin typeface="Arial" charset="0"/>
              </a:rPr>
              <a:t>(SO</a:t>
            </a:r>
            <a:r>
              <a:rPr lang="en-US" sz="4000" baseline="-25000">
                <a:latin typeface="Arial" charset="0"/>
              </a:rPr>
              <a:t>4</a:t>
            </a:r>
            <a:r>
              <a:rPr lang="en-US" sz="4000">
                <a:latin typeface="Arial" charset="0"/>
              </a:rPr>
              <a:t>)</a:t>
            </a:r>
            <a:r>
              <a:rPr lang="en-US" sz="4000" baseline="-25000">
                <a:latin typeface="Arial" charset="0"/>
              </a:rPr>
              <a:t>2</a:t>
            </a:r>
          </a:p>
        </p:txBody>
      </p:sp>
      <p:sp>
        <p:nvSpPr>
          <p:cNvPr id="159759" name="Rectangle 16"/>
          <p:cNvSpPr>
            <a:spLocks noChangeArrowheads="1"/>
          </p:cNvSpPr>
          <p:nvPr/>
        </p:nvSpPr>
        <p:spPr bwMode="auto">
          <a:xfrm>
            <a:off x="1069975" y="5622925"/>
            <a:ext cx="44053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5:  </a:t>
            </a:r>
            <a:r>
              <a:rPr lang="en-US" sz="2400">
                <a:latin typeface="Arial" charset="0"/>
              </a:rPr>
              <a:t>                  </a:t>
            </a:r>
            <a:r>
              <a:rPr lang="en-US" sz="4000">
                <a:latin typeface="Arial" charset="0"/>
              </a:rPr>
              <a:t>CuSO</a:t>
            </a:r>
            <a:r>
              <a:rPr lang="en-US" sz="4000" baseline="-25000">
                <a:latin typeface="Arial" charset="0"/>
              </a:rPr>
              <a:t>4</a:t>
            </a:r>
          </a:p>
        </p:txBody>
      </p:sp>
      <p:sp>
        <p:nvSpPr>
          <p:cNvPr id="159760" name="Text Box 17"/>
          <p:cNvSpPr txBox="1">
            <a:spLocks noChangeArrowheads="1"/>
          </p:cNvSpPr>
          <p:nvPr/>
        </p:nvSpPr>
        <p:spPr bwMode="auto">
          <a:xfrm>
            <a:off x="1009650" y="1371600"/>
            <a:ext cx="6532563" cy="701675"/>
          </a:xfrm>
          <a:prstGeom prst="rect">
            <a:avLst/>
          </a:prstGeom>
          <a:noFill/>
          <a:ln w="9525">
            <a:noFill/>
            <a:miter lim="800000"/>
            <a:headEnd/>
            <a:tailEnd/>
          </a:ln>
        </p:spPr>
        <p:txBody>
          <a:bodyPr wrap="none">
            <a:spAutoFit/>
          </a:bodyPr>
          <a:lstStyle/>
          <a:p>
            <a:r>
              <a:rPr lang="en-US">
                <a:latin typeface="Arial" charset="0"/>
              </a:rPr>
              <a:t>RECALL:  “ic” higher oxidation  &amp;    “ous” lower oxidation</a:t>
            </a:r>
          </a:p>
          <a:p>
            <a:r>
              <a:rPr lang="en-US">
                <a:latin typeface="Arial" charset="0"/>
              </a:rPr>
              <a:t>	           Cu</a:t>
            </a:r>
            <a:r>
              <a:rPr lang="en-US" baseline="30000">
                <a:latin typeface="Arial" charset="0"/>
              </a:rPr>
              <a:t>2+</a:t>
            </a:r>
            <a:r>
              <a:rPr lang="en-US">
                <a:latin typeface="Arial" charset="0"/>
              </a:rPr>
              <a:t>  (higher)	                Cu</a:t>
            </a:r>
            <a:r>
              <a:rPr lang="en-US" baseline="30000">
                <a:latin typeface="Arial" charset="0"/>
              </a:rPr>
              <a:t>1+</a:t>
            </a:r>
            <a:r>
              <a:rPr lang="en-US">
                <a:latin typeface="Arial" charset="0"/>
              </a:rPr>
              <a:t>  (lower)</a:t>
            </a:r>
          </a:p>
        </p:txBody>
      </p:sp>
      <p:sp>
        <p:nvSpPr>
          <p:cNvPr id="159761" name="AutoShape 20">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59762" name="AutoShape 21">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59763" name="Rectangle 22"/>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85800" y="609600"/>
            <a:ext cx="7772400" cy="685800"/>
          </a:xfrm>
        </p:spPr>
        <p:txBody>
          <a:bodyPr/>
          <a:lstStyle/>
          <a:p>
            <a:pPr eaLnBrk="1" hangingPunct="1"/>
            <a:r>
              <a:rPr lang="en-US" smtClean="0">
                <a:latin typeface="Arial" charset="0"/>
              </a:rPr>
              <a:t>Manganese (III) Sulfate</a:t>
            </a:r>
          </a:p>
        </p:txBody>
      </p:sp>
      <p:sp>
        <p:nvSpPr>
          <p:cNvPr id="160771" name="Text Box 3"/>
          <p:cNvSpPr txBox="1">
            <a:spLocks noChangeArrowheads="1"/>
          </p:cNvSpPr>
          <p:nvPr/>
        </p:nvSpPr>
        <p:spPr bwMode="auto">
          <a:xfrm>
            <a:off x="1066800" y="2919413"/>
            <a:ext cx="55181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Manganese (III)     Sulfate</a:t>
            </a:r>
          </a:p>
        </p:txBody>
      </p:sp>
      <p:sp>
        <p:nvSpPr>
          <p:cNvPr id="160772" name="Rectangle 4"/>
          <p:cNvSpPr>
            <a:spLocks noChangeArrowheads="1"/>
          </p:cNvSpPr>
          <p:nvPr/>
        </p:nvSpPr>
        <p:spPr bwMode="auto">
          <a:xfrm>
            <a:off x="1066800" y="3748088"/>
            <a:ext cx="57769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Mn</a:t>
            </a:r>
            <a:r>
              <a:rPr lang="en-US" sz="4000" baseline="30000">
                <a:solidFill>
                  <a:schemeClr val="accent2"/>
                </a:solidFill>
                <a:latin typeface="Arial" charset="0"/>
              </a:rPr>
              <a:t>3+</a:t>
            </a:r>
            <a:r>
              <a:rPr lang="en-US" sz="4000">
                <a:latin typeface="Arial" charset="0"/>
              </a:rPr>
              <a:t>	     SO</a:t>
            </a:r>
            <a:r>
              <a:rPr lang="en-US" sz="4000" baseline="-25000">
                <a:latin typeface="Arial" charset="0"/>
              </a:rPr>
              <a:t>4</a:t>
            </a:r>
            <a:r>
              <a:rPr lang="en-US" sz="4000" baseline="30000">
                <a:solidFill>
                  <a:srgbClr val="FF0066"/>
                </a:solidFill>
                <a:latin typeface="Arial" charset="0"/>
              </a:rPr>
              <a:t>2-</a:t>
            </a:r>
          </a:p>
        </p:txBody>
      </p:sp>
      <p:sp>
        <p:nvSpPr>
          <p:cNvPr id="160773" name="Rectangle 5"/>
          <p:cNvSpPr>
            <a:spLocks noChangeArrowheads="1"/>
          </p:cNvSpPr>
          <p:nvPr/>
        </p:nvSpPr>
        <p:spPr bwMode="auto">
          <a:xfrm>
            <a:off x="1066800" y="4540250"/>
            <a:ext cx="53879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Mn</a:t>
            </a:r>
            <a:r>
              <a:rPr lang="en-US" sz="4000" baseline="30000">
                <a:latin typeface="Arial" charset="0"/>
              </a:rPr>
              <a:t>	</a:t>
            </a:r>
            <a:r>
              <a:rPr lang="en-US" sz="4000">
                <a:latin typeface="Arial" charset="0"/>
              </a:rPr>
              <a:t>	  (SO</a:t>
            </a:r>
            <a:r>
              <a:rPr lang="en-US" sz="4000" baseline="-25000">
                <a:latin typeface="Arial" charset="0"/>
              </a:rPr>
              <a:t>4</a:t>
            </a:r>
            <a:r>
              <a:rPr lang="en-US" sz="4000">
                <a:latin typeface="Arial" charset="0"/>
              </a:rPr>
              <a:t>)</a:t>
            </a:r>
          </a:p>
        </p:txBody>
      </p:sp>
      <p:sp>
        <p:nvSpPr>
          <p:cNvPr id="160774" name="Text Box 6"/>
          <p:cNvSpPr txBox="1">
            <a:spLocks noChangeArrowheads="1"/>
          </p:cNvSpPr>
          <p:nvPr/>
        </p:nvSpPr>
        <p:spPr bwMode="auto">
          <a:xfrm>
            <a:off x="3789363" y="4845050"/>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0775" name="Rectangle 7"/>
          <p:cNvSpPr>
            <a:spLocks noChangeArrowheads="1"/>
          </p:cNvSpPr>
          <p:nvPr/>
        </p:nvSpPr>
        <p:spPr bwMode="auto">
          <a:xfrm>
            <a:off x="6380163" y="4845050"/>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160776" name="Line 8"/>
          <p:cNvSpPr>
            <a:spLocks noChangeShapeType="1"/>
          </p:cNvSpPr>
          <p:nvPr/>
        </p:nvSpPr>
        <p:spPr bwMode="auto">
          <a:xfrm>
            <a:off x="3962400" y="4175125"/>
            <a:ext cx="0" cy="228600"/>
          </a:xfrm>
          <a:prstGeom prst="line">
            <a:avLst/>
          </a:prstGeom>
          <a:noFill/>
          <a:ln w="9525">
            <a:solidFill>
              <a:schemeClr val="accent2"/>
            </a:solidFill>
            <a:round/>
            <a:headEnd/>
            <a:tailEnd/>
          </a:ln>
        </p:spPr>
        <p:txBody>
          <a:bodyPr/>
          <a:lstStyle/>
          <a:p>
            <a:endParaRPr lang="en-US"/>
          </a:p>
        </p:txBody>
      </p:sp>
      <p:sp>
        <p:nvSpPr>
          <p:cNvPr id="160777" name="Line 9"/>
          <p:cNvSpPr>
            <a:spLocks noChangeShapeType="1"/>
          </p:cNvSpPr>
          <p:nvPr/>
        </p:nvSpPr>
        <p:spPr bwMode="auto">
          <a:xfrm>
            <a:off x="3962400" y="4403725"/>
            <a:ext cx="2590800" cy="0"/>
          </a:xfrm>
          <a:prstGeom prst="line">
            <a:avLst/>
          </a:prstGeom>
          <a:noFill/>
          <a:ln w="9525">
            <a:solidFill>
              <a:schemeClr val="accent2"/>
            </a:solidFill>
            <a:round/>
            <a:headEnd/>
            <a:tailEnd/>
          </a:ln>
        </p:spPr>
        <p:txBody>
          <a:bodyPr/>
          <a:lstStyle/>
          <a:p>
            <a:endParaRPr lang="en-US"/>
          </a:p>
        </p:txBody>
      </p:sp>
      <p:sp>
        <p:nvSpPr>
          <p:cNvPr id="160778" name="Line 10"/>
          <p:cNvSpPr>
            <a:spLocks noChangeShapeType="1"/>
          </p:cNvSpPr>
          <p:nvPr/>
        </p:nvSpPr>
        <p:spPr bwMode="auto">
          <a:xfrm>
            <a:off x="6553200" y="4403725"/>
            <a:ext cx="0" cy="457200"/>
          </a:xfrm>
          <a:prstGeom prst="line">
            <a:avLst/>
          </a:prstGeom>
          <a:noFill/>
          <a:ln w="9525">
            <a:solidFill>
              <a:schemeClr val="accent2"/>
            </a:solidFill>
            <a:round/>
            <a:headEnd/>
            <a:tailEnd type="triangle" w="med" len="med"/>
          </a:ln>
        </p:spPr>
        <p:txBody>
          <a:bodyPr/>
          <a:lstStyle/>
          <a:p>
            <a:endParaRPr lang="en-US"/>
          </a:p>
        </p:txBody>
      </p:sp>
      <p:sp>
        <p:nvSpPr>
          <p:cNvPr id="160779" name="Line 11"/>
          <p:cNvSpPr>
            <a:spLocks noChangeShapeType="1"/>
          </p:cNvSpPr>
          <p:nvPr/>
        </p:nvSpPr>
        <p:spPr bwMode="auto">
          <a:xfrm flipH="1" flipV="1">
            <a:off x="6629400" y="3565525"/>
            <a:ext cx="0" cy="228600"/>
          </a:xfrm>
          <a:prstGeom prst="line">
            <a:avLst/>
          </a:prstGeom>
          <a:noFill/>
          <a:ln w="9525">
            <a:solidFill>
              <a:srgbClr val="FF0066"/>
            </a:solidFill>
            <a:round/>
            <a:headEnd/>
            <a:tailEnd/>
          </a:ln>
        </p:spPr>
        <p:txBody>
          <a:bodyPr/>
          <a:lstStyle/>
          <a:p>
            <a:endParaRPr lang="en-US"/>
          </a:p>
        </p:txBody>
      </p:sp>
      <p:sp>
        <p:nvSpPr>
          <p:cNvPr id="160780" name="Line 12"/>
          <p:cNvSpPr>
            <a:spLocks noChangeShapeType="1"/>
          </p:cNvSpPr>
          <p:nvPr/>
        </p:nvSpPr>
        <p:spPr bwMode="auto">
          <a:xfrm flipH="1">
            <a:off x="4800600" y="3565525"/>
            <a:ext cx="1828800" cy="0"/>
          </a:xfrm>
          <a:prstGeom prst="line">
            <a:avLst/>
          </a:prstGeom>
          <a:noFill/>
          <a:ln w="9525">
            <a:solidFill>
              <a:srgbClr val="FF0066"/>
            </a:solidFill>
            <a:round/>
            <a:headEnd/>
            <a:tailEnd/>
          </a:ln>
        </p:spPr>
        <p:txBody>
          <a:bodyPr/>
          <a:lstStyle/>
          <a:p>
            <a:endParaRPr lang="en-US"/>
          </a:p>
        </p:txBody>
      </p:sp>
      <p:sp>
        <p:nvSpPr>
          <p:cNvPr id="160781" name="Line 13"/>
          <p:cNvSpPr>
            <a:spLocks noChangeShapeType="1"/>
          </p:cNvSpPr>
          <p:nvPr/>
        </p:nvSpPr>
        <p:spPr bwMode="auto">
          <a:xfrm flipH="1">
            <a:off x="4038600" y="3565525"/>
            <a:ext cx="762000" cy="1295400"/>
          </a:xfrm>
          <a:prstGeom prst="line">
            <a:avLst/>
          </a:prstGeom>
          <a:noFill/>
          <a:ln w="9525">
            <a:solidFill>
              <a:srgbClr val="FF0066"/>
            </a:solidFill>
            <a:round/>
            <a:headEnd/>
            <a:tailEnd type="triangle" w="med" len="med"/>
          </a:ln>
        </p:spPr>
        <p:txBody>
          <a:bodyPr/>
          <a:lstStyle/>
          <a:p>
            <a:endParaRPr lang="en-US"/>
          </a:p>
        </p:txBody>
      </p:sp>
      <p:sp>
        <p:nvSpPr>
          <p:cNvPr id="160782" name="Rectangle 14"/>
          <p:cNvSpPr>
            <a:spLocks noChangeArrowheads="1"/>
          </p:cNvSpPr>
          <p:nvPr/>
        </p:nvSpPr>
        <p:spPr bwMode="auto">
          <a:xfrm>
            <a:off x="1066800" y="5394325"/>
            <a:ext cx="49307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Mn</a:t>
            </a:r>
            <a:r>
              <a:rPr lang="en-US" sz="4000" baseline="-25000">
                <a:latin typeface="Arial" charset="0"/>
              </a:rPr>
              <a:t>2</a:t>
            </a:r>
            <a:r>
              <a:rPr lang="en-US" sz="4000">
                <a:latin typeface="Arial" charset="0"/>
              </a:rPr>
              <a:t>(SO</a:t>
            </a:r>
            <a:r>
              <a:rPr lang="en-US" sz="4000" baseline="-25000">
                <a:latin typeface="Arial" charset="0"/>
              </a:rPr>
              <a:t>4</a:t>
            </a:r>
            <a:r>
              <a:rPr lang="en-US" sz="4000">
                <a:latin typeface="Arial" charset="0"/>
              </a:rPr>
              <a:t>)</a:t>
            </a:r>
            <a:r>
              <a:rPr lang="en-US" sz="4000" baseline="-25000">
                <a:latin typeface="Arial" charset="0"/>
              </a:rPr>
              <a:t>3</a:t>
            </a:r>
          </a:p>
        </p:txBody>
      </p:sp>
      <p:sp>
        <p:nvSpPr>
          <p:cNvPr id="160783" name="Text Box 16"/>
          <p:cNvSpPr txBox="1">
            <a:spLocks noChangeArrowheads="1"/>
          </p:cNvSpPr>
          <p:nvPr/>
        </p:nvSpPr>
        <p:spPr bwMode="auto">
          <a:xfrm>
            <a:off x="228600" y="1660525"/>
            <a:ext cx="8383588" cy="1006475"/>
          </a:xfrm>
          <a:prstGeom prst="rect">
            <a:avLst/>
          </a:prstGeom>
          <a:noFill/>
          <a:ln w="9525">
            <a:noFill/>
            <a:miter lim="800000"/>
            <a:headEnd/>
            <a:tailEnd/>
          </a:ln>
        </p:spPr>
        <p:txBody>
          <a:bodyPr wrap="none">
            <a:spAutoFit/>
          </a:bodyPr>
          <a:lstStyle/>
          <a:p>
            <a:r>
              <a:rPr lang="en-US">
                <a:latin typeface="Arial" charset="0"/>
              </a:rPr>
              <a:t>RECALL:  Manganese forms oxides in which metal exhibits oxidation</a:t>
            </a:r>
          </a:p>
          <a:p>
            <a:r>
              <a:rPr lang="en-US">
                <a:latin typeface="Arial" charset="0"/>
              </a:rPr>
              <a:t>	states of +2, +3, +4, and +7.  STOCK system indicates oxidation </a:t>
            </a:r>
          </a:p>
          <a:p>
            <a:r>
              <a:rPr lang="en-US">
                <a:latin typeface="Arial" charset="0"/>
              </a:rPr>
              <a:t>	state of compound.  Assume Mn</a:t>
            </a:r>
            <a:r>
              <a:rPr lang="en-US" baseline="30000">
                <a:latin typeface="Arial" charset="0"/>
              </a:rPr>
              <a:t>3+ </a:t>
            </a:r>
            <a:r>
              <a:rPr lang="en-US">
                <a:latin typeface="Arial" charset="0"/>
              </a:rPr>
              <a:t>(manganese (III) sulfate).</a:t>
            </a:r>
          </a:p>
        </p:txBody>
      </p:sp>
      <p:sp>
        <p:nvSpPr>
          <p:cNvPr id="160784" name="AutoShape 19">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0785" name="AutoShape 20">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0786" name="Rectangle 21"/>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457200"/>
            <a:ext cx="7772400" cy="609600"/>
          </a:xfrm>
        </p:spPr>
        <p:txBody>
          <a:bodyPr/>
          <a:lstStyle/>
          <a:p>
            <a:pPr eaLnBrk="1" hangingPunct="1"/>
            <a:r>
              <a:rPr lang="en-US" smtClean="0">
                <a:latin typeface="Arial" charset="0"/>
              </a:rPr>
              <a:t>Stannous Chloride</a:t>
            </a:r>
          </a:p>
        </p:txBody>
      </p:sp>
      <p:sp>
        <p:nvSpPr>
          <p:cNvPr id="161795" name="Text Box 3"/>
          <p:cNvSpPr txBox="1">
            <a:spLocks noChangeArrowheads="1"/>
          </p:cNvSpPr>
          <p:nvPr/>
        </p:nvSpPr>
        <p:spPr bwMode="auto">
          <a:xfrm>
            <a:off x="1066800" y="2249488"/>
            <a:ext cx="5978525"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Stannous (tin)		 Chloride</a:t>
            </a:r>
          </a:p>
        </p:txBody>
      </p:sp>
      <p:sp>
        <p:nvSpPr>
          <p:cNvPr id="161796" name="Rectangle 4"/>
          <p:cNvSpPr>
            <a:spLocks noChangeArrowheads="1"/>
          </p:cNvSpPr>
          <p:nvPr/>
        </p:nvSpPr>
        <p:spPr bwMode="auto">
          <a:xfrm>
            <a:off x="1066800" y="3078163"/>
            <a:ext cx="57562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Sn</a:t>
            </a:r>
            <a:r>
              <a:rPr lang="en-US" sz="4000" baseline="30000">
                <a:solidFill>
                  <a:schemeClr val="accent2"/>
                </a:solidFill>
                <a:latin typeface="Arial" charset="0"/>
              </a:rPr>
              <a:t>2+</a:t>
            </a:r>
            <a:r>
              <a:rPr lang="en-US" sz="4000">
                <a:latin typeface="Arial" charset="0"/>
              </a:rPr>
              <a:t>	        Cl</a:t>
            </a:r>
            <a:r>
              <a:rPr lang="en-US" sz="4000" baseline="30000">
                <a:solidFill>
                  <a:srgbClr val="FF0066"/>
                </a:solidFill>
                <a:latin typeface="Arial" charset="0"/>
              </a:rPr>
              <a:t>1-</a:t>
            </a:r>
          </a:p>
        </p:txBody>
      </p:sp>
      <p:sp>
        <p:nvSpPr>
          <p:cNvPr id="161797" name="Rectangle 5"/>
          <p:cNvSpPr>
            <a:spLocks noChangeArrowheads="1"/>
          </p:cNvSpPr>
          <p:nvPr/>
        </p:nvSpPr>
        <p:spPr bwMode="auto">
          <a:xfrm>
            <a:off x="1066800" y="3870325"/>
            <a:ext cx="54514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Sn</a:t>
            </a:r>
            <a:r>
              <a:rPr lang="en-US" sz="4000" baseline="30000">
                <a:latin typeface="Arial" charset="0"/>
              </a:rPr>
              <a:t>	</a:t>
            </a:r>
            <a:r>
              <a:rPr lang="en-US" sz="4000">
                <a:latin typeface="Arial" charset="0"/>
              </a:rPr>
              <a:t>	        Cl</a:t>
            </a:r>
          </a:p>
        </p:txBody>
      </p:sp>
      <p:sp>
        <p:nvSpPr>
          <p:cNvPr id="161798" name="Text Box 6"/>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161799" name="Rectangle 7"/>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1800" name="Line 8"/>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61801" name="Line 9"/>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61802" name="Line 10"/>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61803" name="Line 11"/>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61804" name="Line 12"/>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61805" name="Line 13"/>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61806" name="Rectangle 14"/>
          <p:cNvSpPr>
            <a:spLocks noChangeArrowheads="1"/>
          </p:cNvSpPr>
          <p:nvPr/>
        </p:nvSpPr>
        <p:spPr bwMode="auto">
          <a:xfrm>
            <a:off x="1066800" y="4724400"/>
            <a:ext cx="437515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SnCl</a:t>
            </a:r>
            <a:r>
              <a:rPr lang="en-US" sz="4000" baseline="-25000">
                <a:latin typeface="Arial" charset="0"/>
              </a:rPr>
              <a:t>2</a:t>
            </a:r>
          </a:p>
        </p:txBody>
      </p:sp>
      <p:sp>
        <p:nvSpPr>
          <p:cNvPr id="161807" name="Text Box 16"/>
          <p:cNvSpPr txBox="1">
            <a:spLocks noChangeArrowheads="1"/>
          </p:cNvSpPr>
          <p:nvPr/>
        </p:nvSpPr>
        <p:spPr bwMode="auto">
          <a:xfrm>
            <a:off x="1009650" y="1371600"/>
            <a:ext cx="6532563" cy="701675"/>
          </a:xfrm>
          <a:prstGeom prst="rect">
            <a:avLst/>
          </a:prstGeom>
          <a:noFill/>
          <a:ln w="9525">
            <a:noFill/>
            <a:miter lim="800000"/>
            <a:headEnd/>
            <a:tailEnd/>
          </a:ln>
        </p:spPr>
        <p:txBody>
          <a:bodyPr wrap="none">
            <a:spAutoFit/>
          </a:bodyPr>
          <a:lstStyle/>
          <a:p>
            <a:r>
              <a:rPr lang="en-US">
                <a:latin typeface="Arial" charset="0"/>
              </a:rPr>
              <a:t>RECALL:  “ic” higher oxidation  &amp;    “ous” lower oxidation</a:t>
            </a:r>
          </a:p>
          <a:p>
            <a:r>
              <a:rPr lang="en-US">
                <a:latin typeface="Arial" charset="0"/>
              </a:rPr>
              <a:t>	           Sn</a:t>
            </a:r>
            <a:r>
              <a:rPr lang="en-US" baseline="30000">
                <a:latin typeface="Arial" charset="0"/>
              </a:rPr>
              <a:t>4+</a:t>
            </a:r>
            <a:r>
              <a:rPr lang="en-US">
                <a:latin typeface="Arial" charset="0"/>
              </a:rPr>
              <a:t>  (higher)	                Sn</a:t>
            </a:r>
            <a:r>
              <a:rPr lang="en-US" baseline="30000">
                <a:latin typeface="Arial" charset="0"/>
              </a:rPr>
              <a:t>2+</a:t>
            </a:r>
            <a:r>
              <a:rPr lang="en-US">
                <a:latin typeface="Arial" charset="0"/>
              </a:rPr>
              <a:t>  (lower)</a:t>
            </a:r>
          </a:p>
        </p:txBody>
      </p:sp>
      <p:sp>
        <p:nvSpPr>
          <p:cNvPr id="161808" name="AutoShape 19">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1809" name="AutoShape 20">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1810" name="Rectangle 21"/>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685800" y="457200"/>
            <a:ext cx="7772400" cy="609600"/>
          </a:xfrm>
          <a:prstGeom prst="rect">
            <a:avLst/>
          </a:prstGeom>
          <a:noFill/>
          <a:ln w="9525">
            <a:noFill/>
            <a:miter lim="800000"/>
            <a:headEnd/>
            <a:tailEnd/>
          </a:ln>
        </p:spPr>
        <p:txBody>
          <a:bodyPr anchor="ctr"/>
          <a:lstStyle/>
          <a:p>
            <a:pPr algn="ctr"/>
            <a:r>
              <a:rPr lang="en-US" sz="4400">
                <a:solidFill>
                  <a:schemeClr val="tx2"/>
                </a:solidFill>
                <a:latin typeface="Arial" charset="0"/>
              </a:rPr>
              <a:t>Stannic Chloride</a:t>
            </a:r>
          </a:p>
        </p:txBody>
      </p:sp>
      <p:sp>
        <p:nvSpPr>
          <p:cNvPr id="162819" name="Text Box 4"/>
          <p:cNvSpPr txBox="1">
            <a:spLocks noChangeArrowheads="1"/>
          </p:cNvSpPr>
          <p:nvPr/>
        </p:nvSpPr>
        <p:spPr bwMode="auto">
          <a:xfrm>
            <a:off x="1066800" y="2249488"/>
            <a:ext cx="5978525"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Stannic (tin)		 Chloride</a:t>
            </a:r>
          </a:p>
        </p:txBody>
      </p:sp>
      <p:sp>
        <p:nvSpPr>
          <p:cNvPr id="162820" name="Rectangle 5"/>
          <p:cNvSpPr>
            <a:spLocks noChangeArrowheads="1"/>
          </p:cNvSpPr>
          <p:nvPr/>
        </p:nvSpPr>
        <p:spPr bwMode="auto">
          <a:xfrm>
            <a:off x="1066800" y="3078163"/>
            <a:ext cx="57562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Sn</a:t>
            </a:r>
            <a:r>
              <a:rPr lang="en-US" sz="4000" baseline="30000">
                <a:solidFill>
                  <a:schemeClr val="accent2"/>
                </a:solidFill>
                <a:latin typeface="Arial" charset="0"/>
              </a:rPr>
              <a:t>4+</a:t>
            </a:r>
            <a:r>
              <a:rPr lang="en-US" sz="4000">
                <a:latin typeface="Arial" charset="0"/>
              </a:rPr>
              <a:t>	        Cl</a:t>
            </a:r>
            <a:r>
              <a:rPr lang="en-US" sz="4000" baseline="30000">
                <a:solidFill>
                  <a:srgbClr val="FF0066"/>
                </a:solidFill>
                <a:latin typeface="Arial" charset="0"/>
              </a:rPr>
              <a:t>1-</a:t>
            </a:r>
          </a:p>
        </p:txBody>
      </p:sp>
      <p:sp>
        <p:nvSpPr>
          <p:cNvPr id="162821" name="Rectangle 6"/>
          <p:cNvSpPr>
            <a:spLocks noChangeArrowheads="1"/>
          </p:cNvSpPr>
          <p:nvPr/>
        </p:nvSpPr>
        <p:spPr bwMode="auto">
          <a:xfrm>
            <a:off x="1066800" y="3870325"/>
            <a:ext cx="54514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Sn</a:t>
            </a:r>
            <a:r>
              <a:rPr lang="en-US" sz="4000" baseline="30000">
                <a:latin typeface="Arial" charset="0"/>
              </a:rPr>
              <a:t>	</a:t>
            </a:r>
            <a:r>
              <a:rPr lang="en-US" sz="4000">
                <a:latin typeface="Arial" charset="0"/>
              </a:rPr>
              <a:t>	        Cl</a:t>
            </a:r>
          </a:p>
        </p:txBody>
      </p:sp>
      <p:sp>
        <p:nvSpPr>
          <p:cNvPr id="162822" name="Text Box 7"/>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162823" name="Rectangle 8"/>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4</a:t>
            </a:r>
          </a:p>
        </p:txBody>
      </p:sp>
      <p:sp>
        <p:nvSpPr>
          <p:cNvPr id="162824" name="Line 9"/>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62825" name="Line 10"/>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62826"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62827"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62828" name="Line 13"/>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62829"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62830" name="Rectangle 15"/>
          <p:cNvSpPr>
            <a:spLocks noChangeArrowheads="1"/>
          </p:cNvSpPr>
          <p:nvPr/>
        </p:nvSpPr>
        <p:spPr bwMode="auto">
          <a:xfrm>
            <a:off x="1066800" y="4724400"/>
            <a:ext cx="437515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SnCl</a:t>
            </a:r>
            <a:r>
              <a:rPr lang="en-US" sz="4000" baseline="-25000">
                <a:latin typeface="Arial" charset="0"/>
              </a:rPr>
              <a:t>4</a:t>
            </a:r>
          </a:p>
        </p:txBody>
      </p:sp>
      <p:sp>
        <p:nvSpPr>
          <p:cNvPr id="162831" name="Text Box 17"/>
          <p:cNvSpPr txBox="1">
            <a:spLocks noChangeArrowheads="1"/>
          </p:cNvSpPr>
          <p:nvPr/>
        </p:nvSpPr>
        <p:spPr bwMode="auto">
          <a:xfrm>
            <a:off x="1009650" y="1371600"/>
            <a:ext cx="6532563" cy="701675"/>
          </a:xfrm>
          <a:prstGeom prst="rect">
            <a:avLst/>
          </a:prstGeom>
          <a:noFill/>
          <a:ln w="9525">
            <a:noFill/>
            <a:miter lim="800000"/>
            <a:headEnd/>
            <a:tailEnd/>
          </a:ln>
        </p:spPr>
        <p:txBody>
          <a:bodyPr wrap="none">
            <a:spAutoFit/>
          </a:bodyPr>
          <a:lstStyle/>
          <a:p>
            <a:r>
              <a:rPr lang="en-US">
                <a:latin typeface="Arial" charset="0"/>
              </a:rPr>
              <a:t>RECALL:  “ic” higher oxidation  &amp;    “ous” lower oxidation</a:t>
            </a:r>
          </a:p>
          <a:p>
            <a:r>
              <a:rPr lang="en-US">
                <a:latin typeface="Arial" charset="0"/>
              </a:rPr>
              <a:t>	           Sn</a:t>
            </a:r>
            <a:r>
              <a:rPr lang="en-US" baseline="30000">
                <a:latin typeface="Arial" charset="0"/>
              </a:rPr>
              <a:t>4+</a:t>
            </a:r>
            <a:r>
              <a:rPr lang="en-US">
                <a:latin typeface="Arial" charset="0"/>
              </a:rPr>
              <a:t>  (higher)	                Sn</a:t>
            </a:r>
            <a:r>
              <a:rPr lang="en-US" baseline="30000">
                <a:latin typeface="Arial" charset="0"/>
              </a:rPr>
              <a:t>2+</a:t>
            </a:r>
            <a:r>
              <a:rPr lang="en-US">
                <a:latin typeface="Arial" charset="0"/>
              </a:rPr>
              <a:t>  (lower)</a:t>
            </a:r>
          </a:p>
        </p:txBody>
      </p:sp>
      <p:sp>
        <p:nvSpPr>
          <p:cNvPr id="162832" name="AutoShape 20">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2833" name="AutoShape 21">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2834" name="Rectangle 22"/>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457200"/>
            <a:ext cx="7772400" cy="609600"/>
          </a:xfrm>
        </p:spPr>
        <p:txBody>
          <a:bodyPr/>
          <a:lstStyle/>
          <a:p>
            <a:pPr eaLnBrk="1" hangingPunct="1"/>
            <a:r>
              <a:rPr lang="en-US" smtClean="0">
                <a:latin typeface="Arial" charset="0"/>
              </a:rPr>
              <a:t>Chromium Chloride</a:t>
            </a:r>
          </a:p>
        </p:txBody>
      </p:sp>
      <p:sp>
        <p:nvSpPr>
          <p:cNvPr id="163843" name="Text Box 3"/>
          <p:cNvSpPr txBox="1">
            <a:spLocks noChangeArrowheads="1"/>
          </p:cNvSpPr>
          <p:nvPr/>
        </p:nvSpPr>
        <p:spPr bwMode="auto">
          <a:xfrm>
            <a:off x="1066800" y="2249488"/>
            <a:ext cx="5894388"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Chromium (II)	Chloride</a:t>
            </a:r>
          </a:p>
        </p:txBody>
      </p:sp>
      <p:sp>
        <p:nvSpPr>
          <p:cNvPr id="163844" name="Rectangle 4"/>
          <p:cNvSpPr>
            <a:spLocks noChangeArrowheads="1"/>
          </p:cNvSpPr>
          <p:nvPr/>
        </p:nvSpPr>
        <p:spPr bwMode="auto">
          <a:xfrm>
            <a:off x="1066800" y="3078163"/>
            <a:ext cx="57562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Cr</a:t>
            </a:r>
            <a:r>
              <a:rPr lang="en-US" sz="4000" baseline="30000">
                <a:solidFill>
                  <a:schemeClr val="accent2"/>
                </a:solidFill>
                <a:latin typeface="Arial" charset="0"/>
              </a:rPr>
              <a:t>2+</a:t>
            </a:r>
            <a:r>
              <a:rPr lang="en-US" sz="4000">
                <a:latin typeface="Arial" charset="0"/>
              </a:rPr>
              <a:t>	        Cl</a:t>
            </a:r>
            <a:r>
              <a:rPr lang="en-US" sz="4000" baseline="30000">
                <a:solidFill>
                  <a:srgbClr val="FF0066"/>
                </a:solidFill>
                <a:latin typeface="Arial" charset="0"/>
              </a:rPr>
              <a:t>1-</a:t>
            </a:r>
          </a:p>
        </p:txBody>
      </p:sp>
      <p:sp>
        <p:nvSpPr>
          <p:cNvPr id="163845" name="Rectangle 5"/>
          <p:cNvSpPr>
            <a:spLocks noChangeArrowheads="1"/>
          </p:cNvSpPr>
          <p:nvPr/>
        </p:nvSpPr>
        <p:spPr bwMode="auto">
          <a:xfrm>
            <a:off x="1066800" y="3870325"/>
            <a:ext cx="54514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Cr</a:t>
            </a:r>
            <a:r>
              <a:rPr lang="en-US" sz="4000" baseline="30000">
                <a:latin typeface="Arial" charset="0"/>
              </a:rPr>
              <a:t>	</a:t>
            </a:r>
            <a:r>
              <a:rPr lang="en-US" sz="4000">
                <a:latin typeface="Arial" charset="0"/>
              </a:rPr>
              <a:t>	        Cl</a:t>
            </a:r>
          </a:p>
        </p:txBody>
      </p:sp>
      <p:sp>
        <p:nvSpPr>
          <p:cNvPr id="163846" name="Text Box 6"/>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163847" name="Rectangle 7"/>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3848" name="Line 8"/>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63849" name="Line 9"/>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63850" name="Line 10"/>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63851" name="Line 11"/>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63852" name="Line 12"/>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63853" name="Line 13"/>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63854" name="Rectangle 14"/>
          <p:cNvSpPr>
            <a:spLocks noChangeArrowheads="1"/>
          </p:cNvSpPr>
          <p:nvPr/>
        </p:nvSpPr>
        <p:spPr bwMode="auto">
          <a:xfrm>
            <a:off x="1066800" y="4724400"/>
            <a:ext cx="44815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Cr</a:t>
            </a:r>
            <a:r>
              <a:rPr lang="en-US" sz="4000" baseline="-25000">
                <a:latin typeface="Arial" charset="0"/>
              </a:rPr>
              <a:t>1</a:t>
            </a:r>
            <a:r>
              <a:rPr lang="en-US" sz="4000">
                <a:latin typeface="Arial" charset="0"/>
              </a:rPr>
              <a:t>Cl</a:t>
            </a:r>
            <a:r>
              <a:rPr lang="en-US" sz="4000" baseline="-25000">
                <a:latin typeface="Arial" charset="0"/>
              </a:rPr>
              <a:t>2</a:t>
            </a:r>
          </a:p>
        </p:txBody>
      </p:sp>
      <p:sp>
        <p:nvSpPr>
          <p:cNvPr id="163855" name="Rectangle 15"/>
          <p:cNvSpPr>
            <a:spLocks noChangeArrowheads="1"/>
          </p:cNvSpPr>
          <p:nvPr/>
        </p:nvSpPr>
        <p:spPr bwMode="auto">
          <a:xfrm>
            <a:off x="1069975" y="5622925"/>
            <a:ext cx="437515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5:  </a:t>
            </a:r>
            <a:r>
              <a:rPr lang="en-US" sz="2400">
                <a:latin typeface="Arial" charset="0"/>
              </a:rPr>
              <a:t>                      </a:t>
            </a:r>
            <a:r>
              <a:rPr lang="en-US" sz="4000">
                <a:latin typeface="Arial" charset="0"/>
              </a:rPr>
              <a:t>CrCl</a:t>
            </a:r>
            <a:r>
              <a:rPr lang="en-US" sz="4000" baseline="-25000">
                <a:latin typeface="Arial" charset="0"/>
              </a:rPr>
              <a:t>2</a:t>
            </a:r>
          </a:p>
        </p:txBody>
      </p:sp>
      <p:sp>
        <p:nvSpPr>
          <p:cNvPr id="163856" name="Text Box 16"/>
          <p:cNvSpPr txBox="1">
            <a:spLocks noChangeArrowheads="1"/>
          </p:cNvSpPr>
          <p:nvPr/>
        </p:nvSpPr>
        <p:spPr bwMode="auto">
          <a:xfrm>
            <a:off x="1009650" y="1143000"/>
            <a:ext cx="6024563" cy="1006475"/>
          </a:xfrm>
          <a:prstGeom prst="rect">
            <a:avLst/>
          </a:prstGeom>
          <a:noFill/>
          <a:ln w="9525">
            <a:noFill/>
            <a:miter lim="800000"/>
            <a:headEnd/>
            <a:tailEnd/>
          </a:ln>
        </p:spPr>
        <p:txBody>
          <a:bodyPr wrap="none">
            <a:spAutoFit/>
          </a:bodyPr>
          <a:lstStyle/>
          <a:p>
            <a:r>
              <a:rPr lang="en-US">
                <a:latin typeface="Arial" charset="0"/>
              </a:rPr>
              <a:t>RECALL:  Chromium has multiple oxidation states.  </a:t>
            </a:r>
          </a:p>
          <a:p>
            <a:r>
              <a:rPr lang="en-US">
                <a:latin typeface="Arial" charset="0"/>
              </a:rPr>
              <a:t>                  Name with STOCK system.</a:t>
            </a:r>
          </a:p>
          <a:p>
            <a:r>
              <a:rPr lang="en-US">
                <a:latin typeface="Arial" charset="0"/>
              </a:rPr>
              <a:t>	     Assume Chromiun (II).</a:t>
            </a:r>
            <a:endParaRPr lang="en-US">
              <a:solidFill>
                <a:srgbClr val="CC0000"/>
              </a:solidFill>
              <a:latin typeface="Arial" charset="0"/>
            </a:endParaRPr>
          </a:p>
        </p:txBody>
      </p:sp>
      <p:sp>
        <p:nvSpPr>
          <p:cNvPr id="163857" name="AutoShape 19">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3858" name="AutoShape 20">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3859" name="Rectangle 21"/>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mtClean="0">
                <a:latin typeface="Arial" charset="0"/>
              </a:rPr>
              <a:t>Calcium Phosphate</a:t>
            </a:r>
          </a:p>
        </p:txBody>
      </p:sp>
      <p:sp>
        <p:nvSpPr>
          <p:cNvPr id="164867" name="Text Box 3"/>
          <p:cNvSpPr txBox="1">
            <a:spLocks noChangeArrowheads="1"/>
          </p:cNvSpPr>
          <p:nvPr/>
        </p:nvSpPr>
        <p:spPr bwMode="auto">
          <a:xfrm>
            <a:off x="1066800" y="2249488"/>
            <a:ext cx="57213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Calcium	     Phosphate</a:t>
            </a:r>
          </a:p>
        </p:txBody>
      </p:sp>
      <p:sp>
        <p:nvSpPr>
          <p:cNvPr id="164868" name="Rectangle 4"/>
          <p:cNvSpPr>
            <a:spLocks noChangeArrowheads="1"/>
          </p:cNvSpPr>
          <p:nvPr/>
        </p:nvSpPr>
        <p:spPr bwMode="auto">
          <a:xfrm>
            <a:off x="1066800" y="3078163"/>
            <a:ext cx="57769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Ca</a:t>
            </a:r>
            <a:r>
              <a:rPr lang="en-US" sz="4000" baseline="30000">
                <a:solidFill>
                  <a:schemeClr val="accent2"/>
                </a:solidFill>
                <a:latin typeface="Arial" charset="0"/>
              </a:rPr>
              <a:t>2+</a:t>
            </a:r>
            <a:r>
              <a:rPr lang="en-US" sz="4000">
                <a:latin typeface="Arial" charset="0"/>
              </a:rPr>
              <a:t>	     PO</a:t>
            </a:r>
            <a:r>
              <a:rPr lang="en-US" sz="4000" baseline="-25000">
                <a:latin typeface="Arial" charset="0"/>
              </a:rPr>
              <a:t>4</a:t>
            </a:r>
            <a:r>
              <a:rPr lang="en-US" sz="4000" baseline="30000">
                <a:solidFill>
                  <a:srgbClr val="FF0066"/>
                </a:solidFill>
                <a:latin typeface="Arial" charset="0"/>
              </a:rPr>
              <a:t>3-</a:t>
            </a:r>
          </a:p>
        </p:txBody>
      </p:sp>
      <p:sp>
        <p:nvSpPr>
          <p:cNvPr id="164869" name="Rectangle 5"/>
          <p:cNvSpPr>
            <a:spLocks noChangeArrowheads="1"/>
          </p:cNvSpPr>
          <p:nvPr/>
        </p:nvSpPr>
        <p:spPr bwMode="auto">
          <a:xfrm>
            <a:off x="1066800" y="3870325"/>
            <a:ext cx="53879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Ca</a:t>
            </a:r>
            <a:r>
              <a:rPr lang="en-US" sz="4000" baseline="30000">
                <a:latin typeface="Arial" charset="0"/>
              </a:rPr>
              <a:t>	</a:t>
            </a:r>
            <a:r>
              <a:rPr lang="en-US" sz="4000">
                <a:latin typeface="Arial" charset="0"/>
              </a:rPr>
              <a:t>	  (PO</a:t>
            </a:r>
            <a:r>
              <a:rPr lang="en-US" sz="4000" baseline="-25000">
                <a:latin typeface="Arial" charset="0"/>
              </a:rPr>
              <a:t>4</a:t>
            </a:r>
            <a:r>
              <a:rPr lang="en-US" sz="4000">
                <a:latin typeface="Arial" charset="0"/>
              </a:rPr>
              <a:t>)</a:t>
            </a:r>
          </a:p>
        </p:txBody>
      </p:sp>
      <p:sp>
        <p:nvSpPr>
          <p:cNvPr id="164870" name="Text Box 6"/>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164871" name="Rectangle 7"/>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4872" name="Line 8"/>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64873" name="Line 9"/>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64874" name="Line 10"/>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64875" name="Line 11"/>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64876" name="Line 12"/>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64877" name="Line 13"/>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64878" name="Rectangle 14"/>
          <p:cNvSpPr>
            <a:spLocks noChangeArrowheads="1"/>
          </p:cNvSpPr>
          <p:nvPr/>
        </p:nvSpPr>
        <p:spPr bwMode="auto">
          <a:xfrm>
            <a:off x="1066800" y="4724400"/>
            <a:ext cx="487362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Ca</a:t>
            </a:r>
            <a:r>
              <a:rPr lang="en-US" sz="4000" baseline="-25000">
                <a:latin typeface="Arial" charset="0"/>
              </a:rPr>
              <a:t>3</a:t>
            </a:r>
            <a:r>
              <a:rPr lang="en-US" sz="4000">
                <a:latin typeface="Arial" charset="0"/>
              </a:rPr>
              <a:t>(PO</a:t>
            </a:r>
            <a:r>
              <a:rPr lang="en-US" sz="4000" baseline="-25000">
                <a:latin typeface="Arial" charset="0"/>
              </a:rPr>
              <a:t>4</a:t>
            </a:r>
            <a:r>
              <a:rPr lang="en-US" sz="4000">
                <a:latin typeface="Arial" charset="0"/>
              </a:rPr>
              <a:t>)</a:t>
            </a:r>
            <a:r>
              <a:rPr lang="en-US" sz="4000" baseline="-25000">
                <a:latin typeface="Arial" charset="0"/>
              </a:rPr>
              <a:t>2</a:t>
            </a:r>
          </a:p>
        </p:txBody>
      </p:sp>
      <p:sp>
        <p:nvSpPr>
          <p:cNvPr id="164879" name="AutoShape 17">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4880" name="AutoShape 18">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4881" name="Rectangle 19"/>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smtClean="0">
                <a:latin typeface="Arial" charset="0"/>
              </a:rPr>
              <a:t>Zinc Oxide</a:t>
            </a:r>
          </a:p>
        </p:txBody>
      </p:sp>
      <p:sp>
        <p:nvSpPr>
          <p:cNvPr id="165891" name="Text Box 3"/>
          <p:cNvSpPr txBox="1">
            <a:spLocks noChangeArrowheads="1"/>
          </p:cNvSpPr>
          <p:nvPr/>
        </p:nvSpPr>
        <p:spPr bwMode="auto">
          <a:xfrm>
            <a:off x="1066800" y="2249488"/>
            <a:ext cx="581660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Zinc		              Oxide</a:t>
            </a:r>
          </a:p>
        </p:txBody>
      </p:sp>
      <p:sp>
        <p:nvSpPr>
          <p:cNvPr id="165892" name="Rectangle 4"/>
          <p:cNvSpPr>
            <a:spLocks noChangeArrowheads="1"/>
          </p:cNvSpPr>
          <p:nvPr/>
        </p:nvSpPr>
        <p:spPr bwMode="auto">
          <a:xfrm>
            <a:off x="1066800" y="3078163"/>
            <a:ext cx="57388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Zn</a:t>
            </a:r>
            <a:r>
              <a:rPr lang="en-US" sz="4000" baseline="30000">
                <a:solidFill>
                  <a:schemeClr val="accent2"/>
                </a:solidFill>
                <a:latin typeface="Arial" charset="0"/>
              </a:rPr>
              <a:t>2+</a:t>
            </a:r>
            <a:r>
              <a:rPr lang="en-US" sz="4000">
                <a:latin typeface="Arial" charset="0"/>
              </a:rPr>
              <a:t>		  O</a:t>
            </a:r>
            <a:r>
              <a:rPr lang="en-US" sz="4000" baseline="30000">
                <a:solidFill>
                  <a:srgbClr val="FF0066"/>
                </a:solidFill>
                <a:latin typeface="Arial" charset="0"/>
              </a:rPr>
              <a:t>2-</a:t>
            </a:r>
          </a:p>
        </p:txBody>
      </p:sp>
      <p:sp>
        <p:nvSpPr>
          <p:cNvPr id="165893" name="Rectangle 5"/>
          <p:cNvSpPr>
            <a:spLocks noChangeArrowheads="1"/>
          </p:cNvSpPr>
          <p:nvPr/>
        </p:nvSpPr>
        <p:spPr bwMode="auto">
          <a:xfrm>
            <a:off x="1066800" y="3870325"/>
            <a:ext cx="54340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Zn</a:t>
            </a:r>
            <a:r>
              <a:rPr lang="en-US" sz="4000" baseline="30000">
                <a:latin typeface="Arial" charset="0"/>
              </a:rPr>
              <a:t>	</a:t>
            </a:r>
            <a:r>
              <a:rPr lang="en-US" sz="4000">
                <a:latin typeface="Arial" charset="0"/>
              </a:rPr>
              <a:t>		  O</a:t>
            </a:r>
            <a:endParaRPr lang="en-US" sz="4000" baseline="30000">
              <a:latin typeface="Arial" charset="0"/>
            </a:endParaRPr>
          </a:p>
        </p:txBody>
      </p:sp>
      <p:sp>
        <p:nvSpPr>
          <p:cNvPr id="165894" name="Text Box 6"/>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5895" name="Rectangle 7"/>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65896" name="Line 8"/>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65897" name="Line 9"/>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65898" name="Line 10"/>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65899" name="Line 11"/>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65900" name="Line 12"/>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65901" name="Line 13"/>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65902" name="Rectangle 14"/>
          <p:cNvSpPr>
            <a:spLocks noChangeArrowheads="1"/>
          </p:cNvSpPr>
          <p:nvPr/>
        </p:nvSpPr>
        <p:spPr bwMode="auto">
          <a:xfrm>
            <a:off x="1066800" y="4724400"/>
            <a:ext cx="470535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Zn</a:t>
            </a:r>
            <a:r>
              <a:rPr lang="en-US" sz="4000" baseline="-25000">
                <a:latin typeface="Arial" charset="0"/>
              </a:rPr>
              <a:t>2</a:t>
            </a:r>
            <a:r>
              <a:rPr lang="en-US" sz="4000">
                <a:latin typeface="Arial" charset="0"/>
              </a:rPr>
              <a:t>O</a:t>
            </a:r>
            <a:r>
              <a:rPr lang="en-US" sz="4000" baseline="-25000">
                <a:latin typeface="Arial" charset="0"/>
              </a:rPr>
              <a:t>2</a:t>
            </a:r>
            <a:endParaRPr lang="en-US" sz="4000" baseline="30000">
              <a:latin typeface="Arial" charset="0"/>
            </a:endParaRPr>
          </a:p>
        </p:txBody>
      </p:sp>
      <p:sp>
        <p:nvSpPr>
          <p:cNvPr id="165903" name="Text Box 15"/>
          <p:cNvSpPr txBox="1">
            <a:spLocks noChangeArrowheads="1"/>
          </p:cNvSpPr>
          <p:nvPr/>
        </p:nvSpPr>
        <p:spPr bwMode="auto">
          <a:xfrm>
            <a:off x="1066800" y="5556250"/>
            <a:ext cx="4503738"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5: 		      </a:t>
            </a:r>
            <a:r>
              <a:rPr lang="en-US" sz="4000">
                <a:latin typeface="Arial" charset="0"/>
              </a:rPr>
              <a:t>ZnO</a:t>
            </a:r>
            <a:r>
              <a:rPr lang="en-US" sz="2400">
                <a:solidFill>
                  <a:srgbClr val="FF0000"/>
                </a:solidFill>
                <a:latin typeface="Arial" charset="0"/>
              </a:rPr>
              <a:t> </a:t>
            </a:r>
          </a:p>
        </p:txBody>
      </p:sp>
      <p:sp>
        <p:nvSpPr>
          <p:cNvPr id="165904" name="AutoShape 18">
            <a:hlinkClick r:id="rId3" action="ppaction://hlinksldjump" highlightClick="1"/>
          </p:cNvPr>
          <p:cNvSpPr>
            <a:spLocks noChangeArrowheads="1"/>
          </p:cNvSpPr>
          <p:nvPr/>
        </p:nvSpPr>
        <p:spPr bwMode="auto">
          <a:xfrm>
            <a:off x="85344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latin typeface="Arial" charset="0"/>
            </a:endParaRPr>
          </a:p>
        </p:txBody>
      </p:sp>
      <p:sp>
        <p:nvSpPr>
          <p:cNvPr id="165905" name="AutoShape 19">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5906" name="Rectangle 20"/>
          <p:cNvSpPr>
            <a:spLocks noChangeArrowheads="1"/>
          </p:cNvSpPr>
          <p:nvPr/>
        </p:nvSpPr>
        <p:spPr bwMode="auto">
          <a:xfrm>
            <a:off x="7620000" y="6553200"/>
            <a:ext cx="1447800" cy="228600"/>
          </a:xfrm>
          <a:prstGeom prst="rect">
            <a:avLst/>
          </a:prstGeom>
          <a:noFill/>
          <a:ln w="9525">
            <a:noFill/>
            <a:miter lim="800000"/>
            <a:headEnd/>
            <a:tailEnd/>
          </a:ln>
        </p:spPr>
        <p:txBody>
          <a:bodyPr wrap="none">
            <a:spAutoFit/>
          </a:bodyPr>
          <a:lstStyle/>
          <a:p>
            <a:r>
              <a:rPr lang="en-US" sz="900">
                <a:latin typeface="Arial" charset="0"/>
              </a:rPr>
              <a:t>Return to Centrum Bottle</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solidFill>
                  <a:schemeClr val="bg1"/>
                </a:solidFill>
                <a:latin typeface="Arial" charset="0"/>
              </a:rPr>
              <a:t>Polyatomic Ions</a:t>
            </a:r>
          </a:p>
        </p:txBody>
      </p:sp>
      <p:sp>
        <p:nvSpPr>
          <p:cNvPr id="166915"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776288" y="2060575"/>
            <a:ext cx="7754937" cy="4243388"/>
          </a:xfrm>
          <a:prstGeom prst="rect">
            <a:avLst/>
          </a:prstGeom>
          <a:solidFill>
            <a:srgbClr val="008000">
              <a:alpha val="14902"/>
            </a:srgbClr>
          </a:solidFill>
          <a:ln w="9525">
            <a:noFill/>
            <a:miter lim="800000"/>
            <a:headEnd/>
            <a:tailEnd/>
          </a:ln>
        </p:spPr>
        <p:txBody>
          <a:bodyPr wrap="none" anchor="ctr"/>
          <a:lstStyle/>
          <a:p>
            <a:endParaRPr lang="en-US"/>
          </a:p>
        </p:txBody>
      </p:sp>
      <p:sp>
        <p:nvSpPr>
          <p:cNvPr id="167939" name="Rectangle 3"/>
          <p:cNvSpPr>
            <a:spLocks noGrp="1" noChangeArrowheads="1"/>
          </p:cNvSpPr>
          <p:nvPr>
            <p:ph type="title"/>
          </p:nvPr>
        </p:nvSpPr>
        <p:spPr/>
        <p:txBody>
          <a:bodyPr/>
          <a:lstStyle/>
          <a:p>
            <a:pPr eaLnBrk="1" hangingPunct="1"/>
            <a:r>
              <a:rPr lang="en-US" smtClean="0">
                <a:latin typeface="Arial" charset="0"/>
              </a:rPr>
              <a:t>Common Polyatomic Ions</a:t>
            </a:r>
          </a:p>
        </p:txBody>
      </p:sp>
      <p:sp>
        <p:nvSpPr>
          <p:cNvPr id="167940" name="AutoShape 5">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67941" name="Text Box 29"/>
          <p:cNvSpPr txBox="1">
            <a:spLocks noChangeArrowheads="1"/>
          </p:cNvSpPr>
          <p:nvPr/>
        </p:nvSpPr>
        <p:spPr bwMode="auto">
          <a:xfrm>
            <a:off x="949325" y="2117725"/>
            <a:ext cx="488950" cy="336550"/>
          </a:xfrm>
          <a:prstGeom prst="rect">
            <a:avLst/>
          </a:prstGeom>
          <a:noFill/>
          <a:ln w="9525">
            <a:noFill/>
            <a:miter lim="800000"/>
            <a:headEnd/>
            <a:tailEnd/>
          </a:ln>
        </p:spPr>
        <p:txBody>
          <a:bodyPr wrap="none">
            <a:spAutoFit/>
          </a:bodyPr>
          <a:lstStyle/>
          <a:p>
            <a:r>
              <a:rPr lang="en-US" sz="1600" b="1">
                <a:latin typeface="Arial" charset="0"/>
              </a:rPr>
              <a:t>Ion</a:t>
            </a:r>
          </a:p>
        </p:txBody>
      </p:sp>
      <p:sp>
        <p:nvSpPr>
          <p:cNvPr id="167942" name="Text Box 30"/>
          <p:cNvSpPr txBox="1">
            <a:spLocks noChangeArrowheads="1"/>
          </p:cNvSpPr>
          <p:nvPr/>
        </p:nvSpPr>
        <p:spPr bwMode="auto">
          <a:xfrm>
            <a:off x="2192338" y="2111375"/>
            <a:ext cx="736600" cy="336550"/>
          </a:xfrm>
          <a:prstGeom prst="rect">
            <a:avLst/>
          </a:prstGeom>
          <a:noFill/>
          <a:ln w="9525">
            <a:noFill/>
            <a:miter lim="800000"/>
            <a:headEnd/>
            <a:tailEnd/>
          </a:ln>
        </p:spPr>
        <p:txBody>
          <a:bodyPr wrap="none">
            <a:spAutoFit/>
          </a:bodyPr>
          <a:lstStyle/>
          <a:p>
            <a:r>
              <a:rPr lang="en-US" sz="1600" b="1">
                <a:latin typeface="Arial" charset="0"/>
              </a:rPr>
              <a:t>Name</a:t>
            </a:r>
          </a:p>
        </p:txBody>
      </p:sp>
      <p:sp>
        <p:nvSpPr>
          <p:cNvPr id="167943" name="Text Box 31"/>
          <p:cNvSpPr txBox="1">
            <a:spLocks noChangeArrowheads="1"/>
          </p:cNvSpPr>
          <p:nvPr/>
        </p:nvSpPr>
        <p:spPr bwMode="auto">
          <a:xfrm>
            <a:off x="4697413" y="2106613"/>
            <a:ext cx="488950" cy="336550"/>
          </a:xfrm>
          <a:prstGeom prst="rect">
            <a:avLst/>
          </a:prstGeom>
          <a:noFill/>
          <a:ln w="9525">
            <a:noFill/>
            <a:miter lim="800000"/>
            <a:headEnd/>
            <a:tailEnd/>
          </a:ln>
        </p:spPr>
        <p:txBody>
          <a:bodyPr wrap="none">
            <a:spAutoFit/>
          </a:bodyPr>
          <a:lstStyle/>
          <a:p>
            <a:r>
              <a:rPr lang="en-US" sz="1600" b="1">
                <a:latin typeface="Arial" charset="0"/>
              </a:rPr>
              <a:t>Ion</a:t>
            </a:r>
          </a:p>
        </p:txBody>
      </p:sp>
      <p:sp>
        <p:nvSpPr>
          <p:cNvPr id="167944" name="Text Box 32"/>
          <p:cNvSpPr txBox="1">
            <a:spLocks noChangeArrowheads="1"/>
          </p:cNvSpPr>
          <p:nvPr/>
        </p:nvSpPr>
        <p:spPr bwMode="auto">
          <a:xfrm>
            <a:off x="6159500" y="2112963"/>
            <a:ext cx="736600" cy="336550"/>
          </a:xfrm>
          <a:prstGeom prst="rect">
            <a:avLst/>
          </a:prstGeom>
          <a:noFill/>
          <a:ln w="9525">
            <a:noFill/>
            <a:miter lim="800000"/>
            <a:headEnd/>
            <a:tailEnd/>
          </a:ln>
        </p:spPr>
        <p:txBody>
          <a:bodyPr wrap="none">
            <a:spAutoFit/>
          </a:bodyPr>
          <a:lstStyle/>
          <a:p>
            <a:r>
              <a:rPr lang="en-US" sz="1600" b="1">
                <a:latin typeface="Arial" charset="0"/>
              </a:rPr>
              <a:t>Name</a:t>
            </a:r>
          </a:p>
        </p:txBody>
      </p:sp>
      <p:grpSp>
        <p:nvGrpSpPr>
          <p:cNvPr id="167945" name="Group 55"/>
          <p:cNvGrpSpPr>
            <a:grpSpLocks/>
          </p:cNvGrpSpPr>
          <p:nvPr/>
        </p:nvGrpSpPr>
        <p:grpSpPr bwMode="auto">
          <a:xfrm>
            <a:off x="957263" y="2508250"/>
            <a:ext cx="7323137" cy="3663950"/>
            <a:chOff x="603" y="1580"/>
            <a:chExt cx="4613" cy="2308"/>
          </a:xfrm>
        </p:grpSpPr>
        <p:sp>
          <p:nvSpPr>
            <p:cNvPr id="167947" name="Text Box 6"/>
            <p:cNvSpPr txBox="1">
              <a:spLocks noChangeArrowheads="1"/>
            </p:cNvSpPr>
            <p:nvPr/>
          </p:nvSpPr>
          <p:spPr bwMode="auto">
            <a:xfrm>
              <a:off x="610" y="1626"/>
              <a:ext cx="360" cy="192"/>
            </a:xfrm>
            <a:prstGeom prst="rect">
              <a:avLst/>
            </a:prstGeom>
            <a:noFill/>
            <a:ln w="9525">
              <a:noFill/>
              <a:miter lim="800000"/>
              <a:headEnd/>
              <a:tailEnd/>
            </a:ln>
          </p:spPr>
          <p:txBody>
            <a:bodyPr wrap="none">
              <a:spAutoFit/>
            </a:bodyPr>
            <a:lstStyle/>
            <a:p>
              <a:r>
                <a:rPr lang="en-US" sz="1400" b="1">
                  <a:latin typeface="Arial" charset="0"/>
                </a:rPr>
                <a:t>NH</a:t>
              </a:r>
              <a:r>
                <a:rPr lang="en-US" sz="1400" b="1" baseline="-25000">
                  <a:latin typeface="Arial" charset="0"/>
                </a:rPr>
                <a:t>4</a:t>
              </a:r>
              <a:r>
                <a:rPr lang="en-US" sz="1400" b="1" baseline="30000">
                  <a:latin typeface="Arial" charset="0"/>
                </a:rPr>
                <a:t>+</a:t>
              </a:r>
            </a:p>
          </p:txBody>
        </p:sp>
        <p:sp>
          <p:nvSpPr>
            <p:cNvPr id="167948" name="Text Box 7"/>
            <p:cNvSpPr txBox="1">
              <a:spLocks noChangeArrowheads="1"/>
            </p:cNvSpPr>
            <p:nvPr/>
          </p:nvSpPr>
          <p:spPr bwMode="auto">
            <a:xfrm>
              <a:off x="1366" y="1627"/>
              <a:ext cx="713" cy="192"/>
            </a:xfrm>
            <a:prstGeom prst="rect">
              <a:avLst/>
            </a:prstGeom>
            <a:noFill/>
            <a:ln w="9525">
              <a:noFill/>
              <a:miter lim="800000"/>
              <a:headEnd/>
              <a:tailEnd/>
            </a:ln>
          </p:spPr>
          <p:txBody>
            <a:bodyPr wrap="none">
              <a:spAutoFit/>
            </a:bodyPr>
            <a:lstStyle/>
            <a:p>
              <a:r>
                <a:rPr lang="en-US" sz="1400" b="1">
                  <a:latin typeface="Arial" charset="0"/>
                </a:rPr>
                <a:t>ammonium</a:t>
              </a:r>
            </a:p>
          </p:txBody>
        </p:sp>
        <p:sp>
          <p:nvSpPr>
            <p:cNvPr id="167949" name="Text Box 8"/>
            <p:cNvSpPr txBox="1">
              <a:spLocks noChangeArrowheads="1"/>
            </p:cNvSpPr>
            <p:nvPr/>
          </p:nvSpPr>
          <p:spPr bwMode="auto">
            <a:xfrm>
              <a:off x="1365" y="1805"/>
              <a:ext cx="426" cy="192"/>
            </a:xfrm>
            <a:prstGeom prst="rect">
              <a:avLst/>
            </a:prstGeom>
            <a:noFill/>
            <a:ln w="9525">
              <a:noFill/>
              <a:miter lim="800000"/>
              <a:headEnd/>
              <a:tailEnd/>
            </a:ln>
          </p:spPr>
          <p:txBody>
            <a:bodyPr wrap="none">
              <a:spAutoFit/>
            </a:bodyPr>
            <a:lstStyle/>
            <a:p>
              <a:r>
                <a:rPr lang="en-US" sz="1400" b="1">
                  <a:latin typeface="Arial" charset="0"/>
                </a:rPr>
                <a:t>nitrite</a:t>
              </a:r>
            </a:p>
          </p:txBody>
        </p:sp>
        <p:sp>
          <p:nvSpPr>
            <p:cNvPr id="167950" name="Text Box 9"/>
            <p:cNvSpPr txBox="1">
              <a:spLocks noChangeArrowheads="1"/>
            </p:cNvSpPr>
            <p:nvPr/>
          </p:nvSpPr>
          <p:spPr bwMode="auto">
            <a:xfrm>
              <a:off x="1366" y="1984"/>
              <a:ext cx="457" cy="192"/>
            </a:xfrm>
            <a:prstGeom prst="rect">
              <a:avLst/>
            </a:prstGeom>
            <a:noFill/>
            <a:ln w="9525">
              <a:noFill/>
              <a:miter lim="800000"/>
              <a:headEnd/>
              <a:tailEnd/>
            </a:ln>
          </p:spPr>
          <p:txBody>
            <a:bodyPr wrap="none">
              <a:spAutoFit/>
            </a:bodyPr>
            <a:lstStyle/>
            <a:p>
              <a:r>
                <a:rPr lang="en-US" sz="1400" b="1">
                  <a:latin typeface="Arial" charset="0"/>
                </a:rPr>
                <a:t>nitrate</a:t>
              </a:r>
            </a:p>
          </p:txBody>
        </p:sp>
        <p:sp>
          <p:nvSpPr>
            <p:cNvPr id="167951" name="Text Box 10"/>
            <p:cNvSpPr txBox="1">
              <a:spLocks noChangeArrowheads="1"/>
            </p:cNvSpPr>
            <p:nvPr/>
          </p:nvSpPr>
          <p:spPr bwMode="auto">
            <a:xfrm>
              <a:off x="1371" y="3342"/>
              <a:ext cx="679" cy="192"/>
            </a:xfrm>
            <a:prstGeom prst="rect">
              <a:avLst/>
            </a:prstGeom>
            <a:noFill/>
            <a:ln w="9525">
              <a:noFill/>
              <a:miter lim="800000"/>
              <a:headEnd/>
              <a:tailEnd/>
            </a:ln>
          </p:spPr>
          <p:txBody>
            <a:bodyPr wrap="none">
              <a:spAutoFit/>
            </a:bodyPr>
            <a:lstStyle/>
            <a:p>
              <a:r>
                <a:rPr lang="en-US" sz="1400" b="1">
                  <a:latin typeface="Arial" charset="0"/>
                </a:rPr>
                <a:t>phosphate</a:t>
              </a:r>
            </a:p>
          </p:txBody>
        </p:sp>
        <p:sp>
          <p:nvSpPr>
            <p:cNvPr id="167952" name="Text Box 11"/>
            <p:cNvSpPr txBox="1">
              <a:spLocks noChangeArrowheads="1"/>
            </p:cNvSpPr>
            <p:nvPr/>
          </p:nvSpPr>
          <p:spPr bwMode="auto">
            <a:xfrm>
              <a:off x="1365" y="3511"/>
              <a:ext cx="1218" cy="192"/>
            </a:xfrm>
            <a:prstGeom prst="rect">
              <a:avLst/>
            </a:prstGeom>
            <a:noFill/>
            <a:ln w="9525">
              <a:noFill/>
              <a:miter lim="800000"/>
              <a:headEnd/>
              <a:tailEnd/>
            </a:ln>
          </p:spPr>
          <p:txBody>
            <a:bodyPr wrap="none">
              <a:spAutoFit/>
            </a:bodyPr>
            <a:lstStyle/>
            <a:p>
              <a:r>
                <a:rPr lang="en-US" sz="1400" b="1">
                  <a:latin typeface="Arial" charset="0"/>
                </a:rPr>
                <a:t>hydrogen phosphate</a:t>
              </a:r>
            </a:p>
          </p:txBody>
        </p:sp>
        <p:sp>
          <p:nvSpPr>
            <p:cNvPr id="167953" name="Text Box 12"/>
            <p:cNvSpPr txBox="1">
              <a:spLocks noChangeArrowheads="1"/>
            </p:cNvSpPr>
            <p:nvPr/>
          </p:nvSpPr>
          <p:spPr bwMode="auto">
            <a:xfrm>
              <a:off x="1369" y="3690"/>
              <a:ext cx="1317" cy="192"/>
            </a:xfrm>
            <a:prstGeom prst="rect">
              <a:avLst/>
            </a:prstGeom>
            <a:noFill/>
            <a:ln w="9525">
              <a:noFill/>
              <a:miter lim="800000"/>
              <a:headEnd/>
              <a:tailEnd/>
            </a:ln>
          </p:spPr>
          <p:txBody>
            <a:bodyPr wrap="none">
              <a:spAutoFit/>
            </a:bodyPr>
            <a:lstStyle/>
            <a:p>
              <a:r>
                <a:rPr lang="en-US" sz="1400" b="1">
                  <a:latin typeface="Arial" charset="0"/>
                </a:rPr>
                <a:t>dihydrogen phosphate</a:t>
              </a:r>
            </a:p>
          </p:txBody>
        </p:sp>
        <p:sp>
          <p:nvSpPr>
            <p:cNvPr id="167954" name="Text Box 13"/>
            <p:cNvSpPr txBox="1">
              <a:spLocks noChangeArrowheads="1"/>
            </p:cNvSpPr>
            <p:nvPr/>
          </p:nvSpPr>
          <p:spPr bwMode="auto">
            <a:xfrm>
              <a:off x="3850" y="1635"/>
              <a:ext cx="649" cy="192"/>
            </a:xfrm>
            <a:prstGeom prst="rect">
              <a:avLst/>
            </a:prstGeom>
            <a:noFill/>
            <a:ln w="9525">
              <a:noFill/>
              <a:miter lim="800000"/>
              <a:headEnd/>
              <a:tailEnd/>
            </a:ln>
          </p:spPr>
          <p:txBody>
            <a:bodyPr wrap="none">
              <a:spAutoFit/>
            </a:bodyPr>
            <a:lstStyle/>
            <a:p>
              <a:r>
                <a:rPr lang="en-US" sz="1400" b="1">
                  <a:latin typeface="Arial" charset="0"/>
                </a:rPr>
                <a:t>carbonate</a:t>
              </a:r>
            </a:p>
          </p:txBody>
        </p:sp>
        <p:sp>
          <p:nvSpPr>
            <p:cNvPr id="167955" name="Text Box 14"/>
            <p:cNvSpPr txBox="1">
              <a:spLocks noChangeArrowheads="1"/>
            </p:cNvSpPr>
            <p:nvPr/>
          </p:nvSpPr>
          <p:spPr bwMode="auto">
            <a:xfrm>
              <a:off x="3842" y="1808"/>
              <a:ext cx="1374" cy="460"/>
            </a:xfrm>
            <a:prstGeom prst="rect">
              <a:avLst/>
            </a:prstGeom>
            <a:noFill/>
            <a:ln w="9525">
              <a:noFill/>
              <a:miter lim="800000"/>
              <a:headEnd/>
              <a:tailEnd/>
            </a:ln>
          </p:spPr>
          <p:txBody>
            <a:bodyPr wrap="none">
              <a:spAutoFit/>
            </a:bodyPr>
            <a:lstStyle/>
            <a:p>
              <a:r>
                <a:rPr lang="en-US" sz="1400" b="1">
                  <a:latin typeface="Arial" charset="0"/>
                </a:rPr>
                <a:t>hydrogen carbonate</a:t>
              </a:r>
            </a:p>
            <a:p>
              <a:r>
                <a:rPr lang="en-US" sz="1400" b="1">
                  <a:latin typeface="Arial" charset="0"/>
                </a:rPr>
                <a:t>(bicarbonate is a widely</a:t>
              </a:r>
            </a:p>
            <a:p>
              <a:r>
                <a:rPr lang="en-US" sz="1400" b="1">
                  <a:latin typeface="Arial" charset="0"/>
                </a:rPr>
                <a:t>used common name)</a:t>
              </a:r>
            </a:p>
          </p:txBody>
        </p:sp>
        <p:sp>
          <p:nvSpPr>
            <p:cNvPr id="167956" name="Text Box 15"/>
            <p:cNvSpPr txBox="1">
              <a:spLocks noChangeArrowheads="1"/>
            </p:cNvSpPr>
            <p:nvPr/>
          </p:nvSpPr>
          <p:spPr bwMode="auto">
            <a:xfrm>
              <a:off x="1368" y="2156"/>
              <a:ext cx="444" cy="192"/>
            </a:xfrm>
            <a:prstGeom prst="rect">
              <a:avLst/>
            </a:prstGeom>
            <a:noFill/>
            <a:ln w="9525">
              <a:noFill/>
              <a:miter lim="800000"/>
              <a:headEnd/>
              <a:tailEnd/>
            </a:ln>
          </p:spPr>
          <p:txBody>
            <a:bodyPr wrap="none">
              <a:spAutoFit/>
            </a:bodyPr>
            <a:lstStyle/>
            <a:p>
              <a:r>
                <a:rPr lang="en-US" sz="1400" b="1">
                  <a:latin typeface="Arial" charset="0"/>
                </a:rPr>
                <a:t>sulfite</a:t>
              </a:r>
            </a:p>
          </p:txBody>
        </p:sp>
        <p:sp>
          <p:nvSpPr>
            <p:cNvPr id="167957" name="Text Box 16"/>
            <p:cNvSpPr txBox="1">
              <a:spLocks noChangeArrowheads="1"/>
            </p:cNvSpPr>
            <p:nvPr/>
          </p:nvSpPr>
          <p:spPr bwMode="auto">
            <a:xfrm>
              <a:off x="1368" y="2336"/>
              <a:ext cx="475" cy="192"/>
            </a:xfrm>
            <a:prstGeom prst="rect">
              <a:avLst/>
            </a:prstGeom>
            <a:noFill/>
            <a:ln w="9525">
              <a:noFill/>
              <a:miter lim="800000"/>
              <a:headEnd/>
              <a:tailEnd/>
            </a:ln>
          </p:spPr>
          <p:txBody>
            <a:bodyPr wrap="none">
              <a:spAutoFit/>
            </a:bodyPr>
            <a:lstStyle/>
            <a:p>
              <a:r>
                <a:rPr lang="en-US" sz="1400" b="1">
                  <a:latin typeface="Arial" charset="0"/>
                </a:rPr>
                <a:t>sulfate</a:t>
              </a:r>
            </a:p>
          </p:txBody>
        </p:sp>
        <p:sp>
          <p:nvSpPr>
            <p:cNvPr id="167958" name="Text Box 17"/>
            <p:cNvSpPr txBox="1">
              <a:spLocks noChangeArrowheads="1"/>
            </p:cNvSpPr>
            <p:nvPr/>
          </p:nvSpPr>
          <p:spPr bwMode="auto">
            <a:xfrm>
              <a:off x="1367" y="2505"/>
              <a:ext cx="1233" cy="460"/>
            </a:xfrm>
            <a:prstGeom prst="rect">
              <a:avLst/>
            </a:prstGeom>
            <a:noFill/>
            <a:ln w="9525">
              <a:noFill/>
              <a:miter lim="800000"/>
              <a:headEnd/>
              <a:tailEnd/>
            </a:ln>
          </p:spPr>
          <p:txBody>
            <a:bodyPr wrap="none">
              <a:spAutoFit/>
            </a:bodyPr>
            <a:lstStyle/>
            <a:p>
              <a:r>
                <a:rPr lang="en-US" sz="1400" b="1">
                  <a:latin typeface="Arial" charset="0"/>
                </a:rPr>
                <a:t>hydrogen sulfate</a:t>
              </a:r>
            </a:p>
            <a:p>
              <a:r>
                <a:rPr lang="en-US" sz="1400" b="1">
                  <a:latin typeface="Arial" charset="0"/>
                </a:rPr>
                <a:t>(bisulfate is a widely</a:t>
              </a:r>
            </a:p>
            <a:p>
              <a:r>
                <a:rPr lang="en-US" sz="1400" b="1">
                  <a:latin typeface="Arial" charset="0"/>
                </a:rPr>
                <a:t>used common name)</a:t>
              </a:r>
            </a:p>
          </p:txBody>
        </p:sp>
        <p:sp>
          <p:nvSpPr>
            <p:cNvPr id="167959" name="Text Box 18"/>
            <p:cNvSpPr txBox="1">
              <a:spLocks noChangeArrowheads="1"/>
            </p:cNvSpPr>
            <p:nvPr/>
          </p:nvSpPr>
          <p:spPr bwMode="auto">
            <a:xfrm>
              <a:off x="1368" y="2983"/>
              <a:ext cx="649" cy="192"/>
            </a:xfrm>
            <a:prstGeom prst="rect">
              <a:avLst/>
            </a:prstGeom>
            <a:noFill/>
            <a:ln w="9525">
              <a:noFill/>
              <a:miter lim="800000"/>
              <a:headEnd/>
              <a:tailEnd/>
            </a:ln>
          </p:spPr>
          <p:txBody>
            <a:bodyPr wrap="none">
              <a:spAutoFit/>
            </a:bodyPr>
            <a:lstStyle/>
            <a:p>
              <a:r>
                <a:rPr lang="en-US" sz="1400" b="1">
                  <a:latin typeface="Arial" charset="0"/>
                </a:rPr>
                <a:t>hydroxide</a:t>
              </a:r>
            </a:p>
          </p:txBody>
        </p:sp>
        <p:sp>
          <p:nvSpPr>
            <p:cNvPr id="167960" name="Text Box 19"/>
            <p:cNvSpPr txBox="1">
              <a:spLocks noChangeArrowheads="1"/>
            </p:cNvSpPr>
            <p:nvPr/>
          </p:nvSpPr>
          <p:spPr bwMode="auto">
            <a:xfrm>
              <a:off x="1373" y="3157"/>
              <a:ext cx="531" cy="192"/>
            </a:xfrm>
            <a:prstGeom prst="rect">
              <a:avLst/>
            </a:prstGeom>
            <a:noFill/>
            <a:ln w="9525">
              <a:noFill/>
              <a:miter lim="800000"/>
              <a:headEnd/>
              <a:tailEnd/>
            </a:ln>
          </p:spPr>
          <p:txBody>
            <a:bodyPr wrap="none">
              <a:spAutoFit/>
            </a:bodyPr>
            <a:lstStyle/>
            <a:p>
              <a:r>
                <a:rPr lang="en-US" sz="1400" b="1">
                  <a:latin typeface="Arial" charset="0"/>
                </a:rPr>
                <a:t>cyanide</a:t>
              </a:r>
            </a:p>
          </p:txBody>
        </p:sp>
        <p:sp>
          <p:nvSpPr>
            <p:cNvPr id="167961" name="Text Box 20"/>
            <p:cNvSpPr txBox="1">
              <a:spLocks noChangeArrowheads="1"/>
            </p:cNvSpPr>
            <p:nvPr/>
          </p:nvSpPr>
          <p:spPr bwMode="auto">
            <a:xfrm>
              <a:off x="3848" y="2281"/>
              <a:ext cx="785" cy="192"/>
            </a:xfrm>
            <a:prstGeom prst="rect">
              <a:avLst/>
            </a:prstGeom>
            <a:noFill/>
            <a:ln w="9525">
              <a:noFill/>
              <a:miter lim="800000"/>
              <a:headEnd/>
              <a:tailEnd/>
            </a:ln>
          </p:spPr>
          <p:txBody>
            <a:bodyPr wrap="none">
              <a:spAutoFit/>
            </a:bodyPr>
            <a:lstStyle/>
            <a:p>
              <a:r>
                <a:rPr lang="en-US" sz="1400" b="1">
                  <a:latin typeface="Arial" charset="0"/>
                </a:rPr>
                <a:t>hypochlorite</a:t>
              </a:r>
            </a:p>
          </p:txBody>
        </p:sp>
        <p:sp>
          <p:nvSpPr>
            <p:cNvPr id="167962" name="Text Box 21"/>
            <p:cNvSpPr txBox="1">
              <a:spLocks noChangeArrowheads="1"/>
            </p:cNvSpPr>
            <p:nvPr/>
          </p:nvSpPr>
          <p:spPr bwMode="auto">
            <a:xfrm>
              <a:off x="3853" y="2462"/>
              <a:ext cx="519" cy="192"/>
            </a:xfrm>
            <a:prstGeom prst="rect">
              <a:avLst/>
            </a:prstGeom>
            <a:noFill/>
            <a:ln w="9525">
              <a:noFill/>
              <a:miter lim="800000"/>
              <a:headEnd/>
              <a:tailEnd/>
            </a:ln>
          </p:spPr>
          <p:txBody>
            <a:bodyPr wrap="none">
              <a:spAutoFit/>
            </a:bodyPr>
            <a:lstStyle/>
            <a:p>
              <a:r>
                <a:rPr lang="en-US" sz="1400" b="1">
                  <a:latin typeface="Arial" charset="0"/>
                </a:rPr>
                <a:t>chlorite</a:t>
              </a:r>
            </a:p>
          </p:txBody>
        </p:sp>
        <p:sp>
          <p:nvSpPr>
            <p:cNvPr id="167963" name="Text Box 22"/>
            <p:cNvSpPr txBox="1">
              <a:spLocks noChangeArrowheads="1"/>
            </p:cNvSpPr>
            <p:nvPr/>
          </p:nvSpPr>
          <p:spPr bwMode="auto">
            <a:xfrm>
              <a:off x="3853" y="2640"/>
              <a:ext cx="550" cy="192"/>
            </a:xfrm>
            <a:prstGeom prst="rect">
              <a:avLst/>
            </a:prstGeom>
            <a:noFill/>
            <a:ln w="9525">
              <a:noFill/>
              <a:miter lim="800000"/>
              <a:headEnd/>
              <a:tailEnd/>
            </a:ln>
          </p:spPr>
          <p:txBody>
            <a:bodyPr wrap="none">
              <a:spAutoFit/>
            </a:bodyPr>
            <a:lstStyle/>
            <a:p>
              <a:r>
                <a:rPr lang="en-US" sz="1400" b="1">
                  <a:latin typeface="Arial" charset="0"/>
                </a:rPr>
                <a:t>chlorate</a:t>
              </a:r>
            </a:p>
          </p:txBody>
        </p:sp>
        <p:sp>
          <p:nvSpPr>
            <p:cNvPr id="167964" name="Text Box 23"/>
            <p:cNvSpPr txBox="1">
              <a:spLocks noChangeArrowheads="1"/>
            </p:cNvSpPr>
            <p:nvPr/>
          </p:nvSpPr>
          <p:spPr bwMode="auto">
            <a:xfrm>
              <a:off x="3851" y="2814"/>
              <a:ext cx="724" cy="192"/>
            </a:xfrm>
            <a:prstGeom prst="rect">
              <a:avLst/>
            </a:prstGeom>
            <a:noFill/>
            <a:ln w="9525">
              <a:noFill/>
              <a:miter lim="800000"/>
              <a:headEnd/>
              <a:tailEnd/>
            </a:ln>
          </p:spPr>
          <p:txBody>
            <a:bodyPr wrap="none">
              <a:spAutoFit/>
            </a:bodyPr>
            <a:lstStyle/>
            <a:p>
              <a:r>
                <a:rPr lang="en-US" sz="1400" b="1">
                  <a:latin typeface="Arial" charset="0"/>
                </a:rPr>
                <a:t>perchlorate</a:t>
              </a:r>
            </a:p>
          </p:txBody>
        </p:sp>
        <p:sp>
          <p:nvSpPr>
            <p:cNvPr id="167965" name="Text Box 24"/>
            <p:cNvSpPr txBox="1">
              <a:spLocks noChangeArrowheads="1"/>
            </p:cNvSpPr>
            <p:nvPr/>
          </p:nvSpPr>
          <p:spPr bwMode="auto">
            <a:xfrm>
              <a:off x="3851" y="2989"/>
              <a:ext cx="500" cy="192"/>
            </a:xfrm>
            <a:prstGeom prst="rect">
              <a:avLst/>
            </a:prstGeom>
            <a:noFill/>
            <a:ln w="9525">
              <a:noFill/>
              <a:miter lim="800000"/>
              <a:headEnd/>
              <a:tailEnd/>
            </a:ln>
          </p:spPr>
          <p:txBody>
            <a:bodyPr wrap="none">
              <a:spAutoFit/>
            </a:bodyPr>
            <a:lstStyle/>
            <a:p>
              <a:r>
                <a:rPr lang="en-US" sz="1400" b="1">
                  <a:latin typeface="Arial" charset="0"/>
                </a:rPr>
                <a:t>acetate</a:t>
              </a:r>
            </a:p>
          </p:txBody>
        </p:sp>
        <p:sp>
          <p:nvSpPr>
            <p:cNvPr id="167966" name="Text Box 25"/>
            <p:cNvSpPr txBox="1">
              <a:spLocks noChangeArrowheads="1"/>
            </p:cNvSpPr>
            <p:nvPr/>
          </p:nvSpPr>
          <p:spPr bwMode="auto">
            <a:xfrm>
              <a:off x="3853" y="3164"/>
              <a:ext cx="879" cy="192"/>
            </a:xfrm>
            <a:prstGeom prst="rect">
              <a:avLst/>
            </a:prstGeom>
            <a:noFill/>
            <a:ln w="9525">
              <a:noFill/>
              <a:miter lim="800000"/>
              <a:headEnd/>
              <a:tailEnd/>
            </a:ln>
          </p:spPr>
          <p:txBody>
            <a:bodyPr wrap="none">
              <a:spAutoFit/>
            </a:bodyPr>
            <a:lstStyle/>
            <a:p>
              <a:r>
                <a:rPr lang="en-US" sz="1400" b="1">
                  <a:latin typeface="Arial" charset="0"/>
                </a:rPr>
                <a:t>permanganate</a:t>
              </a:r>
            </a:p>
          </p:txBody>
        </p:sp>
        <p:sp>
          <p:nvSpPr>
            <p:cNvPr id="167967" name="Text Box 26"/>
            <p:cNvSpPr txBox="1">
              <a:spLocks noChangeArrowheads="1"/>
            </p:cNvSpPr>
            <p:nvPr/>
          </p:nvSpPr>
          <p:spPr bwMode="auto">
            <a:xfrm>
              <a:off x="3854" y="3347"/>
              <a:ext cx="718" cy="192"/>
            </a:xfrm>
            <a:prstGeom prst="rect">
              <a:avLst/>
            </a:prstGeom>
            <a:noFill/>
            <a:ln w="9525">
              <a:noFill/>
              <a:miter lim="800000"/>
              <a:headEnd/>
              <a:tailEnd/>
            </a:ln>
          </p:spPr>
          <p:txBody>
            <a:bodyPr wrap="none">
              <a:spAutoFit/>
            </a:bodyPr>
            <a:lstStyle/>
            <a:p>
              <a:r>
                <a:rPr lang="en-US" sz="1400" b="1">
                  <a:latin typeface="Arial" charset="0"/>
                </a:rPr>
                <a:t>dichromate</a:t>
              </a:r>
            </a:p>
          </p:txBody>
        </p:sp>
        <p:sp>
          <p:nvSpPr>
            <p:cNvPr id="167968" name="Text Box 27"/>
            <p:cNvSpPr txBox="1">
              <a:spLocks noChangeArrowheads="1"/>
            </p:cNvSpPr>
            <p:nvPr/>
          </p:nvSpPr>
          <p:spPr bwMode="auto">
            <a:xfrm>
              <a:off x="3850" y="3520"/>
              <a:ext cx="619" cy="192"/>
            </a:xfrm>
            <a:prstGeom prst="rect">
              <a:avLst/>
            </a:prstGeom>
            <a:noFill/>
            <a:ln w="9525">
              <a:noFill/>
              <a:miter lim="800000"/>
              <a:headEnd/>
              <a:tailEnd/>
            </a:ln>
          </p:spPr>
          <p:txBody>
            <a:bodyPr wrap="none">
              <a:spAutoFit/>
            </a:bodyPr>
            <a:lstStyle/>
            <a:p>
              <a:r>
                <a:rPr lang="en-US" sz="1400" b="1">
                  <a:latin typeface="Arial" charset="0"/>
                </a:rPr>
                <a:t>chromate</a:t>
              </a:r>
            </a:p>
          </p:txBody>
        </p:sp>
        <p:sp>
          <p:nvSpPr>
            <p:cNvPr id="167969" name="Text Box 28"/>
            <p:cNvSpPr txBox="1">
              <a:spLocks noChangeArrowheads="1"/>
            </p:cNvSpPr>
            <p:nvPr/>
          </p:nvSpPr>
          <p:spPr bwMode="auto">
            <a:xfrm>
              <a:off x="3854" y="3696"/>
              <a:ext cx="581" cy="192"/>
            </a:xfrm>
            <a:prstGeom prst="rect">
              <a:avLst/>
            </a:prstGeom>
            <a:noFill/>
            <a:ln w="9525">
              <a:noFill/>
              <a:miter lim="800000"/>
              <a:headEnd/>
              <a:tailEnd/>
            </a:ln>
          </p:spPr>
          <p:txBody>
            <a:bodyPr wrap="none">
              <a:spAutoFit/>
            </a:bodyPr>
            <a:lstStyle/>
            <a:p>
              <a:r>
                <a:rPr lang="en-US" sz="1400" b="1">
                  <a:latin typeface="Arial" charset="0"/>
                </a:rPr>
                <a:t>peroxide</a:t>
              </a:r>
            </a:p>
          </p:txBody>
        </p:sp>
        <p:sp>
          <p:nvSpPr>
            <p:cNvPr id="167970" name="Line 33"/>
            <p:cNvSpPr>
              <a:spLocks noChangeShapeType="1"/>
            </p:cNvSpPr>
            <p:nvPr/>
          </p:nvSpPr>
          <p:spPr bwMode="auto">
            <a:xfrm>
              <a:off x="674" y="1580"/>
              <a:ext cx="4526" cy="0"/>
            </a:xfrm>
            <a:prstGeom prst="line">
              <a:avLst/>
            </a:prstGeom>
            <a:noFill/>
            <a:ln w="9525">
              <a:solidFill>
                <a:schemeClr val="tx1"/>
              </a:solidFill>
              <a:round/>
              <a:headEnd/>
              <a:tailEnd/>
            </a:ln>
          </p:spPr>
          <p:txBody>
            <a:bodyPr/>
            <a:lstStyle/>
            <a:p>
              <a:endParaRPr lang="en-US"/>
            </a:p>
          </p:txBody>
        </p:sp>
        <p:sp>
          <p:nvSpPr>
            <p:cNvPr id="167971" name="Text Box 34"/>
            <p:cNvSpPr txBox="1">
              <a:spLocks noChangeArrowheads="1"/>
            </p:cNvSpPr>
            <p:nvPr/>
          </p:nvSpPr>
          <p:spPr bwMode="auto">
            <a:xfrm>
              <a:off x="611" y="1803"/>
              <a:ext cx="348" cy="192"/>
            </a:xfrm>
            <a:prstGeom prst="rect">
              <a:avLst/>
            </a:prstGeom>
            <a:noFill/>
            <a:ln w="9525">
              <a:noFill/>
              <a:miter lim="800000"/>
              <a:headEnd/>
              <a:tailEnd/>
            </a:ln>
          </p:spPr>
          <p:txBody>
            <a:bodyPr wrap="none">
              <a:spAutoFit/>
            </a:bodyPr>
            <a:lstStyle/>
            <a:p>
              <a:r>
                <a:rPr lang="en-US" sz="1400" b="1">
                  <a:latin typeface="Arial" charset="0"/>
                </a:rPr>
                <a:t>NO</a:t>
              </a:r>
              <a:r>
                <a:rPr lang="en-US" sz="1400" b="1" baseline="-25000">
                  <a:latin typeface="Arial" charset="0"/>
                </a:rPr>
                <a:t>2</a:t>
              </a:r>
              <a:r>
                <a:rPr lang="en-US" sz="1400" b="1" baseline="30000">
                  <a:latin typeface="Arial" charset="0"/>
                </a:rPr>
                <a:t>-</a:t>
              </a:r>
            </a:p>
          </p:txBody>
        </p:sp>
        <p:sp>
          <p:nvSpPr>
            <p:cNvPr id="167972" name="Text Box 35"/>
            <p:cNvSpPr txBox="1">
              <a:spLocks noChangeArrowheads="1"/>
            </p:cNvSpPr>
            <p:nvPr/>
          </p:nvSpPr>
          <p:spPr bwMode="auto">
            <a:xfrm>
              <a:off x="610" y="1983"/>
              <a:ext cx="348" cy="192"/>
            </a:xfrm>
            <a:prstGeom prst="rect">
              <a:avLst/>
            </a:prstGeom>
            <a:noFill/>
            <a:ln w="9525">
              <a:noFill/>
              <a:miter lim="800000"/>
              <a:headEnd/>
              <a:tailEnd/>
            </a:ln>
          </p:spPr>
          <p:txBody>
            <a:bodyPr wrap="none">
              <a:spAutoFit/>
            </a:bodyPr>
            <a:lstStyle/>
            <a:p>
              <a:r>
                <a:rPr lang="en-US" sz="1400" b="1">
                  <a:latin typeface="Arial" charset="0"/>
                </a:rPr>
                <a:t>NO</a:t>
              </a:r>
              <a:r>
                <a:rPr lang="en-US" sz="1400" b="1" baseline="-25000">
                  <a:latin typeface="Arial" charset="0"/>
                </a:rPr>
                <a:t>3</a:t>
              </a:r>
              <a:r>
                <a:rPr lang="en-US" sz="1400" b="1" baseline="30000">
                  <a:latin typeface="Arial" charset="0"/>
                </a:rPr>
                <a:t>-</a:t>
              </a:r>
            </a:p>
          </p:txBody>
        </p:sp>
        <p:sp>
          <p:nvSpPr>
            <p:cNvPr id="167973" name="Text Box 36"/>
            <p:cNvSpPr txBox="1">
              <a:spLocks noChangeArrowheads="1"/>
            </p:cNvSpPr>
            <p:nvPr/>
          </p:nvSpPr>
          <p:spPr bwMode="auto">
            <a:xfrm>
              <a:off x="606" y="2156"/>
              <a:ext cx="382" cy="192"/>
            </a:xfrm>
            <a:prstGeom prst="rect">
              <a:avLst/>
            </a:prstGeom>
            <a:noFill/>
            <a:ln w="9525">
              <a:noFill/>
              <a:miter lim="800000"/>
              <a:headEnd/>
              <a:tailEnd/>
            </a:ln>
          </p:spPr>
          <p:txBody>
            <a:bodyPr wrap="none">
              <a:spAutoFit/>
            </a:bodyPr>
            <a:lstStyle/>
            <a:p>
              <a:r>
                <a:rPr lang="en-US" sz="1400" b="1">
                  <a:latin typeface="Arial" charset="0"/>
                </a:rPr>
                <a:t>SO</a:t>
              </a:r>
              <a:r>
                <a:rPr lang="en-US" sz="1400" b="1" baseline="-25000">
                  <a:latin typeface="Arial" charset="0"/>
                </a:rPr>
                <a:t>3</a:t>
              </a:r>
              <a:r>
                <a:rPr lang="en-US" sz="1400" b="1" baseline="30000">
                  <a:latin typeface="Arial" charset="0"/>
                </a:rPr>
                <a:t>2-</a:t>
              </a:r>
            </a:p>
          </p:txBody>
        </p:sp>
        <p:sp>
          <p:nvSpPr>
            <p:cNvPr id="167974" name="Text Box 37"/>
            <p:cNvSpPr txBox="1">
              <a:spLocks noChangeArrowheads="1"/>
            </p:cNvSpPr>
            <p:nvPr/>
          </p:nvSpPr>
          <p:spPr bwMode="auto">
            <a:xfrm>
              <a:off x="609" y="2510"/>
              <a:ext cx="423" cy="192"/>
            </a:xfrm>
            <a:prstGeom prst="rect">
              <a:avLst/>
            </a:prstGeom>
            <a:noFill/>
            <a:ln w="9525">
              <a:noFill/>
              <a:miter lim="800000"/>
              <a:headEnd/>
              <a:tailEnd/>
            </a:ln>
          </p:spPr>
          <p:txBody>
            <a:bodyPr wrap="none">
              <a:spAutoFit/>
            </a:bodyPr>
            <a:lstStyle/>
            <a:p>
              <a:r>
                <a:rPr lang="en-US" sz="1400" b="1">
                  <a:latin typeface="Arial" charset="0"/>
                </a:rPr>
                <a:t>HSO</a:t>
              </a:r>
              <a:r>
                <a:rPr lang="en-US" sz="1400" b="1" baseline="-25000">
                  <a:latin typeface="Arial" charset="0"/>
                </a:rPr>
                <a:t>4</a:t>
              </a:r>
              <a:r>
                <a:rPr lang="en-US" sz="1400" b="1" baseline="30000">
                  <a:latin typeface="Arial" charset="0"/>
                </a:rPr>
                <a:t>-</a:t>
              </a:r>
            </a:p>
          </p:txBody>
        </p:sp>
        <p:sp>
          <p:nvSpPr>
            <p:cNvPr id="167975" name="Text Box 38"/>
            <p:cNvSpPr txBox="1">
              <a:spLocks noChangeArrowheads="1"/>
            </p:cNvSpPr>
            <p:nvPr/>
          </p:nvSpPr>
          <p:spPr bwMode="auto">
            <a:xfrm>
              <a:off x="605" y="2982"/>
              <a:ext cx="308" cy="192"/>
            </a:xfrm>
            <a:prstGeom prst="rect">
              <a:avLst/>
            </a:prstGeom>
            <a:noFill/>
            <a:ln w="9525">
              <a:noFill/>
              <a:miter lim="800000"/>
              <a:headEnd/>
              <a:tailEnd/>
            </a:ln>
          </p:spPr>
          <p:txBody>
            <a:bodyPr wrap="none">
              <a:spAutoFit/>
            </a:bodyPr>
            <a:lstStyle/>
            <a:p>
              <a:r>
                <a:rPr lang="en-US" sz="1400" b="1">
                  <a:latin typeface="Arial" charset="0"/>
                </a:rPr>
                <a:t>OH</a:t>
              </a:r>
              <a:r>
                <a:rPr lang="en-US" sz="1400" b="1" baseline="30000">
                  <a:latin typeface="Arial" charset="0"/>
                </a:rPr>
                <a:t>-</a:t>
              </a:r>
            </a:p>
          </p:txBody>
        </p:sp>
        <p:sp>
          <p:nvSpPr>
            <p:cNvPr id="167976" name="Text Box 39"/>
            <p:cNvSpPr txBox="1">
              <a:spLocks noChangeArrowheads="1"/>
            </p:cNvSpPr>
            <p:nvPr/>
          </p:nvSpPr>
          <p:spPr bwMode="auto">
            <a:xfrm>
              <a:off x="604" y="3162"/>
              <a:ext cx="302" cy="192"/>
            </a:xfrm>
            <a:prstGeom prst="rect">
              <a:avLst/>
            </a:prstGeom>
            <a:noFill/>
            <a:ln w="9525">
              <a:noFill/>
              <a:miter lim="800000"/>
              <a:headEnd/>
              <a:tailEnd/>
            </a:ln>
          </p:spPr>
          <p:txBody>
            <a:bodyPr wrap="none">
              <a:spAutoFit/>
            </a:bodyPr>
            <a:lstStyle/>
            <a:p>
              <a:r>
                <a:rPr lang="en-US" sz="1400" b="1">
                  <a:latin typeface="Arial" charset="0"/>
                </a:rPr>
                <a:t>CN</a:t>
              </a:r>
              <a:r>
                <a:rPr lang="en-US" sz="1400" b="1" baseline="30000">
                  <a:latin typeface="Arial" charset="0"/>
                </a:rPr>
                <a:t>-</a:t>
              </a:r>
            </a:p>
          </p:txBody>
        </p:sp>
        <p:sp>
          <p:nvSpPr>
            <p:cNvPr id="167977" name="Text Box 40"/>
            <p:cNvSpPr txBox="1">
              <a:spLocks noChangeArrowheads="1"/>
            </p:cNvSpPr>
            <p:nvPr/>
          </p:nvSpPr>
          <p:spPr bwMode="auto">
            <a:xfrm>
              <a:off x="608" y="3334"/>
              <a:ext cx="382" cy="192"/>
            </a:xfrm>
            <a:prstGeom prst="rect">
              <a:avLst/>
            </a:prstGeom>
            <a:noFill/>
            <a:ln w="9525">
              <a:noFill/>
              <a:miter lim="800000"/>
              <a:headEnd/>
              <a:tailEnd/>
            </a:ln>
          </p:spPr>
          <p:txBody>
            <a:bodyPr wrap="none">
              <a:spAutoFit/>
            </a:bodyPr>
            <a:lstStyle/>
            <a:p>
              <a:r>
                <a:rPr lang="en-US" sz="1400" b="1">
                  <a:latin typeface="Arial" charset="0"/>
                </a:rPr>
                <a:t>PO</a:t>
              </a:r>
              <a:r>
                <a:rPr lang="en-US" sz="1400" b="1" baseline="-25000">
                  <a:latin typeface="Arial" charset="0"/>
                </a:rPr>
                <a:t>4</a:t>
              </a:r>
              <a:r>
                <a:rPr lang="en-US" sz="1400" b="1" baseline="30000">
                  <a:latin typeface="Arial" charset="0"/>
                </a:rPr>
                <a:t>3-</a:t>
              </a:r>
            </a:p>
          </p:txBody>
        </p:sp>
        <p:sp>
          <p:nvSpPr>
            <p:cNvPr id="167978" name="Text Box 41"/>
            <p:cNvSpPr txBox="1">
              <a:spLocks noChangeArrowheads="1"/>
            </p:cNvSpPr>
            <p:nvPr/>
          </p:nvSpPr>
          <p:spPr bwMode="auto">
            <a:xfrm>
              <a:off x="2961" y="1634"/>
              <a:ext cx="388" cy="192"/>
            </a:xfrm>
            <a:prstGeom prst="rect">
              <a:avLst/>
            </a:prstGeom>
            <a:noFill/>
            <a:ln w="9525">
              <a:noFill/>
              <a:miter lim="800000"/>
              <a:headEnd/>
              <a:tailEnd/>
            </a:ln>
          </p:spPr>
          <p:txBody>
            <a:bodyPr wrap="none">
              <a:spAutoFit/>
            </a:bodyPr>
            <a:lstStyle/>
            <a:p>
              <a:r>
                <a:rPr lang="en-US" sz="1400" b="1">
                  <a:latin typeface="Arial" charset="0"/>
                </a:rPr>
                <a:t>CO</a:t>
              </a:r>
              <a:r>
                <a:rPr lang="en-US" sz="1400" b="1" baseline="-25000">
                  <a:latin typeface="Arial" charset="0"/>
                </a:rPr>
                <a:t>3</a:t>
              </a:r>
              <a:r>
                <a:rPr lang="en-US" sz="1400" b="1" baseline="30000">
                  <a:latin typeface="Arial" charset="0"/>
                </a:rPr>
                <a:t>2-</a:t>
              </a:r>
            </a:p>
          </p:txBody>
        </p:sp>
        <p:sp>
          <p:nvSpPr>
            <p:cNvPr id="167979" name="Text Box 42"/>
            <p:cNvSpPr txBox="1">
              <a:spLocks noChangeArrowheads="1"/>
            </p:cNvSpPr>
            <p:nvPr/>
          </p:nvSpPr>
          <p:spPr bwMode="auto">
            <a:xfrm>
              <a:off x="603" y="2330"/>
              <a:ext cx="382" cy="192"/>
            </a:xfrm>
            <a:prstGeom prst="rect">
              <a:avLst/>
            </a:prstGeom>
            <a:noFill/>
            <a:ln w="9525">
              <a:noFill/>
              <a:miter lim="800000"/>
              <a:headEnd/>
              <a:tailEnd/>
            </a:ln>
          </p:spPr>
          <p:txBody>
            <a:bodyPr wrap="none">
              <a:spAutoFit/>
            </a:bodyPr>
            <a:lstStyle/>
            <a:p>
              <a:r>
                <a:rPr lang="en-US" sz="1400" b="1">
                  <a:latin typeface="Arial" charset="0"/>
                </a:rPr>
                <a:t>SO</a:t>
              </a:r>
              <a:r>
                <a:rPr lang="en-US" sz="1400" b="1" baseline="-25000">
                  <a:latin typeface="Arial" charset="0"/>
                </a:rPr>
                <a:t>4</a:t>
              </a:r>
              <a:r>
                <a:rPr lang="en-US" sz="1400" b="1" baseline="30000">
                  <a:latin typeface="Arial" charset="0"/>
                </a:rPr>
                <a:t>2-</a:t>
              </a:r>
            </a:p>
          </p:txBody>
        </p:sp>
        <p:sp>
          <p:nvSpPr>
            <p:cNvPr id="167980" name="Text Box 43"/>
            <p:cNvSpPr txBox="1">
              <a:spLocks noChangeArrowheads="1"/>
            </p:cNvSpPr>
            <p:nvPr/>
          </p:nvSpPr>
          <p:spPr bwMode="auto">
            <a:xfrm>
              <a:off x="2966" y="3168"/>
              <a:ext cx="428" cy="192"/>
            </a:xfrm>
            <a:prstGeom prst="rect">
              <a:avLst/>
            </a:prstGeom>
            <a:noFill/>
            <a:ln w="9525">
              <a:noFill/>
              <a:miter lim="800000"/>
              <a:headEnd/>
              <a:tailEnd/>
            </a:ln>
          </p:spPr>
          <p:txBody>
            <a:bodyPr wrap="none">
              <a:spAutoFit/>
            </a:bodyPr>
            <a:lstStyle/>
            <a:p>
              <a:r>
                <a:rPr lang="en-US" sz="1400" b="1">
                  <a:latin typeface="Arial" charset="0"/>
                </a:rPr>
                <a:t>MnO</a:t>
              </a:r>
              <a:r>
                <a:rPr lang="en-US" sz="1400" b="1" baseline="-25000">
                  <a:latin typeface="Arial" charset="0"/>
                </a:rPr>
                <a:t>4</a:t>
              </a:r>
              <a:r>
                <a:rPr lang="en-US" sz="1400" b="1" baseline="30000">
                  <a:latin typeface="Arial" charset="0"/>
                </a:rPr>
                <a:t>-</a:t>
              </a:r>
            </a:p>
          </p:txBody>
        </p:sp>
        <p:sp>
          <p:nvSpPr>
            <p:cNvPr id="167981" name="Text Box 44"/>
            <p:cNvSpPr txBox="1">
              <a:spLocks noChangeArrowheads="1"/>
            </p:cNvSpPr>
            <p:nvPr/>
          </p:nvSpPr>
          <p:spPr bwMode="auto">
            <a:xfrm>
              <a:off x="2965" y="3694"/>
              <a:ext cx="307" cy="192"/>
            </a:xfrm>
            <a:prstGeom prst="rect">
              <a:avLst/>
            </a:prstGeom>
            <a:noFill/>
            <a:ln w="9525">
              <a:noFill/>
              <a:miter lim="800000"/>
              <a:headEnd/>
              <a:tailEnd/>
            </a:ln>
          </p:spPr>
          <p:txBody>
            <a:bodyPr wrap="none">
              <a:spAutoFit/>
            </a:bodyPr>
            <a:lstStyle/>
            <a:p>
              <a:r>
                <a:rPr lang="en-US" sz="1400" b="1">
                  <a:latin typeface="Arial" charset="0"/>
                </a:rPr>
                <a:t>O</a:t>
              </a:r>
              <a:r>
                <a:rPr lang="en-US" sz="1400" b="1" baseline="-25000">
                  <a:latin typeface="Arial" charset="0"/>
                </a:rPr>
                <a:t>2</a:t>
              </a:r>
              <a:r>
                <a:rPr lang="en-US" sz="1400" b="1" baseline="30000">
                  <a:latin typeface="Arial" charset="0"/>
                </a:rPr>
                <a:t>2-</a:t>
              </a:r>
            </a:p>
          </p:txBody>
        </p:sp>
        <p:sp>
          <p:nvSpPr>
            <p:cNvPr id="167982" name="Text Box 45"/>
            <p:cNvSpPr txBox="1">
              <a:spLocks noChangeArrowheads="1"/>
            </p:cNvSpPr>
            <p:nvPr/>
          </p:nvSpPr>
          <p:spPr bwMode="auto">
            <a:xfrm>
              <a:off x="2961" y="3345"/>
              <a:ext cx="472" cy="192"/>
            </a:xfrm>
            <a:prstGeom prst="rect">
              <a:avLst/>
            </a:prstGeom>
            <a:noFill/>
            <a:ln w="9525">
              <a:noFill/>
              <a:miter lim="800000"/>
              <a:headEnd/>
              <a:tailEnd/>
            </a:ln>
          </p:spPr>
          <p:txBody>
            <a:bodyPr wrap="none">
              <a:spAutoFit/>
            </a:bodyPr>
            <a:lstStyle/>
            <a:p>
              <a:r>
                <a:rPr lang="en-US" sz="1400" b="1">
                  <a:latin typeface="Arial" charset="0"/>
                </a:rPr>
                <a:t>Cr</a:t>
              </a:r>
              <a:r>
                <a:rPr lang="en-US" sz="1400" b="1" baseline="-25000">
                  <a:latin typeface="Arial" charset="0"/>
                </a:rPr>
                <a:t>2</a:t>
              </a:r>
              <a:r>
                <a:rPr lang="en-US" sz="1400" b="1">
                  <a:latin typeface="Arial" charset="0"/>
                </a:rPr>
                <a:t>O</a:t>
              </a:r>
              <a:r>
                <a:rPr lang="en-US" sz="1400" b="1" baseline="-25000">
                  <a:latin typeface="Arial" charset="0"/>
                </a:rPr>
                <a:t>7</a:t>
              </a:r>
              <a:r>
                <a:rPr lang="en-US" sz="1400" b="1" baseline="30000">
                  <a:latin typeface="Arial" charset="0"/>
                </a:rPr>
                <a:t>2-</a:t>
              </a:r>
            </a:p>
          </p:txBody>
        </p:sp>
        <p:sp>
          <p:nvSpPr>
            <p:cNvPr id="167983" name="Text Box 46"/>
            <p:cNvSpPr txBox="1">
              <a:spLocks noChangeArrowheads="1"/>
            </p:cNvSpPr>
            <p:nvPr/>
          </p:nvSpPr>
          <p:spPr bwMode="auto">
            <a:xfrm>
              <a:off x="613" y="3512"/>
              <a:ext cx="463" cy="192"/>
            </a:xfrm>
            <a:prstGeom prst="rect">
              <a:avLst/>
            </a:prstGeom>
            <a:noFill/>
            <a:ln w="9525">
              <a:noFill/>
              <a:miter lim="800000"/>
              <a:headEnd/>
              <a:tailEnd/>
            </a:ln>
          </p:spPr>
          <p:txBody>
            <a:bodyPr wrap="none">
              <a:spAutoFit/>
            </a:bodyPr>
            <a:lstStyle/>
            <a:p>
              <a:r>
                <a:rPr lang="en-US" sz="1400" b="1">
                  <a:latin typeface="Arial" charset="0"/>
                </a:rPr>
                <a:t>HPO</a:t>
              </a:r>
              <a:r>
                <a:rPr lang="en-US" sz="1400" b="1" baseline="-25000">
                  <a:latin typeface="Arial" charset="0"/>
                </a:rPr>
                <a:t>4</a:t>
              </a:r>
              <a:r>
                <a:rPr lang="en-US" sz="1400" b="1" baseline="30000">
                  <a:latin typeface="Arial" charset="0"/>
                </a:rPr>
                <a:t>2-</a:t>
              </a:r>
            </a:p>
          </p:txBody>
        </p:sp>
        <p:sp>
          <p:nvSpPr>
            <p:cNvPr id="167984" name="Text Box 47"/>
            <p:cNvSpPr txBox="1">
              <a:spLocks noChangeArrowheads="1"/>
            </p:cNvSpPr>
            <p:nvPr/>
          </p:nvSpPr>
          <p:spPr bwMode="auto">
            <a:xfrm>
              <a:off x="610" y="3695"/>
              <a:ext cx="463" cy="192"/>
            </a:xfrm>
            <a:prstGeom prst="rect">
              <a:avLst/>
            </a:prstGeom>
            <a:noFill/>
            <a:ln w="9525">
              <a:noFill/>
              <a:miter lim="800000"/>
              <a:headEnd/>
              <a:tailEnd/>
            </a:ln>
          </p:spPr>
          <p:txBody>
            <a:bodyPr wrap="none">
              <a:spAutoFit/>
            </a:bodyPr>
            <a:lstStyle/>
            <a:p>
              <a:r>
                <a:rPr lang="en-US" sz="1400" b="1">
                  <a:latin typeface="Arial" charset="0"/>
                </a:rPr>
                <a:t>H</a:t>
              </a:r>
              <a:r>
                <a:rPr lang="en-US" sz="1400" b="1" baseline="-25000">
                  <a:latin typeface="Arial" charset="0"/>
                </a:rPr>
                <a:t>2</a:t>
              </a:r>
              <a:r>
                <a:rPr lang="en-US" sz="1400" b="1">
                  <a:latin typeface="Arial" charset="0"/>
                </a:rPr>
                <a:t>PO</a:t>
              </a:r>
              <a:r>
                <a:rPr lang="en-US" sz="1400" b="1" baseline="-25000">
                  <a:latin typeface="Arial" charset="0"/>
                </a:rPr>
                <a:t>4</a:t>
              </a:r>
              <a:r>
                <a:rPr lang="en-US" sz="1400" b="1" baseline="30000">
                  <a:latin typeface="Arial" charset="0"/>
                </a:rPr>
                <a:t>-</a:t>
              </a:r>
            </a:p>
          </p:txBody>
        </p:sp>
        <p:sp>
          <p:nvSpPr>
            <p:cNvPr id="167985" name="Text Box 48"/>
            <p:cNvSpPr txBox="1">
              <a:spLocks noChangeArrowheads="1"/>
            </p:cNvSpPr>
            <p:nvPr/>
          </p:nvSpPr>
          <p:spPr bwMode="auto">
            <a:xfrm>
              <a:off x="2963" y="2460"/>
              <a:ext cx="379" cy="192"/>
            </a:xfrm>
            <a:prstGeom prst="rect">
              <a:avLst/>
            </a:prstGeom>
            <a:noFill/>
            <a:ln w="9525">
              <a:noFill/>
              <a:miter lim="800000"/>
              <a:headEnd/>
              <a:tailEnd/>
            </a:ln>
          </p:spPr>
          <p:txBody>
            <a:bodyPr wrap="none">
              <a:spAutoFit/>
            </a:bodyPr>
            <a:lstStyle/>
            <a:p>
              <a:r>
                <a:rPr lang="en-US" sz="1400" b="1">
                  <a:latin typeface="Arial" charset="0"/>
                </a:rPr>
                <a:t>ClO</a:t>
              </a:r>
              <a:r>
                <a:rPr lang="en-US" sz="1400" b="1" baseline="-25000">
                  <a:latin typeface="Arial" charset="0"/>
                </a:rPr>
                <a:t>2</a:t>
              </a:r>
              <a:r>
                <a:rPr lang="en-US" sz="1400" b="1" baseline="30000">
                  <a:latin typeface="Arial" charset="0"/>
                </a:rPr>
                <a:t>-</a:t>
              </a:r>
            </a:p>
          </p:txBody>
        </p:sp>
        <p:sp>
          <p:nvSpPr>
            <p:cNvPr id="167986" name="Text Box 49"/>
            <p:cNvSpPr txBox="1">
              <a:spLocks noChangeArrowheads="1"/>
            </p:cNvSpPr>
            <p:nvPr/>
          </p:nvSpPr>
          <p:spPr bwMode="auto">
            <a:xfrm>
              <a:off x="2961" y="2638"/>
              <a:ext cx="379" cy="192"/>
            </a:xfrm>
            <a:prstGeom prst="rect">
              <a:avLst/>
            </a:prstGeom>
            <a:noFill/>
            <a:ln w="9525">
              <a:noFill/>
              <a:miter lim="800000"/>
              <a:headEnd/>
              <a:tailEnd/>
            </a:ln>
          </p:spPr>
          <p:txBody>
            <a:bodyPr wrap="none">
              <a:spAutoFit/>
            </a:bodyPr>
            <a:lstStyle/>
            <a:p>
              <a:r>
                <a:rPr lang="en-US" sz="1400" b="1">
                  <a:latin typeface="Arial" charset="0"/>
                </a:rPr>
                <a:t>ClO</a:t>
              </a:r>
              <a:r>
                <a:rPr lang="en-US" sz="1400" b="1" baseline="-25000">
                  <a:latin typeface="Arial" charset="0"/>
                </a:rPr>
                <a:t>3</a:t>
              </a:r>
              <a:r>
                <a:rPr lang="en-US" sz="1400" b="1" baseline="30000">
                  <a:latin typeface="Arial" charset="0"/>
                </a:rPr>
                <a:t>-</a:t>
              </a:r>
            </a:p>
          </p:txBody>
        </p:sp>
        <p:sp>
          <p:nvSpPr>
            <p:cNvPr id="167987" name="Text Box 50"/>
            <p:cNvSpPr txBox="1">
              <a:spLocks noChangeArrowheads="1"/>
            </p:cNvSpPr>
            <p:nvPr/>
          </p:nvSpPr>
          <p:spPr bwMode="auto">
            <a:xfrm>
              <a:off x="2969" y="2288"/>
              <a:ext cx="339" cy="192"/>
            </a:xfrm>
            <a:prstGeom prst="rect">
              <a:avLst/>
            </a:prstGeom>
            <a:noFill/>
            <a:ln w="9525">
              <a:noFill/>
              <a:miter lim="800000"/>
              <a:headEnd/>
              <a:tailEnd/>
            </a:ln>
          </p:spPr>
          <p:txBody>
            <a:bodyPr wrap="none">
              <a:spAutoFit/>
            </a:bodyPr>
            <a:lstStyle/>
            <a:p>
              <a:r>
                <a:rPr lang="en-US" sz="1400" b="1">
                  <a:latin typeface="Arial" charset="0"/>
                </a:rPr>
                <a:t>ClO</a:t>
              </a:r>
              <a:r>
                <a:rPr lang="en-US" sz="1400" b="1" baseline="30000">
                  <a:latin typeface="Arial" charset="0"/>
                </a:rPr>
                <a:t>-</a:t>
              </a:r>
            </a:p>
          </p:txBody>
        </p:sp>
        <p:sp>
          <p:nvSpPr>
            <p:cNvPr id="167988" name="Text Box 51"/>
            <p:cNvSpPr txBox="1">
              <a:spLocks noChangeArrowheads="1"/>
            </p:cNvSpPr>
            <p:nvPr/>
          </p:nvSpPr>
          <p:spPr bwMode="auto">
            <a:xfrm>
              <a:off x="2961" y="1813"/>
              <a:ext cx="429" cy="192"/>
            </a:xfrm>
            <a:prstGeom prst="rect">
              <a:avLst/>
            </a:prstGeom>
            <a:noFill/>
            <a:ln w="9525">
              <a:noFill/>
              <a:miter lim="800000"/>
              <a:headEnd/>
              <a:tailEnd/>
            </a:ln>
          </p:spPr>
          <p:txBody>
            <a:bodyPr wrap="none">
              <a:spAutoFit/>
            </a:bodyPr>
            <a:lstStyle/>
            <a:p>
              <a:r>
                <a:rPr lang="en-US" sz="1400" b="1">
                  <a:latin typeface="Arial" charset="0"/>
                </a:rPr>
                <a:t>HCO</a:t>
              </a:r>
              <a:r>
                <a:rPr lang="en-US" sz="1400" b="1" baseline="-25000">
                  <a:latin typeface="Arial" charset="0"/>
                </a:rPr>
                <a:t>3</a:t>
              </a:r>
              <a:r>
                <a:rPr lang="en-US" sz="1400" b="1" baseline="30000">
                  <a:latin typeface="Arial" charset="0"/>
                </a:rPr>
                <a:t>-</a:t>
              </a:r>
            </a:p>
          </p:txBody>
        </p:sp>
        <p:sp>
          <p:nvSpPr>
            <p:cNvPr id="167989" name="Text Box 52"/>
            <p:cNvSpPr txBox="1">
              <a:spLocks noChangeArrowheads="1"/>
            </p:cNvSpPr>
            <p:nvPr/>
          </p:nvSpPr>
          <p:spPr bwMode="auto">
            <a:xfrm>
              <a:off x="2962" y="2811"/>
              <a:ext cx="379" cy="192"/>
            </a:xfrm>
            <a:prstGeom prst="rect">
              <a:avLst/>
            </a:prstGeom>
            <a:noFill/>
            <a:ln w="9525">
              <a:noFill/>
              <a:miter lim="800000"/>
              <a:headEnd/>
              <a:tailEnd/>
            </a:ln>
          </p:spPr>
          <p:txBody>
            <a:bodyPr wrap="none">
              <a:spAutoFit/>
            </a:bodyPr>
            <a:lstStyle/>
            <a:p>
              <a:r>
                <a:rPr lang="en-US" sz="1400" b="1">
                  <a:latin typeface="Arial" charset="0"/>
                </a:rPr>
                <a:t>ClO</a:t>
              </a:r>
              <a:r>
                <a:rPr lang="en-US" sz="1400" b="1" baseline="-25000">
                  <a:latin typeface="Arial" charset="0"/>
                </a:rPr>
                <a:t>4</a:t>
              </a:r>
              <a:r>
                <a:rPr lang="en-US" sz="1400" b="1" baseline="30000">
                  <a:latin typeface="Arial" charset="0"/>
                </a:rPr>
                <a:t>-</a:t>
              </a:r>
            </a:p>
          </p:txBody>
        </p:sp>
        <p:sp>
          <p:nvSpPr>
            <p:cNvPr id="167990" name="Text Box 53"/>
            <p:cNvSpPr txBox="1">
              <a:spLocks noChangeArrowheads="1"/>
            </p:cNvSpPr>
            <p:nvPr/>
          </p:nvSpPr>
          <p:spPr bwMode="auto">
            <a:xfrm>
              <a:off x="2961" y="2989"/>
              <a:ext cx="509" cy="192"/>
            </a:xfrm>
            <a:prstGeom prst="rect">
              <a:avLst/>
            </a:prstGeom>
            <a:noFill/>
            <a:ln w="9525">
              <a:noFill/>
              <a:miter lim="800000"/>
              <a:headEnd/>
              <a:tailEnd/>
            </a:ln>
          </p:spPr>
          <p:txBody>
            <a:bodyPr wrap="none">
              <a:spAutoFit/>
            </a:bodyPr>
            <a:lstStyle/>
            <a:p>
              <a:r>
                <a:rPr lang="en-US" sz="1400" b="1">
                  <a:latin typeface="Arial" charset="0"/>
                </a:rPr>
                <a:t>C</a:t>
              </a:r>
              <a:r>
                <a:rPr lang="en-US" sz="1400" b="1" baseline="-25000">
                  <a:latin typeface="Arial" charset="0"/>
                </a:rPr>
                <a:t>2</a:t>
              </a:r>
              <a:r>
                <a:rPr lang="en-US" sz="1400" b="1">
                  <a:latin typeface="Arial" charset="0"/>
                </a:rPr>
                <a:t>H</a:t>
              </a:r>
              <a:r>
                <a:rPr lang="en-US" sz="1400" b="1" baseline="-25000">
                  <a:latin typeface="Arial" charset="0"/>
                </a:rPr>
                <a:t>3</a:t>
              </a:r>
              <a:r>
                <a:rPr lang="en-US" sz="1400" b="1">
                  <a:latin typeface="Arial" charset="0"/>
                </a:rPr>
                <a:t>O</a:t>
              </a:r>
              <a:r>
                <a:rPr lang="en-US" sz="1400" b="1" baseline="-25000">
                  <a:latin typeface="Arial" charset="0"/>
                </a:rPr>
                <a:t>2</a:t>
              </a:r>
              <a:r>
                <a:rPr lang="en-US" sz="1400" b="1" baseline="30000">
                  <a:latin typeface="Arial" charset="0"/>
                </a:rPr>
                <a:t>-</a:t>
              </a:r>
            </a:p>
          </p:txBody>
        </p:sp>
        <p:sp>
          <p:nvSpPr>
            <p:cNvPr id="167991" name="Text Box 54"/>
            <p:cNvSpPr txBox="1">
              <a:spLocks noChangeArrowheads="1"/>
            </p:cNvSpPr>
            <p:nvPr/>
          </p:nvSpPr>
          <p:spPr bwMode="auto">
            <a:xfrm>
              <a:off x="2961" y="3522"/>
              <a:ext cx="432" cy="192"/>
            </a:xfrm>
            <a:prstGeom prst="rect">
              <a:avLst/>
            </a:prstGeom>
            <a:noFill/>
            <a:ln w="9525">
              <a:noFill/>
              <a:miter lim="800000"/>
              <a:headEnd/>
              <a:tailEnd/>
            </a:ln>
          </p:spPr>
          <p:txBody>
            <a:bodyPr wrap="none">
              <a:spAutoFit/>
            </a:bodyPr>
            <a:lstStyle/>
            <a:p>
              <a:r>
                <a:rPr lang="en-US" sz="1400" b="1">
                  <a:latin typeface="Arial" charset="0"/>
                </a:rPr>
                <a:t>CrO</a:t>
              </a:r>
              <a:r>
                <a:rPr lang="en-US" sz="1400" b="1" baseline="-25000">
                  <a:latin typeface="Arial" charset="0"/>
                </a:rPr>
                <a:t>4</a:t>
              </a:r>
              <a:r>
                <a:rPr lang="en-US" sz="1400" b="1" baseline="30000">
                  <a:latin typeface="Arial" charset="0"/>
                </a:rPr>
                <a:t>2-</a:t>
              </a:r>
            </a:p>
          </p:txBody>
        </p:sp>
      </p:grpSp>
      <p:sp>
        <p:nvSpPr>
          <p:cNvPr id="167946" name="Rectangle 56"/>
          <p:cNvSpPr>
            <a:spLocks noChangeArrowheads="1"/>
          </p:cNvSpPr>
          <p:nvPr/>
        </p:nvSpPr>
        <p:spPr bwMode="auto">
          <a:xfrm>
            <a:off x="776288" y="1768475"/>
            <a:ext cx="7754937" cy="301625"/>
          </a:xfrm>
          <a:prstGeom prst="rect">
            <a:avLst/>
          </a:prstGeom>
          <a:solidFill>
            <a:schemeClr val="accent2">
              <a:alpha val="38823"/>
            </a:schemeClr>
          </a:solidFill>
          <a:ln w="9525">
            <a:solidFill>
              <a:schemeClr val="tx1"/>
            </a:solidFill>
            <a:miter lim="800000"/>
            <a:headEnd/>
            <a:tailEnd/>
          </a:ln>
        </p:spPr>
        <p:txBody>
          <a:bodyPr wrap="none" anchor="ctr"/>
          <a:lstStyle/>
          <a:p>
            <a:r>
              <a:rPr lang="en-US">
                <a:latin typeface="Arial" charset="0"/>
              </a:rPr>
              <a:t>Names of Common Polyatomic 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990600"/>
            <a:ext cx="7772400" cy="1143000"/>
          </a:xfrm>
        </p:spPr>
        <p:txBody>
          <a:bodyPr/>
          <a:lstStyle/>
          <a:p>
            <a:pPr eaLnBrk="1" hangingPunct="1"/>
            <a:r>
              <a:rPr lang="en-US" sz="3600" smtClean="0">
                <a:latin typeface="Arial" charset="0"/>
              </a:rPr>
              <a:t>Example:  Aluminum Chloride</a:t>
            </a:r>
          </a:p>
        </p:txBody>
      </p:sp>
      <p:sp>
        <p:nvSpPr>
          <p:cNvPr id="27651" name="Text Box 3"/>
          <p:cNvSpPr txBox="1">
            <a:spLocks noChangeArrowheads="1"/>
          </p:cNvSpPr>
          <p:nvPr/>
        </p:nvSpPr>
        <p:spPr bwMode="auto">
          <a:xfrm>
            <a:off x="1116013" y="2249488"/>
            <a:ext cx="5894387"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Aluminum		Chloride</a:t>
            </a:r>
          </a:p>
        </p:txBody>
      </p:sp>
      <p:sp>
        <p:nvSpPr>
          <p:cNvPr id="27652" name="Rectangle 6"/>
          <p:cNvSpPr>
            <a:spLocks noChangeArrowheads="1"/>
          </p:cNvSpPr>
          <p:nvPr/>
        </p:nvSpPr>
        <p:spPr bwMode="auto">
          <a:xfrm>
            <a:off x="1100138" y="3078163"/>
            <a:ext cx="5681662"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Al</a:t>
            </a:r>
            <a:r>
              <a:rPr lang="en-US" sz="4000" baseline="30000">
                <a:solidFill>
                  <a:schemeClr val="accent2"/>
                </a:solidFill>
                <a:latin typeface="Arial" charset="0"/>
              </a:rPr>
              <a:t>3+</a:t>
            </a:r>
            <a:r>
              <a:rPr lang="en-US" sz="4000">
                <a:latin typeface="Arial" charset="0"/>
              </a:rPr>
              <a:t>		 Cl</a:t>
            </a:r>
            <a:r>
              <a:rPr lang="en-US" sz="4000" baseline="30000">
                <a:solidFill>
                  <a:srgbClr val="FF0066"/>
                </a:solidFill>
                <a:latin typeface="Arial" charset="0"/>
              </a:rPr>
              <a:t>1-</a:t>
            </a:r>
          </a:p>
        </p:txBody>
      </p:sp>
      <p:sp>
        <p:nvSpPr>
          <p:cNvPr id="27653" name="Rectangle 7"/>
          <p:cNvSpPr>
            <a:spLocks noChangeArrowheads="1"/>
          </p:cNvSpPr>
          <p:nvPr/>
        </p:nvSpPr>
        <p:spPr bwMode="auto">
          <a:xfrm>
            <a:off x="1100138" y="3870325"/>
            <a:ext cx="5376862"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Al</a:t>
            </a:r>
            <a:r>
              <a:rPr lang="en-US" sz="4000" baseline="30000">
                <a:latin typeface="Arial" charset="0"/>
              </a:rPr>
              <a:t>	</a:t>
            </a:r>
            <a:r>
              <a:rPr lang="en-US" sz="4000">
                <a:latin typeface="Arial" charset="0"/>
              </a:rPr>
              <a:t>		 Cl</a:t>
            </a:r>
            <a:endParaRPr lang="en-US" sz="4000" baseline="30000">
              <a:latin typeface="Arial" charset="0"/>
            </a:endParaRPr>
          </a:p>
        </p:txBody>
      </p:sp>
      <p:sp>
        <p:nvSpPr>
          <p:cNvPr id="27654" name="Text Box 11"/>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1</a:t>
            </a:r>
          </a:p>
        </p:txBody>
      </p:sp>
      <p:sp>
        <p:nvSpPr>
          <p:cNvPr id="27655" name="Rectangle 12"/>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27656" name="Line 14"/>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27657" name="Line 15"/>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27658" name="Line 16"/>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27659" name="Line 17"/>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27660" name="Line 18"/>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27661" name="Line 19"/>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27662" name="Rectangle 21"/>
          <p:cNvSpPr>
            <a:spLocks noChangeArrowheads="1"/>
          </p:cNvSpPr>
          <p:nvPr/>
        </p:nvSpPr>
        <p:spPr bwMode="auto">
          <a:xfrm>
            <a:off x="1066800" y="4708525"/>
            <a:ext cx="426720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AlCl</a:t>
            </a:r>
            <a:endParaRPr lang="en-US" sz="4000" baseline="30000">
              <a:latin typeface="Arial" charset="0"/>
            </a:endParaRPr>
          </a:p>
        </p:txBody>
      </p:sp>
      <p:sp>
        <p:nvSpPr>
          <p:cNvPr id="27663" name="Rectangle 23"/>
          <p:cNvSpPr>
            <a:spLocks noChangeArrowheads="1"/>
          </p:cNvSpPr>
          <p:nvPr/>
        </p:nvSpPr>
        <p:spPr bwMode="auto">
          <a:xfrm>
            <a:off x="5257800" y="5029200"/>
            <a:ext cx="325438" cy="396875"/>
          </a:xfrm>
          <a:prstGeom prst="rect">
            <a:avLst/>
          </a:prstGeom>
          <a:noFill/>
          <a:ln w="9525">
            <a:noFill/>
            <a:miter lim="800000"/>
            <a:headEnd/>
            <a:tailEnd/>
          </a:ln>
        </p:spPr>
        <p:txBody>
          <a:bodyPr wrap="none">
            <a:spAutoFit/>
          </a:bodyPr>
          <a:lstStyle/>
          <a:p>
            <a:r>
              <a:rPr lang="en-US">
                <a:latin typeface="Arial" charset="0"/>
              </a:rPr>
              <a:t>3</a:t>
            </a:r>
          </a:p>
        </p:txBody>
      </p:sp>
      <p:sp>
        <p:nvSpPr>
          <p:cNvPr id="27664" name="Text Box 28"/>
          <p:cNvSpPr txBox="1">
            <a:spLocks noChangeArrowheads="1"/>
          </p:cNvSpPr>
          <p:nvPr/>
        </p:nvSpPr>
        <p:spPr bwMode="auto">
          <a:xfrm>
            <a:off x="2843213" y="563563"/>
            <a:ext cx="3252787" cy="579437"/>
          </a:xfrm>
          <a:prstGeom prst="rect">
            <a:avLst/>
          </a:prstGeom>
          <a:noFill/>
          <a:ln w="9525">
            <a:noFill/>
            <a:miter lim="800000"/>
            <a:headEnd/>
            <a:tailEnd/>
          </a:ln>
        </p:spPr>
        <p:txBody>
          <a:bodyPr wrap="none">
            <a:spAutoFit/>
          </a:bodyPr>
          <a:lstStyle/>
          <a:p>
            <a:r>
              <a:rPr lang="en-US" sz="3200">
                <a:latin typeface="Arial" charset="0"/>
              </a:rPr>
              <a:t>Criss-Cross Rule</a:t>
            </a:r>
          </a:p>
        </p:txBody>
      </p:sp>
      <p:sp>
        <p:nvSpPr>
          <p:cNvPr id="27665" name="AutoShape 30">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z="3600" smtClean="0">
                <a:latin typeface="Arial" charset="0"/>
              </a:rPr>
              <a:t>Vocabulary - Chemical Bonds</a:t>
            </a:r>
          </a:p>
        </p:txBody>
      </p:sp>
      <p:sp>
        <p:nvSpPr>
          <p:cNvPr id="142339"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234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2341"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3"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68966" name="Text Box 6"/>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168967" name="Text Box 7"/>
          <p:cNvSpPr txBox="1">
            <a:spLocks noChangeArrowheads="1"/>
          </p:cNvSpPr>
          <p:nvPr/>
        </p:nvSpPr>
        <p:spPr bwMode="auto">
          <a:xfrm>
            <a:off x="2136775" y="1954213"/>
            <a:ext cx="3587750" cy="396875"/>
          </a:xfrm>
          <a:prstGeom prst="rect">
            <a:avLst/>
          </a:prstGeom>
          <a:noFill/>
          <a:ln w="9525">
            <a:noFill/>
            <a:miter lim="800000"/>
            <a:headEnd/>
            <a:tailEnd/>
          </a:ln>
        </p:spPr>
        <p:txBody>
          <a:bodyPr wrap="none">
            <a:spAutoFit/>
          </a:bodyPr>
          <a:lstStyle/>
          <a:p>
            <a:r>
              <a:rPr lang="en-US">
                <a:latin typeface="Arial" charset="0"/>
                <a:hlinkClick r:id="rId4" action="ppaction://hlinkfile"/>
              </a:rPr>
              <a:t>Vocabulary – Chemical Bonds</a:t>
            </a:r>
            <a:endParaRPr lang="en-US">
              <a:latin typeface="Arial" charset="0"/>
            </a:endParaRPr>
          </a:p>
        </p:txBody>
      </p:sp>
      <p:sp>
        <p:nvSpPr>
          <p:cNvPr id="168968" name="Text Box 8"/>
          <p:cNvSpPr txBox="1">
            <a:spLocks noChangeArrowheads="1"/>
          </p:cNvSpPr>
          <p:nvPr/>
        </p:nvSpPr>
        <p:spPr bwMode="auto">
          <a:xfrm>
            <a:off x="2136775" y="4106863"/>
            <a:ext cx="3587750" cy="396875"/>
          </a:xfrm>
          <a:prstGeom prst="rect">
            <a:avLst/>
          </a:prstGeom>
          <a:noFill/>
          <a:ln w="9525">
            <a:noFill/>
            <a:miter lim="800000"/>
            <a:headEnd/>
            <a:tailEnd/>
          </a:ln>
        </p:spPr>
        <p:txBody>
          <a:bodyPr wrap="none">
            <a:spAutoFit/>
          </a:bodyPr>
          <a:lstStyle/>
          <a:p>
            <a:r>
              <a:rPr lang="en-US">
                <a:latin typeface="Arial" charset="0"/>
                <a:hlinkClick r:id="rId5"/>
              </a:rPr>
              <a:t>Vocabulary – Chemical Bonds</a:t>
            </a:r>
            <a:endParaRPr lang="en-US">
              <a:latin typeface="Arial"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1295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87" name="Rectangle 3"/>
          <p:cNvSpPr>
            <a:spLocks noChangeArrowheads="1"/>
          </p:cNvSpPr>
          <p:nvPr/>
        </p:nvSpPr>
        <p:spPr bwMode="auto">
          <a:xfrm>
            <a:off x="7772400" y="1447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9988" name="Rectangle 4"/>
          <p:cNvSpPr>
            <a:spLocks noChangeArrowheads="1"/>
          </p:cNvSpPr>
          <p:nvPr/>
        </p:nvSpPr>
        <p:spPr bwMode="auto">
          <a:xfrm>
            <a:off x="6248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89" name="Rectangle 5"/>
          <p:cNvSpPr>
            <a:spLocks noChangeArrowheads="1"/>
          </p:cNvSpPr>
          <p:nvPr/>
        </p:nvSpPr>
        <p:spPr bwMode="auto">
          <a:xfrm>
            <a:off x="6629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0" name="Rectangle 6"/>
          <p:cNvSpPr>
            <a:spLocks noChangeArrowheads="1"/>
          </p:cNvSpPr>
          <p:nvPr/>
        </p:nvSpPr>
        <p:spPr bwMode="auto">
          <a:xfrm>
            <a:off x="7010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1" name="Rectangle 7"/>
          <p:cNvSpPr>
            <a:spLocks noChangeArrowheads="1"/>
          </p:cNvSpPr>
          <p:nvPr/>
        </p:nvSpPr>
        <p:spPr bwMode="auto">
          <a:xfrm>
            <a:off x="7391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2" name="Rectangle 8"/>
          <p:cNvSpPr>
            <a:spLocks noChangeArrowheads="1"/>
          </p:cNvSpPr>
          <p:nvPr/>
        </p:nvSpPr>
        <p:spPr bwMode="auto">
          <a:xfrm>
            <a:off x="7772400" y="19812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9993" name="Rectangle 9"/>
          <p:cNvSpPr>
            <a:spLocks noChangeArrowheads="1"/>
          </p:cNvSpPr>
          <p:nvPr/>
        </p:nvSpPr>
        <p:spPr bwMode="auto">
          <a:xfrm>
            <a:off x="1295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4" name="Rectangle 10"/>
          <p:cNvSpPr>
            <a:spLocks noChangeArrowheads="1"/>
          </p:cNvSpPr>
          <p:nvPr/>
        </p:nvSpPr>
        <p:spPr bwMode="auto">
          <a:xfrm>
            <a:off x="5867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5" name="Rectangle 11"/>
          <p:cNvSpPr>
            <a:spLocks noChangeArrowheads="1"/>
          </p:cNvSpPr>
          <p:nvPr/>
        </p:nvSpPr>
        <p:spPr bwMode="auto">
          <a:xfrm>
            <a:off x="1676400" y="1981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6" name="Rectangle 12"/>
          <p:cNvSpPr>
            <a:spLocks noChangeArrowheads="1"/>
          </p:cNvSpPr>
          <p:nvPr/>
        </p:nvSpPr>
        <p:spPr bwMode="auto">
          <a:xfrm>
            <a:off x="1295400" y="1447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7" name="Rectangle 13"/>
          <p:cNvSpPr>
            <a:spLocks noChangeArrowheads="1"/>
          </p:cNvSpPr>
          <p:nvPr/>
        </p:nvSpPr>
        <p:spPr bwMode="auto">
          <a:xfrm>
            <a:off x="5867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8" name="Rectangle 14"/>
          <p:cNvSpPr>
            <a:spLocks noChangeArrowheads="1"/>
          </p:cNvSpPr>
          <p:nvPr/>
        </p:nvSpPr>
        <p:spPr bwMode="auto">
          <a:xfrm>
            <a:off x="6248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69999" name="Rectangle 15"/>
          <p:cNvSpPr>
            <a:spLocks noChangeArrowheads="1"/>
          </p:cNvSpPr>
          <p:nvPr/>
        </p:nvSpPr>
        <p:spPr bwMode="auto">
          <a:xfrm>
            <a:off x="6629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0" name="Rectangle 16"/>
          <p:cNvSpPr>
            <a:spLocks noChangeArrowheads="1"/>
          </p:cNvSpPr>
          <p:nvPr/>
        </p:nvSpPr>
        <p:spPr bwMode="auto">
          <a:xfrm>
            <a:off x="7010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1" name="Rectangle 17"/>
          <p:cNvSpPr>
            <a:spLocks noChangeArrowheads="1"/>
          </p:cNvSpPr>
          <p:nvPr/>
        </p:nvSpPr>
        <p:spPr bwMode="auto">
          <a:xfrm>
            <a:off x="7391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2" name="Rectangle 18"/>
          <p:cNvSpPr>
            <a:spLocks noChangeArrowheads="1"/>
          </p:cNvSpPr>
          <p:nvPr/>
        </p:nvSpPr>
        <p:spPr bwMode="auto">
          <a:xfrm>
            <a:off x="7772400" y="25146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0003" name="Rectangle 19"/>
          <p:cNvSpPr>
            <a:spLocks noChangeArrowheads="1"/>
          </p:cNvSpPr>
          <p:nvPr/>
        </p:nvSpPr>
        <p:spPr bwMode="auto">
          <a:xfrm>
            <a:off x="1295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4" name="Rectangle 20"/>
          <p:cNvSpPr>
            <a:spLocks noChangeArrowheads="1"/>
          </p:cNvSpPr>
          <p:nvPr/>
        </p:nvSpPr>
        <p:spPr bwMode="auto">
          <a:xfrm>
            <a:off x="1676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5" name="Rectangle 21"/>
          <p:cNvSpPr>
            <a:spLocks noChangeArrowheads="1"/>
          </p:cNvSpPr>
          <p:nvPr/>
        </p:nvSpPr>
        <p:spPr bwMode="auto">
          <a:xfrm>
            <a:off x="2057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6" name="Rectangle 22"/>
          <p:cNvSpPr>
            <a:spLocks noChangeArrowheads="1"/>
          </p:cNvSpPr>
          <p:nvPr/>
        </p:nvSpPr>
        <p:spPr bwMode="auto">
          <a:xfrm>
            <a:off x="2438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7" name="Rectangle 23"/>
          <p:cNvSpPr>
            <a:spLocks noChangeArrowheads="1"/>
          </p:cNvSpPr>
          <p:nvPr/>
        </p:nvSpPr>
        <p:spPr bwMode="auto">
          <a:xfrm>
            <a:off x="2819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8" name="Rectangle 24"/>
          <p:cNvSpPr>
            <a:spLocks noChangeArrowheads="1"/>
          </p:cNvSpPr>
          <p:nvPr/>
        </p:nvSpPr>
        <p:spPr bwMode="auto">
          <a:xfrm>
            <a:off x="3200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09" name="Rectangle 25"/>
          <p:cNvSpPr>
            <a:spLocks noChangeArrowheads="1"/>
          </p:cNvSpPr>
          <p:nvPr/>
        </p:nvSpPr>
        <p:spPr bwMode="auto">
          <a:xfrm>
            <a:off x="3581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0" name="Rectangle 26"/>
          <p:cNvSpPr>
            <a:spLocks noChangeArrowheads="1"/>
          </p:cNvSpPr>
          <p:nvPr/>
        </p:nvSpPr>
        <p:spPr bwMode="auto">
          <a:xfrm>
            <a:off x="3962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1" name="Rectangle 27"/>
          <p:cNvSpPr>
            <a:spLocks noChangeArrowheads="1"/>
          </p:cNvSpPr>
          <p:nvPr/>
        </p:nvSpPr>
        <p:spPr bwMode="auto">
          <a:xfrm>
            <a:off x="4343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2" name="Rectangle 28"/>
          <p:cNvSpPr>
            <a:spLocks noChangeArrowheads="1"/>
          </p:cNvSpPr>
          <p:nvPr/>
        </p:nvSpPr>
        <p:spPr bwMode="auto">
          <a:xfrm>
            <a:off x="4724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3" name="Rectangle 29"/>
          <p:cNvSpPr>
            <a:spLocks noChangeArrowheads="1"/>
          </p:cNvSpPr>
          <p:nvPr/>
        </p:nvSpPr>
        <p:spPr bwMode="auto">
          <a:xfrm>
            <a:off x="5105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4" name="Rectangle 30"/>
          <p:cNvSpPr>
            <a:spLocks noChangeArrowheads="1"/>
          </p:cNvSpPr>
          <p:nvPr/>
        </p:nvSpPr>
        <p:spPr bwMode="auto">
          <a:xfrm>
            <a:off x="5486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5" name="Rectangle 31"/>
          <p:cNvSpPr>
            <a:spLocks noChangeArrowheads="1"/>
          </p:cNvSpPr>
          <p:nvPr/>
        </p:nvSpPr>
        <p:spPr bwMode="auto">
          <a:xfrm>
            <a:off x="5867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6" name="Rectangle 32"/>
          <p:cNvSpPr>
            <a:spLocks noChangeArrowheads="1"/>
          </p:cNvSpPr>
          <p:nvPr/>
        </p:nvSpPr>
        <p:spPr bwMode="auto">
          <a:xfrm>
            <a:off x="6248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7" name="Rectangle 33"/>
          <p:cNvSpPr>
            <a:spLocks noChangeArrowheads="1"/>
          </p:cNvSpPr>
          <p:nvPr/>
        </p:nvSpPr>
        <p:spPr bwMode="auto">
          <a:xfrm>
            <a:off x="6629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8" name="Rectangle 34"/>
          <p:cNvSpPr>
            <a:spLocks noChangeArrowheads="1"/>
          </p:cNvSpPr>
          <p:nvPr/>
        </p:nvSpPr>
        <p:spPr bwMode="auto">
          <a:xfrm>
            <a:off x="7010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19" name="Rectangle 35"/>
          <p:cNvSpPr>
            <a:spLocks noChangeArrowheads="1"/>
          </p:cNvSpPr>
          <p:nvPr/>
        </p:nvSpPr>
        <p:spPr bwMode="auto">
          <a:xfrm>
            <a:off x="7391400" y="30480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0" name="Rectangle 36"/>
          <p:cNvSpPr>
            <a:spLocks noChangeArrowheads="1"/>
          </p:cNvSpPr>
          <p:nvPr/>
        </p:nvSpPr>
        <p:spPr bwMode="auto">
          <a:xfrm>
            <a:off x="7772400" y="30480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0021" name="Rectangle 37"/>
          <p:cNvSpPr>
            <a:spLocks noChangeArrowheads="1"/>
          </p:cNvSpPr>
          <p:nvPr/>
        </p:nvSpPr>
        <p:spPr bwMode="auto">
          <a:xfrm>
            <a:off x="1295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2" name="Rectangle 38"/>
          <p:cNvSpPr>
            <a:spLocks noChangeArrowheads="1"/>
          </p:cNvSpPr>
          <p:nvPr/>
        </p:nvSpPr>
        <p:spPr bwMode="auto">
          <a:xfrm>
            <a:off x="1676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3" name="Rectangle 39"/>
          <p:cNvSpPr>
            <a:spLocks noChangeArrowheads="1"/>
          </p:cNvSpPr>
          <p:nvPr/>
        </p:nvSpPr>
        <p:spPr bwMode="auto">
          <a:xfrm>
            <a:off x="2057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4" name="Rectangle 40"/>
          <p:cNvSpPr>
            <a:spLocks noChangeArrowheads="1"/>
          </p:cNvSpPr>
          <p:nvPr/>
        </p:nvSpPr>
        <p:spPr bwMode="auto">
          <a:xfrm>
            <a:off x="2438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5" name="Rectangle 41"/>
          <p:cNvSpPr>
            <a:spLocks noChangeArrowheads="1"/>
          </p:cNvSpPr>
          <p:nvPr/>
        </p:nvSpPr>
        <p:spPr bwMode="auto">
          <a:xfrm>
            <a:off x="2819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6" name="Rectangle 42"/>
          <p:cNvSpPr>
            <a:spLocks noChangeArrowheads="1"/>
          </p:cNvSpPr>
          <p:nvPr/>
        </p:nvSpPr>
        <p:spPr bwMode="auto">
          <a:xfrm>
            <a:off x="3200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7" name="Rectangle 43"/>
          <p:cNvSpPr>
            <a:spLocks noChangeArrowheads="1"/>
          </p:cNvSpPr>
          <p:nvPr/>
        </p:nvSpPr>
        <p:spPr bwMode="auto">
          <a:xfrm>
            <a:off x="3581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8" name="Rectangle 44"/>
          <p:cNvSpPr>
            <a:spLocks noChangeArrowheads="1"/>
          </p:cNvSpPr>
          <p:nvPr/>
        </p:nvSpPr>
        <p:spPr bwMode="auto">
          <a:xfrm>
            <a:off x="3962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29" name="Rectangle 45"/>
          <p:cNvSpPr>
            <a:spLocks noChangeArrowheads="1"/>
          </p:cNvSpPr>
          <p:nvPr/>
        </p:nvSpPr>
        <p:spPr bwMode="auto">
          <a:xfrm>
            <a:off x="4343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0" name="Rectangle 46"/>
          <p:cNvSpPr>
            <a:spLocks noChangeArrowheads="1"/>
          </p:cNvSpPr>
          <p:nvPr/>
        </p:nvSpPr>
        <p:spPr bwMode="auto">
          <a:xfrm>
            <a:off x="4724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1" name="Rectangle 47"/>
          <p:cNvSpPr>
            <a:spLocks noChangeArrowheads="1"/>
          </p:cNvSpPr>
          <p:nvPr/>
        </p:nvSpPr>
        <p:spPr bwMode="auto">
          <a:xfrm>
            <a:off x="5105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2" name="Rectangle 48"/>
          <p:cNvSpPr>
            <a:spLocks noChangeArrowheads="1"/>
          </p:cNvSpPr>
          <p:nvPr/>
        </p:nvSpPr>
        <p:spPr bwMode="auto">
          <a:xfrm>
            <a:off x="5486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3" name="Rectangle 49"/>
          <p:cNvSpPr>
            <a:spLocks noChangeArrowheads="1"/>
          </p:cNvSpPr>
          <p:nvPr/>
        </p:nvSpPr>
        <p:spPr bwMode="auto">
          <a:xfrm>
            <a:off x="5867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4" name="Rectangle 50"/>
          <p:cNvSpPr>
            <a:spLocks noChangeArrowheads="1"/>
          </p:cNvSpPr>
          <p:nvPr/>
        </p:nvSpPr>
        <p:spPr bwMode="auto">
          <a:xfrm>
            <a:off x="6248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5" name="Rectangle 51"/>
          <p:cNvSpPr>
            <a:spLocks noChangeArrowheads="1"/>
          </p:cNvSpPr>
          <p:nvPr/>
        </p:nvSpPr>
        <p:spPr bwMode="auto">
          <a:xfrm>
            <a:off x="6629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6" name="Rectangle 52"/>
          <p:cNvSpPr>
            <a:spLocks noChangeArrowheads="1"/>
          </p:cNvSpPr>
          <p:nvPr/>
        </p:nvSpPr>
        <p:spPr bwMode="auto">
          <a:xfrm>
            <a:off x="7010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7" name="Rectangle 53"/>
          <p:cNvSpPr>
            <a:spLocks noChangeArrowheads="1"/>
          </p:cNvSpPr>
          <p:nvPr/>
        </p:nvSpPr>
        <p:spPr bwMode="auto">
          <a:xfrm>
            <a:off x="7391400" y="35814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38" name="Rectangle 54"/>
          <p:cNvSpPr>
            <a:spLocks noChangeArrowheads="1"/>
          </p:cNvSpPr>
          <p:nvPr/>
        </p:nvSpPr>
        <p:spPr bwMode="auto">
          <a:xfrm>
            <a:off x="7772400" y="35814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0039" name="Rectangle 55"/>
          <p:cNvSpPr>
            <a:spLocks noChangeArrowheads="1"/>
          </p:cNvSpPr>
          <p:nvPr/>
        </p:nvSpPr>
        <p:spPr bwMode="auto">
          <a:xfrm>
            <a:off x="1295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0" name="Rectangle 56"/>
          <p:cNvSpPr>
            <a:spLocks noChangeArrowheads="1"/>
          </p:cNvSpPr>
          <p:nvPr/>
        </p:nvSpPr>
        <p:spPr bwMode="auto">
          <a:xfrm>
            <a:off x="1676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1" name="Rectangle 57"/>
          <p:cNvSpPr>
            <a:spLocks noChangeArrowheads="1"/>
          </p:cNvSpPr>
          <p:nvPr/>
        </p:nvSpPr>
        <p:spPr bwMode="auto">
          <a:xfrm>
            <a:off x="2438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2" name="Rectangle 58"/>
          <p:cNvSpPr>
            <a:spLocks noChangeArrowheads="1"/>
          </p:cNvSpPr>
          <p:nvPr/>
        </p:nvSpPr>
        <p:spPr bwMode="auto">
          <a:xfrm>
            <a:off x="2819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3" name="Rectangle 59"/>
          <p:cNvSpPr>
            <a:spLocks noChangeArrowheads="1"/>
          </p:cNvSpPr>
          <p:nvPr/>
        </p:nvSpPr>
        <p:spPr bwMode="auto">
          <a:xfrm>
            <a:off x="3200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4" name="Rectangle 60"/>
          <p:cNvSpPr>
            <a:spLocks noChangeArrowheads="1"/>
          </p:cNvSpPr>
          <p:nvPr/>
        </p:nvSpPr>
        <p:spPr bwMode="auto">
          <a:xfrm>
            <a:off x="3581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5" name="Rectangle 61"/>
          <p:cNvSpPr>
            <a:spLocks noChangeArrowheads="1"/>
          </p:cNvSpPr>
          <p:nvPr/>
        </p:nvSpPr>
        <p:spPr bwMode="auto">
          <a:xfrm>
            <a:off x="3962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6" name="Rectangle 62"/>
          <p:cNvSpPr>
            <a:spLocks noChangeArrowheads="1"/>
          </p:cNvSpPr>
          <p:nvPr/>
        </p:nvSpPr>
        <p:spPr bwMode="auto">
          <a:xfrm>
            <a:off x="4343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7" name="Rectangle 63"/>
          <p:cNvSpPr>
            <a:spLocks noChangeArrowheads="1"/>
          </p:cNvSpPr>
          <p:nvPr/>
        </p:nvSpPr>
        <p:spPr bwMode="auto">
          <a:xfrm>
            <a:off x="4724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8" name="Rectangle 64"/>
          <p:cNvSpPr>
            <a:spLocks noChangeArrowheads="1"/>
          </p:cNvSpPr>
          <p:nvPr/>
        </p:nvSpPr>
        <p:spPr bwMode="auto">
          <a:xfrm>
            <a:off x="5105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49" name="Rectangle 65"/>
          <p:cNvSpPr>
            <a:spLocks noChangeArrowheads="1"/>
          </p:cNvSpPr>
          <p:nvPr/>
        </p:nvSpPr>
        <p:spPr bwMode="auto">
          <a:xfrm>
            <a:off x="5486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0" name="Rectangle 66"/>
          <p:cNvSpPr>
            <a:spLocks noChangeArrowheads="1"/>
          </p:cNvSpPr>
          <p:nvPr/>
        </p:nvSpPr>
        <p:spPr bwMode="auto">
          <a:xfrm>
            <a:off x="5867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1" name="Rectangle 67"/>
          <p:cNvSpPr>
            <a:spLocks noChangeArrowheads="1"/>
          </p:cNvSpPr>
          <p:nvPr/>
        </p:nvSpPr>
        <p:spPr bwMode="auto">
          <a:xfrm>
            <a:off x="6248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2" name="Rectangle 68"/>
          <p:cNvSpPr>
            <a:spLocks noChangeArrowheads="1"/>
          </p:cNvSpPr>
          <p:nvPr/>
        </p:nvSpPr>
        <p:spPr bwMode="auto">
          <a:xfrm>
            <a:off x="6629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3" name="Rectangle 69"/>
          <p:cNvSpPr>
            <a:spLocks noChangeArrowheads="1"/>
          </p:cNvSpPr>
          <p:nvPr/>
        </p:nvSpPr>
        <p:spPr bwMode="auto">
          <a:xfrm>
            <a:off x="7010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4" name="Rectangle 70"/>
          <p:cNvSpPr>
            <a:spLocks noChangeArrowheads="1"/>
          </p:cNvSpPr>
          <p:nvPr/>
        </p:nvSpPr>
        <p:spPr bwMode="auto">
          <a:xfrm>
            <a:off x="7391400" y="41148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5" name="Rectangle 71"/>
          <p:cNvSpPr>
            <a:spLocks noChangeArrowheads="1"/>
          </p:cNvSpPr>
          <p:nvPr/>
        </p:nvSpPr>
        <p:spPr bwMode="auto">
          <a:xfrm>
            <a:off x="7772400" y="4114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0056" name="Rectangle 72"/>
          <p:cNvSpPr>
            <a:spLocks noChangeArrowheads="1"/>
          </p:cNvSpPr>
          <p:nvPr/>
        </p:nvSpPr>
        <p:spPr bwMode="auto">
          <a:xfrm>
            <a:off x="1676400" y="25146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57" name="Text Box 73"/>
          <p:cNvSpPr txBox="1">
            <a:spLocks noChangeArrowheads="1"/>
          </p:cNvSpPr>
          <p:nvPr/>
        </p:nvSpPr>
        <p:spPr bwMode="auto">
          <a:xfrm>
            <a:off x="974725" y="1557338"/>
            <a:ext cx="268288" cy="274637"/>
          </a:xfrm>
          <a:prstGeom prst="rect">
            <a:avLst/>
          </a:prstGeom>
          <a:noFill/>
          <a:ln w="9525">
            <a:noFill/>
            <a:miter lim="800000"/>
            <a:headEnd/>
            <a:tailEnd/>
          </a:ln>
        </p:spPr>
        <p:txBody>
          <a:bodyPr wrap="none">
            <a:spAutoFit/>
          </a:bodyPr>
          <a:lstStyle/>
          <a:p>
            <a:r>
              <a:rPr lang="en-US" sz="1200" b="1">
                <a:latin typeface="Arial" charset="0"/>
              </a:rPr>
              <a:t>1</a:t>
            </a:r>
          </a:p>
        </p:txBody>
      </p:sp>
      <p:sp>
        <p:nvSpPr>
          <p:cNvPr id="170058" name="Text Box 74"/>
          <p:cNvSpPr txBox="1">
            <a:spLocks noChangeArrowheads="1"/>
          </p:cNvSpPr>
          <p:nvPr/>
        </p:nvSpPr>
        <p:spPr bwMode="auto">
          <a:xfrm>
            <a:off x="974725" y="2090738"/>
            <a:ext cx="268288" cy="274637"/>
          </a:xfrm>
          <a:prstGeom prst="rect">
            <a:avLst/>
          </a:prstGeom>
          <a:noFill/>
          <a:ln w="9525">
            <a:noFill/>
            <a:miter lim="800000"/>
            <a:headEnd/>
            <a:tailEnd/>
          </a:ln>
        </p:spPr>
        <p:txBody>
          <a:bodyPr wrap="none">
            <a:spAutoFit/>
          </a:bodyPr>
          <a:lstStyle/>
          <a:p>
            <a:r>
              <a:rPr lang="en-US" sz="1200" b="1">
                <a:latin typeface="Arial" charset="0"/>
              </a:rPr>
              <a:t>2</a:t>
            </a:r>
          </a:p>
        </p:txBody>
      </p:sp>
      <p:sp>
        <p:nvSpPr>
          <p:cNvPr id="170059" name="Text Box 75"/>
          <p:cNvSpPr txBox="1">
            <a:spLocks noChangeArrowheads="1"/>
          </p:cNvSpPr>
          <p:nvPr/>
        </p:nvSpPr>
        <p:spPr bwMode="auto">
          <a:xfrm>
            <a:off x="974725" y="2624138"/>
            <a:ext cx="268288" cy="274637"/>
          </a:xfrm>
          <a:prstGeom prst="rect">
            <a:avLst/>
          </a:prstGeom>
          <a:noFill/>
          <a:ln w="9525">
            <a:noFill/>
            <a:miter lim="800000"/>
            <a:headEnd/>
            <a:tailEnd/>
          </a:ln>
        </p:spPr>
        <p:txBody>
          <a:bodyPr wrap="none">
            <a:spAutoFit/>
          </a:bodyPr>
          <a:lstStyle/>
          <a:p>
            <a:r>
              <a:rPr lang="en-US" sz="1200" b="1">
                <a:latin typeface="Arial" charset="0"/>
              </a:rPr>
              <a:t>3</a:t>
            </a:r>
          </a:p>
        </p:txBody>
      </p:sp>
      <p:sp>
        <p:nvSpPr>
          <p:cNvPr id="170060" name="Text Box 76"/>
          <p:cNvSpPr txBox="1">
            <a:spLocks noChangeArrowheads="1"/>
          </p:cNvSpPr>
          <p:nvPr/>
        </p:nvSpPr>
        <p:spPr bwMode="auto">
          <a:xfrm>
            <a:off x="974725" y="3157538"/>
            <a:ext cx="268288" cy="274637"/>
          </a:xfrm>
          <a:prstGeom prst="rect">
            <a:avLst/>
          </a:prstGeom>
          <a:noFill/>
          <a:ln w="9525">
            <a:noFill/>
            <a:miter lim="800000"/>
            <a:headEnd/>
            <a:tailEnd/>
          </a:ln>
        </p:spPr>
        <p:txBody>
          <a:bodyPr wrap="none">
            <a:spAutoFit/>
          </a:bodyPr>
          <a:lstStyle/>
          <a:p>
            <a:r>
              <a:rPr lang="en-US" sz="1200" b="1">
                <a:latin typeface="Arial" charset="0"/>
              </a:rPr>
              <a:t>4</a:t>
            </a:r>
          </a:p>
        </p:txBody>
      </p:sp>
      <p:sp>
        <p:nvSpPr>
          <p:cNvPr id="170061" name="Text Box 77"/>
          <p:cNvSpPr txBox="1">
            <a:spLocks noChangeArrowheads="1"/>
          </p:cNvSpPr>
          <p:nvPr/>
        </p:nvSpPr>
        <p:spPr bwMode="auto">
          <a:xfrm>
            <a:off x="974725" y="3690938"/>
            <a:ext cx="268288" cy="274637"/>
          </a:xfrm>
          <a:prstGeom prst="rect">
            <a:avLst/>
          </a:prstGeom>
          <a:noFill/>
          <a:ln w="9525">
            <a:noFill/>
            <a:miter lim="800000"/>
            <a:headEnd/>
            <a:tailEnd/>
          </a:ln>
        </p:spPr>
        <p:txBody>
          <a:bodyPr wrap="none">
            <a:spAutoFit/>
          </a:bodyPr>
          <a:lstStyle/>
          <a:p>
            <a:r>
              <a:rPr lang="en-US" sz="1200" b="1">
                <a:latin typeface="Arial" charset="0"/>
              </a:rPr>
              <a:t>5</a:t>
            </a:r>
          </a:p>
        </p:txBody>
      </p:sp>
      <p:sp>
        <p:nvSpPr>
          <p:cNvPr id="170062" name="Text Box 78"/>
          <p:cNvSpPr txBox="1">
            <a:spLocks noChangeArrowheads="1"/>
          </p:cNvSpPr>
          <p:nvPr/>
        </p:nvSpPr>
        <p:spPr bwMode="auto">
          <a:xfrm>
            <a:off x="974725" y="4224338"/>
            <a:ext cx="268288" cy="274637"/>
          </a:xfrm>
          <a:prstGeom prst="rect">
            <a:avLst/>
          </a:prstGeom>
          <a:noFill/>
          <a:ln w="9525">
            <a:noFill/>
            <a:miter lim="800000"/>
            <a:headEnd/>
            <a:tailEnd/>
          </a:ln>
        </p:spPr>
        <p:txBody>
          <a:bodyPr wrap="none">
            <a:spAutoFit/>
          </a:bodyPr>
          <a:lstStyle/>
          <a:p>
            <a:r>
              <a:rPr lang="en-US" sz="1200" b="1">
                <a:latin typeface="Arial" charset="0"/>
              </a:rPr>
              <a:t>6</a:t>
            </a:r>
          </a:p>
        </p:txBody>
      </p:sp>
      <p:sp>
        <p:nvSpPr>
          <p:cNvPr id="170063" name="Text Box 79"/>
          <p:cNvSpPr txBox="1">
            <a:spLocks noChangeArrowheads="1"/>
          </p:cNvSpPr>
          <p:nvPr/>
        </p:nvSpPr>
        <p:spPr bwMode="auto">
          <a:xfrm>
            <a:off x="974725" y="1557338"/>
            <a:ext cx="268288" cy="274637"/>
          </a:xfrm>
          <a:prstGeom prst="rect">
            <a:avLst/>
          </a:prstGeom>
          <a:noFill/>
          <a:ln w="9525">
            <a:noFill/>
            <a:miter lim="800000"/>
            <a:headEnd/>
            <a:tailEnd/>
          </a:ln>
        </p:spPr>
        <p:txBody>
          <a:bodyPr wrap="none">
            <a:spAutoFit/>
          </a:bodyPr>
          <a:lstStyle/>
          <a:p>
            <a:r>
              <a:rPr lang="en-US" sz="1200" b="1">
                <a:latin typeface="Arial" charset="0"/>
              </a:rPr>
              <a:t>1</a:t>
            </a:r>
          </a:p>
        </p:txBody>
      </p:sp>
      <p:sp>
        <p:nvSpPr>
          <p:cNvPr id="170064" name="Text Box 80"/>
          <p:cNvSpPr txBox="1">
            <a:spLocks noChangeArrowheads="1"/>
          </p:cNvSpPr>
          <p:nvPr/>
        </p:nvSpPr>
        <p:spPr bwMode="auto">
          <a:xfrm>
            <a:off x="974725" y="2090738"/>
            <a:ext cx="268288" cy="274637"/>
          </a:xfrm>
          <a:prstGeom prst="rect">
            <a:avLst/>
          </a:prstGeom>
          <a:noFill/>
          <a:ln w="9525">
            <a:noFill/>
            <a:miter lim="800000"/>
            <a:headEnd/>
            <a:tailEnd/>
          </a:ln>
        </p:spPr>
        <p:txBody>
          <a:bodyPr wrap="none">
            <a:spAutoFit/>
          </a:bodyPr>
          <a:lstStyle/>
          <a:p>
            <a:r>
              <a:rPr lang="en-US" sz="1200" b="1">
                <a:latin typeface="Arial" charset="0"/>
              </a:rPr>
              <a:t>2</a:t>
            </a:r>
          </a:p>
        </p:txBody>
      </p:sp>
      <p:sp>
        <p:nvSpPr>
          <p:cNvPr id="170065" name="Text Box 81"/>
          <p:cNvSpPr txBox="1">
            <a:spLocks noChangeArrowheads="1"/>
          </p:cNvSpPr>
          <p:nvPr/>
        </p:nvSpPr>
        <p:spPr bwMode="auto">
          <a:xfrm>
            <a:off x="974725" y="2624138"/>
            <a:ext cx="268288" cy="274637"/>
          </a:xfrm>
          <a:prstGeom prst="rect">
            <a:avLst/>
          </a:prstGeom>
          <a:noFill/>
          <a:ln w="9525">
            <a:noFill/>
            <a:miter lim="800000"/>
            <a:headEnd/>
            <a:tailEnd/>
          </a:ln>
        </p:spPr>
        <p:txBody>
          <a:bodyPr wrap="none">
            <a:spAutoFit/>
          </a:bodyPr>
          <a:lstStyle/>
          <a:p>
            <a:r>
              <a:rPr lang="en-US" sz="1200" b="1">
                <a:latin typeface="Arial" charset="0"/>
              </a:rPr>
              <a:t>3</a:t>
            </a:r>
          </a:p>
        </p:txBody>
      </p:sp>
      <p:sp>
        <p:nvSpPr>
          <p:cNvPr id="170066" name="Text Box 82"/>
          <p:cNvSpPr txBox="1">
            <a:spLocks noChangeArrowheads="1"/>
          </p:cNvSpPr>
          <p:nvPr/>
        </p:nvSpPr>
        <p:spPr bwMode="auto">
          <a:xfrm>
            <a:off x="974725" y="3157538"/>
            <a:ext cx="268288" cy="274637"/>
          </a:xfrm>
          <a:prstGeom prst="rect">
            <a:avLst/>
          </a:prstGeom>
          <a:noFill/>
          <a:ln w="9525">
            <a:noFill/>
            <a:miter lim="800000"/>
            <a:headEnd/>
            <a:tailEnd/>
          </a:ln>
        </p:spPr>
        <p:txBody>
          <a:bodyPr wrap="none">
            <a:spAutoFit/>
          </a:bodyPr>
          <a:lstStyle/>
          <a:p>
            <a:r>
              <a:rPr lang="en-US" sz="1200" b="1">
                <a:latin typeface="Arial" charset="0"/>
              </a:rPr>
              <a:t>4</a:t>
            </a:r>
          </a:p>
        </p:txBody>
      </p:sp>
      <p:sp>
        <p:nvSpPr>
          <p:cNvPr id="170067" name="Text Box 83"/>
          <p:cNvSpPr txBox="1">
            <a:spLocks noChangeArrowheads="1"/>
          </p:cNvSpPr>
          <p:nvPr/>
        </p:nvSpPr>
        <p:spPr bwMode="auto">
          <a:xfrm>
            <a:off x="974725" y="3690938"/>
            <a:ext cx="268288" cy="274637"/>
          </a:xfrm>
          <a:prstGeom prst="rect">
            <a:avLst/>
          </a:prstGeom>
          <a:noFill/>
          <a:ln w="9525">
            <a:noFill/>
            <a:miter lim="800000"/>
            <a:headEnd/>
            <a:tailEnd/>
          </a:ln>
        </p:spPr>
        <p:txBody>
          <a:bodyPr wrap="none">
            <a:spAutoFit/>
          </a:bodyPr>
          <a:lstStyle/>
          <a:p>
            <a:r>
              <a:rPr lang="en-US" sz="1200" b="1">
                <a:latin typeface="Arial" charset="0"/>
              </a:rPr>
              <a:t>5</a:t>
            </a:r>
          </a:p>
        </p:txBody>
      </p:sp>
      <p:sp>
        <p:nvSpPr>
          <p:cNvPr id="170068" name="Text Box 84"/>
          <p:cNvSpPr txBox="1">
            <a:spLocks noChangeArrowheads="1"/>
          </p:cNvSpPr>
          <p:nvPr/>
        </p:nvSpPr>
        <p:spPr bwMode="auto">
          <a:xfrm>
            <a:off x="974725" y="4224338"/>
            <a:ext cx="268288" cy="274637"/>
          </a:xfrm>
          <a:prstGeom prst="rect">
            <a:avLst/>
          </a:prstGeom>
          <a:noFill/>
          <a:ln w="9525">
            <a:noFill/>
            <a:miter lim="800000"/>
            <a:headEnd/>
            <a:tailEnd/>
          </a:ln>
        </p:spPr>
        <p:txBody>
          <a:bodyPr wrap="none">
            <a:spAutoFit/>
          </a:bodyPr>
          <a:lstStyle/>
          <a:p>
            <a:r>
              <a:rPr lang="en-US" sz="1200" b="1">
                <a:latin typeface="Arial" charset="0"/>
              </a:rPr>
              <a:t>6</a:t>
            </a:r>
          </a:p>
        </p:txBody>
      </p:sp>
      <p:sp>
        <p:nvSpPr>
          <p:cNvPr id="170069" name="Rectangle 85"/>
          <p:cNvSpPr>
            <a:spLocks noGrp="1" noChangeArrowheads="1"/>
          </p:cNvSpPr>
          <p:nvPr>
            <p:ph type="title"/>
          </p:nvPr>
        </p:nvSpPr>
        <p:spPr>
          <a:xfrm>
            <a:off x="2133600" y="533400"/>
            <a:ext cx="4800600" cy="609600"/>
          </a:xfrm>
        </p:spPr>
        <p:txBody>
          <a:bodyPr/>
          <a:lstStyle/>
          <a:p>
            <a:pPr eaLnBrk="1" hangingPunct="1"/>
            <a:r>
              <a:rPr lang="en-US" smtClean="0"/>
              <a:t>Electronegativities</a:t>
            </a:r>
          </a:p>
        </p:txBody>
      </p:sp>
      <p:sp>
        <p:nvSpPr>
          <p:cNvPr id="170070" name="AutoShape 86">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170071" name="Rectangle 87"/>
          <p:cNvSpPr>
            <a:spLocks noChangeArrowheads="1"/>
          </p:cNvSpPr>
          <p:nvPr/>
        </p:nvSpPr>
        <p:spPr bwMode="auto">
          <a:xfrm>
            <a:off x="2057400" y="41148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0072" name="Rectangle 88"/>
          <p:cNvSpPr>
            <a:spLocks noChangeArrowheads="1"/>
          </p:cNvSpPr>
          <p:nvPr/>
        </p:nvSpPr>
        <p:spPr bwMode="auto">
          <a:xfrm>
            <a:off x="1295400" y="4648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73" name="Rectangle 89"/>
          <p:cNvSpPr>
            <a:spLocks noChangeArrowheads="1"/>
          </p:cNvSpPr>
          <p:nvPr/>
        </p:nvSpPr>
        <p:spPr bwMode="auto">
          <a:xfrm>
            <a:off x="1676400" y="4648200"/>
            <a:ext cx="381000" cy="533400"/>
          </a:xfrm>
          <a:prstGeom prst="rect">
            <a:avLst/>
          </a:prstGeom>
          <a:solidFill>
            <a:schemeClr val="bg1">
              <a:alpha val="50195"/>
            </a:schemeClr>
          </a:solidFill>
          <a:ln w="9525">
            <a:solidFill>
              <a:schemeClr val="tx1"/>
            </a:solidFill>
            <a:miter lim="800000"/>
            <a:headEnd/>
            <a:tailEnd/>
          </a:ln>
        </p:spPr>
        <p:txBody>
          <a:bodyPr wrap="none" anchor="ctr"/>
          <a:lstStyle/>
          <a:p>
            <a:endParaRPr lang="en-US"/>
          </a:p>
        </p:txBody>
      </p:sp>
      <p:sp>
        <p:nvSpPr>
          <p:cNvPr id="170074" name="Text Box 90"/>
          <p:cNvSpPr txBox="1">
            <a:spLocks noChangeArrowheads="1"/>
          </p:cNvSpPr>
          <p:nvPr/>
        </p:nvSpPr>
        <p:spPr bwMode="auto">
          <a:xfrm>
            <a:off x="974725" y="4762500"/>
            <a:ext cx="268288" cy="274638"/>
          </a:xfrm>
          <a:prstGeom prst="rect">
            <a:avLst/>
          </a:prstGeom>
          <a:noFill/>
          <a:ln w="9525">
            <a:noFill/>
            <a:miter lim="800000"/>
            <a:headEnd/>
            <a:tailEnd/>
          </a:ln>
        </p:spPr>
        <p:txBody>
          <a:bodyPr wrap="none">
            <a:spAutoFit/>
          </a:bodyPr>
          <a:lstStyle/>
          <a:p>
            <a:r>
              <a:rPr lang="en-US" sz="1200" b="1">
                <a:latin typeface="Arial" charset="0"/>
              </a:rPr>
              <a:t>7</a:t>
            </a:r>
          </a:p>
        </p:txBody>
      </p:sp>
      <p:sp>
        <p:nvSpPr>
          <p:cNvPr id="170075" name="Rectangle 91"/>
          <p:cNvSpPr>
            <a:spLocks noChangeArrowheads="1"/>
          </p:cNvSpPr>
          <p:nvPr/>
        </p:nvSpPr>
        <p:spPr bwMode="auto">
          <a:xfrm>
            <a:off x="2057400" y="4648200"/>
            <a:ext cx="381000" cy="5334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2" name="Group 92"/>
          <p:cNvGrpSpPr>
            <a:grpSpLocks/>
          </p:cNvGrpSpPr>
          <p:nvPr/>
        </p:nvGrpSpPr>
        <p:grpSpPr bwMode="auto">
          <a:xfrm>
            <a:off x="1676400" y="1981200"/>
            <a:ext cx="5334000" cy="4208463"/>
            <a:chOff x="1056" y="1248"/>
            <a:chExt cx="3360" cy="2651"/>
          </a:xfrm>
        </p:grpSpPr>
        <p:sp>
          <p:nvSpPr>
            <p:cNvPr id="170160" name="Rectangle 93"/>
            <p:cNvSpPr>
              <a:spLocks noChangeArrowheads="1"/>
            </p:cNvSpPr>
            <p:nvPr/>
          </p:nvSpPr>
          <p:spPr bwMode="auto">
            <a:xfrm>
              <a:off x="1056" y="1248"/>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170161" name="Rectangle 94"/>
            <p:cNvSpPr>
              <a:spLocks noChangeArrowheads="1"/>
            </p:cNvSpPr>
            <p:nvPr/>
          </p:nvSpPr>
          <p:spPr bwMode="auto">
            <a:xfrm>
              <a:off x="369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170162" name="Rectangle 95"/>
            <p:cNvSpPr>
              <a:spLocks noChangeArrowheads="1"/>
            </p:cNvSpPr>
            <p:nvPr/>
          </p:nvSpPr>
          <p:spPr bwMode="auto">
            <a:xfrm>
              <a:off x="3936" y="1584"/>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63" name="Rectangle 96"/>
            <p:cNvSpPr>
              <a:spLocks noChangeArrowheads="1"/>
            </p:cNvSpPr>
            <p:nvPr/>
          </p:nvSpPr>
          <p:spPr bwMode="auto">
            <a:xfrm>
              <a:off x="15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170164" name="Rectangle 97"/>
            <p:cNvSpPr>
              <a:spLocks noChangeArrowheads="1"/>
            </p:cNvSpPr>
            <p:nvPr/>
          </p:nvSpPr>
          <p:spPr bwMode="auto">
            <a:xfrm>
              <a:off x="17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170165" name="Rectangle 98"/>
            <p:cNvSpPr>
              <a:spLocks noChangeArrowheads="1"/>
            </p:cNvSpPr>
            <p:nvPr/>
          </p:nvSpPr>
          <p:spPr bwMode="auto">
            <a:xfrm>
              <a:off x="20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170166" name="Rectangle 99"/>
            <p:cNvSpPr>
              <a:spLocks noChangeArrowheads="1"/>
            </p:cNvSpPr>
            <p:nvPr/>
          </p:nvSpPr>
          <p:spPr bwMode="auto">
            <a:xfrm>
              <a:off x="22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170167" name="Rectangle 100"/>
            <p:cNvSpPr>
              <a:spLocks noChangeArrowheads="1"/>
            </p:cNvSpPr>
            <p:nvPr/>
          </p:nvSpPr>
          <p:spPr bwMode="auto">
            <a:xfrm>
              <a:off x="24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68" name="Rectangle 101"/>
            <p:cNvSpPr>
              <a:spLocks noChangeArrowheads="1"/>
            </p:cNvSpPr>
            <p:nvPr/>
          </p:nvSpPr>
          <p:spPr bwMode="auto">
            <a:xfrm>
              <a:off x="27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69" name="Rectangle 102"/>
            <p:cNvSpPr>
              <a:spLocks noChangeArrowheads="1"/>
            </p:cNvSpPr>
            <p:nvPr/>
          </p:nvSpPr>
          <p:spPr bwMode="auto">
            <a:xfrm>
              <a:off x="297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70" name="Rectangle 103"/>
            <p:cNvSpPr>
              <a:spLocks noChangeArrowheads="1"/>
            </p:cNvSpPr>
            <p:nvPr/>
          </p:nvSpPr>
          <p:spPr bwMode="auto">
            <a:xfrm>
              <a:off x="321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71" name="Rectangle 104"/>
            <p:cNvSpPr>
              <a:spLocks noChangeArrowheads="1"/>
            </p:cNvSpPr>
            <p:nvPr/>
          </p:nvSpPr>
          <p:spPr bwMode="auto">
            <a:xfrm>
              <a:off x="345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170172" name="Rectangle 105"/>
            <p:cNvSpPr>
              <a:spLocks noChangeArrowheads="1"/>
            </p:cNvSpPr>
            <p:nvPr/>
          </p:nvSpPr>
          <p:spPr bwMode="auto">
            <a:xfrm>
              <a:off x="369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170173" name="Rectangle 106"/>
            <p:cNvSpPr>
              <a:spLocks noChangeArrowheads="1"/>
            </p:cNvSpPr>
            <p:nvPr/>
          </p:nvSpPr>
          <p:spPr bwMode="auto">
            <a:xfrm>
              <a:off x="3936" y="1920"/>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74" name="Rectangle 107"/>
            <p:cNvSpPr>
              <a:spLocks noChangeArrowheads="1"/>
            </p:cNvSpPr>
            <p:nvPr/>
          </p:nvSpPr>
          <p:spPr bwMode="auto">
            <a:xfrm>
              <a:off x="17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170175" name="Rectangle 108"/>
            <p:cNvSpPr>
              <a:spLocks noChangeArrowheads="1"/>
            </p:cNvSpPr>
            <p:nvPr/>
          </p:nvSpPr>
          <p:spPr bwMode="auto">
            <a:xfrm>
              <a:off x="20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76" name="Rectangle 109"/>
            <p:cNvSpPr>
              <a:spLocks noChangeArrowheads="1"/>
            </p:cNvSpPr>
            <p:nvPr/>
          </p:nvSpPr>
          <p:spPr bwMode="auto">
            <a:xfrm>
              <a:off x="22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77" name="Rectangle 110"/>
            <p:cNvSpPr>
              <a:spLocks noChangeArrowheads="1"/>
            </p:cNvSpPr>
            <p:nvPr/>
          </p:nvSpPr>
          <p:spPr bwMode="auto">
            <a:xfrm>
              <a:off x="321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78" name="Rectangle 111"/>
            <p:cNvSpPr>
              <a:spLocks noChangeArrowheads="1"/>
            </p:cNvSpPr>
            <p:nvPr/>
          </p:nvSpPr>
          <p:spPr bwMode="auto">
            <a:xfrm>
              <a:off x="345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170179" name="Rectangle 112"/>
            <p:cNvSpPr>
              <a:spLocks noChangeArrowheads="1"/>
            </p:cNvSpPr>
            <p:nvPr/>
          </p:nvSpPr>
          <p:spPr bwMode="auto">
            <a:xfrm>
              <a:off x="369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170180" name="Rectangle 113"/>
            <p:cNvSpPr>
              <a:spLocks noChangeArrowheads="1"/>
            </p:cNvSpPr>
            <p:nvPr/>
          </p:nvSpPr>
          <p:spPr bwMode="auto">
            <a:xfrm>
              <a:off x="393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81" name="Rectangle 114"/>
            <p:cNvSpPr>
              <a:spLocks noChangeArrowheads="1"/>
            </p:cNvSpPr>
            <p:nvPr/>
          </p:nvSpPr>
          <p:spPr bwMode="auto">
            <a:xfrm>
              <a:off x="4176" y="2256"/>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82" name="Rectangle 115"/>
            <p:cNvSpPr>
              <a:spLocks noChangeArrowheads="1"/>
            </p:cNvSpPr>
            <p:nvPr/>
          </p:nvSpPr>
          <p:spPr bwMode="auto">
            <a:xfrm>
              <a:off x="17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170183" name="Rectangle 116"/>
            <p:cNvSpPr>
              <a:spLocks noChangeArrowheads="1"/>
            </p:cNvSpPr>
            <p:nvPr/>
          </p:nvSpPr>
          <p:spPr bwMode="auto">
            <a:xfrm>
              <a:off x="201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170184" name="Rectangle 117"/>
            <p:cNvSpPr>
              <a:spLocks noChangeArrowheads="1"/>
            </p:cNvSpPr>
            <p:nvPr/>
          </p:nvSpPr>
          <p:spPr bwMode="auto">
            <a:xfrm>
              <a:off x="22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85" name="Rectangle 118"/>
            <p:cNvSpPr>
              <a:spLocks noChangeArrowheads="1"/>
            </p:cNvSpPr>
            <p:nvPr/>
          </p:nvSpPr>
          <p:spPr bwMode="auto">
            <a:xfrm>
              <a:off x="345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86" name="Rectangle 119"/>
            <p:cNvSpPr>
              <a:spLocks noChangeArrowheads="1"/>
            </p:cNvSpPr>
            <p:nvPr/>
          </p:nvSpPr>
          <p:spPr bwMode="auto">
            <a:xfrm>
              <a:off x="369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87" name="Rectangle 120"/>
            <p:cNvSpPr>
              <a:spLocks noChangeArrowheads="1"/>
            </p:cNvSpPr>
            <p:nvPr/>
          </p:nvSpPr>
          <p:spPr bwMode="auto">
            <a:xfrm>
              <a:off x="393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170188" name="Rectangle 121"/>
            <p:cNvSpPr>
              <a:spLocks noChangeArrowheads="1"/>
            </p:cNvSpPr>
            <p:nvPr/>
          </p:nvSpPr>
          <p:spPr bwMode="auto">
            <a:xfrm>
              <a:off x="4176" y="2592"/>
              <a:ext cx="240" cy="336"/>
            </a:xfrm>
            <a:prstGeom prst="rect">
              <a:avLst/>
            </a:prstGeom>
            <a:solidFill>
              <a:srgbClr val="E7CFB7">
                <a:alpha val="50195"/>
              </a:srgbClr>
            </a:solidFill>
            <a:ln w="9525">
              <a:solidFill>
                <a:schemeClr val="tx1"/>
              </a:solidFill>
              <a:miter lim="800000"/>
              <a:headEnd/>
              <a:tailEnd/>
            </a:ln>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1.9</a:t>
              </a:r>
              <a:endParaRPr lang="en-US" sz="1000" baseline="30000">
                <a:latin typeface="Arial" charset="0"/>
              </a:endParaRPr>
            </a:p>
          </p:txBody>
        </p:sp>
        <p:sp>
          <p:nvSpPr>
            <p:cNvPr id="170189" name="Rectangle 122"/>
            <p:cNvSpPr>
              <a:spLocks noChangeArrowheads="1"/>
            </p:cNvSpPr>
            <p:nvPr/>
          </p:nvSpPr>
          <p:spPr bwMode="auto">
            <a:xfrm>
              <a:off x="2959" y="3707"/>
              <a:ext cx="144" cy="144"/>
            </a:xfrm>
            <a:prstGeom prst="rect">
              <a:avLst/>
            </a:prstGeom>
            <a:solidFill>
              <a:srgbClr val="E7CFB7">
                <a:alpha val="50195"/>
              </a:srgbClr>
            </a:solidFill>
            <a:ln w="9525">
              <a:solidFill>
                <a:schemeClr val="tx1"/>
              </a:solidFill>
              <a:miter lim="800000"/>
              <a:headEnd/>
              <a:tailEnd/>
            </a:ln>
          </p:spPr>
          <p:txBody>
            <a:bodyPr wrap="none" anchor="ctr"/>
            <a:lstStyle/>
            <a:p>
              <a:endParaRPr lang="en-US"/>
            </a:p>
          </p:txBody>
        </p:sp>
        <p:sp>
          <p:nvSpPr>
            <p:cNvPr id="170190" name="Text Box 123"/>
            <p:cNvSpPr txBox="1">
              <a:spLocks noChangeArrowheads="1"/>
            </p:cNvSpPr>
            <p:nvPr/>
          </p:nvSpPr>
          <p:spPr bwMode="auto">
            <a:xfrm>
              <a:off x="3115" y="3707"/>
              <a:ext cx="525" cy="192"/>
            </a:xfrm>
            <a:prstGeom prst="rect">
              <a:avLst/>
            </a:prstGeom>
            <a:noFill/>
            <a:ln w="9525">
              <a:noFill/>
              <a:miter lim="800000"/>
              <a:headEnd/>
              <a:tailEnd/>
            </a:ln>
          </p:spPr>
          <p:txBody>
            <a:bodyPr wrap="none">
              <a:spAutoFit/>
            </a:bodyPr>
            <a:lstStyle/>
            <a:p>
              <a:r>
                <a:rPr lang="en-US" sz="1400">
                  <a:latin typeface="Arial" charset="0"/>
                </a:rPr>
                <a:t>1.5 - 1.9</a:t>
              </a:r>
            </a:p>
          </p:txBody>
        </p:sp>
      </p:grpSp>
      <p:grpSp>
        <p:nvGrpSpPr>
          <p:cNvPr id="3" name="Group 124"/>
          <p:cNvGrpSpPr>
            <a:grpSpLocks/>
          </p:cNvGrpSpPr>
          <p:nvPr/>
        </p:nvGrpSpPr>
        <p:grpSpPr bwMode="auto">
          <a:xfrm>
            <a:off x="6221413" y="1981200"/>
            <a:ext cx="1550987" cy="4208463"/>
            <a:chOff x="3919" y="1248"/>
            <a:chExt cx="977" cy="2651"/>
          </a:xfrm>
        </p:grpSpPr>
        <p:sp>
          <p:nvSpPr>
            <p:cNvPr id="170154" name="Rectangle 125"/>
            <p:cNvSpPr>
              <a:spLocks noChangeArrowheads="1"/>
            </p:cNvSpPr>
            <p:nvPr/>
          </p:nvSpPr>
          <p:spPr bwMode="auto">
            <a:xfrm>
              <a:off x="417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170155" name="Rectangle 126"/>
            <p:cNvSpPr>
              <a:spLocks noChangeArrowheads="1"/>
            </p:cNvSpPr>
            <p:nvPr/>
          </p:nvSpPr>
          <p:spPr bwMode="auto">
            <a:xfrm>
              <a:off x="441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170156" name="Rectangle 127"/>
            <p:cNvSpPr>
              <a:spLocks noChangeArrowheads="1"/>
            </p:cNvSpPr>
            <p:nvPr/>
          </p:nvSpPr>
          <p:spPr bwMode="auto">
            <a:xfrm>
              <a:off x="4656" y="1248"/>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170157" name="Rectangle 128"/>
            <p:cNvSpPr>
              <a:spLocks noChangeArrowheads="1"/>
            </p:cNvSpPr>
            <p:nvPr/>
          </p:nvSpPr>
          <p:spPr bwMode="auto">
            <a:xfrm>
              <a:off x="4656" y="1584"/>
              <a:ext cx="240" cy="336"/>
            </a:xfrm>
            <a:prstGeom prst="rect">
              <a:avLst/>
            </a:prstGeom>
            <a:solidFill>
              <a:srgbClr val="976431"/>
            </a:solidFill>
            <a:ln w="9525">
              <a:solidFill>
                <a:schemeClr val="tx1"/>
              </a:solidFill>
              <a:miter lim="800000"/>
              <a:headEnd/>
              <a:tailEnd/>
            </a:ln>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170158" name="Rectangle 129"/>
            <p:cNvSpPr>
              <a:spLocks noChangeArrowheads="1"/>
            </p:cNvSpPr>
            <p:nvPr/>
          </p:nvSpPr>
          <p:spPr bwMode="auto">
            <a:xfrm>
              <a:off x="3919" y="3707"/>
              <a:ext cx="144" cy="144"/>
            </a:xfrm>
            <a:prstGeom prst="rect">
              <a:avLst/>
            </a:prstGeom>
            <a:solidFill>
              <a:srgbClr val="976431"/>
            </a:solidFill>
            <a:ln w="9525">
              <a:solidFill>
                <a:schemeClr val="tx1"/>
              </a:solidFill>
              <a:miter lim="800000"/>
              <a:headEnd/>
              <a:tailEnd/>
            </a:ln>
          </p:spPr>
          <p:txBody>
            <a:bodyPr wrap="none" anchor="ctr"/>
            <a:lstStyle/>
            <a:p>
              <a:endParaRPr lang="en-US"/>
            </a:p>
          </p:txBody>
        </p:sp>
        <p:sp>
          <p:nvSpPr>
            <p:cNvPr id="170159" name="Text Box 130"/>
            <p:cNvSpPr txBox="1">
              <a:spLocks noChangeArrowheads="1"/>
            </p:cNvSpPr>
            <p:nvPr/>
          </p:nvSpPr>
          <p:spPr bwMode="auto">
            <a:xfrm>
              <a:off x="4075" y="3707"/>
              <a:ext cx="525" cy="192"/>
            </a:xfrm>
            <a:prstGeom prst="rect">
              <a:avLst/>
            </a:prstGeom>
            <a:noFill/>
            <a:ln w="9525">
              <a:noFill/>
              <a:miter lim="800000"/>
              <a:headEnd/>
              <a:tailEnd/>
            </a:ln>
          </p:spPr>
          <p:txBody>
            <a:bodyPr wrap="none">
              <a:spAutoFit/>
            </a:bodyPr>
            <a:lstStyle/>
            <a:p>
              <a:r>
                <a:rPr lang="en-US" sz="1400">
                  <a:latin typeface="Arial" charset="0"/>
                </a:rPr>
                <a:t>3.0 - 4.0</a:t>
              </a:r>
            </a:p>
          </p:txBody>
        </p:sp>
      </p:grpSp>
      <p:grpSp>
        <p:nvGrpSpPr>
          <p:cNvPr id="4" name="Group 131"/>
          <p:cNvGrpSpPr>
            <a:grpSpLocks/>
          </p:cNvGrpSpPr>
          <p:nvPr/>
        </p:nvGrpSpPr>
        <p:grpSpPr bwMode="auto">
          <a:xfrm>
            <a:off x="6221413" y="1981200"/>
            <a:ext cx="1550987" cy="3856038"/>
            <a:chOff x="3919" y="1248"/>
            <a:chExt cx="977" cy="2429"/>
          </a:xfrm>
        </p:grpSpPr>
        <p:sp>
          <p:nvSpPr>
            <p:cNvPr id="170148" name="Rectangle 132"/>
            <p:cNvSpPr>
              <a:spLocks noChangeArrowheads="1"/>
            </p:cNvSpPr>
            <p:nvPr/>
          </p:nvSpPr>
          <p:spPr bwMode="auto">
            <a:xfrm>
              <a:off x="3936" y="1248"/>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170149" name="Rectangle 133"/>
            <p:cNvSpPr>
              <a:spLocks noChangeArrowheads="1"/>
            </p:cNvSpPr>
            <p:nvPr/>
          </p:nvSpPr>
          <p:spPr bwMode="auto">
            <a:xfrm>
              <a:off x="4416" y="1584"/>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170150" name="Rectangle 134"/>
            <p:cNvSpPr>
              <a:spLocks noChangeArrowheads="1"/>
            </p:cNvSpPr>
            <p:nvPr/>
          </p:nvSpPr>
          <p:spPr bwMode="auto">
            <a:xfrm>
              <a:off x="4656" y="1920"/>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170151" name="Rectangle 135"/>
            <p:cNvSpPr>
              <a:spLocks noChangeArrowheads="1"/>
            </p:cNvSpPr>
            <p:nvPr/>
          </p:nvSpPr>
          <p:spPr bwMode="auto">
            <a:xfrm>
              <a:off x="4656" y="2256"/>
              <a:ext cx="240" cy="336"/>
            </a:xfrm>
            <a:prstGeom prst="rect">
              <a:avLst/>
            </a:prstGeom>
            <a:solidFill>
              <a:srgbClr val="B97B3D"/>
            </a:solidFill>
            <a:ln w="9525">
              <a:solidFill>
                <a:schemeClr val="tx1"/>
              </a:solidFill>
              <a:miter lim="800000"/>
              <a:headEnd/>
              <a:tailEnd/>
            </a:ln>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170152" name="Rectangle 136"/>
            <p:cNvSpPr>
              <a:spLocks noChangeArrowheads="1"/>
            </p:cNvSpPr>
            <p:nvPr/>
          </p:nvSpPr>
          <p:spPr bwMode="auto">
            <a:xfrm>
              <a:off x="3919" y="3485"/>
              <a:ext cx="144" cy="144"/>
            </a:xfrm>
            <a:prstGeom prst="rect">
              <a:avLst/>
            </a:prstGeom>
            <a:solidFill>
              <a:srgbClr val="B97B3D"/>
            </a:solidFill>
            <a:ln w="9525">
              <a:solidFill>
                <a:schemeClr val="tx1"/>
              </a:solidFill>
              <a:miter lim="800000"/>
              <a:headEnd/>
              <a:tailEnd/>
            </a:ln>
          </p:spPr>
          <p:txBody>
            <a:bodyPr wrap="none" anchor="ctr"/>
            <a:lstStyle/>
            <a:p>
              <a:endParaRPr lang="en-US"/>
            </a:p>
          </p:txBody>
        </p:sp>
        <p:sp>
          <p:nvSpPr>
            <p:cNvPr id="170153" name="Text Box 137"/>
            <p:cNvSpPr txBox="1">
              <a:spLocks noChangeArrowheads="1"/>
            </p:cNvSpPr>
            <p:nvPr/>
          </p:nvSpPr>
          <p:spPr bwMode="auto">
            <a:xfrm>
              <a:off x="4075" y="3485"/>
              <a:ext cx="525" cy="192"/>
            </a:xfrm>
            <a:prstGeom prst="rect">
              <a:avLst/>
            </a:prstGeom>
            <a:noFill/>
            <a:ln w="9525">
              <a:noFill/>
              <a:miter lim="800000"/>
              <a:headEnd/>
              <a:tailEnd/>
            </a:ln>
          </p:spPr>
          <p:txBody>
            <a:bodyPr wrap="none">
              <a:spAutoFit/>
            </a:bodyPr>
            <a:lstStyle/>
            <a:p>
              <a:r>
                <a:rPr lang="en-US" sz="1400">
                  <a:latin typeface="Arial" charset="0"/>
                </a:rPr>
                <a:t>2.5 - 2.9</a:t>
              </a:r>
            </a:p>
          </p:txBody>
        </p:sp>
      </p:grpSp>
      <p:grpSp>
        <p:nvGrpSpPr>
          <p:cNvPr id="5" name="Group 138"/>
          <p:cNvGrpSpPr>
            <a:grpSpLocks/>
          </p:cNvGrpSpPr>
          <p:nvPr/>
        </p:nvGrpSpPr>
        <p:grpSpPr bwMode="auto">
          <a:xfrm>
            <a:off x="1295400" y="2514600"/>
            <a:ext cx="4613275" cy="2974975"/>
            <a:chOff x="816" y="1584"/>
            <a:chExt cx="2906" cy="1874"/>
          </a:xfrm>
        </p:grpSpPr>
        <p:sp>
          <p:nvSpPr>
            <p:cNvPr id="170139" name="Rectangle 139"/>
            <p:cNvSpPr>
              <a:spLocks noChangeArrowheads="1"/>
            </p:cNvSpPr>
            <p:nvPr/>
          </p:nvSpPr>
          <p:spPr bwMode="auto">
            <a:xfrm>
              <a:off x="816" y="1584"/>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170140" name="Rectangle 140"/>
            <p:cNvSpPr>
              <a:spLocks noChangeArrowheads="1"/>
            </p:cNvSpPr>
            <p:nvPr/>
          </p:nvSpPr>
          <p:spPr bwMode="auto">
            <a:xfrm>
              <a:off x="816" y="1920"/>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0.8</a:t>
              </a:r>
            </a:p>
          </p:txBody>
        </p:sp>
        <p:sp>
          <p:nvSpPr>
            <p:cNvPr id="170141" name="Rectangle 141"/>
            <p:cNvSpPr>
              <a:spLocks noChangeArrowheads="1"/>
            </p:cNvSpPr>
            <p:nvPr/>
          </p:nvSpPr>
          <p:spPr bwMode="auto">
            <a:xfrm>
              <a:off x="816" y="2256"/>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0.8</a:t>
              </a:r>
              <a:endParaRPr lang="en-US" sz="1000" baseline="30000">
                <a:latin typeface="Arial" charset="0"/>
              </a:endParaRPr>
            </a:p>
          </p:txBody>
        </p:sp>
        <p:sp>
          <p:nvSpPr>
            <p:cNvPr id="170142" name="Rectangle 142"/>
            <p:cNvSpPr>
              <a:spLocks noChangeArrowheads="1"/>
            </p:cNvSpPr>
            <p:nvPr/>
          </p:nvSpPr>
          <p:spPr bwMode="auto">
            <a:xfrm>
              <a:off x="81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0.7</a:t>
              </a:r>
              <a:endParaRPr lang="en-US" sz="1000" baseline="30000">
                <a:latin typeface="Arial" charset="0"/>
              </a:endParaRPr>
            </a:p>
          </p:txBody>
        </p:sp>
        <p:sp>
          <p:nvSpPr>
            <p:cNvPr id="170143" name="Rectangle 143"/>
            <p:cNvSpPr>
              <a:spLocks noChangeArrowheads="1"/>
            </p:cNvSpPr>
            <p:nvPr/>
          </p:nvSpPr>
          <p:spPr bwMode="auto">
            <a:xfrm>
              <a:off x="1056" y="2592"/>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170144" name="Rectangle 144"/>
            <p:cNvSpPr>
              <a:spLocks noChangeArrowheads="1"/>
            </p:cNvSpPr>
            <p:nvPr/>
          </p:nvSpPr>
          <p:spPr bwMode="auto">
            <a:xfrm>
              <a:off x="81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0.7</a:t>
              </a:r>
              <a:endParaRPr lang="en-US" sz="1000" baseline="30000">
                <a:latin typeface="Arial" charset="0"/>
              </a:endParaRPr>
            </a:p>
          </p:txBody>
        </p:sp>
        <p:sp>
          <p:nvSpPr>
            <p:cNvPr id="170145" name="Rectangle 145"/>
            <p:cNvSpPr>
              <a:spLocks noChangeArrowheads="1"/>
            </p:cNvSpPr>
            <p:nvPr/>
          </p:nvSpPr>
          <p:spPr bwMode="auto">
            <a:xfrm>
              <a:off x="1056" y="2928"/>
              <a:ext cx="240" cy="336"/>
            </a:xfrm>
            <a:prstGeom prst="rect">
              <a:avLst/>
            </a:prstGeom>
            <a:solidFill>
              <a:schemeClr val="bg1">
                <a:alpha val="50195"/>
              </a:schemeClr>
            </a:solidFill>
            <a:ln w="9525">
              <a:solidFill>
                <a:schemeClr val="tx1"/>
              </a:solidFill>
              <a:miter lim="800000"/>
              <a:headEnd/>
              <a:tailEnd/>
            </a:ln>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0.9</a:t>
              </a:r>
              <a:endParaRPr lang="en-US" sz="1000" baseline="30000">
                <a:latin typeface="Arial" charset="0"/>
              </a:endParaRPr>
            </a:p>
          </p:txBody>
        </p:sp>
        <p:sp>
          <p:nvSpPr>
            <p:cNvPr id="170146" name="Rectangle 146"/>
            <p:cNvSpPr>
              <a:spLocks noChangeArrowheads="1"/>
            </p:cNvSpPr>
            <p:nvPr/>
          </p:nvSpPr>
          <p:spPr bwMode="auto">
            <a:xfrm>
              <a:off x="2959" y="3266"/>
              <a:ext cx="144" cy="144"/>
            </a:xfrm>
            <a:prstGeom prst="rect">
              <a:avLst/>
            </a:prstGeom>
            <a:noFill/>
            <a:ln w="9525">
              <a:solidFill>
                <a:schemeClr val="tx1"/>
              </a:solidFill>
              <a:miter lim="800000"/>
              <a:headEnd/>
              <a:tailEnd/>
            </a:ln>
          </p:spPr>
          <p:txBody>
            <a:bodyPr wrap="none" anchor="ctr"/>
            <a:lstStyle/>
            <a:p>
              <a:endParaRPr lang="en-US"/>
            </a:p>
          </p:txBody>
        </p:sp>
        <p:sp>
          <p:nvSpPr>
            <p:cNvPr id="170147" name="Text Box 147"/>
            <p:cNvSpPr txBox="1">
              <a:spLocks noChangeArrowheads="1"/>
            </p:cNvSpPr>
            <p:nvPr/>
          </p:nvSpPr>
          <p:spPr bwMode="auto">
            <a:xfrm>
              <a:off x="3115" y="3266"/>
              <a:ext cx="607" cy="192"/>
            </a:xfrm>
            <a:prstGeom prst="rect">
              <a:avLst/>
            </a:prstGeom>
            <a:noFill/>
            <a:ln w="9525">
              <a:noFill/>
              <a:miter lim="800000"/>
              <a:headEnd/>
              <a:tailEnd/>
            </a:ln>
          </p:spPr>
          <p:txBody>
            <a:bodyPr wrap="none">
              <a:spAutoFit/>
            </a:bodyPr>
            <a:lstStyle/>
            <a:p>
              <a:r>
                <a:rPr lang="en-US" sz="1400">
                  <a:latin typeface="Arial" charset="0"/>
                </a:rPr>
                <a:t>Below 1.0</a:t>
              </a:r>
            </a:p>
          </p:txBody>
        </p:sp>
      </p:grpSp>
      <p:grpSp>
        <p:nvGrpSpPr>
          <p:cNvPr id="6" name="Group 148"/>
          <p:cNvGrpSpPr>
            <a:grpSpLocks/>
          </p:cNvGrpSpPr>
          <p:nvPr/>
        </p:nvGrpSpPr>
        <p:grpSpPr bwMode="auto">
          <a:xfrm>
            <a:off x="1295400" y="1447800"/>
            <a:ext cx="6477000" cy="4041775"/>
            <a:chOff x="816" y="912"/>
            <a:chExt cx="4080" cy="2546"/>
          </a:xfrm>
        </p:grpSpPr>
        <p:sp>
          <p:nvSpPr>
            <p:cNvPr id="170122" name="Rectangle 149"/>
            <p:cNvSpPr>
              <a:spLocks noChangeArrowheads="1"/>
            </p:cNvSpPr>
            <p:nvPr/>
          </p:nvSpPr>
          <p:spPr bwMode="auto">
            <a:xfrm>
              <a:off x="816" y="912"/>
              <a:ext cx="240" cy="336"/>
            </a:xfrm>
            <a:prstGeom prst="rect">
              <a:avLst/>
            </a:prstGeom>
            <a:solidFill>
              <a:srgbClr val="D9B28B">
                <a:alpha val="50195"/>
              </a:srgbClr>
            </a:solidFill>
            <a:ln w="9525">
              <a:solidFill>
                <a:schemeClr val="tx1"/>
              </a:solidFill>
              <a:miter lim="800000"/>
              <a:headEnd/>
              <a:tailEnd/>
            </a:ln>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170123" name="Rectangle 150"/>
            <p:cNvSpPr>
              <a:spLocks noChangeArrowheads="1"/>
            </p:cNvSpPr>
            <p:nvPr/>
          </p:nvSpPr>
          <p:spPr bwMode="auto">
            <a:xfrm>
              <a:off x="3696" y="1248"/>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170124" name="Rectangle 151"/>
            <p:cNvSpPr>
              <a:spLocks noChangeArrowheads="1"/>
            </p:cNvSpPr>
            <p:nvPr/>
          </p:nvSpPr>
          <p:spPr bwMode="auto">
            <a:xfrm>
              <a:off x="4176" y="1584"/>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170125" name="Rectangle 152"/>
            <p:cNvSpPr>
              <a:spLocks noChangeArrowheads="1"/>
            </p:cNvSpPr>
            <p:nvPr/>
          </p:nvSpPr>
          <p:spPr bwMode="auto">
            <a:xfrm>
              <a:off x="417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170126" name="Rectangle 153"/>
            <p:cNvSpPr>
              <a:spLocks noChangeArrowheads="1"/>
            </p:cNvSpPr>
            <p:nvPr/>
          </p:nvSpPr>
          <p:spPr bwMode="auto">
            <a:xfrm>
              <a:off x="4416" y="1920"/>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170127" name="Rectangle 154"/>
            <p:cNvSpPr>
              <a:spLocks noChangeArrowheads="1"/>
            </p:cNvSpPr>
            <p:nvPr/>
          </p:nvSpPr>
          <p:spPr bwMode="auto">
            <a:xfrm>
              <a:off x="249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28" name="Rectangle 155"/>
            <p:cNvSpPr>
              <a:spLocks noChangeArrowheads="1"/>
            </p:cNvSpPr>
            <p:nvPr/>
          </p:nvSpPr>
          <p:spPr bwMode="auto">
            <a:xfrm>
              <a:off x="273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29" name="Rectangle 156"/>
            <p:cNvSpPr>
              <a:spLocks noChangeArrowheads="1"/>
            </p:cNvSpPr>
            <p:nvPr/>
          </p:nvSpPr>
          <p:spPr bwMode="auto">
            <a:xfrm>
              <a:off x="297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30" name="Rectangle 157"/>
            <p:cNvSpPr>
              <a:spLocks noChangeArrowheads="1"/>
            </p:cNvSpPr>
            <p:nvPr/>
          </p:nvSpPr>
          <p:spPr bwMode="auto">
            <a:xfrm>
              <a:off x="4416" y="2256"/>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170131" name="Rectangle 158"/>
            <p:cNvSpPr>
              <a:spLocks noChangeArrowheads="1"/>
            </p:cNvSpPr>
            <p:nvPr/>
          </p:nvSpPr>
          <p:spPr bwMode="auto">
            <a:xfrm>
              <a:off x="249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32" name="Rectangle 159"/>
            <p:cNvSpPr>
              <a:spLocks noChangeArrowheads="1"/>
            </p:cNvSpPr>
            <p:nvPr/>
          </p:nvSpPr>
          <p:spPr bwMode="auto">
            <a:xfrm>
              <a:off x="273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33" name="Rectangle 160"/>
            <p:cNvSpPr>
              <a:spLocks noChangeArrowheads="1"/>
            </p:cNvSpPr>
            <p:nvPr/>
          </p:nvSpPr>
          <p:spPr bwMode="auto">
            <a:xfrm>
              <a:off x="297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170134" name="Rectangle 161"/>
            <p:cNvSpPr>
              <a:spLocks noChangeArrowheads="1"/>
            </p:cNvSpPr>
            <p:nvPr/>
          </p:nvSpPr>
          <p:spPr bwMode="auto">
            <a:xfrm>
              <a:off x="32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170135" name="Rectangle 162"/>
            <p:cNvSpPr>
              <a:spLocks noChangeArrowheads="1"/>
            </p:cNvSpPr>
            <p:nvPr/>
          </p:nvSpPr>
          <p:spPr bwMode="auto">
            <a:xfrm>
              <a:off x="441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170136" name="Rectangle 163"/>
            <p:cNvSpPr>
              <a:spLocks noChangeArrowheads="1"/>
            </p:cNvSpPr>
            <p:nvPr/>
          </p:nvSpPr>
          <p:spPr bwMode="auto">
            <a:xfrm>
              <a:off x="4656" y="2592"/>
              <a:ext cx="240" cy="336"/>
            </a:xfrm>
            <a:prstGeom prst="rect">
              <a:avLst/>
            </a:prstGeom>
            <a:solidFill>
              <a:srgbClr val="C4884C">
                <a:alpha val="50195"/>
              </a:srgbClr>
            </a:solidFill>
            <a:ln w="9525">
              <a:solidFill>
                <a:schemeClr val="tx1"/>
              </a:solidFill>
              <a:miter lim="800000"/>
              <a:headEnd/>
              <a:tailEnd/>
            </a:ln>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2.2</a:t>
              </a:r>
            </a:p>
          </p:txBody>
        </p:sp>
        <p:sp>
          <p:nvSpPr>
            <p:cNvPr id="170137" name="Rectangle 164"/>
            <p:cNvSpPr>
              <a:spLocks noChangeArrowheads="1"/>
            </p:cNvSpPr>
            <p:nvPr/>
          </p:nvSpPr>
          <p:spPr bwMode="auto">
            <a:xfrm>
              <a:off x="3919" y="3266"/>
              <a:ext cx="144" cy="144"/>
            </a:xfrm>
            <a:prstGeom prst="rect">
              <a:avLst/>
            </a:prstGeom>
            <a:solidFill>
              <a:srgbClr val="C4884C">
                <a:alpha val="50195"/>
              </a:srgbClr>
            </a:solidFill>
            <a:ln w="9525">
              <a:solidFill>
                <a:schemeClr val="tx1"/>
              </a:solidFill>
              <a:miter lim="800000"/>
              <a:headEnd/>
              <a:tailEnd/>
            </a:ln>
          </p:spPr>
          <p:txBody>
            <a:bodyPr wrap="none" anchor="ctr"/>
            <a:lstStyle/>
            <a:p>
              <a:endParaRPr lang="en-US"/>
            </a:p>
          </p:txBody>
        </p:sp>
        <p:sp>
          <p:nvSpPr>
            <p:cNvPr id="170138" name="Text Box 165"/>
            <p:cNvSpPr txBox="1">
              <a:spLocks noChangeArrowheads="1"/>
            </p:cNvSpPr>
            <p:nvPr/>
          </p:nvSpPr>
          <p:spPr bwMode="auto">
            <a:xfrm>
              <a:off x="4075" y="3266"/>
              <a:ext cx="525" cy="192"/>
            </a:xfrm>
            <a:prstGeom prst="rect">
              <a:avLst/>
            </a:prstGeom>
            <a:noFill/>
            <a:ln w="9525">
              <a:noFill/>
              <a:miter lim="800000"/>
              <a:headEnd/>
              <a:tailEnd/>
            </a:ln>
          </p:spPr>
          <p:txBody>
            <a:bodyPr wrap="none">
              <a:spAutoFit/>
            </a:bodyPr>
            <a:lstStyle/>
            <a:p>
              <a:r>
                <a:rPr lang="en-US" sz="1400">
                  <a:latin typeface="Arial" charset="0"/>
                </a:rPr>
                <a:t>2.0 - 2.4</a:t>
              </a:r>
            </a:p>
          </p:txBody>
        </p:sp>
      </p:grpSp>
      <p:sp>
        <p:nvSpPr>
          <p:cNvPr id="170081" name="Text Box 166"/>
          <p:cNvSpPr txBox="1">
            <a:spLocks noChangeArrowheads="1"/>
          </p:cNvSpPr>
          <p:nvPr/>
        </p:nvSpPr>
        <p:spPr bwMode="auto">
          <a:xfrm rot="-5400000">
            <a:off x="178594" y="2890044"/>
            <a:ext cx="844550" cy="366712"/>
          </a:xfrm>
          <a:prstGeom prst="rect">
            <a:avLst/>
          </a:prstGeom>
          <a:noFill/>
          <a:ln w="9525">
            <a:noFill/>
            <a:miter lim="800000"/>
            <a:headEnd/>
            <a:tailEnd/>
          </a:ln>
        </p:spPr>
        <p:txBody>
          <a:bodyPr wrap="none">
            <a:spAutoFit/>
          </a:bodyPr>
          <a:lstStyle/>
          <a:p>
            <a:r>
              <a:rPr lang="en-US" sz="1800">
                <a:latin typeface="Arial" charset="0"/>
              </a:rPr>
              <a:t>Period</a:t>
            </a:r>
          </a:p>
        </p:txBody>
      </p:sp>
      <p:grpSp>
        <p:nvGrpSpPr>
          <p:cNvPr id="7" name="Group 167"/>
          <p:cNvGrpSpPr>
            <a:grpSpLocks/>
          </p:cNvGrpSpPr>
          <p:nvPr/>
        </p:nvGrpSpPr>
        <p:grpSpPr bwMode="auto">
          <a:xfrm>
            <a:off x="1295400" y="1981200"/>
            <a:ext cx="4483100" cy="3856038"/>
            <a:chOff x="816" y="1248"/>
            <a:chExt cx="2824" cy="2429"/>
          </a:xfrm>
        </p:grpSpPr>
        <p:sp>
          <p:nvSpPr>
            <p:cNvPr id="170102" name="Text Box 168"/>
            <p:cNvSpPr txBox="1">
              <a:spLocks noChangeArrowheads="1"/>
            </p:cNvSpPr>
            <p:nvPr/>
          </p:nvSpPr>
          <p:spPr bwMode="auto">
            <a:xfrm>
              <a:off x="1631" y="3091"/>
              <a:ext cx="796" cy="154"/>
            </a:xfrm>
            <a:prstGeom prst="rect">
              <a:avLst/>
            </a:prstGeom>
            <a:noFill/>
            <a:ln w="9525">
              <a:noFill/>
              <a:miter lim="800000"/>
              <a:headEnd/>
              <a:tailEnd/>
            </a:ln>
          </p:spPr>
          <p:txBody>
            <a:bodyPr wrap="none">
              <a:spAutoFit/>
            </a:bodyPr>
            <a:lstStyle/>
            <a:p>
              <a:r>
                <a:rPr lang="en-US" sz="1000">
                  <a:latin typeface="Arial" charset="0"/>
                </a:rPr>
                <a:t>Actinides:  1.3 - 1.5</a:t>
              </a:r>
            </a:p>
          </p:txBody>
        </p:sp>
        <p:grpSp>
          <p:nvGrpSpPr>
            <p:cNvPr id="170103" name="Group 169"/>
            <p:cNvGrpSpPr>
              <a:grpSpLocks/>
            </p:cNvGrpSpPr>
            <p:nvPr/>
          </p:nvGrpSpPr>
          <p:grpSpPr bwMode="auto">
            <a:xfrm>
              <a:off x="816" y="1248"/>
              <a:ext cx="2824" cy="2429"/>
              <a:chOff x="816" y="1248"/>
              <a:chExt cx="2824" cy="2429"/>
            </a:xfrm>
          </p:grpSpPr>
          <p:grpSp>
            <p:nvGrpSpPr>
              <p:cNvPr id="170106" name="Group 170"/>
              <p:cNvGrpSpPr>
                <a:grpSpLocks/>
              </p:cNvGrpSpPr>
              <p:nvPr/>
            </p:nvGrpSpPr>
            <p:grpSpPr bwMode="auto">
              <a:xfrm>
                <a:off x="816" y="1248"/>
                <a:ext cx="2824" cy="2429"/>
                <a:chOff x="816" y="1248"/>
                <a:chExt cx="2824" cy="2429"/>
              </a:xfrm>
            </p:grpSpPr>
            <p:sp>
              <p:nvSpPr>
                <p:cNvPr id="170108" name="Rectangle 171"/>
                <p:cNvSpPr>
                  <a:spLocks noChangeArrowheads="1"/>
                </p:cNvSpPr>
                <p:nvPr/>
              </p:nvSpPr>
              <p:spPr bwMode="auto">
                <a:xfrm>
                  <a:off x="816" y="124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1.0</a:t>
                  </a:r>
                </a:p>
              </p:txBody>
            </p:sp>
            <p:sp>
              <p:nvSpPr>
                <p:cNvPr id="170109" name="Rectangle 172"/>
                <p:cNvSpPr>
                  <a:spLocks noChangeArrowheads="1"/>
                </p:cNvSpPr>
                <p:nvPr/>
              </p:nvSpPr>
              <p:spPr bwMode="auto">
                <a:xfrm>
                  <a:off x="105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170110" name="Rectangle 173"/>
                <p:cNvSpPr>
                  <a:spLocks noChangeArrowheads="1"/>
                </p:cNvSpPr>
                <p:nvPr/>
              </p:nvSpPr>
              <p:spPr bwMode="auto">
                <a:xfrm>
                  <a:off x="1296" y="1920"/>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170111" name="Rectangle 174"/>
                <p:cNvSpPr>
                  <a:spLocks noChangeArrowheads="1"/>
                </p:cNvSpPr>
                <p:nvPr/>
              </p:nvSpPr>
              <p:spPr bwMode="auto">
                <a:xfrm>
                  <a:off x="105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170112" name="Rectangle 175"/>
                <p:cNvSpPr>
                  <a:spLocks noChangeArrowheads="1"/>
                </p:cNvSpPr>
                <p:nvPr/>
              </p:nvSpPr>
              <p:spPr bwMode="auto">
                <a:xfrm>
                  <a:off x="129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170113" name="Rectangle 176"/>
                <p:cNvSpPr>
                  <a:spLocks noChangeArrowheads="1"/>
                </p:cNvSpPr>
                <p:nvPr/>
              </p:nvSpPr>
              <p:spPr bwMode="auto">
                <a:xfrm>
                  <a:off x="1536" y="2256"/>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170114" name="Rectangle 177"/>
                <p:cNvSpPr>
                  <a:spLocks noChangeArrowheads="1"/>
                </p:cNvSpPr>
                <p:nvPr/>
              </p:nvSpPr>
              <p:spPr bwMode="auto">
                <a:xfrm>
                  <a:off x="153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170115" name="Rectangle 178"/>
                <p:cNvSpPr>
                  <a:spLocks noChangeArrowheads="1"/>
                </p:cNvSpPr>
                <p:nvPr/>
              </p:nvSpPr>
              <p:spPr bwMode="auto">
                <a:xfrm>
                  <a:off x="1056" y="1584"/>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170116" name="Rectangle 179"/>
                <p:cNvSpPr>
                  <a:spLocks noChangeArrowheads="1"/>
                </p:cNvSpPr>
                <p:nvPr/>
              </p:nvSpPr>
              <p:spPr bwMode="auto">
                <a:xfrm>
                  <a:off x="1296" y="2592"/>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170117" name="Rectangle 180"/>
                <p:cNvSpPr>
                  <a:spLocks noChangeArrowheads="1"/>
                </p:cNvSpPr>
                <p:nvPr/>
              </p:nvSpPr>
              <p:spPr bwMode="auto">
                <a:xfrm>
                  <a:off x="1296" y="2928"/>
                  <a:ext cx="240" cy="336"/>
                </a:xfrm>
                <a:prstGeom prst="rect">
                  <a:avLst/>
                </a:prstGeom>
                <a:solidFill>
                  <a:srgbClr val="FFD8C5">
                    <a:alpha val="50195"/>
                  </a:srgbClr>
                </a:solidFill>
                <a:ln w="9525">
                  <a:solidFill>
                    <a:schemeClr val="tx1"/>
                  </a:solidFill>
                  <a:miter lim="800000"/>
                  <a:headEnd/>
                  <a:tailEnd/>
                </a:ln>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170118" name="Rectangle 181"/>
                <p:cNvSpPr>
                  <a:spLocks noChangeArrowheads="1"/>
                </p:cNvSpPr>
                <p:nvPr/>
              </p:nvSpPr>
              <p:spPr bwMode="auto">
                <a:xfrm>
                  <a:off x="2959" y="3485"/>
                  <a:ext cx="144" cy="144"/>
                </a:xfrm>
                <a:prstGeom prst="rect">
                  <a:avLst/>
                </a:prstGeom>
                <a:solidFill>
                  <a:srgbClr val="FFD8C5">
                    <a:alpha val="50195"/>
                  </a:srgbClr>
                </a:solidFill>
                <a:ln w="9525">
                  <a:solidFill>
                    <a:schemeClr val="tx1"/>
                  </a:solidFill>
                  <a:miter lim="800000"/>
                  <a:headEnd/>
                  <a:tailEnd/>
                </a:ln>
              </p:spPr>
              <p:txBody>
                <a:bodyPr wrap="none" anchor="ctr"/>
                <a:lstStyle/>
                <a:p>
                  <a:endParaRPr lang="en-US"/>
                </a:p>
              </p:txBody>
            </p:sp>
            <p:sp>
              <p:nvSpPr>
                <p:cNvPr id="170119" name="Text Box 182"/>
                <p:cNvSpPr txBox="1">
                  <a:spLocks noChangeArrowheads="1"/>
                </p:cNvSpPr>
                <p:nvPr/>
              </p:nvSpPr>
              <p:spPr bwMode="auto">
                <a:xfrm>
                  <a:off x="3115" y="3485"/>
                  <a:ext cx="525" cy="192"/>
                </a:xfrm>
                <a:prstGeom prst="rect">
                  <a:avLst/>
                </a:prstGeom>
                <a:noFill/>
                <a:ln w="9525">
                  <a:noFill/>
                  <a:miter lim="800000"/>
                  <a:headEnd/>
                  <a:tailEnd/>
                </a:ln>
              </p:spPr>
              <p:txBody>
                <a:bodyPr wrap="none">
                  <a:spAutoFit/>
                </a:bodyPr>
                <a:lstStyle/>
                <a:p>
                  <a:r>
                    <a:rPr lang="en-US" sz="1400">
                      <a:latin typeface="Arial" charset="0"/>
                    </a:rPr>
                    <a:t>1.0 - 1.4</a:t>
                  </a:r>
                </a:p>
              </p:txBody>
            </p:sp>
            <p:sp>
              <p:nvSpPr>
                <p:cNvPr id="170120" name="Text Box 183"/>
                <p:cNvSpPr txBox="1">
                  <a:spLocks noChangeArrowheads="1"/>
                </p:cNvSpPr>
                <p:nvPr/>
              </p:nvSpPr>
              <p:spPr bwMode="auto">
                <a:xfrm>
                  <a:off x="1631" y="2971"/>
                  <a:ext cx="905" cy="154"/>
                </a:xfrm>
                <a:prstGeom prst="rect">
                  <a:avLst/>
                </a:prstGeom>
                <a:noFill/>
                <a:ln w="9525">
                  <a:noFill/>
                  <a:miter lim="800000"/>
                  <a:headEnd/>
                  <a:tailEnd/>
                </a:ln>
              </p:spPr>
              <p:txBody>
                <a:bodyPr wrap="none">
                  <a:spAutoFit/>
                </a:bodyPr>
                <a:lstStyle/>
                <a:p>
                  <a:r>
                    <a:rPr lang="en-US" sz="1000">
                      <a:latin typeface="Arial" charset="0"/>
                    </a:rPr>
                    <a:t>Lanthanides:  1.1 - 1.3</a:t>
                  </a:r>
                </a:p>
              </p:txBody>
            </p:sp>
            <p:sp>
              <p:nvSpPr>
                <p:cNvPr id="170121" name="Text Box 184"/>
                <p:cNvSpPr txBox="1">
                  <a:spLocks noChangeArrowheads="1"/>
                </p:cNvSpPr>
                <p:nvPr/>
              </p:nvSpPr>
              <p:spPr bwMode="auto">
                <a:xfrm>
                  <a:off x="1427" y="2563"/>
                  <a:ext cx="156" cy="154"/>
                </a:xfrm>
                <a:prstGeom prst="rect">
                  <a:avLst/>
                </a:prstGeom>
                <a:noFill/>
                <a:ln w="9525">
                  <a:noFill/>
                  <a:miter lim="800000"/>
                  <a:headEnd/>
                  <a:tailEnd/>
                </a:ln>
              </p:spPr>
              <p:txBody>
                <a:bodyPr wrap="none">
                  <a:spAutoFit/>
                </a:bodyPr>
                <a:lstStyle/>
                <a:p>
                  <a:r>
                    <a:rPr lang="en-US" sz="1000">
                      <a:latin typeface="Symbol" pitchFamily="18" charset="2"/>
                    </a:rPr>
                    <a:t>*</a:t>
                  </a:r>
                </a:p>
              </p:txBody>
            </p:sp>
          </p:grpSp>
          <p:sp>
            <p:nvSpPr>
              <p:cNvPr id="170107" name="Text Box 185"/>
              <p:cNvSpPr txBox="1">
                <a:spLocks noChangeArrowheads="1"/>
              </p:cNvSpPr>
              <p:nvPr/>
            </p:nvSpPr>
            <p:spPr bwMode="auto">
              <a:xfrm>
                <a:off x="1586" y="2956"/>
                <a:ext cx="156" cy="154"/>
              </a:xfrm>
              <a:prstGeom prst="rect">
                <a:avLst/>
              </a:prstGeom>
              <a:noFill/>
              <a:ln w="9525">
                <a:noFill/>
                <a:miter lim="800000"/>
                <a:headEnd/>
                <a:tailEnd/>
              </a:ln>
            </p:spPr>
            <p:txBody>
              <a:bodyPr wrap="none">
                <a:spAutoFit/>
              </a:bodyPr>
              <a:lstStyle/>
              <a:p>
                <a:r>
                  <a:rPr lang="en-US" sz="1000">
                    <a:latin typeface="Symbol" pitchFamily="18" charset="2"/>
                  </a:rPr>
                  <a:t>*</a:t>
                </a:r>
              </a:p>
            </p:txBody>
          </p:sp>
        </p:grpSp>
        <p:sp>
          <p:nvSpPr>
            <p:cNvPr id="170104" name="Text Box 186"/>
            <p:cNvSpPr txBox="1">
              <a:spLocks noChangeArrowheads="1"/>
            </p:cNvSpPr>
            <p:nvPr/>
          </p:nvSpPr>
          <p:spPr bwMode="auto">
            <a:xfrm>
              <a:off x="1586" y="3076"/>
              <a:ext cx="160" cy="135"/>
            </a:xfrm>
            <a:prstGeom prst="rect">
              <a:avLst/>
            </a:prstGeom>
            <a:noFill/>
            <a:ln w="9525">
              <a:noFill/>
              <a:miter lim="800000"/>
              <a:headEnd/>
              <a:tailEnd/>
            </a:ln>
          </p:spPr>
          <p:txBody>
            <a:bodyPr wrap="none">
              <a:spAutoFit/>
            </a:bodyPr>
            <a:lstStyle/>
            <a:p>
              <a:r>
                <a:rPr lang="en-US" sz="800">
                  <a:latin typeface="Symbol" pitchFamily="18" charset="2"/>
                </a:rPr>
                <a:t>y</a:t>
              </a:r>
            </a:p>
          </p:txBody>
        </p:sp>
        <p:sp>
          <p:nvSpPr>
            <p:cNvPr id="170105" name="Text Box 187"/>
            <p:cNvSpPr txBox="1">
              <a:spLocks noChangeArrowheads="1"/>
            </p:cNvSpPr>
            <p:nvPr/>
          </p:nvSpPr>
          <p:spPr bwMode="auto">
            <a:xfrm>
              <a:off x="1424" y="2896"/>
              <a:ext cx="160" cy="135"/>
            </a:xfrm>
            <a:prstGeom prst="rect">
              <a:avLst/>
            </a:prstGeom>
            <a:noFill/>
            <a:ln w="9525">
              <a:noFill/>
              <a:miter lim="800000"/>
              <a:headEnd/>
              <a:tailEnd/>
            </a:ln>
          </p:spPr>
          <p:txBody>
            <a:bodyPr wrap="none">
              <a:spAutoFit/>
            </a:bodyPr>
            <a:lstStyle/>
            <a:p>
              <a:r>
                <a:rPr lang="en-US" sz="800">
                  <a:latin typeface="Symbol" pitchFamily="18" charset="2"/>
                </a:rPr>
                <a:t>y</a:t>
              </a:r>
            </a:p>
          </p:txBody>
        </p:sp>
      </p:grpSp>
      <p:sp>
        <p:nvSpPr>
          <p:cNvPr id="170083" name="Text Box 188"/>
          <p:cNvSpPr txBox="1">
            <a:spLocks noChangeArrowheads="1"/>
          </p:cNvSpPr>
          <p:nvPr/>
        </p:nvSpPr>
        <p:spPr bwMode="auto">
          <a:xfrm>
            <a:off x="1303338" y="1152525"/>
            <a:ext cx="369887" cy="274638"/>
          </a:xfrm>
          <a:prstGeom prst="rect">
            <a:avLst/>
          </a:prstGeom>
          <a:noFill/>
          <a:ln w="9525">
            <a:noFill/>
            <a:miter lim="800000"/>
            <a:headEnd/>
            <a:tailEnd/>
          </a:ln>
        </p:spPr>
        <p:txBody>
          <a:bodyPr wrap="none">
            <a:spAutoFit/>
          </a:bodyPr>
          <a:lstStyle/>
          <a:p>
            <a:r>
              <a:rPr lang="en-US" sz="1200">
                <a:latin typeface="Arial" charset="0"/>
              </a:rPr>
              <a:t>1A</a:t>
            </a:r>
          </a:p>
        </p:txBody>
      </p:sp>
      <p:sp>
        <p:nvSpPr>
          <p:cNvPr id="170084" name="Text Box 189"/>
          <p:cNvSpPr txBox="1">
            <a:spLocks noChangeArrowheads="1"/>
          </p:cNvSpPr>
          <p:nvPr/>
        </p:nvSpPr>
        <p:spPr bwMode="auto">
          <a:xfrm>
            <a:off x="1679575" y="1685925"/>
            <a:ext cx="369888" cy="274638"/>
          </a:xfrm>
          <a:prstGeom prst="rect">
            <a:avLst/>
          </a:prstGeom>
          <a:noFill/>
          <a:ln w="9525">
            <a:noFill/>
            <a:miter lim="800000"/>
            <a:headEnd/>
            <a:tailEnd/>
          </a:ln>
        </p:spPr>
        <p:txBody>
          <a:bodyPr wrap="none">
            <a:spAutoFit/>
          </a:bodyPr>
          <a:lstStyle/>
          <a:p>
            <a:r>
              <a:rPr lang="en-US" sz="1200">
                <a:latin typeface="Arial" charset="0"/>
              </a:rPr>
              <a:t>2A</a:t>
            </a:r>
          </a:p>
        </p:txBody>
      </p:sp>
      <p:sp>
        <p:nvSpPr>
          <p:cNvPr id="170085" name="Text Box 190"/>
          <p:cNvSpPr txBox="1">
            <a:spLocks noChangeArrowheads="1"/>
          </p:cNvSpPr>
          <p:nvPr/>
        </p:nvSpPr>
        <p:spPr bwMode="auto">
          <a:xfrm>
            <a:off x="2055813" y="2752725"/>
            <a:ext cx="369887" cy="274638"/>
          </a:xfrm>
          <a:prstGeom prst="rect">
            <a:avLst/>
          </a:prstGeom>
          <a:noFill/>
          <a:ln w="9525">
            <a:noFill/>
            <a:miter lim="800000"/>
            <a:headEnd/>
            <a:tailEnd/>
          </a:ln>
        </p:spPr>
        <p:txBody>
          <a:bodyPr wrap="none">
            <a:spAutoFit/>
          </a:bodyPr>
          <a:lstStyle/>
          <a:p>
            <a:r>
              <a:rPr lang="en-US" sz="1200">
                <a:latin typeface="Arial" charset="0"/>
              </a:rPr>
              <a:t>3B</a:t>
            </a:r>
          </a:p>
        </p:txBody>
      </p:sp>
      <p:sp>
        <p:nvSpPr>
          <p:cNvPr id="170086" name="Text Box 191"/>
          <p:cNvSpPr txBox="1">
            <a:spLocks noChangeArrowheads="1"/>
          </p:cNvSpPr>
          <p:nvPr/>
        </p:nvSpPr>
        <p:spPr bwMode="auto">
          <a:xfrm>
            <a:off x="2441575" y="2747963"/>
            <a:ext cx="369888" cy="274637"/>
          </a:xfrm>
          <a:prstGeom prst="rect">
            <a:avLst/>
          </a:prstGeom>
          <a:noFill/>
          <a:ln w="9525">
            <a:noFill/>
            <a:miter lim="800000"/>
            <a:headEnd/>
            <a:tailEnd/>
          </a:ln>
        </p:spPr>
        <p:txBody>
          <a:bodyPr wrap="none">
            <a:spAutoFit/>
          </a:bodyPr>
          <a:lstStyle/>
          <a:p>
            <a:r>
              <a:rPr lang="en-US" sz="1200">
                <a:latin typeface="Arial" charset="0"/>
              </a:rPr>
              <a:t>4B</a:t>
            </a:r>
          </a:p>
        </p:txBody>
      </p:sp>
      <p:sp>
        <p:nvSpPr>
          <p:cNvPr id="170087" name="Text Box 192"/>
          <p:cNvSpPr txBox="1">
            <a:spLocks noChangeArrowheads="1"/>
          </p:cNvSpPr>
          <p:nvPr/>
        </p:nvSpPr>
        <p:spPr bwMode="auto">
          <a:xfrm>
            <a:off x="2832100" y="2752725"/>
            <a:ext cx="369888" cy="274638"/>
          </a:xfrm>
          <a:prstGeom prst="rect">
            <a:avLst/>
          </a:prstGeom>
          <a:noFill/>
          <a:ln w="9525">
            <a:noFill/>
            <a:miter lim="800000"/>
            <a:headEnd/>
            <a:tailEnd/>
          </a:ln>
        </p:spPr>
        <p:txBody>
          <a:bodyPr wrap="none">
            <a:spAutoFit/>
          </a:bodyPr>
          <a:lstStyle/>
          <a:p>
            <a:r>
              <a:rPr lang="en-US" sz="1200">
                <a:latin typeface="Arial" charset="0"/>
              </a:rPr>
              <a:t>5B</a:t>
            </a:r>
          </a:p>
        </p:txBody>
      </p:sp>
      <p:sp>
        <p:nvSpPr>
          <p:cNvPr id="170088" name="Text Box 193"/>
          <p:cNvSpPr txBox="1">
            <a:spLocks noChangeArrowheads="1"/>
          </p:cNvSpPr>
          <p:nvPr/>
        </p:nvSpPr>
        <p:spPr bwMode="auto">
          <a:xfrm>
            <a:off x="3208338" y="2747963"/>
            <a:ext cx="369887" cy="274637"/>
          </a:xfrm>
          <a:prstGeom prst="rect">
            <a:avLst/>
          </a:prstGeom>
          <a:noFill/>
          <a:ln w="9525">
            <a:noFill/>
            <a:miter lim="800000"/>
            <a:headEnd/>
            <a:tailEnd/>
          </a:ln>
        </p:spPr>
        <p:txBody>
          <a:bodyPr wrap="none">
            <a:spAutoFit/>
          </a:bodyPr>
          <a:lstStyle/>
          <a:p>
            <a:r>
              <a:rPr lang="en-US" sz="1200">
                <a:latin typeface="Arial" charset="0"/>
              </a:rPr>
              <a:t>6B</a:t>
            </a:r>
          </a:p>
        </p:txBody>
      </p:sp>
      <p:sp>
        <p:nvSpPr>
          <p:cNvPr id="170089" name="Text Box 194"/>
          <p:cNvSpPr txBox="1">
            <a:spLocks noChangeArrowheads="1"/>
          </p:cNvSpPr>
          <p:nvPr/>
        </p:nvSpPr>
        <p:spPr bwMode="auto">
          <a:xfrm>
            <a:off x="3584575" y="2752725"/>
            <a:ext cx="369888" cy="274638"/>
          </a:xfrm>
          <a:prstGeom prst="rect">
            <a:avLst/>
          </a:prstGeom>
          <a:noFill/>
          <a:ln w="9525">
            <a:noFill/>
            <a:miter lim="800000"/>
            <a:headEnd/>
            <a:tailEnd/>
          </a:ln>
        </p:spPr>
        <p:txBody>
          <a:bodyPr wrap="none">
            <a:spAutoFit/>
          </a:bodyPr>
          <a:lstStyle/>
          <a:p>
            <a:r>
              <a:rPr lang="en-US" sz="1200">
                <a:latin typeface="Arial" charset="0"/>
              </a:rPr>
              <a:t>7B</a:t>
            </a:r>
          </a:p>
        </p:txBody>
      </p:sp>
      <p:sp>
        <p:nvSpPr>
          <p:cNvPr id="170090" name="Text Box 195"/>
          <p:cNvSpPr txBox="1">
            <a:spLocks noChangeArrowheads="1"/>
          </p:cNvSpPr>
          <p:nvPr/>
        </p:nvSpPr>
        <p:spPr bwMode="auto">
          <a:xfrm>
            <a:off x="5108575" y="2747963"/>
            <a:ext cx="369888" cy="274637"/>
          </a:xfrm>
          <a:prstGeom prst="rect">
            <a:avLst/>
          </a:prstGeom>
          <a:noFill/>
          <a:ln w="9525">
            <a:noFill/>
            <a:miter lim="800000"/>
            <a:headEnd/>
            <a:tailEnd/>
          </a:ln>
        </p:spPr>
        <p:txBody>
          <a:bodyPr wrap="none">
            <a:spAutoFit/>
          </a:bodyPr>
          <a:lstStyle/>
          <a:p>
            <a:r>
              <a:rPr lang="en-US" sz="1200">
                <a:latin typeface="Arial" charset="0"/>
              </a:rPr>
              <a:t>1B</a:t>
            </a:r>
          </a:p>
        </p:txBody>
      </p:sp>
      <p:sp>
        <p:nvSpPr>
          <p:cNvPr id="170091" name="Text Box 196"/>
          <p:cNvSpPr txBox="1">
            <a:spLocks noChangeArrowheads="1"/>
          </p:cNvSpPr>
          <p:nvPr/>
        </p:nvSpPr>
        <p:spPr bwMode="auto">
          <a:xfrm>
            <a:off x="5499100" y="2743200"/>
            <a:ext cx="369888" cy="274638"/>
          </a:xfrm>
          <a:prstGeom prst="rect">
            <a:avLst/>
          </a:prstGeom>
          <a:noFill/>
          <a:ln w="9525">
            <a:noFill/>
            <a:miter lim="800000"/>
            <a:headEnd/>
            <a:tailEnd/>
          </a:ln>
        </p:spPr>
        <p:txBody>
          <a:bodyPr wrap="none">
            <a:spAutoFit/>
          </a:bodyPr>
          <a:lstStyle/>
          <a:p>
            <a:r>
              <a:rPr lang="en-US" sz="1200">
                <a:latin typeface="Arial" charset="0"/>
              </a:rPr>
              <a:t>2B</a:t>
            </a:r>
          </a:p>
        </p:txBody>
      </p:sp>
      <p:sp>
        <p:nvSpPr>
          <p:cNvPr id="170092" name="Text Box 197"/>
          <p:cNvSpPr txBox="1">
            <a:spLocks noChangeArrowheads="1"/>
          </p:cNvSpPr>
          <p:nvPr/>
        </p:nvSpPr>
        <p:spPr bwMode="auto">
          <a:xfrm>
            <a:off x="5870575" y="1681163"/>
            <a:ext cx="369888" cy="274637"/>
          </a:xfrm>
          <a:prstGeom prst="rect">
            <a:avLst/>
          </a:prstGeom>
          <a:noFill/>
          <a:ln w="9525">
            <a:noFill/>
            <a:miter lim="800000"/>
            <a:headEnd/>
            <a:tailEnd/>
          </a:ln>
        </p:spPr>
        <p:txBody>
          <a:bodyPr wrap="none">
            <a:spAutoFit/>
          </a:bodyPr>
          <a:lstStyle/>
          <a:p>
            <a:r>
              <a:rPr lang="en-US" sz="1200">
                <a:latin typeface="Arial" charset="0"/>
              </a:rPr>
              <a:t>3A</a:t>
            </a:r>
          </a:p>
        </p:txBody>
      </p:sp>
      <p:sp>
        <p:nvSpPr>
          <p:cNvPr id="170093" name="Text Box 198"/>
          <p:cNvSpPr txBox="1">
            <a:spLocks noChangeArrowheads="1"/>
          </p:cNvSpPr>
          <p:nvPr/>
        </p:nvSpPr>
        <p:spPr bwMode="auto">
          <a:xfrm>
            <a:off x="6251575" y="1685925"/>
            <a:ext cx="369888" cy="274638"/>
          </a:xfrm>
          <a:prstGeom prst="rect">
            <a:avLst/>
          </a:prstGeom>
          <a:noFill/>
          <a:ln w="9525">
            <a:noFill/>
            <a:miter lim="800000"/>
            <a:headEnd/>
            <a:tailEnd/>
          </a:ln>
        </p:spPr>
        <p:txBody>
          <a:bodyPr wrap="none">
            <a:spAutoFit/>
          </a:bodyPr>
          <a:lstStyle/>
          <a:p>
            <a:r>
              <a:rPr lang="en-US" sz="1200">
                <a:latin typeface="Arial" charset="0"/>
              </a:rPr>
              <a:t>4A</a:t>
            </a:r>
          </a:p>
        </p:txBody>
      </p:sp>
      <p:sp>
        <p:nvSpPr>
          <p:cNvPr id="170094" name="Text Box 199"/>
          <p:cNvSpPr txBox="1">
            <a:spLocks noChangeArrowheads="1"/>
          </p:cNvSpPr>
          <p:nvPr/>
        </p:nvSpPr>
        <p:spPr bwMode="auto">
          <a:xfrm>
            <a:off x="6637338" y="1681163"/>
            <a:ext cx="369887" cy="274637"/>
          </a:xfrm>
          <a:prstGeom prst="rect">
            <a:avLst/>
          </a:prstGeom>
          <a:noFill/>
          <a:ln w="9525">
            <a:noFill/>
            <a:miter lim="800000"/>
            <a:headEnd/>
            <a:tailEnd/>
          </a:ln>
        </p:spPr>
        <p:txBody>
          <a:bodyPr wrap="none">
            <a:spAutoFit/>
          </a:bodyPr>
          <a:lstStyle/>
          <a:p>
            <a:r>
              <a:rPr lang="en-US" sz="1200">
                <a:latin typeface="Arial" charset="0"/>
              </a:rPr>
              <a:t>5A</a:t>
            </a:r>
          </a:p>
        </p:txBody>
      </p:sp>
      <p:sp>
        <p:nvSpPr>
          <p:cNvPr id="170095" name="Text Box 200"/>
          <p:cNvSpPr txBox="1">
            <a:spLocks noChangeArrowheads="1"/>
          </p:cNvSpPr>
          <p:nvPr/>
        </p:nvSpPr>
        <p:spPr bwMode="auto">
          <a:xfrm>
            <a:off x="7018338" y="1685925"/>
            <a:ext cx="369887" cy="274638"/>
          </a:xfrm>
          <a:prstGeom prst="rect">
            <a:avLst/>
          </a:prstGeom>
          <a:noFill/>
          <a:ln w="9525">
            <a:noFill/>
            <a:miter lim="800000"/>
            <a:headEnd/>
            <a:tailEnd/>
          </a:ln>
        </p:spPr>
        <p:txBody>
          <a:bodyPr wrap="none">
            <a:spAutoFit/>
          </a:bodyPr>
          <a:lstStyle/>
          <a:p>
            <a:r>
              <a:rPr lang="en-US" sz="1200">
                <a:latin typeface="Arial" charset="0"/>
              </a:rPr>
              <a:t>6A</a:t>
            </a:r>
          </a:p>
        </p:txBody>
      </p:sp>
      <p:sp>
        <p:nvSpPr>
          <p:cNvPr id="170096" name="Text Box 201"/>
          <p:cNvSpPr txBox="1">
            <a:spLocks noChangeArrowheads="1"/>
          </p:cNvSpPr>
          <p:nvPr/>
        </p:nvSpPr>
        <p:spPr bwMode="auto">
          <a:xfrm>
            <a:off x="7399338" y="1681163"/>
            <a:ext cx="369887" cy="274637"/>
          </a:xfrm>
          <a:prstGeom prst="rect">
            <a:avLst/>
          </a:prstGeom>
          <a:noFill/>
          <a:ln w="9525">
            <a:noFill/>
            <a:miter lim="800000"/>
            <a:headEnd/>
            <a:tailEnd/>
          </a:ln>
        </p:spPr>
        <p:txBody>
          <a:bodyPr wrap="none">
            <a:spAutoFit/>
          </a:bodyPr>
          <a:lstStyle/>
          <a:p>
            <a:r>
              <a:rPr lang="en-US" sz="1200">
                <a:latin typeface="Arial" charset="0"/>
              </a:rPr>
              <a:t>7A</a:t>
            </a:r>
          </a:p>
        </p:txBody>
      </p:sp>
      <p:sp>
        <p:nvSpPr>
          <p:cNvPr id="170097" name="Text Box 202"/>
          <p:cNvSpPr txBox="1">
            <a:spLocks noChangeArrowheads="1"/>
          </p:cNvSpPr>
          <p:nvPr/>
        </p:nvSpPr>
        <p:spPr bwMode="auto">
          <a:xfrm>
            <a:off x="7780338" y="1152525"/>
            <a:ext cx="369887" cy="274638"/>
          </a:xfrm>
          <a:prstGeom prst="rect">
            <a:avLst/>
          </a:prstGeom>
          <a:noFill/>
          <a:ln w="9525">
            <a:noFill/>
            <a:miter lim="800000"/>
            <a:headEnd/>
            <a:tailEnd/>
          </a:ln>
        </p:spPr>
        <p:txBody>
          <a:bodyPr wrap="none">
            <a:spAutoFit/>
          </a:bodyPr>
          <a:lstStyle/>
          <a:p>
            <a:r>
              <a:rPr lang="en-US" sz="1200">
                <a:latin typeface="Arial" charset="0"/>
              </a:rPr>
              <a:t>8A</a:t>
            </a:r>
          </a:p>
        </p:txBody>
      </p:sp>
      <p:sp>
        <p:nvSpPr>
          <p:cNvPr id="170098" name="Rectangle 203"/>
          <p:cNvSpPr>
            <a:spLocks noChangeArrowheads="1"/>
          </p:cNvSpPr>
          <p:nvPr/>
        </p:nvSpPr>
        <p:spPr bwMode="auto">
          <a:xfrm>
            <a:off x="4511675" y="5059363"/>
            <a:ext cx="2820988" cy="1211262"/>
          </a:xfrm>
          <a:prstGeom prst="rect">
            <a:avLst/>
          </a:prstGeom>
          <a:noFill/>
          <a:ln w="9525">
            <a:solidFill>
              <a:schemeClr val="tx1"/>
            </a:solidFill>
            <a:miter lim="800000"/>
            <a:headEnd/>
            <a:tailEnd/>
          </a:ln>
        </p:spPr>
        <p:txBody>
          <a:bodyPr wrap="none" anchor="ctr"/>
          <a:lstStyle/>
          <a:p>
            <a:endParaRPr lang="en-US"/>
          </a:p>
        </p:txBody>
      </p:sp>
      <p:sp>
        <p:nvSpPr>
          <p:cNvPr id="170099" name="Rectangle 204"/>
          <p:cNvSpPr>
            <a:spLocks noChangeArrowheads="1"/>
          </p:cNvSpPr>
          <p:nvPr/>
        </p:nvSpPr>
        <p:spPr bwMode="auto">
          <a:xfrm>
            <a:off x="76200" y="6567488"/>
            <a:ext cx="3749675" cy="214312"/>
          </a:xfrm>
          <a:prstGeom prst="rect">
            <a:avLst/>
          </a:prstGeom>
          <a:noFill/>
          <a:ln w="9525">
            <a:noFill/>
            <a:miter lim="800000"/>
            <a:headEnd/>
            <a:tailEnd/>
          </a:ln>
        </p:spPr>
        <p:txBody>
          <a:bodyPr wrap="none">
            <a:spAutoFit/>
          </a:bodyPr>
          <a:lstStyle/>
          <a:p>
            <a:r>
              <a:rPr lang="en-US" sz="800">
                <a:latin typeface="Arial" charset="0"/>
              </a:rPr>
              <a:t>Hill, Petrucci, </a:t>
            </a:r>
            <a:r>
              <a:rPr lang="en-US" sz="800" u="sng">
                <a:latin typeface="Arial" charset="0"/>
              </a:rPr>
              <a:t>General Chemistry An Integrated Approach</a:t>
            </a:r>
            <a:r>
              <a:rPr lang="en-US" sz="800">
                <a:latin typeface="Arial" charset="0"/>
              </a:rPr>
              <a:t> 2</a:t>
            </a:r>
            <a:r>
              <a:rPr lang="en-US" sz="800" baseline="30000">
                <a:latin typeface="Arial" charset="0"/>
              </a:rPr>
              <a:t>nd</a:t>
            </a:r>
            <a:r>
              <a:rPr lang="en-US" sz="800">
                <a:latin typeface="Arial" charset="0"/>
              </a:rPr>
              <a:t> Edition, page 373</a:t>
            </a:r>
          </a:p>
        </p:txBody>
      </p:sp>
      <p:sp>
        <p:nvSpPr>
          <p:cNvPr id="170100" name="AutoShape 205"/>
          <p:cNvSpPr>
            <a:spLocks/>
          </p:cNvSpPr>
          <p:nvPr/>
        </p:nvSpPr>
        <p:spPr bwMode="auto">
          <a:xfrm rot="-5400000">
            <a:off x="4503738" y="2382838"/>
            <a:ext cx="77787" cy="1100137"/>
          </a:xfrm>
          <a:prstGeom prst="rightBracket">
            <a:avLst>
              <a:gd name="adj" fmla="val 117858"/>
            </a:avLst>
          </a:prstGeom>
          <a:noFill/>
          <a:ln w="9525">
            <a:solidFill>
              <a:schemeClr val="tx1"/>
            </a:solidFill>
            <a:round/>
            <a:headEnd/>
            <a:tailEnd/>
          </a:ln>
        </p:spPr>
        <p:txBody>
          <a:bodyPr wrap="none" anchor="ctr"/>
          <a:lstStyle/>
          <a:p>
            <a:endParaRPr lang="en-US"/>
          </a:p>
        </p:txBody>
      </p:sp>
      <p:sp>
        <p:nvSpPr>
          <p:cNvPr id="170101" name="Text Box 206"/>
          <p:cNvSpPr txBox="1">
            <a:spLocks noChangeArrowheads="1"/>
          </p:cNvSpPr>
          <p:nvPr/>
        </p:nvSpPr>
        <p:spPr bwMode="auto">
          <a:xfrm>
            <a:off x="4346575" y="2747963"/>
            <a:ext cx="369888" cy="274637"/>
          </a:xfrm>
          <a:prstGeom prst="rect">
            <a:avLst/>
          </a:prstGeom>
          <a:solidFill>
            <a:schemeClr val="bg1"/>
          </a:solidFill>
          <a:ln w="9525">
            <a:noFill/>
            <a:miter lim="800000"/>
            <a:headEnd/>
            <a:tailEnd/>
          </a:ln>
        </p:spPr>
        <p:txBody>
          <a:bodyPr wrap="none">
            <a:spAutoFit/>
          </a:bodyPr>
          <a:lstStyle/>
          <a:p>
            <a:r>
              <a:rPr lang="en-US" sz="1200">
                <a:latin typeface="Arial" charset="0"/>
              </a:rPr>
              <a:t>8B</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1954" name="Text Box 2"/>
          <p:cNvSpPr txBox="1">
            <a:spLocks noChangeArrowheads="1"/>
          </p:cNvSpPr>
          <p:nvPr/>
        </p:nvSpPr>
        <p:spPr bwMode="auto">
          <a:xfrm>
            <a:off x="669925" y="744538"/>
            <a:ext cx="3330575" cy="396875"/>
          </a:xfrm>
          <a:prstGeom prst="rect">
            <a:avLst/>
          </a:prstGeom>
          <a:noFill/>
          <a:ln w="9525">
            <a:noFill/>
            <a:miter lim="800000"/>
            <a:headEnd/>
            <a:tailEnd/>
          </a:ln>
        </p:spPr>
        <p:txBody>
          <a:bodyPr wrap="none">
            <a:spAutoFit/>
          </a:bodyPr>
          <a:lstStyle/>
          <a:p>
            <a:r>
              <a:rPr lang="en-US" b="1">
                <a:solidFill>
                  <a:schemeClr val="folHlink"/>
                </a:solidFill>
                <a:latin typeface="Arial" charset="0"/>
              </a:rPr>
              <a:t>Metal (fixed)  +  Non-metal</a:t>
            </a:r>
          </a:p>
        </p:txBody>
      </p:sp>
      <p:sp>
        <p:nvSpPr>
          <p:cNvPr id="381955" name="Text Box 3"/>
          <p:cNvSpPr txBox="1">
            <a:spLocks noChangeArrowheads="1"/>
          </p:cNvSpPr>
          <p:nvPr/>
        </p:nvSpPr>
        <p:spPr bwMode="auto">
          <a:xfrm>
            <a:off x="1098550" y="1196975"/>
            <a:ext cx="1579563" cy="396875"/>
          </a:xfrm>
          <a:prstGeom prst="rect">
            <a:avLst/>
          </a:prstGeom>
          <a:noFill/>
          <a:ln w="9525">
            <a:noFill/>
            <a:miter lim="800000"/>
            <a:headEnd/>
            <a:tailEnd/>
          </a:ln>
        </p:spPr>
        <p:txBody>
          <a:bodyPr wrap="none">
            <a:spAutoFit/>
          </a:bodyPr>
          <a:lstStyle/>
          <a:p>
            <a:r>
              <a:rPr lang="en-US">
                <a:latin typeface="Arial" charset="0"/>
              </a:rPr>
              <a:t>binary    -</a:t>
            </a:r>
            <a:r>
              <a:rPr lang="en-US" i="1">
                <a:latin typeface="Arial" charset="0"/>
              </a:rPr>
              <a:t>ide</a:t>
            </a:r>
          </a:p>
        </p:txBody>
      </p:sp>
      <p:sp>
        <p:nvSpPr>
          <p:cNvPr id="381956" name="Text Box 4"/>
          <p:cNvSpPr txBox="1">
            <a:spLocks noChangeArrowheads="1"/>
          </p:cNvSpPr>
          <p:nvPr/>
        </p:nvSpPr>
        <p:spPr bwMode="auto">
          <a:xfrm>
            <a:off x="2944813" y="1187450"/>
            <a:ext cx="2879725" cy="396875"/>
          </a:xfrm>
          <a:prstGeom prst="rect">
            <a:avLst/>
          </a:prstGeom>
          <a:noFill/>
          <a:ln w="9525">
            <a:noFill/>
            <a:miter lim="800000"/>
            <a:headEnd/>
            <a:tailEnd/>
          </a:ln>
        </p:spPr>
        <p:txBody>
          <a:bodyPr wrap="none">
            <a:spAutoFit/>
          </a:bodyPr>
          <a:lstStyle/>
          <a:p>
            <a:r>
              <a:rPr lang="en-US">
                <a:latin typeface="Arial" charset="0"/>
              </a:rPr>
              <a:t>NaCl     sodium chloride</a:t>
            </a:r>
            <a:endParaRPr lang="en-US" i="1">
              <a:latin typeface="Arial" charset="0"/>
            </a:endParaRPr>
          </a:p>
        </p:txBody>
      </p:sp>
      <p:sp>
        <p:nvSpPr>
          <p:cNvPr id="381957" name="Text Box 5"/>
          <p:cNvSpPr txBox="1">
            <a:spLocks noChangeArrowheads="1"/>
          </p:cNvSpPr>
          <p:nvPr/>
        </p:nvSpPr>
        <p:spPr bwMode="auto">
          <a:xfrm>
            <a:off x="669925" y="1792288"/>
            <a:ext cx="3697288" cy="396875"/>
          </a:xfrm>
          <a:prstGeom prst="rect">
            <a:avLst/>
          </a:prstGeom>
          <a:noFill/>
          <a:ln w="9525">
            <a:noFill/>
            <a:miter lim="800000"/>
            <a:headEnd/>
            <a:tailEnd/>
          </a:ln>
        </p:spPr>
        <p:txBody>
          <a:bodyPr wrap="none">
            <a:spAutoFit/>
          </a:bodyPr>
          <a:lstStyle/>
          <a:p>
            <a:r>
              <a:rPr lang="en-US" b="1">
                <a:solidFill>
                  <a:schemeClr val="folHlink"/>
                </a:solidFill>
                <a:latin typeface="Arial" charset="0"/>
              </a:rPr>
              <a:t>Metal (variable)  +  Non-metal</a:t>
            </a:r>
          </a:p>
        </p:txBody>
      </p:sp>
      <p:sp>
        <p:nvSpPr>
          <p:cNvPr id="381958" name="Text Box 6"/>
          <p:cNvSpPr txBox="1">
            <a:spLocks noChangeArrowheads="1"/>
          </p:cNvSpPr>
          <p:nvPr/>
        </p:nvSpPr>
        <p:spPr bwMode="auto">
          <a:xfrm>
            <a:off x="1098550" y="2244725"/>
            <a:ext cx="4090988" cy="396875"/>
          </a:xfrm>
          <a:prstGeom prst="rect">
            <a:avLst/>
          </a:prstGeom>
          <a:noFill/>
          <a:ln w="9525">
            <a:noFill/>
            <a:miter lim="800000"/>
            <a:headEnd/>
            <a:tailEnd/>
          </a:ln>
        </p:spPr>
        <p:txBody>
          <a:bodyPr wrap="none">
            <a:spAutoFit/>
          </a:bodyPr>
          <a:lstStyle/>
          <a:p>
            <a:r>
              <a:rPr lang="en-US">
                <a:solidFill>
                  <a:schemeClr val="folHlink"/>
                </a:solidFill>
                <a:latin typeface="Arial" charset="0"/>
              </a:rPr>
              <a:t>STOCK system</a:t>
            </a:r>
            <a:r>
              <a:rPr lang="en-US">
                <a:latin typeface="Arial" charset="0"/>
              </a:rPr>
              <a:t>  (Roman Numeral)</a:t>
            </a:r>
            <a:endParaRPr lang="en-US" i="1">
              <a:latin typeface="Arial" charset="0"/>
            </a:endParaRPr>
          </a:p>
        </p:txBody>
      </p:sp>
      <p:sp>
        <p:nvSpPr>
          <p:cNvPr id="381959" name="Text Box 7"/>
          <p:cNvSpPr txBox="1">
            <a:spLocks noChangeArrowheads="1"/>
          </p:cNvSpPr>
          <p:nvPr/>
        </p:nvSpPr>
        <p:spPr bwMode="auto">
          <a:xfrm>
            <a:off x="2946400" y="2759075"/>
            <a:ext cx="3587750" cy="396875"/>
          </a:xfrm>
          <a:prstGeom prst="rect">
            <a:avLst/>
          </a:prstGeom>
          <a:noFill/>
          <a:ln w="9525">
            <a:noFill/>
            <a:miter lim="800000"/>
            <a:headEnd/>
            <a:tailEnd/>
          </a:ln>
        </p:spPr>
        <p:txBody>
          <a:bodyPr wrap="none">
            <a:spAutoFit/>
          </a:bodyPr>
          <a:lstStyle/>
          <a:p>
            <a:r>
              <a:rPr lang="en-US">
                <a:latin typeface="Arial" charset="0"/>
              </a:rPr>
              <a:t>CrCl</a:t>
            </a:r>
            <a:r>
              <a:rPr lang="en-US" baseline="-25000">
                <a:latin typeface="Arial" charset="0"/>
              </a:rPr>
              <a:t>2</a:t>
            </a:r>
            <a:r>
              <a:rPr lang="en-US">
                <a:latin typeface="Arial" charset="0"/>
              </a:rPr>
              <a:t>     chromium (II) chloride</a:t>
            </a:r>
            <a:endParaRPr lang="en-US" i="1">
              <a:latin typeface="Arial" charset="0"/>
            </a:endParaRPr>
          </a:p>
        </p:txBody>
      </p:sp>
      <p:sp>
        <p:nvSpPr>
          <p:cNvPr id="381960" name="Text Box 8"/>
          <p:cNvSpPr txBox="1">
            <a:spLocks noChangeArrowheads="1"/>
          </p:cNvSpPr>
          <p:nvPr/>
        </p:nvSpPr>
        <p:spPr bwMode="auto">
          <a:xfrm>
            <a:off x="1101725" y="3397250"/>
            <a:ext cx="5070475" cy="396875"/>
          </a:xfrm>
          <a:prstGeom prst="rect">
            <a:avLst/>
          </a:prstGeom>
          <a:noFill/>
          <a:ln w="9525">
            <a:noFill/>
            <a:miter lim="800000"/>
            <a:headEnd/>
            <a:tailEnd/>
          </a:ln>
        </p:spPr>
        <p:txBody>
          <a:bodyPr wrap="none">
            <a:spAutoFit/>
          </a:bodyPr>
          <a:lstStyle/>
          <a:p>
            <a:r>
              <a:rPr lang="en-US">
                <a:solidFill>
                  <a:schemeClr val="folHlink"/>
                </a:solidFill>
                <a:latin typeface="Arial" charset="0"/>
              </a:rPr>
              <a:t>OLD system</a:t>
            </a:r>
            <a:r>
              <a:rPr lang="en-US">
                <a:latin typeface="Arial" charset="0"/>
              </a:rPr>
              <a:t>       [-</a:t>
            </a:r>
            <a:r>
              <a:rPr lang="en-US" i="1">
                <a:solidFill>
                  <a:srgbClr val="FF0000"/>
                </a:solidFill>
                <a:latin typeface="Arial" charset="0"/>
              </a:rPr>
              <a:t>ic</a:t>
            </a:r>
            <a:r>
              <a:rPr lang="en-US">
                <a:latin typeface="Arial" charset="0"/>
              </a:rPr>
              <a:t> (higher) &amp; -</a:t>
            </a:r>
            <a:r>
              <a:rPr lang="en-US" i="1">
                <a:solidFill>
                  <a:srgbClr val="FF0000"/>
                </a:solidFill>
                <a:latin typeface="Arial" charset="0"/>
              </a:rPr>
              <a:t>ous</a:t>
            </a:r>
            <a:r>
              <a:rPr lang="en-US">
                <a:latin typeface="Arial" charset="0"/>
              </a:rPr>
              <a:t> (lower)]</a:t>
            </a:r>
            <a:endParaRPr lang="en-US" i="1">
              <a:latin typeface="Arial" charset="0"/>
            </a:endParaRPr>
          </a:p>
        </p:txBody>
      </p:sp>
      <p:sp>
        <p:nvSpPr>
          <p:cNvPr id="381961" name="Text Box 9"/>
          <p:cNvSpPr txBox="1">
            <a:spLocks noChangeArrowheads="1"/>
          </p:cNvSpPr>
          <p:nvPr/>
        </p:nvSpPr>
        <p:spPr bwMode="auto">
          <a:xfrm>
            <a:off x="2944813" y="3968750"/>
            <a:ext cx="2830512" cy="396875"/>
          </a:xfrm>
          <a:prstGeom prst="rect">
            <a:avLst/>
          </a:prstGeom>
          <a:noFill/>
          <a:ln w="9525">
            <a:noFill/>
            <a:miter lim="800000"/>
            <a:headEnd/>
            <a:tailEnd/>
          </a:ln>
        </p:spPr>
        <p:txBody>
          <a:bodyPr wrap="none">
            <a:spAutoFit/>
          </a:bodyPr>
          <a:lstStyle/>
          <a:p>
            <a:r>
              <a:rPr lang="en-US">
                <a:latin typeface="Arial" charset="0"/>
              </a:rPr>
              <a:t>CuCl</a:t>
            </a:r>
            <a:r>
              <a:rPr lang="en-US" baseline="-25000">
                <a:latin typeface="Arial" charset="0"/>
              </a:rPr>
              <a:t>2</a:t>
            </a:r>
            <a:r>
              <a:rPr lang="en-US">
                <a:latin typeface="Arial" charset="0"/>
              </a:rPr>
              <a:t>     cupric chloride</a:t>
            </a:r>
            <a:endParaRPr lang="en-US" i="1">
              <a:latin typeface="Arial" charset="0"/>
            </a:endParaRPr>
          </a:p>
        </p:txBody>
      </p:sp>
      <p:sp>
        <p:nvSpPr>
          <p:cNvPr id="381962" name="Text Box 10"/>
          <p:cNvSpPr txBox="1">
            <a:spLocks noChangeArrowheads="1"/>
          </p:cNvSpPr>
          <p:nvPr/>
        </p:nvSpPr>
        <p:spPr bwMode="auto">
          <a:xfrm>
            <a:off x="6965950" y="3052763"/>
            <a:ext cx="1819275" cy="1616075"/>
          </a:xfrm>
          <a:prstGeom prst="rect">
            <a:avLst/>
          </a:prstGeom>
          <a:noFill/>
          <a:ln w="9525">
            <a:noFill/>
            <a:miter lim="800000"/>
            <a:headEnd/>
            <a:tailEnd/>
          </a:ln>
        </p:spPr>
        <p:txBody>
          <a:bodyPr wrap="none">
            <a:spAutoFit/>
          </a:bodyPr>
          <a:lstStyle/>
          <a:p>
            <a:r>
              <a:rPr lang="en-US">
                <a:latin typeface="Arial" charset="0"/>
              </a:rPr>
              <a:t>Sn    stannum</a:t>
            </a:r>
          </a:p>
          <a:p>
            <a:r>
              <a:rPr lang="en-US">
                <a:latin typeface="Arial" charset="0"/>
              </a:rPr>
              <a:t>Pb    plumbum</a:t>
            </a:r>
          </a:p>
          <a:p>
            <a:r>
              <a:rPr lang="en-US">
                <a:latin typeface="Arial" charset="0"/>
              </a:rPr>
              <a:t>Cu    cuprum</a:t>
            </a:r>
          </a:p>
          <a:p>
            <a:r>
              <a:rPr lang="en-US">
                <a:latin typeface="Arial" charset="0"/>
              </a:rPr>
              <a:t>Au    aurum</a:t>
            </a:r>
          </a:p>
          <a:p>
            <a:r>
              <a:rPr lang="en-US">
                <a:latin typeface="Arial" charset="0"/>
              </a:rPr>
              <a:t>Fe    ferrum</a:t>
            </a:r>
          </a:p>
        </p:txBody>
      </p:sp>
      <p:sp>
        <p:nvSpPr>
          <p:cNvPr id="381963" name="Text Box 11"/>
          <p:cNvSpPr txBox="1">
            <a:spLocks noChangeArrowheads="1"/>
          </p:cNvSpPr>
          <p:nvPr/>
        </p:nvSpPr>
        <p:spPr bwMode="auto">
          <a:xfrm>
            <a:off x="1095375" y="4883150"/>
            <a:ext cx="6521450" cy="396875"/>
          </a:xfrm>
          <a:prstGeom prst="rect">
            <a:avLst/>
          </a:prstGeom>
          <a:noFill/>
          <a:ln w="9525">
            <a:noFill/>
            <a:miter lim="800000"/>
            <a:headEnd/>
            <a:tailEnd/>
          </a:ln>
        </p:spPr>
        <p:txBody>
          <a:bodyPr wrap="none">
            <a:spAutoFit/>
          </a:bodyPr>
          <a:lstStyle/>
          <a:p>
            <a:r>
              <a:rPr lang="en-US">
                <a:solidFill>
                  <a:schemeClr val="folHlink"/>
                </a:solidFill>
                <a:latin typeface="Arial" charset="0"/>
              </a:rPr>
              <a:t>Polyatomic Ions</a:t>
            </a:r>
            <a:r>
              <a:rPr lang="en-US">
                <a:latin typeface="Arial" charset="0"/>
              </a:rPr>
              <a:t>    [-</a:t>
            </a:r>
            <a:r>
              <a:rPr lang="en-US" i="1">
                <a:solidFill>
                  <a:srgbClr val="FF0000"/>
                </a:solidFill>
                <a:latin typeface="Arial" charset="0"/>
              </a:rPr>
              <a:t>ate</a:t>
            </a:r>
            <a:r>
              <a:rPr lang="en-US">
                <a:latin typeface="Arial" charset="0"/>
              </a:rPr>
              <a:t> (one more O) &amp; -</a:t>
            </a:r>
            <a:r>
              <a:rPr lang="en-US" i="1">
                <a:solidFill>
                  <a:srgbClr val="FF0000"/>
                </a:solidFill>
                <a:latin typeface="Arial" charset="0"/>
              </a:rPr>
              <a:t>ite</a:t>
            </a:r>
            <a:r>
              <a:rPr lang="en-US">
                <a:latin typeface="Arial" charset="0"/>
              </a:rPr>
              <a:t> (one less O)]</a:t>
            </a:r>
            <a:endParaRPr lang="en-US" i="1">
              <a:latin typeface="Arial" charset="0"/>
            </a:endParaRPr>
          </a:p>
        </p:txBody>
      </p:sp>
      <p:sp>
        <p:nvSpPr>
          <p:cNvPr id="381964" name="Text Box 12"/>
          <p:cNvSpPr txBox="1">
            <a:spLocks noChangeArrowheads="1"/>
          </p:cNvSpPr>
          <p:nvPr/>
        </p:nvSpPr>
        <p:spPr bwMode="auto">
          <a:xfrm>
            <a:off x="2938463" y="5454650"/>
            <a:ext cx="2714625" cy="396875"/>
          </a:xfrm>
          <a:prstGeom prst="rect">
            <a:avLst/>
          </a:prstGeom>
          <a:noFill/>
          <a:ln w="9525">
            <a:noFill/>
            <a:miter lim="800000"/>
            <a:headEnd/>
            <a:tailEnd/>
          </a:ln>
        </p:spPr>
        <p:txBody>
          <a:bodyPr wrap="none">
            <a:spAutoFit/>
          </a:bodyPr>
          <a:lstStyle/>
          <a:p>
            <a:r>
              <a:rPr lang="en-US">
                <a:latin typeface="Arial" charset="0"/>
              </a:rPr>
              <a:t>LiNO</a:t>
            </a:r>
            <a:r>
              <a:rPr lang="en-US" baseline="-25000">
                <a:latin typeface="Arial" charset="0"/>
              </a:rPr>
              <a:t>3</a:t>
            </a:r>
            <a:r>
              <a:rPr lang="en-US">
                <a:latin typeface="Arial" charset="0"/>
              </a:rPr>
              <a:t>     lithium nitr</a:t>
            </a:r>
            <a:r>
              <a:rPr lang="en-US" i="1">
                <a:latin typeface="Arial" charset="0"/>
              </a:rPr>
              <a:t>ate</a:t>
            </a:r>
          </a:p>
        </p:txBody>
      </p:sp>
      <p:sp>
        <p:nvSpPr>
          <p:cNvPr id="381965" name="Text Box 13"/>
          <p:cNvSpPr txBox="1">
            <a:spLocks noChangeArrowheads="1"/>
          </p:cNvSpPr>
          <p:nvPr/>
        </p:nvSpPr>
        <p:spPr bwMode="auto">
          <a:xfrm>
            <a:off x="2938463" y="5800725"/>
            <a:ext cx="2630487" cy="396875"/>
          </a:xfrm>
          <a:prstGeom prst="rect">
            <a:avLst/>
          </a:prstGeom>
          <a:noFill/>
          <a:ln w="9525">
            <a:noFill/>
            <a:miter lim="800000"/>
            <a:headEnd/>
            <a:tailEnd/>
          </a:ln>
        </p:spPr>
        <p:txBody>
          <a:bodyPr wrap="none">
            <a:spAutoFit/>
          </a:bodyPr>
          <a:lstStyle/>
          <a:p>
            <a:r>
              <a:rPr lang="en-US">
                <a:latin typeface="Arial" charset="0"/>
              </a:rPr>
              <a:t>LiNO</a:t>
            </a:r>
            <a:r>
              <a:rPr lang="en-US" baseline="-25000">
                <a:latin typeface="Arial" charset="0"/>
              </a:rPr>
              <a:t>2</a:t>
            </a:r>
            <a:r>
              <a:rPr lang="en-US">
                <a:latin typeface="Arial" charset="0"/>
              </a:rPr>
              <a:t>     lithium nitr</a:t>
            </a:r>
            <a:r>
              <a:rPr lang="en-US" i="1">
                <a:latin typeface="Arial" charset="0"/>
              </a:rPr>
              <a:t>ite</a:t>
            </a:r>
          </a:p>
        </p:txBody>
      </p:sp>
      <p:sp>
        <p:nvSpPr>
          <p:cNvPr id="381966" name="Text Box 14"/>
          <p:cNvSpPr txBox="1">
            <a:spLocks noChangeArrowheads="1"/>
          </p:cNvSpPr>
          <p:nvPr/>
        </p:nvSpPr>
        <p:spPr bwMode="auto">
          <a:xfrm>
            <a:off x="2943225" y="6165850"/>
            <a:ext cx="2693988" cy="396875"/>
          </a:xfrm>
          <a:prstGeom prst="rect">
            <a:avLst/>
          </a:prstGeom>
          <a:noFill/>
          <a:ln w="9525">
            <a:noFill/>
            <a:miter lim="800000"/>
            <a:headEnd/>
            <a:tailEnd/>
          </a:ln>
        </p:spPr>
        <p:txBody>
          <a:bodyPr wrap="none">
            <a:spAutoFit/>
          </a:bodyPr>
          <a:lstStyle/>
          <a:p>
            <a:r>
              <a:rPr lang="en-US">
                <a:latin typeface="Arial" charset="0"/>
              </a:rPr>
              <a:t>Li</a:t>
            </a:r>
            <a:r>
              <a:rPr lang="en-US" baseline="-25000">
                <a:latin typeface="Arial" charset="0"/>
              </a:rPr>
              <a:t>3</a:t>
            </a:r>
            <a:r>
              <a:rPr lang="en-US">
                <a:latin typeface="Arial" charset="0"/>
              </a:rPr>
              <a:t>N     	 </a:t>
            </a:r>
            <a:r>
              <a:rPr lang="en-US" sz="800">
                <a:latin typeface="Arial" charset="0"/>
              </a:rPr>
              <a:t> </a:t>
            </a:r>
            <a:r>
              <a:rPr lang="en-US">
                <a:latin typeface="Arial" charset="0"/>
              </a:rPr>
              <a:t>lithium nitr</a:t>
            </a:r>
            <a:r>
              <a:rPr lang="en-US" i="1">
                <a:latin typeface="Arial" charset="0"/>
              </a:rPr>
              <a:t>ide</a:t>
            </a:r>
          </a:p>
        </p:txBody>
      </p:sp>
      <p:sp>
        <p:nvSpPr>
          <p:cNvPr id="381967" name="Text Box 15"/>
          <p:cNvSpPr txBox="1">
            <a:spLocks noChangeArrowheads="1"/>
          </p:cNvSpPr>
          <p:nvPr/>
        </p:nvSpPr>
        <p:spPr bwMode="auto">
          <a:xfrm>
            <a:off x="438150" y="379413"/>
            <a:ext cx="1905000" cy="396875"/>
          </a:xfrm>
          <a:prstGeom prst="rect">
            <a:avLst/>
          </a:prstGeom>
          <a:noFill/>
          <a:ln w="9525">
            <a:noFill/>
            <a:miter lim="800000"/>
            <a:headEnd/>
            <a:tailEnd/>
          </a:ln>
        </p:spPr>
        <p:txBody>
          <a:bodyPr wrap="none">
            <a:spAutoFit/>
          </a:bodyPr>
          <a:lstStyle/>
          <a:p>
            <a:r>
              <a:rPr lang="en-US" u="sng">
                <a:latin typeface="Arial" charset="0"/>
              </a:rPr>
              <a:t>TWO Elements</a:t>
            </a:r>
          </a:p>
        </p:txBody>
      </p:sp>
      <p:sp>
        <p:nvSpPr>
          <p:cNvPr id="381968" name="Text Box 16"/>
          <p:cNvSpPr txBox="1">
            <a:spLocks noChangeArrowheads="1"/>
          </p:cNvSpPr>
          <p:nvPr/>
        </p:nvSpPr>
        <p:spPr bwMode="auto">
          <a:xfrm>
            <a:off x="427038" y="4508500"/>
            <a:ext cx="2919412" cy="396875"/>
          </a:xfrm>
          <a:prstGeom prst="rect">
            <a:avLst/>
          </a:prstGeom>
          <a:noFill/>
          <a:ln w="9525">
            <a:noFill/>
            <a:miter lim="800000"/>
            <a:headEnd/>
            <a:tailEnd/>
          </a:ln>
        </p:spPr>
        <p:txBody>
          <a:bodyPr wrap="none">
            <a:spAutoFit/>
          </a:bodyPr>
          <a:lstStyle/>
          <a:p>
            <a:r>
              <a:rPr lang="en-US" u="sng">
                <a:latin typeface="Arial" charset="0"/>
              </a:rPr>
              <a:t>Three or more Elements</a:t>
            </a:r>
          </a:p>
        </p:txBody>
      </p:sp>
      <p:sp>
        <p:nvSpPr>
          <p:cNvPr id="381969" name="AutoShape 17"/>
          <p:cNvSpPr>
            <a:spLocks/>
          </p:cNvSpPr>
          <p:nvPr/>
        </p:nvSpPr>
        <p:spPr bwMode="auto">
          <a:xfrm>
            <a:off x="6751638" y="3119438"/>
            <a:ext cx="298450" cy="1495425"/>
          </a:xfrm>
          <a:prstGeom prst="leftBrace">
            <a:avLst>
              <a:gd name="adj1" fmla="val 41755"/>
              <a:gd name="adj2" fmla="val 37366"/>
            </a:avLst>
          </a:prstGeom>
          <a:noFill/>
          <a:ln w="9525">
            <a:solidFill>
              <a:schemeClr val="tx1"/>
            </a:solidFill>
            <a:round/>
            <a:headEnd/>
            <a:tailEnd/>
          </a:ln>
        </p:spPr>
        <p:txBody>
          <a:bodyPr wrap="none" anchor="ctr"/>
          <a:lstStyle/>
          <a:p>
            <a:endParaRPr lang="en-US"/>
          </a:p>
        </p:txBody>
      </p:sp>
      <p:sp>
        <p:nvSpPr>
          <p:cNvPr id="381970" name="Text Box 18"/>
          <p:cNvSpPr txBox="1">
            <a:spLocks noChangeArrowheads="1"/>
          </p:cNvSpPr>
          <p:nvPr/>
        </p:nvSpPr>
        <p:spPr bwMode="auto">
          <a:xfrm>
            <a:off x="8154988" y="42863"/>
            <a:ext cx="958850" cy="396875"/>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C0C0C0"/>
                  </a:outerShdw>
                </a:effectLst>
                <a:latin typeface="Papyrus" pitchFamily="66" charset="0"/>
              </a:rPr>
              <a:t>Review</a:t>
            </a:r>
          </a:p>
        </p:txBody>
      </p:sp>
      <p:sp>
        <p:nvSpPr>
          <p:cNvPr id="381971" name="Text Box 19"/>
          <p:cNvSpPr txBox="1">
            <a:spLocks noChangeArrowheads="1"/>
          </p:cNvSpPr>
          <p:nvPr/>
        </p:nvSpPr>
        <p:spPr bwMode="auto">
          <a:xfrm>
            <a:off x="1157288" y="3965575"/>
            <a:ext cx="1592262" cy="396875"/>
          </a:xfrm>
          <a:prstGeom prst="rect">
            <a:avLst/>
          </a:prstGeom>
          <a:noFill/>
          <a:ln w="9525">
            <a:noFill/>
            <a:miter lim="800000"/>
            <a:headEnd/>
            <a:tailEnd/>
          </a:ln>
        </p:spPr>
        <p:txBody>
          <a:bodyPr wrap="none">
            <a:spAutoFit/>
          </a:bodyPr>
          <a:lstStyle/>
          <a:p>
            <a:r>
              <a:rPr lang="en-US">
                <a:latin typeface="Arial" charset="0"/>
              </a:rPr>
              <a:t>Cu</a:t>
            </a:r>
            <a:r>
              <a:rPr lang="en-US" baseline="30000">
                <a:latin typeface="Arial" charset="0"/>
              </a:rPr>
              <a:t>1+</a:t>
            </a:r>
            <a:r>
              <a:rPr lang="en-US">
                <a:latin typeface="Arial" charset="0"/>
              </a:rPr>
              <a:t> or </a:t>
            </a:r>
            <a:r>
              <a:rPr lang="en-US" b="1">
                <a:latin typeface="Arial" charset="0"/>
              </a:rPr>
              <a:t>Cu</a:t>
            </a:r>
            <a:r>
              <a:rPr lang="en-US" b="1" baseline="30000">
                <a:latin typeface="Arial" charset="0"/>
              </a:rPr>
              <a:t>2+</a:t>
            </a:r>
            <a:endParaRPr lang="en-US" b="1">
              <a:latin typeface="Arial" charset="0"/>
            </a:endParaRPr>
          </a:p>
        </p:txBody>
      </p:sp>
      <p:sp>
        <p:nvSpPr>
          <p:cNvPr id="381972" name="Text Box 20"/>
          <p:cNvSpPr txBox="1">
            <a:spLocks noChangeArrowheads="1"/>
          </p:cNvSpPr>
          <p:nvPr/>
        </p:nvSpPr>
        <p:spPr bwMode="auto">
          <a:xfrm>
            <a:off x="5424488" y="744538"/>
            <a:ext cx="3409950" cy="396875"/>
          </a:xfrm>
          <a:prstGeom prst="rect">
            <a:avLst/>
          </a:prstGeom>
          <a:noFill/>
          <a:ln w="9525">
            <a:noFill/>
            <a:miter lim="800000"/>
            <a:headEnd/>
            <a:tailEnd/>
          </a:ln>
        </p:spPr>
        <p:txBody>
          <a:bodyPr wrap="none">
            <a:spAutoFit/>
          </a:bodyPr>
          <a:lstStyle/>
          <a:p>
            <a:r>
              <a:rPr lang="en-US">
                <a:latin typeface="Arial" charset="0"/>
              </a:rPr>
              <a:t>Group 1, Group 2, Ag, Zn, Al</a:t>
            </a:r>
          </a:p>
        </p:txBody>
      </p:sp>
      <p:sp>
        <p:nvSpPr>
          <p:cNvPr id="381973" name="Text Box 21"/>
          <p:cNvSpPr txBox="1">
            <a:spLocks noChangeArrowheads="1"/>
          </p:cNvSpPr>
          <p:nvPr/>
        </p:nvSpPr>
        <p:spPr bwMode="auto">
          <a:xfrm>
            <a:off x="5424488" y="1792288"/>
            <a:ext cx="2428875" cy="396875"/>
          </a:xfrm>
          <a:prstGeom prst="rect">
            <a:avLst/>
          </a:prstGeom>
          <a:noFill/>
          <a:ln w="9525">
            <a:noFill/>
            <a:miter lim="800000"/>
            <a:headEnd/>
            <a:tailEnd/>
          </a:ln>
        </p:spPr>
        <p:txBody>
          <a:bodyPr wrap="none">
            <a:spAutoFit/>
          </a:bodyPr>
          <a:lstStyle/>
          <a:p>
            <a:r>
              <a:rPr lang="en-US">
                <a:latin typeface="Arial" charset="0"/>
              </a:rPr>
              <a:t>Transition Elements</a:t>
            </a:r>
          </a:p>
        </p:txBody>
      </p:sp>
      <p:sp>
        <p:nvSpPr>
          <p:cNvPr id="381974" name="AutoShape 22"/>
          <p:cNvSpPr>
            <a:spLocks noChangeArrowheads="1"/>
          </p:cNvSpPr>
          <p:nvPr/>
        </p:nvSpPr>
        <p:spPr bwMode="auto">
          <a:xfrm flipH="1">
            <a:off x="4794250" y="2682875"/>
            <a:ext cx="555625" cy="152400"/>
          </a:xfrm>
          <a:prstGeom prst="curvedDownArrow">
            <a:avLst>
              <a:gd name="adj1" fmla="val 72917"/>
              <a:gd name="adj2" fmla="val 145833"/>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81975" name="Text Box 23"/>
          <p:cNvSpPr txBox="1">
            <a:spLocks noChangeArrowheads="1"/>
          </p:cNvSpPr>
          <p:nvPr/>
        </p:nvSpPr>
        <p:spPr bwMode="auto">
          <a:xfrm>
            <a:off x="4572000" y="3068638"/>
            <a:ext cx="1728788" cy="396875"/>
          </a:xfrm>
          <a:prstGeom prst="rect">
            <a:avLst/>
          </a:prstGeom>
          <a:noFill/>
          <a:ln w="9525">
            <a:noFill/>
            <a:miter lim="800000"/>
            <a:headEnd/>
            <a:tailEnd/>
          </a:ln>
        </p:spPr>
        <p:txBody>
          <a:bodyPr wrap="none">
            <a:spAutoFit/>
          </a:bodyPr>
          <a:lstStyle/>
          <a:p>
            <a:r>
              <a:rPr lang="en-US">
                <a:latin typeface="Arial" charset="0"/>
              </a:rPr>
              <a:t>Cr</a:t>
            </a:r>
            <a:r>
              <a:rPr lang="en-US" baseline="30000">
                <a:latin typeface="Arial" charset="0"/>
              </a:rPr>
              <a:t>2+</a:t>
            </a:r>
            <a:r>
              <a:rPr lang="en-US">
                <a:latin typeface="Arial" charset="0"/>
              </a:rPr>
              <a:t>          Cl</a:t>
            </a:r>
            <a:r>
              <a:rPr lang="en-US" baseline="30000">
                <a:latin typeface="Arial" charset="0"/>
              </a:rPr>
              <a:t>1-</a:t>
            </a:r>
            <a:endParaRPr lang="en-US">
              <a:latin typeface="Arial" charset="0"/>
            </a:endParaRPr>
          </a:p>
        </p:txBody>
      </p:sp>
      <p:sp>
        <p:nvSpPr>
          <p:cNvPr id="381976" name="Text Box 24"/>
          <p:cNvSpPr txBox="1">
            <a:spLocks noChangeArrowheads="1"/>
          </p:cNvSpPr>
          <p:nvPr/>
        </p:nvSpPr>
        <p:spPr bwMode="auto">
          <a:xfrm>
            <a:off x="4110038" y="4516438"/>
            <a:ext cx="2498725" cy="396875"/>
          </a:xfrm>
          <a:prstGeom prst="rect">
            <a:avLst/>
          </a:prstGeom>
          <a:noFill/>
          <a:ln w="9525">
            <a:noFill/>
            <a:miter lim="800000"/>
            <a:headEnd/>
            <a:tailEnd/>
          </a:ln>
        </p:spPr>
        <p:txBody>
          <a:bodyPr wrap="none">
            <a:spAutoFit/>
          </a:bodyPr>
          <a:lstStyle/>
          <a:p>
            <a:r>
              <a:rPr lang="en-US">
                <a:latin typeface="Arial" charset="0"/>
              </a:rPr>
              <a:t>Ternary Compounds</a:t>
            </a:r>
          </a:p>
        </p:txBody>
      </p:sp>
      <p:sp>
        <p:nvSpPr>
          <p:cNvPr id="381977" name="Text Box 25"/>
          <p:cNvSpPr txBox="1">
            <a:spLocks noChangeArrowheads="1"/>
          </p:cNvSpPr>
          <p:nvPr/>
        </p:nvSpPr>
        <p:spPr bwMode="auto">
          <a:xfrm>
            <a:off x="6054725" y="6165850"/>
            <a:ext cx="2300288" cy="396875"/>
          </a:xfrm>
          <a:prstGeom prst="rect">
            <a:avLst/>
          </a:prstGeom>
          <a:noFill/>
          <a:ln w="9525">
            <a:noFill/>
            <a:miter lim="800000"/>
            <a:headEnd/>
            <a:tailEnd/>
          </a:ln>
        </p:spPr>
        <p:txBody>
          <a:bodyPr wrap="none">
            <a:spAutoFit/>
          </a:bodyPr>
          <a:lstStyle/>
          <a:p>
            <a:r>
              <a:rPr lang="en-US">
                <a:latin typeface="Arial" charset="0"/>
              </a:rPr>
              <a:t>(binary compound)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1967"/>
                                        </p:tgtEl>
                                        <p:attrNameLst>
                                          <p:attrName>style.visibility</p:attrName>
                                        </p:attrNameLst>
                                      </p:cBhvr>
                                      <p:to>
                                        <p:strVal val="visible"/>
                                      </p:to>
                                    </p:set>
                                    <p:animEffect transition="in" filter="wipe(down)">
                                      <p:cBhvr>
                                        <p:cTn id="7" dur="580">
                                          <p:stCondLst>
                                            <p:cond delay="0"/>
                                          </p:stCondLst>
                                        </p:cTn>
                                        <p:tgtEl>
                                          <p:spTgt spid="381967"/>
                                        </p:tgtEl>
                                      </p:cBhvr>
                                    </p:animEffect>
                                    <p:anim calcmode="lin" valueType="num">
                                      <p:cBhvr>
                                        <p:cTn id="8" dur="1822" tmFilter="0,0; 0.14,0.36; 0.43,0.73; 0.71,0.91; 1.0,1.0">
                                          <p:stCondLst>
                                            <p:cond delay="0"/>
                                          </p:stCondLst>
                                        </p:cTn>
                                        <p:tgtEl>
                                          <p:spTgt spid="38196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196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196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196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1967"/>
                                        </p:tgtEl>
                                        <p:attrNameLst>
                                          <p:attrName>ppt_y</p:attrName>
                                        </p:attrNameLst>
                                      </p:cBhvr>
                                      <p:tavLst>
                                        <p:tav tm="0" fmla="#ppt_y-sin(pi*$)/81">
                                          <p:val>
                                            <p:fltVal val="0"/>
                                          </p:val>
                                        </p:tav>
                                        <p:tav tm="100000">
                                          <p:val>
                                            <p:fltVal val="1"/>
                                          </p:val>
                                        </p:tav>
                                      </p:tavLst>
                                    </p:anim>
                                    <p:animScale>
                                      <p:cBhvr>
                                        <p:cTn id="13" dur="26">
                                          <p:stCondLst>
                                            <p:cond delay="650"/>
                                          </p:stCondLst>
                                        </p:cTn>
                                        <p:tgtEl>
                                          <p:spTgt spid="381967"/>
                                        </p:tgtEl>
                                      </p:cBhvr>
                                      <p:to x="100000" y="60000"/>
                                    </p:animScale>
                                    <p:animScale>
                                      <p:cBhvr>
                                        <p:cTn id="14" dur="166" decel="50000">
                                          <p:stCondLst>
                                            <p:cond delay="676"/>
                                          </p:stCondLst>
                                        </p:cTn>
                                        <p:tgtEl>
                                          <p:spTgt spid="381967"/>
                                        </p:tgtEl>
                                      </p:cBhvr>
                                      <p:to x="100000" y="100000"/>
                                    </p:animScale>
                                    <p:animScale>
                                      <p:cBhvr>
                                        <p:cTn id="15" dur="26">
                                          <p:stCondLst>
                                            <p:cond delay="1312"/>
                                          </p:stCondLst>
                                        </p:cTn>
                                        <p:tgtEl>
                                          <p:spTgt spid="381967"/>
                                        </p:tgtEl>
                                      </p:cBhvr>
                                      <p:to x="100000" y="80000"/>
                                    </p:animScale>
                                    <p:animScale>
                                      <p:cBhvr>
                                        <p:cTn id="16" dur="166" decel="50000">
                                          <p:stCondLst>
                                            <p:cond delay="1338"/>
                                          </p:stCondLst>
                                        </p:cTn>
                                        <p:tgtEl>
                                          <p:spTgt spid="381967"/>
                                        </p:tgtEl>
                                      </p:cBhvr>
                                      <p:to x="100000" y="100000"/>
                                    </p:animScale>
                                    <p:animScale>
                                      <p:cBhvr>
                                        <p:cTn id="17" dur="26">
                                          <p:stCondLst>
                                            <p:cond delay="1642"/>
                                          </p:stCondLst>
                                        </p:cTn>
                                        <p:tgtEl>
                                          <p:spTgt spid="381967"/>
                                        </p:tgtEl>
                                      </p:cBhvr>
                                      <p:to x="100000" y="90000"/>
                                    </p:animScale>
                                    <p:animScale>
                                      <p:cBhvr>
                                        <p:cTn id="18" dur="166" decel="50000">
                                          <p:stCondLst>
                                            <p:cond delay="1668"/>
                                          </p:stCondLst>
                                        </p:cTn>
                                        <p:tgtEl>
                                          <p:spTgt spid="381967"/>
                                        </p:tgtEl>
                                      </p:cBhvr>
                                      <p:to x="100000" y="100000"/>
                                    </p:animScale>
                                    <p:animScale>
                                      <p:cBhvr>
                                        <p:cTn id="19" dur="26">
                                          <p:stCondLst>
                                            <p:cond delay="1808"/>
                                          </p:stCondLst>
                                        </p:cTn>
                                        <p:tgtEl>
                                          <p:spTgt spid="381967"/>
                                        </p:tgtEl>
                                      </p:cBhvr>
                                      <p:to x="100000" y="95000"/>
                                    </p:animScale>
                                    <p:animScale>
                                      <p:cBhvr>
                                        <p:cTn id="20" dur="166" decel="50000">
                                          <p:stCondLst>
                                            <p:cond delay="1834"/>
                                          </p:stCondLst>
                                        </p:cTn>
                                        <p:tgtEl>
                                          <p:spTgt spid="38196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81954"/>
                                        </p:tgtEl>
                                        <p:attrNameLst>
                                          <p:attrName>style.visibility</p:attrName>
                                        </p:attrNameLst>
                                      </p:cBhvr>
                                      <p:to>
                                        <p:strVal val="visible"/>
                                      </p:to>
                                    </p:set>
                                    <p:anim calcmode="lin" valueType="num">
                                      <p:cBhvr>
                                        <p:cTn id="25" dur="500" fill="hold"/>
                                        <p:tgtEl>
                                          <p:spTgt spid="381954"/>
                                        </p:tgtEl>
                                        <p:attrNameLst>
                                          <p:attrName>ppt_w</p:attrName>
                                        </p:attrNameLst>
                                      </p:cBhvr>
                                      <p:tavLst>
                                        <p:tav tm="0">
                                          <p:val>
                                            <p:fltVal val="0"/>
                                          </p:val>
                                        </p:tav>
                                        <p:tav tm="100000">
                                          <p:val>
                                            <p:strVal val="#ppt_w"/>
                                          </p:val>
                                        </p:tav>
                                      </p:tavLst>
                                    </p:anim>
                                    <p:anim calcmode="lin" valueType="num">
                                      <p:cBhvr>
                                        <p:cTn id="26" dur="500" fill="hold"/>
                                        <p:tgtEl>
                                          <p:spTgt spid="381954"/>
                                        </p:tgtEl>
                                        <p:attrNameLst>
                                          <p:attrName>ppt_h</p:attrName>
                                        </p:attrNameLst>
                                      </p:cBhvr>
                                      <p:tavLst>
                                        <p:tav tm="0">
                                          <p:val>
                                            <p:fltVal val="0"/>
                                          </p:val>
                                        </p:tav>
                                        <p:tav tm="100000">
                                          <p:val>
                                            <p:strVal val="#ppt_h"/>
                                          </p:val>
                                        </p:tav>
                                      </p:tavLst>
                                    </p:anim>
                                    <p:animEffect transition="in" filter="fade">
                                      <p:cBhvr>
                                        <p:cTn id="27" dur="500"/>
                                        <p:tgtEl>
                                          <p:spTgt spid="381954"/>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381972"/>
                                        </p:tgtEl>
                                        <p:attrNameLst>
                                          <p:attrName>style.visibility</p:attrName>
                                        </p:attrNameLst>
                                      </p:cBhvr>
                                      <p:to>
                                        <p:strVal val="visible"/>
                                      </p:to>
                                    </p:set>
                                    <p:anim calcmode="lin" valueType="num">
                                      <p:cBhvr>
                                        <p:cTn id="32" dur="500" fill="hold"/>
                                        <p:tgtEl>
                                          <p:spTgt spid="381972"/>
                                        </p:tgtEl>
                                        <p:attrNameLst>
                                          <p:attrName>ppt_w</p:attrName>
                                        </p:attrNameLst>
                                      </p:cBhvr>
                                      <p:tavLst>
                                        <p:tav tm="0">
                                          <p:val>
                                            <p:fltVal val="0"/>
                                          </p:val>
                                        </p:tav>
                                        <p:tav tm="100000">
                                          <p:val>
                                            <p:strVal val="#ppt_w"/>
                                          </p:val>
                                        </p:tav>
                                      </p:tavLst>
                                    </p:anim>
                                    <p:anim calcmode="lin" valueType="num">
                                      <p:cBhvr>
                                        <p:cTn id="33" dur="500" fill="hold"/>
                                        <p:tgtEl>
                                          <p:spTgt spid="38197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381955"/>
                                        </p:tgtEl>
                                        <p:attrNameLst>
                                          <p:attrName>style.visibility</p:attrName>
                                        </p:attrNameLst>
                                      </p:cBhvr>
                                      <p:to>
                                        <p:strVal val="visible"/>
                                      </p:to>
                                    </p:set>
                                    <p:anim calcmode="lin" valueType="num">
                                      <p:cBhvr>
                                        <p:cTn id="38" dur="1000" fill="hold"/>
                                        <p:tgtEl>
                                          <p:spTgt spid="381955"/>
                                        </p:tgtEl>
                                        <p:attrNameLst>
                                          <p:attrName>ppt_x</p:attrName>
                                        </p:attrNameLst>
                                      </p:cBhvr>
                                      <p:tavLst>
                                        <p:tav tm="0">
                                          <p:val>
                                            <p:strVal val="#ppt_x-.2"/>
                                          </p:val>
                                        </p:tav>
                                        <p:tav tm="100000">
                                          <p:val>
                                            <p:strVal val="#ppt_x"/>
                                          </p:val>
                                        </p:tav>
                                      </p:tavLst>
                                    </p:anim>
                                    <p:anim calcmode="lin" valueType="num">
                                      <p:cBhvr>
                                        <p:cTn id="39" dur="1000" fill="hold"/>
                                        <p:tgtEl>
                                          <p:spTgt spid="38195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8195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1956"/>
                                        </p:tgtEl>
                                        <p:attrNameLst>
                                          <p:attrName>style.visibility</p:attrName>
                                        </p:attrNameLst>
                                      </p:cBhvr>
                                      <p:to>
                                        <p:strVal val="visible"/>
                                      </p:to>
                                    </p:set>
                                    <p:animEffect transition="in" filter="dissolve">
                                      <p:cBhvr>
                                        <p:cTn id="45" dur="500"/>
                                        <p:tgtEl>
                                          <p:spTgt spid="38195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381957"/>
                                        </p:tgtEl>
                                        <p:attrNameLst>
                                          <p:attrName>style.visibility</p:attrName>
                                        </p:attrNameLst>
                                      </p:cBhvr>
                                      <p:to>
                                        <p:strVal val="visible"/>
                                      </p:to>
                                    </p:set>
                                    <p:anim calcmode="lin" valueType="num">
                                      <p:cBhvr>
                                        <p:cTn id="50" dur="500" fill="hold"/>
                                        <p:tgtEl>
                                          <p:spTgt spid="381957"/>
                                        </p:tgtEl>
                                        <p:attrNameLst>
                                          <p:attrName>ppt_w</p:attrName>
                                        </p:attrNameLst>
                                      </p:cBhvr>
                                      <p:tavLst>
                                        <p:tav tm="0">
                                          <p:val>
                                            <p:fltVal val="0"/>
                                          </p:val>
                                        </p:tav>
                                        <p:tav tm="100000">
                                          <p:val>
                                            <p:strVal val="#ppt_w"/>
                                          </p:val>
                                        </p:tav>
                                      </p:tavLst>
                                    </p:anim>
                                    <p:anim calcmode="lin" valueType="num">
                                      <p:cBhvr>
                                        <p:cTn id="51" dur="500" fill="hold"/>
                                        <p:tgtEl>
                                          <p:spTgt spid="381957"/>
                                        </p:tgtEl>
                                        <p:attrNameLst>
                                          <p:attrName>ppt_h</p:attrName>
                                        </p:attrNameLst>
                                      </p:cBhvr>
                                      <p:tavLst>
                                        <p:tav tm="0">
                                          <p:val>
                                            <p:fltVal val="0"/>
                                          </p:val>
                                        </p:tav>
                                        <p:tav tm="100000">
                                          <p:val>
                                            <p:strVal val="#ppt_h"/>
                                          </p:val>
                                        </p:tav>
                                      </p:tavLst>
                                    </p:anim>
                                    <p:animEffect transition="in" filter="fade">
                                      <p:cBhvr>
                                        <p:cTn id="52" dur="500"/>
                                        <p:tgtEl>
                                          <p:spTgt spid="381957"/>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381973"/>
                                        </p:tgtEl>
                                        <p:attrNameLst>
                                          <p:attrName>style.visibility</p:attrName>
                                        </p:attrNameLst>
                                      </p:cBhvr>
                                      <p:to>
                                        <p:strVal val="visible"/>
                                      </p:to>
                                    </p:set>
                                    <p:anim calcmode="lin" valueType="num">
                                      <p:cBhvr>
                                        <p:cTn id="57" dur="500" fill="hold"/>
                                        <p:tgtEl>
                                          <p:spTgt spid="381973"/>
                                        </p:tgtEl>
                                        <p:attrNameLst>
                                          <p:attrName>ppt_w</p:attrName>
                                        </p:attrNameLst>
                                      </p:cBhvr>
                                      <p:tavLst>
                                        <p:tav tm="0">
                                          <p:val>
                                            <p:fltVal val="0"/>
                                          </p:val>
                                        </p:tav>
                                        <p:tav tm="100000">
                                          <p:val>
                                            <p:strVal val="#ppt_w"/>
                                          </p:val>
                                        </p:tav>
                                      </p:tavLst>
                                    </p:anim>
                                    <p:anim calcmode="lin" valueType="num">
                                      <p:cBhvr>
                                        <p:cTn id="58" dur="500" fill="hold"/>
                                        <p:tgtEl>
                                          <p:spTgt spid="38197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381958"/>
                                        </p:tgtEl>
                                        <p:attrNameLst>
                                          <p:attrName>style.visibility</p:attrName>
                                        </p:attrNameLst>
                                      </p:cBhvr>
                                      <p:to>
                                        <p:strVal val="visible"/>
                                      </p:to>
                                    </p:set>
                                    <p:anim from="(-#ppt_w/2)" to="(#ppt_x)" calcmode="lin" valueType="num">
                                      <p:cBhvr>
                                        <p:cTn id="63" dur="600" fill="hold">
                                          <p:stCondLst>
                                            <p:cond delay="0"/>
                                          </p:stCondLst>
                                        </p:cTn>
                                        <p:tgtEl>
                                          <p:spTgt spid="381958"/>
                                        </p:tgtEl>
                                        <p:attrNameLst>
                                          <p:attrName>ppt_x</p:attrName>
                                        </p:attrNameLst>
                                      </p:cBhvr>
                                    </p:anim>
                                    <p:anim from="0" to="-1.0" calcmode="lin" valueType="num">
                                      <p:cBhvr>
                                        <p:cTn id="64" dur="200" decel="50000" autoRev="1" fill="hold">
                                          <p:stCondLst>
                                            <p:cond delay="600"/>
                                          </p:stCondLst>
                                        </p:cTn>
                                        <p:tgtEl>
                                          <p:spTgt spid="381958"/>
                                        </p:tgtEl>
                                        <p:attrNameLst>
                                          <p:attrName>xshear</p:attrName>
                                        </p:attrNameLst>
                                      </p:cBhvr>
                                    </p:anim>
                                    <p:animScale>
                                      <p:cBhvr>
                                        <p:cTn id="65" dur="200" decel="100000" autoRev="1" fill="hold">
                                          <p:stCondLst>
                                            <p:cond delay="600"/>
                                          </p:stCondLst>
                                        </p:cTn>
                                        <p:tgtEl>
                                          <p:spTgt spid="381958"/>
                                        </p:tgtEl>
                                      </p:cBhvr>
                                      <p:from x="100000" y="100000"/>
                                      <p:to x="80000" y="100000"/>
                                    </p:animScale>
                                    <p:anim by="(#ppt_h/3+#ppt_w*0.1)" calcmode="lin" valueType="num">
                                      <p:cBhvr additive="sum">
                                        <p:cTn id="66" dur="200" decel="100000" autoRev="1" fill="hold">
                                          <p:stCondLst>
                                            <p:cond delay="600"/>
                                          </p:stCondLst>
                                        </p:cTn>
                                        <p:tgtEl>
                                          <p:spTgt spid="381958"/>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81959"/>
                                        </p:tgtEl>
                                        <p:attrNameLst>
                                          <p:attrName>style.visibility</p:attrName>
                                        </p:attrNameLst>
                                      </p:cBhvr>
                                      <p:to>
                                        <p:strVal val="visible"/>
                                      </p:to>
                                    </p:set>
                                    <p:animEffect transition="in" filter="fade">
                                      <p:cBhvr>
                                        <p:cTn id="71" dur="1000"/>
                                        <p:tgtEl>
                                          <p:spTgt spid="381959"/>
                                        </p:tgtEl>
                                      </p:cBhvr>
                                    </p:animEffect>
                                    <p:anim calcmode="lin" valueType="num">
                                      <p:cBhvr>
                                        <p:cTn id="72" dur="1000" fill="hold"/>
                                        <p:tgtEl>
                                          <p:spTgt spid="381959"/>
                                        </p:tgtEl>
                                        <p:attrNameLst>
                                          <p:attrName>ppt_x</p:attrName>
                                        </p:attrNameLst>
                                      </p:cBhvr>
                                      <p:tavLst>
                                        <p:tav tm="0">
                                          <p:val>
                                            <p:strVal val="#ppt_x"/>
                                          </p:val>
                                        </p:tav>
                                        <p:tav tm="100000">
                                          <p:val>
                                            <p:strVal val="#ppt_x"/>
                                          </p:val>
                                        </p:tav>
                                      </p:tavLst>
                                    </p:anim>
                                    <p:anim calcmode="lin" valueType="num">
                                      <p:cBhvr>
                                        <p:cTn id="73" dur="1000" fill="hold"/>
                                        <p:tgtEl>
                                          <p:spTgt spid="38195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81974"/>
                                        </p:tgtEl>
                                        <p:attrNameLst>
                                          <p:attrName>style.visibility</p:attrName>
                                        </p:attrNameLst>
                                      </p:cBhvr>
                                      <p:to>
                                        <p:strVal val="visible"/>
                                      </p:to>
                                    </p:set>
                                    <p:animEffect transition="in" filter="wipe(right)">
                                      <p:cBhvr>
                                        <p:cTn id="78" dur="500"/>
                                        <p:tgtEl>
                                          <p:spTgt spid="381974"/>
                                        </p:tgtEl>
                                      </p:cBhvr>
                                    </p:animEffect>
                                  </p:childTnLst>
                                </p:cTn>
                              </p:par>
                            </p:childTnLst>
                          </p:cTn>
                        </p:par>
                        <p:par>
                          <p:cTn id="79" fill="hold">
                            <p:stCondLst>
                              <p:cond delay="500"/>
                            </p:stCondLst>
                            <p:childTnLst>
                              <p:par>
                                <p:cTn id="80" presetID="47" presetClass="entr" presetSubtype="0" fill="hold" grpId="0" nodeType="afterEffect">
                                  <p:stCondLst>
                                    <p:cond delay="0"/>
                                  </p:stCondLst>
                                  <p:childTnLst>
                                    <p:set>
                                      <p:cBhvr>
                                        <p:cTn id="81" dur="1" fill="hold">
                                          <p:stCondLst>
                                            <p:cond delay="0"/>
                                          </p:stCondLst>
                                        </p:cTn>
                                        <p:tgtEl>
                                          <p:spTgt spid="381975"/>
                                        </p:tgtEl>
                                        <p:attrNameLst>
                                          <p:attrName>style.visibility</p:attrName>
                                        </p:attrNameLst>
                                      </p:cBhvr>
                                      <p:to>
                                        <p:strVal val="visible"/>
                                      </p:to>
                                    </p:set>
                                    <p:animEffect transition="in" filter="fade">
                                      <p:cBhvr>
                                        <p:cTn id="82" dur="1000"/>
                                        <p:tgtEl>
                                          <p:spTgt spid="381975"/>
                                        </p:tgtEl>
                                      </p:cBhvr>
                                    </p:animEffect>
                                    <p:anim calcmode="lin" valueType="num">
                                      <p:cBhvr>
                                        <p:cTn id="83" dur="1000" fill="hold"/>
                                        <p:tgtEl>
                                          <p:spTgt spid="381975"/>
                                        </p:tgtEl>
                                        <p:attrNameLst>
                                          <p:attrName>ppt_x</p:attrName>
                                        </p:attrNameLst>
                                      </p:cBhvr>
                                      <p:tavLst>
                                        <p:tav tm="0">
                                          <p:val>
                                            <p:strVal val="#ppt_x"/>
                                          </p:val>
                                        </p:tav>
                                        <p:tav tm="100000">
                                          <p:val>
                                            <p:strVal val="#ppt_x"/>
                                          </p:val>
                                        </p:tav>
                                      </p:tavLst>
                                    </p:anim>
                                    <p:anim calcmode="lin" valueType="num">
                                      <p:cBhvr>
                                        <p:cTn id="84" dur="1000" fill="hold"/>
                                        <p:tgtEl>
                                          <p:spTgt spid="38197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9" presetClass="entr" presetSubtype="0" accel="100000" fill="hold" grpId="0" nodeType="clickEffect">
                                  <p:stCondLst>
                                    <p:cond delay="0"/>
                                  </p:stCondLst>
                                  <p:childTnLst>
                                    <p:set>
                                      <p:cBhvr>
                                        <p:cTn id="88" dur="1" fill="hold">
                                          <p:stCondLst>
                                            <p:cond delay="0"/>
                                          </p:stCondLst>
                                        </p:cTn>
                                        <p:tgtEl>
                                          <p:spTgt spid="381960"/>
                                        </p:tgtEl>
                                        <p:attrNameLst>
                                          <p:attrName>style.visibility</p:attrName>
                                        </p:attrNameLst>
                                      </p:cBhvr>
                                      <p:to>
                                        <p:strVal val="visible"/>
                                      </p:to>
                                    </p:set>
                                    <p:anim calcmode="lin" valueType="num">
                                      <p:cBhvr>
                                        <p:cTn id="89" dur="500" fill="hold"/>
                                        <p:tgtEl>
                                          <p:spTgt spid="381960"/>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381960"/>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381960"/>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38196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381969"/>
                                        </p:tgtEl>
                                        <p:attrNameLst>
                                          <p:attrName>style.visibility</p:attrName>
                                        </p:attrNameLst>
                                      </p:cBhvr>
                                      <p:to>
                                        <p:strVal val="visible"/>
                                      </p:to>
                                    </p:set>
                                    <p:anim calcmode="lin" valueType="num">
                                      <p:cBhvr>
                                        <p:cTn id="97" dur="1000" fill="hold"/>
                                        <p:tgtEl>
                                          <p:spTgt spid="381969"/>
                                        </p:tgtEl>
                                        <p:attrNameLst>
                                          <p:attrName>ppt_x</p:attrName>
                                        </p:attrNameLst>
                                      </p:cBhvr>
                                      <p:tavLst>
                                        <p:tav tm="0">
                                          <p:val>
                                            <p:strVal val="#ppt_x-.2"/>
                                          </p:val>
                                        </p:tav>
                                        <p:tav tm="100000">
                                          <p:val>
                                            <p:strVal val="#ppt_x"/>
                                          </p:val>
                                        </p:tav>
                                      </p:tavLst>
                                    </p:anim>
                                    <p:anim calcmode="lin" valueType="num">
                                      <p:cBhvr>
                                        <p:cTn id="98" dur="1000" fill="hold"/>
                                        <p:tgtEl>
                                          <p:spTgt spid="381969"/>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81969"/>
                                        </p:tgtEl>
                                      </p:cBhvr>
                                    </p:animEffect>
                                  </p:childTnLst>
                                </p:cTn>
                              </p:par>
                            </p:childTnLst>
                          </p:cTn>
                        </p:par>
                        <p:par>
                          <p:cTn id="100" fill="hold">
                            <p:stCondLst>
                              <p:cond delay="1000"/>
                            </p:stCondLst>
                            <p:childTnLst>
                              <p:par>
                                <p:cTn id="101" presetID="9" presetClass="entr" presetSubtype="0" fill="hold" grpId="0" nodeType="afterEffect">
                                  <p:stCondLst>
                                    <p:cond delay="0"/>
                                  </p:stCondLst>
                                  <p:childTnLst>
                                    <p:set>
                                      <p:cBhvr>
                                        <p:cTn id="102" dur="1" fill="hold">
                                          <p:stCondLst>
                                            <p:cond delay="0"/>
                                          </p:stCondLst>
                                        </p:cTn>
                                        <p:tgtEl>
                                          <p:spTgt spid="381962"/>
                                        </p:tgtEl>
                                        <p:attrNameLst>
                                          <p:attrName>style.visibility</p:attrName>
                                        </p:attrNameLst>
                                      </p:cBhvr>
                                      <p:to>
                                        <p:strVal val="visible"/>
                                      </p:to>
                                    </p:set>
                                    <p:animEffect transition="in" filter="dissolve">
                                      <p:cBhvr>
                                        <p:cTn id="103" dur="500"/>
                                        <p:tgtEl>
                                          <p:spTgt spid="381962"/>
                                        </p:tgtEl>
                                      </p:cBhvr>
                                    </p:animEffect>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381961"/>
                                        </p:tgtEl>
                                        <p:attrNameLst>
                                          <p:attrName>style.visibility</p:attrName>
                                        </p:attrNameLst>
                                      </p:cBhvr>
                                      <p:to>
                                        <p:strVal val="visible"/>
                                      </p:to>
                                    </p:set>
                                    <p:animEffect transition="in" filter="fade">
                                      <p:cBhvr>
                                        <p:cTn id="108" dur="1000"/>
                                        <p:tgtEl>
                                          <p:spTgt spid="381961"/>
                                        </p:tgtEl>
                                      </p:cBhvr>
                                    </p:animEffect>
                                    <p:anim calcmode="lin" valueType="num">
                                      <p:cBhvr>
                                        <p:cTn id="109" dur="1000" fill="hold"/>
                                        <p:tgtEl>
                                          <p:spTgt spid="381961"/>
                                        </p:tgtEl>
                                        <p:attrNameLst>
                                          <p:attrName>ppt_x</p:attrName>
                                        </p:attrNameLst>
                                      </p:cBhvr>
                                      <p:tavLst>
                                        <p:tav tm="0">
                                          <p:val>
                                            <p:strVal val="#ppt_x"/>
                                          </p:val>
                                        </p:tav>
                                        <p:tav tm="100000">
                                          <p:val>
                                            <p:strVal val="#ppt_x"/>
                                          </p:val>
                                        </p:tav>
                                      </p:tavLst>
                                    </p:anim>
                                    <p:anim calcmode="lin" valueType="num">
                                      <p:cBhvr>
                                        <p:cTn id="110" dur="1000" fill="hold"/>
                                        <p:tgtEl>
                                          <p:spTgt spid="381961"/>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30" presetClass="entr" presetSubtype="0" fill="hold" grpId="0" nodeType="clickEffect">
                                  <p:stCondLst>
                                    <p:cond delay="0"/>
                                  </p:stCondLst>
                                  <p:childTnLst>
                                    <p:set>
                                      <p:cBhvr>
                                        <p:cTn id="114" dur="1" fill="hold">
                                          <p:stCondLst>
                                            <p:cond delay="0"/>
                                          </p:stCondLst>
                                        </p:cTn>
                                        <p:tgtEl>
                                          <p:spTgt spid="381971"/>
                                        </p:tgtEl>
                                        <p:attrNameLst>
                                          <p:attrName>style.visibility</p:attrName>
                                        </p:attrNameLst>
                                      </p:cBhvr>
                                      <p:to>
                                        <p:strVal val="visible"/>
                                      </p:to>
                                    </p:set>
                                    <p:animEffect transition="in" filter="fade">
                                      <p:cBhvr>
                                        <p:cTn id="115" dur="800" decel="100000"/>
                                        <p:tgtEl>
                                          <p:spTgt spid="381971"/>
                                        </p:tgtEl>
                                      </p:cBhvr>
                                    </p:animEffect>
                                    <p:anim calcmode="lin" valueType="num">
                                      <p:cBhvr>
                                        <p:cTn id="116" dur="800" decel="100000" fill="hold"/>
                                        <p:tgtEl>
                                          <p:spTgt spid="381971"/>
                                        </p:tgtEl>
                                        <p:attrNameLst>
                                          <p:attrName>style.rotation</p:attrName>
                                        </p:attrNameLst>
                                      </p:cBhvr>
                                      <p:tavLst>
                                        <p:tav tm="0">
                                          <p:val>
                                            <p:fltVal val="-90"/>
                                          </p:val>
                                        </p:tav>
                                        <p:tav tm="100000">
                                          <p:val>
                                            <p:fltVal val="0"/>
                                          </p:val>
                                        </p:tav>
                                      </p:tavLst>
                                    </p:anim>
                                    <p:anim calcmode="lin" valueType="num">
                                      <p:cBhvr>
                                        <p:cTn id="117" dur="800" decel="100000" fill="hold"/>
                                        <p:tgtEl>
                                          <p:spTgt spid="381971"/>
                                        </p:tgtEl>
                                        <p:attrNameLst>
                                          <p:attrName>ppt_x</p:attrName>
                                        </p:attrNameLst>
                                      </p:cBhvr>
                                      <p:tavLst>
                                        <p:tav tm="0">
                                          <p:val>
                                            <p:strVal val="#ppt_x+0.4"/>
                                          </p:val>
                                        </p:tav>
                                        <p:tav tm="100000">
                                          <p:val>
                                            <p:strVal val="#ppt_x-0.05"/>
                                          </p:val>
                                        </p:tav>
                                      </p:tavLst>
                                    </p:anim>
                                    <p:anim calcmode="lin" valueType="num">
                                      <p:cBhvr>
                                        <p:cTn id="118" dur="800" decel="100000" fill="hold"/>
                                        <p:tgtEl>
                                          <p:spTgt spid="381971"/>
                                        </p:tgtEl>
                                        <p:attrNameLst>
                                          <p:attrName>ppt_y</p:attrName>
                                        </p:attrNameLst>
                                      </p:cBhvr>
                                      <p:tavLst>
                                        <p:tav tm="0">
                                          <p:val>
                                            <p:strVal val="#ppt_y-0.4"/>
                                          </p:val>
                                        </p:tav>
                                        <p:tav tm="100000">
                                          <p:val>
                                            <p:strVal val="#ppt_y+0.1"/>
                                          </p:val>
                                        </p:tav>
                                      </p:tavLst>
                                    </p:anim>
                                    <p:anim calcmode="lin" valueType="num">
                                      <p:cBhvr>
                                        <p:cTn id="119" dur="200" accel="100000" fill="hold">
                                          <p:stCondLst>
                                            <p:cond delay="800"/>
                                          </p:stCondLst>
                                        </p:cTn>
                                        <p:tgtEl>
                                          <p:spTgt spid="381971"/>
                                        </p:tgtEl>
                                        <p:attrNameLst>
                                          <p:attrName>ppt_x</p:attrName>
                                        </p:attrNameLst>
                                      </p:cBhvr>
                                      <p:tavLst>
                                        <p:tav tm="0">
                                          <p:val>
                                            <p:strVal val="#ppt_x-0.05"/>
                                          </p:val>
                                        </p:tav>
                                        <p:tav tm="100000">
                                          <p:val>
                                            <p:strVal val="#ppt_x"/>
                                          </p:val>
                                        </p:tav>
                                      </p:tavLst>
                                    </p:anim>
                                    <p:anim calcmode="lin" valueType="num">
                                      <p:cBhvr>
                                        <p:cTn id="120" dur="200" accel="100000" fill="hold">
                                          <p:stCondLst>
                                            <p:cond delay="800"/>
                                          </p:stCondLst>
                                        </p:cTn>
                                        <p:tgtEl>
                                          <p:spTgt spid="381971"/>
                                        </p:tgtEl>
                                        <p:attrNameLst>
                                          <p:attrName>ppt_y</p:attrName>
                                        </p:attrNameLst>
                                      </p:cBhvr>
                                      <p:tavLst>
                                        <p:tav tm="0">
                                          <p:val>
                                            <p:strVal val="#ppt_y+0.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381968"/>
                                        </p:tgtEl>
                                        <p:attrNameLst>
                                          <p:attrName>style.visibility</p:attrName>
                                        </p:attrNameLst>
                                      </p:cBhvr>
                                      <p:to>
                                        <p:strVal val="visible"/>
                                      </p:to>
                                    </p:set>
                                    <p:animEffect transition="in" filter="wipe(down)">
                                      <p:cBhvr>
                                        <p:cTn id="125" dur="580">
                                          <p:stCondLst>
                                            <p:cond delay="0"/>
                                          </p:stCondLst>
                                        </p:cTn>
                                        <p:tgtEl>
                                          <p:spTgt spid="381968"/>
                                        </p:tgtEl>
                                      </p:cBhvr>
                                    </p:animEffect>
                                    <p:anim calcmode="lin" valueType="num">
                                      <p:cBhvr>
                                        <p:cTn id="126" dur="1822" tmFilter="0,0; 0.14,0.36; 0.43,0.73; 0.71,0.91; 1.0,1.0">
                                          <p:stCondLst>
                                            <p:cond delay="0"/>
                                          </p:stCondLst>
                                        </p:cTn>
                                        <p:tgtEl>
                                          <p:spTgt spid="381968"/>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381968"/>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381968"/>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381968"/>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381968"/>
                                        </p:tgtEl>
                                        <p:attrNameLst>
                                          <p:attrName>ppt_y</p:attrName>
                                        </p:attrNameLst>
                                      </p:cBhvr>
                                      <p:tavLst>
                                        <p:tav tm="0" fmla="#ppt_y-sin(pi*$)/81">
                                          <p:val>
                                            <p:fltVal val="0"/>
                                          </p:val>
                                        </p:tav>
                                        <p:tav tm="100000">
                                          <p:val>
                                            <p:fltVal val="1"/>
                                          </p:val>
                                        </p:tav>
                                      </p:tavLst>
                                    </p:anim>
                                    <p:animScale>
                                      <p:cBhvr>
                                        <p:cTn id="131" dur="26">
                                          <p:stCondLst>
                                            <p:cond delay="650"/>
                                          </p:stCondLst>
                                        </p:cTn>
                                        <p:tgtEl>
                                          <p:spTgt spid="381968"/>
                                        </p:tgtEl>
                                      </p:cBhvr>
                                      <p:to x="100000" y="60000"/>
                                    </p:animScale>
                                    <p:animScale>
                                      <p:cBhvr>
                                        <p:cTn id="132" dur="166" decel="50000">
                                          <p:stCondLst>
                                            <p:cond delay="676"/>
                                          </p:stCondLst>
                                        </p:cTn>
                                        <p:tgtEl>
                                          <p:spTgt spid="381968"/>
                                        </p:tgtEl>
                                      </p:cBhvr>
                                      <p:to x="100000" y="100000"/>
                                    </p:animScale>
                                    <p:animScale>
                                      <p:cBhvr>
                                        <p:cTn id="133" dur="26">
                                          <p:stCondLst>
                                            <p:cond delay="1312"/>
                                          </p:stCondLst>
                                        </p:cTn>
                                        <p:tgtEl>
                                          <p:spTgt spid="381968"/>
                                        </p:tgtEl>
                                      </p:cBhvr>
                                      <p:to x="100000" y="80000"/>
                                    </p:animScale>
                                    <p:animScale>
                                      <p:cBhvr>
                                        <p:cTn id="134" dur="166" decel="50000">
                                          <p:stCondLst>
                                            <p:cond delay="1338"/>
                                          </p:stCondLst>
                                        </p:cTn>
                                        <p:tgtEl>
                                          <p:spTgt spid="381968"/>
                                        </p:tgtEl>
                                      </p:cBhvr>
                                      <p:to x="100000" y="100000"/>
                                    </p:animScale>
                                    <p:animScale>
                                      <p:cBhvr>
                                        <p:cTn id="135" dur="26">
                                          <p:stCondLst>
                                            <p:cond delay="1642"/>
                                          </p:stCondLst>
                                        </p:cTn>
                                        <p:tgtEl>
                                          <p:spTgt spid="381968"/>
                                        </p:tgtEl>
                                      </p:cBhvr>
                                      <p:to x="100000" y="90000"/>
                                    </p:animScale>
                                    <p:animScale>
                                      <p:cBhvr>
                                        <p:cTn id="136" dur="166" decel="50000">
                                          <p:stCondLst>
                                            <p:cond delay="1668"/>
                                          </p:stCondLst>
                                        </p:cTn>
                                        <p:tgtEl>
                                          <p:spTgt spid="381968"/>
                                        </p:tgtEl>
                                      </p:cBhvr>
                                      <p:to x="100000" y="100000"/>
                                    </p:animScale>
                                    <p:animScale>
                                      <p:cBhvr>
                                        <p:cTn id="137" dur="26">
                                          <p:stCondLst>
                                            <p:cond delay="1808"/>
                                          </p:stCondLst>
                                        </p:cTn>
                                        <p:tgtEl>
                                          <p:spTgt spid="381968"/>
                                        </p:tgtEl>
                                      </p:cBhvr>
                                      <p:to x="100000" y="95000"/>
                                    </p:animScale>
                                    <p:animScale>
                                      <p:cBhvr>
                                        <p:cTn id="138" dur="166" decel="50000">
                                          <p:stCondLst>
                                            <p:cond delay="1834"/>
                                          </p:stCondLst>
                                        </p:cTn>
                                        <p:tgtEl>
                                          <p:spTgt spid="381968"/>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17" presetClass="entr" presetSubtype="10" fill="hold" grpId="0" nodeType="clickEffect">
                                  <p:stCondLst>
                                    <p:cond delay="0"/>
                                  </p:stCondLst>
                                  <p:childTnLst>
                                    <p:set>
                                      <p:cBhvr>
                                        <p:cTn id="142" dur="1" fill="hold">
                                          <p:stCondLst>
                                            <p:cond delay="0"/>
                                          </p:stCondLst>
                                        </p:cTn>
                                        <p:tgtEl>
                                          <p:spTgt spid="381976"/>
                                        </p:tgtEl>
                                        <p:attrNameLst>
                                          <p:attrName>style.visibility</p:attrName>
                                        </p:attrNameLst>
                                      </p:cBhvr>
                                      <p:to>
                                        <p:strVal val="visible"/>
                                      </p:to>
                                    </p:set>
                                    <p:anim calcmode="lin" valueType="num">
                                      <p:cBhvr>
                                        <p:cTn id="143" dur="500" fill="hold"/>
                                        <p:tgtEl>
                                          <p:spTgt spid="381976"/>
                                        </p:tgtEl>
                                        <p:attrNameLst>
                                          <p:attrName>ppt_w</p:attrName>
                                        </p:attrNameLst>
                                      </p:cBhvr>
                                      <p:tavLst>
                                        <p:tav tm="0">
                                          <p:val>
                                            <p:fltVal val="0"/>
                                          </p:val>
                                        </p:tav>
                                        <p:tav tm="100000">
                                          <p:val>
                                            <p:strVal val="#ppt_w"/>
                                          </p:val>
                                        </p:tav>
                                      </p:tavLst>
                                    </p:anim>
                                    <p:anim calcmode="lin" valueType="num">
                                      <p:cBhvr>
                                        <p:cTn id="144" dur="500" fill="hold"/>
                                        <p:tgtEl>
                                          <p:spTgt spid="381976"/>
                                        </p:tgtEl>
                                        <p:attrNameLst>
                                          <p:attrName>ppt_h</p:attrName>
                                        </p:attrNameLst>
                                      </p:cBhvr>
                                      <p:tavLst>
                                        <p:tav tm="0">
                                          <p:val>
                                            <p:strVal val="#ppt_h"/>
                                          </p:val>
                                        </p:tav>
                                        <p:tav tm="100000">
                                          <p:val>
                                            <p:strVal val="#ppt_h"/>
                                          </p:val>
                                        </p:tav>
                                      </p:tavLst>
                                    </p:anim>
                                  </p:childTnLst>
                                </p:cTn>
                              </p:par>
                            </p:childTnLst>
                          </p:cTn>
                        </p:par>
                      </p:childTnLst>
                    </p:cTn>
                  </p:par>
                  <p:par>
                    <p:cTn id="145" fill="hold">
                      <p:stCondLst>
                        <p:cond delay="indefinite"/>
                      </p:stCondLst>
                      <p:childTnLst>
                        <p:par>
                          <p:cTn id="146" fill="hold">
                            <p:stCondLst>
                              <p:cond delay="0"/>
                            </p:stCondLst>
                            <p:childTnLst>
                              <p:par>
                                <p:cTn id="147" presetID="53" presetClass="entr" presetSubtype="0" fill="hold" grpId="0" nodeType="clickEffect">
                                  <p:stCondLst>
                                    <p:cond delay="0"/>
                                  </p:stCondLst>
                                  <p:childTnLst>
                                    <p:set>
                                      <p:cBhvr>
                                        <p:cTn id="148" dur="1" fill="hold">
                                          <p:stCondLst>
                                            <p:cond delay="0"/>
                                          </p:stCondLst>
                                        </p:cTn>
                                        <p:tgtEl>
                                          <p:spTgt spid="381963"/>
                                        </p:tgtEl>
                                        <p:attrNameLst>
                                          <p:attrName>style.visibility</p:attrName>
                                        </p:attrNameLst>
                                      </p:cBhvr>
                                      <p:to>
                                        <p:strVal val="visible"/>
                                      </p:to>
                                    </p:set>
                                    <p:anim calcmode="lin" valueType="num">
                                      <p:cBhvr>
                                        <p:cTn id="149" dur="500" fill="hold"/>
                                        <p:tgtEl>
                                          <p:spTgt spid="381963"/>
                                        </p:tgtEl>
                                        <p:attrNameLst>
                                          <p:attrName>ppt_w</p:attrName>
                                        </p:attrNameLst>
                                      </p:cBhvr>
                                      <p:tavLst>
                                        <p:tav tm="0">
                                          <p:val>
                                            <p:fltVal val="0"/>
                                          </p:val>
                                        </p:tav>
                                        <p:tav tm="100000">
                                          <p:val>
                                            <p:strVal val="#ppt_w"/>
                                          </p:val>
                                        </p:tav>
                                      </p:tavLst>
                                    </p:anim>
                                    <p:anim calcmode="lin" valueType="num">
                                      <p:cBhvr>
                                        <p:cTn id="150" dur="500" fill="hold"/>
                                        <p:tgtEl>
                                          <p:spTgt spid="381963"/>
                                        </p:tgtEl>
                                        <p:attrNameLst>
                                          <p:attrName>ppt_h</p:attrName>
                                        </p:attrNameLst>
                                      </p:cBhvr>
                                      <p:tavLst>
                                        <p:tav tm="0">
                                          <p:val>
                                            <p:fltVal val="0"/>
                                          </p:val>
                                        </p:tav>
                                        <p:tav tm="100000">
                                          <p:val>
                                            <p:strVal val="#ppt_h"/>
                                          </p:val>
                                        </p:tav>
                                      </p:tavLst>
                                    </p:anim>
                                    <p:animEffect transition="in" filter="fade">
                                      <p:cBhvr>
                                        <p:cTn id="151" dur="500"/>
                                        <p:tgtEl>
                                          <p:spTgt spid="381963"/>
                                        </p:tgtEl>
                                      </p:cBhvr>
                                    </p:animEffect>
                                  </p:childTnLst>
                                </p:cTn>
                              </p:par>
                            </p:childTnLst>
                          </p:cTn>
                        </p:par>
                      </p:childTnLst>
                    </p:cTn>
                  </p:par>
                  <p:par>
                    <p:cTn id="152" fill="hold">
                      <p:stCondLst>
                        <p:cond delay="indefinite"/>
                      </p:stCondLst>
                      <p:childTnLst>
                        <p:par>
                          <p:cTn id="153" fill="hold">
                            <p:stCondLst>
                              <p:cond delay="0"/>
                            </p:stCondLst>
                            <p:childTnLst>
                              <p:par>
                                <p:cTn id="154" presetID="34" presetClass="entr" presetSubtype="0" fill="hold" grpId="0" nodeType="clickEffect">
                                  <p:stCondLst>
                                    <p:cond delay="0"/>
                                  </p:stCondLst>
                                  <p:childTnLst>
                                    <p:set>
                                      <p:cBhvr>
                                        <p:cTn id="155" dur="1" fill="hold">
                                          <p:stCondLst>
                                            <p:cond delay="0"/>
                                          </p:stCondLst>
                                        </p:cTn>
                                        <p:tgtEl>
                                          <p:spTgt spid="381964">
                                            <p:txEl>
                                              <p:pRg st="0" end="0"/>
                                            </p:txEl>
                                          </p:spTgt>
                                        </p:tgtEl>
                                        <p:attrNameLst>
                                          <p:attrName>style.visibility</p:attrName>
                                        </p:attrNameLst>
                                      </p:cBhvr>
                                      <p:to>
                                        <p:strVal val="visible"/>
                                      </p:to>
                                    </p:set>
                                    <p:anim from="(-#ppt_w/2)" to="(#ppt_x)" calcmode="lin" valueType="num">
                                      <p:cBhvr>
                                        <p:cTn id="156" dur="600" fill="hold">
                                          <p:stCondLst>
                                            <p:cond delay="0"/>
                                          </p:stCondLst>
                                        </p:cTn>
                                        <p:tgtEl>
                                          <p:spTgt spid="381964">
                                            <p:txEl>
                                              <p:pRg st="0" end="0"/>
                                            </p:txEl>
                                          </p:spTgt>
                                        </p:tgtEl>
                                        <p:attrNameLst>
                                          <p:attrName>ppt_x</p:attrName>
                                        </p:attrNameLst>
                                      </p:cBhvr>
                                    </p:anim>
                                    <p:anim from="0" to="-1.0" calcmode="lin" valueType="num">
                                      <p:cBhvr>
                                        <p:cTn id="157" dur="200" decel="50000" autoRev="1" fill="hold">
                                          <p:stCondLst>
                                            <p:cond delay="600"/>
                                          </p:stCondLst>
                                        </p:cTn>
                                        <p:tgtEl>
                                          <p:spTgt spid="381964">
                                            <p:txEl>
                                              <p:pRg st="0" end="0"/>
                                            </p:txEl>
                                          </p:spTgt>
                                        </p:tgtEl>
                                        <p:attrNameLst>
                                          <p:attrName>xshear</p:attrName>
                                        </p:attrNameLst>
                                      </p:cBhvr>
                                    </p:anim>
                                    <p:animScale>
                                      <p:cBhvr>
                                        <p:cTn id="158" dur="200" decel="100000" autoRev="1" fill="hold">
                                          <p:stCondLst>
                                            <p:cond delay="600"/>
                                          </p:stCondLst>
                                        </p:cTn>
                                        <p:tgtEl>
                                          <p:spTgt spid="381964">
                                            <p:txEl>
                                              <p:pRg st="0" end="0"/>
                                            </p:txEl>
                                          </p:spTgt>
                                        </p:tgtEl>
                                      </p:cBhvr>
                                      <p:from x="100000" y="100000"/>
                                      <p:to x="80000" y="100000"/>
                                    </p:animScale>
                                    <p:anim by="(#ppt_h/3+#ppt_w*0.1)" calcmode="lin" valueType="num">
                                      <p:cBhvr additive="sum">
                                        <p:cTn id="159" dur="200" decel="100000" autoRev="1" fill="hold">
                                          <p:stCondLst>
                                            <p:cond delay="600"/>
                                          </p:stCondLst>
                                        </p:cTn>
                                        <p:tgtEl>
                                          <p:spTgt spid="381964">
                                            <p:txEl>
                                              <p:pRg st="0" end="0"/>
                                            </p:txEl>
                                          </p:spTgt>
                                        </p:tgtEl>
                                        <p:attrNameLst>
                                          <p:attrName>ppt_x</p:attrName>
                                        </p:attrNameLst>
                                      </p:cBhvr>
                                    </p:anim>
                                  </p:childTnLst>
                                </p:cTn>
                              </p:par>
                            </p:childTnLst>
                          </p:cTn>
                        </p:par>
                      </p:childTnLst>
                    </p:cTn>
                  </p:par>
                  <p:par>
                    <p:cTn id="160" fill="hold">
                      <p:stCondLst>
                        <p:cond delay="indefinite"/>
                      </p:stCondLst>
                      <p:childTnLst>
                        <p:par>
                          <p:cTn id="161" fill="hold">
                            <p:stCondLst>
                              <p:cond delay="0"/>
                            </p:stCondLst>
                            <p:childTnLst>
                              <p:par>
                                <p:cTn id="162" presetID="34" presetClass="entr" presetSubtype="0" fill="hold" grpId="0" nodeType="clickEffect">
                                  <p:stCondLst>
                                    <p:cond delay="0"/>
                                  </p:stCondLst>
                                  <p:childTnLst>
                                    <p:set>
                                      <p:cBhvr>
                                        <p:cTn id="163" dur="1" fill="hold">
                                          <p:stCondLst>
                                            <p:cond delay="0"/>
                                          </p:stCondLst>
                                        </p:cTn>
                                        <p:tgtEl>
                                          <p:spTgt spid="381965"/>
                                        </p:tgtEl>
                                        <p:attrNameLst>
                                          <p:attrName>style.visibility</p:attrName>
                                        </p:attrNameLst>
                                      </p:cBhvr>
                                      <p:to>
                                        <p:strVal val="visible"/>
                                      </p:to>
                                    </p:set>
                                    <p:anim from="(-#ppt_w/2)" to="(#ppt_x)" calcmode="lin" valueType="num">
                                      <p:cBhvr>
                                        <p:cTn id="164" dur="600" fill="hold">
                                          <p:stCondLst>
                                            <p:cond delay="0"/>
                                          </p:stCondLst>
                                        </p:cTn>
                                        <p:tgtEl>
                                          <p:spTgt spid="381965"/>
                                        </p:tgtEl>
                                        <p:attrNameLst>
                                          <p:attrName>ppt_x</p:attrName>
                                        </p:attrNameLst>
                                      </p:cBhvr>
                                    </p:anim>
                                    <p:anim from="0" to="-1.0" calcmode="lin" valueType="num">
                                      <p:cBhvr>
                                        <p:cTn id="165" dur="200" decel="50000" autoRev="1" fill="hold">
                                          <p:stCondLst>
                                            <p:cond delay="600"/>
                                          </p:stCondLst>
                                        </p:cTn>
                                        <p:tgtEl>
                                          <p:spTgt spid="381965"/>
                                        </p:tgtEl>
                                        <p:attrNameLst>
                                          <p:attrName>xshear</p:attrName>
                                        </p:attrNameLst>
                                      </p:cBhvr>
                                    </p:anim>
                                    <p:animScale>
                                      <p:cBhvr>
                                        <p:cTn id="166" dur="200" decel="100000" autoRev="1" fill="hold">
                                          <p:stCondLst>
                                            <p:cond delay="600"/>
                                          </p:stCondLst>
                                        </p:cTn>
                                        <p:tgtEl>
                                          <p:spTgt spid="381965"/>
                                        </p:tgtEl>
                                      </p:cBhvr>
                                      <p:from x="100000" y="100000"/>
                                      <p:to x="80000" y="100000"/>
                                    </p:animScale>
                                    <p:anim by="(#ppt_h/3+#ppt_w*0.1)" calcmode="lin" valueType="num">
                                      <p:cBhvr additive="sum">
                                        <p:cTn id="167" dur="200" decel="100000" autoRev="1" fill="hold">
                                          <p:stCondLst>
                                            <p:cond delay="600"/>
                                          </p:stCondLst>
                                        </p:cTn>
                                        <p:tgtEl>
                                          <p:spTgt spid="381965"/>
                                        </p:tgtEl>
                                        <p:attrNameLst>
                                          <p:attrName>ppt_x</p:attrName>
                                        </p:attrNameLst>
                                      </p:cBhvr>
                                    </p:anim>
                                  </p:childTnLst>
                                </p:cTn>
                              </p:par>
                            </p:childTnLst>
                          </p:cTn>
                        </p:par>
                      </p:childTnLst>
                    </p:cTn>
                  </p:par>
                  <p:par>
                    <p:cTn id="168" fill="hold">
                      <p:stCondLst>
                        <p:cond delay="indefinite"/>
                      </p:stCondLst>
                      <p:childTnLst>
                        <p:par>
                          <p:cTn id="169" fill="hold">
                            <p:stCondLst>
                              <p:cond delay="0"/>
                            </p:stCondLst>
                            <p:childTnLst>
                              <p:par>
                                <p:cTn id="170" presetID="34" presetClass="entr" presetSubtype="0" fill="hold" grpId="0" nodeType="clickEffect">
                                  <p:stCondLst>
                                    <p:cond delay="0"/>
                                  </p:stCondLst>
                                  <p:childTnLst>
                                    <p:set>
                                      <p:cBhvr>
                                        <p:cTn id="171" dur="1" fill="hold">
                                          <p:stCondLst>
                                            <p:cond delay="0"/>
                                          </p:stCondLst>
                                        </p:cTn>
                                        <p:tgtEl>
                                          <p:spTgt spid="381966"/>
                                        </p:tgtEl>
                                        <p:attrNameLst>
                                          <p:attrName>style.visibility</p:attrName>
                                        </p:attrNameLst>
                                      </p:cBhvr>
                                      <p:to>
                                        <p:strVal val="visible"/>
                                      </p:to>
                                    </p:set>
                                    <p:anim from="(-#ppt_w/2)" to="(#ppt_x)" calcmode="lin" valueType="num">
                                      <p:cBhvr>
                                        <p:cTn id="172" dur="600" fill="hold">
                                          <p:stCondLst>
                                            <p:cond delay="0"/>
                                          </p:stCondLst>
                                        </p:cTn>
                                        <p:tgtEl>
                                          <p:spTgt spid="381966"/>
                                        </p:tgtEl>
                                        <p:attrNameLst>
                                          <p:attrName>ppt_x</p:attrName>
                                        </p:attrNameLst>
                                      </p:cBhvr>
                                    </p:anim>
                                    <p:anim from="0" to="-1.0" calcmode="lin" valueType="num">
                                      <p:cBhvr>
                                        <p:cTn id="173" dur="200" decel="50000" autoRev="1" fill="hold">
                                          <p:stCondLst>
                                            <p:cond delay="600"/>
                                          </p:stCondLst>
                                        </p:cTn>
                                        <p:tgtEl>
                                          <p:spTgt spid="381966"/>
                                        </p:tgtEl>
                                        <p:attrNameLst>
                                          <p:attrName>xshear</p:attrName>
                                        </p:attrNameLst>
                                      </p:cBhvr>
                                    </p:anim>
                                    <p:animScale>
                                      <p:cBhvr>
                                        <p:cTn id="174" dur="200" decel="100000" autoRev="1" fill="hold">
                                          <p:stCondLst>
                                            <p:cond delay="600"/>
                                          </p:stCondLst>
                                        </p:cTn>
                                        <p:tgtEl>
                                          <p:spTgt spid="381966"/>
                                        </p:tgtEl>
                                      </p:cBhvr>
                                      <p:from x="100000" y="100000"/>
                                      <p:to x="80000" y="100000"/>
                                    </p:animScale>
                                    <p:anim by="(#ppt_h/3+#ppt_w*0.1)" calcmode="lin" valueType="num">
                                      <p:cBhvr additive="sum">
                                        <p:cTn id="175" dur="200" decel="100000" autoRev="1" fill="hold">
                                          <p:stCondLst>
                                            <p:cond delay="600"/>
                                          </p:stCondLst>
                                        </p:cTn>
                                        <p:tgtEl>
                                          <p:spTgt spid="381966"/>
                                        </p:tgtEl>
                                        <p:attrNameLst>
                                          <p:attrName>ppt_x</p:attrName>
                                        </p:attrNameLst>
                                      </p:cBhvr>
                                    </p:anim>
                                  </p:childTnLst>
                                </p:cTn>
                              </p:par>
                            </p:childTnLst>
                          </p:cTn>
                        </p:par>
                      </p:childTnLst>
                    </p:cTn>
                  </p:par>
                  <p:par>
                    <p:cTn id="176" fill="hold">
                      <p:stCondLst>
                        <p:cond delay="indefinite"/>
                      </p:stCondLst>
                      <p:childTnLst>
                        <p:par>
                          <p:cTn id="177" fill="hold">
                            <p:stCondLst>
                              <p:cond delay="0"/>
                            </p:stCondLst>
                            <p:childTnLst>
                              <p:par>
                                <p:cTn id="178" presetID="29" presetClass="entr" presetSubtype="0" fill="hold" grpId="0" nodeType="clickEffect">
                                  <p:stCondLst>
                                    <p:cond delay="0"/>
                                  </p:stCondLst>
                                  <p:childTnLst>
                                    <p:set>
                                      <p:cBhvr>
                                        <p:cTn id="179" dur="1" fill="hold">
                                          <p:stCondLst>
                                            <p:cond delay="0"/>
                                          </p:stCondLst>
                                        </p:cTn>
                                        <p:tgtEl>
                                          <p:spTgt spid="381977"/>
                                        </p:tgtEl>
                                        <p:attrNameLst>
                                          <p:attrName>style.visibility</p:attrName>
                                        </p:attrNameLst>
                                      </p:cBhvr>
                                      <p:to>
                                        <p:strVal val="visible"/>
                                      </p:to>
                                    </p:set>
                                    <p:anim calcmode="lin" valueType="num">
                                      <p:cBhvr>
                                        <p:cTn id="180" dur="1000" fill="hold"/>
                                        <p:tgtEl>
                                          <p:spTgt spid="381977"/>
                                        </p:tgtEl>
                                        <p:attrNameLst>
                                          <p:attrName>ppt_x</p:attrName>
                                        </p:attrNameLst>
                                      </p:cBhvr>
                                      <p:tavLst>
                                        <p:tav tm="0">
                                          <p:val>
                                            <p:strVal val="#ppt_x-.2"/>
                                          </p:val>
                                        </p:tav>
                                        <p:tav tm="100000">
                                          <p:val>
                                            <p:strVal val="#ppt_x"/>
                                          </p:val>
                                        </p:tav>
                                      </p:tavLst>
                                    </p:anim>
                                    <p:anim calcmode="lin" valueType="num">
                                      <p:cBhvr>
                                        <p:cTn id="181" dur="1000" fill="hold"/>
                                        <p:tgtEl>
                                          <p:spTgt spid="381977"/>
                                        </p:tgtEl>
                                        <p:attrNameLst>
                                          <p:attrName>ppt_y</p:attrName>
                                        </p:attrNameLst>
                                      </p:cBhvr>
                                      <p:tavLst>
                                        <p:tav tm="0">
                                          <p:val>
                                            <p:strVal val="#ppt_y"/>
                                          </p:val>
                                        </p:tav>
                                        <p:tav tm="100000">
                                          <p:val>
                                            <p:strVal val="#ppt_y"/>
                                          </p:val>
                                        </p:tav>
                                      </p:tavLst>
                                    </p:anim>
                                    <p:animEffect transition="in" filter="wipe(right)" prLst="gradientSize: 0.1">
                                      <p:cBhvr>
                                        <p:cTn id="182" dur="1000"/>
                                        <p:tgtEl>
                                          <p:spTgt spid="381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p:bldP spid="381956" grpId="0"/>
      <p:bldP spid="381957" grpId="0"/>
      <p:bldP spid="381958" grpId="0"/>
      <p:bldP spid="381959" grpId="0"/>
      <p:bldP spid="381960" grpId="0"/>
      <p:bldP spid="381961" grpId="0"/>
      <p:bldP spid="381962" grpId="0"/>
      <p:bldP spid="381963" grpId="0"/>
      <p:bldP spid="381964" grpId="0" build="allAtOnce"/>
      <p:bldP spid="381965" grpId="0"/>
      <p:bldP spid="381966" grpId="0"/>
      <p:bldP spid="381967" grpId="0"/>
      <p:bldP spid="381968" grpId="0"/>
      <p:bldP spid="381969" grpId="0" animBg="1"/>
      <p:bldP spid="381971" grpId="0"/>
      <p:bldP spid="381972" grpId="0"/>
      <p:bldP spid="381973" grpId="0"/>
      <p:bldP spid="381974" grpId="0" animBg="1"/>
      <p:bldP spid="381975" grpId="0"/>
      <p:bldP spid="381976" grpId="0"/>
      <p:bldP spid="381977" grpId="0"/>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165225" y="401638"/>
            <a:ext cx="6675438" cy="396875"/>
          </a:xfrm>
          <a:prstGeom prst="rect">
            <a:avLst/>
          </a:prstGeom>
          <a:noFill/>
          <a:ln w="9525">
            <a:noFill/>
            <a:miter lim="800000"/>
            <a:headEnd/>
            <a:tailEnd/>
          </a:ln>
        </p:spPr>
        <p:txBody>
          <a:bodyPr wrap="none">
            <a:spAutoFit/>
          </a:bodyPr>
          <a:lstStyle/>
          <a:p>
            <a:r>
              <a:rPr lang="en-US" b="1">
                <a:solidFill>
                  <a:schemeClr val="folHlink"/>
                </a:solidFill>
                <a:latin typeface="Arial" charset="0"/>
              </a:rPr>
              <a:t>Polyatomic Ions</a:t>
            </a:r>
            <a:r>
              <a:rPr lang="en-US">
                <a:latin typeface="Arial" charset="0"/>
              </a:rPr>
              <a:t>    [-</a:t>
            </a:r>
            <a:r>
              <a:rPr lang="en-US" i="1">
                <a:solidFill>
                  <a:srgbClr val="FF0000"/>
                </a:solidFill>
                <a:latin typeface="Arial" charset="0"/>
              </a:rPr>
              <a:t>ate</a:t>
            </a:r>
            <a:r>
              <a:rPr lang="en-US">
                <a:latin typeface="Arial" charset="0"/>
              </a:rPr>
              <a:t> (one more O) &amp; -</a:t>
            </a:r>
            <a:r>
              <a:rPr lang="en-US" i="1">
                <a:solidFill>
                  <a:srgbClr val="FF0000"/>
                </a:solidFill>
                <a:latin typeface="Arial" charset="0"/>
              </a:rPr>
              <a:t>ite</a:t>
            </a:r>
            <a:r>
              <a:rPr lang="en-US">
                <a:latin typeface="Arial" charset="0"/>
              </a:rPr>
              <a:t> (one less O)]</a:t>
            </a:r>
            <a:endParaRPr lang="en-US" i="1">
              <a:latin typeface="Arial" charset="0"/>
            </a:endParaRPr>
          </a:p>
        </p:txBody>
      </p:sp>
      <p:sp>
        <p:nvSpPr>
          <p:cNvPr id="384003" name="Text Box 3"/>
          <p:cNvSpPr txBox="1">
            <a:spLocks noChangeArrowheads="1"/>
          </p:cNvSpPr>
          <p:nvPr/>
        </p:nvSpPr>
        <p:spPr bwMode="auto">
          <a:xfrm>
            <a:off x="862013" y="1216025"/>
            <a:ext cx="7640637" cy="396875"/>
          </a:xfrm>
          <a:prstGeom prst="rect">
            <a:avLst/>
          </a:prstGeom>
          <a:noFill/>
          <a:ln w="9525">
            <a:noFill/>
            <a:miter lim="800000"/>
            <a:headEnd/>
            <a:tailEnd/>
          </a:ln>
        </p:spPr>
        <p:txBody>
          <a:bodyPr wrap="none">
            <a:spAutoFit/>
          </a:bodyPr>
          <a:lstStyle/>
          <a:p>
            <a:r>
              <a:rPr lang="en-US" i="1">
                <a:solidFill>
                  <a:srgbClr val="008000"/>
                </a:solidFill>
                <a:latin typeface="Arial" charset="0"/>
              </a:rPr>
              <a:t>per</a:t>
            </a:r>
            <a:r>
              <a:rPr lang="en-US">
                <a:latin typeface="Arial" charset="0"/>
              </a:rPr>
              <a:t>____</a:t>
            </a:r>
            <a:r>
              <a:rPr lang="en-US" i="1">
                <a:solidFill>
                  <a:srgbClr val="008000"/>
                </a:solidFill>
                <a:latin typeface="Arial" charset="0"/>
              </a:rPr>
              <a:t>ate</a:t>
            </a:r>
            <a:r>
              <a:rPr lang="en-US">
                <a:latin typeface="Arial" charset="0"/>
              </a:rPr>
              <a:t>          </a:t>
            </a:r>
            <a:r>
              <a:rPr lang="en-US">
                <a:solidFill>
                  <a:srgbClr val="008000"/>
                </a:solidFill>
                <a:latin typeface="Arial" charset="0"/>
              </a:rPr>
              <a:t>NORMAL</a:t>
            </a:r>
            <a:r>
              <a:rPr lang="en-US">
                <a:latin typeface="Arial" charset="0"/>
              </a:rPr>
              <a:t>               _____</a:t>
            </a:r>
            <a:r>
              <a:rPr lang="en-US" i="1">
                <a:solidFill>
                  <a:srgbClr val="008000"/>
                </a:solidFill>
                <a:latin typeface="Arial" charset="0"/>
              </a:rPr>
              <a:t>ite</a:t>
            </a:r>
            <a:r>
              <a:rPr lang="en-US">
                <a:latin typeface="Arial" charset="0"/>
              </a:rPr>
              <a:t>            </a:t>
            </a:r>
            <a:r>
              <a:rPr lang="en-US" i="1">
                <a:solidFill>
                  <a:srgbClr val="008000"/>
                </a:solidFill>
                <a:latin typeface="Arial" charset="0"/>
              </a:rPr>
              <a:t>hypo</a:t>
            </a:r>
            <a:r>
              <a:rPr lang="en-US">
                <a:latin typeface="Arial" charset="0"/>
              </a:rPr>
              <a:t>_____</a:t>
            </a:r>
            <a:r>
              <a:rPr lang="en-US" i="1">
                <a:solidFill>
                  <a:srgbClr val="008000"/>
                </a:solidFill>
                <a:latin typeface="Arial" charset="0"/>
              </a:rPr>
              <a:t>ite</a:t>
            </a:r>
          </a:p>
        </p:txBody>
      </p:sp>
      <p:sp>
        <p:nvSpPr>
          <p:cNvPr id="384004" name="Text Box 4"/>
          <p:cNvSpPr txBox="1">
            <a:spLocks noChangeArrowheads="1"/>
          </p:cNvSpPr>
          <p:nvPr/>
        </p:nvSpPr>
        <p:spPr bwMode="auto">
          <a:xfrm>
            <a:off x="2538413" y="1751013"/>
            <a:ext cx="1339850" cy="1465262"/>
          </a:xfrm>
          <a:prstGeom prst="rect">
            <a:avLst/>
          </a:prstGeom>
          <a:noFill/>
          <a:ln w="9525">
            <a:noFill/>
            <a:miter lim="800000"/>
            <a:headEnd/>
            <a:tailEnd/>
          </a:ln>
        </p:spPr>
        <p:txBody>
          <a:bodyPr wrap="none">
            <a:spAutoFit/>
          </a:bodyPr>
          <a:lstStyle/>
          <a:p>
            <a:r>
              <a:rPr lang="en-US" sz="1800" b="1">
                <a:latin typeface="Arial" charset="0"/>
              </a:rPr>
              <a:t>chlorate</a:t>
            </a:r>
          </a:p>
          <a:p>
            <a:r>
              <a:rPr lang="en-US" sz="1800" b="1">
                <a:latin typeface="Arial" charset="0"/>
              </a:rPr>
              <a:t>nitrate</a:t>
            </a:r>
          </a:p>
          <a:p>
            <a:r>
              <a:rPr lang="en-US" sz="1800" b="1">
                <a:latin typeface="Arial" charset="0"/>
              </a:rPr>
              <a:t>carbonate</a:t>
            </a:r>
          </a:p>
          <a:p>
            <a:r>
              <a:rPr lang="en-US" sz="1800" b="1">
                <a:latin typeface="Arial" charset="0"/>
              </a:rPr>
              <a:t>sulfate</a:t>
            </a:r>
          </a:p>
          <a:p>
            <a:r>
              <a:rPr lang="en-US" sz="1800" b="1">
                <a:latin typeface="Arial" charset="0"/>
              </a:rPr>
              <a:t>phosphate</a:t>
            </a:r>
            <a:endParaRPr lang="en-US" sz="1800" b="1" i="1">
              <a:latin typeface="Arial" charset="0"/>
            </a:endParaRPr>
          </a:p>
        </p:txBody>
      </p:sp>
      <p:sp>
        <p:nvSpPr>
          <p:cNvPr id="384005" name="Text Box 5"/>
          <p:cNvSpPr txBox="1">
            <a:spLocks noChangeArrowheads="1"/>
          </p:cNvSpPr>
          <p:nvPr/>
        </p:nvSpPr>
        <p:spPr bwMode="auto">
          <a:xfrm>
            <a:off x="2085975" y="3382963"/>
            <a:ext cx="3600450" cy="366712"/>
          </a:xfrm>
          <a:prstGeom prst="rect">
            <a:avLst/>
          </a:prstGeom>
          <a:noFill/>
          <a:ln w="9525">
            <a:noFill/>
            <a:miter lim="800000"/>
            <a:headEnd/>
            <a:tailEnd/>
          </a:ln>
        </p:spPr>
        <p:txBody>
          <a:bodyPr wrap="none">
            <a:spAutoFit/>
          </a:bodyPr>
          <a:lstStyle/>
          <a:p>
            <a:r>
              <a:rPr lang="en-US" sz="1800" b="1">
                <a:latin typeface="Arial" charset="0"/>
              </a:rPr>
              <a:t>ammonium, cyanide, hydroxide</a:t>
            </a:r>
          </a:p>
        </p:txBody>
      </p:sp>
      <p:sp>
        <p:nvSpPr>
          <p:cNvPr id="384006" name="Text Box 6"/>
          <p:cNvSpPr txBox="1">
            <a:spLocks noChangeArrowheads="1"/>
          </p:cNvSpPr>
          <p:nvPr/>
        </p:nvSpPr>
        <p:spPr bwMode="auto">
          <a:xfrm>
            <a:off x="1171575" y="5373688"/>
            <a:ext cx="7631113" cy="396875"/>
          </a:xfrm>
          <a:prstGeom prst="rect">
            <a:avLst/>
          </a:prstGeom>
          <a:noFill/>
          <a:ln w="9525">
            <a:noFill/>
            <a:miter lim="800000"/>
            <a:headEnd/>
            <a:tailEnd/>
          </a:ln>
        </p:spPr>
        <p:txBody>
          <a:bodyPr wrap="none">
            <a:spAutoFit/>
          </a:bodyPr>
          <a:lstStyle/>
          <a:p>
            <a:r>
              <a:rPr lang="en-US" b="1">
                <a:solidFill>
                  <a:schemeClr val="folHlink"/>
                </a:solidFill>
                <a:latin typeface="Arial" charset="0"/>
              </a:rPr>
              <a:t>Nonmetal &amp; Nonmetal</a:t>
            </a:r>
            <a:r>
              <a:rPr lang="en-US">
                <a:latin typeface="Arial" charset="0"/>
              </a:rPr>
              <a:t>    (Greek prefixes)……DO NOT REDUCE!</a:t>
            </a:r>
            <a:endParaRPr lang="en-US" i="1">
              <a:latin typeface="Arial" charset="0"/>
            </a:endParaRPr>
          </a:p>
        </p:txBody>
      </p:sp>
      <p:sp>
        <p:nvSpPr>
          <p:cNvPr id="384007" name="Text Box 7"/>
          <p:cNvSpPr txBox="1">
            <a:spLocks noChangeArrowheads="1"/>
          </p:cNvSpPr>
          <p:nvPr/>
        </p:nvSpPr>
        <p:spPr bwMode="auto">
          <a:xfrm>
            <a:off x="457200" y="5903913"/>
            <a:ext cx="8345488" cy="396875"/>
          </a:xfrm>
          <a:prstGeom prst="rect">
            <a:avLst/>
          </a:prstGeom>
          <a:noFill/>
          <a:ln w="9525">
            <a:noFill/>
            <a:miter lim="800000"/>
            <a:headEnd/>
            <a:tailEnd/>
          </a:ln>
        </p:spPr>
        <p:txBody>
          <a:bodyPr wrap="none">
            <a:spAutoFit/>
          </a:bodyPr>
          <a:lstStyle/>
          <a:p>
            <a:r>
              <a:rPr lang="en-US">
                <a:latin typeface="Arial" charset="0"/>
              </a:rPr>
              <a:t>Mono     Di     Tri     Tetra    Penta    Hexa    Hepta    Octa    Nona    Deca</a:t>
            </a:r>
          </a:p>
        </p:txBody>
      </p:sp>
      <p:sp>
        <p:nvSpPr>
          <p:cNvPr id="384008" name="Text Box 8"/>
          <p:cNvSpPr txBox="1">
            <a:spLocks noChangeArrowheads="1"/>
          </p:cNvSpPr>
          <p:nvPr/>
        </p:nvSpPr>
        <p:spPr bwMode="auto">
          <a:xfrm>
            <a:off x="669925" y="6300788"/>
            <a:ext cx="7885113" cy="396875"/>
          </a:xfrm>
          <a:prstGeom prst="rect">
            <a:avLst/>
          </a:prstGeom>
          <a:noFill/>
          <a:ln w="9525">
            <a:noFill/>
            <a:miter lim="800000"/>
            <a:headEnd/>
            <a:tailEnd/>
          </a:ln>
        </p:spPr>
        <p:txBody>
          <a:bodyPr wrap="none">
            <a:spAutoFit/>
          </a:bodyPr>
          <a:lstStyle/>
          <a:p>
            <a:r>
              <a:rPr lang="en-US">
                <a:latin typeface="Arial" charset="0"/>
              </a:rPr>
              <a:t>1          2       3         4           5          6           7           8          9         10</a:t>
            </a:r>
          </a:p>
        </p:txBody>
      </p:sp>
      <p:sp>
        <p:nvSpPr>
          <p:cNvPr id="384009" name="Line 9"/>
          <p:cNvSpPr>
            <a:spLocks noChangeShapeType="1"/>
          </p:cNvSpPr>
          <p:nvPr/>
        </p:nvSpPr>
        <p:spPr bwMode="auto">
          <a:xfrm>
            <a:off x="2506663" y="1331913"/>
            <a:ext cx="0" cy="1957387"/>
          </a:xfrm>
          <a:prstGeom prst="line">
            <a:avLst/>
          </a:prstGeom>
          <a:noFill/>
          <a:ln w="3175" cap="rnd">
            <a:solidFill>
              <a:schemeClr val="tx1"/>
            </a:solidFill>
            <a:prstDash val="sysDot"/>
            <a:round/>
            <a:headEnd/>
            <a:tailEnd/>
          </a:ln>
        </p:spPr>
        <p:txBody>
          <a:bodyPr/>
          <a:lstStyle/>
          <a:p>
            <a:endParaRPr lang="en-US"/>
          </a:p>
        </p:txBody>
      </p:sp>
      <p:sp>
        <p:nvSpPr>
          <p:cNvPr id="384010" name="Line 10"/>
          <p:cNvSpPr>
            <a:spLocks noChangeShapeType="1"/>
          </p:cNvSpPr>
          <p:nvPr/>
        </p:nvSpPr>
        <p:spPr bwMode="auto">
          <a:xfrm>
            <a:off x="4613275" y="1331913"/>
            <a:ext cx="0" cy="1957387"/>
          </a:xfrm>
          <a:prstGeom prst="line">
            <a:avLst/>
          </a:prstGeom>
          <a:noFill/>
          <a:ln w="3175" cap="rnd">
            <a:solidFill>
              <a:schemeClr val="tx1"/>
            </a:solidFill>
            <a:prstDash val="sysDot"/>
            <a:round/>
            <a:headEnd/>
            <a:tailEnd/>
          </a:ln>
        </p:spPr>
        <p:txBody>
          <a:bodyPr/>
          <a:lstStyle/>
          <a:p>
            <a:endParaRPr lang="en-US"/>
          </a:p>
        </p:txBody>
      </p:sp>
      <p:sp>
        <p:nvSpPr>
          <p:cNvPr id="384011" name="Line 11"/>
          <p:cNvSpPr>
            <a:spLocks noChangeShapeType="1"/>
          </p:cNvSpPr>
          <p:nvPr/>
        </p:nvSpPr>
        <p:spPr bwMode="auto">
          <a:xfrm>
            <a:off x="6556375" y="1331913"/>
            <a:ext cx="0" cy="1957387"/>
          </a:xfrm>
          <a:prstGeom prst="line">
            <a:avLst/>
          </a:prstGeom>
          <a:noFill/>
          <a:ln w="3175" cap="rnd">
            <a:solidFill>
              <a:schemeClr val="tx1"/>
            </a:solidFill>
            <a:prstDash val="sysDot"/>
            <a:round/>
            <a:headEnd/>
            <a:tailEnd/>
          </a:ln>
        </p:spPr>
        <p:txBody>
          <a:bodyPr/>
          <a:lstStyle/>
          <a:p>
            <a:endParaRPr lang="en-US"/>
          </a:p>
        </p:txBody>
      </p:sp>
      <p:sp>
        <p:nvSpPr>
          <p:cNvPr id="384012" name="Text Box 12"/>
          <p:cNvSpPr txBox="1">
            <a:spLocks noChangeArrowheads="1"/>
          </p:cNvSpPr>
          <p:nvPr/>
        </p:nvSpPr>
        <p:spPr bwMode="auto">
          <a:xfrm>
            <a:off x="3778250" y="1752600"/>
            <a:ext cx="796925" cy="1465263"/>
          </a:xfrm>
          <a:prstGeom prst="rect">
            <a:avLst/>
          </a:prstGeom>
          <a:noFill/>
          <a:ln w="9525">
            <a:noFill/>
            <a:miter lim="800000"/>
            <a:headEnd/>
            <a:tailEnd/>
          </a:ln>
        </p:spPr>
        <p:txBody>
          <a:bodyPr wrap="none">
            <a:spAutoFit/>
          </a:bodyPr>
          <a:lstStyle/>
          <a:p>
            <a:r>
              <a:rPr lang="en-US" sz="1800">
                <a:latin typeface="Arial" charset="0"/>
              </a:rPr>
              <a:t>ClO</a:t>
            </a:r>
            <a:r>
              <a:rPr lang="en-US" sz="1800" baseline="-25000">
                <a:latin typeface="Arial" charset="0"/>
              </a:rPr>
              <a:t>3</a:t>
            </a:r>
            <a:r>
              <a:rPr lang="en-US" sz="1800" baseline="30000">
                <a:latin typeface="Arial" charset="0"/>
              </a:rPr>
              <a:t>1-</a:t>
            </a:r>
          </a:p>
          <a:p>
            <a:r>
              <a:rPr lang="en-US" sz="1800">
                <a:latin typeface="Arial" charset="0"/>
              </a:rPr>
              <a:t>NO</a:t>
            </a:r>
            <a:r>
              <a:rPr lang="en-US" sz="1800" baseline="-25000">
                <a:latin typeface="Arial" charset="0"/>
              </a:rPr>
              <a:t>3</a:t>
            </a:r>
            <a:r>
              <a:rPr lang="en-US" sz="1800" baseline="30000">
                <a:latin typeface="Arial" charset="0"/>
              </a:rPr>
              <a:t>1-</a:t>
            </a:r>
          </a:p>
          <a:p>
            <a:r>
              <a:rPr lang="en-US" sz="1800">
                <a:latin typeface="Arial" charset="0"/>
              </a:rPr>
              <a:t>CO</a:t>
            </a:r>
            <a:r>
              <a:rPr lang="en-US" sz="1800" baseline="-25000">
                <a:latin typeface="Arial" charset="0"/>
              </a:rPr>
              <a:t>3</a:t>
            </a:r>
            <a:r>
              <a:rPr lang="en-US" sz="1800" baseline="30000">
                <a:latin typeface="Arial" charset="0"/>
              </a:rPr>
              <a:t>2-</a:t>
            </a:r>
            <a:endParaRPr lang="en-US" sz="1800">
              <a:latin typeface="Arial" charset="0"/>
            </a:endParaRPr>
          </a:p>
          <a:p>
            <a:r>
              <a:rPr lang="en-US" sz="1800">
                <a:latin typeface="Arial" charset="0"/>
              </a:rPr>
              <a:t>SO</a:t>
            </a:r>
            <a:r>
              <a:rPr lang="en-US" sz="1800" baseline="-25000">
                <a:latin typeface="Arial" charset="0"/>
              </a:rPr>
              <a:t>4</a:t>
            </a:r>
            <a:r>
              <a:rPr lang="en-US" sz="1800" baseline="30000">
                <a:latin typeface="Arial" charset="0"/>
              </a:rPr>
              <a:t>2-</a:t>
            </a:r>
            <a:endParaRPr lang="en-US" sz="1800">
              <a:latin typeface="Arial" charset="0"/>
            </a:endParaRPr>
          </a:p>
          <a:p>
            <a:r>
              <a:rPr lang="en-US" sz="1800">
                <a:latin typeface="Arial" charset="0"/>
              </a:rPr>
              <a:t>PO</a:t>
            </a:r>
            <a:r>
              <a:rPr lang="en-US" sz="1800" baseline="-25000">
                <a:latin typeface="Arial" charset="0"/>
              </a:rPr>
              <a:t>4</a:t>
            </a:r>
            <a:r>
              <a:rPr lang="en-US" sz="1800" baseline="30000">
                <a:latin typeface="Arial" charset="0"/>
              </a:rPr>
              <a:t>3-</a:t>
            </a:r>
            <a:endParaRPr lang="en-US" sz="1800">
              <a:latin typeface="Arial" charset="0"/>
            </a:endParaRPr>
          </a:p>
        </p:txBody>
      </p:sp>
      <p:sp>
        <p:nvSpPr>
          <p:cNvPr id="384013" name="Rectangle 13"/>
          <p:cNvSpPr>
            <a:spLocks noChangeArrowheads="1"/>
          </p:cNvSpPr>
          <p:nvPr/>
        </p:nvSpPr>
        <p:spPr bwMode="auto">
          <a:xfrm>
            <a:off x="2433638" y="3665538"/>
            <a:ext cx="833437" cy="396875"/>
          </a:xfrm>
          <a:prstGeom prst="rect">
            <a:avLst/>
          </a:prstGeom>
          <a:noFill/>
          <a:ln w="9525">
            <a:noFill/>
            <a:miter lim="800000"/>
            <a:headEnd/>
            <a:tailEnd/>
          </a:ln>
        </p:spPr>
        <p:txBody>
          <a:bodyPr wrap="none">
            <a:spAutoFit/>
          </a:bodyPr>
          <a:lstStyle/>
          <a:p>
            <a:r>
              <a:rPr lang="en-US">
                <a:latin typeface="Arial" charset="0"/>
              </a:rPr>
              <a:t>NH</a:t>
            </a:r>
            <a:r>
              <a:rPr lang="en-US" baseline="-25000">
                <a:latin typeface="Arial" charset="0"/>
              </a:rPr>
              <a:t>4</a:t>
            </a:r>
            <a:r>
              <a:rPr lang="en-US" baseline="30000">
                <a:latin typeface="Arial" charset="0"/>
              </a:rPr>
              <a:t>1+</a:t>
            </a:r>
          </a:p>
        </p:txBody>
      </p:sp>
      <p:sp>
        <p:nvSpPr>
          <p:cNvPr id="384014" name="Rectangle 14"/>
          <p:cNvSpPr>
            <a:spLocks noChangeArrowheads="1"/>
          </p:cNvSpPr>
          <p:nvPr/>
        </p:nvSpPr>
        <p:spPr bwMode="auto">
          <a:xfrm>
            <a:off x="3686175" y="3667125"/>
            <a:ext cx="700088" cy="396875"/>
          </a:xfrm>
          <a:prstGeom prst="rect">
            <a:avLst/>
          </a:prstGeom>
          <a:noFill/>
          <a:ln w="9525">
            <a:noFill/>
            <a:miter lim="800000"/>
            <a:headEnd/>
            <a:tailEnd/>
          </a:ln>
        </p:spPr>
        <p:txBody>
          <a:bodyPr wrap="none">
            <a:spAutoFit/>
          </a:bodyPr>
          <a:lstStyle/>
          <a:p>
            <a:r>
              <a:rPr lang="en-US">
                <a:latin typeface="Arial" charset="0"/>
              </a:rPr>
              <a:t>CN</a:t>
            </a:r>
            <a:r>
              <a:rPr lang="en-US" baseline="30000">
                <a:latin typeface="Arial" charset="0"/>
              </a:rPr>
              <a:t>1-</a:t>
            </a:r>
          </a:p>
        </p:txBody>
      </p:sp>
      <p:sp>
        <p:nvSpPr>
          <p:cNvPr id="384015" name="Rectangle 15"/>
          <p:cNvSpPr>
            <a:spLocks noChangeArrowheads="1"/>
          </p:cNvSpPr>
          <p:nvPr/>
        </p:nvSpPr>
        <p:spPr bwMode="auto">
          <a:xfrm>
            <a:off x="4786313" y="3668713"/>
            <a:ext cx="712787" cy="396875"/>
          </a:xfrm>
          <a:prstGeom prst="rect">
            <a:avLst/>
          </a:prstGeom>
          <a:noFill/>
          <a:ln w="9525">
            <a:noFill/>
            <a:miter lim="800000"/>
            <a:headEnd/>
            <a:tailEnd/>
          </a:ln>
        </p:spPr>
        <p:txBody>
          <a:bodyPr wrap="none">
            <a:spAutoFit/>
          </a:bodyPr>
          <a:lstStyle/>
          <a:p>
            <a:r>
              <a:rPr lang="en-US">
                <a:latin typeface="Arial" charset="0"/>
              </a:rPr>
              <a:t>OH</a:t>
            </a:r>
            <a:r>
              <a:rPr lang="en-US" baseline="30000">
                <a:latin typeface="Arial" charset="0"/>
              </a:rPr>
              <a:t>1-</a:t>
            </a:r>
          </a:p>
        </p:txBody>
      </p:sp>
      <p:sp>
        <p:nvSpPr>
          <p:cNvPr id="384016" name="Text Box 16"/>
          <p:cNvSpPr txBox="1">
            <a:spLocks noChangeArrowheads="1"/>
          </p:cNvSpPr>
          <p:nvPr/>
        </p:nvSpPr>
        <p:spPr bwMode="auto">
          <a:xfrm>
            <a:off x="4643438" y="1752600"/>
            <a:ext cx="1174750" cy="1465263"/>
          </a:xfrm>
          <a:prstGeom prst="rect">
            <a:avLst/>
          </a:prstGeom>
          <a:noFill/>
          <a:ln w="9525">
            <a:noFill/>
            <a:miter lim="800000"/>
            <a:headEnd/>
            <a:tailEnd/>
          </a:ln>
        </p:spPr>
        <p:txBody>
          <a:bodyPr wrap="none">
            <a:spAutoFit/>
          </a:bodyPr>
          <a:lstStyle/>
          <a:p>
            <a:r>
              <a:rPr lang="en-US" sz="1800">
                <a:latin typeface="Arial" charset="0"/>
              </a:rPr>
              <a:t>chlorite</a:t>
            </a:r>
          </a:p>
          <a:p>
            <a:r>
              <a:rPr lang="en-US" sz="1800">
                <a:latin typeface="Arial" charset="0"/>
              </a:rPr>
              <a:t>nitrite</a:t>
            </a:r>
          </a:p>
          <a:p>
            <a:r>
              <a:rPr lang="en-US" sz="1800">
                <a:latin typeface="Arial" charset="0"/>
              </a:rPr>
              <a:t>carbonite</a:t>
            </a:r>
          </a:p>
          <a:p>
            <a:r>
              <a:rPr lang="en-US" sz="1800">
                <a:latin typeface="Arial" charset="0"/>
              </a:rPr>
              <a:t>sulfite</a:t>
            </a:r>
          </a:p>
          <a:p>
            <a:r>
              <a:rPr lang="en-US" sz="1800">
                <a:latin typeface="Arial" charset="0"/>
              </a:rPr>
              <a:t>phosphite</a:t>
            </a:r>
            <a:endParaRPr lang="en-US" sz="1800" i="1">
              <a:latin typeface="Arial" charset="0"/>
            </a:endParaRPr>
          </a:p>
        </p:txBody>
      </p:sp>
      <p:sp>
        <p:nvSpPr>
          <p:cNvPr id="384017" name="Text Box 17"/>
          <p:cNvSpPr txBox="1">
            <a:spLocks noChangeArrowheads="1"/>
          </p:cNvSpPr>
          <p:nvPr/>
        </p:nvSpPr>
        <p:spPr bwMode="auto">
          <a:xfrm>
            <a:off x="5740400" y="1754188"/>
            <a:ext cx="796925" cy="1465262"/>
          </a:xfrm>
          <a:prstGeom prst="rect">
            <a:avLst/>
          </a:prstGeom>
          <a:noFill/>
          <a:ln w="9525">
            <a:noFill/>
            <a:miter lim="800000"/>
            <a:headEnd/>
            <a:tailEnd/>
          </a:ln>
        </p:spPr>
        <p:txBody>
          <a:bodyPr wrap="none">
            <a:spAutoFit/>
          </a:bodyPr>
          <a:lstStyle/>
          <a:p>
            <a:r>
              <a:rPr lang="en-US" sz="1800">
                <a:latin typeface="Arial" charset="0"/>
              </a:rPr>
              <a:t>ClO</a:t>
            </a:r>
            <a:r>
              <a:rPr lang="en-US" sz="1800" baseline="-25000">
                <a:latin typeface="Arial" charset="0"/>
              </a:rPr>
              <a:t>2</a:t>
            </a:r>
            <a:r>
              <a:rPr lang="en-US" sz="1800" baseline="30000">
                <a:latin typeface="Arial" charset="0"/>
              </a:rPr>
              <a:t>1-</a:t>
            </a:r>
          </a:p>
          <a:p>
            <a:r>
              <a:rPr lang="en-US" sz="1800">
                <a:latin typeface="Arial" charset="0"/>
              </a:rPr>
              <a:t>NO</a:t>
            </a:r>
            <a:r>
              <a:rPr lang="en-US" sz="1800" baseline="-25000">
                <a:latin typeface="Arial" charset="0"/>
              </a:rPr>
              <a:t>2</a:t>
            </a:r>
            <a:r>
              <a:rPr lang="en-US" sz="1800" baseline="30000">
                <a:latin typeface="Arial" charset="0"/>
              </a:rPr>
              <a:t>1-</a:t>
            </a:r>
          </a:p>
          <a:p>
            <a:r>
              <a:rPr lang="en-US" sz="1800">
                <a:latin typeface="Arial" charset="0"/>
              </a:rPr>
              <a:t>CO</a:t>
            </a:r>
            <a:r>
              <a:rPr lang="en-US" sz="1800" baseline="-25000">
                <a:latin typeface="Arial" charset="0"/>
              </a:rPr>
              <a:t>2</a:t>
            </a:r>
            <a:r>
              <a:rPr lang="en-US" sz="1800" baseline="30000">
                <a:latin typeface="Arial" charset="0"/>
              </a:rPr>
              <a:t>2-</a:t>
            </a:r>
            <a:endParaRPr lang="en-US" sz="1800">
              <a:latin typeface="Arial" charset="0"/>
            </a:endParaRPr>
          </a:p>
          <a:p>
            <a:r>
              <a:rPr lang="en-US" sz="1800">
                <a:latin typeface="Arial" charset="0"/>
              </a:rPr>
              <a:t>SO</a:t>
            </a:r>
            <a:r>
              <a:rPr lang="en-US" sz="1800" baseline="-25000">
                <a:latin typeface="Arial" charset="0"/>
              </a:rPr>
              <a:t>3</a:t>
            </a:r>
            <a:r>
              <a:rPr lang="en-US" sz="1800" baseline="30000">
                <a:latin typeface="Arial" charset="0"/>
              </a:rPr>
              <a:t>2-</a:t>
            </a:r>
            <a:endParaRPr lang="en-US" sz="1800">
              <a:latin typeface="Arial" charset="0"/>
            </a:endParaRPr>
          </a:p>
          <a:p>
            <a:r>
              <a:rPr lang="en-US" sz="1800">
                <a:latin typeface="Arial" charset="0"/>
              </a:rPr>
              <a:t>PO</a:t>
            </a:r>
            <a:r>
              <a:rPr lang="en-US" sz="1800" baseline="-25000">
                <a:latin typeface="Arial" charset="0"/>
              </a:rPr>
              <a:t>3</a:t>
            </a:r>
            <a:r>
              <a:rPr lang="en-US" sz="1800" baseline="30000">
                <a:latin typeface="Arial" charset="0"/>
              </a:rPr>
              <a:t>3-</a:t>
            </a:r>
            <a:endParaRPr lang="en-US" sz="1800">
              <a:latin typeface="Arial" charset="0"/>
            </a:endParaRPr>
          </a:p>
        </p:txBody>
      </p:sp>
      <p:sp>
        <p:nvSpPr>
          <p:cNvPr id="384018" name="Text Box 18"/>
          <p:cNvSpPr txBox="1">
            <a:spLocks noChangeArrowheads="1"/>
          </p:cNvSpPr>
          <p:nvPr/>
        </p:nvSpPr>
        <p:spPr bwMode="auto">
          <a:xfrm>
            <a:off x="39688" y="1752600"/>
            <a:ext cx="1581150" cy="1465263"/>
          </a:xfrm>
          <a:prstGeom prst="rect">
            <a:avLst/>
          </a:prstGeom>
          <a:noFill/>
          <a:ln w="9525">
            <a:noFill/>
            <a:miter lim="800000"/>
            <a:headEnd/>
            <a:tailEnd/>
          </a:ln>
        </p:spPr>
        <p:txBody>
          <a:bodyPr wrap="none">
            <a:spAutoFit/>
          </a:bodyPr>
          <a:lstStyle/>
          <a:p>
            <a:r>
              <a:rPr lang="en-US" sz="1800">
                <a:latin typeface="Arial" charset="0"/>
              </a:rPr>
              <a:t>perchlorate</a:t>
            </a:r>
          </a:p>
          <a:p>
            <a:r>
              <a:rPr lang="en-US" sz="1800">
                <a:latin typeface="Arial" charset="0"/>
              </a:rPr>
              <a:t>pernitrate</a:t>
            </a:r>
          </a:p>
          <a:p>
            <a:r>
              <a:rPr lang="en-US" sz="1800">
                <a:latin typeface="Arial" charset="0"/>
              </a:rPr>
              <a:t>percarbonate</a:t>
            </a:r>
          </a:p>
          <a:p>
            <a:r>
              <a:rPr lang="en-US" sz="1800">
                <a:latin typeface="Arial" charset="0"/>
              </a:rPr>
              <a:t>persulfate</a:t>
            </a:r>
          </a:p>
          <a:p>
            <a:r>
              <a:rPr lang="en-US" sz="1800">
                <a:latin typeface="Arial" charset="0"/>
              </a:rPr>
              <a:t>perphosphate</a:t>
            </a:r>
            <a:endParaRPr lang="en-US" sz="1800" i="1">
              <a:latin typeface="Arial" charset="0"/>
            </a:endParaRPr>
          </a:p>
        </p:txBody>
      </p:sp>
      <p:sp>
        <p:nvSpPr>
          <p:cNvPr id="384019" name="Text Box 19"/>
          <p:cNvSpPr txBox="1">
            <a:spLocks noChangeArrowheads="1"/>
          </p:cNvSpPr>
          <p:nvPr/>
        </p:nvSpPr>
        <p:spPr bwMode="auto">
          <a:xfrm>
            <a:off x="1668463" y="1754188"/>
            <a:ext cx="796925" cy="1465262"/>
          </a:xfrm>
          <a:prstGeom prst="rect">
            <a:avLst/>
          </a:prstGeom>
          <a:noFill/>
          <a:ln w="9525">
            <a:noFill/>
            <a:miter lim="800000"/>
            <a:headEnd/>
            <a:tailEnd/>
          </a:ln>
        </p:spPr>
        <p:txBody>
          <a:bodyPr wrap="none">
            <a:spAutoFit/>
          </a:bodyPr>
          <a:lstStyle/>
          <a:p>
            <a:r>
              <a:rPr lang="en-US" sz="1800">
                <a:latin typeface="Arial" charset="0"/>
              </a:rPr>
              <a:t>ClO</a:t>
            </a:r>
            <a:r>
              <a:rPr lang="en-US" sz="1800" baseline="-25000">
                <a:latin typeface="Arial" charset="0"/>
              </a:rPr>
              <a:t>4</a:t>
            </a:r>
            <a:r>
              <a:rPr lang="en-US" sz="1800" baseline="30000">
                <a:latin typeface="Arial" charset="0"/>
              </a:rPr>
              <a:t>1-</a:t>
            </a:r>
          </a:p>
          <a:p>
            <a:r>
              <a:rPr lang="en-US" sz="1800">
                <a:latin typeface="Arial" charset="0"/>
              </a:rPr>
              <a:t>NO</a:t>
            </a:r>
            <a:r>
              <a:rPr lang="en-US" sz="1800" baseline="-25000">
                <a:latin typeface="Arial" charset="0"/>
              </a:rPr>
              <a:t>4</a:t>
            </a:r>
            <a:r>
              <a:rPr lang="en-US" sz="1800" baseline="30000">
                <a:latin typeface="Arial" charset="0"/>
              </a:rPr>
              <a:t>1-</a:t>
            </a:r>
          </a:p>
          <a:p>
            <a:r>
              <a:rPr lang="en-US" sz="1800">
                <a:latin typeface="Arial" charset="0"/>
              </a:rPr>
              <a:t>CO</a:t>
            </a:r>
            <a:r>
              <a:rPr lang="en-US" sz="1800" baseline="-25000">
                <a:latin typeface="Arial" charset="0"/>
              </a:rPr>
              <a:t>4</a:t>
            </a:r>
            <a:r>
              <a:rPr lang="en-US" sz="1800" baseline="30000">
                <a:latin typeface="Arial" charset="0"/>
              </a:rPr>
              <a:t>2-</a:t>
            </a:r>
            <a:endParaRPr lang="en-US" sz="1800">
              <a:latin typeface="Arial" charset="0"/>
            </a:endParaRPr>
          </a:p>
          <a:p>
            <a:r>
              <a:rPr lang="en-US" sz="1800">
                <a:latin typeface="Arial" charset="0"/>
              </a:rPr>
              <a:t>SO</a:t>
            </a:r>
            <a:r>
              <a:rPr lang="en-US" sz="1800" baseline="-25000">
                <a:latin typeface="Arial" charset="0"/>
              </a:rPr>
              <a:t>5</a:t>
            </a:r>
            <a:r>
              <a:rPr lang="en-US" sz="1800" baseline="30000">
                <a:latin typeface="Arial" charset="0"/>
              </a:rPr>
              <a:t>2-</a:t>
            </a:r>
            <a:endParaRPr lang="en-US" sz="1800">
              <a:latin typeface="Arial" charset="0"/>
            </a:endParaRPr>
          </a:p>
          <a:p>
            <a:r>
              <a:rPr lang="en-US" sz="1800">
                <a:latin typeface="Arial" charset="0"/>
              </a:rPr>
              <a:t>PO</a:t>
            </a:r>
            <a:r>
              <a:rPr lang="en-US" sz="1800" baseline="-25000">
                <a:latin typeface="Arial" charset="0"/>
              </a:rPr>
              <a:t>5</a:t>
            </a:r>
            <a:r>
              <a:rPr lang="en-US" sz="1800" baseline="30000">
                <a:latin typeface="Arial" charset="0"/>
              </a:rPr>
              <a:t>3-</a:t>
            </a:r>
            <a:endParaRPr lang="en-US" sz="1800">
              <a:latin typeface="Arial" charset="0"/>
            </a:endParaRPr>
          </a:p>
        </p:txBody>
      </p:sp>
      <p:sp>
        <p:nvSpPr>
          <p:cNvPr id="384020" name="Text Box 20"/>
          <p:cNvSpPr txBox="1">
            <a:spLocks noChangeArrowheads="1"/>
          </p:cNvSpPr>
          <p:nvPr/>
        </p:nvSpPr>
        <p:spPr bwMode="auto">
          <a:xfrm>
            <a:off x="6794500" y="900113"/>
            <a:ext cx="1736725" cy="396875"/>
          </a:xfrm>
          <a:prstGeom prst="rect">
            <a:avLst/>
          </a:prstGeom>
          <a:noFill/>
          <a:ln w="9525">
            <a:noFill/>
            <a:miter lim="800000"/>
            <a:headEnd/>
            <a:tailEnd/>
          </a:ln>
        </p:spPr>
        <p:txBody>
          <a:bodyPr wrap="none">
            <a:spAutoFit/>
          </a:bodyPr>
          <a:lstStyle/>
          <a:p>
            <a:r>
              <a:rPr lang="en-US">
                <a:solidFill>
                  <a:srgbClr val="5F5F5F"/>
                </a:solidFill>
                <a:latin typeface="Arial" charset="0"/>
              </a:rPr>
              <a:t>2 less oxygen</a:t>
            </a:r>
          </a:p>
        </p:txBody>
      </p:sp>
      <p:sp>
        <p:nvSpPr>
          <p:cNvPr id="384021" name="Text Box 21"/>
          <p:cNvSpPr txBox="1">
            <a:spLocks noChangeArrowheads="1"/>
          </p:cNvSpPr>
          <p:nvPr/>
        </p:nvSpPr>
        <p:spPr bwMode="auto">
          <a:xfrm>
            <a:off x="4637088" y="893763"/>
            <a:ext cx="1736725" cy="396875"/>
          </a:xfrm>
          <a:prstGeom prst="rect">
            <a:avLst/>
          </a:prstGeom>
          <a:noFill/>
          <a:ln w="9525">
            <a:noFill/>
            <a:miter lim="800000"/>
            <a:headEnd/>
            <a:tailEnd/>
          </a:ln>
        </p:spPr>
        <p:txBody>
          <a:bodyPr wrap="none">
            <a:spAutoFit/>
          </a:bodyPr>
          <a:lstStyle/>
          <a:p>
            <a:r>
              <a:rPr lang="en-US">
                <a:solidFill>
                  <a:srgbClr val="5F5F5F"/>
                </a:solidFill>
                <a:latin typeface="Arial" charset="0"/>
              </a:rPr>
              <a:t>1 less oxygen</a:t>
            </a:r>
          </a:p>
        </p:txBody>
      </p:sp>
      <p:sp>
        <p:nvSpPr>
          <p:cNvPr id="384022" name="Text Box 22"/>
          <p:cNvSpPr txBox="1">
            <a:spLocks noChangeArrowheads="1"/>
          </p:cNvSpPr>
          <p:nvPr/>
        </p:nvSpPr>
        <p:spPr bwMode="auto">
          <a:xfrm>
            <a:off x="652463" y="893763"/>
            <a:ext cx="1862137" cy="396875"/>
          </a:xfrm>
          <a:prstGeom prst="rect">
            <a:avLst/>
          </a:prstGeom>
          <a:noFill/>
          <a:ln w="9525">
            <a:noFill/>
            <a:miter lim="800000"/>
            <a:headEnd/>
            <a:tailEnd/>
          </a:ln>
        </p:spPr>
        <p:txBody>
          <a:bodyPr wrap="none">
            <a:spAutoFit/>
          </a:bodyPr>
          <a:lstStyle/>
          <a:p>
            <a:r>
              <a:rPr lang="en-US">
                <a:solidFill>
                  <a:srgbClr val="5F5F5F"/>
                </a:solidFill>
                <a:latin typeface="Arial" charset="0"/>
              </a:rPr>
              <a:t>1 more oxygen</a:t>
            </a:r>
          </a:p>
        </p:txBody>
      </p:sp>
      <p:sp>
        <p:nvSpPr>
          <p:cNvPr id="384023" name="Text Box 23"/>
          <p:cNvSpPr txBox="1">
            <a:spLocks noChangeArrowheads="1"/>
          </p:cNvSpPr>
          <p:nvPr/>
        </p:nvSpPr>
        <p:spPr bwMode="auto">
          <a:xfrm>
            <a:off x="8210550" y="1755775"/>
            <a:ext cx="733425" cy="1465263"/>
          </a:xfrm>
          <a:prstGeom prst="rect">
            <a:avLst/>
          </a:prstGeom>
          <a:noFill/>
          <a:ln w="9525">
            <a:noFill/>
            <a:miter lim="800000"/>
            <a:headEnd/>
            <a:tailEnd/>
          </a:ln>
        </p:spPr>
        <p:txBody>
          <a:bodyPr wrap="none">
            <a:spAutoFit/>
          </a:bodyPr>
          <a:lstStyle/>
          <a:p>
            <a:r>
              <a:rPr lang="en-US" sz="1800">
                <a:latin typeface="Arial" charset="0"/>
              </a:rPr>
              <a:t>ClO</a:t>
            </a:r>
            <a:r>
              <a:rPr lang="en-US" sz="1800" baseline="30000">
                <a:latin typeface="Arial" charset="0"/>
              </a:rPr>
              <a:t>1-</a:t>
            </a:r>
          </a:p>
          <a:p>
            <a:r>
              <a:rPr lang="en-US" sz="1800">
                <a:latin typeface="Arial" charset="0"/>
              </a:rPr>
              <a:t>NO</a:t>
            </a:r>
            <a:r>
              <a:rPr lang="en-US" sz="1800" baseline="30000">
                <a:latin typeface="Arial" charset="0"/>
              </a:rPr>
              <a:t>1-</a:t>
            </a:r>
          </a:p>
          <a:p>
            <a:r>
              <a:rPr lang="en-US" sz="1800">
                <a:latin typeface="Arial" charset="0"/>
              </a:rPr>
              <a:t>CO</a:t>
            </a:r>
            <a:r>
              <a:rPr lang="en-US" sz="1800" baseline="30000">
                <a:latin typeface="Arial" charset="0"/>
              </a:rPr>
              <a:t>2-</a:t>
            </a:r>
            <a:endParaRPr lang="en-US" sz="1800">
              <a:latin typeface="Arial" charset="0"/>
            </a:endParaRPr>
          </a:p>
          <a:p>
            <a:r>
              <a:rPr lang="en-US" sz="1800">
                <a:latin typeface="Arial" charset="0"/>
              </a:rPr>
              <a:t>SO</a:t>
            </a:r>
            <a:r>
              <a:rPr lang="en-US" sz="1800" baseline="-25000">
                <a:latin typeface="Arial" charset="0"/>
              </a:rPr>
              <a:t>2</a:t>
            </a:r>
            <a:r>
              <a:rPr lang="en-US" sz="1800" baseline="30000">
                <a:latin typeface="Arial" charset="0"/>
              </a:rPr>
              <a:t>2-</a:t>
            </a:r>
            <a:endParaRPr lang="en-US" sz="1800">
              <a:latin typeface="Arial" charset="0"/>
            </a:endParaRPr>
          </a:p>
          <a:p>
            <a:r>
              <a:rPr lang="en-US" sz="1800">
                <a:latin typeface="Arial" charset="0"/>
              </a:rPr>
              <a:t>PO</a:t>
            </a:r>
            <a:r>
              <a:rPr lang="en-US" sz="1800" baseline="-25000">
                <a:latin typeface="Arial" charset="0"/>
              </a:rPr>
              <a:t>2</a:t>
            </a:r>
            <a:r>
              <a:rPr lang="en-US" sz="1800" baseline="30000">
                <a:latin typeface="Arial" charset="0"/>
              </a:rPr>
              <a:t>3-</a:t>
            </a:r>
            <a:endParaRPr lang="en-US" sz="1800">
              <a:latin typeface="Arial" charset="0"/>
            </a:endParaRPr>
          </a:p>
        </p:txBody>
      </p:sp>
      <p:sp>
        <p:nvSpPr>
          <p:cNvPr id="384024" name="Text Box 24"/>
          <p:cNvSpPr txBox="1">
            <a:spLocks noChangeArrowheads="1"/>
          </p:cNvSpPr>
          <p:nvPr/>
        </p:nvSpPr>
        <p:spPr bwMode="auto">
          <a:xfrm>
            <a:off x="6589713" y="1754188"/>
            <a:ext cx="1670050" cy="1465262"/>
          </a:xfrm>
          <a:prstGeom prst="rect">
            <a:avLst/>
          </a:prstGeom>
          <a:noFill/>
          <a:ln w="9525">
            <a:noFill/>
            <a:miter lim="800000"/>
            <a:headEnd/>
            <a:tailEnd/>
          </a:ln>
        </p:spPr>
        <p:txBody>
          <a:bodyPr wrap="none">
            <a:spAutoFit/>
          </a:bodyPr>
          <a:lstStyle/>
          <a:p>
            <a:r>
              <a:rPr lang="en-US" sz="1800">
                <a:latin typeface="Arial" charset="0"/>
              </a:rPr>
              <a:t>hypochlorite</a:t>
            </a:r>
          </a:p>
          <a:p>
            <a:r>
              <a:rPr lang="en-US" sz="1800">
                <a:latin typeface="Arial" charset="0"/>
              </a:rPr>
              <a:t>hyponitrite</a:t>
            </a:r>
          </a:p>
          <a:p>
            <a:r>
              <a:rPr lang="en-US" sz="1800">
                <a:latin typeface="Arial" charset="0"/>
              </a:rPr>
              <a:t>hypocarbonite</a:t>
            </a:r>
          </a:p>
          <a:p>
            <a:r>
              <a:rPr lang="en-US" sz="1800">
                <a:latin typeface="Arial" charset="0"/>
              </a:rPr>
              <a:t>hyposulfite</a:t>
            </a:r>
          </a:p>
          <a:p>
            <a:r>
              <a:rPr lang="en-US" sz="1800">
                <a:latin typeface="Arial" charset="0"/>
              </a:rPr>
              <a:t>hypophosphite</a:t>
            </a:r>
            <a:endParaRPr lang="en-US" sz="1800" i="1">
              <a:latin typeface="Arial" charset="0"/>
            </a:endParaRPr>
          </a:p>
        </p:txBody>
      </p:sp>
      <p:sp>
        <p:nvSpPr>
          <p:cNvPr id="384025" name="Text Box 25"/>
          <p:cNvSpPr txBox="1">
            <a:spLocks noChangeArrowheads="1"/>
          </p:cNvSpPr>
          <p:nvPr/>
        </p:nvSpPr>
        <p:spPr bwMode="auto">
          <a:xfrm>
            <a:off x="2819400" y="912813"/>
            <a:ext cx="1354138" cy="396875"/>
          </a:xfrm>
          <a:prstGeom prst="rect">
            <a:avLst/>
          </a:prstGeom>
          <a:noFill/>
          <a:ln w="9525">
            <a:noFill/>
            <a:miter lim="800000"/>
            <a:headEnd/>
            <a:tailEnd/>
          </a:ln>
        </p:spPr>
        <p:txBody>
          <a:bodyPr wrap="none">
            <a:spAutoFit/>
          </a:bodyPr>
          <a:lstStyle/>
          <a:p>
            <a:r>
              <a:rPr lang="en-US" b="1">
                <a:solidFill>
                  <a:srgbClr val="000099"/>
                </a:solidFill>
                <a:latin typeface="Arial" charset="0"/>
              </a:rPr>
              <a:t>Memorize</a:t>
            </a:r>
          </a:p>
        </p:txBody>
      </p:sp>
      <p:sp>
        <p:nvSpPr>
          <p:cNvPr id="384026" name="Text Box 26"/>
          <p:cNvSpPr txBox="1">
            <a:spLocks noChangeArrowheads="1"/>
          </p:cNvSpPr>
          <p:nvPr/>
        </p:nvSpPr>
        <p:spPr bwMode="auto">
          <a:xfrm>
            <a:off x="395288" y="4110038"/>
            <a:ext cx="7926387" cy="396875"/>
          </a:xfrm>
          <a:prstGeom prst="rect">
            <a:avLst/>
          </a:prstGeom>
          <a:noFill/>
          <a:ln w="9525">
            <a:noFill/>
            <a:miter lim="800000"/>
            <a:headEnd/>
            <a:tailEnd/>
          </a:ln>
        </p:spPr>
        <p:txBody>
          <a:bodyPr wrap="none">
            <a:spAutoFit/>
          </a:bodyPr>
          <a:lstStyle/>
          <a:p>
            <a:r>
              <a:rPr lang="en-US">
                <a:latin typeface="Arial" charset="0"/>
              </a:rPr>
              <a:t>How many atoms are in a formula unit of ammonium hypophosphite?</a:t>
            </a:r>
          </a:p>
        </p:txBody>
      </p:sp>
      <p:sp>
        <p:nvSpPr>
          <p:cNvPr id="384027" name="Rectangle 27"/>
          <p:cNvSpPr>
            <a:spLocks noChangeArrowheads="1"/>
          </p:cNvSpPr>
          <p:nvPr/>
        </p:nvSpPr>
        <p:spPr bwMode="auto">
          <a:xfrm>
            <a:off x="5365750" y="4421188"/>
            <a:ext cx="833438" cy="396875"/>
          </a:xfrm>
          <a:prstGeom prst="rect">
            <a:avLst/>
          </a:prstGeom>
          <a:noFill/>
          <a:ln w="9525">
            <a:noFill/>
            <a:miter lim="800000"/>
            <a:headEnd/>
            <a:tailEnd/>
          </a:ln>
        </p:spPr>
        <p:txBody>
          <a:bodyPr wrap="none">
            <a:spAutoFit/>
          </a:bodyPr>
          <a:lstStyle/>
          <a:p>
            <a:r>
              <a:rPr lang="en-US">
                <a:latin typeface="Arial" charset="0"/>
              </a:rPr>
              <a:t>NH</a:t>
            </a:r>
            <a:r>
              <a:rPr lang="en-US" baseline="-25000">
                <a:latin typeface="Arial" charset="0"/>
              </a:rPr>
              <a:t>4</a:t>
            </a:r>
            <a:r>
              <a:rPr lang="en-US" baseline="30000">
                <a:latin typeface="Arial" charset="0"/>
              </a:rPr>
              <a:t>1+</a:t>
            </a:r>
          </a:p>
        </p:txBody>
      </p:sp>
      <p:sp>
        <p:nvSpPr>
          <p:cNvPr id="384028" name="Rectangle 28"/>
          <p:cNvSpPr>
            <a:spLocks noChangeArrowheads="1"/>
          </p:cNvSpPr>
          <p:nvPr/>
        </p:nvSpPr>
        <p:spPr bwMode="auto">
          <a:xfrm>
            <a:off x="6886575" y="4425950"/>
            <a:ext cx="790575" cy="396875"/>
          </a:xfrm>
          <a:prstGeom prst="rect">
            <a:avLst/>
          </a:prstGeom>
          <a:noFill/>
          <a:ln w="9525">
            <a:noFill/>
            <a:miter lim="800000"/>
            <a:headEnd/>
            <a:tailEnd/>
          </a:ln>
        </p:spPr>
        <p:txBody>
          <a:bodyPr wrap="none">
            <a:spAutoFit/>
          </a:bodyPr>
          <a:lstStyle/>
          <a:p>
            <a:r>
              <a:rPr lang="en-US">
                <a:latin typeface="Arial" charset="0"/>
              </a:rPr>
              <a:t>PO</a:t>
            </a:r>
            <a:r>
              <a:rPr lang="en-US" baseline="-25000">
                <a:latin typeface="Arial" charset="0"/>
              </a:rPr>
              <a:t>2</a:t>
            </a:r>
            <a:r>
              <a:rPr lang="en-US" baseline="30000">
                <a:latin typeface="Arial" charset="0"/>
              </a:rPr>
              <a:t>3-</a:t>
            </a:r>
          </a:p>
        </p:txBody>
      </p:sp>
      <p:sp>
        <p:nvSpPr>
          <p:cNvPr id="384029" name="Rectangle 29"/>
          <p:cNvSpPr>
            <a:spLocks noChangeArrowheads="1"/>
          </p:cNvSpPr>
          <p:nvPr/>
        </p:nvSpPr>
        <p:spPr bwMode="auto">
          <a:xfrm>
            <a:off x="5800725" y="4862513"/>
            <a:ext cx="1363663" cy="595312"/>
          </a:xfrm>
          <a:prstGeom prst="rect">
            <a:avLst/>
          </a:prstGeom>
          <a:noFill/>
          <a:ln w="9525">
            <a:noFill/>
            <a:miter lim="800000"/>
            <a:headEnd/>
            <a:tailEnd/>
          </a:ln>
        </p:spPr>
        <p:txBody>
          <a:bodyPr wrap="none">
            <a:spAutoFit/>
          </a:bodyPr>
          <a:lstStyle/>
          <a:p>
            <a:r>
              <a:rPr lang="en-US">
                <a:latin typeface="Arial" charset="0"/>
              </a:rPr>
              <a:t>(NH</a:t>
            </a:r>
            <a:r>
              <a:rPr lang="en-US" baseline="-25000">
                <a:latin typeface="Arial" charset="0"/>
              </a:rPr>
              <a:t>4</a:t>
            </a:r>
            <a:r>
              <a:rPr lang="en-US">
                <a:latin typeface="Arial" charset="0"/>
              </a:rPr>
              <a:t>)</a:t>
            </a:r>
            <a:r>
              <a:rPr lang="en-US" baseline="-25000">
                <a:latin typeface="Arial" charset="0"/>
              </a:rPr>
              <a:t>3</a:t>
            </a:r>
            <a:r>
              <a:rPr lang="en-US">
                <a:latin typeface="Arial" charset="0"/>
              </a:rPr>
              <a:t>PO</a:t>
            </a:r>
            <a:r>
              <a:rPr lang="en-US" baseline="-25000">
                <a:latin typeface="Arial" charset="0"/>
              </a:rPr>
              <a:t>2</a:t>
            </a:r>
            <a:endParaRPr lang="en-US" baseline="30000">
              <a:latin typeface="Arial" charset="0"/>
            </a:endParaRPr>
          </a:p>
          <a:p>
            <a:endParaRPr lang="en-US" baseline="30000">
              <a:latin typeface="Arial" charset="0"/>
            </a:endParaRPr>
          </a:p>
        </p:txBody>
      </p:sp>
      <p:sp>
        <p:nvSpPr>
          <p:cNvPr id="384030" name="Text Box 30"/>
          <p:cNvSpPr txBox="1">
            <a:spLocks noChangeArrowheads="1"/>
          </p:cNvSpPr>
          <p:nvPr/>
        </p:nvSpPr>
        <p:spPr bwMode="auto">
          <a:xfrm>
            <a:off x="5154613" y="4425950"/>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384031" name="Text Box 31"/>
          <p:cNvSpPr txBox="1">
            <a:spLocks noChangeArrowheads="1"/>
          </p:cNvSpPr>
          <p:nvPr/>
        </p:nvSpPr>
        <p:spPr bwMode="auto">
          <a:xfrm>
            <a:off x="8208963" y="4114800"/>
            <a:ext cx="466725" cy="396875"/>
          </a:xfrm>
          <a:prstGeom prst="rect">
            <a:avLst/>
          </a:prstGeom>
          <a:noFill/>
          <a:ln w="9525">
            <a:noFill/>
            <a:miter lim="800000"/>
            <a:headEnd/>
            <a:tailEnd/>
          </a:ln>
        </p:spPr>
        <p:txBody>
          <a:bodyPr wrap="none">
            <a:spAutoFit/>
          </a:bodyPr>
          <a:lstStyle/>
          <a:p>
            <a:r>
              <a:rPr lang="en-US">
                <a:latin typeface="Arial" charset="0"/>
              </a:rPr>
              <a:t>18</a:t>
            </a:r>
          </a:p>
        </p:txBody>
      </p:sp>
      <p:sp>
        <p:nvSpPr>
          <p:cNvPr id="384032" name="Rectangle 32"/>
          <p:cNvSpPr>
            <a:spLocks noChangeArrowheads="1"/>
          </p:cNvSpPr>
          <p:nvPr/>
        </p:nvSpPr>
        <p:spPr bwMode="auto">
          <a:xfrm>
            <a:off x="2859088" y="1220788"/>
            <a:ext cx="1243012" cy="396875"/>
          </a:xfrm>
          <a:prstGeom prst="rect">
            <a:avLst/>
          </a:prstGeom>
          <a:solidFill>
            <a:schemeClr val="accent1"/>
          </a:solidFill>
          <a:ln w="9525">
            <a:noFill/>
            <a:miter lim="800000"/>
            <a:headEnd/>
            <a:tailEnd/>
          </a:ln>
        </p:spPr>
        <p:txBody>
          <a:bodyPr wrap="none">
            <a:spAutoFit/>
          </a:bodyPr>
          <a:lstStyle/>
          <a:p>
            <a:r>
              <a:rPr lang="en-US">
                <a:latin typeface="Arial" charset="0"/>
              </a:rPr>
              <a:t>_____</a:t>
            </a:r>
            <a:r>
              <a:rPr lang="en-US" i="1">
                <a:solidFill>
                  <a:srgbClr val="008000"/>
                </a:solidFill>
                <a:latin typeface="Arial" charset="0"/>
              </a:rPr>
              <a: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384025"/>
                                        </p:tgtEl>
                                        <p:attrNameLst>
                                          <p:attrName>style.visibility</p:attrName>
                                        </p:attrNameLst>
                                      </p:cBhvr>
                                      <p:to>
                                        <p:strVal val="visible"/>
                                      </p:to>
                                    </p:set>
                                    <p:anim calcmode="lin" valueType="num">
                                      <p:cBhvr>
                                        <p:cTn id="7" dur="500" fill="hold"/>
                                        <p:tgtEl>
                                          <p:spTgt spid="384025"/>
                                        </p:tgtEl>
                                        <p:attrNameLst>
                                          <p:attrName>ppt_w</p:attrName>
                                        </p:attrNameLst>
                                      </p:cBhvr>
                                      <p:tavLst>
                                        <p:tav tm="0">
                                          <p:val>
                                            <p:fltVal val="0"/>
                                          </p:val>
                                        </p:tav>
                                        <p:tav tm="100000">
                                          <p:val>
                                            <p:strVal val="#ppt_w"/>
                                          </p:val>
                                        </p:tav>
                                      </p:tavLst>
                                    </p:anim>
                                    <p:anim calcmode="lin" valueType="num">
                                      <p:cBhvr>
                                        <p:cTn id="8" dur="500" fill="hold"/>
                                        <p:tgtEl>
                                          <p:spTgt spid="384025"/>
                                        </p:tgtEl>
                                        <p:attrNameLst>
                                          <p:attrName>ppt_h</p:attrName>
                                        </p:attrNameLst>
                                      </p:cBhvr>
                                      <p:tavLst>
                                        <p:tav tm="0">
                                          <p:val>
                                            <p:fltVal val="0"/>
                                          </p:val>
                                        </p:tav>
                                        <p:tav tm="100000">
                                          <p:val>
                                            <p:strVal val="#ppt_h"/>
                                          </p:val>
                                        </p:tav>
                                      </p:tavLst>
                                    </p:anim>
                                    <p:animEffect transition="in" filter="fade">
                                      <p:cBhvr>
                                        <p:cTn id="9" dur="500"/>
                                        <p:tgtEl>
                                          <p:spTgt spid="384025"/>
                                        </p:tgtEl>
                                      </p:cBhvr>
                                    </p:animEffec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1" nodeType="clickEffect">
                                  <p:stCondLst>
                                    <p:cond delay="0"/>
                                  </p:stCondLst>
                                  <p:iterate type="lt">
                                    <p:tmPct val="10000"/>
                                  </p:iterate>
                                  <p:childTnLst>
                                    <p:animScale>
                                      <p:cBhvr>
                                        <p:cTn id="13" dur="250" autoRev="1" fill="hold">
                                          <p:stCondLst>
                                            <p:cond delay="0"/>
                                          </p:stCondLst>
                                        </p:cTn>
                                        <p:tgtEl>
                                          <p:spTgt spid="384025"/>
                                        </p:tgtEl>
                                      </p:cBhvr>
                                      <p:to x="80000" y="100000"/>
                                    </p:animScale>
                                    <p:anim by="(#ppt_w*0.10)" calcmode="lin" valueType="num">
                                      <p:cBhvr>
                                        <p:cTn id="14" dur="250" autoRev="1" fill="hold">
                                          <p:stCondLst>
                                            <p:cond delay="0"/>
                                          </p:stCondLst>
                                        </p:cTn>
                                        <p:tgtEl>
                                          <p:spTgt spid="384025"/>
                                        </p:tgtEl>
                                        <p:attrNameLst>
                                          <p:attrName>ppt_x</p:attrName>
                                        </p:attrNameLst>
                                      </p:cBhvr>
                                    </p:anim>
                                    <p:anim by="(-#ppt_w*0.10)" calcmode="lin" valueType="num">
                                      <p:cBhvr>
                                        <p:cTn id="15" dur="250" autoRev="1" fill="hold">
                                          <p:stCondLst>
                                            <p:cond delay="0"/>
                                          </p:stCondLst>
                                        </p:cTn>
                                        <p:tgtEl>
                                          <p:spTgt spid="384025"/>
                                        </p:tgtEl>
                                        <p:attrNameLst>
                                          <p:attrName>ppt_y</p:attrName>
                                        </p:attrNameLst>
                                      </p:cBhvr>
                                    </p:anim>
                                    <p:animRot by="-480000">
                                      <p:cBhvr>
                                        <p:cTn id="16" dur="250" autoRev="1" fill="hold">
                                          <p:stCondLst>
                                            <p:cond delay="0"/>
                                          </p:stCondLst>
                                        </p:cTn>
                                        <p:tgtEl>
                                          <p:spTgt spid="38402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4004"/>
                                        </p:tgtEl>
                                        <p:attrNameLst>
                                          <p:attrName>style.visibility</p:attrName>
                                        </p:attrNameLst>
                                      </p:cBhvr>
                                      <p:to>
                                        <p:strVal val="visible"/>
                                      </p:to>
                                    </p:set>
                                    <p:animEffect transition="in" filter="fade">
                                      <p:cBhvr>
                                        <p:cTn id="21" dur="2000"/>
                                        <p:tgtEl>
                                          <p:spTgt spid="38400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4012"/>
                                        </p:tgtEl>
                                        <p:attrNameLst>
                                          <p:attrName>style.visibility</p:attrName>
                                        </p:attrNameLst>
                                      </p:cBhvr>
                                      <p:to>
                                        <p:strVal val="visible"/>
                                      </p:to>
                                    </p:set>
                                    <p:animEffect transition="in" filter="dissolve">
                                      <p:cBhvr>
                                        <p:cTn id="26" dur="500"/>
                                        <p:tgtEl>
                                          <p:spTgt spid="384012"/>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84005"/>
                                        </p:tgtEl>
                                        <p:attrNameLst>
                                          <p:attrName>style.visibility</p:attrName>
                                        </p:attrNameLst>
                                      </p:cBhvr>
                                      <p:to>
                                        <p:strVal val="visible"/>
                                      </p:to>
                                    </p:set>
                                    <p:animEffect transition="in" filter="fade">
                                      <p:cBhvr>
                                        <p:cTn id="31" dur="1000"/>
                                        <p:tgtEl>
                                          <p:spTgt spid="384005"/>
                                        </p:tgtEl>
                                      </p:cBhvr>
                                    </p:animEffect>
                                    <p:anim calcmode="lin" valueType="num">
                                      <p:cBhvr>
                                        <p:cTn id="32" dur="1000" fill="hold"/>
                                        <p:tgtEl>
                                          <p:spTgt spid="384005"/>
                                        </p:tgtEl>
                                        <p:attrNameLst>
                                          <p:attrName>ppt_x</p:attrName>
                                        </p:attrNameLst>
                                      </p:cBhvr>
                                      <p:tavLst>
                                        <p:tav tm="0">
                                          <p:val>
                                            <p:strVal val="#ppt_x"/>
                                          </p:val>
                                        </p:tav>
                                        <p:tav tm="100000">
                                          <p:val>
                                            <p:strVal val="#ppt_x"/>
                                          </p:val>
                                        </p:tav>
                                      </p:tavLst>
                                    </p:anim>
                                    <p:anim calcmode="lin" valueType="num">
                                      <p:cBhvr>
                                        <p:cTn id="33" dur="1000" fill="hold"/>
                                        <p:tgtEl>
                                          <p:spTgt spid="38400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84013"/>
                                        </p:tgtEl>
                                        <p:attrNameLst>
                                          <p:attrName>style.visibility</p:attrName>
                                        </p:attrNameLst>
                                      </p:cBhvr>
                                      <p:to>
                                        <p:strVal val="visible"/>
                                      </p:to>
                                    </p:set>
                                    <p:animEffect transition="in" filter="fade">
                                      <p:cBhvr>
                                        <p:cTn id="38" dur="1000"/>
                                        <p:tgtEl>
                                          <p:spTgt spid="384013"/>
                                        </p:tgtEl>
                                      </p:cBhvr>
                                    </p:animEffect>
                                    <p:anim calcmode="lin" valueType="num">
                                      <p:cBhvr>
                                        <p:cTn id="39" dur="1000" fill="hold"/>
                                        <p:tgtEl>
                                          <p:spTgt spid="384013"/>
                                        </p:tgtEl>
                                        <p:attrNameLst>
                                          <p:attrName>ppt_x</p:attrName>
                                        </p:attrNameLst>
                                      </p:cBhvr>
                                      <p:tavLst>
                                        <p:tav tm="0">
                                          <p:val>
                                            <p:strVal val="#ppt_x"/>
                                          </p:val>
                                        </p:tav>
                                        <p:tav tm="100000">
                                          <p:val>
                                            <p:strVal val="#ppt_x"/>
                                          </p:val>
                                        </p:tav>
                                      </p:tavLst>
                                    </p:anim>
                                    <p:anim calcmode="lin" valueType="num">
                                      <p:cBhvr>
                                        <p:cTn id="40" dur="1000" fill="hold"/>
                                        <p:tgtEl>
                                          <p:spTgt spid="3840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84014"/>
                                        </p:tgtEl>
                                        <p:attrNameLst>
                                          <p:attrName>style.visibility</p:attrName>
                                        </p:attrNameLst>
                                      </p:cBhvr>
                                      <p:to>
                                        <p:strVal val="visible"/>
                                      </p:to>
                                    </p:set>
                                    <p:animEffect transition="in" filter="fade">
                                      <p:cBhvr>
                                        <p:cTn id="45" dur="1000"/>
                                        <p:tgtEl>
                                          <p:spTgt spid="384014"/>
                                        </p:tgtEl>
                                      </p:cBhvr>
                                    </p:animEffect>
                                    <p:anim calcmode="lin" valueType="num">
                                      <p:cBhvr>
                                        <p:cTn id="46" dur="1000" fill="hold"/>
                                        <p:tgtEl>
                                          <p:spTgt spid="384014"/>
                                        </p:tgtEl>
                                        <p:attrNameLst>
                                          <p:attrName>ppt_x</p:attrName>
                                        </p:attrNameLst>
                                      </p:cBhvr>
                                      <p:tavLst>
                                        <p:tav tm="0">
                                          <p:val>
                                            <p:strVal val="#ppt_x"/>
                                          </p:val>
                                        </p:tav>
                                        <p:tav tm="100000">
                                          <p:val>
                                            <p:strVal val="#ppt_x"/>
                                          </p:val>
                                        </p:tav>
                                      </p:tavLst>
                                    </p:anim>
                                    <p:anim calcmode="lin" valueType="num">
                                      <p:cBhvr>
                                        <p:cTn id="47" dur="1000" fill="hold"/>
                                        <p:tgtEl>
                                          <p:spTgt spid="3840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84015"/>
                                        </p:tgtEl>
                                        <p:attrNameLst>
                                          <p:attrName>style.visibility</p:attrName>
                                        </p:attrNameLst>
                                      </p:cBhvr>
                                      <p:to>
                                        <p:strVal val="visible"/>
                                      </p:to>
                                    </p:set>
                                    <p:animEffect transition="in" filter="fade">
                                      <p:cBhvr>
                                        <p:cTn id="52" dur="1000"/>
                                        <p:tgtEl>
                                          <p:spTgt spid="384015"/>
                                        </p:tgtEl>
                                      </p:cBhvr>
                                    </p:animEffect>
                                    <p:anim calcmode="lin" valueType="num">
                                      <p:cBhvr>
                                        <p:cTn id="53" dur="1000" fill="hold"/>
                                        <p:tgtEl>
                                          <p:spTgt spid="384015"/>
                                        </p:tgtEl>
                                        <p:attrNameLst>
                                          <p:attrName>ppt_x</p:attrName>
                                        </p:attrNameLst>
                                      </p:cBhvr>
                                      <p:tavLst>
                                        <p:tav tm="0">
                                          <p:val>
                                            <p:strVal val="#ppt_x"/>
                                          </p:val>
                                        </p:tav>
                                        <p:tav tm="100000">
                                          <p:val>
                                            <p:strVal val="#ppt_x"/>
                                          </p:val>
                                        </p:tav>
                                      </p:tavLst>
                                    </p:anim>
                                    <p:anim calcmode="lin" valueType="num">
                                      <p:cBhvr>
                                        <p:cTn id="54" dur="1000" fill="hold"/>
                                        <p:tgtEl>
                                          <p:spTgt spid="3840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384003"/>
                                        </p:tgtEl>
                                        <p:attrNameLst>
                                          <p:attrName>style.visibility</p:attrName>
                                        </p:attrNameLst>
                                      </p:cBhvr>
                                      <p:to>
                                        <p:strVal val="visible"/>
                                      </p:to>
                                    </p:set>
                                    <p:animEffect transition="in" filter="fade">
                                      <p:cBhvr>
                                        <p:cTn id="59" dur="1000"/>
                                        <p:tgtEl>
                                          <p:spTgt spid="384003"/>
                                        </p:tgtEl>
                                      </p:cBhvr>
                                    </p:animEffect>
                                    <p:anim calcmode="lin" valueType="num">
                                      <p:cBhvr>
                                        <p:cTn id="60" dur="1000" fill="hold"/>
                                        <p:tgtEl>
                                          <p:spTgt spid="384003"/>
                                        </p:tgtEl>
                                        <p:attrNameLst>
                                          <p:attrName>ppt_x</p:attrName>
                                        </p:attrNameLst>
                                      </p:cBhvr>
                                      <p:tavLst>
                                        <p:tav tm="0">
                                          <p:val>
                                            <p:strVal val="#ppt_x"/>
                                          </p:val>
                                        </p:tav>
                                        <p:tav tm="100000">
                                          <p:val>
                                            <p:strVal val="#ppt_x"/>
                                          </p:val>
                                        </p:tav>
                                      </p:tavLst>
                                    </p:anim>
                                    <p:anim calcmode="lin" valueType="num">
                                      <p:cBhvr>
                                        <p:cTn id="61" dur="1000" fill="hold"/>
                                        <p:tgtEl>
                                          <p:spTgt spid="384003"/>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384032"/>
                                        </p:tgtEl>
                                        <p:attrNameLst>
                                          <p:attrName>style.visibility</p:attrName>
                                        </p:attrNameLst>
                                      </p:cBhvr>
                                      <p:to>
                                        <p:strVal val="visible"/>
                                      </p:to>
                                    </p:set>
                                    <p:animEffect transition="in" filter="dissolve">
                                      <p:cBhvr>
                                        <p:cTn id="66" dur="500"/>
                                        <p:tgtEl>
                                          <p:spTgt spid="38403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84021"/>
                                        </p:tgtEl>
                                        <p:attrNameLst>
                                          <p:attrName>style.visibility</p:attrName>
                                        </p:attrNameLst>
                                      </p:cBhvr>
                                      <p:to>
                                        <p:strVal val="visible"/>
                                      </p:to>
                                    </p:set>
                                    <p:animEffect transition="in" filter="fade">
                                      <p:cBhvr>
                                        <p:cTn id="71" dur="2000"/>
                                        <p:tgtEl>
                                          <p:spTgt spid="384021"/>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grpId="0" nodeType="clickEffect">
                                  <p:stCondLst>
                                    <p:cond delay="0"/>
                                  </p:stCondLst>
                                  <p:childTnLst>
                                    <p:set>
                                      <p:cBhvr>
                                        <p:cTn id="75" dur="1" fill="hold">
                                          <p:stCondLst>
                                            <p:cond delay="0"/>
                                          </p:stCondLst>
                                        </p:cTn>
                                        <p:tgtEl>
                                          <p:spTgt spid="384016"/>
                                        </p:tgtEl>
                                        <p:attrNameLst>
                                          <p:attrName>style.visibility</p:attrName>
                                        </p:attrNameLst>
                                      </p:cBhvr>
                                      <p:to>
                                        <p:strVal val="visible"/>
                                      </p:to>
                                    </p:set>
                                    <p:anim calcmode="lin" valueType="num">
                                      <p:cBhvr>
                                        <p:cTn id="76" dur="1000" fill="hold"/>
                                        <p:tgtEl>
                                          <p:spTgt spid="384016"/>
                                        </p:tgtEl>
                                        <p:attrNameLst>
                                          <p:attrName>ppt_x</p:attrName>
                                        </p:attrNameLst>
                                      </p:cBhvr>
                                      <p:tavLst>
                                        <p:tav tm="0">
                                          <p:val>
                                            <p:strVal val="#ppt_x-.2"/>
                                          </p:val>
                                        </p:tav>
                                        <p:tav tm="100000">
                                          <p:val>
                                            <p:strVal val="#ppt_x"/>
                                          </p:val>
                                        </p:tav>
                                      </p:tavLst>
                                    </p:anim>
                                    <p:anim calcmode="lin" valueType="num">
                                      <p:cBhvr>
                                        <p:cTn id="77" dur="1000" fill="hold"/>
                                        <p:tgtEl>
                                          <p:spTgt spid="384016"/>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84016"/>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384010"/>
                                        </p:tgtEl>
                                        <p:attrNameLst>
                                          <p:attrName>style.visibility</p:attrName>
                                        </p:attrNameLst>
                                      </p:cBhvr>
                                      <p:to>
                                        <p:strVal val="visible"/>
                                      </p:to>
                                    </p:set>
                                    <p:animEffect transition="in" filter="dissolve">
                                      <p:cBhvr>
                                        <p:cTn id="82" dur="500"/>
                                        <p:tgtEl>
                                          <p:spTgt spid="384010"/>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84017"/>
                                        </p:tgtEl>
                                        <p:attrNameLst>
                                          <p:attrName>style.visibility</p:attrName>
                                        </p:attrNameLst>
                                      </p:cBhvr>
                                      <p:to>
                                        <p:strVal val="visible"/>
                                      </p:to>
                                    </p:set>
                                    <p:animEffect transition="in" filter="dissolve">
                                      <p:cBhvr>
                                        <p:cTn id="87" dur="500"/>
                                        <p:tgtEl>
                                          <p:spTgt spid="38401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84020"/>
                                        </p:tgtEl>
                                        <p:attrNameLst>
                                          <p:attrName>style.visibility</p:attrName>
                                        </p:attrNameLst>
                                      </p:cBhvr>
                                      <p:to>
                                        <p:strVal val="visible"/>
                                      </p:to>
                                    </p:set>
                                    <p:animEffect transition="in" filter="fade">
                                      <p:cBhvr>
                                        <p:cTn id="92" dur="2000"/>
                                        <p:tgtEl>
                                          <p:spTgt spid="384020"/>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384024"/>
                                        </p:tgtEl>
                                        <p:attrNameLst>
                                          <p:attrName>style.visibility</p:attrName>
                                        </p:attrNameLst>
                                      </p:cBhvr>
                                      <p:to>
                                        <p:strVal val="visible"/>
                                      </p:to>
                                    </p:set>
                                    <p:anim calcmode="lin" valueType="num">
                                      <p:cBhvr>
                                        <p:cTn id="97" dur="1000" fill="hold"/>
                                        <p:tgtEl>
                                          <p:spTgt spid="384024"/>
                                        </p:tgtEl>
                                        <p:attrNameLst>
                                          <p:attrName>ppt_x</p:attrName>
                                        </p:attrNameLst>
                                      </p:cBhvr>
                                      <p:tavLst>
                                        <p:tav tm="0">
                                          <p:val>
                                            <p:strVal val="#ppt_x-.2"/>
                                          </p:val>
                                        </p:tav>
                                        <p:tav tm="100000">
                                          <p:val>
                                            <p:strVal val="#ppt_x"/>
                                          </p:val>
                                        </p:tav>
                                      </p:tavLst>
                                    </p:anim>
                                    <p:anim calcmode="lin" valueType="num">
                                      <p:cBhvr>
                                        <p:cTn id="98" dur="1000" fill="hold"/>
                                        <p:tgtEl>
                                          <p:spTgt spid="384024"/>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84024"/>
                                        </p:tgtEl>
                                      </p:cBhvr>
                                    </p:animEffect>
                                  </p:childTnLst>
                                </p:cTn>
                              </p:par>
                            </p:childTnLst>
                          </p:cTn>
                        </p:par>
                        <p:par>
                          <p:cTn id="100" fill="hold">
                            <p:stCondLst>
                              <p:cond delay="1000"/>
                            </p:stCondLst>
                            <p:childTnLst>
                              <p:par>
                                <p:cTn id="101" presetID="9" presetClass="entr" presetSubtype="0" fill="hold" grpId="0" nodeType="afterEffect">
                                  <p:stCondLst>
                                    <p:cond delay="0"/>
                                  </p:stCondLst>
                                  <p:childTnLst>
                                    <p:set>
                                      <p:cBhvr>
                                        <p:cTn id="102" dur="1" fill="hold">
                                          <p:stCondLst>
                                            <p:cond delay="0"/>
                                          </p:stCondLst>
                                        </p:cTn>
                                        <p:tgtEl>
                                          <p:spTgt spid="384011"/>
                                        </p:tgtEl>
                                        <p:attrNameLst>
                                          <p:attrName>style.visibility</p:attrName>
                                        </p:attrNameLst>
                                      </p:cBhvr>
                                      <p:to>
                                        <p:strVal val="visible"/>
                                      </p:to>
                                    </p:set>
                                    <p:animEffect transition="in" filter="dissolve">
                                      <p:cBhvr>
                                        <p:cTn id="103" dur="500"/>
                                        <p:tgtEl>
                                          <p:spTgt spid="384011"/>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384023"/>
                                        </p:tgtEl>
                                        <p:attrNameLst>
                                          <p:attrName>style.visibility</p:attrName>
                                        </p:attrNameLst>
                                      </p:cBhvr>
                                      <p:to>
                                        <p:strVal val="visible"/>
                                      </p:to>
                                    </p:set>
                                    <p:animEffect transition="in" filter="dissolve">
                                      <p:cBhvr>
                                        <p:cTn id="108" dur="500"/>
                                        <p:tgtEl>
                                          <p:spTgt spid="38402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84022"/>
                                        </p:tgtEl>
                                        <p:attrNameLst>
                                          <p:attrName>style.visibility</p:attrName>
                                        </p:attrNameLst>
                                      </p:cBhvr>
                                      <p:to>
                                        <p:strVal val="visible"/>
                                      </p:to>
                                    </p:set>
                                    <p:animEffect transition="in" filter="fade">
                                      <p:cBhvr>
                                        <p:cTn id="113" dur="2000"/>
                                        <p:tgtEl>
                                          <p:spTgt spid="384022"/>
                                        </p:tgtEl>
                                      </p:cBhvr>
                                    </p:animEffect>
                                  </p:childTnLst>
                                </p:cTn>
                              </p:par>
                            </p:childTnLst>
                          </p:cTn>
                        </p:par>
                      </p:childTnLst>
                    </p:cTn>
                  </p:par>
                  <p:par>
                    <p:cTn id="114" fill="hold">
                      <p:stCondLst>
                        <p:cond delay="indefinite"/>
                      </p:stCondLst>
                      <p:childTnLst>
                        <p:par>
                          <p:cTn id="115" fill="hold">
                            <p:stCondLst>
                              <p:cond delay="0"/>
                            </p:stCondLst>
                            <p:childTnLst>
                              <p:par>
                                <p:cTn id="116" presetID="17" presetClass="entr" presetSubtype="10" fill="hold" grpId="0" nodeType="clickEffect">
                                  <p:stCondLst>
                                    <p:cond delay="0"/>
                                  </p:stCondLst>
                                  <p:childTnLst>
                                    <p:set>
                                      <p:cBhvr>
                                        <p:cTn id="117" dur="1" fill="hold">
                                          <p:stCondLst>
                                            <p:cond delay="0"/>
                                          </p:stCondLst>
                                        </p:cTn>
                                        <p:tgtEl>
                                          <p:spTgt spid="384018"/>
                                        </p:tgtEl>
                                        <p:attrNameLst>
                                          <p:attrName>style.visibility</p:attrName>
                                        </p:attrNameLst>
                                      </p:cBhvr>
                                      <p:to>
                                        <p:strVal val="visible"/>
                                      </p:to>
                                    </p:set>
                                    <p:anim calcmode="lin" valueType="num">
                                      <p:cBhvr>
                                        <p:cTn id="118" dur="500" fill="hold"/>
                                        <p:tgtEl>
                                          <p:spTgt spid="384018"/>
                                        </p:tgtEl>
                                        <p:attrNameLst>
                                          <p:attrName>ppt_w</p:attrName>
                                        </p:attrNameLst>
                                      </p:cBhvr>
                                      <p:tavLst>
                                        <p:tav tm="0">
                                          <p:val>
                                            <p:fltVal val="0"/>
                                          </p:val>
                                        </p:tav>
                                        <p:tav tm="100000">
                                          <p:val>
                                            <p:strVal val="#ppt_w"/>
                                          </p:val>
                                        </p:tav>
                                      </p:tavLst>
                                    </p:anim>
                                    <p:anim calcmode="lin" valueType="num">
                                      <p:cBhvr>
                                        <p:cTn id="119" dur="500" fill="hold"/>
                                        <p:tgtEl>
                                          <p:spTgt spid="384018"/>
                                        </p:tgtEl>
                                        <p:attrNameLst>
                                          <p:attrName>ppt_h</p:attrName>
                                        </p:attrNameLst>
                                      </p:cBhvr>
                                      <p:tavLst>
                                        <p:tav tm="0">
                                          <p:val>
                                            <p:strVal val="#ppt_h"/>
                                          </p:val>
                                        </p:tav>
                                        <p:tav tm="100000">
                                          <p:val>
                                            <p:strVal val="#ppt_h"/>
                                          </p:val>
                                        </p:tav>
                                      </p:tavLst>
                                    </p:anim>
                                  </p:childTnLst>
                                </p:cTn>
                              </p:par>
                            </p:childTnLst>
                          </p:cTn>
                        </p:par>
                        <p:par>
                          <p:cTn id="120" fill="hold">
                            <p:stCondLst>
                              <p:cond delay="500"/>
                            </p:stCondLst>
                            <p:childTnLst>
                              <p:par>
                                <p:cTn id="121" presetID="9" presetClass="entr" presetSubtype="0" fill="hold" grpId="0" nodeType="afterEffect">
                                  <p:stCondLst>
                                    <p:cond delay="0"/>
                                  </p:stCondLst>
                                  <p:childTnLst>
                                    <p:set>
                                      <p:cBhvr>
                                        <p:cTn id="122" dur="1" fill="hold">
                                          <p:stCondLst>
                                            <p:cond delay="0"/>
                                          </p:stCondLst>
                                        </p:cTn>
                                        <p:tgtEl>
                                          <p:spTgt spid="384009"/>
                                        </p:tgtEl>
                                        <p:attrNameLst>
                                          <p:attrName>style.visibility</p:attrName>
                                        </p:attrNameLst>
                                      </p:cBhvr>
                                      <p:to>
                                        <p:strVal val="visible"/>
                                      </p:to>
                                    </p:set>
                                    <p:animEffect transition="in" filter="dissolve">
                                      <p:cBhvr>
                                        <p:cTn id="123" dur="500"/>
                                        <p:tgtEl>
                                          <p:spTgt spid="38400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384019"/>
                                        </p:tgtEl>
                                        <p:attrNameLst>
                                          <p:attrName>style.visibility</p:attrName>
                                        </p:attrNameLst>
                                      </p:cBhvr>
                                      <p:to>
                                        <p:strVal val="visible"/>
                                      </p:to>
                                    </p:set>
                                    <p:animEffect transition="in" filter="dissolve">
                                      <p:cBhvr>
                                        <p:cTn id="128" dur="500"/>
                                        <p:tgtEl>
                                          <p:spTgt spid="384019"/>
                                        </p:tgtEl>
                                      </p:cBhvr>
                                    </p:animEffect>
                                  </p:childTnLst>
                                </p:cTn>
                              </p:par>
                            </p:childTnLst>
                          </p:cTn>
                        </p:par>
                      </p:childTnLst>
                    </p:cTn>
                  </p:par>
                  <p:par>
                    <p:cTn id="129" fill="hold">
                      <p:stCondLst>
                        <p:cond delay="indefinite"/>
                      </p:stCondLst>
                      <p:childTnLst>
                        <p:par>
                          <p:cTn id="130" fill="hold">
                            <p:stCondLst>
                              <p:cond delay="0"/>
                            </p:stCondLst>
                            <p:childTnLst>
                              <p:par>
                                <p:cTn id="131" presetID="40" presetClass="entr" presetSubtype="0" fill="hold" grpId="0" nodeType="clickEffect">
                                  <p:stCondLst>
                                    <p:cond delay="0"/>
                                  </p:stCondLst>
                                  <p:iterate type="lt">
                                    <p:tmPct val="10000"/>
                                  </p:iterate>
                                  <p:childTnLst>
                                    <p:set>
                                      <p:cBhvr>
                                        <p:cTn id="132" dur="1" fill="hold">
                                          <p:stCondLst>
                                            <p:cond delay="0"/>
                                          </p:stCondLst>
                                        </p:cTn>
                                        <p:tgtEl>
                                          <p:spTgt spid="384026"/>
                                        </p:tgtEl>
                                        <p:attrNameLst>
                                          <p:attrName>style.visibility</p:attrName>
                                        </p:attrNameLst>
                                      </p:cBhvr>
                                      <p:to>
                                        <p:strVal val="visible"/>
                                      </p:to>
                                    </p:set>
                                    <p:animEffect transition="in" filter="fade">
                                      <p:cBhvr>
                                        <p:cTn id="133" dur="1000"/>
                                        <p:tgtEl>
                                          <p:spTgt spid="384026"/>
                                        </p:tgtEl>
                                      </p:cBhvr>
                                    </p:animEffect>
                                    <p:anim calcmode="lin" valueType="num">
                                      <p:cBhvr>
                                        <p:cTn id="134" dur="1000" fill="hold"/>
                                        <p:tgtEl>
                                          <p:spTgt spid="384026"/>
                                        </p:tgtEl>
                                        <p:attrNameLst>
                                          <p:attrName>ppt_x</p:attrName>
                                        </p:attrNameLst>
                                      </p:cBhvr>
                                      <p:tavLst>
                                        <p:tav tm="0">
                                          <p:val>
                                            <p:strVal val="#ppt_x-.1"/>
                                          </p:val>
                                        </p:tav>
                                        <p:tav tm="100000">
                                          <p:val>
                                            <p:strVal val="#ppt_x"/>
                                          </p:val>
                                        </p:tav>
                                      </p:tavLst>
                                    </p:anim>
                                    <p:anim calcmode="lin" valueType="num">
                                      <p:cBhvr>
                                        <p:cTn id="135" dur="1000" fill="hold"/>
                                        <p:tgtEl>
                                          <p:spTgt spid="384026"/>
                                        </p:tgtEl>
                                        <p:attrNameLst>
                                          <p:attrName>ppt_y</p:attrName>
                                        </p:attrNameLst>
                                      </p:cBhvr>
                                      <p:tavLst>
                                        <p:tav tm="0">
                                          <p:val>
                                            <p:strVal val="#ppt_y"/>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grpId="0" nodeType="clickEffect">
                                  <p:stCondLst>
                                    <p:cond delay="0"/>
                                  </p:stCondLst>
                                  <p:childTnLst>
                                    <p:set>
                                      <p:cBhvr>
                                        <p:cTn id="139" dur="1" fill="hold">
                                          <p:stCondLst>
                                            <p:cond delay="0"/>
                                          </p:stCondLst>
                                        </p:cTn>
                                        <p:tgtEl>
                                          <p:spTgt spid="384027"/>
                                        </p:tgtEl>
                                        <p:attrNameLst>
                                          <p:attrName>style.visibility</p:attrName>
                                        </p:attrNameLst>
                                      </p:cBhvr>
                                      <p:to>
                                        <p:strVal val="visible"/>
                                      </p:to>
                                    </p:set>
                                    <p:animEffect transition="in" filter="fade">
                                      <p:cBhvr>
                                        <p:cTn id="140" dur="1000"/>
                                        <p:tgtEl>
                                          <p:spTgt spid="384027"/>
                                        </p:tgtEl>
                                      </p:cBhvr>
                                    </p:animEffect>
                                    <p:anim calcmode="lin" valueType="num">
                                      <p:cBhvr>
                                        <p:cTn id="141" dur="1000" fill="hold"/>
                                        <p:tgtEl>
                                          <p:spTgt spid="384027"/>
                                        </p:tgtEl>
                                        <p:attrNameLst>
                                          <p:attrName>ppt_x</p:attrName>
                                        </p:attrNameLst>
                                      </p:cBhvr>
                                      <p:tavLst>
                                        <p:tav tm="0">
                                          <p:val>
                                            <p:strVal val="#ppt_x"/>
                                          </p:val>
                                        </p:tav>
                                        <p:tav tm="100000">
                                          <p:val>
                                            <p:strVal val="#ppt_x"/>
                                          </p:val>
                                        </p:tav>
                                      </p:tavLst>
                                    </p:anim>
                                    <p:anim calcmode="lin" valueType="num">
                                      <p:cBhvr>
                                        <p:cTn id="142" dur="1000" fill="hold"/>
                                        <p:tgtEl>
                                          <p:spTgt spid="384027"/>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384028"/>
                                        </p:tgtEl>
                                        <p:attrNameLst>
                                          <p:attrName>style.visibility</p:attrName>
                                        </p:attrNameLst>
                                      </p:cBhvr>
                                      <p:to>
                                        <p:strVal val="visible"/>
                                      </p:to>
                                    </p:set>
                                    <p:animEffect transition="in" filter="fade">
                                      <p:cBhvr>
                                        <p:cTn id="147" dur="1000"/>
                                        <p:tgtEl>
                                          <p:spTgt spid="384028"/>
                                        </p:tgtEl>
                                      </p:cBhvr>
                                    </p:animEffect>
                                    <p:anim calcmode="lin" valueType="num">
                                      <p:cBhvr>
                                        <p:cTn id="148" dur="1000" fill="hold"/>
                                        <p:tgtEl>
                                          <p:spTgt spid="384028"/>
                                        </p:tgtEl>
                                        <p:attrNameLst>
                                          <p:attrName>ppt_x</p:attrName>
                                        </p:attrNameLst>
                                      </p:cBhvr>
                                      <p:tavLst>
                                        <p:tav tm="0">
                                          <p:val>
                                            <p:strVal val="#ppt_x"/>
                                          </p:val>
                                        </p:tav>
                                        <p:tav tm="100000">
                                          <p:val>
                                            <p:strVal val="#ppt_x"/>
                                          </p:val>
                                        </p:tav>
                                      </p:tavLst>
                                    </p:anim>
                                    <p:anim calcmode="lin" valueType="num">
                                      <p:cBhvr>
                                        <p:cTn id="149" dur="1000" fill="hold"/>
                                        <p:tgtEl>
                                          <p:spTgt spid="3840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7" presetClass="entr" presetSubtype="0" fill="hold" grpId="0" nodeType="clickEffect">
                                  <p:stCondLst>
                                    <p:cond delay="0"/>
                                  </p:stCondLst>
                                  <p:childTnLst>
                                    <p:set>
                                      <p:cBhvr>
                                        <p:cTn id="153" dur="1" fill="hold">
                                          <p:stCondLst>
                                            <p:cond delay="0"/>
                                          </p:stCondLst>
                                        </p:cTn>
                                        <p:tgtEl>
                                          <p:spTgt spid="384029"/>
                                        </p:tgtEl>
                                        <p:attrNameLst>
                                          <p:attrName>style.visibility</p:attrName>
                                        </p:attrNameLst>
                                      </p:cBhvr>
                                      <p:to>
                                        <p:strVal val="visible"/>
                                      </p:to>
                                    </p:set>
                                    <p:animEffect transition="in" filter="fade">
                                      <p:cBhvr>
                                        <p:cTn id="154" dur="1000"/>
                                        <p:tgtEl>
                                          <p:spTgt spid="384029"/>
                                        </p:tgtEl>
                                      </p:cBhvr>
                                    </p:animEffect>
                                    <p:anim calcmode="lin" valueType="num">
                                      <p:cBhvr>
                                        <p:cTn id="155" dur="1000" fill="hold"/>
                                        <p:tgtEl>
                                          <p:spTgt spid="384029"/>
                                        </p:tgtEl>
                                        <p:attrNameLst>
                                          <p:attrName>ppt_x</p:attrName>
                                        </p:attrNameLst>
                                      </p:cBhvr>
                                      <p:tavLst>
                                        <p:tav tm="0">
                                          <p:val>
                                            <p:strVal val="#ppt_x"/>
                                          </p:val>
                                        </p:tav>
                                        <p:tav tm="100000">
                                          <p:val>
                                            <p:strVal val="#ppt_x"/>
                                          </p:val>
                                        </p:tav>
                                      </p:tavLst>
                                    </p:anim>
                                    <p:anim calcmode="lin" valueType="num">
                                      <p:cBhvr>
                                        <p:cTn id="156" dur="1000" fill="hold"/>
                                        <p:tgtEl>
                                          <p:spTgt spid="3840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384030"/>
                                        </p:tgtEl>
                                        <p:attrNameLst>
                                          <p:attrName>style.visibility</p:attrName>
                                        </p:attrNameLst>
                                      </p:cBhvr>
                                      <p:to>
                                        <p:strVal val="visible"/>
                                      </p:to>
                                    </p:set>
                                    <p:anim calcmode="lin" valueType="num">
                                      <p:cBhvr>
                                        <p:cTn id="161" dur="2000" fill="hold"/>
                                        <p:tgtEl>
                                          <p:spTgt spid="384030"/>
                                        </p:tgtEl>
                                        <p:attrNameLst>
                                          <p:attrName>ppt_w</p:attrName>
                                        </p:attrNameLst>
                                      </p:cBhvr>
                                      <p:tavLst>
                                        <p:tav tm="0">
                                          <p:val>
                                            <p:fltVal val="0"/>
                                          </p:val>
                                        </p:tav>
                                        <p:tav tm="100000">
                                          <p:val>
                                            <p:strVal val="#ppt_w"/>
                                          </p:val>
                                        </p:tav>
                                      </p:tavLst>
                                    </p:anim>
                                    <p:anim calcmode="lin" valueType="num">
                                      <p:cBhvr>
                                        <p:cTn id="162" dur="2000" fill="hold"/>
                                        <p:tgtEl>
                                          <p:spTgt spid="384030"/>
                                        </p:tgtEl>
                                        <p:attrNameLst>
                                          <p:attrName>ppt_h</p:attrName>
                                        </p:attrNameLst>
                                      </p:cBhvr>
                                      <p:tavLst>
                                        <p:tav tm="0">
                                          <p:val>
                                            <p:fltVal val="0"/>
                                          </p:val>
                                        </p:tav>
                                        <p:tav tm="100000">
                                          <p:val>
                                            <p:strVal val="#ppt_h"/>
                                          </p:val>
                                        </p:tav>
                                      </p:tavLst>
                                    </p:anim>
                                    <p:animEffect transition="in" filter="fade">
                                      <p:cBhvr>
                                        <p:cTn id="163" dur="2000"/>
                                        <p:tgtEl>
                                          <p:spTgt spid="384030"/>
                                        </p:tgtEl>
                                      </p:cBhvr>
                                    </p:animEffect>
                                  </p:childTnLst>
                                </p:cTn>
                              </p:par>
                              <p:par>
                                <p:cTn id="164" presetID="0" presetClass="path" presetSubtype="0" accel="50000" decel="50000" fill="hold" grpId="1" nodeType="withEffect">
                                  <p:stCondLst>
                                    <p:cond delay="0"/>
                                  </p:stCondLst>
                                  <p:childTnLst>
                                    <p:animMotion origin="layout" path="M 0 0 L 0.13629 0.08102 " pathEditMode="relative" ptsTypes="AA">
                                      <p:cBhvr>
                                        <p:cTn id="165" dur="2000" spd="-100000" fill="hold"/>
                                        <p:tgtEl>
                                          <p:spTgt spid="384030"/>
                                        </p:tgtEl>
                                        <p:attrNameLst>
                                          <p:attrName>ppt_x</p:attrName>
                                          <p:attrName>ppt_y</p:attrName>
                                        </p:attrNameLst>
                                      </p:cBhvr>
                                    </p:animMotion>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384031"/>
                                        </p:tgtEl>
                                        <p:attrNameLst>
                                          <p:attrName>style.visibility</p:attrName>
                                        </p:attrNameLst>
                                      </p:cBhvr>
                                      <p:to>
                                        <p:strVal val="visible"/>
                                      </p:to>
                                    </p:set>
                                    <p:animEffect transition="in" filter="dissolve">
                                      <p:cBhvr>
                                        <p:cTn id="170" dur="500"/>
                                        <p:tgtEl>
                                          <p:spTgt spid="384031"/>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384006"/>
                                        </p:tgtEl>
                                        <p:attrNameLst>
                                          <p:attrName>style.visibility</p:attrName>
                                        </p:attrNameLst>
                                      </p:cBhvr>
                                      <p:to>
                                        <p:strVal val="visible"/>
                                      </p:to>
                                    </p:set>
                                    <p:anim calcmode="lin" valueType="num">
                                      <p:cBhvr>
                                        <p:cTn id="175" dur="500" fill="hold"/>
                                        <p:tgtEl>
                                          <p:spTgt spid="384006"/>
                                        </p:tgtEl>
                                        <p:attrNameLst>
                                          <p:attrName>ppt_w</p:attrName>
                                        </p:attrNameLst>
                                      </p:cBhvr>
                                      <p:tavLst>
                                        <p:tav tm="0">
                                          <p:val>
                                            <p:fltVal val="0"/>
                                          </p:val>
                                        </p:tav>
                                        <p:tav tm="100000">
                                          <p:val>
                                            <p:strVal val="#ppt_w"/>
                                          </p:val>
                                        </p:tav>
                                      </p:tavLst>
                                    </p:anim>
                                    <p:anim calcmode="lin" valueType="num">
                                      <p:cBhvr>
                                        <p:cTn id="176" dur="500" fill="hold"/>
                                        <p:tgtEl>
                                          <p:spTgt spid="384006"/>
                                        </p:tgtEl>
                                        <p:attrNameLst>
                                          <p:attrName>ppt_h</p:attrName>
                                        </p:attrNameLst>
                                      </p:cBhvr>
                                      <p:tavLst>
                                        <p:tav tm="0">
                                          <p:val>
                                            <p:fltVal val="0"/>
                                          </p:val>
                                        </p:tav>
                                        <p:tav tm="100000">
                                          <p:val>
                                            <p:strVal val="#ppt_h"/>
                                          </p:val>
                                        </p:tav>
                                      </p:tavLst>
                                    </p:anim>
                                    <p:animEffect transition="in" filter="fade">
                                      <p:cBhvr>
                                        <p:cTn id="177" dur="500"/>
                                        <p:tgtEl>
                                          <p:spTgt spid="384006"/>
                                        </p:tgtEl>
                                      </p:cBhvr>
                                    </p:animEffect>
                                  </p:childTnLst>
                                </p:cTn>
                              </p:par>
                            </p:childTnLst>
                          </p:cTn>
                        </p:par>
                        <p:par>
                          <p:cTn id="178" fill="hold">
                            <p:stCondLst>
                              <p:cond delay="500"/>
                            </p:stCondLst>
                            <p:childTnLst>
                              <p:par>
                                <p:cTn id="179" presetID="1" presetClass="entr" presetSubtype="0" fill="hold" grpId="0" nodeType="afterEffect">
                                  <p:stCondLst>
                                    <p:cond delay="0"/>
                                  </p:stCondLst>
                                  <p:childTnLst>
                                    <p:set>
                                      <p:cBhvr>
                                        <p:cTn id="180" dur="1" fill="hold">
                                          <p:stCondLst>
                                            <p:cond delay="499"/>
                                          </p:stCondLst>
                                        </p:cTn>
                                        <p:tgtEl>
                                          <p:spTgt spid="384007"/>
                                        </p:tgtEl>
                                        <p:attrNameLst>
                                          <p:attrName>style.visibility</p:attrName>
                                        </p:attrNameLst>
                                      </p:cBhvr>
                                      <p:to>
                                        <p:strVal val="visible"/>
                                      </p:to>
                                    </p:set>
                                  </p:childTnLst>
                                </p:cTn>
                              </p:par>
                            </p:childTnLst>
                          </p:cTn>
                        </p:par>
                        <p:par>
                          <p:cTn id="181" fill="hold">
                            <p:stCondLst>
                              <p:cond delay="1000"/>
                            </p:stCondLst>
                            <p:childTnLst>
                              <p:par>
                                <p:cTn id="182" presetID="1" presetClass="entr" presetSubtype="0" fill="hold" grpId="0" nodeType="afterEffect">
                                  <p:stCondLst>
                                    <p:cond delay="0"/>
                                  </p:stCondLst>
                                  <p:childTnLst>
                                    <p:set>
                                      <p:cBhvr>
                                        <p:cTn id="183" dur="1" fill="hold">
                                          <p:stCondLst>
                                            <p:cond delay="499"/>
                                          </p:stCondLst>
                                        </p:cTn>
                                        <p:tgtEl>
                                          <p:spTgt spid="384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p:bldP spid="384004" grpId="0"/>
      <p:bldP spid="384005" grpId="0"/>
      <p:bldP spid="384006" grpId="0"/>
      <p:bldP spid="384007" grpId="0"/>
      <p:bldP spid="384008" grpId="0"/>
      <p:bldP spid="384009" grpId="0" animBg="1"/>
      <p:bldP spid="384010" grpId="0" animBg="1"/>
      <p:bldP spid="384011" grpId="0" animBg="1"/>
      <p:bldP spid="384012" grpId="0"/>
      <p:bldP spid="384013" grpId="0"/>
      <p:bldP spid="384014" grpId="0"/>
      <p:bldP spid="384015" grpId="0"/>
      <p:bldP spid="384016" grpId="0"/>
      <p:bldP spid="384017" grpId="0"/>
      <p:bldP spid="384018" grpId="0"/>
      <p:bldP spid="384019" grpId="0"/>
      <p:bldP spid="384020" grpId="0"/>
      <p:bldP spid="384021" grpId="0"/>
      <p:bldP spid="384022" grpId="0"/>
      <p:bldP spid="384023" grpId="0"/>
      <p:bldP spid="384024" grpId="0"/>
      <p:bldP spid="384025" grpId="0"/>
      <p:bldP spid="384025" grpId="1"/>
      <p:bldP spid="384026" grpId="0"/>
      <p:bldP spid="384027" grpId="0"/>
      <p:bldP spid="384028" grpId="0"/>
      <p:bldP spid="384029" grpId="0"/>
      <p:bldP spid="384030" grpId="0"/>
      <p:bldP spid="384030" grpId="1"/>
      <p:bldP spid="384031" grpId="0"/>
      <p:bldP spid="384032"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3600" smtClean="0">
                <a:latin typeface="Arial" charset="0"/>
              </a:rPr>
              <a:t>Molecular Models Activity</a:t>
            </a:r>
          </a:p>
        </p:txBody>
      </p:sp>
      <p:sp>
        <p:nvSpPr>
          <p:cNvPr id="168963"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896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68965"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effectLst>
                  <a:outerShdw blurRad="38100" dist="38100" dir="2700000" algn="tl">
                    <a:srgbClr val="FFFFFF"/>
                  </a:outerShdw>
                </a:effectLst>
                <a:latin typeface="Arial" charset="0"/>
              </a:rPr>
              <a:t>Keys</a:t>
            </a: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173062" name="Rectangle 6"/>
          <p:cNvSpPr>
            <a:spLocks noChangeArrowheads="1"/>
          </p:cNvSpPr>
          <p:nvPr/>
        </p:nvSpPr>
        <p:spPr bwMode="auto">
          <a:xfrm>
            <a:off x="2362200" y="1981200"/>
            <a:ext cx="3098800" cy="396875"/>
          </a:xfrm>
          <a:prstGeom prst="rect">
            <a:avLst/>
          </a:prstGeom>
          <a:noFill/>
          <a:ln w="9525">
            <a:noFill/>
            <a:miter lim="800000"/>
            <a:headEnd/>
            <a:tailEnd/>
          </a:ln>
        </p:spPr>
        <p:txBody>
          <a:bodyPr wrap="none" anchor="ctr">
            <a:spAutoFit/>
          </a:bodyPr>
          <a:lstStyle/>
          <a:p>
            <a:r>
              <a:rPr lang="en-US">
                <a:latin typeface="Arial" charset="0"/>
                <a:hlinkClick r:id="rId4" action="ppaction://hlinkfile"/>
              </a:rPr>
              <a:t>Molecular Model's Activity</a:t>
            </a:r>
            <a:endParaRPr lang="en-US">
              <a:latin typeface="Arial" charset="0"/>
            </a:endParaRPr>
          </a:p>
        </p:txBody>
      </p:sp>
      <p:sp>
        <p:nvSpPr>
          <p:cNvPr id="173063" name="Rectangle 7"/>
          <p:cNvSpPr>
            <a:spLocks noChangeArrowheads="1"/>
          </p:cNvSpPr>
          <p:nvPr/>
        </p:nvSpPr>
        <p:spPr bwMode="auto">
          <a:xfrm>
            <a:off x="2362200" y="4022725"/>
            <a:ext cx="3098800" cy="396875"/>
          </a:xfrm>
          <a:prstGeom prst="rect">
            <a:avLst/>
          </a:prstGeom>
          <a:noFill/>
          <a:ln w="9525">
            <a:noFill/>
            <a:miter lim="800000"/>
            <a:headEnd/>
            <a:tailEnd/>
          </a:ln>
        </p:spPr>
        <p:txBody>
          <a:bodyPr wrap="none" anchor="ctr">
            <a:spAutoFit/>
          </a:bodyPr>
          <a:lstStyle/>
          <a:p>
            <a:r>
              <a:rPr lang="en-US">
                <a:latin typeface="Arial" charset="0"/>
                <a:hlinkClick r:id="rId5"/>
              </a:rPr>
              <a:t>Molecular Model's Activity</a:t>
            </a:r>
            <a:endParaRPr lang="en-US">
              <a:latin typeface="Arial" charset="0"/>
            </a:endParaRPr>
          </a:p>
        </p:txBody>
      </p:sp>
      <p:sp>
        <p:nvSpPr>
          <p:cNvPr id="173064"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685800" y="457200"/>
            <a:ext cx="7772400" cy="1470025"/>
          </a:xfrm>
        </p:spPr>
        <p:txBody>
          <a:bodyPr/>
          <a:lstStyle/>
          <a:p>
            <a:pPr eaLnBrk="1" hangingPunct="1"/>
            <a:r>
              <a:rPr lang="en-US" smtClean="0"/>
              <a:t>Molecular Models Activity</a:t>
            </a:r>
          </a:p>
        </p:txBody>
      </p:sp>
      <p:sp>
        <p:nvSpPr>
          <p:cNvPr id="174083" name="Text Box 3"/>
          <p:cNvSpPr txBox="1">
            <a:spLocks noChangeArrowheads="1"/>
          </p:cNvSpPr>
          <p:nvPr/>
        </p:nvSpPr>
        <p:spPr bwMode="auto">
          <a:xfrm>
            <a:off x="5505450" y="2017713"/>
            <a:ext cx="2635250" cy="3662362"/>
          </a:xfrm>
          <a:prstGeom prst="rect">
            <a:avLst/>
          </a:prstGeom>
          <a:noFill/>
          <a:ln w="9525">
            <a:noFill/>
            <a:miter lim="800000"/>
            <a:headEnd/>
            <a:tailEnd/>
          </a:ln>
        </p:spPr>
        <p:txBody>
          <a:bodyPr wrap="none">
            <a:spAutoFit/>
          </a:bodyPr>
          <a:lstStyle/>
          <a:p>
            <a:r>
              <a:rPr lang="en-US" sz="1800">
                <a:latin typeface="Arial" charset="0"/>
                <a:hlinkClick r:id="rId4" action="ppaction://hlinksldjump"/>
              </a:rPr>
              <a:t>ammonia</a:t>
            </a:r>
            <a:endParaRPr lang="en-US" sz="1800">
              <a:latin typeface="Arial" charset="0"/>
            </a:endParaRPr>
          </a:p>
          <a:p>
            <a:endParaRPr lang="en-US" sz="1800">
              <a:latin typeface="Arial" charset="0"/>
            </a:endParaRPr>
          </a:p>
          <a:p>
            <a:r>
              <a:rPr lang="en-US" sz="1800">
                <a:latin typeface="Arial" charset="0"/>
                <a:hlinkClick r:id="rId5" action="ppaction://hlinksldjump"/>
              </a:rPr>
              <a:t>hydrogen monochloride</a:t>
            </a:r>
            <a:endParaRPr lang="en-US" sz="1800">
              <a:latin typeface="Arial" charset="0"/>
            </a:endParaRPr>
          </a:p>
          <a:p>
            <a:endParaRPr lang="en-US" sz="1800">
              <a:latin typeface="Arial" charset="0"/>
            </a:endParaRPr>
          </a:p>
          <a:p>
            <a:r>
              <a:rPr lang="en-US" sz="1800">
                <a:latin typeface="Arial" charset="0"/>
                <a:hlinkClick r:id="rId6" action="ppaction://hlinksldjump"/>
              </a:rPr>
              <a:t>trichloromethane</a:t>
            </a:r>
            <a:endParaRPr lang="en-US" sz="1800">
              <a:latin typeface="Arial" charset="0"/>
            </a:endParaRPr>
          </a:p>
          <a:p>
            <a:endParaRPr lang="en-US" sz="1800">
              <a:latin typeface="Arial" charset="0"/>
            </a:endParaRPr>
          </a:p>
          <a:p>
            <a:r>
              <a:rPr lang="en-US" sz="1800">
                <a:latin typeface="Arial" charset="0"/>
                <a:hlinkClick r:id="rId7" action="ppaction://hlinksldjump"/>
              </a:rPr>
              <a:t>urea</a:t>
            </a:r>
            <a:endParaRPr lang="en-US" sz="1800">
              <a:latin typeface="Arial" charset="0"/>
            </a:endParaRPr>
          </a:p>
          <a:p>
            <a:endParaRPr lang="en-US" sz="1800">
              <a:latin typeface="Arial" charset="0"/>
            </a:endParaRPr>
          </a:p>
          <a:p>
            <a:r>
              <a:rPr lang="en-US" sz="1800">
                <a:latin typeface="Arial" charset="0"/>
                <a:hlinkClick r:id="rId8" action="ppaction://hlinksldjump"/>
              </a:rPr>
              <a:t>propane</a:t>
            </a:r>
            <a:endParaRPr lang="en-US" sz="1800">
              <a:latin typeface="Arial" charset="0"/>
            </a:endParaRPr>
          </a:p>
          <a:p>
            <a:endParaRPr lang="en-US" sz="1800">
              <a:latin typeface="Arial" charset="0"/>
            </a:endParaRPr>
          </a:p>
          <a:p>
            <a:r>
              <a:rPr lang="en-US" sz="1800">
                <a:latin typeface="Arial" charset="0"/>
                <a:hlinkClick r:id="rId9" action="ppaction://hlinksldjump"/>
              </a:rPr>
              <a:t>butane</a:t>
            </a:r>
            <a:endParaRPr lang="en-US" sz="1800">
              <a:latin typeface="Arial" charset="0"/>
            </a:endParaRPr>
          </a:p>
          <a:p>
            <a:endParaRPr lang="en-US" sz="1800">
              <a:latin typeface="Arial" charset="0"/>
            </a:endParaRPr>
          </a:p>
          <a:p>
            <a:r>
              <a:rPr lang="en-US" sz="1800">
                <a:latin typeface="Arial" charset="0"/>
                <a:hlinkClick r:id="rId10" action="ppaction://hlinksldjump"/>
              </a:rPr>
              <a:t>nitrogen triiodide</a:t>
            </a:r>
            <a:r>
              <a:rPr lang="en-US" sz="1800">
                <a:latin typeface="Arial" charset="0"/>
              </a:rPr>
              <a:t> (</a:t>
            </a:r>
            <a:r>
              <a:rPr lang="en-US" sz="1800">
                <a:latin typeface="Arial" charset="0"/>
                <a:hlinkClick r:id="rId11" action="ppaction://hlinksldjump"/>
              </a:rPr>
              <a:t>video</a:t>
            </a:r>
            <a:r>
              <a:rPr lang="en-US" sz="1800">
                <a:latin typeface="Arial" charset="0"/>
              </a:rPr>
              <a:t>)</a:t>
            </a:r>
          </a:p>
        </p:txBody>
      </p:sp>
      <p:sp>
        <p:nvSpPr>
          <p:cNvPr id="174084" name="Text Box 4"/>
          <p:cNvSpPr txBox="1">
            <a:spLocks noChangeArrowheads="1"/>
          </p:cNvSpPr>
          <p:nvPr/>
        </p:nvSpPr>
        <p:spPr bwMode="auto">
          <a:xfrm>
            <a:off x="1143000" y="2017713"/>
            <a:ext cx="2609850" cy="3662362"/>
          </a:xfrm>
          <a:prstGeom prst="rect">
            <a:avLst/>
          </a:prstGeom>
          <a:noFill/>
          <a:ln w="9525">
            <a:noFill/>
            <a:miter lim="800000"/>
            <a:headEnd/>
            <a:tailEnd/>
          </a:ln>
        </p:spPr>
        <p:txBody>
          <a:bodyPr wrap="none">
            <a:spAutoFit/>
          </a:bodyPr>
          <a:lstStyle/>
          <a:p>
            <a:r>
              <a:rPr lang="en-US" sz="1800">
                <a:latin typeface="Arial" charset="0"/>
                <a:hlinkClick r:id="rId12" action="ppaction://hlinksldjump"/>
              </a:rPr>
              <a:t>carbon tetrachloride</a:t>
            </a:r>
            <a:endParaRPr lang="en-US" sz="1800">
              <a:latin typeface="Arial" charset="0"/>
            </a:endParaRPr>
          </a:p>
          <a:p>
            <a:endParaRPr lang="en-US" sz="1800">
              <a:latin typeface="Arial" charset="0"/>
            </a:endParaRPr>
          </a:p>
          <a:p>
            <a:r>
              <a:rPr lang="en-US" sz="1800">
                <a:latin typeface="Arial" charset="0"/>
                <a:hlinkClick r:id="rId13" action="ppaction://hlinksldjump"/>
              </a:rPr>
              <a:t>methane</a:t>
            </a:r>
            <a:endParaRPr lang="en-US" sz="1800">
              <a:latin typeface="Arial" charset="0"/>
            </a:endParaRPr>
          </a:p>
          <a:p>
            <a:endParaRPr lang="en-US" sz="1800">
              <a:latin typeface="Arial" charset="0"/>
            </a:endParaRPr>
          </a:p>
          <a:p>
            <a:r>
              <a:rPr lang="en-US" sz="1800">
                <a:latin typeface="Arial" charset="0"/>
                <a:hlinkClick r:id="rId14" action="ppaction://hlinksldjump"/>
              </a:rPr>
              <a:t>water</a:t>
            </a:r>
            <a:endParaRPr lang="en-US" sz="1800">
              <a:latin typeface="Arial" charset="0"/>
            </a:endParaRPr>
          </a:p>
          <a:p>
            <a:endParaRPr lang="en-US" sz="1800">
              <a:latin typeface="Arial" charset="0"/>
            </a:endParaRPr>
          </a:p>
          <a:p>
            <a:r>
              <a:rPr lang="en-US" sz="1800">
                <a:latin typeface="Arial" charset="0"/>
                <a:hlinkClick r:id="rId15" action="ppaction://hlinksldjump"/>
              </a:rPr>
              <a:t>ethane</a:t>
            </a:r>
            <a:endParaRPr lang="en-US" sz="1800">
              <a:latin typeface="Arial" charset="0"/>
            </a:endParaRPr>
          </a:p>
          <a:p>
            <a:endParaRPr lang="en-US" sz="1800">
              <a:latin typeface="Arial" charset="0"/>
            </a:endParaRPr>
          </a:p>
          <a:p>
            <a:r>
              <a:rPr lang="en-US" sz="1800">
                <a:latin typeface="Arial" charset="0"/>
                <a:hlinkClick r:id="rId16" action="ppaction://hlinksldjump"/>
              </a:rPr>
              <a:t>ethyne</a:t>
            </a:r>
            <a:endParaRPr lang="en-US" sz="1800">
              <a:latin typeface="Arial" charset="0"/>
            </a:endParaRPr>
          </a:p>
          <a:p>
            <a:endParaRPr lang="en-US" sz="1800">
              <a:latin typeface="Arial" charset="0"/>
            </a:endParaRPr>
          </a:p>
          <a:p>
            <a:r>
              <a:rPr lang="en-US" sz="1800">
                <a:latin typeface="Arial" charset="0"/>
                <a:hlinkClick r:id="rId17" action="ppaction://hlinksldjump"/>
              </a:rPr>
              <a:t>dihydrogen monosulfide</a:t>
            </a:r>
            <a:endParaRPr lang="en-US" sz="1800">
              <a:latin typeface="Arial" charset="0"/>
            </a:endParaRPr>
          </a:p>
          <a:p>
            <a:endParaRPr lang="en-US" sz="1800">
              <a:latin typeface="Arial" charset="0"/>
            </a:endParaRPr>
          </a:p>
          <a:p>
            <a:r>
              <a:rPr lang="en-US" sz="1800">
                <a:latin typeface="Arial" charset="0"/>
                <a:hlinkClick r:id="rId18" action="ppaction://hlinksldjump"/>
              </a:rPr>
              <a:t>carbon dioxide</a:t>
            </a:r>
            <a:endParaRPr lang="en-US" sz="1800">
              <a:latin typeface="Arial" charset="0"/>
            </a:endParaRPr>
          </a:p>
        </p:txBody>
      </p:sp>
      <p:sp>
        <p:nvSpPr>
          <p:cNvPr id="174085" name="AutoShape 5">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74086" name="Text Box 6"/>
          <p:cNvSpPr txBox="1">
            <a:spLocks noChangeArrowheads="1"/>
          </p:cNvSpPr>
          <p:nvPr/>
        </p:nvSpPr>
        <p:spPr bwMode="auto">
          <a:xfrm>
            <a:off x="7680325" y="6400800"/>
            <a:ext cx="1022350" cy="366713"/>
          </a:xfrm>
          <a:prstGeom prst="rect">
            <a:avLst/>
          </a:prstGeom>
          <a:noFill/>
          <a:ln w="9525">
            <a:noFill/>
            <a:miter lim="800000"/>
            <a:headEnd/>
            <a:tailEnd/>
          </a:ln>
        </p:spPr>
        <p:txBody>
          <a:bodyPr wrap="none">
            <a:spAutoFit/>
          </a:bodyPr>
          <a:lstStyle/>
          <a:p>
            <a:r>
              <a:rPr lang="en-US" sz="1800">
                <a:latin typeface="Arial" charset="0"/>
                <a:hlinkClick r:id="rId19" action="ppaction://hlinksldjump"/>
              </a:rPr>
              <a:t>supplies</a:t>
            </a:r>
            <a:endParaRPr lang="en-US" sz="1800">
              <a:latin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sz="4000" smtClean="0"/>
              <a:t>Bonding and Shape of Molecules</a:t>
            </a:r>
          </a:p>
        </p:txBody>
      </p:sp>
      <p:sp>
        <p:nvSpPr>
          <p:cNvPr id="175107" name="Text Box 3"/>
          <p:cNvSpPr txBox="1">
            <a:spLocks noChangeArrowheads="1"/>
          </p:cNvSpPr>
          <p:nvPr/>
        </p:nvSpPr>
        <p:spPr bwMode="auto">
          <a:xfrm>
            <a:off x="633413" y="1636713"/>
            <a:ext cx="1149350" cy="641350"/>
          </a:xfrm>
          <a:prstGeom prst="rect">
            <a:avLst/>
          </a:prstGeom>
          <a:noFill/>
          <a:ln w="9525">
            <a:noFill/>
            <a:miter lim="800000"/>
            <a:headEnd/>
            <a:tailEnd/>
          </a:ln>
        </p:spPr>
        <p:txBody>
          <a:bodyPr wrap="none">
            <a:spAutoFit/>
          </a:bodyPr>
          <a:lstStyle/>
          <a:p>
            <a:pPr algn="ctr"/>
            <a:r>
              <a:rPr lang="en-US" sz="1800" i="1">
                <a:latin typeface="Arial" charset="0"/>
              </a:rPr>
              <a:t>Number </a:t>
            </a:r>
          </a:p>
          <a:p>
            <a:pPr algn="ctr"/>
            <a:r>
              <a:rPr lang="en-US" sz="1800" i="1">
                <a:latin typeface="Arial" charset="0"/>
              </a:rPr>
              <a:t>of  Bonds</a:t>
            </a:r>
          </a:p>
        </p:txBody>
      </p:sp>
      <p:sp>
        <p:nvSpPr>
          <p:cNvPr id="175108" name="Text Box 4"/>
          <p:cNvSpPr txBox="1">
            <a:spLocks noChangeArrowheads="1"/>
          </p:cNvSpPr>
          <p:nvPr/>
        </p:nvSpPr>
        <p:spPr bwMode="auto">
          <a:xfrm>
            <a:off x="1898650" y="1644650"/>
            <a:ext cx="1758950" cy="641350"/>
          </a:xfrm>
          <a:prstGeom prst="rect">
            <a:avLst/>
          </a:prstGeom>
          <a:noFill/>
          <a:ln w="9525">
            <a:noFill/>
            <a:miter lim="800000"/>
            <a:headEnd/>
            <a:tailEnd/>
          </a:ln>
        </p:spPr>
        <p:txBody>
          <a:bodyPr wrap="none">
            <a:spAutoFit/>
          </a:bodyPr>
          <a:lstStyle/>
          <a:p>
            <a:pPr algn="ctr"/>
            <a:r>
              <a:rPr lang="en-US" sz="1800" i="1">
                <a:latin typeface="Arial" charset="0"/>
              </a:rPr>
              <a:t>Number of </a:t>
            </a:r>
          </a:p>
          <a:p>
            <a:pPr algn="ctr"/>
            <a:r>
              <a:rPr lang="en-US" sz="1800" i="1">
                <a:latin typeface="Arial" charset="0"/>
              </a:rPr>
              <a:t>Unshared Pairs</a:t>
            </a:r>
          </a:p>
        </p:txBody>
      </p:sp>
      <p:sp>
        <p:nvSpPr>
          <p:cNvPr id="175109" name="Text Box 5"/>
          <p:cNvSpPr txBox="1">
            <a:spLocks noChangeArrowheads="1"/>
          </p:cNvSpPr>
          <p:nvPr/>
        </p:nvSpPr>
        <p:spPr bwMode="auto">
          <a:xfrm>
            <a:off x="5251450" y="1919288"/>
            <a:ext cx="844550" cy="366712"/>
          </a:xfrm>
          <a:prstGeom prst="rect">
            <a:avLst/>
          </a:prstGeom>
          <a:noFill/>
          <a:ln w="9525">
            <a:noFill/>
            <a:miter lim="800000"/>
            <a:headEnd/>
            <a:tailEnd/>
          </a:ln>
        </p:spPr>
        <p:txBody>
          <a:bodyPr wrap="none">
            <a:spAutoFit/>
          </a:bodyPr>
          <a:lstStyle/>
          <a:p>
            <a:r>
              <a:rPr lang="en-US" sz="1800" i="1">
                <a:latin typeface="Arial" charset="0"/>
              </a:rPr>
              <a:t>Shape</a:t>
            </a:r>
          </a:p>
        </p:txBody>
      </p:sp>
      <p:sp>
        <p:nvSpPr>
          <p:cNvPr id="175110" name="Text Box 6"/>
          <p:cNvSpPr txBox="1">
            <a:spLocks noChangeArrowheads="1"/>
          </p:cNvSpPr>
          <p:nvPr/>
        </p:nvSpPr>
        <p:spPr bwMode="auto">
          <a:xfrm>
            <a:off x="7118350" y="1919288"/>
            <a:ext cx="1187450" cy="366712"/>
          </a:xfrm>
          <a:prstGeom prst="rect">
            <a:avLst/>
          </a:prstGeom>
          <a:noFill/>
          <a:ln w="9525">
            <a:noFill/>
            <a:miter lim="800000"/>
            <a:headEnd/>
            <a:tailEnd/>
          </a:ln>
        </p:spPr>
        <p:txBody>
          <a:bodyPr wrap="none">
            <a:spAutoFit/>
          </a:bodyPr>
          <a:lstStyle/>
          <a:p>
            <a:r>
              <a:rPr lang="en-US" sz="1800" i="1">
                <a:latin typeface="Arial" charset="0"/>
              </a:rPr>
              <a:t>Examples</a:t>
            </a:r>
          </a:p>
        </p:txBody>
      </p:sp>
      <p:sp>
        <p:nvSpPr>
          <p:cNvPr id="175111" name="Line 7"/>
          <p:cNvSpPr>
            <a:spLocks noChangeShapeType="1"/>
          </p:cNvSpPr>
          <p:nvPr/>
        </p:nvSpPr>
        <p:spPr bwMode="auto">
          <a:xfrm>
            <a:off x="649288" y="2514600"/>
            <a:ext cx="7924800" cy="0"/>
          </a:xfrm>
          <a:prstGeom prst="line">
            <a:avLst/>
          </a:prstGeom>
          <a:noFill/>
          <a:ln w="25400">
            <a:solidFill>
              <a:srgbClr val="000080"/>
            </a:solidFill>
            <a:round/>
            <a:headEnd/>
            <a:tailEnd/>
          </a:ln>
        </p:spPr>
        <p:txBody>
          <a:bodyPr/>
          <a:lstStyle/>
          <a:p>
            <a:endParaRPr lang="en-US"/>
          </a:p>
        </p:txBody>
      </p:sp>
      <p:sp>
        <p:nvSpPr>
          <p:cNvPr id="175112" name="Line 8"/>
          <p:cNvSpPr>
            <a:spLocks noChangeShapeType="1"/>
          </p:cNvSpPr>
          <p:nvPr/>
        </p:nvSpPr>
        <p:spPr bwMode="auto">
          <a:xfrm>
            <a:off x="649288" y="6477000"/>
            <a:ext cx="8266112" cy="0"/>
          </a:xfrm>
          <a:prstGeom prst="line">
            <a:avLst/>
          </a:prstGeom>
          <a:noFill/>
          <a:ln w="38100">
            <a:solidFill>
              <a:srgbClr val="000080"/>
            </a:solidFill>
            <a:round/>
            <a:headEnd/>
            <a:tailEnd/>
          </a:ln>
        </p:spPr>
        <p:txBody>
          <a:bodyPr/>
          <a:lstStyle/>
          <a:p>
            <a:endParaRPr lang="en-US"/>
          </a:p>
        </p:txBody>
      </p:sp>
      <p:sp>
        <p:nvSpPr>
          <p:cNvPr id="175113" name="Text Box 9"/>
          <p:cNvSpPr txBox="1">
            <a:spLocks noChangeArrowheads="1"/>
          </p:cNvSpPr>
          <p:nvPr/>
        </p:nvSpPr>
        <p:spPr bwMode="auto">
          <a:xfrm>
            <a:off x="709613" y="2667000"/>
            <a:ext cx="311150" cy="3662363"/>
          </a:xfrm>
          <a:prstGeom prst="rect">
            <a:avLst/>
          </a:prstGeom>
          <a:noFill/>
          <a:ln w="9525">
            <a:noFill/>
            <a:miter lim="800000"/>
            <a:headEnd/>
            <a:tailEnd/>
          </a:ln>
        </p:spPr>
        <p:txBody>
          <a:bodyPr wrap="none">
            <a:spAutoFit/>
          </a:bodyPr>
          <a:lstStyle/>
          <a:p>
            <a:r>
              <a:rPr lang="en-US" sz="1800">
                <a:latin typeface="Arial" charset="0"/>
              </a:rPr>
              <a:t>2</a:t>
            </a:r>
          </a:p>
          <a:p>
            <a:endParaRPr lang="en-US" sz="1800">
              <a:latin typeface="Arial" charset="0"/>
            </a:endParaRPr>
          </a:p>
          <a:p>
            <a:endParaRPr lang="en-US" sz="1800">
              <a:latin typeface="Arial" charset="0"/>
            </a:endParaRPr>
          </a:p>
          <a:p>
            <a:r>
              <a:rPr lang="en-US" sz="1800">
                <a:latin typeface="Arial" charset="0"/>
              </a:rPr>
              <a:t>3</a:t>
            </a:r>
          </a:p>
          <a:p>
            <a:endParaRPr lang="en-US" sz="1800">
              <a:latin typeface="Arial" charset="0"/>
            </a:endParaRPr>
          </a:p>
          <a:p>
            <a:endParaRPr lang="en-US" sz="1800">
              <a:latin typeface="Arial" charset="0"/>
            </a:endParaRPr>
          </a:p>
          <a:p>
            <a:r>
              <a:rPr lang="en-US" sz="1800">
                <a:latin typeface="Arial" charset="0"/>
              </a:rPr>
              <a:t>4</a:t>
            </a:r>
          </a:p>
          <a:p>
            <a:endParaRPr lang="en-US" sz="1800">
              <a:latin typeface="Arial" charset="0"/>
            </a:endParaRPr>
          </a:p>
          <a:p>
            <a:endParaRPr lang="en-US" sz="1800">
              <a:latin typeface="Arial" charset="0"/>
            </a:endParaRPr>
          </a:p>
          <a:p>
            <a:r>
              <a:rPr lang="en-US" sz="1800">
                <a:latin typeface="Arial" charset="0"/>
              </a:rPr>
              <a:t>3</a:t>
            </a:r>
          </a:p>
          <a:p>
            <a:endParaRPr lang="en-US" sz="1800">
              <a:latin typeface="Arial" charset="0"/>
            </a:endParaRPr>
          </a:p>
          <a:p>
            <a:endParaRPr lang="en-US" sz="1800">
              <a:latin typeface="Arial" charset="0"/>
            </a:endParaRPr>
          </a:p>
          <a:p>
            <a:r>
              <a:rPr lang="en-US" sz="1800">
                <a:latin typeface="Arial" charset="0"/>
              </a:rPr>
              <a:t>2</a:t>
            </a:r>
          </a:p>
        </p:txBody>
      </p:sp>
      <p:sp>
        <p:nvSpPr>
          <p:cNvPr id="175114" name="Text Box 10"/>
          <p:cNvSpPr txBox="1">
            <a:spLocks noChangeArrowheads="1"/>
          </p:cNvSpPr>
          <p:nvPr/>
        </p:nvSpPr>
        <p:spPr bwMode="auto">
          <a:xfrm>
            <a:off x="2508250" y="2662238"/>
            <a:ext cx="311150" cy="3662362"/>
          </a:xfrm>
          <a:prstGeom prst="rect">
            <a:avLst/>
          </a:prstGeom>
          <a:noFill/>
          <a:ln w="9525">
            <a:noFill/>
            <a:miter lim="800000"/>
            <a:headEnd/>
            <a:tailEnd/>
          </a:ln>
        </p:spPr>
        <p:txBody>
          <a:bodyPr wrap="none">
            <a:spAutoFit/>
          </a:bodyPr>
          <a:lstStyle/>
          <a:p>
            <a:r>
              <a:rPr lang="en-US" sz="1800">
                <a:latin typeface="Arial" charset="0"/>
              </a:rPr>
              <a:t>0</a:t>
            </a:r>
          </a:p>
          <a:p>
            <a:endParaRPr lang="en-US" sz="1800">
              <a:latin typeface="Arial" charset="0"/>
            </a:endParaRPr>
          </a:p>
          <a:p>
            <a:endParaRPr lang="en-US" sz="1800">
              <a:latin typeface="Arial" charset="0"/>
            </a:endParaRPr>
          </a:p>
          <a:p>
            <a:r>
              <a:rPr lang="en-US" sz="1800">
                <a:latin typeface="Arial" charset="0"/>
              </a:rPr>
              <a:t>0</a:t>
            </a:r>
          </a:p>
          <a:p>
            <a:endParaRPr lang="en-US" sz="1800">
              <a:latin typeface="Arial" charset="0"/>
            </a:endParaRPr>
          </a:p>
          <a:p>
            <a:endParaRPr lang="en-US" sz="1800">
              <a:latin typeface="Arial" charset="0"/>
            </a:endParaRPr>
          </a:p>
          <a:p>
            <a:r>
              <a:rPr lang="en-US" sz="1800">
                <a:latin typeface="Arial" charset="0"/>
              </a:rPr>
              <a:t>0</a:t>
            </a:r>
          </a:p>
          <a:p>
            <a:endParaRPr lang="en-US" sz="1800">
              <a:latin typeface="Arial" charset="0"/>
            </a:endParaRPr>
          </a:p>
          <a:p>
            <a:endParaRPr lang="en-US" sz="1800">
              <a:latin typeface="Arial" charset="0"/>
            </a:endParaRPr>
          </a:p>
          <a:p>
            <a:r>
              <a:rPr lang="en-US" sz="1800">
                <a:latin typeface="Arial" charset="0"/>
              </a:rPr>
              <a:t>1</a:t>
            </a:r>
          </a:p>
          <a:p>
            <a:endParaRPr lang="en-US" sz="1800">
              <a:latin typeface="Arial" charset="0"/>
            </a:endParaRPr>
          </a:p>
          <a:p>
            <a:endParaRPr lang="en-US" sz="1800">
              <a:latin typeface="Arial" charset="0"/>
            </a:endParaRPr>
          </a:p>
          <a:p>
            <a:r>
              <a:rPr lang="en-US" sz="1800">
                <a:latin typeface="Arial" charset="0"/>
              </a:rPr>
              <a:t>2</a:t>
            </a:r>
          </a:p>
        </p:txBody>
      </p:sp>
      <p:sp>
        <p:nvSpPr>
          <p:cNvPr id="175115" name="Text Box 11"/>
          <p:cNvSpPr txBox="1">
            <a:spLocks noChangeArrowheads="1"/>
          </p:cNvSpPr>
          <p:nvPr/>
        </p:nvSpPr>
        <p:spPr bwMode="auto">
          <a:xfrm>
            <a:off x="5226050" y="2667000"/>
            <a:ext cx="1708150" cy="3662363"/>
          </a:xfrm>
          <a:prstGeom prst="rect">
            <a:avLst/>
          </a:prstGeom>
          <a:noFill/>
          <a:ln w="9525">
            <a:noFill/>
            <a:miter lim="800000"/>
            <a:headEnd/>
            <a:tailEnd/>
          </a:ln>
        </p:spPr>
        <p:txBody>
          <a:bodyPr wrap="none">
            <a:spAutoFit/>
          </a:bodyPr>
          <a:lstStyle/>
          <a:p>
            <a:r>
              <a:rPr lang="en-US" sz="1800">
                <a:latin typeface="Arial" charset="0"/>
              </a:rPr>
              <a:t>Linear</a:t>
            </a:r>
          </a:p>
          <a:p>
            <a:endParaRPr lang="en-US" sz="1800">
              <a:latin typeface="Arial" charset="0"/>
            </a:endParaRPr>
          </a:p>
          <a:p>
            <a:endParaRPr lang="en-US" sz="1800">
              <a:latin typeface="Arial" charset="0"/>
            </a:endParaRPr>
          </a:p>
          <a:p>
            <a:r>
              <a:rPr lang="en-US" sz="1800">
                <a:latin typeface="Arial" charset="0"/>
              </a:rPr>
              <a:t>Trigonal planar</a:t>
            </a:r>
          </a:p>
          <a:p>
            <a:endParaRPr lang="en-US" sz="1800">
              <a:latin typeface="Arial" charset="0"/>
            </a:endParaRPr>
          </a:p>
          <a:p>
            <a:endParaRPr lang="en-US" sz="1800">
              <a:latin typeface="Arial" charset="0"/>
            </a:endParaRPr>
          </a:p>
          <a:p>
            <a:r>
              <a:rPr lang="en-US" sz="1800">
                <a:latin typeface="Arial" charset="0"/>
              </a:rPr>
              <a:t>Tetrahedral</a:t>
            </a:r>
          </a:p>
          <a:p>
            <a:endParaRPr lang="en-US" sz="1800">
              <a:latin typeface="Arial" charset="0"/>
            </a:endParaRPr>
          </a:p>
          <a:p>
            <a:endParaRPr lang="en-US" sz="1800">
              <a:latin typeface="Arial" charset="0"/>
            </a:endParaRPr>
          </a:p>
          <a:p>
            <a:r>
              <a:rPr lang="en-US" sz="1800">
                <a:latin typeface="Arial" charset="0"/>
              </a:rPr>
              <a:t>Pyramidal</a:t>
            </a:r>
          </a:p>
          <a:p>
            <a:endParaRPr lang="en-US" sz="1800">
              <a:latin typeface="Arial" charset="0"/>
            </a:endParaRPr>
          </a:p>
          <a:p>
            <a:endParaRPr lang="en-US" sz="1800">
              <a:latin typeface="Arial" charset="0"/>
            </a:endParaRPr>
          </a:p>
          <a:p>
            <a:r>
              <a:rPr lang="en-US" sz="1800">
                <a:latin typeface="Arial" charset="0"/>
              </a:rPr>
              <a:t>Bent</a:t>
            </a:r>
          </a:p>
        </p:txBody>
      </p:sp>
      <p:sp>
        <p:nvSpPr>
          <p:cNvPr id="175116" name="Text Box 12"/>
          <p:cNvSpPr txBox="1">
            <a:spLocks noChangeArrowheads="1"/>
          </p:cNvSpPr>
          <p:nvPr/>
        </p:nvSpPr>
        <p:spPr bwMode="auto">
          <a:xfrm>
            <a:off x="7162800" y="2667000"/>
            <a:ext cx="1719263" cy="3662363"/>
          </a:xfrm>
          <a:prstGeom prst="rect">
            <a:avLst/>
          </a:prstGeom>
          <a:noFill/>
          <a:ln w="9525">
            <a:noFill/>
            <a:miter lim="800000"/>
            <a:headEnd/>
            <a:tailEnd/>
          </a:ln>
        </p:spPr>
        <p:txBody>
          <a:bodyPr wrap="none">
            <a:spAutoFit/>
          </a:bodyPr>
          <a:lstStyle/>
          <a:p>
            <a:r>
              <a:rPr lang="en-US" sz="1800">
                <a:latin typeface="Arial" charset="0"/>
              </a:rPr>
              <a:t>BeCl</a:t>
            </a:r>
            <a:r>
              <a:rPr lang="en-US" sz="1800" baseline="-25000">
                <a:latin typeface="Arial" charset="0"/>
              </a:rPr>
              <a:t>2</a:t>
            </a:r>
          </a:p>
          <a:p>
            <a:endParaRPr lang="en-US" sz="1800">
              <a:latin typeface="Arial" charset="0"/>
            </a:endParaRPr>
          </a:p>
          <a:p>
            <a:endParaRPr lang="en-US" sz="1800">
              <a:latin typeface="Arial" charset="0"/>
            </a:endParaRPr>
          </a:p>
          <a:p>
            <a:r>
              <a:rPr lang="en-US" sz="1800">
                <a:latin typeface="Arial" charset="0"/>
              </a:rPr>
              <a:t>BF</a:t>
            </a:r>
            <a:r>
              <a:rPr lang="en-US" sz="1800" baseline="-25000">
                <a:latin typeface="Arial" charset="0"/>
              </a:rPr>
              <a:t>3</a:t>
            </a:r>
          </a:p>
          <a:p>
            <a:endParaRPr lang="en-US" sz="1800">
              <a:latin typeface="Arial" charset="0"/>
            </a:endParaRPr>
          </a:p>
          <a:p>
            <a:endParaRPr lang="en-US" sz="1800">
              <a:latin typeface="Arial" charset="0"/>
            </a:endParaRPr>
          </a:p>
          <a:p>
            <a:r>
              <a:rPr lang="en-US" sz="1800">
                <a:latin typeface="Arial" charset="0"/>
              </a:rPr>
              <a:t>CH</a:t>
            </a:r>
            <a:r>
              <a:rPr lang="en-US" sz="1800" baseline="-25000">
                <a:latin typeface="Arial" charset="0"/>
              </a:rPr>
              <a:t>4</a:t>
            </a:r>
            <a:r>
              <a:rPr lang="en-US" sz="1800">
                <a:latin typeface="Arial" charset="0"/>
              </a:rPr>
              <a:t>, SiCl</a:t>
            </a:r>
            <a:r>
              <a:rPr lang="en-US" sz="1800" baseline="-25000">
                <a:latin typeface="Arial" charset="0"/>
              </a:rPr>
              <a:t>4</a:t>
            </a:r>
          </a:p>
          <a:p>
            <a:endParaRPr lang="en-US" sz="1800">
              <a:latin typeface="Arial" charset="0"/>
            </a:endParaRPr>
          </a:p>
          <a:p>
            <a:endParaRPr lang="en-US" sz="1800">
              <a:latin typeface="Arial" charset="0"/>
            </a:endParaRPr>
          </a:p>
          <a:p>
            <a:r>
              <a:rPr lang="en-US" sz="1800">
                <a:latin typeface="Arial" charset="0"/>
              </a:rPr>
              <a:t>NH</a:t>
            </a:r>
            <a:r>
              <a:rPr lang="en-US" sz="1800" baseline="-25000">
                <a:latin typeface="Arial" charset="0"/>
              </a:rPr>
              <a:t>3</a:t>
            </a:r>
            <a:r>
              <a:rPr lang="en-US" sz="1800">
                <a:latin typeface="Arial" charset="0"/>
              </a:rPr>
              <a:t>, PCl</a:t>
            </a:r>
            <a:r>
              <a:rPr lang="en-US" sz="1800" baseline="-25000">
                <a:latin typeface="Arial" charset="0"/>
              </a:rPr>
              <a:t>3</a:t>
            </a:r>
          </a:p>
          <a:p>
            <a:endParaRPr lang="en-US" sz="1800">
              <a:latin typeface="Arial" charset="0"/>
            </a:endParaRPr>
          </a:p>
          <a:p>
            <a:endParaRPr lang="en-US" sz="1800">
              <a:latin typeface="Arial" charset="0"/>
            </a:endParaRPr>
          </a:p>
          <a:p>
            <a:r>
              <a:rPr lang="en-US" sz="1800">
                <a:latin typeface="Arial" charset="0"/>
              </a:rPr>
              <a:t>H</a:t>
            </a:r>
            <a:r>
              <a:rPr lang="en-US" sz="1800" baseline="-25000">
                <a:latin typeface="Arial" charset="0"/>
              </a:rPr>
              <a:t>2</a:t>
            </a:r>
            <a:r>
              <a:rPr lang="en-US" sz="1800">
                <a:latin typeface="Arial" charset="0"/>
              </a:rPr>
              <a:t>O, H</a:t>
            </a:r>
            <a:r>
              <a:rPr lang="en-US" sz="1800" baseline="-25000">
                <a:latin typeface="Arial" charset="0"/>
              </a:rPr>
              <a:t>2</a:t>
            </a:r>
            <a:r>
              <a:rPr lang="en-US" sz="1800">
                <a:latin typeface="Arial" charset="0"/>
              </a:rPr>
              <a:t>S, SCl</a:t>
            </a:r>
            <a:r>
              <a:rPr lang="en-US" sz="1800" baseline="-25000">
                <a:latin typeface="Arial" charset="0"/>
              </a:rPr>
              <a:t>2</a:t>
            </a:r>
          </a:p>
        </p:txBody>
      </p:sp>
      <p:sp>
        <p:nvSpPr>
          <p:cNvPr id="175117" name="Text Box 13"/>
          <p:cNvSpPr txBox="1">
            <a:spLocks noChangeArrowheads="1"/>
          </p:cNvSpPr>
          <p:nvPr/>
        </p:nvSpPr>
        <p:spPr bwMode="auto">
          <a:xfrm>
            <a:off x="4032250" y="2627313"/>
            <a:ext cx="615950" cy="366712"/>
          </a:xfrm>
          <a:prstGeom prst="rect">
            <a:avLst/>
          </a:prstGeom>
          <a:noFill/>
          <a:ln w="9525">
            <a:noFill/>
            <a:miter lim="800000"/>
            <a:headEnd/>
            <a:tailEnd/>
          </a:ln>
        </p:spPr>
        <p:txBody>
          <a:bodyPr wrap="none">
            <a:spAutoFit/>
          </a:bodyPr>
          <a:lstStyle/>
          <a:p>
            <a:r>
              <a:rPr lang="en-US" sz="1800">
                <a:latin typeface="Arial" charset="0"/>
              </a:rPr>
              <a:t>-Be-</a:t>
            </a:r>
          </a:p>
        </p:txBody>
      </p:sp>
      <p:grpSp>
        <p:nvGrpSpPr>
          <p:cNvPr id="175118" name="Group 14"/>
          <p:cNvGrpSpPr>
            <a:grpSpLocks/>
          </p:cNvGrpSpPr>
          <p:nvPr/>
        </p:nvGrpSpPr>
        <p:grpSpPr bwMode="auto">
          <a:xfrm>
            <a:off x="4114800" y="3367088"/>
            <a:ext cx="609600" cy="442912"/>
            <a:chOff x="2592" y="2121"/>
            <a:chExt cx="384" cy="279"/>
          </a:xfrm>
        </p:grpSpPr>
        <p:sp>
          <p:nvSpPr>
            <p:cNvPr id="175137" name="Text Box 15"/>
            <p:cNvSpPr txBox="1">
              <a:spLocks noChangeArrowheads="1"/>
            </p:cNvSpPr>
            <p:nvPr/>
          </p:nvSpPr>
          <p:spPr bwMode="auto">
            <a:xfrm>
              <a:off x="2628" y="2121"/>
              <a:ext cx="252" cy="231"/>
            </a:xfrm>
            <a:prstGeom prst="rect">
              <a:avLst/>
            </a:prstGeom>
            <a:noFill/>
            <a:ln w="9525">
              <a:noFill/>
              <a:miter lim="800000"/>
              <a:headEnd/>
              <a:tailEnd/>
            </a:ln>
          </p:spPr>
          <p:txBody>
            <a:bodyPr wrap="none">
              <a:spAutoFit/>
            </a:bodyPr>
            <a:lstStyle/>
            <a:p>
              <a:r>
                <a:rPr lang="en-US" sz="1800">
                  <a:latin typeface="Arial" charset="0"/>
                </a:rPr>
                <a:t> B</a:t>
              </a:r>
            </a:p>
          </p:txBody>
        </p:sp>
        <p:sp>
          <p:nvSpPr>
            <p:cNvPr id="175138" name="Line 16"/>
            <p:cNvSpPr>
              <a:spLocks noChangeShapeType="1"/>
            </p:cNvSpPr>
            <p:nvPr/>
          </p:nvSpPr>
          <p:spPr bwMode="auto">
            <a:xfrm>
              <a:off x="2784" y="2304"/>
              <a:ext cx="0" cy="96"/>
            </a:xfrm>
            <a:prstGeom prst="line">
              <a:avLst/>
            </a:prstGeom>
            <a:noFill/>
            <a:ln w="9525">
              <a:solidFill>
                <a:schemeClr val="tx1"/>
              </a:solidFill>
              <a:round/>
              <a:headEnd/>
              <a:tailEnd/>
            </a:ln>
          </p:spPr>
          <p:txBody>
            <a:bodyPr/>
            <a:lstStyle/>
            <a:p>
              <a:endParaRPr lang="en-US"/>
            </a:p>
          </p:txBody>
        </p:sp>
        <p:sp>
          <p:nvSpPr>
            <p:cNvPr id="175139" name="Line 17"/>
            <p:cNvSpPr>
              <a:spLocks noChangeShapeType="1"/>
            </p:cNvSpPr>
            <p:nvPr/>
          </p:nvSpPr>
          <p:spPr bwMode="auto">
            <a:xfrm rot="-5400000">
              <a:off x="2928" y="2208"/>
              <a:ext cx="0" cy="96"/>
            </a:xfrm>
            <a:prstGeom prst="line">
              <a:avLst/>
            </a:prstGeom>
            <a:noFill/>
            <a:ln w="9525">
              <a:solidFill>
                <a:schemeClr val="tx1"/>
              </a:solidFill>
              <a:round/>
              <a:headEnd/>
              <a:tailEnd/>
            </a:ln>
          </p:spPr>
          <p:txBody>
            <a:bodyPr/>
            <a:lstStyle/>
            <a:p>
              <a:endParaRPr lang="en-US"/>
            </a:p>
          </p:txBody>
        </p:sp>
        <p:sp>
          <p:nvSpPr>
            <p:cNvPr id="175140" name="Line 18"/>
            <p:cNvSpPr>
              <a:spLocks noChangeShapeType="1"/>
            </p:cNvSpPr>
            <p:nvPr/>
          </p:nvSpPr>
          <p:spPr bwMode="auto">
            <a:xfrm rot="-5400000">
              <a:off x="2640" y="2208"/>
              <a:ext cx="0" cy="96"/>
            </a:xfrm>
            <a:prstGeom prst="line">
              <a:avLst/>
            </a:prstGeom>
            <a:noFill/>
            <a:ln w="9525">
              <a:solidFill>
                <a:schemeClr val="tx1"/>
              </a:solidFill>
              <a:round/>
              <a:headEnd/>
              <a:tailEnd/>
            </a:ln>
          </p:spPr>
          <p:txBody>
            <a:bodyPr/>
            <a:lstStyle/>
            <a:p>
              <a:endParaRPr lang="en-US"/>
            </a:p>
          </p:txBody>
        </p:sp>
      </p:grpSp>
      <p:sp>
        <p:nvSpPr>
          <p:cNvPr id="175119" name="Text Box 19"/>
          <p:cNvSpPr txBox="1">
            <a:spLocks noChangeArrowheads="1"/>
          </p:cNvSpPr>
          <p:nvPr/>
        </p:nvSpPr>
        <p:spPr bwMode="auto">
          <a:xfrm>
            <a:off x="4038600" y="4281488"/>
            <a:ext cx="476250" cy="366712"/>
          </a:xfrm>
          <a:prstGeom prst="rect">
            <a:avLst/>
          </a:prstGeom>
          <a:noFill/>
          <a:ln w="9525">
            <a:noFill/>
            <a:miter lim="800000"/>
            <a:headEnd/>
            <a:tailEnd/>
          </a:ln>
        </p:spPr>
        <p:txBody>
          <a:bodyPr wrap="none">
            <a:spAutoFit/>
          </a:bodyPr>
          <a:lstStyle/>
          <a:p>
            <a:r>
              <a:rPr lang="en-US" sz="1800">
                <a:latin typeface="Arial" charset="0"/>
              </a:rPr>
              <a:t>  C</a:t>
            </a:r>
          </a:p>
        </p:txBody>
      </p:sp>
      <p:sp>
        <p:nvSpPr>
          <p:cNvPr id="175120" name="Line 20"/>
          <p:cNvSpPr>
            <a:spLocks noChangeShapeType="1"/>
          </p:cNvSpPr>
          <p:nvPr/>
        </p:nvSpPr>
        <p:spPr bwMode="auto">
          <a:xfrm>
            <a:off x="4343400" y="4572000"/>
            <a:ext cx="0" cy="152400"/>
          </a:xfrm>
          <a:prstGeom prst="line">
            <a:avLst/>
          </a:prstGeom>
          <a:noFill/>
          <a:ln w="9525">
            <a:solidFill>
              <a:schemeClr val="tx1"/>
            </a:solidFill>
            <a:round/>
            <a:headEnd/>
            <a:tailEnd/>
          </a:ln>
        </p:spPr>
        <p:txBody>
          <a:bodyPr/>
          <a:lstStyle/>
          <a:p>
            <a:endParaRPr lang="en-US"/>
          </a:p>
        </p:txBody>
      </p:sp>
      <p:sp>
        <p:nvSpPr>
          <p:cNvPr id="175121" name="Line 21"/>
          <p:cNvSpPr>
            <a:spLocks noChangeShapeType="1"/>
          </p:cNvSpPr>
          <p:nvPr/>
        </p:nvSpPr>
        <p:spPr bwMode="auto">
          <a:xfrm rot="-5400000">
            <a:off x="4572000" y="4419600"/>
            <a:ext cx="0" cy="152400"/>
          </a:xfrm>
          <a:prstGeom prst="line">
            <a:avLst/>
          </a:prstGeom>
          <a:noFill/>
          <a:ln w="9525">
            <a:solidFill>
              <a:schemeClr val="tx1"/>
            </a:solidFill>
            <a:round/>
            <a:headEnd/>
            <a:tailEnd/>
          </a:ln>
        </p:spPr>
        <p:txBody>
          <a:bodyPr/>
          <a:lstStyle/>
          <a:p>
            <a:endParaRPr lang="en-US"/>
          </a:p>
        </p:txBody>
      </p:sp>
      <p:sp>
        <p:nvSpPr>
          <p:cNvPr id="175122" name="Line 22"/>
          <p:cNvSpPr>
            <a:spLocks noChangeShapeType="1"/>
          </p:cNvSpPr>
          <p:nvPr/>
        </p:nvSpPr>
        <p:spPr bwMode="auto">
          <a:xfrm rot="-5400000">
            <a:off x="4114800" y="4419600"/>
            <a:ext cx="0" cy="152400"/>
          </a:xfrm>
          <a:prstGeom prst="line">
            <a:avLst/>
          </a:prstGeom>
          <a:noFill/>
          <a:ln w="9525">
            <a:solidFill>
              <a:schemeClr val="tx1"/>
            </a:solidFill>
            <a:round/>
            <a:headEnd/>
            <a:tailEnd/>
          </a:ln>
        </p:spPr>
        <p:txBody>
          <a:bodyPr/>
          <a:lstStyle/>
          <a:p>
            <a:endParaRPr lang="en-US"/>
          </a:p>
        </p:txBody>
      </p:sp>
      <p:sp>
        <p:nvSpPr>
          <p:cNvPr id="175123" name="Line 23"/>
          <p:cNvSpPr>
            <a:spLocks noChangeShapeType="1"/>
          </p:cNvSpPr>
          <p:nvPr/>
        </p:nvSpPr>
        <p:spPr bwMode="auto">
          <a:xfrm>
            <a:off x="4343400" y="4191000"/>
            <a:ext cx="0" cy="152400"/>
          </a:xfrm>
          <a:prstGeom prst="line">
            <a:avLst/>
          </a:prstGeom>
          <a:noFill/>
          <a:ln w="9525">
            <a:solidFill>
              <a:schemeClr val="tx1"/>
            </a:solidFill>
            <a:round/>
            <a:headEnd/>
            <a:tailEnd/>
          </a:ln>
        </p:spPr>
        <p:txBody>
          <a:bodyPr/>
          <a:lstStyle/>
          <a:p>
            <a:endParaRPr lang="en-US"/>
          </a:p>
        </p:txBody>
      </p:sp>
      <p:grpSp>
        <p:nvGrpSpPr>
          <p:cNvPr id="175124" name="Group 24"/>
          <p:cNvGrpSpPr>
            <a:grpSpLocks/>
          </p:cNvGrpSpPr>
          <p:nvPr/>
        </p:nvGrpSpPr>
        <p:grpSpPr bwMode="auto">
          <a:xfrm>
            <a:off x="4038600" y="5035550"/>
            <a:ext cx="609600" cy="588963"/>
            <a:chOff x="2256" y="3172"/>
            <a:chExt cx="384" cy="371"/>
          </a:xfrm>
        </p:grpSpPr>
        <p:sp>
          <p:nvSpPr>
            <p:cNvPr id="175132" name="Text Box 25"/>
            <p:cNvSpPr txBox="1">
              <a:spLocks noChangeArrowheads="1"/>
            </p:cNvSpPr>
            <p:nvPr/>
          </p:nvSpPr>
          <p:spPr bwMode="auto">
            <a:xfrm>
              <a:off x="2256" y="3264"/>
              <a:ext cx="300" cy="231"/>
            </a:xfrm>
            <a:prstGeom prst="rect">
              <a:avLst/>
            </a:prstGeom>
            <a:noFill/>
            <a:ln w="9525">
              <a:noFill/>
              <a:miter lim="800000"/>
              <a:headEnd/>
              <a:tailEnd/>
            </a:ln>
          </p:spPr>
          <p:txBody>
            <a:bodyPr wrap="none">
              <a:spAutoFit/>
            </a:bodyPr>
            <a:lstStyle/>
            <a:p>
              <a:r>
                <a:rPr lang="en-US" sz="1800">
                  <a:latin typeface="Arial" charset="0"/>
                </a:rPr>
                <a:t>  N</a:t>
              </a:r>
            </a:p>
          </p:txBody>
        </p:sp>
        <p:sp>
          <p:nvSpPr>
            <p:cNvPr id="175133" name="Line 26"/>
            <p:cNvSpPr>
              <a:spLocks noChangeShapeType="1"/>
            </p:cNvSpPr>
            <p:nvPr/>
          </p:nvSpPr>
          <p:spPr bwMode="auto">
            <a:xfrm>
              <a:off x="2448" y="3447"/>
              <a:ext cx="0" cy="96"/>
            </a:xfrm>
            <a:prstGeom prst="line">
              <a:avLst/>
            </a:prstGeom>
            <a:noFill/>
            <a:ln w="9525">
              <a:solidFill>
                <a:schemeClr val="tx1"/>
              </a:solidFill>
              <a:round/>
              <a:headEnd/>
              <a:tailEnd/>
            </a:ln>
          </p:spPr>
          <p:txBody>
            <a:bodyPr/>
            <a:lstStyle/>
            <a:p>
              <a:endParaRPr lang="en-US"/>
            </a:p>
          </p:txBody>
        </p:sp>
        <p:sp>
          <p:nvSpPr>
            <p:cNvPr id="175134" name="Line 27"/>
            <p:cNvSpPr>
              <a:spLocks noChangeShapeType="1"/>
            </p:cNvSpPr>
            <p:nvPr/>
          </p:nvSpPr>
          <p:spPr bwMode="auto">
            <a:xfrm rot="-5400000">
              <a:off x="2592" y="3351"/>
              <a:ext cx="0" cy="96"/>
            </a:xfrm>
            <a:prstGeom prst="line">
              <a:avLst/>
            </a:prstGeom>
            <a:noFill/>
            <a:ln w="9525">
              <a:solidFill>
                <a:schemeClr val="tx1"/>
              </a:solidFill>
              <a:round/>
              <a:headEnd/>
              <a:tailEnd/>
            </a:ln>
          </p:spPr>
          <p:txBody>
            <a:bodyPr/>
            <a:lstStyle/>
            <a:p>
              <a:endParaRPr lang="en-US"/>
            </a:p>
          </p:txBody>
        </p:sp>
        <p:sp>
          <p:nvSpPr>
            <p:cNvPr id="175135" name="Line 28"/>
            <p:cNvSpPr>
              <a:spLocks noChangeShapeType="1"/>
            </p:cNvSpPr>
            <p:nvPr/>
          </p:nvSpPr>
          <p:spPr bwMode="auto">
            <a:xfrm rot="-5400000">
              <a:off x="2304" y="3351"/>
              <a:ext cx="0" cy="96"/>
            </a:xfrm>
            <a:prstGeom prst="line">
              <a:avLst/>
            </a:prstGeom>
            <a:noFill/>
            <a:ln w="9525">
              <a:solidFill>
                <a:schemeClr val="tx1"/>
              </a:solidFill>
              <a:round/>
              <a:headEnd/>
              <a:tailEnd/>
            </a:ln>
          </p:spPr>
          <p:txBody>
            <a:bodyPr/>
            <a:lstStyle/>
            <a:p>
              <a:endParaRPr lang="en-US"/>
            </a:p>
          </p:txBody>
        </p:sp>
        <p:sp>
          <p:nvSpPr>
            <p:cNvPr id="175136" name="Text Box 29"/>
            <p:cNvSpPr txBox="1">
              <a:spLocks noChangeArrowheads="1"/>
            </p:cNvSpPr>
            <p:nvPr/>
          </p:nvSpPr>
          <p:spPr bwMode="auto">
            <a:xfrm rot="-5400000">
              <a:off x="2348" y="3138"/>
              <a:ext cx="164" cy="231"/>
            </a:xfrm>
            <a:prstGeom prst="rect">
              <a:avLst/>
            </a:prstGeom>
            <a:noFill/>
            <a:ln w="9525">
              <a:noFill/>
              <a:miter lim="800000"/>
              <a:headEnd/>
              <a:tailEnd/>
            </a:ln>
          </p:spPr>
          <p:txBody>
            <a:bodyPr wrap="none">
              <a:spAutoFit/>
            </a:bodyPr>
            <a:lstStyle/>
            <a:p>
              <a:r>
                <a:rPr lang="en-US" sz="1800" b="1">
                  <a:latin typeface="Arial" charset="0"/>
                </a:rPr>
                <a:t>:</a:t>
              </a:r>
            </a:p>
          </p:txBody>
        </p:sp>
      </p:grpSp>
      <p:grpSp>
        <p:nvGrpSpPr>
          <p:cNvPr id="175125" name="Group 30"/>
          <p:cNvGrpSpPr>
            <a:grpSpLocks/>
          </p:cNvGrpSpPr>
          <p:nvPr/>
        </p:nvGrpSpPr>
        <p:grpSpPr bwMode="auto">
          <a:xfrm>
            <a:off x="4038600" y="5811838"/>
            <a:ext cx="609600" cy="588962"/>
            <a:chOff x="2256" y="3661"/>
            <a:chExt cx="384" cy="371"/>
          </a:xfrm>
        </p:grpSpPr>
        <p:sp>
          <p:nvSpPr>
            <p:cNvPr id="175127" name="Text Box 31"/>
            <p:cNvSpPr txBox="1">
              <a:spLocks noChangeArrowheads="1"/>
            </p:cNvSpPr>
            <p:nvPr/>
          </p:nvSpPr>
          <p:spPr bwMode="auto">
            <a:xfrm>
              <a:off x="2256" y="3753"/>
              <a:ext cx="308" cy="231"/>
            </a:xfrm>
            <a:prstGeom prst="rect">
              <a:avLst/>
            </a:prstGeom>
            <a:noFill/>
            <a:ln w="9525">
              <a:noFill/>
              <a:miter lim="800000"/>
              <a:headEnd/>
              <a:tailEnd/>
            </a:ln>
          </p:spPr>
          <p:txBody>
            <a:bodyPr wrap="none">
              <a:spAutoFit/>
            </a:bodyPr>
            <a:lstStyle/>
            <a:p>
              <a:r>
                <a:rPr lang="en-US" sz="1800">
                  <a:latin typeface="Arial" charset="0"/>
                </a:rPr>
                <a:t>  O</a:t>
              </a:r>
            </a:p>
          </p:txBody>
        </p:sp>
        <p:sp>
          <p:nvSpPr>
            <p:cNvPr id="175128" name="Line 32"/>
            <p:cNvSpPr>
              <a:spLocks noChangeShapeType="1"/>
            </p:cNvSpPr>
            <p:nvPr/>
          </p:nvSpPr>
          <p:spPr bwMode="auto">
            <a:xfrm>
              <a:off x="2448" y="3936"/>
              <a:ext cx="0" cy="96"/>
            </a:xfrm>
            <a:prstGeom prst="line">
              <a:avLst/>
            </a:prstGeom>
            <a:noFill/>
            <a:ln w="9525">
              <a:solidFill>
                <a:schemeClr val="tx1"/>
              </a:solidFill>
              <a:round/>
              <a:headEnd/>
              <a:tailEnd/>
            </a:ln>
          </p:spPr>
          <p:txBody>
            <a:bodyPr/>
            <a:lstStyle/>
            <a:p>
              <a:endParaRPr lang="en-US"/>
            </a:p>
          </p:txBody>
        </p:sp>
        <p:sp>
          <p:nvSpPr>
            <p:cNvPr id="175129" name="Line 33"/>
            <p:cNvSpPr>
              <a:spLocks noChangeShapeType="1"/>
            </p:cNvSpPr>
            <p:nvPr/>
          </p:nvSpPr>
          <p:spPr bwMode="auto">
            <a:xfrm rot="-5400000">
              <a:off x="2304" y="3840"/>
              <a:ext cx="0" cy="96"/>
            </a:xfrm>
            <a:prstGeom prst="line">
              <a:avLst/>
            </a:prstGeom>
            <a:noFill/>
            <a:ln w="9525">
              <a:solidFill>
                <a:schemeClr val="tx1"/>
              </a:solidFill>
              <a:round/>
              <a:headEnd/>
              <a:tailEnd/>
            </a:ln>
          </p:spPr>
          <p:txBody>
            <a:bodyPr/>
            <a:lstStyle/>
            <a:p>
              <a:endParaRPr lang="en-US"/>
            </a:p>
          </p:txBody>
        </p:sp>
        <p:sp>
          <p:nvSpPr>
            <p:cNvPr id="175130" name="Text Box 34"/>
            <p:cNvSpPr txBox="1">
              <a:spLocks noChangeArrowheads="1"/>
            </p:cNvSpPr>
            <p:nvPr/>
          </p:nvSpPr>
          <p:spPr bwMode="auto">
            <a:xfrm rot="-5400000">
              <a:off x="2348" y="3627"/>
              <a:ext cx="164" cy="231"/>
            </a:xfrm>
            <a:prstGeom prst="rect">
              <a:avLst/>
            </a:prstGeom>
            <a:noFill/>
            <a:ln w="9525">
              <a:noFill/>
              <a:miter lim="800000"/>
              <a:headEnd/>
              <a:tailEnd/>
            </a:ln>
          </p:spPr>
          <p:txBody>
            <a:bodyPr wrap="none">
              <a:spAutoFit/>
            </a:bodyPr>
            <a:lstStyle/>
            <a:p>
              <a:r>
                <a:rPr lang="en-US" sz="1800" b="1">
                  <a:latin typeface="Arial" charset="0"/>
                </a:rPr>
                <a:t>:</a:t>
              </a:r>
            </a:p>
          </p:txBody>
        </p:sp>
        <p:sp>
          <p:nvSpPr>
            <p:cNvPr id="175131" name="Text Box 35"/>
            <p:cNvSpPr txBox="1">
              <a:spLocks noChangeArrowheads="1"/>
            </p:cNvSpPr>
            <p:nvPr/>
          </p:nvSpPr>
          <p:spPr bwMode="auto">
            <a:xfrm>
              <a:off x="2476" y="3744"/>
              <a:ext cx="164" cy="231"/>
            </a:xfrm>
            <a:prstGeom prst="rect">
              <a:avLst/>
            </a:prstGeom>
            <a:noFill/>
            <a:ln w="9525">
              <a:noFill/>
              <a:miter lim="800000"/>
              <a:headEnd/>
              <a:tailEnd/>
            </a:ln>
          </p:spPr>
          <p:txBody>
            <a:bodyPr wrap="none">
              <a:spAutoFit/>
            </a:bodyPr>
            <a:lstStyle/>
            <a:p>
              <a:r>
                <a:rPr lang="en-US" sz="1800" b="1">
                  <a:latin typeface="Arial" charset="0"/>
                </a:rPr>
                <a:t>:</a:t>
              </a:r>
            </a:p>
          </p:txBody>
        </p:sp>
      </p:grpSp>
      <p:sp>
        <p:nvSpPr>
          <p:cNvPr id="175126" name="Text Box 36"/>
          <p:cNvSpPr txBox="1">
            <a:spLocks noChangeArrowheads="1"/>
          </p:cNvSpPr>
          <p:nvPr/>
        </p:nvSpPr>
        <p:spPr bwMode="auto">
          <a:xfrm>
            <a:off x="3841750" y="1644650"/>
            <a:ext cx="1111250" cy="641350"/>
          </a:xfrm>
          <a:prstGeom prst="rect">
            <a:avLst/>
          </a:prstGeom>
          <a:noFill/>
          <a:ln w="9525">
            <a:noFill/>
            <a:miter lim="800000"/>
            <a:headEnd/>
            <a:tailEnd/>
          </a:ln>
        </p:spPr>
        <p:txBody>
          <a:bodyPr wrap="none">
            <a:spAutoFit/>
          </a:bodyPr>
          <a:lstStyle/>
          <a:p>
            <a:r>
              <a:rPr lang="en-US" sz="1800" i="1">
                <a:latin typeface="Arial" charset="0"/>
              </a:rPr>
              <a:t>Covalent</a:t>
            </a:r>
          </a:p>
          <a:p>
            <a:r>
              <a:rPr lang="en-US" sz="1800" i="1">
                <a:latin typeface="Arial" charset="0"/>
              </a:rPr>
              <a:t>Structure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Lewis Structures</a:t>
            </a:r>
          </a:p>
        </p:txBody>
      </p:sp>
      <p:sp>
        <p:nvSpPr>
          <p:cNvPr id="403459" name="Text Box 3"/>
          <p:cNvSpPr txBox="1">
            <a:spLocks noChangeArrowheads="1"/>
          </p:cNvSpPr>
          <p:nvPr/>
        </p:nvSpPr>
        <p:spPr bwMode="auto">
          <a:xfrm>
            <a:off x="822325" y="1789113"/>
            <a:ext cx="4870450" cy="366712"/>
          </a:xfrm>
          <a:prstGeom prst="rect">
            <a:avLst/>
          </a:prstGeom>
          <a:noFill/>
          <a:ln w="9525">
            <a:noFill/>
            <a:miter lim="800000"/>
            <a:headEnd/>
            <a:tailEnd/>
          </a:ln>
        </p:spPr>
        <p:txBody>
          <a:bodyPr wrap="none">
            <a:spAutoFit/>
          </a:bodyPr>
          <a:lstStyle/>
          <a:p>
            <a:r>
              <a:rPr lang="en-US" sz="1800">
                <a:latin typeface="Arial" charset="0"/>
              </a:rPr>
              <a:t>1)  Count up total number of valence electrons</a:t>
            </a:r>
          </a:p>
        </p:txBody>
      </p:sp>
      <p:sp>
        <p:nvSpPr>
          <p:cNvPr id="403460" name="Text Box 4"/>
          <p:cNvSpPr txBox="1">
            <a:spLocks noChangeArrowheads="1"/>
          </p:cNvSpPr>
          <p:nvPr/>
        </p:nvSpPr>
        <p:spPr bwMode="auto">
          <a:xfrm>
            <a:off x="825500" y="2176463"/>
            <a:ext cx="4159250" cy="366712"/>
          </a:xfrm>
          <a:prstGeom prst="rect">
            <a:avLst/>
          </a:prstGeom>
          <a:noFill/>
          <a:ln w="9525">
            <a:noFill/>
            <a:miter lim="800000"/>
            <a:headEnd/>
            <a:tailEnd/>
          </a:ln>
        </p:spPr>
        <p:txBody>
          <a:bodyPr wrap="none">
            <a:spAutoFit/>
          </a:bodyPr>
          <a:lstStyle/>
          <a:p>
            <a:r>
              <a:rPr lang="en-US" sz="1800">
                <a:latin typeface="Arial" charset="0"/>
              </a:rPr>
              <a:t>2)  Connect all atoms with single bonds</a:t>
            </a:r>
          </a:p>
        </p:txBody>
      </p:sp>
      <p:sp>
        <p:nvSpPr>
          <p:cNvPr id="403461" name="Text Box 5"/>
          <p:cNvSpPr txBox="1">
            <a:spLocks noChangeArrowheads="1"/>
          </p:cNvSpPr>
          <p:nvPr/>
        </p:nvSpPr>
        <p:spPr bwMode="auto">
          <a:xfrm>
            <a:off x="822325" y="2551113"/>
            <a:ext cx="4159250" cy="366712"/>
          </a:xfrm>
          <a:prstGeom prst="rect">
            <a:avLst/>
          </a:prstGeom>
          <a:noFill/>
          <a:ln w="9525">
            <a:noFill/>
            <a:miter lim="800000"/>
            <a:headEnd/>
            <a:tailEnd/>
          </a:ln>
        </p:spPr>
        <p:txBody>
          <a:bodyPr wrap="none">
            <a:spAutoFit/>
          </a:bodyPr>
          <a:lstStyle/>
          <a:p>
            <a:r>
              <a:rPr lang="en-US" sz="1800">
                <a:latin typeface="Arial" charset="0"/>
              </a:rPr>
              <a:t>     - “multiple” atoms usually on outside</a:t>
            </a:r>
          </a:p>
        </p:txBody>
      </p:sp>
      <p:sp>
        <p:nvSpPr>
          <p:cNvPr id="403462" name="Text Box 6"/>
          <p:cNvSpPr txBox="1">
            <a:spLocks noChangeArrowheads="1"/>
          </p:cNvSpPr>
          <p:nvPr/>
        </p:nvSpPr>
        <p:spPr bwMode="auto">
          <a:xfrm>
            <a:off x="822325" y="2903538"/>
            <a:ext cx="3854450" cy="366712"/>
          </a:xfrm>
          <a:prstGeom prst="rect">
            <a:avLst/>
          </a:prstGeom>
          <a:noFill/>
          <a:ln w="9525">
            <a:noFill/>
            <a:miter lim="800000"/>
            <a:headEnd/>
            <a:tailEnd/>
          </a:ln>
        </p:spPr>
        <p:txBody>
          <a:bodyPr wrap="none">
            <a:spAutoFit/>
          </a:bodyPr>
          <a:lstStyle/>
          <a:p>
            <a:r>
              <a:rPr lang="en-US" sz="1800">
                <a:latin typeface="Arial" charset="0"/>
              </a:rPr>
              <a:t>     - “single” atoms usually in center;</a:t>
            </a:r>
          </a:p>
        </p:txBody>
      </p:sp>
      <p:sp>
        <p:nvSpPr>
          <p:cNvPr id="403463" name="Text Box 7"/>
          <p:cNvSpPr txBox="1">
            <a:spLocks noChangeArrowheads="1"/>
          </p:cNvSpPr>
          <p:nvPr/>
        </p:nvSpPr>
        <p:spPr bwMode="auto">
          <a:xfrm>
            <a:off x="2098675" y="3246438"/>
            <a:ext cx="2165350" cy="366712"/>
          </a:xfrm>
          <a:prstGeom prst="rect">
            <a:avLst/>
          </a:prstGeom>
          <a:noFill/>
          <a:ln w="9525">
            <a:noFill/>
            <a:miter lim="800000"/>
            <a:headEnd/>
            <a:tailEnd/>
          </a:ln>
        </p:spPr>
        <p:txBody>
          <a:bodyPr wrap="none">
            <a:spAutoFit/>
          </a:bodyPr>
          <a:lstStyle/>
          <a:p>
            <a:r>
              <a:rPr lang="en-US" sz="1800">
                <a:latin typeface="Arial" charset="0"/>
              </a:rPr>
              <a:t>C </a:t>
            </a:r>
            <a:r>
              <a:rPr lang="en-US" sz="1800" b="1">
                <a:latin typeface="Arial" charset="0"/>
              </a:rPr>
              <a:t>always</a:t>
            </a:r>
            <a:r>
              <a:rPr lang="en-US" sz="1800">
                <a:latin typeface="Arial" charset="0"/>
              </a:rPr>
              <a:t> in center,</a:t>
            </a:r>
          </a:p>
        </p:txBody>
      </p:sp>
      <p:sp>
        <p:nvSpPr>
          <p:cNvPr id="403464" name="Text Box 8"/>
          <p:cNvSpPr txBox="1">
            <a:spLocks noChangeArrowheads="1"/>
          </p:cNvSpPr>
          <p:nvPr/>
        </p:nvSpPr>
        <p:spPr bwMode="auto">
          <a:xfrm>
            <a:off x="2098675" y="3589338"/>
            <a:ext cx="2343150" cy="366712"/>
          </a:xfrm>
          <a:prstGeom prst="rect">
            <a:avLst/>
          </a:prstGeom>
          <a:noFill/>
          <a:ln w="9525">
            <a:noFill/>
            <a:miter lim="800000"/>
            <a:headEnd/>
            <a:tailEnd/>
          </a:ln>
        </p:spPr>
        <p:txBody>
          <a:bodyPr wrap="none">
            <a:spAutoFit/>
          </a:bodyPr>
          <a:lstStyle/>
          <a:p>
            <a:r>
              <a:rPr lang="en-US" sz="1800">
                <a:latin typeface="Arial" charset="0"/>
              </a:rPr>
              <a:t>H </a:t>
            </a:r>
            <a:r>
              <a:rPr lang="en-US" sz="1800" b="1">
                <a:latin typeface="Arial" charset="0"/>
              </a:rPr>
              <a:t>always</a:t>
            </a:r>
            <a:r>
              <a:rPr lang="en-US" sz="1800">
                <a:latin typeface="Arial" charset="0"/>
              </a:rPr>
              <a:t> on outside.</a:t>
            </a:r>
          </a:p>
        </p:txBody>
      </p:sp>
      <p:sp>
        <p:nvSpPr>
          <p:cNvPr id="403465" name="Text Box 9"/>
          <p:cNvSpPr txBox="1">
            <a:spLocks noChangeArrowheads="1"/>
          </p:cNvSpPr>
          <p:nvPr/>
        </p:nvSpPr>
        <p:spPr bwMode="auto">
          <a:xfrm>
            <a:off x="825500" y="3938588"/>
            <a:ext cx="3994150" cy="366712"/>
          </a:xfrm>
          <a:prstGeom prst="rect">
            <a:avLst/>
          </a:prstGeom>
          <a:noFill/>
          <a:ln w="9525">
            <a:noFill/>
            <a:miter lim="800000"/>
            <a:headEnd/>
            <a:tailEnd/>
          </a:ln>
        </p:spPr>
        <p:txBody>
          <a:bodyPr wrap="none">
            <a:spAutoFit/>
          </a:bodyPr>
          <a:lstStyle/>
          <a:p>
            <a:r>
              <a:rPr lang="en-US" sz="1800">
                <a:latin typeface="Arial" charset="0"/>
              </a:rPr>
              <a:t>3)  Complete octets on exterior atoms</a:t>
            </a:r>
          </a:p>
        </p:txBody>
      </p:sp>
      <p:sp>
        <p:nvSpPr>
          <p:cNvPr id="403466" name="Rectangle 10"/>
          <p:cNvSpPr>
            <a:spLocks noChangeArrowheads="1"/>
          </p:cNvSpPr>
          <p:nvPr/>
        </p:nvSpPr>
        <p:spPr bwMode="auto">
          <a:xfrm>
            <a:off x="4689475" y="3932238"/>
            <a:ext cx="1708150" cy="366712"/>
          </a:xfrm>
          <a:prstGeom prst="rect">
            <a:avLst/>
          </a:prstGeom>
          <a:noFill/>
          <a:ln w="9525">
            <a:noFill/>
            <a:miter lim="800000"/>
            <a:headEnd/>
            <a:tailEnd/>
          </a:ln>
        </p:spPr>
        <p:txBody>
          <a:bodyPr wrap="none">
            <a:spAutoFit/>
          </a:bodyPr>
          <a:lstStyle/>
          <a:p>
            <a:r>
              <a:rPr lang="en-US" sz="1800">
                <a:latin typeface="Arial" charset="0"/>
              </a:rPr>
              <a:t>(not H, though)</a:t>
            </a:r>
          </a:p>
        </p:txBody>
      </p:sp>
      <p:sp>
        <p:nvSpPr>
          <p:cNvPr id="403467" name="Text Box 11"/>
          <p:cNvSpPr txBox="1">
            <a:spLocks noChangeArrowheads="1"/>
          </p:cNvSpPr>
          <p:nvPr/>
        </p:nvSpPr>
        <p:spPr bwMode="auto">
          <a:xfrm>
            <a:off x="825500" y="4719638"/>
            <a:ext cx="1162050" cy="366712"/>
          </a:xfrm>
          <a:prstGeom prst="rect">
            <a:avLst/>
          </a:prstGeom>
          <a:noFill/>
          <a:ln w="9525">
            <a:noFill/>
            <a:miter lim="800000"/>
            <a:headEnd/>
            <a:tailEnd/>
          </a:ln>
        </p:spPr>
        <p:txBody>
          <a:bodyPr wrap="none">
            <a:spAutoFit/>
          </a:bodyPr>
          <a:lstStyle/>
          <a:p>
            <a:r>
              <a:rPr lang="en-US" sz="1800">
                <a:latin typeface="Arial" charset="0"/>
              </a:rPr>
              <a:t>4)  Check</a:t>
            </a:r>
          </a:p>
        </p:txBody>
      </p:sp>
      <p:sp>
        <p:nvSpPr>
          <p:cNvPr id="403468" name="Text Box 12"/>
          <p:cNvSpPr txBox="1">
            <a:spLocks noChangeArrowheads="1"/>
          </p:cNvSpPr>
          <p:nvPr/>
        </p:nvSpPr>
        <p:spPr bwMode="auto">
          <a:xfrm>
            <a:off x="822325" y="5065713"/>
            <a:ext cx="4298950" cy="366712"/>
          </a:xfrm>
          <a:prstGeom prst="rect">
            <a:avLst/>
          </a:prstGeom>
          <a:noFill/>
          <a:ln w="9525">
            <a:noFill/>
            <a:miter lim="800000"/>
            <a:headEnd/>
            <a:tailEnd/>
          </a:ln>
        </p:spPr>
        <p:txBody>
          <a:bodyPr wrap="none">
            <a:spAutoFit/>
          </a:bodyPr>
          <a:lstStyle/>
          <a:p>
            <a:r>
              <a:rPr lang="en-US" sz="1800">
                <a:latin typeface="Arial" charset="0"/>
              </a:rPr>
              <a:t>     - valence electrons match with Step 1</a:t>
            </a:r>
          </a:p>
        </p:txBody>
      </p:sp>
      <p:sp>
        <p:nvSpPr>
          <p:cNvPr id="403469" name="Text Box 13"/>
          <p:cNvSpPr txBox="1">
            <a:spLocks noChangeArrowheads="1"/>
          </p:cNvSpPr>
          <p:nvPr/>
        </p:nvSpPr>
        <p:spPr bwMode="auto">
          <a:xfrm>
            <a:off x="822325" y="5418138"/>
            <a:ext cx="4298950" cy="366712"/>
          </a:xfrm>
          <a:prstGeom prst="rect">
            <a:avLst/>
          </a:prstGeom>
          <a:noFill/>
          <a:ln w="9525">
            <a:noFill/>
            <a:miter lim="800000"/>
            <a:headEnd/>
            <a:tailEnd/>
          </a:ln>
        </p:spPr>
        <p:txBody>
          <a:bodyPr wrap="none">
            <a:spAutoFit/>
          </a:bodyPr>
          <a:lstStyle/>
          <a:p>
            <a:r>
              <a:rPr lang="en-US" sz="1800">
                <a:latin typeface="Arial" charset="0"/>
              </a:rPr>
              <a:t>     - all atoms (except H) have an octet;  </a:t>
            </a:r>
          </a:p>
        </p:txBody>
      </p:sp>
      <p:sp>
        <p:nvSpPr>
          <p:cNvPr id="403470" name="Rectangle 14"/>
          <p:cNvSpPr>
            <a:spLocks noChangeArrowheads="1"/>
          </p:cNvSpPr>
          <p:nvPr/>
        </p:nvSpPr>
        <p:spPr bwMode="auto">
          <a:xfrm>
            <a:off x="4883150" y="5418138"/>
            <a:ext cx="2597150" cy="366712"/>
          </a:xfrm>
          <a:prstGeom prst="rect">
            <a:avLst/>
          </a:prstGeom>
          <a:noFill/>
          <a:ln w="9525">
            <a:noFill/>
            <a:miter lim="800000"/>
            <a:headEnd/>
            <a:tailEnd/>
          </a:ln>
        </p:spPr>
        <p:txBody>
          <a:bodyPr wrap="none">
            <a:spAutoFit/>
          </a:bodyPr>
          <a:lstStyle/>
          <a:p>
            <a:r>
              <a:rPr lang="en-US" sz="1800">
                <a:latin typeface="Arial" charset="0"/>
              </a:rPr>
              <a:t>if not, try multiple bonds</a:t>
            </a:r>
          </a:p>
        </p:txBody>
      </p:sp>
      <p:sp>
        <p:nvSpPr>
          <p:cNvPr id="403471" name="Text Box 15"/>
          <p:cNvSpPr txBox="1">
            <a:spLocks noChangeArrowheads="1"/>
          </p:cNvSpPr>
          <p:nvPr/>
        </p:nvSpPr>
        <p:spPr bwMode="auto">
          <a:xfrm>
            <a:off x="822325" y="5770563"/>
            <a:ext cx="2889250" cy="366712"/>
          </a:xfrm>
          <a:prstGeom prst="rect">
            <a:avLst/>
          </a:prstGeom>
          <a:noFill/>
          <a:ln w="9525">
            <a:noFill/>
            <a:miter lim="800000"/>
            <a:headEnd/>
            <a:tailEnd/>
          </a:ln>
        </p:spPr>
        <p:txBody>
          <a:bodyPr wrap="none">
            <a:spAutoFit/>
          </a:bodyPr>
          <a:lstStyle/>
          <a:p>
            <a:r>
              <a:rPr lang="en-US" sz="1800">
                <a:latin typeface="Arial" charset="0"/>
              </a:rPr>
              <a:t>     - any extra electrons?   </a:t>
            </a:r>
          </a:p>
        </p:txBody>
      </p:sp>
      <p:sp>
        <p:nvSpPr>
          <p:cNvPr id="403472" name="Rectangle 16"/>
          <p:cNvSpPr>
            <a:spLocks noChangeArrowheads="1"/>
          </p:cNvSpPr>
          <p:nvPr/>
        </p:nvSpPr>
        <p:spPr bwMode="auto">
          <a:xfrm>
            <a:off x="3470275" y="5770563"/>
            <a:ext cx="2165350" cy="366712"/>
          </a:xfrm>
          <a:prstGeom prst="rect">
            <a:avLst/>
          </a:prstGeom>
          <a:noFill/>
          <a:ln w="9525">
            <a:noFill/>
            <a:miter lim="800000"/>
            <a:headEnd/>
            <a:tailEnd/>
          </a:ln>
        </p:spPr>
        <p:txBody>
          <a:bodyPr wrap="none">
            <a:spAutoFit/>
          </a:bodyPr>
          <a:lstStyle/>
          <a:p>
            <a:r>
              <a:rPr lang="en-US" sz="1800">
                <a:latin typeface="Arial" charset="0"/>
              </a:rPr>
              <a:t>Put on central atom</a:t>
            </a:r>
          </a:p>
        </p:txBody>
      </p:sp>
      <p:sp>
        <p:nvSpPr>
          <p:cNvPr id="403473" name="Text Box 17"/>
          <p:cNvSpPr txBox="1">
            <a:spLocks noChangeArrowheads="1"/>
          </p:cNvSpPr>
          <p:nvPr/>
        </p:nvSpPr>
        <p:spPr bwMode="auto">
          <a:xfrm>
            <a:off x="822325" y="4284663"/>
            <a:ext cx="4298950" cy="366712"/>
          </a:xfrm>
          <a:prstGeom prst="rect">
            <a:avLst/>
          </a:prstGeom>
          <a:noFill/>
          <a:ln w="9525">
            <a:noFill/>
            <a:miter lim="800000"/>
            <a:headEnd/>
            <a:tailEnd/>
          </a:ln>
        </p:spPr>
        <p:txBody>
          <a:bodyPr wrap="none">
            <a:spAutoFit/>
          </a:bodyPr>
          <a:lstStyle/>
          <a:p>
            <a:r>
              <a:rPr lang="en-US" sz="1800">
                <a:latin typeface="Arial" charset="0"/>
              </a:rPr>
              <a:t>     - no unpaired electrons (free radicals)</a:t>
            </a:r>
          </a:p>
        </p:txBody>
      </p:sp>
      <p:pic>
        <p:nvPicPr>
          <p:cNvPr id="176146" name="Picture 19" descr="Gilbert Lewis"/>
          <p:cNvPicPr>
            <a:picLocks noChangeAspect="1" noChangeArrowheads="1"/>
          </p:cNvPicPr>
          <p:nvPr/>
        </p:nvPicPr>
        <p:blipFill>
          <a:blip r:embed="rId4" cstate="print"/>
          <a:srcRect/>
          <a:stretch>
            <a:fillRect/>
          </a:stretch>
        </p:blipFill>
        <p:spPr bwMode="auto">
          <a:xfrm>
            <a:off x="6740525" y="1835150"/>
            <a:ext cx="1885950" cy="1905000"/>
          </a:xfrm>
          <a:prstGeom prst="rect">
            <a:avLst/>
          </a:prstGeom>
          <a:noFill/>
          <a:ln w="9525">
            <a:noFill/>
            <a:miter lim="800000"/>
            <a:headEnd/>
            <a:tailEnd/>
          </a:ln>
        </p:spPr>
      </p:pic>
      <p:sp>
        <p:nvSpPr>
          <p:cNvPr id="176147" name="Text Box 20"/>
          <p:cNvSpPr txBox="1">
            <a:spLocks noChangeArrowheads="1"/>
          </p:cNvSpPr>
          <p:nvPr/>
        </p:nvSpPr>
        <p:spPr bwMode="auto">
          <a:xfrm>
            <a:off x="7169150" y="3787775"/>
            <a:ext cx="1062038" cy="274638"/>
          </a:xfrm>
          <a:prstGeom prst="rect">
            <a:avLst/>
          </a:prstGeom>
          <a:noFill/>
          <a:ln w="9525">
            <a:noFill/>
            <a:miter lim="800000"/>
            <a:headEnd/>
            <a:tailEnd/>
          </a:ln>
        </p:spPr>
        <p:txBody>
          <a:bodyPr wrap="none">
            <a:spAutoFit/>
          </a:bodyPr>
          <a:lstStyle/>
          <a:p>
            <a:r>
              <a:rPr lang="en-US" sz="1200">
                <a:latin typeface="Arial" charset="0"/>
              </a:rPr>
              <a:t>Gilbert Lewis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3459"/>
                                        </p:tgtEl>
                                        <p:attrNameLst>
                                          <p:attrName>style.visibility</p:attrName>
                                        </p:attrNameLst>
                                      </p:cBhvr>
                                      <p:to>
                                        <p:strVal val="visible"/>
                                      </p:to>
                                    </p:set>
                                    <p:anim calcmode="lin" valueType="num">
                                      <p:cBhvr>
                                        <p:cTn id="7" dur="500" fill="hold"/>
                                        <p:tgtEl>
                                          <p:spTgt spid="403459"/>
                                        </p:tgtEl>
                                        <p:attrNameLst>
                                          <p:attrName>ppt_w</p:attrName>
                                        </p:attrNameLst>
                                      </p:cBhvr>
                                      <p:tavLst>
                                        <p:tav tm="0">
                                          <p:val>
                                            <p:fltVal val="0"/>
                                          </p:val>
                                        </p:tav>
                                        <p:tav tm="100000">
                                          <p:val>
                                            <p:strVal val="#ppt_w"/>
                                          </p:val>
                                        </p:tav>
                                      </p:tavLst>
                                    </p:anim>
                                    <p:anim calcmode="lin" valueType="num">
                                      <p:cBhvr>
                                        <p:cTn id="8" dur="500" fill="hold"/>
                                        <p:tgtEl>
                                          <p:spTgt spid="403459"/>
                                        </p:tgtEl>
                                        <p:attrNameLst>
                                          <p:attrName>ppt_h</p:attrName>
                                        </p:attrNameLst>
                                      </p:cBhvr>
                                      <p:tavLst>
                                        <p:tav tm="0">
                                          <p:val>
                                            <p:fltVal val="0"/>
                                          </p:val>
                                        </p:tav>
                                        <p:tav tm="100000">
                                          <p:val>
                                            <p:strVal val="#ppt_h"/>
                                          </p:val>
                                        </p:tav>
                                      </p:tavLst>
                                    </p:anim>
                                    <p:animEffect transition="in" filter="fade">
                                      <p:cBhvr>
                                        <p:cTn id="9" dur="500"/>
                                        <p:tgtEl>
                                          <p:spTgt spid="40345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3460"/>
                                        </p:tgtEl>
                                        <p:attrNameLst>
                                          <p:attrName>style.visibility</p:attrName>
                                        </p:attrNameLst>
                                      </p:cBhvr>
                                      <p:to>
                                        <p:strVal val="visible"/>
                                      </p:to>
                                    </p:set>
                                    <p:anim calcmode="lin" valueType="num">
                                      <p:cBhvr>
                                        <p:cTn id="14" dur="500" fill="hold"/>
                                        <p:tgtEl>
                                          <p:spTgt spid="403460"/>
                                        </p:tgtEl>
                                        <p:attrNameLst>
                                          <p:attrName>ppt_w</p:attrName>
                                        </p:attrNameLst>
                                      </p:cBhvr>
                                      <p:tavLst>
                                        <p:tav tm="0">
                                          <p:val>
                                            <p:fltVal val="0"/>
                                          </p:val>
                                        </p:tav>
                                        <p:tav tm="100000">
                                          <p:val>
                                            <p:strVal val="#ppt_w"/>
                                          </p:val>
                                        </p:tav>
                                      </p:tavLst>
                                    </p:anim>
                                    <p:anim calcmode="lin" valueType="num">
                                      <p:cBhvr>
                                        <p:cTn id="15" dur="500" fill="hold"/>
                                        <p:tgtEl>
                                          <p:spTgt spid="403460"/>
                                        </p:tgtEl>
                                        <p:attrNameLst>
                                          <p:attrName>ppt_h</p:attrName>
                                        </p:attrNameLst>
                                      </p:cBhvr>
                                      <p:tavLst>
                                        <p:tav tm="0">
                                          <p:val>
                                            <p:fltVal val="0"/>
                                          </p:val>
                                        </p:tav>
                                        <p:tav tm="100000">
                                          <p:val>
                                            <p:strVal val="#ppt_h"/>
                                          </p:val>
                                        </p:tav>
                                      </p:tavLst>
                                    </p:anim>
                                    <p:animEffect transition="in" filter="fade">
                                      <p:cBhvr>
                                        <p:cTn id="16" dur="500"/>
                                        <p:tgtEl>
                                          <p:spTgt spid="403460"/>
                                        </p:tgtEl>
                                      </p:cBhvr>
                                    </p:animEffect>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403461"/>
                                        </p:tgtEl>
                                        <p:attrNameLst>
                                          <p:attrName>style.visibility</p:attrName>
                                        </p:attrNameLst>
                                      </p:cBhvr>
                                      <p:to>
                                        <p:strVal val="visible"/>
                                      </p:to>
                                    </p:set>
                                    <p:animEffect transition="in" filter="fade">
                                      <p:cBhvr>
                                        <p:cTn id="21" dur="1000"/>
                                        <p:tgtEl>
                                          <p:spTgt spid="403461"/>
                                        </p:tgtEl>
                                      </p:cBhvr>
                                    </p:animEffect>
                                    <p:anim calcmode="lin" valueType="num">
                                      <p:cBhvr>
                                        <p:cTn id="22" dur="1000" fill="hold"/>
                                        <p:tgtEl>
                                          <p:spTgt spid="403461"/>
                                        </p:tgtEl>
                                        <p:attrNameLst>
                                          <p:attrName>ppt_x</p:attrName>
                                        </p:attrNameLst>
                                      </p:cBhvr>
                                      <p:tavLst>
                                        <p:tav tm="0">
                                          <p:val>
                                            <p:strVal val="#ppt_x-.1"/>
                                          </p:val>
                                        </p:tav>
                                        <p:tav tm="100000">
                                          <p:val>
                                            <p:strVal val="#ppt_x"/>
                                          </p:val>
                                        </p:tav>
                                      </p:tavLst>
                                    </p:anim>
                                    <p:anim calcmode="lin" valueType="num">
                                      <p:cBhvr>
                                        <p:cTn id="23" dur="1000" fill="hold"/>
                                        <p:tgtEl>
                                          <p:spTgt spid="40346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403462"/>
                                        </p:tgtEl>
                                        <p:attrNameLst>
                                          <p:attrName>style.visibility</p:attrName>
                                        </p:attrNameLst>
                                      </p:cBhvr>
                                      <p:to>
                                        <p:strVal val="visible"/>
                                      </p:to>
                                    </p:set>
                                    <p:animEffect transition="in" filter="fade">
                                      <p:cBhvr>
                                        <p:cTn id="28" dur="1000"/>
                                        <p:tgtEl>
                                          <p:spTgt spid="403462"/>
                                        </p:tgtEl>
                                      </p:cBhvr>
                                    </p:animEffect>
                                    <p:anim calcmode="lin" valueType="num">
                                      <p:cBhvr>
                                        <p:cTn id="29" dur="1000" fill="hold"/>
                                        <p:tgtEl>
                                          <p:spTgt spid="403462"/>
                                        </p:tgtEl>
                                        <p:attrNameLst>
                                          <p:attrName>ppt_x</p:attrName>
                                        </p:attrNameLst>
                                      </p:cBhvr>
                                      <p:tavLst>
                                        <p:tav tm="0">
                                          <p:val>
                                            <p:strVal val="#ppt_x-.1"/>
                                          </p:val>
                                        </p:tav>
                                        <p:tav tm="100000">
                                          <p:val>
                                            <p:strVal val="#ppt_x"/>
                                          </p:val>
                                        </p:tav>
                                      </p:tavLst>
                                    </p:anim>
                                    <p:anim calcmode="lin" valueType="num">
                                      <p:cBhvr>
                                        <p:cTn id="30" dur="1000" fill="hold"/>
                                        <p:tgtEl>
                                          <p:spTgt spid="40346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03463"/>
                                        </p:tgtEl>
                                        <p:attrNameLst>
                                          <p:attrName>style.visibility</p:attrName>
                                        </p:attrNameLst>
                                      </p:cBhvr>
                                      <p:to>
                                        <p:strVal val="visible"/>
                                      </p:to>
                                    </p:set>
                                    <p:anim calcmode="lin" valueType="num">
                                      <p:cBhvr>
                                        <p:cTn id="35" dur="500" fill="hold"/>
                                        <p:tgtEl>
                                          <p:spTgt spid="403463"/>
                                        </p:tgtEl>
                                        <p:attrNameLst>
                                          <p:attrName>ppt_w</p:attrName>
                                        </p:attrNameLst>
                                      </p:cBhvr>
                                      <p:tavLst>
                                        <p:tav tm="0">
                                          <p:val>
                                            <p:fltVal val="0"/>
                                          </p:val>
                                        </p:tav>
                                        <p:tav tm="100000">
                                          <p:val>
                                            <p:strVal val="#ppt_w"/>
                                          </p:val>
                                        </p:tav>
                                      </p:tavLst>
                                    </p:anim>
                                    <p:anim calcmode="lin" valueType="num">
                                      <p:cBhvr>
                                        <p:cTn id="36" dur="500" fill="hold"/>
                                        <p:tgtEl>
                                          <p:spTgt spid="403463"/>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03464"/>
                                        </p:tgtEl>
                                        <p:attrNameLst>
                                          <p:attrName>style.visibility</p:attrName>
                                        </p:attrNameLst>
                                      </p:cBhvr>
                                      <p:to>
                                        <p:strVal val="visible"/>
                                      </p:to>
                                    </p:set>
                                    <p:anim calcmode="lin" valueType="num">
                                      <p:cBhvr>
                                        <p:cTn id="41" dur="500" fill="hold"/>
                                        <p:tgtEl>
                                          <p:spTgt spid="403464"/>
                                        </p:tgtEl>
                                        <p:attrNameLst>
                                          <p:attrName>ppt_w</p:attrName>
                                        </p:attrNameLst>
                                      </p:cBhvr>
                                      <p:tavLst>
                                        <p:tav tm="0">
                                          <p:val>
                                            <p:fltVal val="0"/>
                                          </p:val>
                                        </p:tav>
                                        <p:tav tm="100000">
                                          <p:val>
                                            <p:strVal val="#ppt_w"/>
                                          </p:val>
                                        </p:tav>
                                      </p:tavLst>
                                    </p:anim>
                                    <p:anim calcmode="lin" valueType="num">
                                      <p:cBhvr>
                                        <p:cTn id="42" dur="500" fill="hold"/>
                                        <p:tgtEl>
                                          <p:spTgt spid="40346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03465"/>
                                        </p:tgtEl>
                                        <p:attrNameLst>
                                          <p:attrName>style.visibility</p:attrName>
                                        </p:attrNameLst>
                                      </p:cBhvr>
                                      <p:to>
                                        <p:strVal val="visible"/>
                                      </p:to>
                                    </p:set>
                                    <p:anim calcmode="lin" valueType="num">
                                      <p:cBhvr>
                                        <p:cTn id="47" dur="500" fill="hold"/>
                                        <p:tgtEl>
                                          <p:spTgt spid="403465"/>
                                        </p:tgtEl>
                                        <p:attrNameLst>
                                          <p:attrName>ppt_w</p:attrName>
                                        </p:attrNameLst>
                                      </p:cBhvr>
                                      <p:tavLst>
                                        <p:tav tm="0">
                                          <p:val>
                                            <p:fltVal val="0"/>
                                          </p:val>
                                        </p:tav>
                                        <p:tav tm="100000">
                                          <p:val>
                                            <p:strVal val="#ppt_w"/>
                                          </p:val>
                                        </p:tav>
                                      </p:tavLst>
                                    </p:anim>
                                    <p:anim calcmode="lin" valueType="num">
                                      <p:cBhvr>
                                        <p:cTn id="48" dur="500" fill="hold"/>
                                        <p:tgtEl>
                                          <p:spTgt spid="403465"/>
                                        </p:tgtEl>
                                        <p:attrNameLst>
                                          <p:attrName>ppt_h</p:attrName>
                                        </p:attrNameLst>
                                      </p:cBhvr>
                                      <p:tavLst>
                                        <p:tav tm="0">
                                          <p:val>
                                            <p:fltVal val="0"/>
                                          </p:val>
                                        </p:tav>
                                        <p:tav tm="100000">
                                          <p:val>
                                            <p:strVal val="#ppt_h"/>
                                          </p:val>
                                        </p:tav>
                                      </p:tavLst>
                                    </p:anim>
                                    <p:animEffect transition="in" filter="fade">
                                      <p:cBhvr>
                                        <p:cTn id="49" dur="500"/>
                                        <p:tgtEl>
                                          <p:spTgt spid="403465"/>
                                        </p:tgtEl>
                                      </p:cBhvr>
                                    </p:animEffect>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403466"/>
                                        </p:tgtEl>
                                        <p:attrNameLst>
                                          <p:attrName>style.visibility</p:attrName>
                                        </p:attrNameLst>
                                      </p:cBhvr>
                                      <p:to>
                                        <p:strVal val="visible"/>
                                      </p:to>
                                    </p:set>
                                    <p:animEffect transition="in" filter="fade">
                                      <p:cBhvr>
                                        <p:cTn id="54" dur="1000"/>
                                        <p:tgtEl>
                                          <p:spTgt spid="403466"/>
                                        </p:tgtEl>
                                      </p:cBhvr>
                                    </p:animEffect>
                                    <p:anim calcmode="lin" valueType="num">
                                      <p:cBhvr>
                                        <p:cTn id="55" dur="1000" fill="hold"/>
                                        <p:tgtEl>
                                          <p:spTgt spid="403466"/>
                                        </p:tgtEl>
                                        <p:attrNameLst>
                                          <p:attrName>ppt_x</p:attrName>
                                        </p:attrNameLst>
                                      </p:cBhvr>
                                      <p:tavLst>
                                        <p:tav tm="0">
                                          <p:val>
                                            <p:strVal val="#ppt_x-.1"/>
                                          </p:val>
                                        </p:tav>
                                        <p:tav tm="100000">
                                          <p:val>
                                            <p:strVal val="#ppt_x"/>
                                          </p:val>
                                        </p:tav>
                                      </p:tavLst>
                                    </p:anim>
                                    <p:anim calcmode="lin" valueType="num">
                                      <p:cBhvr>
                                        <p:cTn id="56" dur="1000" fill="hold"/>
                                        <p:tgtEl>
                                          <p:spTgt spid="40346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403467"/>
                                        </p:tgtEl>
                                        <p:attrNameLst>
                                          <p:attrName>style.visibility</p:attrName>
                                        </p:attrNameLst>
                                      </p:cBhvr>
                                      <p:to>
                                        <p:strVal val="visible"/>
                                      </p:to>
                                    </p:set>
                                    <p:anim by="(-#ppt_w*2)" calcmode="lin" valueType="num">
                                      <p:cBhvr rctx="PPT">
                                        <p:cTn id="61" dur="500" autoRev="1" fill="hold">
                                          <p:stCondLst>
                                            <p:cond delay="0"/>
                                          </p:stCondLst>
                                        </p:cTn>
                                        <p:tgtEl>
                                          <p:spTgt spid="403467"/>
                                        </p:tgtEl>
                                        <p:attrNameLst>
                                          <p:attrName>ppt_w</p:attrName>
                                        </p:attrNameLst>
                                      </p:cBhvr>
                                    </p:anim>
                                    <p:anim by="(#ppt_w*0.50)" calcmode="lin" valueType="num">
                                      <p:cBhvr>
                                        <p:cTn id="62" dur="500" decel="50000" autoRev="1" fill="hold">
                                          <p:stCondLst>
                                            <p:cond delay="0"/>
                                          </p:stCondLst>
                                        </p:cTn>
                                        <p:tgtEl>
                                          <p:spTgt spid="403467"/>
                                        </p:tgtEl>
                                        <p:attrNameLst>
                                          <p:attrName>ppt_x</p:attrName>
                                        </p:attrNameLst>
                                      </p:cBhvr>
                                    </p:anim>
                                    <p:anim from="(-#ppt_h/2)" to="(#ppt_y)" calcmode="lin" valueType="num">
                                      <p:cBhvr>
                                        <p:cTn id="63" dur="1000" fill="hold">
                                          <p:stCondLst>
                                            <p:cond delay="0"/>
                                          </p:stCondLst>
                                        </p:cTn>
                                        <p:tgtEl>
                                          <p:spTgt spid="403467"/>
                                        </p:tgtEl>
                                        <p:attrNameLst>
                                          <p:attrName>ppt_y</p:attrName>
                                        </p:attrNameLst>
                                      </p:cBhvr>
                                    </p:anim>
                                    <p:animRot by="21600000">
                                      <p:cBhvr>
                                        <p:cTn id="64" dur="1000" fill="hold">
                                          <p:stCondLst>
                                            <p:cond delay="0"/>
                                          </p:stCondLst>
                                        </p:cTn>
                                        <p:tgtEl>
                                          <p:spTgt spid="40346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9" presetClass="entr" presetSubtype="0" accel="100000" fill="hold" grpId="0" nodeType="clickEffect">
                                  <p:stCondLst>
                                    <p:cond delay="0"/>
                                  </p:stCondLst>
                                  <p:childTnLst>
                                    <p:set>
                                      <p:cBhvr>
                                        <p:cTn id="68" dur="1" fill="hold">
                                          <p:stCondLst>
                                            <p:cond delay="0"/>
                                          </p:stCondLst>
                                        </p:cTn>
                                        <p:tgtEl>
                                          <p:spTgt spid="403468"/>
                                        </p:tgtEl>
                                        <p:attrNameLst>
                                          <p:attrName>style.visibility</p:attrName>
                                        </p:attrNameLst>
                                      </p:cBhvr>
                                      <p:to>
                                        <p:strVal val="visible"/>
                                      </p:to>
                                    </p:set>
                                    <p:anim calcmode="lin" valueType="num">
                                      <p:cBhvr>
                                        <p:cTn id="69" dur="500" fill="hold"/>
                                        <p:tgtEl>
                                          <p:spTgt spid="403468"/>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03468"/>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03468"/>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03468"/>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9" presetClass="entr" presetSubtype="0" accel="100000" fill="hold" grpId="0" nodeType="clickEffect">
                                  <p:stCondLst>
                                    <p:cond delay="0"/>
                                  </p:stCondLst>
                                  <p:childTnLst>
                                    <p:set>
                                      <p:cBhvr>
                                        <p:cTn id="76" dur="1" fill="hold">
                                          <p:stCondLst>
                                            <p:cond delay="0"/>
                                          </p:stCondLst>
                                        </p:cTn>
                                        <p:tgtEl>
                                          <p:spTgt spid="403469"/>
                                        </p:tgtEl>
                                        <p:attrNameLst>
                                          <p:attrName>style.visibility</p:attrName>
                                        </p:attrNameLst>
                                      </p:cBhvr>
                                      <p:to>
                                        <p:strVal val="visible"/>
                                      </p:to>
                                    </p:set>
                                    <p:anim calcmode="lin" valueType="num">
                                      <p:cBhvr>
                                        <p:cTn id="77" dur="500" fill="hold"/>
                                        <p:tgtEl>
                                          <p:spTgt spid="403469"/>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403469"/>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403469"/>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40346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03470"/>
                                        </p:tgtEl>
                                        <p:attrNameLst>
                                          <p:attrName>style.visibility</p:attrName>
                                        </p:attrNameLst>
                                      </p:cBhvr>
                                      <p:to>
                                        <p:strVal val="visible"/>
                                      </p:to>
                                    </p:set>
                                    <p:animEffect transition="in" filter="fade">
                                      <p:cBhvr>
                                        <p:cTn id="85" dur="2000"/>
                                        <p:tgtEl>
                                          <p:spTgt spid="403470"/>
                                        </p:tgtEl>
                                      </p:cBhvr>
                                    </p:animEffect>
                                  </p:childTnLst>
                                </p:cTn>
                              </p:par>
                            </p:childTnLst>
                          </p:cTn>
                        </p:par>
                      </p:childTnLst>
                    </p:cTn>
                  </p:par>
                  <p:par>
                    <p:cTn id="86" fill="hold">
                      <p:stCondLst>
                        <p:cond delay="indefinite"/>
                      </p:stCondLst>
                      <p:childTnLst>
                        <p:par>
                          <p:cTn id="87" fill="hold">
                            <p:stCondLst>
                              <p:cond delay="0"/>
                            </p:stCondLst>
                            <p:childTnLst>
                              <p:par>
                                <p:cTn id="88" presetID="39" presetClass="entr" presetSubtype="0" accel="100000" fill="hold" grpId="0" nodeType="clickEffect">
                                  <p:stCondLst>
                                    <p:cond delay="0"/>
                                  </p:stCondLst>
                                  <p:childTnLst>
                                    <p:set>
                                      <p:cBhvr>
                                        <p:cTn id="89" dur="1" fill="hold">
                                          <p:stCondLst>
                                            <p:cond delay="0"/>
                                          </p:stCondLst>
                                        </p:cTn>
                                        <p:tgtEl>
                                          <p:spTgt spid="403471"/>
                                        </p:tgtEl>
                                        <p:attrNameLst>
                                          <p:attrName>style.visibility</p:attrName>
                                        </p:attrNameLst>
                                      </p:cBhvr>
                                      <p:to>
                                        <p:strVal val="visible"/>
                                      </p:to>
                                    </p:set>
                                    <p:anim calcmode="lin" valueType="num">
                                      <p:cBhvr>
                                        <p:cTn id="90" dur="500" fill="hold"/>
                                        <p:tgtEl>
                                          <p:spTgt spid="403471"/>
                                        </p:tgtEl>
                                        <p:attrNameLst>
                                          <p:attrName>ppt_h</p:attrName>
                                        </p:attrNameLst>
                                      </p:cBhvr>
                                      <p:tavLst>
                                        <p:tav tm="0">
                                          <p:val>
                                            <p:strVal val="#ppt_h/20"/>
                                          </p:val>
                                        </p:tav>
                                        <p:tav tm="50000">
                                          <p:val>
                                            <p:strVal val="#ppt_h/20"/>
                                          </p:val>
                                        </p:tav>
                                        <p:tav tm="100000">
                                          <p:val>
                                            <p:strVal val="#ppt_h"/>
                                          </p:val>
                                        </p:tav>
                                      </p:tavLst>
                                    </p:anim>
                                    <p:anim calcmode="lin" valueType="num">
                                      <p:cBhvr>
                                        <p:cTn id="91" dur="500" fill="hold"/>
                                        <p:tgtEl>
                                          <p:spTgt spid="403471"/>
                                        </p:tgtEl>
                                        <p:attrNameLst>
                                          <p:attrName>ppt_w</p:attrName>
                                        </p:attrNameLst>
                                      </p:cBhvr>
                                      <p:tavLst>
                                        <p:tav tm="0">
                                          <p:val>
                                            <p:strVal val="#ppt_w+.3"/>
                                          </p:val>
                                        </p:tav>
                                        <p:tav tm="50000">
                                          <p:val>
                                            <p:strVal val="#ppt_w+.3"/>
                                          </p:val>
                                        </p:tav>
                                        <p:tav tm="100000">
                                          <p:val>
                                            <p:strVal val="#ppt_w"/>
                                          </p:val>
                                        </p:tav>
                                      </p:tavLst>
                                    </p:anim>
                                    <p:anim calcmode="lin" valueType="num">
                                      <p:cBhvr>
                                        <p:cTn id="92" dur="500" fill="hold"/>
                                        <p:tgtEl>
                                          <p:spTgt spid="403471"/>
                                        </p:tgtEl>
                                        <p:attrNameLst>
                                          <p:attrName>ppt_x</p:attrName>
                                        </p:attrNameLst>
                                      </p:cBhvr>
                                      <p:tavLst>
                                        <p:tav tm="0">
                                          <p:val>
                                            <p:strVal val="#ppt_x-.3"/>
                                          </p:val>
                                        </p:tav>
                                        <p:tav tm="50000">
                                          <p:val>
                                            <p:strVal val="#ppt_x"/>
                                          </p:val>
                                        </p:tav>
                                        <p:tav tm="100000">
                                          <p:val>
                                            <p:strVal val="#ppt_x"/>
                                          </p:val>
                                        </p:tav>
                                      </p:tavLst>
                                    </p:anim>
                                    <p:anim calcmode="lin" valueType="num">
                                      <p:cBhvr>
                                        <p:cTn id="93" dur="500" fill="hold"/>
                                        <p:tgtEl>
                                          <p:spTgt spid="403471"/>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4" presetClass="entr" presetSubtype="0" fill="hold" grpId="0" nodeType="clickEffect">
                                  <p:stCondLst>
                                    <p:cond delay="0"/>
                                  </p:stCondLst>
                                  <p:childTnLst>
                                    <p:set>
                                      <p:cBhvr>
                                        <p:cTn id="97" dur="1" fill="hold">
                                          <p:stCondLst>
                                            <p:cond delay="0"/>
                                          </p:stCondLst>
                                        </p:cTn>
                                        <p:tgtEl>
                                          <p:spTgt spid="403472"/>
                                        </p:tgtEl>
                                        <p:attrNameLst>
                                          <p:attrName>style.visibility</p:attrName>
                                        </p:attrNameLst>
                                      </p:cBhvr>
                                      <p:to>
                                        <p:strVal val="visible"/>
                                      </p:to>
                                    </p:set>
                                    <p:anim from="(-#ppt_w/2)" to="(#ppt_x)" calcmode="lin" valueType="num">
                                      <p:cBhvr>
                                        <p:cTn id="98" dur="600" fill="hold">
                                          <p:stCondLst>
                                            <p:cond delay="0"/>
                                          </p:stCondLst>
                                        </p:cTn>
                                        <p:tgtEl>
                                          <p:spTgt spid="403472"/>
                                        </p:tgtEl>
                                        <p:attrNameLst>
                                          <p:attrName>ppt_x</p:attrName>
                                        </p:attrNameLst>
                                      </p:cBhvr>
                                    </p:anim>
                                    <p:anim from="0" to="-1.0" calcmode="lin" valueType="num">
                                      <p:cBhvr>
                                        <p:cTn id="99" dur="200" decel="50000" autoRev="1" fill="hold">
                                          <p:stCondLst>
                                            <p:cond delay="600"/>
                                          </p:stCondLst>
                                        </p:cTn>
                                        <p:tgtEl>
                                          <p:spTgt spid="403472"/>
                                        </p:tgtEl>
                                        <p:attrNameLst>
                                          <p:attrName>xshear</p:attrName>
                                        </p:attrNameLst>
                                      </p:cBhvr>
                                    </p:anim>
                                    <p:animScale>
                                      <p:cBhvr>
                                        <p:cTn id="100" dur="200" decel="100000" autoRev="1" fill="hold">
                                          <p:stCondLst>
                                            <p:cond delay="600"/>
                                          </p:stCondLst>
                                        </p:cTn>
                                        <p:tgtEl>
                                          <p:spTgt spid="403472"/>
                                        </p:tgtEl>
                                      </p:cBhvr>
                                      <p:from x="100000" y="100000"/>
                                      <p:to x="80000" y="100000"/>
                                    </p:animScale>
                                    <p:anim by="(#ppt_h/3+#ppt_w*0.1)" calcmode="lin" valueType="num">
                                      <p:cBhvr additive="sum">
                                        <p:cTn id="101" dur="200" decel="100000" autoRev="1" fill="hold">
                                          <p:stCondLst>
                                            <p:cond delay="600"/>
                                          </p:stCondLst>
                                        </p:cTn>
                                        <p:tgtEl>
                                          <p:spTgt spid="403472"/>
                                        </p:tgtEl>
                                        <p:attrNameLst>
                                          <p:attrName>ppt_x</p:attrName>
                                        </p:attrNameLst>
                                      </p:cBhvr>
                                    </p:anim>
                                  </p:childTnLst>
                                </p:cTn>
                              </p:par>
                            </p:childTnLst>
                          </p:cTn>
                        </p:par>
                      </p:childTnLst>
                    </p:cTn>
                  </p:par>
                  <p:par>
                    <p:cTn id="102" fill="hold">
                      <p:stCondLst>
                        <p:cond delay="indefinite"/>
                      </p:stCondLst>
                      <p:childTnLst>
                        <p:par>
                          <p:cTn id="103" fill="hold">
                            <p:stCondLst>
                              <p:cond delay="0"/>
                            </p:stCondLst>
                            <p:childTnLst>
                              <p:par>
                                <p:cTn id="104" presetID="39" presetClass="entr" presetSubtype="0" accel="100000" fill="hold" grpId="0" nodeType="clickEffect">
                                  <p:stCondLst>
                                    <p:cond delay="0"/>
                                  </p:stCondLst>
                                  <p:childTnLst>
                                    <p:set>
                                      <p:cBhvr>
                                        <p:cTn id="105" dur="1" fill="hold">
                                          <p:stCondLst>
                                            <p:cond delay="0"/>
                                          </p:stCondLst>
                                        </p:cTn>
                                        <p:tgtEl>
                                          <p:spTgt spid="403473"/>
                                        </p:tgtEl>
                                        <p:attrNameLst>
                                          <p:attrName>style.visibility</p:attrName>
                                        </p:attrNameLst>
                                      </p:cBhvr>
                                      <p:to>
                                        <p:strVal val="visible"/>
                                      </p:to>
                                    </p:set>
                                    <p:anim calcmode="lin" valueType="num">
                                      <p:cBhvr>
                                        <p:cTn id="106" dur="500" fill="hold"/>
                                        <p:tgtEl>
                                          <p:spTgt spid="403473"/>
                                        </p:tgtEl>
                                        <p:attrNameLst>
                                          <p:attrName>ppt_h</p:attrName>
                                        </p:attrNameLst>
                                      </p:cBhvr>
                                      <p:tavLst>
                                        <p:tav tm="0">
                                          <p:val>
                                            <p:strVal val="#ppt_h/20"/>
                                          </p:val>
                                        </p:tav>
                                        <p:tav tm="50000">
                                          <p:val>
                                            <p:strVal val="#ppt_h/20"/>
                                          </p:val>
                                        </p:tav>
                                        <p:tav tm="100000">
                                          <p:val>
                                            <p:strVal val="#ppt_h"/>
                                          </p:val>
                                        </p:tav>
                                      </p:tavLst>
                                    </p:anim>
                                    <p:anim calcmode="lin" valueType="num">
                                      <p:cBhvr>
                                        <p:cTn id="107" dur="500" fill="hold"/>
                                        <p:tgtEl>
                                          <p:spTgt spid="403473"/>
                                        </p:tgtEl>
                                        <p:attrNameLst>
                                          <p:attrName>ppt_w</p:attrName>
                                        </p:attrNameLst>
                                      </p:cBhvr>
                                      <p:tavLst>
                                        <p:tav tm="0">
                                          <p:val>
                                            <p:strVal val="#ppt_w+.3"/>
                                          </p:val>
                                        </p:tav>
                                        <p:tav tm="50000">
                                          <p:val>
                                            <p:strVal val="#ppt_w+.3"/>
                                          </p:val>
                                        </p:tav>
                                        <p:tav tm="100000">
                                          <p:val>
                                            <p:strVal val="#ppt_w"/>
                                          </p:val>
                                        </p:tav>
                                      </p:tavLst>
                                    </p:anim>
                                    <p:anim calcmode="lin" valueType="num">
                                      <p:cBhvr>
                                        <p:cTn id="108" dur="500" fill="hold"/>
                                        <p:tgtEl>
                                          <p:spTgt spid="403473"/>
                                        </p:tgtEl>
                                        <p:attrNameLst>
                                          <p:attrName>ppt_x</p:attrName>
                                        </p:attrNameLst>
                                      </p:cBhvr>
                                      <p:tavLst>
                                        <p:tav tm="0">
                                          <p:val>
                                            <p:strVal val="#ppt_x-.3"/>
                                          </p:val>
                                        </p:tav>
                                        <p:tav tm="50000">
                                          <p:val>
                                            <p:strVal val="#ppt_x"/>
                                          </p:val>
                                        </p:tav>
                                        <p:tav tm="100000">
                                          <p:val>
                                            <p:strVal val="#ppt_x"/>
                                          </p:val>
                                        </p:tav>
                                      </p:tavLst>
                                    </p:anim>
                                    <p:anim calcmode="lin" valueType="num">
                                      <p:cBhvr>
                                        <p:cTn id="109" dur="500" fill="hold"/>
                                        <p:tgtEl>
                                          <p:spTgt spid="4034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p:bldP spid="403460" grpId="0"/>
      <p:bldP spid="403461" grpId="0"/>
      <p:bldP spid="403462" grpId="0"/>
      <p:bldP spid="403463" grpId="0"/>
      <p:bldP spid="403464" grpId="0"/>
      <p:bldP spid="403465" grpId="0"/>
      <p:bldP spid="403466" grpId="0"/>
      <p:bldP spid="403467" grpId="0"/>
      <p:bldP spid="403468" grpId="0"/>
      <p:bldP spid="403469" grpId="0"/>
      <p:bldP spid="403470" grpId="0"/>
      <p:bldP spid="403471" grpId="0"/>
      <p:bldP spid="403472" grpId="0"/>
      <p:bldP spid="40347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Carbon tetrachloride</a:t>
            </a:r>
          </a:p>
        </p:txBody>
      </p:sp>
      <p:grpSp>
        <p:nvGrpSpPr>
          <p:cNvPr id="177155" name="Group 3"/>
          <p:cNvGrpSpPr>
            <a:grpSpLocks/>
          </p:cNvGrpSpPr>
          <p:nvPr/>
        </p:nvGrpSpPr>
        <p:grpSpPr bwMode="auto">
          <a:xfrm>
            <a:off x="1247775" y="2209800"/>
            <a:ext cx="719138" cy="762000"/>
            <a:chOff x="1586" y="1680"/>
            <a:chExt cx="453" cy="480"/>
          </a:xfrm>
        </p:grpSpPr>
        <p:sp>
          <p:nvSpPr>
            <p:cNvPr id="177208"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77209"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7210"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7211"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7212"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77156" name="Group 9"/>
          <p:cNvGrpSpPr>
            <a:grpSpLocks/>
          </p:cNvGrpSpPr>
          <p:nvPr/>
        </p:nvGrpSpPr>
        <p:grpSpPr bwMode="auto">
          <a:xfrm>
            <a:off x="1905000" y="2209800"/>
            <a:ext cx="711200" cy="762000"/>
            <a:chOff x="2000" y="1680"/>
            <a:chExt cx="448" cy="480"/>
          </a:xfrm>
        </p:grpSpPr>
        <p:sp>
          <p:nvSpPr>
            <p:cNvPr id="177200" name="Text Box 10"/>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77201" name="Oval 11"/>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77202" name="Oval 12"/>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77203" name="Oval 13"/>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77204" name="Oval 14"/>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77205" name="Oval 15"/>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77206" name="Oval 16"/>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77207" name="Oval 17"/>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77157" name="Group 18"/>
          <p:cNvGrpSpPr>
            <a:grpSpLocks/>
          </p:cNvGrpSpPr>
          <p:nvPr/>
        </p:nvGrpSpPr>
        <p:grpSpPr bwMode="auto">
          <a:xfrm>
            <a:off x="609600" y="2209800"/>
            <a:ext cx="711200" cy="762000"/>
            <a:chOff x="1184" y="1680"/>
            <a:chExt cx="448" cy="480"/>
          </a:xfrm>
        </p:grpSpPr>
        <p:sp>
          <p:nvSpPr>
            <p:cNvPr id="177192" name="Text Box 19"/>
            <p:cNvSpPr txBox="1">
              <a:spLocks noChangeArrowheads="1"/>
            </p:cNvSpPr>
            <p:nvPr/>
          </p:nvSpPr>
          <p:spPr bwMode="auto">
            <a:xfrm>
              <a:off x="1184"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77193" name="Oval 20"/>
            <p:cNvSpPr>
              <a:spLocks noChangeAspect="1" noChangeArrowheads="1"/>
            </p:cNvSpPr>
            <p:nvPr/>
          </p:nvSpPr>
          <p:spPr bwMode="auto">
            <a:xfrm>
              <a:off x="1584" y="1968"/>
              <a:ext cx="23" cy="23"/>
            </a:xfrm>
            <a:prstGeom prst="ellipse">
              <a:avLst/>
            </a:prstGeom>
            <a:solidFill>
              <a:srgbClr val="008000"/>
            </a:solidFill>
            <a:ln w="9525">
              <a:noFill/>
              <a:round/>
              <a:headEnd/>
              <a:tailEnd/>
            </a:ln>
          </p:spPr>
          <p:txBody>
            <a:bodyPr wrap="none" anchor="ctr"/>
            <a:lstStyle/>
            <a:p>
              <a:endParaRPr lang="en-US"/>
            </a:p>
          </p:txBody>
        </p:sp>
        <p:sp>
          <p:nvSpPr>
            <p:cNvPr id="177194" name="Oval 21"/>
            <p:cNvSpPr>
              <a:spLocks noChangeAspect="1" noChangeArrowheads="1"/>
            </p:cNvSpPr>
            <p:nvPr/>
          </p:nvSpPr>
          <p:spPr bwMode="auto">
            <a:xfrm>
              <a:off x="1195" y="1968"/>
              <a:ext cx="23" cy="23"/>
            </a:xfrm>
            <a:prstGeom prst="ellipse">
              <a:avLst/>
            </a:prstGeom>
            <a:solidFill>
              <a:srgbClr val="008000"/>
            </a:solidFill>
            <a:ln w="9525">
              <a:noFill/>
              <a:round/>
              <a:headEnd/>
              <a:tailEnd/>
            </a:ln>
          </p:spPr>
          <p:txBody>
            <a:bodyPr wrap="none" anchor="ctr"/>
            <a:lstStyle/>
            <a:p>
              <a:endParaRPr lang="en-US"/>
            </a:p>
          </p:txBody>
        </p:sp>
        <p:sp>
          <p:nvSpPr>
            <p:cNvPr id="177195" name="Oval 22"/>
            <p:cNvSpPr>
              <a:spLocks noChangeAspect="1" noChangeArrowheads="1"/>
            </p:cNvSpPr>
            <p:nvPr/>
          </p:nvSpPr>
          <p:spPr bwMode="auto">
            <a:xfrm>
              <a:off x="1321" y="2137"/>
              <a:ext cx="23" cy="23"/>
            </a:xfrm>
            <a:prstGeom prst="ellipse">
              <a:avLst/>
            </a:prstGeom>
            <a:solidFill>
              <a:srgbClr val="008000"/>
            </a:solidFill>
            <a:ln w="9525">
              <a:noFill/>
              <a:round/>
              <a:headEnd/>
              <a:tailEnd/>
            </a:ln>
          </p:spPr>
          <p:txBody>
            <a:bodyPr wrap="none" anchor="ctr"/>
            <a:lstStyle/>
            <a:p>
              <a:endParaRPr lang="en-US"/>
            </a:p>
          </p:txBody>
        </p:sp>
        <p:sp>
          <p:nvSpPr>
            <p:cNvPr id="177196" name="Oval 23"/>
            <p:cNvSpPr>
              <a:spLocks noChangeAspect="1" noChangeArrowheads="1"/>
            </p:cNvSpPr>
            <p:nvPr/>
          </p:nvSpPr>
          <p:spPr bwMode="auto">
            <a:xfrm>
              <a:off x="1417" y="2137"/>
              <a:ext cx="23" cy="23"/>
            </a:xfrm>
            <a:prstGeom prst="ellipse">
              <a:avLst/>
            </a:prstGeom>
            <a:solidFill>
              <a:srgbClr val="008000"/>
            </a:solidFill>
            <a:ln w="9525">
              <a:noFill/>
              <a:round/>
              <a:headEnd/>
              <a:tailEnd/>
            </a:ln>
          </p:spPr>
          <p:txBody>
            <a:bodyPr wrap="none" anchor="ctr"/>
            <a:lstStyle/>
            <a:p>
              <a:endParaRPr lang="en-US"/>
            </a:p>
          </p:txBody>
        </p:sp>
        <p:sp>
          <p:nvSpPr>
            <p:cNvPr id="177197" name="Oval 24"/>
            <p:cNvSpPr>
              <a:spLocks noChangeAspect="1" noChangeArrowheads="1"/>
            </p:cNvSpPr>
            <p:nvPr/>
          </p:nvSpPr>
          <p:spPr bwMode="auto">
            <a:xfrm>
              <a:off x="1321" y="1705"/>
              <a:ext cx="23" cy="23"/>
            </a:xfrm>
            <a:prstGeom prst="ellipse">
              <a:avLst/>
            </a:prstGeom>
            <a:solidFill>
              <a:srgbClr val="008000"/>
            </a:solidFill>
            <a:ln w="9525">
              <a:noFill/>
              <a:round/>
              <a:headEnd/>
              <a:tailEnd/>
            </a:ln>
          </p:spPr>
          <p:txBody>
            <a:bodyPr wrap="none" anchor="ctr"/>
            <a:lstStyle/>
            <a:p>
              <a:endParaRPr lang="en-US"/>
            </a:p>
          </p:txBody>
        </p:sp>
        <p:sp>
          <p:nvSpPr>
            <p:cNvPr id="177198" name="Oval 25"/>
            <p:cNvSpPr>
              <a:spLocks noChangeAspect="1" noChangeArrowheads="1"/>
            </p:cNvSpPr>
            <p:nvPr/>
          </p:nvSpPr>
          <p:spPr bwMode="auto">
            <a:xfrm>
              <a:off x="1417" y="1705"/>
              <a:ext cx="23" cy="23"/>
            </a:xfrm>
            <a:prstGeom prst="ellipse">
              <a:avLst/>
            </a:prstGeom>
            <a:solidFill>
              <a:srgbClr val="008000"/>
            </a:solidFill>
            <a:ln w="9525">
              <a:noFill/>
              <a:round/>
              <a:headEnd/>
              <a:tailEnd/>
            </a:ln>
          </p:spPr>
          <p:txBody>
            <a:bodyPr wrap="none" anchor="ctr"/>
            <a:lstStyle/>
            <a:p>
              <a:endParaRPr lang="en-US"/>
            </a:p>
          </p:txBody>
        </p:sp>
        <p:sp>
          <p:nvSpPr>
            <p:cNvPr id="177199" name="Oval 26"/>
            <p:cNvSpPr>
              <a:spLocks noChangeAspect="1" noChangeArrowheads="1"/>
            </p:cNvSpPr>
            <p:nvPr/>
          </p:nvSpPr>
          <p:spPr bwMode="auto">
            <a:xfrm>
              <a:off x="118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77158" name="Group 27"/>
          <p:cNvGrpSpPr>
            <a:grpSpLocks/>
          </p:cNvGrpSpPr>
          <p:nvPr/>
        </p:nvGrpSpPr>
        <p:grpSpPr bwMode="auto">
          <a:xfrm>
            <a:off x="1244600" y="2895600"/>
            <a:ext cx="711200" cy="762000"/>
            <a:chOff x="1584" y="2208"/>
            <a:chExt cx="448" cy="480"/>
          </a:xfrm>
        </p:grpSpPr>
        <p:sp>
          <p:nvSpPr>
            <p:cNvPr id="177184" name="Text Box 28"/>
            <p:cNvSpPr txBox="1">
              <a:spLocks noChangeArrowheads="1"/>
            </p:cNvSpPr>
            <p:nvPr/>
          </p:nvSpPr>
          <p:spPr bwMode="auto">
            <a:xfrm>
              <a:off x="1584" y="220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77185" name="Oval 29"/>
            <p:cNvSpPr>
              <a:spLocks noChangeAspect="1" noChangeArrowheads="1"/>
            </p:cNvSpPr>
            <p:nvPr/>
          </p:nvSpPr>
          <p:spPr bwMode="auto">
            <a:xfrm>
              <a:off x="2009" y="2400"/>
              <a:ext cx="23" cy="23"/>
            </a:xfrm>
            <a:prstGeom prst="ellipse">
              <a:avLst/>
            </a:prstGeom>
            <a:solidFill>
              <a:srgbClr val="008000"/>
            </a:solidFill>
            <a:ln w="9525">
              <a:noFill/>
              <a:round/>
              <a:headEnd/>
              <a:tailEnd/>
            </a:ln>
          </p:spPr>
          <p:txBody>
            <a:bodyPr wrap="none" anchor="ctr"/>
            <a:lstStyle/>
            <a:p>
              <a:endParaRPr lang="en-US"/>
            </a:p>
          </p:txBody>
        </p:sp>
        <p:sp>
          <p:nvSpPr>
            <p:cNvPr id="177186" name="Oval 30"/>
            <p:cNvSpPr>
              <a:spLocks noChangeAspect="1" noChangeArrowheads="1"/>
            </p:cNvSpPr>
            <p:nvPr/>
          </p:nvSpPr>
          <p:spPr bwMode="auto">
            <a:xfrm>
              <a:off x="2009" y="2496"/>
              <a:ext cx="23" cy="23"/>
            </a:xfrm>
            <a:prstGeom prst="ellipse">
              <a:avLst/>
            </a:prstGeom>
            <a:solidFill>
              <a:srgbClr val="008000"/>
            </a:solidFill>
            <a:ln w="9525">
              <a:noFill/>
              <a:round/>
              <a:headEnd/>
              <a:tailEnd/>
            </a:ln>
          </p:spPr>
          <p:txBody>
            <a:bodyPr wrap="none" anchor="ctr"/>
            <a:lstStyle/>
            <a:p>
              <a:endParaRPr lang="en-US"/>
            </a:p>
          </p:txBody>
        </p:sp>
        <p:sp>
          <p:nvSpPr>
            <p:cNvPr id="177187" name="Oval 31"/>
            <p:cNvSpPr>
              <a:spLocks noChangeAspect="1" noChangeArrowheads="1"/>
            </p:cNvSpPr>
            <p:nvPr/>
          </p:nvSpPr>
          <p:spPr bwMode="auto">
            <a:xfrm>
              <a:off x="1735" y="2665"/>
              <a:ext cx="23" cy="23"/>
            </a:xfrm>
            <a:prstGeom prst="ellipse">
              <a:avLst/>
            </a:prstGeom>
            <a:solidFill>
              <a:srgbClr val="008000"/>
            </a:solidFill>
            <a:ln w="9525">
              <a:noFill/>
              <a:round/>
              <a:headEnd/>
              <a:tailEnd/>
            </a:ln>
          </p:spPr>
          <p:txBody>
            <a:bodyPr wrap="none" anchor="ctr"/>
            <a:lstStyle/>
            <a:p>
              <a:endParaRPr lang="en-US"/>
            </a:p>
          </p:txBody>
        </p:sp>
        <p:sp>
          <p:nvSpPr>
            <p:cNvPr id="177188" name="Oval 32"/>
            <p:cNvSpPr>
              <a:spLocks noChangeAspect="1" noChangeArrowheads="1"/>
            </p:cNvSpPr>
            <p:nvPr/>
          </p:nvSpPr>
          <p:spPr bwMode="auto">
            <a:xfrm>
              <a:off x="1831" y="2665"/>
              <a:ext cx="23" cy="23"/>
            </a:xfrm>
            <a:prstGeom prst="ellipse">
              <a:avLst/>
            </a:prstGeom>
            <a:solidFill>
              <a:srgbClr val="008000"/>
            </a:solidFill>
            <a:ln w="9525">
              <a:noFill/>
              <a:round/>
              <a:headEnd/>
              <a:tailEnd/>
            </a:ln>
          </p:spPr>
          <p:txBody>
            <a:bodyPr wrap="none" anchor="ctr"/>
            <a:lstStyle/>
            <a:p>
              <a:endParaRPr lang="en-US"/>
            </a:p>
          </p:txBody>
        </p:sp>
        <p:sp>
          <p:nvSpPr>
            <p:cNvPr id="177189" name="Oval 33"/>
            <p:cNvSpPr>
              <a:spLocks noChangeAspect="1" noChangeArrowheads="1"/>
            </p:cNvSpPr>
            <p:nvPr/>
          </p:nvSpPr>
          <p:spPr bwMode="auto">
            <a:xfrm>
              <a:off x="1849" y="2233"/>
              <a:ext cx="23" cy="23"/>
            </a:xfrm>
            <a:prstGeom prst="ellipse">
              <a:avLst/>
            </a:prstGeom>
            <a:solidFill>
              <a:srgbClr val="008000"/>
            </a:solidFill>
            <a:ln w="9525">
              <a:noFill/>
              <a:round/>
              <a:headEnd/>
              <a:tailEnd/>
            </a:ln>
          </p:spPr>
          <p:txBody>
            <a:bodyPr wrap="none" anchor="ctr"/>
            <a:lstStyle/>
            <a:p>
              <a:endParaRPr lang="en-US"/>
            </a:p>
          </p:txBody>
        </p:sp>
        <p:sp>
          <p:nvSpPr>
            <p:cNvPr id="177190" name="Oval 34"/>
            <p:cNvSpPr>
              <a:spLocks noChangeAspect="1" noChangeArrowheads="1"/>
            </p:cNvSpPr>
            <p:nvPr/>
          </p:nvSpPr>
          <p:spPr bwMode="auto">
            <a:xfrm>
              <a:off x="1609" y="2496"/>
              <a:ext cx="23" cy="23"/>
            </a:xfrm>
            <a:prstGeom prst="ellipse">
              <a:avLst/>
            </a:prstGeom>
            <a:solidFill>
              <a:srgbClr val="008000"/>
            </a:solidFill>
            <a:ln w="9525">
              <a:noFill/>
              <a:round/>
              <a:headEnd/>
              <a:tailEnd/>
            </a:ln>
          </p:spPr>
          <p:txBody>
            <a:bodyPr wrap="none" anchor="ctr"/>
            <a:lstStyle/>
            <a:p>
              <a:endParaRPr lang="en-US"/>
            </a:p>
          </p:txBody>
        </p:sp>
        <p:sp>
          <p:nvSpPr>
            <p:cNvPr id="177191" name="Oval 35"/>
            <p:cNvSpPr>
              <a:spLocks noChangeAspect="1" noChangeArrowheads="1"/>
            </p:cNvSpPr>
            <p:nvPr/>
          </p:nvSpPr>
          <p:spPr bwMode="auto">
            <a:xfrm>
              <a:off x="1600" y="2400"/>
              <a:ext cx="23" cy="23"/>
            </a:xfrm>
            <a:prstGeom prst="ellipse">
              <a:avLst/>
            </a:prstGeom>
            <a:solidFill>
              <a:srgbClr val="008000"/>
            </a:solidFill>
            <a:ln w="9525">
              <a:noFill/>
              <a:round/>
              <a:headEnd/>
              <a:tailEnd/>
            </a:ln>
          </p:spPr>
          <p:txBody>
            <a:bodyPr wrap="none" anchor="ctr"/>
            <a:lstStyle/>
            <a:p>
              <a:endParaRPr lang="en-US"/>
            </a:p>
          </p:txBody>
        </p:sp>
      </p:grpSp>
      <p:grpSp>
        <p:nvGrpSpPr>
          <p:cNvPr id="177159" name="Group 36"/>
          <p:cNvGrpSpPr>
            <a:grpSpLocks/>
          </p:cNvGrpSpPr>
          <p:nvPr/>
        </p:nvGrpSpPr>
        <p:grpSpPr bwMode="auto">
          <a:xfrm>
            <a:off x="1295400" y="1524000"/>
            <a:ext cx="711200" cy="762000"/>
            <a:chOff x="1616" y="1248"/>
            <a:chExt cx="448" cy="480"/>
          </a:xfrm>
        </p:grpSpPr>
        <p:sp>
          <p:nvSpPr>
            <p:cNvPr id="177176" name="Oval 37"/>
            <p:cNvSpPr>
              <a:spLocks noChangeAspect="1" noChangeArrowheads="1"/>
            </p:cNvSpPr>
            <p:nvPr/>
          </p:nvSpPr>
          <p:spPr bwMode="auto">
            <a:xfrm>
              <a:off x="1753" y="1705"/>
              <a:ext cx="23" cy="23"/>
            </a:xfrm>
            <a:prstGeom prst="ellipse">
              <a:avLst/>
            </a:prstGeom>
            <a:solidFill>
              <a:srgbClr val="008000"/>
            </a:solidFill>
            <a:ln w="9525">
              <a:noFill/>
              <a:round/>
              <a:headEnd/>
              <a:tailEnd/>
            </a:ln>
          </p:spPr>
          <p:txBody>
            <a:bodyPr wrap="none" anchor="ctr"/>
            <a:lstStyle/>
            <a:p>
              <a:endParaRPr lang="en-US"/>
            </a:p>
          </p:txBody>
        </p:sp>
        <p:sp>
          <p:nvSpPr>
            <p:cNvPr id="177177" name="Text Box 38"/>
            <p:cNvSpPr txBox="1">
              <a:spLocks noChangeArrowheads="1"/>
            </p:cNvSpPr>
            <p:nvPr/>
          </p:nvSpPr>
          <p:spPr bwMode="auto">
            <a:xfrm>
              <a:off x="1616" y="124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77178" name="Oval 39"/>
            <p:cNvSpPr>
              <a:spLocks noChangeAspect="1" noChangeArrowheads="1"/>
            </p:cNvSpPr>
            <p:nvPr/>
          </p:nvSpPr>
          <p:spPr bwMode="auto">
            <a:xfrm>
              <a:off x="2041" y="1440"/>
              <a:ext cx="23" cy="23"/>
            </a:xfrm>
            <a:prstGeom prst="ellipse">
              <a:avLst/>
            </a:prstGeom>
            <a:solidFill>
              <a:srgbClr val="008000"/>
            </a:solidFill>
            <a:ln w="9525">
              <a:noFill/>
              <a:round/>
              <a:headEnd/>
              <a:tailEnd/>
            </a:ln>
          </p:spPr>
          <p:txBody>
            <a:bodyPr wrap="none" anchor="ctr"/>
            <a:lstStyle/>
            <a:p>
              <a:endParaRPr lang="en-US"/>
            </a:p>
          </p:txBody>
        </p:sp>
        <p:sp>
          <p:nvSpPr>
            <p:cNvPr id="177179" name="Oval 40"/>
            <p:cNvSpPr>
              <a:spLocks noChangeAspect="1" noChangeArrowheads="1"/>
            </p:cNvSpPr>
            <p:nvPr/>
          </p:nvSpPr>
          <p:spPr bwMode="auto">
            <a:xfrm>
              <a:off x="2041" y="1536"/>
              <a:ext cx="23" cy="23"/>
            </a:xfrm>
            <a:prstGeom prst="ellipse">
              <a:avLst/>
            </a:prstGeom>
            <a:solidFill>
              <a:srgbClr val="008000"/>
            </a:solidFill>
            <a:ln w="9525">
              <a:noFill/>
              <a:round/>
              <a:headEnd/>
              <a:tailEnd/>
            </a:ln>
          </p:spPr>
          <p:txBody>
            <a:bodyPr wrap="none" anchor="ctr"/>
            <a:lstStyle/>
            <a:p>
              <a:endParaRPr lang="en-US"/>
            </a:p>
          </p:txBody>
        </p:sp>
        <p:sp>
          <p:nvSpPr>
            <p:cNvPr id="177180" name="Oval 41"/>
            <p:cNvSpPr>
              <a:spLocks noChangeAspect="1" noChangeArrowheads="1"/>
            </p:cNvSpPr>
            <p:nvPr/>
          </p:nvSpPr>
          <p:spPr bwMode="auto">
            <a:xfrm>
              <a:off x="1776" y="1273"/>
              <a:ext cx="23" cy="23"/>
            </a:xfrm>
            <a:prstGeom prst="ellipse">
              <a:avLst/>
            </a:prstGeom>
            <a:solidFill>
              <a:srgbClr val="008000"/>
            </a:solidFill>
            <a:ln w="9525">
              <a:noFill/>
              <a:round/>
              <a:headEnd/>
              <a:tailEnd/>
            </a:ln>
          </p:spPr>
          <p:txBody>
            <a:bodyPr wrap="none" anchor="ctr"/>
            <a:lstStyle/>
            <a:p>
              <a:endParaRPr lang="en-US"/>
            </a:p>
          </p:txBody>
        </p:sp>
        <p:sp>
          <p:nvSpPr>
            <p:cNvPr id="177181" name="Oval 42"/>
            <p:cNvSpPr>
              <a:spLocks noChangeAspect="1" noChangeArrowheads="1"/>
            </p:cNvSpPr>
            <p:nvPr/>
          </p:nvSpPr>
          <p:spPr bwMode="auto">
            <a:xfrm>
              <a:off x="1881" y="1273"/>
              <a:ext cx="23" cy="23"/>
            </a:xfrm>
            <a:prstGeom prst="ellipse">
              <a:avLst/>
            </a:prstGeom>
            <a:solidFill>
              <a:srgbClr val="008000"/>
            </a:solidFill>
            <a:ln w="9525">
              <a:noFill/>
              <a:round/>
              <a:headEnd/>
              <a:tailEnd/>
            </a:ln>
          </p:spPr>
          <p:txBody>
            <a:bodyPr wrap="none" anchor="ctr"/>
            <a:lstStyle/>
            <a:p>
              <a:endParaRPr lang="en-US"/>
            </a:p>
          </p:txBody>
        </p:sp>
        <p:sp>
          <p:nvSpPr>
            <p:cNvPr id="177182" name="Oval 43"/>
            <p:cNvSpPr>
              <a:spLocks noChangeAspect="1" noChangeArrowheads="1"/>
            </p:cNvSpPr>
            <p:nvPr/>
          </p:nvSpPr>
          <p:spPr bwMode="auto">
            <a:xfrm>
              <a:off x="1641" y="1536"/>
              <a:ext cx="23" cy="23"/>
            </a:xfrm>
            <a:prstGeom prst="ellipse">
              <a:avLst/>
            </a:prstGeom>
            <a:solidFill>
              <a:srgbClr val="008000"/>
            </a:solidFill>
            <a:ln w="9525">
              <a:noFill/>
              <a:round/>
              <a:headEnd/>
              <a:tailEnd/>
            </a:ln>
          </p:spPr>
          <p:txBody>
            <a:bodyPr wrap="none" anchor="ctr"/>
            <a:lstStyle/>
            <a:p>
              <a:endParaRPr lang="en-US"/>
            </a:p>
          </p:txBody>
        </p:sp>
        <p:sp>
          <p:nvSpPr>
            <p:cNvPr id="177183" name="Oval 44"/>
            <p:cNvSpPr>
              <a:spLocks noChangeAspect="1" noChangeArrowheads="1"/>
            </p:cNvSpPr>
            <p:nvPr/>
          </p:nvSpPr>
          <p:spPr bwMode="auto">
            <a:xfrm>
              <a:off x="1632" y="1440"/>
              <a:ext cx="23" cy="23"/>
            </a:xfrm>
            <a:prstGeom prst="ellipse">
              <a:avLst/>
            </a:prstGeom>
            <a:solidFill>
              <a:srgbClr val="008000"/>
            </a:solidFill>
            <a:ln w="9525">
              <a:noFill/>
              <a:round/>
              <a:headEnd/>
              <a:tailEnd/>
            </a:ln>
          </p:spPr>
          <p:txBody>
            <a:bodyPr wrap="none" anchor="ctr"/>
            <a:lstStyle/>
            <a:p>
              <a:endParaRPr lang="en-US"/>
            </a:p>
          </p:txBody>
        </p:sp>
      </p:grpSp>
      <p:sp>
        <p:nvSpPr>
          <p:cNvPr id="177160" name="Text Box 45"/>
          <p:cNvSpPr txBox="1">
            <a:spLocks noChangeArrowheads="1"/>
          </p:cNvSpPr>
          <p:nvPr/>
        </p:nvSpPr>
        <p:spPr bwMode="auto">
          <a:xfrm>
            <a:off x="1279525" y="3770313"/>
            <a:ext cx="649288" cy="366712"/>
          </a:xfrm>
          <a:prstGeom prst="rect">
            <a:avLst/>
          </a:prstGeom>
          <a:noFill/>
          <a:ln w="9525">
            <a:noFill/>
            <a:miter lim="800000"/>
            <a:headEnd/>
            <a:tailEnd/>
          </a:ln>
        </p:spPr>
        <p:txBody>
          <a:bodyPr wrap="none">
            <a:spAutoFit/>
          </a:bodyPr>
          <a:lstStyle/>
          <a:p>
            <a:r>
              <a:rPr lang="en-US" sz="1800">
                <a:latin typeface="Arial" charset="0"/>
              </a:rPr>
              <a:t>CCl</a:t>
            </a:r>
            <a:r>
              <a:rPr lang="en-US" sz="1800" baseline="-25000">
                <a:latin typeface="Arial" charset="0"/>
              </a:rPr>
              <a:t>4</a:t>
            </a:r>
          </a:p>
        </p:txBody>
      </p:sp>
      <p:grpSp>
        <p:nvGrpSpPr>
          <p:cNvPr id="177161" name="Group 46"/>
          <p:cNvGrpSpPr>
            <a:grpSpLocks/>
          </p:cNvGrpSpPr>
          <p:nvPr/>
        </p:nvGrpSpPr>
        <p:grpSpPr bwMode="auto">
          <a:xfrm>
            <a:off x="3505200" y="1416050"/>
            <a:ext cx="2071688" cy="2332038"/>
            <a:chOff x="528" y="1459"/>
            <a:chExt cx="1305" cy="1469"/>
          </a:xfrm>
        </p:grpSpPr>
        <p:sp>
          <p:nvSpPr>
            <p:cNvPr id="177165" name="Text Box 47"/>
            <p:cNvSpPr txBox="1">
              <a:spLocks noChangeArrowheads="1"/>
            </p:cNvSpPr>
            <p:nvPr/>
          </p:nvSpPr>
          <p:spPr bwMode="auto">
            <a:xfrm>
              <a:off x="998" y="2026"/>
              <a:ext cx="301" cy="365"/>
            </a:xfrm>
            <a:prstGeom prst="rect">
              <a:avLst/>
            </a:prstGeom>
            <a:noFill/>
            <a:ln w="9525">
              <a:noFill/>
              <a:miter lim="800000"/>
              <a:headEnd/>
              <a:tailEnd/>
            </a:ln>
          </p:spPr>
          <p:txBody>
            <a:bodyPr wrap="none">
              <a:spAutoFit/>
            </a:bodyPr>
            <a:lstStyle/>
            <a:p>
              <a:r>
                <a:rPr lang="en-US" sz="3200">
                  <a:latin typeface="Arial" charset="0"/>
                </a:rPr>
                <a:t>C</a:t>
              </a:r>
            </a:p>
          </p:txBody>
        </p:sp>
        <p:sp>
          <p:nvSpPr>
            <p:cNvPr id="177166" name="Line 48"/>
            <p:cNvSpPr>
              <a:spLocks noChangeShapeType="1"/>
            </p:cNvSpPr>
            <p:nvPr/>
          </p:nvSpPr>
          <p:spPr bwMode="auto">
            <a:xfrm flipV="1">
              <a:off x="1152" y="1776"/>
              <a:ext cx="0" cy="288"/>
            </a:xfrm>
            <a:prstGeom prst="line">
              <a:avLst/>
            </a:prstGeom>
            <a:noFill/>
            <a:ln w="9525">
              <a:solidFill>
                <a:schemeClr val="tx1"/>
              </a:solidFill>
              <a:round/>
              <a:headEnd/>
              <a:tailEnd/>
            </a:ln>
          </p:spPr>
          <p:txBody>
            <a:bodyPr/>
            <a:lstStyle/>
            <a:p>
              <a:endParaRPr lang="en-US"/>
            </a:p>
          </p:txBody>
        </p:sp>
        <p:sp>
          <p:nvSpPr>
            <p:cNvPr id="177167" name="Freeform 49"/>
            <p:cNvSpPr>
              <a:spLocks/>
            </p:cNvSpPr>
            <p:nvPr/>
          </p:nvSpPr>
          <p:spPr bwMode="auto">
            <a:xfrm>
              <a:off x="831" y="230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77168" name="AutoShape 50"/>
            <p:cNvSpPr>
              <a:spLocks noChangeArrowheads="1"/>
            </p:cNvSpPr>
            <p:nvPr/>
          </p:nvSpPr>
          <p:spPr bwMode="auto">
            <a:xfrm rot="1576671">
              <a:off x="1056" y="230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77169" name="Line 51"/>
            <p:cNvSpPr>
              <a:spLocks noChangeShapeType="1"/>
            </p:cNvSpPr>
            <p:nvPr/>
          </p:nvSpPr>
          <p:spPr bwMode="auto">
            <a:xfrm>
              <a:off x="1248" y="2304"/>
              <a:ext cx="240" cy="192"/>
            </a:xfrm>
            <a:prstGeom prst="line">
              <a:avLst/>
            </a:prstGeom>
            <a:noFill/>
            <a:ln w="9525">
              <a:solidFill>
                <a:schemeClr val="tx1"/>
              </a:solidFill>
              <a:round/>
              <a:headEnd/>
              <a:tailEnd/>
            </a:ln>
          </p:spPr>
          <p:txBody>
            <a:bodyPr/>
            <a:lstStyle/>
            <a:p>
              <a:endParaRPr lang="en-US"/>
            </a:p>
          </p:txBody>
        </p:sp>
        <p:sp>
          <p:nvSpPr>
            <p:cNvPr id="177170" name="Freeform 52"/>
            <p:cNvSpPr>
              <a:spLocks/>
            </p:cNvSpPr>
            <p:nvPr/>
          </p:nvSpPr>
          <p:spPr bwMode="auto">
            <a:xfrm>
              <a:off x="1104" y="240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77171" name="Text Box 53"/>
            <p:cNvSpPr txBox="1">
              <a:spLocks noChangeArrowheads="1"/>
            </p:cNvSpPr>
            <p:nvPr/>
          </p:nvSpPr>
          <p:spPr bwMode="auto">
            <a:xfrm>
              <a:off x="1104" y="2467"/>
              <a:ext cx="391" cy="173"/>
            </a:xfrm>
            <a:prstGeom prst="rect">
              <a:avLst/>
            </a:prstGeom>
            <a:noFill/>
            <a:ln w="9525">
              <a:noFill/>
              <a:miter lim="800000"/>
              <a:headEnd/>
              <a:tailEnd/>
            </a:ln>
          </p:spPr>
          <p:txBody>
            <a:bodyPr wrap="none">
              <a:spAutoFit/>
            </a:bodyPr>
            <a:lstStyle/>
            <a:p>
              <a:r>
                <a:rPr lang="en-US" sz="1200">
                  <a:latin typeface="Arial" charset="0"/>
                </a:rPr>
                <a:t>109.5</a:t>
              </a:r>
              <a:r>
                <a:rPr lang="en-US" sz="1200" baseline="30000">
                  <a:latin typeface="Arial" charset="0"/>
                </a:rPr>
                <a:t>o</a:t>
              </a:r>
            </a:p>
          </p:txBody>
        </p:sp>
        <p:sp>
          <p:nvSpPr>
            <p:cNvPr id="177172" name="Text Box 54"/>
            <p:cNvSpPr txBox="1">
              <a:spLocks noChangeArrowheads="1"/>
            </p:cNvSpPr>
            <p:nvPr/>
          </p:nvSpPr>
          <p:spPr bwMode="auto">
            <a:xfrm>
              <a:off x="998" y="1459"/>
              <a:ext cx="358" cy="365"/>
            </a:xfrm>
            <a:prstGeom prst="rect">
              <a:avLst/>
            </a:prstGeom>
            <a:noFill/>
            <a:ln w="9525">
              <a:noFill/>
              <a:miter lim="800000"/>
              <a:headEnd/>
              <a:tailEnd/>
            </a:ln>
          </p:spPr>
          <p:txBody>
            <a:bodyPr wrap="none">
              <a:spAutoFit/>
            </a:bodyPr>
            <a:lstStyle/>
            <a:p>
              <a:r>
                <a:rPr lang="en-US" sz="3200">
                  <a:latin typeface="Arial" charset="0"/>
                </a:rPr>
                <a:t>Cl</a:t>
              </a:r>
            </a:p>
          </p:txBody>
        </p:sp>
        <p:sp>
          <p:nvSpPr>
            <p:cNvPr id="177173" name="Text Box 55"/>
            <p:cNvSpPr txBox="1">
              <a:spLocks noChangeArrowheads="1"/>
            </p:cNvSpPr>
            <p:nvPr/>
          </p:nvSpPr>
          <p:spPr bwMode="auto">
            <a:xfrm>
              <a:off x="1475" y="2352"/>
              <a:ext cx="358" cy="365"/>
            </a:xfrm>
            <a:prstGeom prst="rect">
              <a:avLst/>
            </a:prstGeom>
            <a:noFill/>
            <a:ln w="9525">
              <a:noFill/>
              <a:miter lim="800000"/>
              <a:headEnd/>
              <a:tailEnd/>
            </a:ln>
          </p:spPr>
          <p:txBody>
            <a:bodyPr wrap="none">
              <a:spAutoFit/>
            </a:bodyPr>
            <a:lstStyle/>
            <a:p>
              <a:r>
                <a:rPr lang="en-US" sz="3200">
                  <a:latin typeface="Arial" charset="0"/>
                </a:rPr>
                <a:t>Cl</a:t>
              </a:r>
            </a:p>
          </p:txBody>
        </p:sp>
        <p:sp>
          <p:nvSpPr>
            <p:cNvPr id="177174" name="Text Box 56"/>
            <p:cNvSpPr txBox="1">
              <a:spLocks noChangeArrowheads="1"/>
            </p:cNvSpPr>
            <p:nvPr/>
          </p:nvSpPr>
          <p:spPr bwMode="auto">
            <a:xfrm>
              <a:off x="528" y="2371"/>
              <a:ext cx="358" cy="365"/>
            </a:xfrm>
            <a:prstGeom prst="rect">
              <a:avLst/>
            </a:prstGeom>
            <a:noFill/>
            <a:ln w="9525">
              <a:noFill/>
              <a:miter lim="800000"/>
              <a:headEnd/>
              <a:tailEnd/>
            </a:ln>
          </p:spPr>
          <p:txBody>
            <a:bodyPr wrap="none">
              <a:spAutoFit/>
            </a:bodyPr>
            <a:lstStyle/>
            <a:p>
              <a:r>
                <a:rPr lang="en-US" sz="3200">
                  <a:latin typeface="Arial" charset="0"/>
                </a:rPr>
                <a:t>Cl</a:t>
              </a:r>
            </a:p>
          </p:txBody>
        </p:sp>
        <p:sp>
          <p:nvSpPr>
            <p:cNvPr id="177175" name="Text Box 57"/>
            <p:cNvSpPr txBox="1">
              <a:spLocks noChangeArrowheads="1"/>
            </p:cNvSpPr>
            <p:nvPr/>
          </p:nvSpPr>
          <p:spPr bwMode="auto">
            <a:xfrm>
              <a:off x="851" y="2563"/>
              <a:ext cx="358" cy="365"/>
            </a:xfrm>
            <a:prstGeom prst="rect">
              <a:avLst/>
            </a:prstGeom>
            <a:noFill/>
            <a:ln w="9525">
              <a:noFill/>
              <a:miter lim="800000"/>
              <a:headEnd/>
              <a:tailEnd/>
            </a:ln>
          </p:spPr>
          <p:txBody>
            <a:bodyPr wrap="none">
              <a:spAutoFit/>
            </a:bodyPr>
            <a:lstStyle/>
            <a:p>
              <a:r>
                <a:rPr lang="en-US" sz="3200">
                  <a:latin typeface="Arial" charset="0"/>
                </a:rPr>
                <a:t>Cl</a:t>
              </a:r>
            </a:p>
          </p:txBody>
        </p:sp>
      </p:grpSp>
      <p:sp>
        <p:nvSpPr>
          <p:cNvPr id="177162" name="AutoShape 58">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4619" name="Text Box 59"/>
          <p:cNvSpPr txBox="1">
            <a:spLocks noChangeArrowheads="1"/>
          </p:cNvSpPr>
          <p:nvPr/>
        </p:nvSpPr>
        <p:spPr bwMode="auto">
          <a:xfrm>
            <a:off x="685800" y="5446713"/>
            <a:ext cx="7639050" cy="641350"/>
          </a:xfrm>
          <a:prstGeom prst="rect">
            <a:avLst/>
          </a:prstGeom>
          <a:noFill/>
          <a:ln w="9525">
            <a:noFill/>
            <a:miter lim="800000"/>
            <a:headEnd/>
            <a:tailEnd/>
          </a:ln>
        </p:spPr>
        <p:txBody>
          <a:bodyPr wrap="none">
            <a:spAutoFit/>
          </a:bodyPr>
          <a:lstStyle/>
          <a:p>
            <a:r>
              <a:rPr lang="en-US" sz="1800">
                <a:latin typeface="Arial" charset="0"/>
              </a:rPr>
              <a:t>Carbon tetrachloride – “carbon tet” had been used as dry cleaning solvent</a:t>
            </a:r>
          </a:p>
          <a:p>
            <a:r>
              <a:rPr lang="en-US" sz="1800">
                <a:latin typeface="Arial" charset="0"/>
              </a:rPr>
              <a:t>			because of its extreme non-polarity.</a:t>
            </a:r>
          </a:p>
        </p:txBody>
      </p:sp>
      <p:sp>
        <p:nvSpPr>
          <p:cNvPr id="194620" name="Text Box 60"/>
          <p:cNvSpPr txBox="1">
            <a:spLocks noChangeArrowheads="1"/>
          </p:cNvSpPr>
          <p:nvPr/>
        </p:nvSpPr>
        <p:spPr bwMode="auto">
          <a:xfrm>
            <a:off x="3352800" y="3748088"/>
            <a:ext cx="2368550" cy="366712"/>
          </a:xfrm>
          <a:prstGeom prst="rect">
            <a:avLst/>
          </a:prstGeom>
          <a:noFill/>
          <a:ln w="9525">
            <a:noFill/>
            <a:miter lim="800000"/>
            <a:headEnd/>
            <a:tailEnd/>
          </a:ln>
        </p:spPr>
        <p:txBody>
          <a:bodyPr wrap="none">
            <a:spAutoFit/>
          </a:bodyPr>
          <a:lstStyle/>
          <a:p>
            <a:r>
              <a:rPr lang="en-US" sz="1800">
                <a:latin typeface="Arial" charset="0"/>
              </a:rPr>
              <a:t>Tetrahedral geometry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4620"/>
                                        </p:tgtEl>
                                        <p:attrNameLst>
                                          <p:attrName>style.visibility</p:attrName>
                                        </p:attrNameLst>
                                      </p:cBhvr>
                                      <p:to>
                                        <p:strVal val="visible"/>
                                      </p:to>
                                    </p:set>
                                    <p:anim calcmode="lin" valueType="num">
                                      <p:cBhvr>
                                        <p:cTn id="7" dur="500" fill="hold"/>
                                        <p:tgtEl>
                                          <p:spTgt spid="194620"/>
                                        </p:tgtEl>
                                        <p:attrNameLst>
                                          <p:attrName>ppt_w</p:attrName>
                                        </p:attrNameLst>
                                      </p:cBhvr>
                                      <p:tavLst>
                                        <p:tav tm="0">
                                          <p:val>
                                            <p:fltVal val="0"/>
                                          </p:val>
                                        </p:tav>
                                        <p:tav tm="100000">
                                          <p:val>
                                            <p:strVal val="#ppt_w"/>
                                          </p:val>
                                        </p:tav>
                                      </p:tavLst>
                                    </p:anim>
                                    <p:anim calcmode="lin" valueType="num">
                                      <p:cBhvr>
                                        <p:cTn id="8" dur="500" fill="hold"/>
                                        <p:tgtEl>
                                          <p:spTgt spid="194620"/>
                                        </p:tgtEl>
                                        <p:attrNameLst>
                                          <p:attrName>ppt_h</p:attrName>
                                        </p:attrNameLst>
                                      </p:cBhvr>
                                      <p:tavLst>
                                        <p:tav tm="0">
                                          <p:val>
                                            <p:fltVal val="0"/>
                                          </p:val>
                                        </p:tav>
                                        <p:tav tm="100000">
                                          <p:val>
                                            <p:strVal val="#ppt_h"/>
                                          </p:val>
                                        </p:tav>
                                      </p:tavLst>
                                    </p:anim>
                                    <p:animEffect transition="in" filter="fade">
                                      <p:cBhvr>
                                        <p:cTn id="9" dur="500"/>
                                        <p:tgtEl>
                                          <p:spTgt spid="19462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94619"/>
                                        </p:tgtEl>
                                        <p:attrNameLst>
                                          <p:attrName>style.visibility</p:attrName>
                                        </p:attrNameLst>
                                      </p:cBhvr>
                                      <p:to>
                                        <p:strVal val="visible"/>
                                      </p:to>
                                    </p:set>
                                    <p:animEffect transition="in" filter="dissolve">
                                      <p:cBhvr>
                                        <p:cTn id="14" dur="500"/>
                                        <p:tgtEl>
                                          <p:spTgt spid="194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9" grpId="0"/>
      <p:bldP spid="194620"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smtClean="0"/>
              <a:t>Methane</a:t>
            </a:r>
          </a:p>
        </p:txBody>
      </p:sp>
      <p:grpSp>
        <p:nvGrpSpPr>
          <p:cNvPr id="178179" name="Group 3"/>
          <p:cNvGrpSpPr>
            <a:grpSpLocks/>
          </p:cNvGrpSpPr>
          <p:nvPr/>
        </p:nvGrpSpPr>
        <p:grpSpPr bwMode="auto">
          <a:xfrm>
            <a:off x="1239838" y="2209800"/>
            <a:ext cx="719137" cy="762000"/>
            <a:chOff x="1586" y="1680"/>
            <a:chExt cx="453" cy="480"/>
          </a:xfrm>
        </p:grpSpPr>
        <p:sp>
          <p:nvSpPr>
            <p:cNvPr id="178208"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78209"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8210"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8211"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78212"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78180" name="Group 9"/>
          <p:cNvGrpSpPr>
            <a:grpSpLocks/>
          </p:cNvGrpSpPr>
          <p:nvPr/>
        </p:nvGrpSpPr>
        <p:grpSpPr bwMode="auto">
          <a:xfrm>
            <a:off x="685800" y="2209800"/>
            <a:ext cx="587375" cy="762000"/>
            <a:chOff x="1934" y="1680"/>
            <a:chExt cx="370" cy="480"/>
          </a:xfrm>
        </p:grpSpPr>
        <p:sp>
          <p:nvSpPr>
            <p:cNvPr id="178206" name="Text Box 10"/>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78207" name="Oval 11"/>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78181" name="Group 12"/>
          <p:cNvGrpSpPr>
            <a:grpSpLocks/>
          </p:cNvGrpSpPr>
          <p:nvPr/>
        </p:nvGrpSpPr>
        <p:grpSpPr bwMode="auto">
          <a:xfrm>
            <a:off x="1349375" y="2895600"/>
            <a:ext cx="587375" cy="762000"/>
            <a:chOff x="2352" y="2112"/>
            <a:chExt cx="370" cy="480"/>
          </a:xfrm>
        </p:grpSpPr>
        <p:sp>
          <p:nvSpPr>
            <p:cNvPr id="178204" name="Text Box 13"/>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78205" name="Oval 14"/>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78182" name="Group 15"/>
          <p:cNvGrpSpPr>
            <a:grpSpLocks/>
          </p:cNvGrpSpPr>
          <p:nvPr/>
        </p:nvGrpSpPr>
        <p:grpSpPr bwMode="auto">
          <a:xfrm>
            <a:off x="1927225" y="2209800"/>
            <a:ext cx="587375" cy="762000"/>
            <a:chOff x="2702" y="1680"/>
            <a:chExt cx="370" cy="480"/>
          </a:xfrm>
        </p:grpSpPr>
        <p:sp>
          <p:nvSpPr>
            <p:cNvPr id="178202" name="Text Box 16"/>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78203" name="Oval 17"/>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78183" name="Group 18"/>
          <p:cNvGrpSpPr>
            <a:grpSpLocks/>
          </p:cNvGrpSpPr>
          <p:nvPr/>
        </p:nvGrpSpPr>
        <p:grpSpPr bwMode="auto">
          <a:xfrm>
            <a:off x="1349375" y="1524000"/>
            <a:ext cx="587375" cy="762000"/>
            <a:chOff x="1920" y="960"/>
            <a:chExt cx="370" cy="480"/>
          </a:xfrm>
        </p:grpSpPr>
        <p:sp>
          <p:nvSpPr>
            <p:cNvPr id="178200" name="Text Box 19"/>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78201" name="Oval 20"/>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grpSp>
        <p:nvGrpSpPr>
          <p:cNvPr id="178184" name="Group 21"/>
          <p:cNvGrpSpPr>
            <a:grpSpLocks/>
          </p:cNvGrpSpPr>
          <p:nvPr/>
        </p:nvGrpSpPr>
        <p:grpSpPr bwMode="auto">
          <a:xfrm>
            <a:off x="3429000" y="1477963"/>
            <a:ext cx="1981200" cy="2332037"/>
            <a:chOff x="528" y="1459"/>
            <a:chExt cx="1248" cy="1469"/>
          </a:xfrm>
        </p:grpSpPr>
        <p:sp>
          <p:nvSpPr>
            <p:cNvPr id="178189" name="Text Box 22"/>
            <p:cNvSpPr txBox="1">
              <a:spLocks noChangeArrowheads="1"/>
            </p:cNvSpPr>
            <p:nvPr/>
          </p:nvSpPr>
          <p:spPr bwMode="auto">
            <a:xfrm>
              <a:off x="998" y="2026"/>
              <a:ext cx="301" cy="365"/>
            </a:xfrm>
            <a:prstGeom prst="rect">
              <a:avLst/>
            </a:prstGeom>
            <a:noFill/>
            <a:ln w="9525">
              <a:noFill/>
              <a:miter lim="800000"/>
              <a:headEnd/>
              <a:tailEnd/>
            </a:ln>
          </p:spPr>
          <p:txBody>
            <a:bodyPr wrap="none">
              <a:spAutoFit/>
            </a:bodyPr>
            <a:lstStyle/>
            <a:p>
              <a:r>
                <a:rPr lang="en-US" sz="3200">
                  <a:latin typeface="Arial" charset="0"/>
                </a:rPr>
                <a:t>C</a:t>
              </a:r>
            </a:p>
          </p:txBody>
        </p:sp>
        <p:sp>
          <p:nvSpPr>
            <p:cNvPr id="178190" name="Line 23"/>
            <p:cNvSpPr>
              <a:spLocks noChangeShapeType="1"/>
            </p:cNvSpPr>
            <p:nvPr/>
          </p:nvSpPr>
          <p:spPr bwMode="auto">
            <a:xfrm flipV="1">
              <a:off x="1152" y="1776"/>
              <a:ext cx="0" cy="288"/>
            </a:xfrm>
            <a:prstGeom prst="line">
              <a:avLst/>
            </a:prstGeom>
            <a:noFill/>
            <a:ln w="9525">
              <a:solidFill>
                <a:schemeClr val="tx1"/>
              </a:solidFill>
              <a:round/>
              <a:headEnd/>
              <a:tailEnd/>
            </a:ln>
          </p:spPr>
          <p:txBody>
            <a:bodyPr/>
            <a:lstStyle/>
            <a:p>
              <a:endParaRPr lang="en-US"/>
            </a:p>
          </p:txBody>
        </p:sp>
        <p:sp>
          <p:nvSpPr>
            <p:cNvPr id="178191" name="Freeform 24"/>
            <p:cNvSpPr>
              <a:spLocks/>
            </p:cNvSpPr>
            <p:nvPr/>
          </p:nvSpPr>
          <p:spPr bwMode="auto">
            <a:xfrm>
              <a:off x="831" y="230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78192" name="AutoShape 25"/>
            <p:cNvSpPr>
              <a:spLocks noChangeArrowheads="1"/>
            </p:cNvSpPr>
            <p:nvPr/>
          </p:nvSpPr>
          <p:spPr bwMode="auto">
            <a:xfrm rot="1576671">
              <a:off x="1056" y="230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78193" name="Line 26"/>
            <p:cNvSpPr>
              <a:spLocks noChangeShapeType="1"/>
            </p:cNvSpPr>
            <p:nvPr/>
          </p:nvSpPr>
          <p:spPr bwMode="auto">
            <a:xfrm>
              <a:off x="1248" y="2304"/>
              <a:ext cx="240" cy="192"/>
            </a:xfrm>
            <a:prstGeom prst="line">
              <a:avLst/>
            </a:prstGeom>
            <a:noFill/>
            <a:ln w="9525">
              <a:solidFill>
                <a:schemeClr val="tx1"/>
              </a:solidFill>
              <a:round/>
              <a:headEnd/>
              <a:tailEnd/>
            </a:ln>
          </p:spPr>
          <p:txBody>
            <a:bodyPr/>
            <a:lstStyle/>
            <a:p>
              <a:endParaRPr lang="en-US"/>
            </a:p>
          </p:txBody>
        </p:sp>
        <p:sp>
          <p:nvSpPr>
            <p:cNvPr id="178194" name="Freeform 27"/>
            <p:cNvSpPr>
              <a:spLocks/>
            </p:cNvSpPr>
            <p:nvPr/>
          </p:nvSpPr>
          <p:spPr bwMode="auto">
            <a:xfrm>
              <a:off x="1104" y="240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78195" name="Text Box 28"/>
            <p:cNvSpPr txBox="1">
              <a:spLocks noChangeArrowheads="1"/>
            </p:cNvSpPr>
            <p:nvPr/>
          </p:nvSpPr>
          <p:spPr bwMode="auto">
            <a:xfrm>
              <a:off x="1104" y="2467"/>
              <a:ext cx="391" cy="173"/>
            </a:xfrm>
            <a:prstGeom prst="rect">
              <a:avLst/>
            </a:prstGeom>
            <a:noFill/>
            <a:ln w="9525">
              <a:noFill/>
              <a:miter lim="800000"/>
              <a:headEnd/>
              <a:tailEnd/>
            </a:ln>
          </p:spPr>
          <p:txBody>
            <a:bodyPr wrap="none">
              <a:spAutoFit/>
            </a:bodyPr>
            <a:lstStyle/>
            <a:p>
              <a:r>
                <a:rPr lang="en-US" sz="1200">
                  <a:latin typeface="Arial" charset="0"/>
                </a:rPr>
                <a:t>109.5</a:t>
              </a:r>
              <a:r>
                <a:rPr lang="en-US" sz="1200" baseline="30000">
                  <a:latin typeface="Arial" charset="0"/>
                </a:rPr>
                <a:t>o</a:t>
              </a:r>
            </a:p>
          </p:txBody>
        </p:sp>
        <p:sp>
          <p:nvSpPr>
            <p:cNvPr id="178196" name="Text Box 29"/>
            <p:cNvSpPr txBox="1">
              <a:spLocks noChangeArrowheads="1"/>
            </p:cNvSpPr>
            <p:nvPr/>
          </p:nvSpPr>
          <p:spPr bwMode="auto">
            <a:xfrm>
              <a:off x="998" y="1459"/>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78197" name="Text Box 30"/>
            <p:cNvSpPr txBox="1">
              <a:spLocks noChangeArrowheads="1"/>
            </p:cNvSpPr>
            <p:nvPr/>
          </p:nvSpPr>
          <p:spPr bwMode="auto">
            <a:xfrm>
              <a:off x="1475" y="2352"/>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78198" name="Text Box 31"/>
            <p:cNvSpPr txBox="1">
              <a:spLocks noChangeArrowheads="1"/>
            </p:cNvSpPr>
            <p:nvPr/>
          </p:nvSpPr>
          <p:spPr bwMode="auto">
            <a:xfrm>
              <a:off x="528" y="2371"/>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78199" name="Text Box 32"/>
            <p:cNvSpPr txBox="1">
              <a:spLocks noChangeArrowheads="1"/>
            </p:cNvSpPr>
            <p:nvPr/>
          </p:nvSpPr>
          <p:spPr bwMode="auto">
            <a:xfrm>
              <a:off x="851" y="2563"/>
              <a:ext cx="301" cy="365"/>
            </a:xfrm>
            <a:prstGeom prst="rect">
              <a:avLst/>
            </a:prstGeom>
            <a:noFill/>
            <a:ln w="9525">
              <a:noFill/>
              <a:miter lim="800000"/>
              <a:headEnd/>
              <a:tailEnd/>
            </a:ln>
          </p:spPr>
          <p:txBody>
            <a:bodyPr wrap="none">
              <a:spAutoFit/>
            </a:bodyPr>
            <a:lstStyle/>
            <a:p>
              <a:r>
                <a:rPr lang="en-US" sz="3200">
                  <a:latin typeface="Arial" charset="0"/>
                </a:rPr>
                <a:t>H</a:t>
              </a:r>
            </a:p>
          </p:txBody>
        </p:sp>
      </p:grpSp>
      <p:sp>
        <p:nvSpPr>
          <p:cNvPr id="178185" name="AutoShape 33">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5618" name="Text Box 34"/>
          <p:cNvSpPr txBox="1">
            <a:spLocks noChangeArrowheads="1"/>
          </p:cNvSpPr>
          <p:nvPr/>
        </p:nvSpPr>
        <p:spPr bwMode="auto">
          <a:xfrm>
            <a:off x="946150" y="5562600"/>
            <a:ext cx="7588250" cy="641350"/>
          </a:xfrm>
          <a:prstGeom prst="rect">
            <a:avLst/>
          </a:prstGeom>
          <a:noFill/>
          <a:ln w="9525">
            <a:noFill/>
            <a:miter lim="800000"/>
            <a:headEnd/>
            <a:tailEnd/>
          </a:ln>
        </p:spPr>
        <p:txBody>
          <a:bodyPr wrap="none">
            <a:spAutoFit/>
          </a:bodyPr>
          <a:lstStyle/>
          <a:p>
            <a:r>
              <a:rPr lang="en-US" sz="1800">
                <a:latin typeface="Arial" charset="0"/>
              </a:rPr>
              <a:t>Methane –The first member of the paraffin (alkane) hydrocarbons series. </a:t>
            </a:r>
          </a:p>
          <a:p>
            <a:r>
              <a:rPr lang="en-US" sz="1800">
                <a:latin typeface="Arial" charset="0"/>
              </a:rPr>
              <a:t>	   a.k.a. (marsh gas, CH</a:t>
            </a:r>
            <a:r>
              <a:rPr lang="en-US" sz="1800" baseline="-25000">
                <a:latin typeface="Arial" charset="0"/>
              </a:rPr>
              <a:t>4</a:t>
            </a:r>
            <a:r>
              <a:rPr lang="en-US" sz="1800">
                <a:latin typeface="Arial" charset="0"/>
              </a:rPr>
              <a:t>). </a:t>
            </a:r>
          </a:p>
        </p:txBody>
      </p:sp>
      <p:sp>
        <p:nvSpPr>
          <p:cNvPr id="195619" name="Text Box 35"/>
          <p:cNvSpPr txBox="1">
            <a:spLocks noChangeArrowheads="1"/>
          </p:cNvSpPr>
          <p:nvPr/>
        </p:nvSpPr>
        <p:spPr bwMode="auto">
          <a:xfrm>
            <a:off x="3200400" y="3748088"/>
            <a:ext cx="2368550" cy="366712"/>
          </a:xfrm>
          <a:prstGeom prst="rect">
            <a:avLst/>
          </a:prstGeom>
          <a:noFill/>
          <a:ln w="9525">
            <a:noFill/>
            <a:miter lim="800000"/>
            <a:headEnd/>
            <a:tailEnd/>
          </a:ln>
        </p:spPr>
        <p:txBody>
          <a:bodyPr wrap="none">
            <a:spAutoFit/>
          </a:bodyPr>
          <a:lstStyle/>
          <a:p>
            <a:r>
              <a:rPr lang="en-US" sz="1800">
                <a:latin typeface="Arial" charset="0"/>
              </a:rPr>
              <a:t>Tetrahedral geometry</a:t>
            </a:r>
          </a:p>
        </p:txBody>
      </p:sp>
      <p:pic>
        <p:nvPicPr>
          <p:cNvPr id="178188" name="Picture 37" descr="600px-Methane-3D-space-filling"/>
          <p:cNvPicPr>
            <a:picLocks noChangeAspect="1" noChangeArrowheads="1"/>
          </p:cNvPicPr>
          <p:nvPr/>
        </p:nvPicPr>
        <p:blipFill>
          <a:blip r:embed="rId4" cstate="print"/>
          <a:srcRect/>
          <a:stretch>
            <a:fillRect/>
          </a:stretch>
        </p:blipFill>
        <p:spPr bwMode="auto">
          <a:xfrm>
            <a:off x="6275388" y="1560513"/>
            <a:ext cx="2130425" cy="21304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619"/>
                                        </p:tgtEl>
                                        <p:attrNameLst>
                                          <p:attrName>style.visibility</p:attrName>
                                        </p:attrNameLst>
                                      </p:cBhvr>
                                      <p:to>
                                        <p:strVal val="visible"/>
                                      </p:to>
                                    </p:set>
                                    <p:anim calcmode="lin" valueType="num">
                                      <p:cBhvr>
                                        <p:cTn id="7" dur="500" fill="hold"/>
                                        <p:tgtEl>
                                          <p:spTgt spid="195619"/>
                                        </p:tgtEl>
                                        <p:attrNameLst>
                                          <p:attrName>ppt_w</p:attrName>
                                        </p:attrNameLst>
                                      </p:cBhvr>
                                      <p:tavLst>
                                        <p:tav tm="0">
                                          <p:val>
                                            <p:fltVal val="0"/>
                                          </p:val>
                                        </p:tav>
                                        <p:tav tm="100000">
                                          <p:val>
                                            <p:strVal val="#ppt_w"/>
                                          </p:val>
                                        </p:tav>
                                      </p:tavLst>
                                    </p:anim>
                                    <p:anim calcmode="lin" valueType="num">
                                      <p:cBhvr>
                                        <p:cTn id="8" dur="500" fill="hold"/>
                                        <p:tgtEl>
                                          <p:spTgt spid="195619"/>
                                        </p:tgtEl>
                                        <p:attrNameLst>
                                          <p:attrName>ppt_h</p:attrName>
                                        </p:attrNameLst>
                                      </p:cBhvr>
                                      <p:tavLst>
                                        <p:tav tm="0">
                                          <p:val>
                                            <p:fltVal val="0"/>
                                          </p:val>
                                        </p:tav>
                                        <p:tav tm="100000">
                                          <p:val>
                                            <p:strVal val="#ppt_h"/>
                                          </p:val>
                                        </p:tav>
                                      </p:tavLst>
                                    </p:anim>
                                    <p:animEffect transition="in" filter="fade">
                                      <p:cBhvr>
                                        <p:cTn id="9" dur="500"/>
                                        <p:tgtEl>
                                          <p:spTgt spid="195619"/>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195618"/>
                                        </p:tgtEl>
                                        <p:attrNameLst>
                                          <p:attrName>style.visibility</p:attrName>
                                        </p:attrNameLst>
                                      </p:cBhvr>
                                      <p:to>
                                        <p:strVal val="visible"/>
                                      </p:to>
                                    </p:set>
                                    <p:anim calcmode="lin" valueType="num">
                                      <p:cBhvr>
                                        <p:cTn id="14" dur="500" fill="hold"/>
                                        <p:tgtEl>
                                          <p:spTgt spid="19561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9561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9561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956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18" grpId="0"/>
      <p:bldP spid="1956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990600"/>
            <a:ext cx="7772400" cy="1143000"/>
          </a:xfrm>
        </p:spPr>
        <p:txBody>
          <a:bodyPr/>
          <a:lstStyle/>
          <a:p>
            <a:pPr eaLnBrk="1" hangingPunct="1"/>
            <a:r>
              <a:rPr lang="en-US" sz="3600" smtClean="0">
                <a:latin typeface="Arial" charset="0"/>
              </a:rPr>
              <a:t>Example:  Aluminum Oxide</a:t>
            </a:r>
          </a:p>
        </p:txBody>
      </p:sp>
      <p:sp>
        <p:nvSpPr>
          <p:cNvPr id="28675" name="Text Box 4"/>
          <p:cNvSpPr txBox="1">
            <a:spLocks noChangeArrowheads="1"/>
          </p:cNvSpPr>
          <p:nvPr/>
        </p:nvSpPr>
        <p:spPr bwMode="auto">
          <a:xfrm>
            <a:off x="1127125" y="2249488"/>
            <a:ext cx="57213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Aluminum		  Oxide</a:t>
            </a:r>
          </a:p>
        </p:txBody>
      </p:sp>
      <p:sp>
        <p:nvSpPr>
          <p:cNvPr id="28676" name="Rectangle 5"/>
          <p:cNvSpPr>
            <a:spLocks noChangeArrowheads="1"/>
          </p:cNvSpPr>
          <p:nvPr/>
        </p:nvSpPr>
        <p:spPr bwMode="auto">
          <a:xfrm>
            <a:off x="1143000" y="3078163"/>
            <a:ext cx="57388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Al</a:t>
            </a:r>
            <a:r>
              <a:rPr lang="en-US" sz="4000" baseline="30000">
                <a:solidFill>
                  <a:schemeClr val="accent2"/>
                </a:solidFill>
                <a:latin typeface="Arial" charset="0"/>
              </a:rPr>
              <a:t>3+</a:t>
            </a:r>
            <a:r>
              <a:rPr lang="en-US" sz="4000">
                <a:latin typeface="Arial" charset="0"/>
              </a:rPr>
              <a:t>		  O</a:t>
            </a:r>
            <a:r>
              <a:rPr lang="en-US" sz="4000" baseline="30000">
                <a:solidFill>
                  <a:srgbClr val="FF0066"/>
                </a:solidFill>
                <a:latin typeface="Arial" charset="0"/>
              </a:rPr>
              <a:t>2-</a:t>
            </a:r>
          </a:p>
        </p:txBody>
      </p:sp>
      <p:sp>
        <p:nvSpPr>
          <p:cNvPr id="28677" name="Rectangle 6"/>
          <p:cNvSpPr>
            <a:spLocks noChangeArrowheads="1"/>
          </p:cNvSpPr>
          <p:nvPr/>
        </p:nvSpPr>
        <p:spPr bwMode="auto">
          <a:xfrm>
            <a:off x="1143000" y="3870325"/>
            <a:ext cx="54340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Al</a:t>
            </a:r>
            <a:r>
              <a:rPr lang="en-US" sz="4000" baseline="30000">
                <a:latin typeface="Arial" charset="0"/>
              </a:rPr>
              <a:t>	</a:t>
            </a:r>
            <a:r>
              <a:rPr lang="en-US" sz="4000">
                <a:latin typeface="Arial" charset="0"/>
              </a:rPr>
              <a:t>		  O</a:t>
            </a:r>
            <a:endParaRPr lang="en-US" sz="4000" baseline="30000">
              <a:latin typeface="Arial" charset="0"/>
            </a:endParaRPr>
          </a:p>
        </p:txBody>
      </p:sp>
      <p:sp>
        <p:nvSpPr>
          <p:cNvPr id="28678" name="Text Box 7"/>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28679" name="Rectangle 8"/>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28680" name="Line 9"/>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28681" name="Line 10"/>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28682"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28683"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28684" name="Line 13"/>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28685"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28686" name="Rectangle 15"/>
          <p:cNvSpPr>
            <a:spLocks noChangeArrowheads="1"/>
          </p:cNvSpPr>
          <p:nvPr/>
        </p:nvSpPr>
        <p:spPr bwMode="auto">
          <a:xfrm>
            <a:off x="1143000" y="4724400"/>
            <a:ext cx="456406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Al</a:t>
            </a:r>
            <a:r>
              <a:rPr lang="en-US" sz="4000" baseline="-25000">
                <a:latin typeface="Arial" charset="0"/>
              </a:rPr>
              <a:t>2</a:t>
            </a:r>
            <a:r>
              <a:rPr lang="en-US" sz="4000">
                <a:latin typeface="Arial" charset="0"/>
              </a:rPr>
              <a:t>O</a:t>
            </a:r>
            <a:r>
              <a:rPr lang="en-US" sz="4000" baseline="-25000">
                <a:latin typeface="Arial" charset="0"/>
              </a:rPr>
              <a:t>3</a:t>
            </a:r>
            <a:endParaRPr lang="en-US" sz="4000" baseline="30000">
              <a:latin typeface="Arial" charset="0"/>
            </a:endParaRPr>
          </a:p>
        </p:txBody>
      </p:sp>
      <p:sp>
        <p:nvSpPr>
          <p:cNvPr id="28687" name="Rectangle 18"/>
          <p:cNvSpPr>
            <a:spLocks noChangeArrowheads="1"/>
          </p:cNvSpPr>
          <p:nvPr/>
        </p:nvSpPr>
        <p:spPr bwMode="auto">
          <a:xfrm>
            <a:off x="2946400" y="609600"/>
            <a:ext cx="3252788" cy="579438"/>
          </a:xfrm>
          <a:prstGeom prst="rect">
            <a:avLst/>
          </a:prstGeom>
          <a:noFill/>
          <a:ln w="9525">
            <a:noFill/>
            <a:miter lim="800000"/>
            <a:headEnd/>
            <a:tailEnd/>
          </a:ln>
        </p:spPr>
        <p:txBody>
          <a:bodyPr wrap="none">
            <a:spAutoFit/>
          </a:bodyPr>
          <a:lstStyle/>
          <a:p>
            <a:r>
              <a:rPr lang="en-US" sz="3200">
                <a:latin typeface="Arial" charset="0"/>
              </a:rPr>
              <a:t>Criss-Cross Rule</a:t>
            </a:r>
          </a:p>
        </p:txBody>
      </p:sp>
      <p:sp>
        <p:nvSpPr>
          <p:cNvPr id="28688" name="AutoShape 19">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Water</a:t>
            </a:r>
          </a:p>
        </p:txBody>
      </p:sp>
      <p:grpSp>
        <p:nvGrpSpPr>
          <p:cNvPr id="2" name="Group 3"/>
          <p:cNvGrpSpPr>
            <a:grpSpLocks noChangeAspect="1"/>
          </p:cNvGrpSpPr>
          <p:nvPr/>
        </p:nvGrpSpPr>
        <p:grpSpPr bwMode="auto">
          <a:xfrm rot="2536285">
            <a:off x="4533900" y="1752600"/>
            <a:ext cx="338138" cy="609600"/>
            <a:chOff x="4788" y="768"/>
            <a:chExt cx="300" cy="540"/>
          </a:xfrm>
        </p:grpSpPr>
        <p:sp>
          <p:nvSpPr>
            <p:cNvPr id="179220" name="Freeform 4"/>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79221" name="Text Box 5"/>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3" name="Group 6"/>
          <p:cNvGrpSpPr>
            <a:grpSpLocks noChangeAspect="1"/>
          </p:cNvGrpSpPr>
          <p:nvPr/>
        </p:nvGrpSpPr>
        <p:grpSpPr bwMode="auto">
          <a:xfrm rot="-2039269">
            <a:off x="3957638" y="1752600"/>
            <a:ext cx="338137" cy="609600"/>
            <a:chOff x="4788" y="768"/>
            <a:chExt cx="300" cy="540"/>
          </a:xfrm>
        </p:grpSpPr>
        <p:sp>
          <p:nvSpPr>
            <p:cNvPr id="179218" name="Freeform 7"/>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79219" name="Text Box 8"/>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179205" name="Group 9"/>
          <p:cNvGrpSpPr>
            <a:grpSpLocks/>
          </p:cNvGrpSpPr>
          <p:nvPr/>
        </p:nvGrpSpPr>
        <p:grpSpPr bwMode="auto">
          <a:xfrm>
            <a:off x="3581400" y="2209800"/>
            <a:ext cx="1600200" cy="609600"/>
            <a:chOff x="2064" y="1056"/>
            <a:chExt cx="1008" cy="384"/>
          </a:xfrm>
        </p:grpSpPr>
        <p:sp>
          <p:nvSpPr>
            <p:cNvPr id="196618" name="Rectangle 10"/>
            <p:cNvSpPr>
              <a:spLocks noChangeArrowheads="1"/>
            </p:cNvSpPr>
            <p:nvPr/>
          </p:nvSpPr>
          <p:spPr bwMode="auto">
            <a:xfrm rot="1466637">
              <a:off x="2592"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96619" name="Rectangle 11"/>
            <p:cNvSpPr>
              <a:spLocks noChangeArrowheads="1"/>
            </p:cNvSpPr>
            <p:nvPr/>
          </p:nvSpPr>
          <p:spPr bwMode="auto">
            <a:xfrm rot="-1282237">
              <a:off x="2208"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79215" name="Oval 12"/>
            <p:cNvSpPr>
              <a:spLocks noChangeArrowheads="1"/>
            </p:cNvSpPr>
            <p:nvPr/>
          </p:nvSpPr>
          <p:spPr bwMode="auto">
            <a:xfrm>
              <a:off x="2064" y="1248"/>
              <a:ext cx="192" cy="192"/>
            </a:xfrm>
            <a:prstGeom prst="ellipse">
              <a:avLst/>
            </a:prstGeom>
            <a:solidFill>
              <a:schemeClr val="bg1"/>
            </a:solidFill>
            <a:ln w="9525">
              <a:solidFill>
                <a:schemeClr val="tx1"/>
              </a:solidFill>
              <a:round/>
              <a:headEnd/>
              <a:tailEnd/>
            </a:ln>
          </p:spPr>
          <p:txBody>
            <a:bodyPr wrap="none" anchor="ctr"/>
            <a:lstStyle/>
            <a:p>
              <a:pPr algn="ctr"/>
              <a:r>
                <a:rPr lang="en-US" sz="1800">
                  <a:latin typeface="Arial" charset="0"/>
                </a:rPr>
                <a:t>H</a:t>
              </a:r>
            </a:p>
          </p:txBody>
        </p:sp>
        <p:sp>
          <p:nvSpPr>
            <p:cNvPr id="179216" name="Oval 13"/>
            <p:cNvSpPr>
              <a:spLocks noChangeArrowheads="1"/>
            </p:cNvSpPr>
            <p:nvPr/>
          </p:nvSpPr>
          <p:spPr bwMode="auto">
            <a:xfrm>
              <a:off x="2880" y="1248"/>
              <a:ext cx="192" cy="192"/>
            </a:xfrm>
            <a:prstGeom prst="ellipse">
              <a:avLst/>
            </a:prstGeom>
            <a:solidFill>
              <a:schemeClr val="bg1"/>
            </a:solidFill>
            <a:ln w="9525">
              <a:solidFill>
                <a:schemeClr val="tx1"/>
              </a:solidFill>
              <a:round/>
              <a:headEnd/>
              <a:tailEnd/>
            </a:ln>
          </p:spPr>
          <p:txBody>
            <a:bodyPr wrap="none" anchor="ctr"/>
            <a:lstStyle/>
            <a:p>
              <a:pPr algn="ctr"/>
              <a:r>
                <a:rPr lang="en-US" sz="1800">
                  <a:latin typeface="Arial" charset="0"/>
                </a:rPr>
                <a:t>H</a:t>
              </a:r>
            </a:p>
          </p:txBody>
        </p:sp>
        <p:sp>
          <p:nvSpPr>
            <p:cNvPr id="179217" name="Oval 14"/>
            <p:cNvSpPr>
              <a:spLocks noChangeAspect="1" noChangeArrowheads="1"/>
            </p:cNvSpPr>
            <p:nvPr/>
          </p:nvSpPr>
          <p:spPr bwMode="auto">
            <a:xfrm>
              <a:off x="2448" y="1056"/>
              <a:ext cx="248" cy="248"/>
            </a:xfrm>
            <a:prstGeom prst="ellipse">
              <a:avLst/>
            </a:prstGeom>
            <a:solidFill>
              <a:srgbClr val="339966"/>
            </a:solidFill>
            <a:ln w="9525">
              <a:solidFill>
                <a:schemeClr val="tx1"/>
              </a:solidFill>
              <a:round/>
              <a:headEnd/>
              <a:tailEnd/>
            </a:ln>
          </p:spPr>
          <p:txBody>
            <a:bodyPr wrap="none" anchor="ctr"/>
            <a:lstStyle/>
            <a:p>
              <a:pPr algn="ctr"/>
              <a:r>
                <a:rPr lang="en-US" sz="1800">
                  <a:solidFill>
                    <a:schemeClr val="bg1"/>
                  </a:solidFill>
                  <a:latin typeface="Arial" charset="0"/>
                </a:rPr>
                <a:t>O</a:t>
              </a:r>
            </a:p>
          </p:txBody>
        </p:sp>
      </p:grpSp>
      <p:sp>
        <p:nvSpPr>
          <p:cNvPr id="179206" name="Text Box 15"/>
          <p:cNvSpPr txBox="1">
            <a:spLocks noChangeArrowheads="1"/>
          </p:cNvSpPr>
          <p:nvPr/>
        </p:nvSpPr>
        <p:spPr bwMode="auto">
          <a:xfrm>
            <a:off x="2133600" y="2133600"/>
            <a:ext cx="1136650" cy="641350"/>
          </a:xfrm>
          <a:prstGeom prst="rect">
            <a:avLst/>
          </a:prstGeom>
          <a:noFill/>
          <a:ln w="9525">
            <a:noFill/>
            <a:miter lim="800000"/>
            <a:headEnd/>
            <a:tailEnd/>
          </a:ln>
        </p:spPr>
        <p:txBody>
          <a:bodyPr wrap="none">
            <a:spAutoFit/>
          </a:bodyPr>
          <a:lstStyle/>
          <a:p>
            <a:pPr algn="ctr"/>
            <a:r>
              <a:rPr lang="en-US" sz="1800">
                <a:latin typeface="Arial" charset="0"/>
              </a:rPr>
              <a:t>Bent</a:t>
            </a:r>
          </a:p>
          <a:p>
            <a:pPr algn="ctr"/>
            <a:r>
              <a:rPr lang="en-US" sz="1800">
                <a:latin typeface="Arial" charset="0"/>
              </a:rPr>
              <a:t>geometry</a:t>
            </a:r>
          </a:p>
        </p:txBody>
      </p:sp>
      <p:sp>
        <p:nvSpPr>
          <p:cNvPr id="179207" name="Text Box 16"/>
          <p:cNvSpPr txBox="1">
            <a:spLocks noChangeArrowheads="1"/>
          </p:cNvSpPr>
          <p:nvPr/>
        </p:nvSpPr>
        <p:spPr bwMode="auto">
          <a:xfrm>
            <a:off x="4795838" y="1828800"/>
            <a:ext cx="461962" cy="274638"/>
          </a:xfrm>
          <a:prstGeom prst="rect">
            <a:avLst/>
          </a:prstGeom>
          <a:noFill/>
          <a:ln w="9525">
            <a:noFill/>
            <a:miter lim="800000"/>
            <a:headEnd/>
            <a:tailEnd/>
          </a:ln>
        </p:spPr>
        <p:txBody>
          <a:bodyPr wrap="none">
            <a:spAutoFit/>
          </a:bodyPr>
          <a:lstStyle/>
          <a:p>
            <a:r>
              <a:rPr lang="en-US" sz="1200" b="1">
                <a:solidFill>
                  <a:schemeClr val="bg1"/>
                </a:solidFill>
                <a:latin typeface="Arial" charset="0"/>
              </a:rPr>
              <a:t>SO</a:t>
            </a:r>
            <a:r>
              <a:rPr lang="en-US" sz="1200" b="1" baseline="-25000">
                <a:solidFill>
                  <a:schemeClr val="bg1"/>
                </a:solidFill>
                <a:latin typeface="Arial" charset="0"/>
              </a:rPr>
              <a:t>2</a:t>
            </a:r>
          </a:p>
        </p:txBody>
      </p:sp>
      <p:sp>
        <p:nvSpPr>
          <p:cNvPr id="179208" name="AutoShape 17">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6626" name="Text Box 18"/>
          <p:cNvSpPr txBox="1">
            <a:spLocks noChangeArrowheads="1"/>
          </p:cNvSpPr>
          <p:nvPr/>
        </p:nvSpPr>
        <p:spPr bwMode="auto">
          <a:xfrm>
            <a:off x="4191000" y="1371600"/>
            <a:ext cx="525463" cy="366713"/>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sp>
        <p:nvSpPr>
          <p:cNvPr id="196627" name="Text Box 19"/>
          <p:cNvSpPr txBox="1">
            <a:spLocks noChangeArrowheads="1"/>
          </p:cNvSpPr>
          <p:nvPr/>
        </p:nvSpPr>
        <p:spPr bwMode="auto">
          <a:xfrm>
            <a:off x="4114800" y="2895600"/>
            <a:ext cx="582613" cy="366713"/>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sp>
        <p:nvSpPr>
          <p:cNvPr id="196628" name="Text Box 20"/>
          <p:cNvSpPr txBox="1">
            <a:spLocks noChangeArrowheads="1"/>
          </p:cNvSpPr>
          <p:nvPr/>
        </p:nvSpPr>
        <p:spPr bwMode="auto">
          <a:xfrm>
            <a:off x="3581400" y="3429000"/>
            <a:ext cx="1695450" cy="366713"/>
          </a:xfrm>
          <a:prstGeom prst="rect">
            <a:avLst/>
          </a:prstGeom>
          <a:noFill/>
          <a:ln w="9525">
            <a:noFill/>
            <a:miter lim="800000"/>
            <a:headEnd/>
            <a:tailEnd/>
          </a:ln>
        </p:spPr>
        <p:txBody>
          <a:bodyPr wrap="none">
            <a:spAutoFit/>
          </a:bodyPr>
          <a:lstStyle/>
          <a:p>
            <a:r>
              <a:rPr lang="en-US" sz="1800">
                <a:latin typeface="Arial" charset="0"/>
              </a:rPr>
              <a:t>Polar molecule</a:t>
            </a:r>
          </a:p>
        </p:txBody>
      </p:sp>
      <p:pic>
        <p:nvPicPr>
          <p:cNvPr id="196630" name="Picture 22" descr="Image:Water molecule.svg">
            <a:hlinkClick r:id="rId4"/>
          </p:cNvPr>
          <p:cNvPicPr>
            <a:picLocks noChangeAspect="1" noChangeArrowheads="1"/>
          </p:cNvPicPr>
          <p:nvPr/>
        </p:nvPicPr>
        <p:blipFill>
          <a:blip r:embed="rId5" cstate="print"/>
          <a:srcRect/>
          <a:stretch>
            <a:fillRect/>
          </a:stretch>
        </p:blipFill>
        <p:spPr bwMode="auto">
          <a:xfrm>
            <a:off x="6310313" y="1539875"/>
            <a:ext cx="1709737" cy="19542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96626"/>
                                        </p:tgtEl>
                                        <p:attrNameLst>
                                          <p:attrName>style.visibility</p:attrName>
                                        </p:attrNameLst>
                                      </p:cBhvr>
                                      <p:to>
                                        <p:strVal val="visible"/>
                                      </p:to>
                                    </p:set>
                                    <p:anim calcmode="lin" valueType="num">
                                      <p:cBhvr>
                                        <p:cTn id="17" dur="500" fill="hold"/>
                                        <p:tgtEl>
                                          <p:spTgt spid="196626"/>
                                        </p:tgtEl>
                                        <p:attrNameLst>
                                          <p:attrName>ppt_w</p:attrName>
                                        </p:attrNameLst>
                                      </p:cBhvr>
                                      <p:tavLst>
                                        <p:tav tm="0">
                                          <p:val>
                                            <p:fltVal val="0"/>
                                          </p:val>
                                        </p:tav>
                                        <p:tav tm="100000">
                                          <p:val>
                                            <p:strVal val="#ppt_w"/>
                                          </p:val>
                                        </p:tav>
                                      </p:tavLst>
                                    </p:anim>
                                    <p:anim calcmode="lin" valueType="num">
                                      <p:cBhvr>
                                        <p:cTn id="18" dur="500" fill="hold"/>
                                        <p:tgtEl>
                                          <p:spTgt spid="196626"/>
                                        </p:tgtEl>
                                        <p:attrNameLst>
                                          <p:attrName>ppt_h</p:attrName>
                                        </p:attrNameLst>
                                      </p:cBhvr>
                                      <p:tavLst>
                                        <p:tav tm="0">
                                          <p:val>
                                            <p:fltVal val="0"/>
                                          </p:val>
                                        </p:tav>
                                        <p:tav tm="100000">
                                          <p:val>
                                            <p:strVal val="#ppt_h"/>
                                          </p:val>
                                        </p:tav>
                                      </p:tavLst>
                                    </p:anim>
                                    <p:animEffect transition="in" filter="fade">
                                      <p:cBhvr>
                                        <p:cTn id="19" dur="500"/>
                                        <p:tgtEl>
                                          <p:spTgt spid="196626"/>
                                        </p:tgtEl>
                                      </p:cBhvr>
                                    </p:animEffect>
                                  </p:childTnLst>
                                </p:cTn>
                              </p:par>
                            </p:childTnLst>
                          </p:cTn>
                        </p:par>
                        <p:par>
                          <p:cTn id="20" fill="hold">
                            <p:stCondLst>
                              <p:cond delay="500"/>
                            </p:stCondLst>
                            <p:childTnLst>
                              <p:par>
                                <p:cTn id="21" presetID="53" presetClass="entr" presetSubtype="0" fill="hold" grpId="0" nodeType="afterEffect">
                                  <p:stCondLst>
                                    <p:cond delay="2000"/>
                                  </p:stCondLst>
                                  <p:childTnLst>
                                    <p:set>
                                      <p:cBhvr>
                                        <p:cTn id="22" dur="1" fill="hold">
                                          <p:stCondLst>
                                            <p:cond delay="0"/>
                                          </p:stCondLst>
                                        </p:cTn>
                                        <p:tgtEl>
                                          <p:spTgt spid="196627"/>
                                        </p:tgtEl>
                                        <p:attrNameLst>
                                          <p:attrName>style.visibility</p:attrName>
                                        </p:attrNameLst>
                                      </p:cBhvr>
                                      <p:to>
                                        <p:strVal val="visible"/>
                                      </p:to>
                                    </p:set>
                                    <p:anim calcmode="lin" valueType="num">
                                      <p:cBhvr>
                                        <p:cTn id="23" dur="500" fill="hold"/>
                                        <p:tgtEl>
                                          <p:spTgt spid="196627"/>
                                        </p:tgtEl>
                                        <p:attrNameLst>
                                          <p:attrName>ppt_w</p:attrName>
                                        </p:attrNameLst>
                                      </p:cBhvr>
                                      <p:tavLst>
                                        <p:tav tm="0">
                                          <p:val>
                                            <p:fltVal val="0"/>
                                          </p:val>
                                        </p:tav>
                                        <p:tav tm="100000">
                                          <p:val>
                                            <p:strVal val="#ppt_w"/>
                                          </p:val>
                                        </p:tav>
                                      </p:tavLst>
                                    </p:anim>
                                    <p:anim calcmode="lin" valueType="num">
                                      <p:cBhvr>
                                        <p:cTn id="24" dur="500" fill="hold"/>
                                        <p:tgtEl>
                                          <p:spTgt spid="196627"/>
                                        </p:tgtEl>
                                        <p:attrNameLst>
                                          <p:attrName>ppt_h</p:attrName>
                                        </p:attrNameLst>
                                      </p:cBhvr>
                                      <p:tavLst>
                                        <p:tav tm="0">
                                          <p:val>
                                            <p:fltVal val="0"/>
                                          </p:val>
                                        </p:tav>
                                        <p:tav tm="100000">
                                          <p:val>
                                            <p:strVal val="#ppt_h"/>
                                          </p:val>
                                        </p:tav>
                                      </p:tavLst>
                                    </p:anim>
                                    <p:animEffect transition="in" filter="fade">
                                      <p:cBhvr>
                                        <p:cTn id="25" dur="500"/>
                                        <p:tgtEl>
                                          <p:spTgt spid="19662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96628"/>
                                        </p:tgtEl>
                                        <p:attrNameLst>
                                          <p:attrName>style.visibility</p:attrName>
                                        </p:attrNameLst>
                                      </p:cBhvr>
                                      <p:to>
                                        <p:strVal val="visible"/>
                                      </p:to>
                                    </p:set>
                                    <p:anim calcmode="lin" valueType="num">
                                      <p:cBhvr>
                                        <p:cTn id="30" dur="500" fill="hold"/>
                                        <p:tgtEl>
                                          <p:spTgt spid="196628"/>
                                        </p:tgtEl>
                                        <p:attrNameLst>
                                          <p:attrName>ppt_w</p:attrName>
                                        </p:attrNameLst>
                                      </p:cBhvr>
                                      <p:tavLst>
                                        <p:tav tm="0">
                                          <p:val>
                                            <p:fltVal val="0"/>
                                          </p:val>
                                        </p:tav>
                                        <p:tav tm="100000">
                                          <p:val>
                                            <p:strVal val="#ppt_w"/>
                                          </p:val>
                                        </p:tav>
                                      </p:tavLst>
                                    </p:anim>
                                    <p:anim calcmode="lin" valueType="num">
                                      <p:cBhvr>
                                        <p:cTn id="31" dur="500" fill="hold"/>
                                        <p:tgtEl>
                                          <p:spTgt spid="196628"/>
                                        </p:tgtEl>
                                        <p:attrNameLst>
                                          <p:attrName>ppt_h</p:attrName>
                                        </p:attrNameLst>
                                      </p:cBhvr>
                                      <p:tavLst>
                                        <p:tav tm="0">
                                          <p:val>
                                            <p:fltVal val="0"/>
                                          </p:val>
                                        </p:tav>
                                        <p:tav tm="100000">
                                          <p:val>
                                            <p:strVal val="#ppt_h"/>
                                          </p:val>
                                        </p:tav>
                                      </p:tavLst>
                                    </p:anim>
                                    <p:animEffect transition="in" filter="fade">
                                      <p:cBhvr>
                                        <p:cTn id="32" dur="500"/>
                                        <p:tgtEl>
                                          <p:spTgt spid="19662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96630"/>
                                        </p:tgtEl>
                                        <p:attrNameLst>
                                          <p:attrName>style.visibility</p:attrName>
                                        </p:attrNameLst>
                                      </p:cBhvr>
                                      <p:to>
                                        <p:strVal val="visible"/>
                                      </p:to>
                                    </p:set>
                                    <p:anim calcmode="lin" valueType="num">
                                      <p:cBhvr>
                                        <p:cTn id="37" dur="500" fill="hold"/>
                                        <p:tgtEl>
                                          <p:spTgt spid="196630"/>
                                        </p:tgtEl>
                                        <p:attrNameLst>
                                          <p:attrName>ppt_w</p:attrName>
                                        </p:attrNameLst>
                                      </p:cBhvr>
                                      <p:tavLst>
                                        <p:tav tm="0">
                                          <p:val>
                                            <p:fltVal val="0"/>
                                          </p:val>
                                        </p:tav>
                                        <p:tav tm="100000">
                                          <p:val>
                                            <p:strVal val="#ppt_w"/>
                                          </p:val>
                                        </p:tav>
                                      </p:tavLst>
                                    </p:anim>
                                    <p:anim calcmode="lin" valueType="num">
                                      <p:cBhvr>
                                        <p:cTn id="38" dur="500" fill="hold"/>
                                        <p:tgtEl>
                                          <p:spTgt spid="196630"/>
                                        </p:tgtEl>
                                        <p:attrNameLst>
                                          <p:attrName>ppt_h</p:attrName>
                                        </p:attrNameLst>
                                      </p:cBhvr>
                                      <p:tavLst>
                                        <p:tav tm="0">
                                          <p:val>
                                            <p:fltVal val="0"/>
                                          </p:val>
                                        </p:tav>
                                        <p:tav tm="100000">
                                          <p:val>
                                            <p:strVal val="#ppt_h"/>
                                          </p:val>
                                        </p:tav>
                                      </p:tavLst>
                                    </p:anim>
                                    <p:animEffect transition="in" filter="fade">
                                      <p:cBhvr>
                                        <p:cTn id="39" dur="500"/>
                                        <p:tgtEl>
                                          <p:spTgt spid="19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6" grpId="0"/>
      <p:bldP spid="196627" grpId="0"/>
      <p:bldP spid="196628"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smtClean="0"/>
              <a:t>Ethane</a:t>
            </a:r>
          </a:p>
        </p:txBody>
      </p:sp>
      <p:grpSp>
        <p:nvGrpSpPr>
          <p:cNvPr id="2" name="Group 3"/>
          <p:cNvGrpSpPr>
            <a:grpSpLocks/>
          </p:cNvGrpSpPr>
          <p:nvPr/>
        </p:nvGrpSpPr>
        <p:grpSpPr bwMode="auto">
          <a:xfrm>
            <a:off x="1925638" y="2209800"/>
            <a:ext cx="719137" cy="762000"/>
            <a:chOff x="1586" y="1680"/>
            <a:chExt cx="453" cy="480"/>
          </a:xfrm>
        </p:grpSpPr>
        <p:sp>
          <p:nvSpPr>
            <p:cNvPr id="180262"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0263"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64"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65"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66"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9"/>
          <p:cNvGrpSpPr>
            <a:grpSpLocks/>
          </p:cNvGrpSpPr>
          <p:nvPr/>
        </p:nvGrpSpPr>
        <p:grpSpPr bwMode="auto">
          <a:xfrm>
            <a:off x="2035175" y="2895600"/>
            <a:ext cx="587375" cy="762000"/>
            <a:chOff x="2352" y="2112"/>
            <a:chExt cx="370" cy="480"/>
          </a:xfrm>
        </p:grpSpPr>
        <p:sp>
          <p:nvSpPr>
            <p:cNvPr id="180260" name="Text Box 10"/>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61" name="Oval 11"/>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4" name="Group 12"/>
          <p:cNvGrpSpPr>
            <a:grpSpLocks/>
          </p:cNvGrpSpPr>
          <p:nvPr/>
        </p:nvGrpSpPr>
        <p:grpSpPr bwMode="auto">
          <a:xfrm>
            <a:off x="1239838" y="2209800"/>
            <a:ext cx="719137" cy="762000"/>
            <a:chOff x="1586" y="1680"/>
            <a:chExt cx="453" cy="480"/>
          </a:xfrm>
        </p:grpSpPr>
        <p:sp>
          <p:nvSpPr>
            <p:cNvPr id="180255" name="Text Box 13"/>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0256" name="Oval 14"/>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57" name="Oval 15"/>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58" name="Oval 16"/>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0259" name="Oval 17"/>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5" name="Group 18"/>
          <p:cNvGrpSpPr>
            <a:grpSpLocks/>
          </p:cNvGrpSpPr>
          <p:nvPr/>
        </p:nvGrpSpPr>
        <p:grpSpPr bwMode="auto">
          <a:xfrm>
            <a:off x="685800" y="2209800"/>
            <a:ext cx="587375" cy="762000"/>
            <a:chOff x="1934" y="1680"/>
            <a:chExt cx="370" cy="480"/>
          </a:xfrm>
        </p:grpSpPr>
        <p:sp>
          <p:nvSpPr>
            <p:cNvPr id="180253" name="Text Box 19"/>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54" name="Oval 20"/>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6" name="Group 21"/>
          <p:cNvGrpSpPr>
            <a:grpSpLocks/>
          </p:cNvGrpSpPr>
          <p:nvPr/>
        </p:nvGrpSpPr>
        <p:grpSpPr bwMode="auto">
          <a:xfrm>
            <a:off x="1349375" y="2895600"/>
            <a:ext cx="587375" cy="762000"/>
            <a:chOff x="2352" y="2112"/>
            <a:chExt cx="370" cy="480"/>
          </a:xfrm>
        </p:grpSpPr>
        <p:sp>
          <p:nvSpPr>
            <p:cNvPr id="180251" name="Text Box 22"/>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52" name="Oval 23"/>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7" name="Group 24"/>
          <p:cNvGrpSpPr>
            <a:grpSpLocks/>
          </p:cNvGrpSpPr>
          <p:nvPr/>
        </p:nvGrpSpPr>
        <p:grpSpPr bwMode="auto">
          <a:xfrm>
            <a:off x="2590800" y="2209800"/>
            <a:ext cx="587375" cy="762000"/>
            <a:chOff x="2702" y="1680"/>
            <a:chExt cx="370" cy="480"/>
          </a:xfrm>
        </p:grpSpPr>
        <p:sp>
          <p:nvSpPr>
            <p:cNvPr id="180249" name="Text Box 25"/>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50" name="Oval 26"/>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8" name="Group 27"/>
          <p:cNvGrpSpPr>
            <a:grpSpLocks/>
          </p:cNvGrpSpPr>
          <p:nvPr/>
        </p:nvGrpSpPr>
        <p:grpSpPr bwMode="auto">
          <a:xfrm>
            <a:off x="2035175" y="1524000"/>
            <a:ext cx="587375" cy="762000"/>
            <a:chOff x="2352" y="960"/>
            <a:chExt cx="370" cy="480"/>
          </a:xfrm>
        </p:grpSpPr>
        <p:sp>
          <p:nvSpPr>
            <p:cNvPr id="180247" name="Text Box 28"/>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48" name="Oval 29"/>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9" name="Group 30"/>
          <p:cNvGrpSpPr>
            <a:grpSpLocks/>
          </p:cNvGrpSpPr>
          <p:nvPr/>
        </p:nvGrpSpPr>
        <p:grpSpPr bwMode="auto">
          <a:xfrm>
            <a:off x="1349375" y="1524000"/>
            <a:ext cx="587375" cy="762000"/>
            <a:chOff x="1920" y="960"/>
            <a:chExt cx="370" cy="480"/>
          </a:xfrm>
        </p:grpSpPr>
        <p:sp>
          <p:nvSpPr>
            <p:cNvPr id="180245" name="Text Box 31"/>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0246" name="Oval 32"/>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pic>
        <p:nvPicPr>
          <p:cNvPr id="197666" name="Picture 34" descr="Zumdahl20_02c"/>
          <p:cNvPicPr>
            <a:picLocks noChangeAspect="1" noChangeArrowheads="1"/>
          </p:cNvPicPr>
          <p:nvPr/>
        </p:nvPicPr>
        <p:blipFill>
          <a:blip r:embed="rId4" cstate="print"/>
          <a:srcRect b="17261"/>
          <a:stretch>
            <a:fillRect/>
          </a:stretch>
        </p:blipFill>
        <p:spPr bwMode="auto">
          <a:xfrm>
            <a:off x="5105400" y="1447800"/>
            <a:ext cx="2819400" cy="2233613"/>
          </a:xfrm>
          <a:prstGeom prst="rect">
            <a:avLst/>
          </a:prstGeom>
          <a:noFill/>
          <a:ln w="9525">
            <a:noFill/>
            <a:miter lim="800000"/>
            <a:headEnd/>
            <a:tailEnd/>
          </a:ln>
        </p:spPr>
      </p:pic>
      <p:sp>
        <p:nvSpPr>
          <p:cNvPr id="180236" name="AutoShape 35">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7668" name="Text Box 36"/>
          <p:cNvSpPr txBox="1">
            <a:spLocks noChangeArrowheads="1"/>
          </p:cNvSpPr>
          <p:nvPr/>
        </p:nvSpPr>
        <p:spPr bwMode="auto">
          <a:xfrm>
            <a:off x="5257800" y="6262688"/>
            <a:ext cx="2368550" cy="366712"/>
          </a:xfrm>
          <a:prstGeom prst="rect">
            <a:avLst/>
          </a:prstGeom>
          <a:noFill/>
          <a:ln w="9525">
            <a:noFill/>
            <a:miter lim="800000"/>
            <a:headEnd/>
            <a:tailEnd/>
          </a:ln>
        </p:spPr>
        <p:txBody>
          <a:bodyPr wrap="none">
            <a:spAutoFit/>
          </a:bodyPr>
          <a:lstStyle/>
          <a:p>
            <a:r>
              <a:rPr lang="en-US" sz="1800">
                <a:latin typeface="Arial" charset="0"/>
              </a:rPr>
              <a:t>space-filling molecule</a:t>
            </a:r>
          </a:p>
        </p:txBody>
      </p:sp>
      <p:sp>
        <p:nvSpPr>
          <p:cNvPr id="197669" name="Text Box 37"/>
          <p:cNvSpPr txBox="1">
            <a:spLocks noChangeArrowheads="1"/>
          </p:cNvSpPr>
          <p:nvPr/>
        </p:nvSpPr>
        <p:spPr bwMode="auto">
          <a:xfrm>
            <a:off x="5775325" y="3581400"/>
            <a:ext cx="1530350" cy="366713"/>
          </a:xfrm>
          <a:prstGeom prst="rect">
            <a:avLst/>
          </a:prstGeom>
          <a:noFill/>
          <a:ln w="9525">
            <a:noFill/>
            <a:miter lim="800000"/>
            <a:headEnd/>
            <a:tailEnd/>
          </a:ln>
        </p:spPr>
        <p:txBody>
          <a:bodyPr wrap="none">
            <a:spAutoFit/>
          </a:bodyPr>
          <a:lstStyle/>
          <a:p>
            <a:r>
              <a:rPr lang="en-US" sz="1800">
                <a:latin typeface="Arial" charset="0"/>
              </a:rPr>
              <a:t>ball-and-stick</a:t>
            </a:r>
          </a:p>
        </p:txBody>
      </p:sp>
      <p:sp>
        <p:nvSpPr>
          <p:cNvPr id="197670" name="Text Box 38"/>
          <p:cNvSpPr txBox="1">
            <a:spLocks noChangeArrowheads="1"/>
          </p:cNvSpPr>
          <p:nvPr/>
        </p:nvSpPr>
        <p:spPr bwMode="auto">
          <a:xfrm>
            <a:off x="1127125" y="3657600"/>
            <a:ext cx="2025650" cy="366713"/>
          </a:xfrm>
          <a:prstGeom prst="rect">
            <a:avLst/>
          </a:prstGeom>
          <a:noFill/>
          <a:ln w="9525">
            <a:noFill/>
            <a:miter lim="800000"/>
            <a:headEnd/>
            <a:tailEnd/>
          </a:ln>
        </p:spPr>
        <p:txBody>
          <a:bodyPr wrap="none">
            <a:spAutoFit/>
          </a:bodyPr>
          <a:lstStyle/>
          <a:p>
            <a:r>
              <a:rPr lang="en-US" sz="1800">
                <a:latin typeface="Arial" charset="0"/>
              </a:rPr>
              <a:t>Lewis dot notation</a:t>
            </a:r>
          </a:p>
        </p:txBody>
      </p:sp>
      <p:sp>
        <p:nvSpPr>
          <p:cNvPr id="180240" name="Text Box 39"/>
          <p:cNvSpPr txBox="1">
            <a:spLocks noChangeArrowheads="1"/>
          </p:cNvSpPr>
          <p:nvPr/>
        </p:nvSpPr>
        <p:spPr bwMode="auto">
          <a:xfrm>
            <a:off x="1527175" y="4789488"/>
            <a:ext cx="968375" cy="519112"/>
          </a:xfrm>
          <a:prstGeom prst="rect">
            <a:avLst/>
          </a:prstGeom>
          <a:noFill/>
          <a:ln w="9525">
            <a:noFill/>
            <a:miter lim="800000"/>
            <a:headEnd/>
            <a:tailEnd/>
          </a:ln>
        </p:spPr>
        <p:txBody>
          <a:bodyPr wrap="none">
            <a:spAutoFit/>
          </a:bodyPr>
          <a:lstStyle/>
          <a:p>
            <a:r>
              <a:rPr lang="en-US" sz="2800">
                <a:latin typeface="Arial" charset="0"/>
              </a:rPr>
              <a:t>C</a:t>
            </a:r>
            <a:r>
              <a:rPr lang="en-US" sz="2800" baseline="-25000">
                <a:latin typeface="Arial" charset="0"/>
              </a:rPr>
              <a:t>2</a:t>
            </a:r>
            <a:r>
              <a:rPr lang="en-US" sz="2800">
                <a:latin typeface="Arial" charset="0"/>
              </a:rPr>
              <a:t>H</a:t>
            </a:r>
            <a:r>
              <a:rPr lang="en-US" sz="2800" baseline="-25000">
                <a:latin typeface="Arial" charset="0"/>
              </a:rPr>
              <a:t>6</a:t>
            </a:r>
          </a:p>
        </p:txBody>
      </p:sp>
      <p:sp>
        <p:nvSpPr>
          <p:cNvPr id="197672" name="Text Box 40"/>
          <p:cNvSpPr txBox="1">
            <a:spLocks noChangeArrowheads="1"/>
          </p:cNvSpPr>
          <p:nvPr/>
        </p:nvSpPr>
        <p:spPr bwMode="auto">
          <a:xfrm>
            <a:off x="1047750" y="5348288"/>
            <a:ext cx="2000250" cy="366712"/>
          </a:xfrm>
          <a:prstGeom prst="rect">
            <a:avLst/>
          </a:prstGeom>
          <a:noFill/>
          <a:ln w="9525">
            <a:noFill/>
            <a:miter lim="800000"/>
            <a:headEnd/>
            <a:tailEnd/>
          </a:ln>
        </p:spPr>
        <p:txBody>
          <a:bodyPr wrap="none">
            <a:spAutoFit/>
          </a:bodyPr>
          <a:lstStyle/>
          <a:p>
            <a:r>
              <a:rPr lang="en-US" sz="1800">
                <a:latin typeface="Arial" charset="0"/>
              </a:rPr>
              <a:t>molecular formula</a:t>
            </a:r>
          </a:p>
        </p:txBody>
      </p:sp>
      <p:sp>
        <p:nvSpPr>
          <p:cNvPr id="197673" name="Text Box 41"/>
          <p:cNvSpPr txBox="1">
            <a:spLocks noChangeArrowheads="1"/>
          </p:cNvSpPr>
          <p:nvPr/>
        </p:nvSpPr>
        <p:spPr bwMode="auto">
          <a:xfrm>
            <a:off x="1296988" y="1447800"/>
            <a:ext cx="1598612" cy="366713"/>
          </a:xfrm>
          <a:prstGeom prst="rect">
            <a:avLst/>
          </a:prstGeom>
          <a:noFill/>
          <a:ln w="9525">
            <a:noFill/>
            <a:miter lim="800000"/>
            <a:headEnd/>
            <a:tailEnd/>
          </a:ln>
        </p:spPr>
        <p:txBody>
          <a:bodyPr wrap="none">
            <a:spAutoFit/>
          </a:bodyPr>
          <a:lstStyle/>
          <a:p>
            <a:r>
              <a:rPr lang="en-US" sz="1800">
                <a:latin typeface="Arial" charset="0"/>
              </a:rPr>
              <a:t>C = 1</a:t>
            </a:r>
            <a:r>
              <a:rPr lang="en-US" sz="1800" i="1">
                <a:latin typeface="Arial" charset="0"/>
              </a:rPr>
              <a:t>s</a:t>
            </a:r>
            <a:r>
              <a:rPr lang="en-US" sz="1800" baseline="30000">
                <a:latin typeface="Arial" charset="0"/>
              </a:rPr>
              <a:t>2</a:t>
            </a:r>
            <a:r>
              <a:rPr lang="en-US" sz="1800">
                <a:latin typeface="Arial" charset="0"/>
              </a:rPr>
              <a:t>2</a:t>
            </a:r>
            <a:r>
              <a:rPr lang="en-US" sz="1800" i="1">
                <a:latin typeface="Arial" charset="0"/>
              </a:rPr>
              <a:t>s</a:t>
            </a:r>
            <a:r>
              <a:rPr lang="en-US" sz="1800" baseline="30000">
                <a:latin typeface="Arial" charset="0"/>
              </a:rPr>
              <a:t>2</a:t>
            </a:r>
            <a:r>
              <a:rPr lang="en-US" sz="1800">
                <a:latin typeface="Arial" charset="0"/>
              </a:rPr>
              <a:t>2</a:t>
            </a:r>
            <a:r>
              <a:rPr lang="en-US" sz="1800" i="1">
                <a:latin typeface="Arial" charset="0"/>
              </a:rPr>
              <a:t>p</a:t>
            </a:r>
            <a:r>
              <a:rPr lang="en-US" sz="1800" baseline="30000">
                <a:latin typeface="Arial" charset="0"/>
              </a:rPr>
              <a:t>2</a:t>
            </a:r>
          </a:p>
        </p:txBody>
      </p:sp>
      <p:pic>
        <p:nvPicPr>
          <p:cNvPr id="197677" name="Picture 45" descr="Image:Ethane-3D-vdW.png">
            <a:hlinkClick r:id="rId5"/>
          </p:cNvPr>
          <p:cNvPicPr>
            <a:picLocks noChangeAspect="1" noChangeArrowheads="1"/>
          </p:cNvPicPr>
          <p:nvPr/>
        </p:nvPicPr>
        <p:blipFill>
          <a:blip r:embed="rId6" cstate="print"/>
          <a:srcRect/>
          <a:stretch>
            <a:fillRect/>
          </a:stretch>
        </p:blipFill>
        <p:spPr bwMode="auto">
          <a:xfrm>
            <a:off x="5233988" y="4178300"/>
            <a:ext cx="2451100" cy="1919288"/>
          </a:xfrm>
          <a:prstGeom prst="rect">
            <a:avLst/>
          </a:prstGeom>
          <a:noFill/>
          <a:ln w="9525">
            <a:noFill/>
            <a:miter lim="800000"/>
            <a:headEnd/>
            <a:tailEnd/>
          </a:ln>
        </p:spPr>
      </p:pic>
      <p:pic>
        <p:nvPicPr>
          <p:cNvPr id="197679" name="Picture 47" descr="Image:Ethane-3D-balls.png">
            <a:hlinkClick r:id="rId7"/>
          </p:cNvPr>
          <p:cNvPicPr>
            <a:picLocks noChangeAspect="1" noChangeArrowheads="1"/>
          </p:cNvPicPr>
          <p:nvPr/>
        </p:nvPicPr>
        <p:blipFill>
          <a:blip r:embed="rId8" cstate="print"/>
          <a:srcRect/>
          <a:stretch>
            <a:fillRect/>
          </a:stretch>
        </p:blipFill>
        <p:spPr bwMode="auto">
          <a:xfrm>
            <a:off x="5187950" y="1604963"/>
            <a:ext cx="2659063" cy="1981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7672"/>
                                        </p:tgtEl>
                                        <p:attrNameLst>
                                          <p:attrName>style.visibility</p:attrName>
                                        </p:attrNameLst>
                                      </p:cBhvr>
                                      <p:to>
                                        <p:strVal val="visible"/>
                                      </p:to>
                                    </p:set>
                                    <p:anim calcmode="lin" valueType="num">
                                      <p:cBhvr>
                                        <p:cTn id="7" dur="500" fill="hold"/>
                                        <p:tgtEl>
                                          <p:spTgt spid="197672"/>
                                        </p:tgtEl>
                                        <p:attrNameLst>
                                          <p:attrName>ppt_w</p:attrName>
                                        </p:attrNameLst>
                                      </p:cBhvr>
                                      <p:tavLst>
                                        <p:tav tm="0">
                                          <p:val>
                                            <p:fltVal val="0"/>
                                          </p:val>
                                        </p:tav>
                                        <p:tav tm="100000">
                                          <p:val>
                                            <p:strVal val="#ppt_w"/>
                                          </p:val>
                                        </p:tav>
                                      </p:tavLst>
                                    </p:anim>
                                    <p:anim calcmode="lin" valueType="num">
                                      <p:cBhvr>
                                        <p:cTn id="8" dur="500" fill="hold"/>
                                        <p:tgtEl>
                                          <p:spTgt spid="197672"/>
                                        </p:tgtEl>
                                        <p:attrNameLst>
                                          <p:attrName>ppt_h</p:attrName>
                                        </p:attrNameLst>
                                      </p:cBhvr>
                                      <p:tavLst>
                                        <p:tav tm="0">
                                          <p:val>
                                            <p:fltVal val="0"/>
                                          </p:val>
                                        </p:tav>
                                        <p:tav tm="100000">
                                          <p:val>
                                            <p:strVal val="#ppt_h"/>
                                          </p:val>
                                        </p:tav>
                                      </p:tavLst>
                                    </p:anim>
                                    <p:animEffect transition="in" filter="fade">
                                      <p:cBhvr>
                                        <p:cTn id="9" dur="500"/>
                                        <p:tgtEl>
                                          <p:spTgt spid="1976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7670"/>
                                        </p:tgtEl>
                                        <p:attrNameLst>
                                          <p:attrName>style.visibility</p:attrName>
                                        </p:attrNameLst>
                                      </p:cBhvr>
                                      <p:to>
                                        <p:strVal val="visible"/>
                                      </p:to>
                                    </p:set>
                                    <p:anim calcmode="lin" valueType="num">
                                      <p:cBhvr>
                                        <p:cTn id="14" dur="500" fill="hold"/>
                                        <p:tgtEl>
                                          <p:spTgt spid="197670"/>
                                        </p:tgtEl>
                                        <p:attrNameLst>
                                          <p:attrName>ppt_w</p:attrName>
                                        </p:attrNameLst>
                                      </p:cBhvr>
                                      <p:tavLst>
                                        <p:tav tm="0">
                                          <p:val>
                                            <p:fltVal val="0"/>
                                          </p:val>
                                        </p:tav>
                                        <p:tav tm="100000">
                                          <p:val>
                                            <p:strVal val="#ppt_w"/>
                                          </p:val>
                                        </p:tav>
                                      </p:tavLst>
                                    </p:anim>
                                    <p:anim calcmode="lin" valueType="num">
                                      <p:cBhvr>
                                        <p:cTn id="15" dur="500" fill="hold"/>
                                        <p:tgtEl>
                                          <p:spTgt spid="197670"/>
                                        </p:tgtEl>
                                        <p:attrNameLst>
                                          <p:attrName>ppt_h</p:attrName>
                                        </p:attrNameLst>
                                      </p:cBhvr>
                                      <p:tavLst>
                                        <p:tav tm="0">
                                          <p:val>
                                            <p:fltVal val="0"/>
                                          </p:val>
                                        </p:tav>
                                        <p:tav tm="100000">
                                          <p:val>
                                            <p:strVal val="#ppt_h"/>
                                          </p:val>
                                        </p:tav>
                                      </p:tavLst>
                                    </p:anim>
                                    <p:animEffect transition="in" filter="fade">
                                      <p:cBhvr>
                                        <p:cTn id="16" dur="500"/>
                                        <p:tgtEl>
                                          <p:spTgt spid="1976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7673"/>
                                        </p:tgtEl>
                                        <p:attrNameLst>
                                          <p:attrName>style.visibility</p:attrName>
                                        </p:attrNameLst>
                                      </p:cBhvr>
                                      <p:to>
                                        <p:strVal val="visible"/>
                                      </p:to>
                                    </p:set>
                                    <p:animEffect transition="in" filter="wipe(left)">
                                      <p:cBhvr>
                                        <p:cTn id="21" dur="3000"/>
                                        <p:tgtEl>
                                          <p:spTgt spid="19767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par>
                          <p:cTn id="30" fill="hold">
                            <p:stCondLst>
                              <p:cond delay="0"/>
                            </p:stCondLst>
                            <p:childTnLst>
                              <p:par>
                                <p:cTn id="31" presetID="55" presetClass="exit" presetSubtype="0" fill="hold" grpId="1" nodeType="afterEffect">
                                  <p:stCondLst>
                                    <p:cond delay="0"/>
                                  </p:stCondLst>
                                  <p:childTnLst>
                                    <p:anim calcmode="lin" valueType="num">
                                      <p:cBhvr>
                                        <p:cTn id="32" dur="1000"/>
                                        <p:tgtEl>
                                          <p:spTgt spid="197673"/>
                                        </p:tgtEl>
                                        <p:attrNameLst>
                                          <p:attrName>ppt_w</p:attrName>
                                        </p:attrNameLst>
                                      </p:cBhvr>
                                      <p:tavLst>
                                        <p:tav tm="0">
                                          <p:val>
                                            <p:strVal val="ppt_w"/>
                                          </p:val>
                                        </p:tav>
                                        <p:tav tm="100000">
                                          <p:val>
                                            <p:strVal val="ppt_w*0.70"/>
                                          </p:val>
                                        </p:tav>
                                      </p:tavLst>
                                    </p:anim>
                                    <p:anim calcmode="lin" valueType="num">
                                      <p:cBhvr>
                                        <p:cTn id="33" dur="1000"/>
                                        <p:tgtEl>
                                          <p:spTgt spid="197673"/>
                                        </p:tgtEl>
                                        <p:attrNameLst>
                                          <p:attrName>ppt_h</p:attrName>
                                        </p:attrNameLst>
                                      </p:cBhvr>
                                      <p:tavLst>
                                        <p:tav tm="0">
                                          <p:val>
                                            <p:strVal val="ppt_h"/>
                                          </p:val>
                                        </p:tav>
                                        <p:tav tm="100000">
                                          <p:val>
                                            <p:strVal val="ppt_h"/>
                                          </p:val>
                                        </p:tav>
                                      </p:tavLst>
                                    </p:anim>
                                    <p:animEffect transition="out" filter="fade">
                                      <p:cBhvr>
                                        <p:cTn id="34" dur="1000"/>
                                        <p:tgtEl>
                                          <p:spTgt spid="197673"/>
                                        </p:tgtEl>
                                      </p:cBhvr>
                                    </p:animEffect>
                                    <p:set>
                                      <p:cBhvr>
                                        <p:cTn id="35" dur="1" fill="hold">
                                          <p:stCondLst>
                                            <p:cond delay="999"/>
                                          </p:stCondLst>
                                        </p:cTn>
                                        <p:tgtEl>
                                          <p:spTgt spid="19767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9" presetClass="entr" presetSubtype="0" accel="100000" fill="hold" nodeType="clickEffect">
                                  <p:stCondLst>
                                    <p:cond delay="0"/>
                                  </p:stCondLst>
                                  <p:childTnLst>
                                    <p:set>
                                      <p:cBhvr>
                                        <p:cTn id="63" dur="1" fill="hold">
                                          <p:stCondLst>
                                            <p:cond delay="0"/>
                                          </p:stCondLst>
                                        </p:cTn>
                                        <p:tgtEl>
                                          <p:spTgt spid="197666"/>
                                        </p:tgtEl>
                                        <p:attrNameLst>
                                          <p:attrName>style.visibility</p:attrName>
                                        </p:attrNameLst>
                                      </p:cBhvr>
                                      <p:to>
                                        <p:strVal val="visible"/>
                                      </p:to>
                                    </p:set>
                                    <p:anim calcmode="lin" valueType="num">
                                      <p:cBhvr>
                                        <p:cTn id="64" dur="500" fill="hold"/>
                                        <p:tgtEl>
                                          <p:spTgt spid="197666"/>
                                        </p:tgtEl>
                                        <p:attrNameLst>
                                          <p:attrName>ppt_h</p:attrName>
                                        </p:attrNameLst>
                                      </p:cBhvr>
                                      <p:tavLst>
                                        <p:tav tm="0">
                                          <p:val>
                                            <p:strVal val="#ppt_h/20"/>
                                          </p:val>
                                        </p:tav>
                                        <p:tav tm="50000">
                                          <p:val>
                                            <p:strVal val="#ppt_h/20"/>
                                          </p:val>
                                        </p:tav>
                                        <p:tav tm="100000">
                                          <p:val>
                                            <p:strVal val="#ppt_h"/>
                                          </p:val>
                                        </p:tav>
                                      </p:tavLst>
                                    </p:anim>
                                    <p:anim calcmode="lin" valueType="num">
                                      <p:cBhvr>
                                        <p:cTn id="65" dur="500" fill="hold"/>
                                        <p:tgtEl>
                                          <p:spTgt spid="197666"/>
                                        </p:tgtEl>
                                        <p:attrNameLst>
                                          <p:attrName>ppt_w</p:attrName>
                                        </p:attrNameLst>
                                      </p:cBhvr>
                                      <p:tavLst>
                                        <p:tav tm="0">
                                          <p:val>
                                            <p:strVal val="#ppt_w+.3"/>
                                          </p:val>
                                        </p:tav>
                                        <p:tav tm="50000">
                                          <p:val>
                                            <p:strVal val="#ppt_w+.3"/>
                                          </p:val>
                                        </p:tav>
                                        <p:tav tm="100000">
                                          <p:val>
                                            <p:strVal val="#ppt_w"/>
                                          </p:val>
                                        </p:tav>
                                      </p:tavLst>
                                    </p:anim>
                                    <p:anim calcmode="lin" valueType="num">
                                      <p:cBhvr>
                                        <p:cTn id="66" dur="500" fill="hold"/>
                                        <p:tgtEl>
                                          <p:spTgt spid="197666"/>
                                        </p:tgtEl>
                                        <p:attrNameLst>
                                          <p:attrName>ppt_x</p:attrName>
                                        </p:attrNameLst>
                                      </p:cBhvr>
                                      <p:tavLst>
                                        <p:tav tm="0">
                                          <p:val>
                                            <p:strVal val="#ppt_x-.3"/>
                                          </p:val>
                                        </p:tav>
                                        <p:tav tm="50000">
                                          <p:val>
                                            <p:strVal val="#ppt_x"/>
                                          </p:val>
                                        </p:tav>
                                        <p:tav tm="100000">
                                          <p:val>
                                            <p:strVal val="#ppt_x"/>
                                          </p:val>
                                        </p:tav>
                                      </p:tavLst>
                                    </p:anim>
                                    <p:anim calcmode="lin" valueType="num">
                                      <p:cBhvr>
                                        <p:cTn id="67" dur="500" fill="hold"/>
                                        <p:tgtEl>
                                          <p:spTgt spid="197666"/>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197669"/>
                                        </p:tgtEl>
                                        <p:attrNameLst>
                                          <p:attrName>style.visibility</p:attrName>
                                        </p:attrNameLst>
                                      </p:cBhvr>
                                      <p:to>
                                        <p:strVal val="visible"/>
                                      </p:to>
                                    </p:set>
                                    <p:animEffect transition="in" filter="fade">
                                      <p:cBhvr>
                                        <p:cTn id="71" dur="1000"/>
                                        <p:tgtEl>
                                          <p:spTgt spid="197669"/>
                                        </p:tgtEl>
                                      </p:cBhvr>
                                    </p:animEffect>
                                    <p:anim calcmode="lin" valueType="num">
                                      <p:cBhvr>
                                        <p:cTn id="72" dur="1000" fill="hold"/>
                                        <p:tgtEl>
                                          <p:spTgt spid="197669"/>
                                        </p:tgtEl>
                                        <p:attrNameLst>
                                          <p:attrName>ppt_x</p:attrName>
                                        </p:attrNameLst>
                                      </p:cBhvr>
                                      <p:tavLst>
                                        <p:tav tm="0">
                                          <p:val>
                                            <p:strVal val="#ppt_x"/>
                                          </p:val>
                                        </p:tav>
                                        <p:tav tm="100000">
                                          <p:val>
                                            <p:strVal val="#ppt_x"/>
                                          </p:val>
                                        </p:tav>
                                      </p:tavLst>
                                    </p:anim>
                                    <p:anim calcmode="lin" valueType="num">
                                      <p:cBhvr>
                                        <p:cTn id="73" dur="1000" fill="hold"/>
                                        <p:tgtEl>
                                          <p:spTgt spid="197669"/>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53" presetClass="entr" presetSubtype="0" fill="hold" nodeType="afterEffect">
                                  <p:stCondLst>
                                    <p:cond delay="0"/>
                                  </p:stCondLst>
                                  <p:childTnLst>
                                    <p:set>
                                      <p:cBhvr>
                                        <p:cTn id="76" dur="1" fill="hold">
                                          <p:stCondLst>
                                            <p:cond delay="0"/>
                                          </p:stCondLst>
                                        </p:cTn>
                                        <p:tgtEl>
                                          <p:spTgt spid="197677"/>
                                        </p:tgtEl>
                                        <p:attrNameLst>
                                          <p:attrName>style.visibility</p:attrName>
                                        </p:attrNameLst>
                                      </p:cBhvr>
                                      <p:to>
                                        <p:strVal val="visible"/>
                                      </p:to>
                                    </p:set>
                                    <p:anim calcmode="lin" valueType="num">
                                      <p:cBhvr>
                                        <p:cTn id="77" dur="500" fill="hold"/>
                                        <p:tgtEl>
                                          <p:spTgt spid="197677"/>
                                        </p:tgtEl>
                                        <p:attrNameLst>
                                          <p:attrName>ppt_w</p:attrName>
                                        </p:attrNameLst>
                                      </p:cBhvr>
                                      <p:tavLst>
                                        <p:tav tm="0">
                                          <p:val>
                                            <p:fltVal val="0"/>
                                          </p:val>
                                        </p:tav>
                                        <p:tav tm="100000">
                                          <p:val>
                                            <p:strVal val="#ppt_w"/>
                                          </p:val>
                                        </p:tav>
                                      </p:tavLst>
                                    </p:anim>
                                    <p:anim calcmode="lin" valueType="num">
                                      <p:cBhvr>
                                        <p:cTn id="78" dur="500" fill="hold"/>
                                        <p:tgtEl>
                                          <p:spTgt spid="197677"/>
                                        </p:tgtEl>
                                        <p:attrNameLst>
                                          <p:attrName>ppt_h</p:attrName>
                                        </p:attrNameLst>
                                      </p:cBhvr>
                                      <p:tavLst>
                                        <p:tav tm="0">
                                          <p:val>
                                            <p:fltVal val="0"/>
                                          </p:val>
                                        </p:tav>
                                        <p:tav tm="100000">
                                          <p:val>
                                            <p:strVal val="#ppt_h"/>
                                          </p:val>
                                        </p:tav>
                                      </p:tavLst>
                                    </p:anim>
                                    <p:animEffect transition="in" filter="fade">
                                      <p:cBhvr>
                                        <p:cTn id="79" dur="500"/>
                                        <p:tgtEl>
                                          <p:spTgt spid="197677"/>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197668"/>
                                        </p:tgtEl>
                                        <p:attrNameLst>
                                          <p:attrName>style.visibility</p:attrName>
                                        </p:attrNameLst>
                                      </p:cBhvr>
                                      <p:to>
                                        <p:strVal val="visible"/>
                                      </p:to>
                                    </p:set>
                                    <p:animEffect transition="in" filter="fade">
                                      <p:cBhvr>
                                        <p:cTn id="82" dur="1000"/>
                                        <p:tgtEl>
                                          <p:spTgt spid="197668"/>
                                        </p:tgtEl>
                                      </p:cBhvr>
                                    </p:animEffect>
                                    <p:anim calcmode="lin" valueType="num">
                                      <p:cBhvr>
                                        <p:cTn id="83" dur="1000" fill="hold"/>
                                        <p:tgtEl>
                                          <p:spTgt spid="197668"/>
                                        </p:tgtEl>
                                        <p:attrNameLst>
                                          <p:attrName>ppt_x</p:attrName>
                                        </p:attrNameLst>
                                      </p:cBhvr>
                                      <p:tavLst>
                                        <p:tav tm="0">
                                          <p:val>
                                            <p:strVal val="#ppt_x"/>
                                          </p:val>
                                        </p:tav>
                                        <p:tav tm="100000">
                                          <p:val>
                                            <p:strVal val="#ppt_x"/>
                                          </p:val>
                                        </p:tav>
                                      </p:tavLst>
                                    </p:anim>
                                    <p:anim calcmode="lin" valueType="num">
                                      <p:cBhvr>
                                        <p:cTn id="84" dur="1000" fill="hold"/>
                                        <p:tgtEl>
                                          <p:spTgt spid="19766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7679"/>
                                        </p:tgtEl>
                                        <p:attrNameLst>
                                          <p:attrName>style.visibility</p:attrName>
                                        </p:attrNameLst>
                                      </p:cBhvr>
                                      <p:to>
                                        <p:strVal val="visible"/>
                                      </p:to>
                                    </p:set>
                                    <p:animEffect transition="in" filter="fade">
                                      <p:cBhvr>
                                        <p:cTn id="89" dur="2000"/>
                                        <p:tgtEl>
                                          <p:spTgt spid="197679"/>
                                        </p:tgtEl>
                                      </p:cBhvr>
                                    </p:animEffect>
                                  </p:childTnLst>
                                </p:cTn>
                              </p:par>
                              <p:par>
                                <p:cTn id="90" presetID="10" presetClass="exit" presetSubtype="0" fill="hold" nodeType="withEffect">
                                  <p:stCondLst>
                                    <p:cond delay="0"/>
                                  </p:stCondLst>
                                  <p:childTnLst>
                                    <p:animEffect transition="out" filter="fade">
                                      <p:cBhvr>
                                        <p:cTn id="91" dur="2000"/>
                                        <p:tgtEl>
                                          <p:spTgt spid="197666"/>
                                        </p:tgtEl>
                                      </p:cBhvr>
                                    </p:animEffect>
                                    <p:set>
                                      <p:cBhvr>
                                        <p:cTn id="92" dur="1" fill="hold">
                                          <p:stCondLst>
                                            <p:cond delay="1999"/>
                                          </p:stCondLst>
                                        </p:cTn>
                                        <p:tgtEl>
                                          <p:spTgt spid="197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68" grpId="0"/>
      <p:bldP spid="197669" grpId="0"/>
      <p:bldP spid="197670" grpId="0"/>
      <p:bldP spid="197672" grpId="0"/>
      <p:bldP spid="197673" grpId="0"/>
      <p:bldP spid="197673" grpId="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smtClean="0"/>
              <a:t>Ethene</a:t>
            </a:r>
          </a:p>
        </p:txBody>
      </p:sp>
      <p:grpSp>
        <p:nvGrpSpPr>
          <p:cNvPr id="181251" name="Group 3"/>
          <p:cNvGrpSpPr>
            <a:grpSpLocks/>
          </p:cNvGrpSpPr>
          <p:nvPr/>
        </p:nvGrpSpPr>
        <p:grpSpPr bwMode="auto">
          <a:xfrm>
            <a:off x="1925638" y="2209800"/>
            <a:ext cx="719137" cy="762000"/>
            <a:chOff x="1586" y="1680"/>
            <a:chExt cx="453" cy="480"/>
          </a:xfrm>
        </p:grpSpPr>
        <p:sp>
          <p:nvSpPr>
            <p:cNvPr id="181287"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1288"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89"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90"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91"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81252" name="Group 9"/>
          <p:cNvGrpSpPr>
            <a:grpSpLocks/>
          </p:cNvGrpSpPr>
          <p:nvPr/>
        </p:nvGrpSpPr>
        <p:grpSpPr bwMode="auto">
          <a:xfrm>
            <a:off x="2035175" y="2895600"/>
            <a:ext cx="587375" cy="762000"/>
            <a:chOff x="2352" y="2112"/>
            <a:chExt cx="370" cy="480"/>
          </a:xfrm>
        </p:grpSpPr>
        <p:sp>
          <p:nvSpPr>
            <p:cNvPr id="181285" name="Text Box 10"/>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86" name="Oval 11"/>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81253" name="Group 12"/>
          <p:cNvGrpSpPr>
            <a:grpSpLocks/>
          </p:cNvGrpSpPr>
          <p:nvPr/>
        </p:nvGrpSpPr>
        <p:grpSpPr bwMode="auto">
          <a:xfrm>
            <a:off x="1239838" y="2209800"/>
            <a:ext cx="719137" cy="762000"/>
            <a:chOff x="1586" y="1680"/>
            <a:chExt cx="453" cy="480"/>
          </a:xfrm>
        </p:grpSpPr>
        <p:sp>
          <p:nvSpPr>
            <p:cNvPr id="181280" name="Text Box 13"/>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1281" name="Oval 14"/>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82" name="Oval 15"/>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83" name="Oval 16"/>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1284" name="Oval 17"/>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81254" name="Group 18"/>
          <p:cNvGrpSpPr>
            <a:grpSpLocks/>
          </p:cNvGrpSpPr>
          <p:nvPr/>
        </p:nvGrpSpPr>
        <p:grpSpPr bwMode="auto">
          <a:xfrm>
            <a:off x="685800" y="2209800"/>
            <a:ext cx="587375" cy="762000"/>
            <a:chOff x="1934" y="1680"/>
            <a:chExt cx="370" cy="480"/>
          </a:xfrm>
        </p:grpSpPr>
        <p:sp>
          <p:nvSpPr>
            <p:cNvPr id="181278" name="Text Box 19"/>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79" name="Oval 20"/>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81255" name="Group 21"/>
          <p:cNvGrpSpPr>
            <a:grpSpLocks/>
          </p:cNvGrpSpPr>
          <p:nvPr/>
        </p:nvGrpSpPr>
        <p:grpSpPr bwMode="auto">
          <a:xfrm>
            <a:off x="1349375" y="2895600"/>
            <a:ext cx="587375" cy="762000"/>
            <a:chOff x="2352" y="2112"/>
            <a:chExt cx="370" cy="480"/>
          </a:xfrm>
        </p:grpSpPr>
        <p:sp>
          <p:nvSpPr>
            <p:cNvPr id="181276" name="Text Box 22"/>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77" name="Oval 23"/>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81256" name="Group 24"/>
          <p:cNvGrpSpPr>
            <a:grpSpLocks/>
          </p:cNvGrpSpPr>
          <p:nvPr/>
        </p:nvGrpSpPr>
        <p:grpSpPr bwMode="auto">
          <a:xfrm>
            <a:off x="2590800" y="2209800"/>
            <a:ext cx="587375" cy="762000"/>
            <a:chOff x="2702" y="1680"/>
            <a:chExt cx="370" cy="480"/>
          </a:xfrm>
        </p:grpSpPr>
        <p:sp>
          <p:nvSpPr>
            <p:cNvPr id="181274" name="Text Box 25"/>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75" name="Oval 26"/>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81257" name="Group 27"/>
          <p:cNvGrpSpPr>
            <a:grpSpLocks/>
          </p:cNvGrpSpPr>
          <p:nvPr/>
        </p:nvGrpSpPr>
        <p:grpSpPr bwMode="auto">
          <a:xfrm>
            <a:off x="2035175" y="1524000"/>
            <a:ext cx="587375" cy="762000"/>
            <a:chOff x="2352" y="960"/>
            <a:chExt cx="370" cy="480"/>
          </a:xfrm>
        </p:grpSpPr>
        <p:sp>
          <p:nvSpPr>
            <p:cNvPr id="181272" name="Text Box 28"/>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73" name="Oval 29"/>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181258" name="Group 30"/>
          <p:cNvGrpSpPr>
            <a:grpSpLocks/>
          </p:cNvGrpSpPr>
          <p:nvPr/>
        </p:nvGrpSpPr>
        <p:grpSpPr bwMode="auto">
          <a:xfrm>
            <a:off x="1349375" y="1524000"/>
            <a:ext cx="587375" cy="762000"/>
            <a:chOff x="1920" y="960"/>
            <a:chExt cx="370" cy="480"/>
          </a:xfrm>
        </p:grpSpPr>
        <p:sp>
          <p:nvSpPr>
            <p:cNvPr id="181270" name="Text Box 31"/>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1271" name="Oval 32"/>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pic>
        <p:nvPicPr>
          <p:cNvPr id="181259" name="Picture 34" descr="Zumdahl20_02c"/>
          <p:cNvPicPr>
            <a:picLocks noChangeAspect="1" noChangeArrowheads="1"/>
          </p:cNvPicPr>
          <p:nvPr/>
        </p:nvPicPr>
        <p:blipFill>
          <a:blip r:embed="rId4" cstate="print"/>
          <a:srcRect b="17397"/>
          <a:stretch>
            <a:fillRect/>
          </a:stretch>
        </p:blipFill>
        <p:spPr bwMode="auto">
          <a:xfrm>
            <a:off x="5105400" y="1447800"/>
            <a:ext cx="2819400" cy="2230438"/>
          </a:xfrm>
          <a:prstGeom prst="rect">
            <a:avLst/>
          </a:prstGeom>
          <a:noFill/>
          <a:ln w="9525">
            <a:noFill/>
            <a:miter lim="800000"/>
            <a:headEnd/>
            <a:tailEnd/>
          </a:ln>
        </p:spPr>
      </p:pic>
      <p:sp>
        <p:nvSpPr>
          <p:cNvPr id="181260" name="AutoShape 35">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8692" name="Text Box 36"/>
          <p:cNvSpPr txBox="1">
            <a:spLocks noChangeArrowheads="1"/>
          </p:cNvSpPr>
          <p:nvPr/>
        </p:nvSpPr>
        <p:spPr bwMode="auto">
          <a:xfrm>
            <a:off x="5257800" y="6262688"/>
            <a:ext cx="2368550" cy="366712"/>
          </a:xfrm>
          <a:prstGeom prst="rect">
            <a:avLst/>
          </a:prstGeom>
          <a:noFill/>
          <a:ln w="9525">
            <a:noFill/>
            <a:miter lim="800000"/>
            <a:headEnd/>
            <a:tailEnd/>
          </a:ln>
        </p:spPr>
        <p:txBody>
          <a:bodyPr wrap="none">
            <a:spAutoFit/>
          </a:bodyPr>
          <a:lstStyle/>
          <a:p>
            <a:r>
              <a:rPr lang="en-US" sz="1800">
                <a:latin typeface="Arial" charset="0"/>
              </a:rPr>
              <a:t>space-filling molecule</a:t>
            </a:r>
          </a:p>
        </p:txBody>
      </p:sp>
      <p:sp>
        <p:nvSpPr>
          <p:cNvPr id="181262" name="Text Box 37"/>
          <p:cNvSpPr txBox="1">
            <a:spLocks noChangeArrowheads="1"/>
          </p:cNvSpPr>
          <p:nvPr/>
        </p:nvSpPr>
        <p:spPr bwMode="auto">
          <a:xfrm>
            <a:off x="5775325" y="3581400"/>
            <a:ext cx="1530350" cy="366713"/>
          </a:xfrm>
          <a:prstGeom prst="rect">
            <a:avLst/>
          </a:prstGeom>
          <a:noFill/>
          <a:ln w="9525">
            <a:noFill/>
            <a:miter lim="800000"/>
            <a:headEnd/>
            <a:tailEnd/>
          </a:ln>
        </p:spPr>
        <p:txBody>
          <a:bodyPr wrap="none">
            <a:spAutoFit/>
          </a:bodyPr>
          <a:lstStyle/>
          <a:p>
            <a:r>
              <a:rPr lang="en-US" sz="1800">
                <a:latin typeface="Arial" charset="0"/>
              </a:rPr>
              <a:t>ball-and-stick</a:t>
            </a:r>
          </a:p>
        </p:txBody>
      </p:sp>
      <p:sp>
        <p:nvSpPr>
          <p:cNvPr id="181263" name="Text Box 38"/>
          <p:cNvSpPr txBox="1">
            <a:spLocks noChangeArrowheads="1"/>
          </p:cNvSpPr>
          <p:nvPr/>
        </p:nvSpPr>
        <p:spPr bwMode="auto">
          <a:xfrm>
            <a:off x="1127125" y="3657600"/>
            <a:ext cx="2025650" cy="366713"/>
          </a:xfrm>
          <a:prstGeom prst="rect">
            <a:avLst/>
          </a:prstGeom>
          <a:noFill/>
          <a:ln w="9525">
            <a:noFill/>
            <a:miter lim="800000"/>
            <a:headEnd/>
            <a:tailEnd/>
          </a:ln>
        </p:spPr>
        <p:txBody>
          <a:bodyPr wrap="none">
            <a:spAutoFit/>
          </a:bodyPr>
          <a:lstStyle/>
          <a:p>
            <a:r>
              <a:rPr lang="en-US" sz="1800">
                <a:latin typeface="Arial" charset="0"/>
              </a:rPr>
              <a:t>Lewis dot notation</a:t>
            </a:r>
          </a:p>
        </p:txBody>
      </p:sp>
      <p:sp>
        <p:nvSpPr>
          <p:cNvPr id="181264" name="Text Box 39"/>
          <p:cNvSpPr txBox="1">
            <a:spLocks noChangeArrowheads="1"/>
          </p:cNvSpPr>
          <p:nvPr/>
        </p:nvSpPr>
        <p:spPr bwMode="auto">
          <a:xfrm>
            <a:off x="1527175" y="4789488"/>
            <a:ext cx="968375" cy="519112"/>
          </a:xfrm>
          <a:prstGeom prst="rect">
            <a:avLst/>
          </a:prstGeom>
          <a:noFill/>
          <a:ln w="9525">
            <a:noFill/>
            <a:miter lim="800000"/>
            <a:headEnd/>
            <a:tailEnd/>
          </a:ln>
        </p:spPr>
        <p:txBody>
          <a:bodyPr wrap="none">
            <a:spAutoFit/>
          </a:bodyPr>
          <a:lstStyle/>
          <a:p>
            <a:r>
              <a:rPr lang="en-US" sz="2800">
                <a:latin typeface="Arial" charset="0"/>
              </a:rPr>
              <a:t>C</a:t>
            </a:r>
            <a:r>
              <a:rPr lang="en-US" sz="2800" baseline="-25000">
                <a:latin typeface="Arial" charset="0"/>
              </a:rPr>
              <a:t>2</a:t>
            </a:r>
            <a:r>
              <a:rPr lang="en-US" sz="2800">
                <a:latin typeface="Arial" charset="0"/>
              </a:rPr>
              <a:t>H</a:t>
            </a:r>
            <a:r>
              <a:rPr lang="en-US" sz="2800" baseline="-25000">
                <a:latin typeface="Arial" charset="0"/>
              </a:rPr>
              <a:t>4</a:t>
            </a:r>
          </a:p>
        </p:txBody>
      </p:sp>
      <p:sp>
        <p:nvSpPr>
          <p:cNvPr id="181265" name="Text Box 40"/>
          <p:cNvSpPr txBox="1">
            <a:spLocks noChangeArrowheads="1"/>
          </p:cNvSpPr>
          <p:nvPr/>
        </p:nvSpPr>
        <p:spPr bwMode="auto">
          <a:xfrm>
            <a:off x="1047750" y="5348288"/>
            <a:ext cx="2000250" cy="366712"/>
          </a:xfrm>
          <a:prstGeom prst="rect">
            <a:avLst/>
          </a:prstGeom>
          <a:noFill/>
          <a:ln w="9525">
            <a:noFill/>
            <a:miter lim="800000"/>
            <a:headEnd/>
            <a:tailEnd/>
          </a:ln>
        </p:spPr>
        <p:txBody>
          <a:bodyPr wrap="none">
            <a:spAutoFit/>
          </a:bodyPr>
          <a:lstStyle/>
          <a:p>
            <a:r>
              <a:rPr lang="en-US" sz="1800">
                <a:latin typeface="Arial" charset="0"/>
              </a:rPr>
              <a:t>molecular formula</a:t>
            </a:r>
          </a:p>
        </p:txBody>
      </p:sp>
      <p:pic>
        <p:nvPicPr>
          <p:cNvPr id="198703" name="Picture 47" descr="Image:Ethylene-3D-vdW.png">
            <a:hlinkClick r:id="rId5"/>
          </p:cNvPr>
          <p:cNvPicPr>
            <a:picLocks noChangeAspect="1" noChangeArrowheads="1"/>
          </p:cNvPicPr>
          <p:nvPr/>
        </p:nvPicPr>
        <p:blipFill>
          <a:blip r:embed="rId6" cstate="print"/>
          <a:srcRect/>
          <a:stretch>
            <a:fillRect/>
          </a:stretch>
        </p:blipFill>
        <p:spPr bwMode="auto">
          <a:xfrm>
            <a:off x="5124450" y="4138613"/>
            <a:ext cx="2624138" cy="2038350"/>
          </a:xfrm>
          <a:prstGeom prst="rect">
            <a:avLst/>
          </a:prstGeom>
          <a:noFill/>
          <a:ln w="9525">
            <a:noFill/>
            <a:miter lim="800000"/>
            <a:headEnd/>
            <a:tailEnd/>
          </a:ln>
        </p:spPr>
      </p:pic>
      <p:sp>
        <p:nvSpPr>
          <p:cNvPr id="181267" name="Freeform 48"/>
          <p:cNvSpPr>
            <a:spLocks/>
          </p:cNvSpPr>
          <p:nvPr/>
        </p:nvSpPr>
        <p:spPr bwMode="auto">
          <a:xfrm>
            <a:off x="7318375" y="2349500"/>
            <a:ext cx="533400" cy="365125"/>
          </a:xfrm>
          <a:custGeom>
            <a:avLst/>
            <a:gdLst>
              <a:gd name="T0" fmla="*/ 0 w 336"/>
              <a:gd name="T1" fmla="*/ 152400 h 230"/>
              <a:gd name="T2" fmla="*/ 187325 w 336"/>
              <a:gd name="T3" fmla="*/ 127000 h 230"/>
              <a:gd name="T4" fmla="*/ 212725 w 336"/>
              <a:gd name="T5" fmla="*/ 66675 h 230"/>
              <a:gd name="T6" fmla="*/ 273050 w 336"/>
              <a:gd name="T7" fmla="*/ 22225 h 230"/>
              <a:gd name="T8" fmla="*/ 349250 w 336"/>
              <a:gd name="T9" fmla="*/ 0 h 230"/>
              <a:gd name="T10" fmla="*/ 415925 w 336"/>
              <a:gd name="T11" fmla="*/ 6350 h 230"/>
              <a:gd name="T12" fmla="*/ 495300 w 336"/>
              <a:gd name="T13" fmla="*/ 73025 h 230"/>
              <a:gd name="T14" fmla="*/ 533400 w 336"/>
              <a:gd name="T15" fmla="*/ 184150 h 230"/>
              <a:gd name="T16" fmla="*/ 511175 w 336"/>
              <a:gd name="T17" fmla="*/ 254000 h 230"/>
              <a:gd name="T18" fmla="*/ 460375 w 336"/>
              <a:gd name="T19" fmla="*/ 317500 h 230"/>
              <a:gd name="T20" fmla="*/ 387350 w 336"/>
              <a:gd name="T21" fmla="*/ 365125 h 230"/>
              <a:gd name="T22" fmla="*/ 285750 w 336"/>
              <a:gd name="T23" fmla="*/ 358775 h 230"/>
              <a:gd name="T24" fmla="*/ 200025 w 336"/>
              <a:gd name="T25" fmla="*/ 311150 h 230"/>
              <a:gd name="T26" fmla="*/ 152400 w 336"/>
              <a:gd name="T27" fmla="*/ 241300 h 230"/>
              <a:gd name="T28" fmla="*/ 9525 w 336"/>
              <a:gd name="T29" fmla="*/ 219075 h 230"/>
              <a:gd name="T30" fmla="*/ 3175 w 336"/>
              <a:gd name="T31" fmla="*/ 196850 h 230"/>
              <a:gd name="T32" fmla="*/ 0 w 336"/>
              <a:gd name="T33" fmla="*/ 152400 h 2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6"/>
              <a:gd name="T52" fmla="*/ 0 h 230"/>
              <a:gd name="T53" fmla="*/ 336 w 336"/>
              <a:gd name="T54" fmla="*/ 230 h 2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6" h="230">
                <a:moveTo>
                  <a:pt x="0" y="96"/>
                </a:moveTo>
                <a:lnTo>
                  <a:pt x="118" y="80"/>
                </a:lnTo>
                <a:lnTo>
                  <a:pt x="134" y="42"/>
                </a:lnTo>
                <a:lnTo>
                  <a:pt x="172" y="14"/>
                </a:lnTo>
                <a:lnTo>
                  <a:pt x="220" y="0"/>
                </a:lnTo>
                <a:lnTo>
                  <a:pt x="262" y="4"/>
                </a:lnTo>
                <a:lnTo>
                  <a:pt x="312" y="46"/>
                </a:lnTo>
                <a:lnTo>
                  <a:pt x="336" y="116"/>
                </a:lnTo>
                <a:lnTo>
                  <a:pt x="322" y="160"/>
                </a:lnTo>
                <a:lnTo>
                  <a:pt x="290" y="200"/>
                </a:lnTo>
                <a:lnTo>
                  <a:pt x="244" y="230"/>
                </a:lnTo>
                <a:lnTo>
                  <a:pt x="180" y="226"/>
                </a:lnTo>
                <a:lnTo>
                  <a:pt x="126" y="196"/>
                </a:lnTo>
                <a:lnTo>
                  <a:pt x="96" y="152"/>
                </a:lnTo>
                <a:lnTo>
                  <a:pt x="6" y="138"/>
                </a:lnTo>
                <a:lnTo>
                  <a:pt x="2" y="124"/>
                </a:lnTo>
                <a:lnTo>
                  <a:pt x="0" y="96"/>
                </a:lnTo>
                <a:close/>
              </a:path>
            </a:pathLst>
          </a:custGeom>
          <a:solidFill>
            <a:schemeClr val="bg1"/>
          </a:solidFill>
          <a:ln w="9525">
            <a:noFill/>
            <a:round/>
            <a:headEnd/>
            <a:tailEnd/>
          </a:ln>
        </p:spPr>
        <p:txBody>
          <a:bodyPr/>
          <a:lstStyle/>
          <a:p>
            <a:endParaRPr lang="en-US"/>
          </a:p>
        </p:txBody>
      </p:sp>
      <p:sp>
        <p:nvSpPr>
          <p:cNvPr id="181268" name="Freeform 49"/>
          <p:cNvSpPr>
            <a:spLocks/>
          </p:cNvSpPr>
          <p:nvPr/>
        </p:nvSpPr>
        <p:spPr bwMode="auto">
          <a:xfrm>
            <a:off x="5197475" y="2352675"/>
            <a:ext cx="444500" cy="355600"/>
          </a:xfrm>
          <a:custGeom>
            <a:avLst/>
            <a:gdLst>
              <a:gd name="T0" fmla="*/ 444500 w 280"/>
              <a:gd name="T1" fmla="*/ 133350 h 224"/>
              <a:gd name="T2" fmla="*/ 438150 w 280"/>
              <a:gd name="T3" fmla="*/ 174625 h 224"/>
              <a:gd name="T4" fmla="*/ 441325 w 280"/>
              <a:gd name="T5" fmla="*/ 225425 h 224"/>
              <a:gd name="T6" fmla="*/ 358775 w 280"/>
              <a:gd name="T7" fmla="*/ 225425 h 224"/>
              <a:gd name="T8" fmla="*/ 323850 w 280"/>
              <a:gd name="T9" fmla="*/ 301625 h 224"/>
              <a:gd name="T10" fmla="*/ 254000 w 280"/>
              <a:gd name="T11" fmla="*/ 349250 h 224"/>
              <a:gd name="T12" fmla="*/ 171450 w 280"/>
              <a:gd name="T13" fmla="*/ 355600 h 224"/>
              <a:gd name="T14" fmla="*/ 104775 w 280"/>
              <a:gd name="T15" fmla="*/ 355600 h 224"/>
              <a:gd name="T16" fmla="*/ 53975 w 280"/>
              <a:gd name="T17" fmla="*/ 307975 h 224"/>
              <a:gd name="T18" fmla="*/ 15875 w 280"/>
              <a:gd name="T19" fmla="*/ 234950 h 224"/>
              <a:gd name="T20" fmla="*/ 0 w 280"/>
              <a:gd name="T21" fmla="*/ 158750 h 224"/>
              <a:gd name="T22" fmla="*/ 22225 w 280"/>
              <a:gd name="T23" fmla="*/ 85725 h 224"/>
              <a:gd name="T24" fmla="*/ 76200 w 280"/>
              <a:gd name="T25" fmla="*/ 34925 h 224"/>
              <a:gd name="T26" fmla="*/ 152400 w 280"/>
              <a:gd name="T27" fmla="*/ 0 h 224"/>
              <a:gd name="T28" fmla="*/ 241300 w 280"/>
              <a:gd name="T29" fmla="*/ 0 h 224"/>
              <a:gd name="T30" fmla="*/ 317500 w 280"/>
              <a:gd name="T31" fmla="*/ 38100 h 224"/>
              <a:gd name="T32" fmla="*/ 352425 w 280"/>
              <a:gd name="T33" fmla="*/ 111125 h 224"/>
              <a:gd name="T34" fmla="*/ 368300 w 280"/>
              <a:gd name="T35" fmla="*/ 136525 h 224"/>
              <a:gd name="T36" fmla="*/ 444500 w 280"/>
              <a:gd name="T37" fmla="*/ 133350 h 2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224"/>
              <a:gd name="T59" fmla="*/ 280 w 280"/>
              <a:gd name="T60" fmla="*/ 224 h 2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224">
                <a:moveTo>
                  <a:pt x="280" y="84"/>
                </a:moveTo>
                <a:lnTo>
                  <a:pt x="276" y="110"/>
                </a:lnTo>
                <a:lnTo>
                  <a:pt x="278" y="142"/>
                </a:lnTo>
                <a:lnTo>
                  <a:pt x="226" y="142"/>
                </a:lnTo>
                <a:lnTo>
                  <a:pt x="204" y="190"/>
                </a:lnTo>
                <a:lnTo>
                  <a:pt x="160" y="220"/>
                </a:lnTo>
                <a:lnTo>
                  <a:pt x="108" y="224"/>
                </a:lnTo>
                <a:lnTo>
                  <a:pt x="66" y="224"/>
                </a:lnTo>
                <a:lnTo>
                  <a:pt x="34" y="194"/>
                </a:lnTo>
                <a:lnTo>
                  <a:pt x="10" y="148"/>
                </a:lnTo>
                <a:lnTo>
                  <a:pt x="0" y="100"/>
                </a:lnTo>
                <a:lnTo>
                  <a:pt x="14" y="54"/>
                </a:lnTo>
                <a:lnTo>
                  <a:pt x="48" y="22"/>
                </a:lnTo>
                <a:lnTo>
                  <a:pt x="96" y="0"/>
                </a:lnTo>
                <a:lnTo>
                  <a:pt x="152" y="0"/>
                </a:lnTo>
                <a:lnTo>
                  <a:pt x="200" y="24"/>
                </a:lnTo>
                <a:lnTo>
                  <a:pt x="222" y="70"/>
                </a:lnTo>
                <a:lnTo>
                  <a:pt x="232" y="86"/>
                </a:lnTo>
                <a:lnTo>
                  <a:pt x="280" y="84"/>
                </a:lnTo>
                <a:close/>
              </a:path>
            </a:pathLst>
          </a:custGeom>
          <a:solidFill>
            <a:schemeClr val="bg1"/>
          </a:solidFill>
          <a:ln w="9525">
            <a:noFill/>
            <a:round/>
            <a:headEnd/>
            <a:tailEnd/>
          </a:ln>
        </p:spPr>
        <p:txBody>
          <a:bodyPr/>
          <a:lstStyle/>
          <a:p>
            <a:endParaRPr lang="en-US"/>
          </a:p>
        </p:txBody>
      </p:sp>
      <p:sp>
        <p:nvSpPr>
          <p:cNvPr id="181269" name="Freeform 50"/>
          <p:cNvSpPr>
            <a:spLocks/>
          </p:cNvSpPr>
          <p:nvPr/>
        </p:nvSpPr>
        <p:spPr bwMode="auto">
          <a:xfrm>
            <a:off x="7307263" y="2487613"/>
            <a:ext cx="103187" cy="95250"/>
          </a:xfrm>
          <a:custGeom>
            <a:avLst/>
            <a:gdLst>
              <a:gd name="T0" fmla="*/ 87312 w 65"/>
              <a:gd name="T1" fmla="*/ 6350 h 60"/>
              <a:gd name="T2" fmla="*/ 92075 w 65"/>
              <a:gd name="T3" fmla="*/ 50800 h 60"/>
              <a:gd name="T4" fmla="*/ 92075 w 65"/>
              <a:gd name="T5" fmla="*/ 88900 h 60"/>
              <a:gd name="T6" fmla="*/ 25400 w 65"/>
              <a:gd name="T7" fmla="*/ 87313 h 60"/>
              <a:gd name="T8" fmla="*/ 12700 w 65"/>
              <a:gd name="T9" fmla="*/ 46038 h 60"/>
              <a:gd name="T10" fmla="*/ 12700 w 65"/>
              <a:gd name="T11" fmla="*/ 12700 h 60"/>
              <a:gd name="T12" fmla="*/ 87312 w 65"/>
              <a:gd name="T13" fmla="*/ 6350 h 60"/>
              <a:gd name="T14" fmla="*/ 0 60000 65536"/>
              <a:gd name="T15" fmla="*/ 0 60000 65536"/>
              <a:gd name="T16" fmla="*/ 0 60000 65536"/>
              <a:gd name="T17" fmla="*/ 0 60000 65536"/>
              <a:gd name="T18" fmla="*/ 0 60000 65536"/>
              <a:gd name="T19" fmla="*/ 0 60000 65536"/>
              <a:gd name="T20" fmla="*/ 0 60000 65536"/>
              <a:gd name="T21" fmla="*/ 0 w 65"/>
              <a:gd name="T22" fmla="*/ 0 h 60"/>
              <a:gd name="T23" fmla="*/ 65 w 65"/>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0">
                <a:moveTo>
                  <a:pt x="55" y="4"/>
                </a:moveTo>
                <a:cubicBezTo>
                  <a:pt x="63" y="8"/>
                  <a:pt x="57" y="23"/>
                  <a:pt x="58" y="32"/>
                </a:cubicBezTo>
                <a:cubicBezTo>
                  <a:pt x="59" y="41"/>
                  <a:pt x="65" y="52"/>
                  <a:pt x="58" y="56"/>
                </a:cubicBezTo>
                <a:cubicBezTo>
                  <a:pt x="51" y="60"/>
                  <a:pt x="24" y="59"/>
                  <a:pt x="16" y="55"/>
                </a:cubicBezTo>
                <a:cubicBezTo>
                  <a:pt x="8" y="51"/>
                  <a:pt x="9" y="37"/>
                  <a:pt x="8" y="29"/>
                </a:cubicBezTo>
                <a:cubicBezTo>
                  <a:pt x="7" y="21"/>
                  <a:pt x="0" y="12"/>
                  <a:pt x="8" y="8"/>
                </a:cubicBezTo>
                <a:cubicBezTo>
                  <a:pt x="16" y="4"/>
                  <a:pt x="47" y="0"/>
                  <a:pt x="55" y="4"/>
                </a:cubicBezTo>
                <a:close/>
              </a:path>
            </a:pathLst>
          </a:custGeom>
          <a:gradFill rotWithShape="1">
            <a:gsLst>
              <a:gs pos="0">
                <a:srgbClr val="616671">
                  <a:alpha val="84000"/>
                </a:srgbClr>
              </a:gs>
              <a:gs pos="100000">
                <a:srgbClr val="2D2F34"/>
              </a:gs>
            </a:gsLst>
            <a:lin ang="0" scaled="1"/>
          </a:gradFill>
          <a:ln w="9525">
            <a:noFill/>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8692"/>
                                        </p:tgtEl>
                                        <p:attrNameLst>
                                          <p:attrName>style.visibility</p:attrName>
                                        </p:attrNameLst>
                                      </p:cBhvr>
                                      <p:to>
                                        <p:strVal val="visible"/>
                                      </p:to>
                                    </p:set>
                                    <p:animEffect transition="in" filter="fade">
                                      <p:cBhvr>
                                        <p:cTn id="7" dur="1000"/>
                                        <p:tgtEl>
                                          <p:spTgt spid="198692"/>
                                        </p:tgtEl>
                                      </p:cBhvr>
                                    </p:animEffect>
                                    <p:anim calcmode="lin" valueType="num">
                                      <p:cBhvr>
                                        <p:cTn id="8" dur="1000" fill="hold"/>
                                        <p:tgtEl>
                                          <p:spTgt spid="198692"/>
                                        </p:tgtEl>
                                        <p:attrNameLst>
                                          <p:attrName>ppt_x</p:attrName>
                                        </p:attrNameLst>
                                      </p:cBhvr>
                                      <p:tavLst>
                                        <p:tav tm="0">
                                          <p:val>
                                            <p:strVal val="#ppt_x"/>
                                          </p:val>
                                        </p:tav>
                                        <p:tav tm="100000">
                                          <p:val>
                                            <p:strVal val="#ppt_x"/>
                                          </p:val>
                                        </p:tav>
                                      </p:tavLst>
                                    </p:anim>
                                    <p:anim calcmode="lin" valueType="num">
                                      <p:cBhvr>
                                        <p:cTn id="9" dur="1000" fill="hold"/>
                                        <p:tgtEl>
                                          <p:spTgt spid="19869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8703"/>
                                        </p:tgtEl>
                                        <p:attrNameLst>
                                          <p:attrName>style.visibility</p:attrName>
                                        </p:attrNameLst>
                                      </p:cBhvr>
                                      <p:to>
                                        <p:strVal val="visible"/>
                                      </p:to>
                                    </p:set>
                                    <p:anim calcmode="lin" valueType="num">
                                      <p:cBhvr>
                                        <p:cTn id="14" dur="500" fill="hold"/>
                                        <p:tgtEl>
                                          <p:spTgt spid="198703"/>
                                        </p:tgtEl>
                                        <p:attrNameLst>
                                          <p:attrName>ppt_w</p:attrName>
                                        </p:attrNameLst>
                                      </p:cBhvr>
                                      <p:tavLst>
                                        <p:tav tm="0">
                                          <p:val>
                                            <p:fltVal val="0"/>
                                          </p:val>
                                        </p:tav>
                                        <p:tav tm="100000">
                                          <p:val>
                                            <p:strVal val="#ppt_w"/>
                                          </p:val>
                                        </p:tav>
                                      </p:tavLst>
                                    </p:anim>
                                    <p:anim calcmode="lin" valueType="num">
                                      <p:cBhvr>
                                        <p:cTn id="15" dur="500" fill="hold"/>
                                        <p:tgtEl>
                                          <p:spTgt spid="198703"/>
                                        </p:tgtEl>
                                        <p:attrNameLst>
                                          <p:attrName>ppt_h</p:attrName>
                                        </p:attrNameLst>
                                      </p:cBhvr>
                                      <p:tavLst>
                                        <p:tav tm="0">
                                          <p:val>
                                            <p:fltVal val="0"/>
                                          </p:val>
                                        </p:tav>
                                        <p:tav tm="100000">
                                          <p:val>
                                            <p:strVal val="#ppt_h"/>
                                          </p:val>
                                        </p:tav>
                                      </p:tavLst>
                                    </p:anim>
                                    <p:animEffect transition="in" filter="fade">
                                      <p:cBhvr>
                                        <p:cTn id="16" dur="500"/>
                                        <p:tgtEl>
                                          <p:spTgt spid="198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r>
              <a:rPr lang="en-US" smtClean="0"/>
              <a:t>Ethyne</a:t>
            </a:r>
          </a:p>
        </p:txBody>
      </p:sp>
      <p:grpSp>
        <p:nvGrpSpPr>
          <p:cNvPr id="2" name="Group 3"/>
          <p:cNvGrpSpPr>
            <a:grpSpLocks/>
          </p:cNvGrpSpPr>
          <p:nvPr/>
        </p:nvGrpSpPr>
        <p:grpSpPr bwMode="auto">
          <a:xfrm>
            <a:off x="1925638" y="2209800"/>
            <a:ext cx="719137" cy="762000"/>
            <a:chOff x="1213" y="1392"/>
            <a:chExt cx="453" cy="480"/>
          </a:xfrm>
        </p:grpSpPr>
        <p:sp>
          <p:nvSpPr>
            <p:cNvPr id="182353" name="Text Box 4"/>
            <p:cNvSpPr txBox="1">
              <a:spLocks noChangeArrowheads="1"/>
            </p:cNvSpPr>
            <p:nvPr/>
          </p:nvSpPr>
          <p:spPr bwMode="auto">
            <a:xfrm>
              <a:off x="1259"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54" name="Oval 5"/>
            <p:cNvSpPr>
              <a:spLocks noChangeAspect="1" noChangeArrowheads="1"/>
            </p:cNvSpPr>
            <p:nvPr/>
          </p:nvSpPr>
          <p:spPr bwMode="auto">
            <a:xfrm>
              <a:off x="1643"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5" name="Oval 6"/>
            <p:cNvSpPr>
              <a:spLocks noChangeAspect="1" noChangeArrowheads="1"/>
            </p:cNvSpPr>
            <p:nvPr/>
          </p:nvSpPr>
          <p:spPr bwMode="auto">
            <a:xfrm>
              <a:off x="1213" y="15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6" name="Oval 7"/>
            <p:cNvSpPr>
              <a:spLocks noChangeAspect="1" noChangeArrowheads="1"/>
            </p:cNvSpPr>
            <p:nvPr/>
          </p:nvSpPr>
          <p:spPr bwMode="auto">
            <a:xfrm>
              <a:off x="1380" y="184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7" name="Oval 8"/>
            <p:cNvSpPr>
              <a:spLocks noChangeAspect="1" noChangeArrowheads="1"/>
            </p:cNvSpPr>
            <p:nvPr/>
          </p:nvSpPr>
          <p:spPr bwMode="auto">
            <a:xfrm>
              <a:off x="1476" y="1417"/>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 name="Group 9"/>
          <p:cNvGrpSpPr>
            <a:grpSpLocks/>
          </p:cNvGrpSpPr>
          <p:nvPr/>
        </p:nvGrpSpPr>
        <p:grpSpPr bwMode="auto">
          <a:xfrm>
            <a:off x="1239838" y="2209800"/>
            <a:ext cx="719137" cy="762000"/>
            <a:chOff x="781" y="1392"/>
            <a:chExt cx="453" cy="480"/>
          </a:xfrm>
        </p:grpSpPr>
        <p:sp>
          <p:nvSpPr>
            <p:cNvPr id="182348" name="Text Box 10"/>
            <p:cNvSpPr txBox="1">
              <a:spLocks noChangeArrowheads="1"/>
            </p:cNvSpPr>
            <p:nvPr/>
          </p:nvSpPr>
          <p:spPr bwMode="auto">
            <a:xfrm>
              <a:off x="827"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49" name="Oval 11"/>
            <p:cNvSpPr>
              <a:spLocks noChangeAspect="1" noChangeArrowheads="1"/>
            </p:cNvSpPr>
            <p:nvPr/>
          </p:nvSpPr>
          <p:spPr bwMode="auto">
            <a:xfrm>
              <a:off x="1211"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0" name="Oval 12"/>
            <p:cNvSpPr>
              <a:spLocks noChangeAspect="1" noChangeArrowheads="1"/>
            </p:cNvSpPr>
            <p:nvPr/>
          </p:nvSpPr>
          <p:spPr bwMode="auto">
            <a:xfrm>
              <a:off x="781" y="15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1" name="Oval 13"/>
            <p:cNvSpPr>
              <a:spLocks noChangeAspect="1" noChangeArrowheads="1"/>
            </p:cNvSpPr>
            <p:nvPr/>
          </p:nvSpPr>
          <p:spPr bwMode="auto">
            <a:xfrm>
              <a:off x="948" y="184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52" name="Oval 14"/>
            <p:cNvSpPr>
              <a:spLocks noChangeAspect="1" noChangeArrowheads="1"/>
            </p:cNvSpPr>
            <p:nvPr/>
          </p:nvSpPr>
          <p:spPr bwMode="auto">
            <a:xfrm>
              <a:off x="1044" y="1417"/>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4" name="Group 15"/>
          <p:cNvGrpSpPr>
            <a:grpSpLocks/>
          </p:cNvGrpSpPr>
          <p:nvPr/>
        </p:nvGrpSpPr>
        <p:grpSpPr bwMode="auto">
          <a:xfrm>
            <a:off x="685800" y="2209800"/>
            <a:ext cx="587375" cy="762000"/>
            <a:chOff x="1934" y="1680"/>
            <a:chExt cx="370" cy="480"/>
          </a:xfrm>
        </p:grpSpPr>
        <p:sp>
          <p:nvSpPr>
            <p:cNvPr id="182346" name="Text Box 16"/>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47" name="Oval 17"/>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5" name="Group 18"/>
          <p:cNvGrpSpPr>
            <a:grpSpLocks/>
          </p:cNvGrpSpPr>
          <p:nvPr/>
        </p:nvGrpSpPr>
        <p:grpSpPr bwMode="auto">
          <a:xfrm>
            <a:off x="2590800" y="2209800"/>
            <a:ext cx="587375" cy="762000"/>
            <a:chOff x="2702" y="1680"/>
            <a:chExt cx="370" cy="480"/>
          </a:xfrm>
        </p:grpSpPr>
        <p:sp>
          <p:nvSpPr>
            <p:cNvPr id="182344" name="Text Box 19"/>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45" name="Oval 20"/>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6" name="Group 21"/>
          <p:cNvGrpSpPr>
            <a:grpSpLocks/>
          </p:cNvGrpSpPr>
          <p:nvPr/>
        </p:nvGrpSpPr>
        <p:grpSpPr bwMode="auto">
          <a:xfrm>
            <a:off x="4594225" y="2209800"/>
            <a:ext cx="2492375" cy="762000"/>
            <a:chOff x="2894" y="1392"/>
            <a:chExt cx="1570" cy="480"/>
          </a:xfrm>
        </p:grpSpPr>
        <p:sp>
          <p:nvSpPr>
            <p:cNvPr id="182328" name="Text Box 22"/>
            <p:cNvSpPr txBox="1">
              <a:spLocks noChangeArrowheads="1"/>
            </p:cNvSpPr>
            <p:nvPr/>
          </p:nvSpPr>
          <p:spPr bwMode="auto">
            <a:xfrm>
              <a:off x="3721"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29" name="Oval 23"/>
            <p:cNvSpPr>
              <a:spLocks noChangeAspect="1" noChangeArrowheads="1"/>
            </p:cNvSpPr>
            <p:nvPr/>
          </p:nvSpPr>
          <p:spPr bwMode="auto">
            <a:xfrm>
              <a:off x="4105"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0" name="Oval 24"/>
            <p:cNvSpPr>
              <a:spLocks noChangeAspect="1" noChangeArrowheads="1"/>
            </p:cNvSpPr>
            <p:nvPr/>
          </p:nvSpPr>
          <p:spPr bwMode="auto">
            <a:xfrm>
              <a:off x="3625" y="15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1" name="Text Box 25"/>
            <p:cNvSpPr txBox="1">
              <a:spLocks noChangeArrowheads="1"/>
            </p:cNvSpPr>
            <p:nvPr/>
          </p:nvSpPr>
          <p:spPr bwMode="auto">
            <a:xfrm>
              <a:off x="3289"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32" name="Oval 26"/>
            <p:cNvSpPr>
              <a:spLocks noChangeAspect="1" noChangeArrowheads="1"/>
            </p:cNvSpPr>
            <p:nvPr/>
          </p:nvSpPr>
          <p:spPr bwMode="auto">
            <a:xfrm>
              <a:off x="3623" y="16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3" name="Oval 27"/>
            <p:cNvSpPr>
              <a:spLocks noChangeAspect="1" noChangeArrowheads="1"/>
            </p:cNvSpPr>
            <p:nvPr/>
          </p:nvSpPr>
          <p:spPr bwMode="auto">
            <a:xfrm>
              <a:off x="3243" y="15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4" name="Oval 28"/>
            <p:cNvSpPr>
              <a:spLocks noChangeAspect="1" noChangeArrowheads="1"/>
            </p:cNvSpPr>
            <p:nvPr/>
          </p:nvSpPr>
          <p:spPr bwMode="auto">
            <a:xfrm>
              <a:off x="3623" y="1728"/>
              <a:ext cx="23" cy="23"/>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182335" name="Group 29"/>
            <p:cNvGrpSpPr>
              <a:grpSpLocks/>
            </p:cNvGrpSpPr>
            <p:nvPr/>
          </p:nvGrpSpPr>
          <p:grpSpPr bwMode="auto">
            <a:xfrm>
              <a:off x="2894" y="1392"/>
              <a:ext cx="370" cy="480"/>
              <a:chOff x="1934" y="1680"/>
              <a:chExt cx="370" cy="480"/>
            </a:xfrm>
          </p:grpSpPr>
          <p:sp>
            <p:nvSpPr>
              <p:cNvPr id="182342" name="Text Box 30"/>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43" name="Oval 31"/>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82336" name="Group 32"/>
            <p:cNvGrpSpPr>
              <a:grpSpLocks/>
            </p:cNvGrpSpPr>
            <p:nvPr/>
          </p:nvGrpSpPr>
          <p:grpSpPr bwMode="auto">
            <a:xfrm>
              <a:off x="4094" y="1392"/>
              <a:ext cx="370" cy="480"/>
              <a:chOff x="2702" y="1680"/>
              <a:chExt cx="370" cy="480"/>
            </a:xfrm>
          </p:grpSpPr>
          <p:sp>
            <p:nvSpPr>
              <p:cNvPr id="182340" name="Text Box 33"/>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41" name="Oval 34"/>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sp>
          <p:nvSpPr>
            <p:cNvPr id="182337" name="Oval 35"/>
            <p:cNvSpPr>
              <a:spLocks noChangeAspect="1" noChangeArrowheads="1"/>
            </p:cNvSpPr>
            <p:nvPr/>
          </p:nvSpPr>
          <p:spPr bwMode="auto">
            <a:xfrm>
              <a:off x="3721" y="153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8" name="Oval 36"/>
            <p:cNvSpPr>
              <a:spLocks noChangeAspect="1" noChangeArrowheads="1"/>
            </p:cNvSpPr>
            <p:nvPr/>
          </p:nvSpPr>
          <p:spPr bwMode="auto">
            <a:xfrm>
              <a:off x="3719" y="163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2339" name="Oval 37"/>
            <p:cNvSpPr>
              <a:spLocks noChangeAspect="1" noChangeArrowheads="1"/>
            </p:cNvSpPr>
            <p:nvPr/>
          </p:nvSpPr>
          <p:spPr bwMode="auto">
            <a:xfrm>
              <a:off x="3719" y="1728"/>
              <a:ext cx="23" cy="23"/>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199718" name="Text Box 38"/>
          <p:cNvSpPr txBox="1">
            <a:spLocks noChangeArrowheads="1"/>
          </p:cNvSpPr>
          <p:nvPr/>
        </p:nvSpPr>
        <p:spPr bwMode="auto">
          <a:xfrm>
            <a:off x="1479550" y="1524000"/>
            <a:ext cx="1035050" cy="366713"/>
          </a:xfrm>
          <a:prstGeom prst="rect">
            <a:avLst/>
          </a:prstGeom>
          <a:noFill/>
          <a:ln w="9525">
            <a:noFill/>
            <a:miter lim="800000"/>
            <a:headEnd/>
            <a:tailEnd/>
          </a:ln>
        </p:spPr>
        <p:txBody>
          <a:bodyPr wrap="none">
            <a:spAutoFit/>
          </a:bodyPr>
          <a:lstStyle/>
          <a:p>
            <a:r>
              <a:rPr lang="en-US" sz="1800">
                <a:latin typeface="Arial" charset="0"/>
              </a:rPr>
              <a:t>No octet</a:t>
            </a:r>
          </a:p>
        </p:txBody>
      </p:sp>
      <p:sp>
        <p:nvSpPr>
          <p:cNvPr id="199719" name="Text Box 39"/>
          <p:cNvSpPr txBox="1">
            <a:spLocks noChangeArrowheads="1"/>
          </p:cNvSpPr>
          <p:nvPr/>
        </p:nvSpPr>
        <p:spPr bwMode="auto">
          <a:xfrm>
            <a:off x="5089525" y="3124200"/>
            <a:ext cx="1390650" cy="366713"/>
          </a:xfrm>
          <a:prstGeom prst="rect">
            <a:avLst/>
          </a:prstGeom>
          <a:noFill/>
          <a:ln w="9525">
            <a:noFill/>
            <a:miter lim="800000"/>
            <a:headEnd/>
            <a:tailEnd/>
          </a:ln>
        </p:spPr>
        <p:txBody>
          <a:bodyPr wrap="none">
            <a:spAutoFit/>
          </a:bodyPr>
          <a:lstStyle/>
          <a:p>
            <a:r>
              <a:rPr lang="en-US" sz="1800">
                <a:latin typeface="Arial" charset="0"/>
              </a:rPr>
              <a:t>Stable octet</a:t>
            </a:r>
          </a:p>
        </p:txBody>
      </p:sp>
      <p:grpSp>
        <p:nvGrpSpPr>
          <p:cNvPr id="9" name="Group 40"/>
          <p:cNvGrpSpPr>
            <a:grpSpLocks/>
          </p:cNvGrpSpPr>
          <p:nvPr/>
        </p:nvGrpSpPr>
        <p:grpSpPr bwMode="auto">
          <a:xfrm>
            <a:off x="5927725" y="1560513"/>
            <a:ext cx="2628900" cy="725487"/>
            <a:chOff x="3734" y="983"/>
            <a:chExt cx="1656" cy="457"/>
          </a:xfrm>
        </p:grpSpPr>
        <p:sp>
          <p:nvSpPr>
            <p:cNvPr id="182326" name="Text Box 41"/>
            <p:cNvSpPr txBox="1">
              <a:spLocks noChangeArrowheads="1"/>
            </p:cNvSpPr>
            <p:nvPr/>
          </p:nvSpPr>
          <p:spPr bwMode="auto">
            <a:xfrm>
              <a:off x="3734" y="983"/>
              <a:ext cx="1656" cy="231"/>
            </a:xfrm>
            <a:prstGeom prst="rect">
              <a:avLst/>
            </a:prstGeom>
            <a:noFill/>
            <a:ln w="9525">
              <a:noFill/>
              <a:miter lim="800000"/>
              <a:headEnd/>
              <a:tailEnd/>
            </a:ln>
          </p:spPr>
          <p:txBody>
            <a:bodyPr wrap="none">
              <a:spAutoFit/>
            </a:bodyPr>
            <a:lstStyle/>
            <a:p>
              <a:r>
                <a:rPr lang="en-US" sz="1800">
                  <a:latin typeface="Arial" charset="0"/>
                </a:rPr>
                <a:t>6 electrons = triple bond</a:t>
              </a:r>
            </a:p>
          </p:txBody>
        </p:sp>
        <p:sp>
          <p:nvSpPr>
            <p:cNvPr id="182327" name="Line 42"/>
            <p:cNvSpPr>
              <a:spLocks noChangeShapeType="1"/>
            </p:cNvSpPr>
            <p:nvPr/>
          </p:nvSpPr>
          <p:spPr bwMode="auto">
            <a:xfrm flipH="1">
              <a:off x="3744" y="1200"/>
              <a:ext cx="240" cy="240"/>
            </a:xfrm>
            <a:prstGeom prst="line">
              <a:avLst/>
            </a:prstGeom>
            <a:noFill/>
            <a:ln w="9525">
              <a:solidFill>
                <a:schemeClr val="tx1"/>
              </a:solidFill>
              <a:round/>
              <a:headEnd/>
              <a:tailEnd type="triangle" w="med" len="med"/>
            </a:ln>
          </p:spPr>
          <p:txBody>
            <a:bodyPr/>
            <a:lstStyle/>
            <a:p>
              <a:endParaRPr lang="en-US"/>
            </a:p>
          </p:txBody>
        </p:sp>
      </p:grpSp>
      <p:grpSp>
        <p:nvGrpSpPr>
          <p:cNvPr id="10" name="Group 43"/>
          <p:cNvGrpSpPr>
            <a:grpSpLocks/>
          </p:cNvGrpSpPr>
          <p:nvPr/>
        </p:nvGrpSpPr>
        <p:grpSpPr bwMode="auto">
          <a:xfrm>
            <a:off x="4594225" y="2209800"/>
            <a:ext cx="2492375" cy="762000"/>
            <a:chOff x="2894" y="2832"/>
            <a:chExt cx="1570" cy="480"/>
          </a:xfrm>
        </p:grpSpPr>
        <p:sp>
          <p:nvSpPr>
            <p:cNvPr id="182317" name="Text Box 44"/>
            <p:cNvSpPr txBox="1">
              <a:spLocks noChangeArrowheads="1"/>
            </p:cNvSpPr>
            <p:nvPr/>
          </p:nvSpPr>
          <p:spPr bwMode="auto">
            <a:xfrm>
              <a:off x="3721" y="283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18" name="Text Box 45"/>
            <p:cNvSpPr txBox="1">
              <a:spLocks noChangeArrowheads="1"/>
            </p:cNvSpPr>
            <p:nvPr/>
          </p:nvSpPr>
          <p:spPr bwMode="auto">
            <a:xfrm>
              <a:off x="3289" y="283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2319" name="Text Box 46"/>
            <p:cNvSpPr txBox="1">
              <a:spLocks noChangeArrowheads="1"/>
            </p:cNvSpPr>
            <p:nvPr/>
          </p:nvSpPr>
          <p:spPr bwMode="auto">
            <a:xfrm>
              <a:off x="2894" y="283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20" name="Text Box 47"/>
            <p:cNvSpPr txBox="1">
              <a:spLocks noChangeArrowheads="1"/>
            </p:cNvSpPr>
            <p:nvPr/>
          </p:nvSpPr>
          <p:spPr bwMode="auto">
            <a:xfrm>
              <a:off x="4094" y="283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21" name="Line 48"/>
            <p:cNvSpPr>
              <a:spLocks noChangeShapeType="1"/>
            </p:cNvSpPr>
            <p:nvPr/>
          </p:nvSpPr>
          <p:spPr bwMode="auto">
            <a:xfrm>
              <a:off x="3648" y="2976"/>
              <a:ext cx="96" cy="0"/>
            </a:xfrm>
            <a:prstGeom prst="line">
              <a:avLst/>
            </a:prstGeom>
            <a:noFill/>
            <a:ln w="19050">
              <a:solidFill>
                <a:schemeClr val="tx1"/>
              </a:solidFill>
              <a:round/>
              <a:headEnd/>
              <a:tailEnd/>
            </a:ln>
          </p:spPr>
          <p:txBody>
            <a:bodyPr/>
            <a:lstStyle/>
            <a:p>
              <a:endParaRPr lang="en-US"/>
            </a:p>
          </p:txBody>
        </p:sp>
        <p:sp>
          <p:nvSpPr>
            <p:cNvPr id="182322" name="Line 49"/>
            <p:cNvSpPr>
              <a:spLocks noChangeShapeType="1"/>
            </p:cNvSpPr>
            <p:nvPr/>
          </p:nvSpPr>
          <p:spPr bwMode="auto">
            <a:xfrm>
              <a:off x="3648" y="3072"/>
              <a:ext cx="96" cy="0"/>
            </a:xfrm>
            <a:prstGeom prst="line">
              <a:avLst/>
            </a:prstGeom>
            <a:noFill/>
            <a:ln w="19050">
              <a:solidFill>
                <a:schemeClr val="tx1"/>
              </a:solidFill>
              <a:round/>
              <a:headEnd/>
              <a:tailEnd/>
            </a:ln>
          </p:spPr>
          <p:txBody>
            <a:bodyPr/>
            <a:lstStyle/>
            <a:p>
              <a:endParaRPr lang="en-US"/>
            </a:p>
          </p:txBody>
        </p:sp>
        <p:sp>
          <p:nvSpPr>
            <p:cNvPr id="182323" name="Line 50"/>
            <p:cNvSpPr>
              <a:spLocks noChangeShapeType="1"/>
            </p:cNvSpPr>
            <p:nvPr/>
          </p:nvSpPr>
          <p:spPr bwMode="auto">
            <a:xfrm>
              <a:off x="3648" y="3168"/>
              <a:ext cx="96" cy="0"/>
            </a:xfrm>
            <a:prstGeom prst="line">
              <a:avLst/>
            </a:prstGeom>
            <a:noFill/>
            <a:ln w="19050">
              <a:solidFill>
                <a:schemeClr val="tx1"/>
              </a:solidFill>
              <a:round/>
              <a:headEnd/>
              <a:tailEnd/>
            </a:ln>
          </p:spPr>
          <p:txBody>
            <a:bodyPr/>
            <a:lstStyle/>
            <a:p>
              <a:endParaRPr lang="en-US"/>
            </a:p>
          </p:txBody>
        </p:sp>
        <p:sp>
          <p:nvSpPr>
            <p:cNvPr id="182324" name="Line 51"/>
            <p:cNvSpPr>
              <a:spLocks noChangeShapeType="1"/>
            </p:cNvSpPr>
            <p:nvPr/>
          </p:nvSpPr>
          <p:spPr bwMode="auto">
            <a:xfrm>
              <a:off x="3216" y="3072"/>
              <a:ext cx="96" cy="0"/>
            </a:xfrm>
            <a:prstGeom prst="line">
              <a:avLst/>
            </a:prstGeom>
            <a:noFill/>
            <a:ln w="19050">
              <a:solidFill>
                <a:schemeClr val="tx1"/>
              </a:solidFill>
              <a:round/>
              <a:headEnd/>
              <a:tailEnd/>
            </a:ln>
          </p:spPr>
          <p:txBody>
            <a:bodyPr/>
            <a:lstStyle/>
            <a:p>
              <a:endParaRPr lang="en-US"/>
            </a:p>
          </p:txBody>
        </p:sp>
        <p:sp>
          <p:nvSpPr>
            <p:cNvPr id="182325" name="Line 52"/>
            <p:cNvSpPr>
              <a:spLocks noChangeShapeType="1"/>
            </p:cNvSpPr>
            <p:nvPr/>
          </p:nvSpPr>
          <p:spPr bwMode="auto">
            <a:xfrm>
              <a:off x="4032" y="3072"/>
              <a:ext cx="96" cy="0"/>
            </a:xfrm>
            <a:prstGeom prst="line">
              <a:avLst/>
            </a:prstGeom>
            <a:noFill/>
            <a:ln w="19050">
              <a:solidFill>
                <a:schemeClr val="tx1"/>
              </a:solidFill>
              <a:round/>
              <a:headEnd/>
              <a:tailEnd/>
            </a:ln>
          </p:spPr>
          <p:txBody>
            <a:bodyPr/>
            <a:lstStyle/>
            <a:p>
              <a:endParaRPr lang="en-US"/>
            </a:p>
          </p:txBody>
        </p:sp>
      </p:grpSp>
      <p:sp>
        <p:nvSpPr>
          <p:cNvPr id="182284" name="AutoShape 53">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grpSp>
        <p:nvGrpSpPr>
          <p:cNvPr id="11" name="Group 54"/>
          <p:cNvGrpSpPr>
            <a:grpSpLocks/>
          </p:cNvGrpSpPr>
          <p:nvPr/>
        </p:nvGrpSpPr>
        <p:grpSpPr bwMode="auto">
          <a:xfrm>
            <a:off x="4648200" y="5486400"/>
            <a:ext cx="2435225" cy="603250"/>
            <a:chOff x="2953" y="3584"/>
            <a:chExt cx="1534" cy="380"/>
          </a:xfrm>
        </p:grpSpPr>
        <p:sp>
          <p:nvSpPr>
            <p:cNvPr id="182309" name="Freeform 55"/>
            <p:cNvSpPr>
              <a:spLocks/>
            </p:cNvSpPr>
            <p:nvPr/>
          </p:nvSpPr>
          <p:spPr bwMode="auto">
            <a:xfrm>
              <a:off x="3497" y="3876"/>
              <a:ext cx="391" cy="88"/>
            </a:xfrm>
            <a:custGeom>
              <a:avLst/>
              <a:gdLst>
                <a:gd name="T0" fmla="*/ 381 w 391"/>
                <a:gd name="T1" fmla="*/ 0 h 88"/>
                <a:gd name="T2" fmla="*/ 276 w 391"/>
                <a:gd name="T3" fmla="*/ 39 h 88"/>
                <a:gd name="T4" fmla="*/ 196 w 391"/>
                <a:gd name="T5" fmla="*/ 51 h 88"/>
                <a:gd name="T6" fmla="*/ 120 w 391"/>
                <a:gd name="T7" fmla="*/ 43 h 88"/>
                <a:gd name="T8" fmla="*/ 22 w 391"/>
                <a:gd name="T9" fmla="*/ 8 h 88"/>
                <a:gd name="T10" fmla="*/ 6 w 391"/>
                <a:gd name="T11" fmla="*/ 24 h 88"/>
                <a:gd name="T12" fmla="*/ 0 w 391"/>
                <a:gd name="T13" fmla="*/ 36 h 88"/>
                <a:gd name="T14" fmla="*/ 112 w 391"/>
                <a:gd name="T15" fmla="*/ 78 h 88"/>
                <a:gd name="T16" fmla="*/ 198 w 391"/>
                <a:gd name="T17" fmla="*/ 88 h 88"/>
                <a:gd name="T18" fmla="*/ 288 w 391"/>
                <a:gd name="T19" fmla="*/ 73 h 88"/>
                <a:gd name="T20" fmla="*/ 391 w 391"/>
                <a:gd name="T21" fmla="*/ 30 h 88"/>
                <a:gd name="T22" fmla="*/ 381 w 391"/>
                <a:gd name="T23" fmla="*/ 0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88"/>
                <a:gd name="T38" fmla="*/ 391 w 391"/>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88">
                  <a:moveTo>
                    <a:pt x="381" y="0"/>
                  </a:moveTo>
                  <a:lnTo>
                    <a:pt x="276" y="39"/>
                  </a:lnTo>
                  <a:lnTo>
                    <a:pt x="196" y="51"/>
                  </a:lnTo>
                  <a:lnTo>
                    <a:pt x="120" y="43"/>
                  </a:lnTo>
                  <a:lnTo>
                    <a:pt x="22" y="8"/>
                  </a:lnTo>
                  <a:lnTo>
                    <a:pt x="6" y="24"/>
                  </a:lnTo>
                  <a:lnTo>
                    <a:pt x="0" y="36"/>
                  </a:lnTo>
                  <a:lnTo>
                    <a:pt x="112" y="78"/>
                  </a:lnTo>
                  <a:lnTo>
                    <a:pt x="198" y="88"/>
                  </a:lnTo>
                  <a:lnTo>
                    <a:pt x="288" y="73"/>
                  </a:lnTo>
                  <a:lnTo>
                    <a:pt x="391" y="30"/>
                  </a:lnTo>
                  <a:lnTo>
                    <a:pt x="381" y="0"/>
                  </a:lnTo>
                  <a:close/>
                </a:path>
              </a:pathLst>
            </a:custGeom>
            <a:solidFill>
              <a:schemeClr val="bg1"/>
            </a:solidFill>
            <a:ln w="9525">
              <a:solidFill>
                <a:schemeClr val="tx1"/>
              </a:solidFill>
              <a:round/>
              <a:headEnd/>
              <a:tailEnd/>
            </a:ln>
          </p:spPr>
          <p:txBody>
            <a:bodyPr/>
            <a:lstStyle/>
            <a:p>
              <a:endParaRPr lang="en-US"/>
            </a:p>
          </p:txBody>
        </p:sp>
        <p:sp>
          <p:nvSpPr>
            <p:cNvPr id="182310" name="Freeform 56"/>
            <p:cNvSpPr>
              <a:spLocks/>
            </p:cNvSpPr>
            <p:nvPr/>
          </p:nvSpPr>
          <p:spPr bwMode="auto">
            <a:xfrm>
              <a:off x="3524" y="3584"/>
              <a:ext cx="364" cy="75"/>
            </a:xfrm>
            <a:custGeom>
              <a:avLst/>
              <a:gdLst>
                <a:gd name="T0" fmla="*/ 16 w 364"/>
                <a:gd name="T1" fmla="*/ 75 h 75"/>
                <a:gd name="T2" fmla="*/ 94 w 364"/>
                <a:gd name="T3" fmla="*/ 49 h 75"/>
                <a:gd name="T4" fmla="*/ 174 w 364"/>
                <a:gd name="T5" fmla="*/ 37 h 75"/>
                <a:gd name="T6" fmla="*/ 250 w 364"/>
                <a:gd name="T7" fmla="*/ 45 h 75"/>
                <a:gd name="T8" fmla="*/ 325 w 364"/>
                <a:gd name="T9" fmla="*/ 67 h 75"/>
                <a:gd name="T10" fmla="*/ 364 w 364"/>
                <a:gd name="T11" fmla="*/ 64 h 75"/>
                <a:gd name="T12" fmla="*/ 343 w 364"/>
                <a:gd name="T13" fmla="*/ 40 h 75"/>
                <a:gd name="T14" fmla="*/ 258 w 364"/>
                <a:gd name="T15" fmla="*/ 10 h 75"/>
                <a:gd name="T16" fmla="*/ 172 w 364"/>
                <a:gd name="T17" fmla="*/ 0 h 75"/>
                <a:gd name="T18" fmla="*/ 82 w 364"/>
                <a:gd name="T19" fmla="*/ 15 h 75"/>
                <a:gd name="T20" fmla="*/ 0 w 364"/>
                <a:gd name="T21" fmla="*/ 43 h 75"/>
                <a:gd name="T22" fmla="*/ 16 w 364"/>
                <a:gd name="T23" fmla="*/ 75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4"/>
                <a:gd name="T37" fmla="*/ 0 h 75"/>
                <a:gd name="T38" fmla="*/ 364 w 364"/>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4" h="75">
                  <a:moveTo>
                    <a:pt x="16" y="75"/>
                  </a:moveTo>
                  <a:lnTo>
                    <a:pt x="94" y="49"/>
                  </a:lnTo>
                  <a:lnTo>
                    <a:pt x="174" y="37"/>
                  </a:lnTo>
                  <a:lnTo>
                    <a:pt x="250" y="45"/>
                  </a:lnTo>
                  <a:lnTo>
                    <a:pt x="325" y="67"/>
                  </a:lnTo>
                  <a:lnTo>
                    <a:pt x="364" y="64"/>
                  </a:lnTo>
                  <a:lnTo>
                    <a:pt x="343" y="40"/>
                  </a:lnTo>
                  <a:lnTo>
                    <a:pt x="258" y="10"/>
                  </a:lnTo>
                  <a:lnTo>
                    <a:pt x="172" y="0"/>
                  </a:lnTo>
                  <a:lnTo>
                    <a:pt x="82" y="15"/>
                  </a:lnTo>
                  <a:lnTo>
                    <a:pt x="0" y="43"/>
                  </a:lnTo>
                  <a:lnTo>
                    <a:pt x="16" y="75"/>
                  </a:lnTo>
                  <a:close/>
                </a:path>
              </a:pathLst>
            </a:custGeom>
            <a:solidFill>
              <a:schemeClr val="bg1"/>
            </a:solidFill>
            <a:ln w="9525">
              <a:solidFill>
                <a:schemeClr val="tx1"/>
              </a:solidFill>
              <a:round/>
              <a:headEnd/>
              <a:tailEnd/>
            </a:ln>
          </p:spPr>
          <p:txBody>
            <a:bodyPr/>
            <a:lstStyle/>
            <a:p>
              <a:endParaRPr lang="en-US"/>
            </a:p>
          </p:txBody>
        </p:sp>
        <p:sp>
          <p:nvSpPr>
            <p:cNvPr id="182311" name="Freeform 57"/>
            <p:cNvSpPr>
              <a:spLocks/>
            </p:cNvSpPr>
            <p:nvPr/>
          </p:nvSpPr>
          <p:spPr bwMode="auto">
            <a:xfrm>
              <a:off x="3119" y="3756"/>
              <a:ext cx="1201" cy="36"/>
            </a:xfrm>
            <a:custGeom>
              <a:avLst/>
              <a:gdLst>
                <a:gd name="T0" fmla="*/ 0 w 1201"/>
                <a:gd name="T1" fmla="*/ 0 h 36"/>
                <a:gd name="T2" fmla="*/ 1201 w 1201"/>
                <a:gd name="T3" fmla="*/ 3 h 36"/>
                <a:gd name="T4" fmla="*/ 1201 w 1201"/>
                <a:gd name="T5" fmla="*/ 36 h 36"/>
                <a:gd name="T6" fmla="*/ 1 w 1201"/>
                <a:gd name="T7" fmla="*/ 36 h 36"/>
                <a:gd name="T8" fmla="*/ 0 w 1201"/>
                <a:gd name="T9" fmla="*/ 0 h 36"/>
                <a:gd name="T10" fmla="*/ 0 60000 65536"/>
                <a:gd name="T11" fmla="*/ 0 60000 65536"/>
                <a:gd name="T12" fmla="*/ 0 60000 65536"/>
                <a:gd name="T13" fmla="*/ 0 60000 65536"/>
                <a:gd name="T14" fmla="*/ 0 60000 65536"/>
                <a:gd name="T15" fmla="*/ 0 w 1201"/>
                <a:gd name="T16" fmla="*/ 0 h 36"/>
                <a:gd name="T17" fmla="*/ 1201 w 1201"/>
                <a:gd name="T18" fmla="*/ 36 h 36"/>
              </a:gdLst>
              <a:ahLst/>
              <a:cxnLst>
                <a:cxn ang="T10">
                  <a:pos x="T0" y="T1"/>
                </a:cxn>
                <a:cxn ang="T11">
                  <a:pos x="T2" y="T3"/>
                </a:cxn>
                <a:cxn ang="T12">
                  <a:pos x="T4" y="T5"/>
                </a:cxn>
                <a:cxn ang="T13">
                  <a:pos x="T6" y="T7"/>
                </a:cxn>
                <a:cxn ang="T14">
                  <a:pos x="T8" y="T9"/>
                </a:cxn>
              </a:cxnLst>
              <a:rect l="T15" t="T16" r="T17" b="T18"/>
              <a:pathLst>
                <a:path w="1201" h="36">
                  <a:moveTo>
                    <a:pt x="0" y="0"/>
                  </a:moveTo>
                  <a:lnTo>
                    <a:pt x="1201" y="3"/>
                  </a:lnTo>
                  <a:lnTo>
                    <a:pt x="1201" y="36"/>
                  </a:lnTo>
                  <a:lnTo>
                    <a:pt x="1" y="36"/>
                  </a:lnTo>
                  <a:lnTo>
                    <a:pt x="0" y="0"/>
                  </a:lnTo>
                  <a:close/>
                </a:path>
              </a:pathLst>
            </a:custGeom>
            <a:solidFill>
              <a:schemeClr val="bg1"/>
            </a:solidFill>
            <a:ln w="9525">
              <a:solidFill>
                <a:schemeClr val="tx1"/>
              </a:solidFill>
              <a:round/>
              <a:headEnd/>
              <a:tailEnd/>
            </a:ln>
          </p:spPr>
          <p:txBody>
            <a:bodyPr/>
            <a:lstStyle/>
            <a:p>
              <a:endParaRPr lang="en-US"/>
            </a:p>
          </p:txBody>
        </p:sp>
        <p:sp>
          <p:nvSpPr>
            <p:cNvPr id="182312" name="Oval 58"/>
            <p:cNvSpPr>
              <a:spLocks noChangeArrowheads="1"/>
            </p:cNvSpPr>
            <p:nvPr/>
          </p:nvSpPr>
          <p:spPr bwMode="auto">
            <a:xfrm>
              <a:off x="3264" y="3600"/>
              <a:ext cx="336" cy="336"/>
            </a:xfrm>
            <a:prstGeom prst="ellipse">
              <a:avLst/>
            </a:prstGeom>
            <a:gradFill rotWithShape="1">
              <a:gsLst>
                <a:gs pos="0">
                  <a:schemeClr val="tx1"/>
                </a:gs>
                <a:gs pos="100000">
                  <a:srgbClr val="B2B2B2"/>
                </a:gs>
              </a:gsLst>
              <a:lin ang="18900000" scaled="1"/>
            </a:gradFill>
            <a:ln w="9525">
              <a:solidFill>
                <a:schemeClr val="tx1"/>
              </a:solidFill>
              <a:round/>
              <a:headEnd/>
              <a:tailEnd/>
            </a:ln>
          </p:spPr>
          <p:txBody>
            <a:bodyPr wrap="none" anchor="ctr"/>
            <a:lstStyle/>
            <a:p>
              <a:endParaRPr lang="en-US"/>
            </a:p>
          </p:txBody>
        </p:sp>
        <p:sp>
          <p:nvSpPr>
            <p:cNvPr id="182313" name="Oval 59"/>
            <p:cNvSpPr>
              <a:spLocks noChangeArrowheads="1"/>
            </p:cNvSpPr>
            <p:nvPr/>
          </p:nvSpPr>
          <p:spPr bwMode="auto">
            <a:xfrm>
              <a:off x="3792" y="3600"/>
              <a:ext cx="336" cy="336"/>
            </a:xfrm>
            <a:prstGeom prst="ellipse">
              <a:avLst/>
            </a:prstGeom>
            <a:gradFill rotWithShape="1">
              <a:gsLst>
                <a:gs pos="0">
                  <a:schemeClr val="tx1"/>
                </a:gs>
                <a:gs pos="100000">
                  <a:srgbClr val="B2B2B2"/>
                </a:gs>
              </a:gsLst>
              <a:lin ang="18900000" scaled="1"/>
            </a:gradFill>
            <a:ln w="9525">
              <a:solidFill>
                <a:schemeClr val="tx1"/>
              </a:solidFill>
              <a:round/>
              <a:headEnd/>
              <a:tailEnd/>
            </a:ln>
          </p:spPr>
          <p:txBody>
            <a:bodyPr wrap="none" anchor="ctr"/>
            <a:lstStyle/>
            <a:p>
              <a:endParaRPr lang="en-US"/>
            </a:p>
          </p:txBody>
        </p:sp>
        <p:sp>
          <p:nvSpPr>
            <p:cNvPr id="182314" name="Oval 60"/>
            <p:cNvSpPr>
              <a:spLocks noChangeAspect="1" noChangeArrowheads="1"/>
            </p:cNvSpPr>
            <p:nvPr/>
          </p:nvSpPr>
          <p:spPr bwMode="auto">
            <a:xfrm>
              <a:off x="2953" y="3696"/>
              <a:ext cx="167" cy="167"/>
            </a:xfrm>
            <a:prstGeom prst="ellipse">
              <a:avLst/>
            </a:prstGeom>
            <a:gradFill rotWithShape="1">
              <a:gsLst>
                <a:gs pos="0">
                  <a:srgbClr val="B2B2B2"/>
                </a:gs>
                <a:gs pos="100000">
                  <a:srgbClr val="EAEAEA"/>
                </a:gs>
              </a:gsLst>
              <a:lin ang="18900000" scaled="1"/>
            </a:gradFill>
            <a:ln w="9525">
              <a:solidFill>
                <a:schemeClr val="bg2"/>
              </a:solidFill>
              <a:round/>
              <a:headEnd/>
              <a:tailEnd/>
            </a:ln>
          </p:spPr>
          <p:txBody>
            <a:bodyPr wrap="none" anchor="ctr"/>
            <a:lstStyle/>
            <a:p>
              <a:endParaRPr lang="en-US"/>
            </a:p>
          </p:txBody>
        </p:sp>
        <p:sp>
          <p:nvSpPr>
            <p:cNvPr id="182315" name="Oval 61"/>
            <p:cNvSpPr>
              <a:spLocks noChangeAspect="1" noChangeArrowheads="1"/>
            </p:cNvSpPr>
            <p:nvPr/>
          </p:nvSpPr>
          <p:spPr bwMode="auto">
            <a:xfrm>
              <a:off x="4320" y="3696"/>
              <a:ext cx="167" cy="167"/>
            </a:xfrm>
            <a:prstGeom prst="ellipse">
              <a:avLst/>
            </a:prstGeom>
            <a:gradFill rotWithShape="1">
              <a:gsLst>
                <a:gs pos="0">
                  <a:srgbClr val="B2B2B2"/>
                </a:gs>
                <a:gs pos="100000">
                  <a:srgbClr val="EAEAEA"/>
                </a:gs>
              </a:gsLst>
              <a:lin ang="18900000" scaled="1"/>
            </a:gradFill>
            <a:ln w="9525">
              <a:solidFill>
                <a:schemeClr val="bg2"/>
              </a:solidFill>
              <a:round/>
              <a:headEnd/>
              <a:tailEnd/>
            </a:ln>
          </p:spPr>
          <p:txBody>
            <a:bodyPr wrap="none" anchor="ctr"/>
            <a:lstStyle/>
            <a:p>
              <a:endParaRPr lang="en-US"/>
            </a:p>
          </p:txBody>
        </p:sp>
        <p:sp>
          <p:nvSpPr>
            <p:cNvPr id="182316" name="Freeform 62"/>
            <p:cNvSpPr>
              <a:spLocks/>
            </p:cNvSpPr>
            <p:nvPr/>
          </p:nvSpPr>
          <p:spPr bwMode="auto">
            <a:xfrm>
              <a:off x="3504" y="3744"/>
              <a:ext cx="411" cy="49"/>
            </a:xfrm>
            <a:custGeom>
              <a:avLst/>
              <a:gdLst>
                <a:gd name="T0" fmla="*/ 0 w 411"/>
                <a:gd name="T1" fmla="*/ 31 h 49"/>
                <a:gd name="T2" fmla="*/ 11 w 411"/>
                <a:gd name="T3" fmla="*/ 9 h 49"/>
                <a:gd name="T4" fmla="*/ 87 w 411"/>
                <a:gd name="T5" fmla="*/ 0 h 49"/>
                <a:gd name="T6" fmla="*/ 198 w 411"/>
                <a:gd name="T7" fmla="*/ 0 h 49"/>
                <a:gd name="T8" fmla="*/ 270 w 411"/>
                <a:gd name="T9" fmla="*/ 0 h 49"/>
                <a:gd name="T10" fmla="*/ 336 w 411"/>
                <a:gd name="T11" fmla="*/ 0 h 49"/>
                <a:gd name="T12" fmla="*/ 375 w 411"/>
                <a:gd name="T13" fmla="*/ 1 h 49"/>
                <a:gd name="T14" fmla="*/ 407 w 411"/>
                <a:gd name="T15" fmla="*/ 10 h 49"/>
                <a:gd name="T16" fmla="*/ 411 w 411"/>
                <a:gd name="T17" fmla="*/ 22 h 49"/>
                <a:gd name="T18" fmla="*/ 405 w 411"/>
                <a:gd name="T19" fmla="*/ 31 h 49"/>
                <a:gd name="T20" fmla="*/ 272 w 411"/>
                <a:gd name="T21" fmla="*/ 46 h 49"/>
                <a:gd name="T22" fmla="*/ 147 w 411"/>
                <a:gd name="T23" fmla="*/ 49 h 49"/>
                <a:gd name="T24" fmla="*/ 80 w 411"/>
                <a:gd name="T25" fmla="*/ 49 h 49"/>
                <a:gd name="T26" fmla="*/ 36 w 411"/>
                <a:gd name="T27" fmla="*/ 43 h 49"/>
                <a:gd name="T28" fmla="*/ 0 w 411"/>
                <a:gd name="T29" fmla="*/ 31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1"/>
                <a:gd name="T46" fmla="*/ 0 h 49"/>
                <a:gd name="T47" fmla="*/ 411 w 411"/>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1" h="49">
                  <a:moveTo>
                    <a:pt x="0" y="31"/>
                  </a:moveTo>
                  <a:lnTo>
                    <a:pt x="11" y="9"/>
                  </a:lnTo>
                  <a:lnTo>
                    <a:pt x="87" y="0"/>
                  </a:lnTo>
                  <a:lnTo>
                    <a:pt x="198" y="0"/>
                  </a:lnTo>
                  <a:lnTo>
                    <a:pt x="270" y="0"/>
                  </a:lnTo>
                  <a:lnTo>
                    <a:pt x="336" y="0"/>
                  </a:lnTo>
                  <a:lnTo>
                    <a:pt x="375" y="1"/>
                  </a:lnTo>
                  <a:lnTo>
                    <a:pt x="407" y="10"/>
                  </a:lnTo>
                  <a:lnTo>
                    <a:pt x="411" y="22"/>
                  </a:lnTo>
                  <a:lnTo>
                    <a:pt x="405" y="31"/>
                  </a:lnTo>
                  <a:lnTo>
                    <a:pt x="272" y="46"/>
                  </a:lnTo>
                  <a:lnTo>
                    <a:pt x="147" y="49"/>
                  </a:lnTo>
                  <a:lnTo>
                    <a:pt x="80" y="49"/>
                  </a:lnTo>
                  <a:lnTo>
                    <a:pt x="36" y="43"/>
                  </a:lnTo>
                  <a:lnTo>
                    <a:pt x="0" y="31"/>
                  </a:lnTo>
                  <a:close/>
                </a:path>
              </a:pathLst>
            </a:custGeom>
            <a:solidFill>
              <a:schemeClr val="bg1"/>
            </a:solidFill>
            <a:ln w="9525">
              <a:solidFill>
                <a:schemeClr val="tx1"/>
              </a:solidFill>
              <a:round/>
              <a:headEnd/>
              <a:tailEnd/>
            </a:ln>
          </p:spPr>
          <p:txBody>
            <a:bodyPr/>
            <a:lstStyle/>
            <a:p>
              <a:endParaRPr lang="en-US"/>
            </a:p>
          </p:txBody>
        </p:sp>
      </p:grpSp>
      <p:sp>
        <p:nvSpPr>
          <p:cNvPr id="182286" name="Text Box 63"/>
          <p:cNvSpPr txBox="1">
            <a:spLocks noChangeArrowheads="1"/>
          </p:cNvSpPr>
          <p:nvPr/>
        </p:nvSpPr>
        <p:spPr bwMode="auto">
          <a:xfrm>
            <a:off x="1371600" y="3214688"/>
            <a:ext cx="968375" cy="519112"/>
          </a:xfrm>
          <a:prstGeom prst="rect">
            <a:avLst/>
          </a:prstGeom>
          <a:noFill/>
          <a:ln w="9525">
            <a:noFill/>
            <a:miter lim="800000"/>
            <a:headEnd/>
            <a:tailEnd/>
          </a:ln>
        </p:spPr>
        <p:txBody>
          <a:bodyPr wrap="none">
            <a:spAutoFit/>
          </a:bodyPr>
          <a:lstStyle/>
          <a:p>
            <a:r>
              <a:rPr lang="en-US" sz="2800">
                <a:latin typeface="Arial" charset="0"/>
              </a:rPr>
              <a:t>C</a:t>
            </a:r>
            <a:r>
              <a:rPr lang="en-US" sz="2800" baseline="-25000">
                <a:latin typeface="Arial" charset="0"/>
              </a:rPr>
              <a:t>2</a:t>
            </a:r>
            <a:r>
              <a:rPr lang="en-US" sz="2800">
                <a:latin typeface="Arial" charset="0"/>
              </a:rPr>
              <a:t>H</a:t>
            </a:r>
            <a:r>
              <a:rPr lang="en-US" sz="2800" baseline="-25000">
                <a:latin typeface="Arial" charset="0"/>
              </a:rPr>
              <a:t>2</a:t>
            </a:r>
          </a:p>
        </p:txBody>
      </p:sp>
      <p:grpSp>
        <p:nvGrpSpPr>
          <p:cNvPr id="12" name="Group 64"/>
          <p:cNvGrpSpPr>
            <a:grpSpLocks/>
          </p:cNvGrpSpPr>
          <p:nvPr/>
        </p:nvGrpSpPr>
        <p:grpSpPr bwMode="auto">
          <a:xfrm>
            <a:off x="1676400" y="4143375"/>
            <a:ext cx="533400" cy="809625"/>
            <a:chOff x="1056" y="1362"/>
            <a:chExt cx="336" cy="510"/>
          </a:xfrm>
        </p:grpSpPr>
        <p:sp>
          <p:nvSpPr>
            <p:cNvPr id="182307" name="Freeform 65"/>
            <p:cNvSpPr>
              <a:spLocks/>
            </p:cNvSpPr>
            <p:nvPr/>
          </p:nvSpPr>
          <p:spPr bwMode="auto">
            <a:xfrm>
              <a:off x="1296" y="1680"/>
              <a:ext cx="96" cy="192"/>
            </a:xfrm>
            <a:custGeom>
              <a:avLst/>
              <a:gdLst>
                <a:gd name="T0" fmla="*/ 96 w 96"/>
                <a:gd name="T1" fmla="*/ 192 h 192"/>
                <a:gd name="T2" fmla="*/ 26 w 96"/>
                <a:gd name="T3" fmla="*/ 156 h 192"/>
                <a:gd name="T4" fmla="*/ 0 w 96"/>
                <a:gd name="T5" fmla="*/ 0 h 192"/>
                <a:gd name="T6" fmla="*/ 0 60000 65536"/>
                <a:gd name="T7" fmla="*/ 0 60000 65536"/>
                <a:gd name="T8" fmla="*/ 0 60000 65536"/>
                <a:gd name="T9" fmla="*/ 0 w 96"/>
                <a:gd name="T10" fmla="*/ 0 h 192"/>
                <a:gd name="T11" fmla="*/ 96 w 96"/>
                <a:gd name="T12" fmla="*/ 192 h 192"/>
              </a:gdLst>
              <a:ahLst/>
              <a:cxnLst>
                <a:cxn ang="T6">
                  <a:pos x="T0" y="T1"/>
                </a:cxn>
                <a:cxn ang="T7">
                  <a:pos x="T2" y="T3"/>
                </a:cxn>
                <a:cxn ang="T8">
                  <a:pos x="T4" y="T5"/>
                </a:cxn>
              </a:cxnLst>
              <a:rect l="T9" t="T10" r="T11" b="T12"/>
              <a:pathLst>
                <a:path w="96" h="192">
                  <a:moveTo>
                    <a:pt x="96" y="192"/>
                  </a:moveTo>
                  <a:cubicBezTo>
                    <a:pt x="84" y="186"/>
                    <a:pt x="42" y="188"/>
                    <a:pt x="26" y="156"/>
                  </a:cubicBezTo>
                  <a:cubicBezTo>
                    <a:pt x="10" y="124"/>
                    <a:pt x="6" y="32"/>
                    <a:pt x="0" y="0"/>
                  </a:cubicBezTo>
                </a:path>
              </a:pathLst>
            </a:custGeom>
            <a:noFill/>
            <a:ln w="9525">
              <a:solidFill>
                <a:srgbClr val="FF0000"/>
              </a:solidFill>
              <a:round/>
              <a:headEnd/>
              <a:tailEnd type="stealth" w="med" len="med"/>
            </a:ln>
          </p:spPr>
          <p:txBody>
            <a:bodyPr/>
            <a:lstStyle/>
            <a:p>
              <a:endParaRPr lang="en-US"/>
            </a:p>
          </p:txBody>
        </p:sp>
        <p:sp>
          <p:nvSpPr>
            <p:cNvPr id="182308" name="Freeform 66"/>
            <p:cNvSpPr>
              <a:spLocks/>
            </p:cNvSpPr>
            <p:nvPr/>
          </p:nvSpPr>
          <p:spPr bwMode="auto">
            <a:xfrm>
              <a:off x="1056" y="1362"/>
              <a:ext cx="237" cy="237"/>
            </a:xfrm>
            <a:custGeom>
              <a:avLst/>
              <a:gdLst>
                <a:gd name="T0" fmla="*/ 0 w 237"/>
                <a:gd name="T1" fmla="*/ 57 h 237"/>
                <a:gd name="T2" fmla="*/ 96 w 237"/>
                <a:gd name="T3" fmla="*/ 30 h 237"/>
                <a:gd name="T4" fmla="*/ 237 w 237"/>
                <a:gd name="T5" fmla="*/ 237 h 237"/>
                <a:gd name="T6" fmla="*/ 0 60000 65536"/>
                <a:gd name="T7" fmla="*/ 0 60000 65536"/>
                <a:gd name="T8" fmla="*/ 0 60000 65536"/>
                <a:gd name="T9" fmla="*/ 0 w 237"/>
                <a:gd name="T10" fmla="*/ 0 h 237"/>
                <a:gd name="T11" fmla="*/ 237 w 237"/>
                <a:gd name="T12" fmla="*/ 237 h 237"/>
              </a:gdLst>
              <a:ahLst/>
              <a:cxnLst>
                <a:cxn ang="T6">
                  <a:pos x="T0" y="T1"/>
                </a:cxn>
                <a:cxn ang="T7">
                  <a:pos x="T2" y="T3"/>
                </a:cxn>
                <a:cxn ang="T8">
                  <a:pos x="T4" y="T5"/>
                </a:cxn>
              </a:cxnLst>
              <a:rect l="T9" t="T10" r="T11" b="T12"/>
              <a:pathLst>
                <a:path w="237" h="237">
                  <a:moveTo>
                    <a:pt x="0" y="57"/>
                  </a:moveTo>
                  <a:cubicBezTo>
                    <a:pt x="16" y="52"/>
                    <a:pt x="57" y="0"/>
                    <a:pt x="96" y="30"/>
                  </a:cubicBezTo>
                  <a:cubicBezTo>
                    <a:pt x="135" y="60"/>
                    <a:pt x="208" y="194"/>
                    <a:pt x="237" y="237"/>
                  </a:cubicBezTo>
                </a:path>
              </a:pathLst>
            </a:custGeom>
            <a:noFill/>
            <a:ln w="9525">
              <a:solidFill>
                <a:srgbClr val="FF0000"/>
              </a:solidFill>
              <a:round/>
              <a:headEnd/>
              <a:tailEnd type="stealth" w="med" len="med"/>
            </a:ln>
          </p:spPr>
          <p:txBody>
            <a:bodyPr/>
            <a:lstStyle/>
            <a:p>
              <a:endParaRPr lang="en-US"/>
            </a:p>
          </p:txBody>
        </p:sp>
      </p:grpSp>
      <p:sp>
        <p:nvSpPr>
          <p:cNvPr id="199747" name="Text Box 67"/>
          <p:cNvSpPr txBox="1">
            <a:spLocks noChangeArrowheads="1"/>
          </p:cNvSpPr>
          <p:nvPr/>
        </p:nvSpPr>
        <p:spPr bwMode="auto">
          <a:xfrm>
            <a:off x="1998663" y="41910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199748" name="Oval 68"/>
          <p:cNvSpPr>
            <a:spLocks noChangeAspect="1" noChangeArrowheads="1"/>
          </p:cNvSpPr>
          <p:nvPr/>
        </p:nvSpPr>
        <p:spPr bwMode="auto">
          <a:xfrm>
            <a:off x="2608263" y="46482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49" name="Oval 69"/>
          <p:cNvSpPr>
            <a:spLocks noChangeAspect="1" noChangeArrowheads="1"/>
          </p:cNvSpPr>
          <p:nvPr/>
        </p:nvSpPr>
        <p:spPr bwMode="auto">
          <a:xfrm>
            <a:off x="1925638" y="44958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0" name="Oval 70"/>
          <p:cNvSpPr>
            <a:spLocks noChangeAspect="1" noChangeArrowheads="1"/>
          </p:cNvSpPr>
          <p:nvPr/>
        </p:nvSpPr>
        <p:spPr bwMode="auto">
          <a:xfrm>
            <a:off x="2190750" y="49164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1" name="Oval 71"/>
          <p:cNvSpPr>
            <a:spLocks noChangeAspect="1" noChangeArrowheads="1"/>
          </p:cNvSpPr>
          <p:nvPr/>
        </p:nvSpPr>
        <p:spPr bwMode="auto">
          <a:xfrm>
            <a:off x="2343150" y="42306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2" name="Text Box 72"/>
          <p:cNvSpPr txBox="1">
            <a:spLocks noChangeArrowheads="1"/>
          </p:cNvSpPr>
          <p:nvPr/>
        </p:nvSpPr>
        <p:spPr bwMode="auto">
          <a:xfrm>
            <a:off x="1312863" y="41910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199753" name="Oval 73"/>
          <p:cNvSpPr>
            <a:spLocks noChangeAspect="1" noChangeArrowheads="1"/>
          </p:cNvSpPr>
          <p:nvPr/>
        </p:nvSpPr>
        <p:spPr bwMode="auto">
          <a:xfrm>
            <a:off x="1922463" y="46482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4" name="Oval 74"/>
          <p:cNvSpPr>
            <a:spLocks noChangeAspect="1" noChangeArrowheads="1"/>
          </p:cNvSpPr>
          <p:nvPr/>
        </p:nvSpPr>
        <p:spPr bwMode="auto">
          <a:xfrm>
            <a:off x="1239838" y="44958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5" name="Oval 75"/>
          <p:cNvSpPr>
            <a:spLocks noChangeAspect="1" noChangeArrowheads="1"/>
          </p:cNvSpPr>
          <p:nvPr/>
        </p:nvSpPr>
        <p:spPr bwMode="auto">
          <a:xfrm>
            <a:off x="1504950" y="49164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9756" name="Oval 76"/>
          <p:cNvSpPr>
            <a:spLocks noChangeAspect="1" noChangeArrowheads="1"/>
          </p:cNvSpPr>
          <p:nvPr/>
        </p:nvSpPr>
        <p:spPr bwMode="auto">
          <a:xfrm>
            <a:off x="1657350" y="4230688"/>
            <a:ext cx="36513" cy="36512"/>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13" name="Group 77"/>
          <p:cNvGrpSpPr>
            <a:grpSpLocks/>
          </p:cNvGrpSpPr>
          <p:nvPr/>
        </p:nvGrpSpPr>
        <p:grpSpPr bwMode="auto">
          <a:xfrm>
            <a:off x="685800" y="4191000"/>
            <a:ext cx="587375" cy="762000"/>
            <a:chOff x="1934" y="1680"/>
            <a:chExt cx="370" cy="480"/>
          </a:xfrm>
        </p:grpSpPr>
        <p:sp>
          <p:nvSpPr>
            <p:cNvPr id="182305" name="Text Box 78"/>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06" name="Oval 79"/>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4" name="Group 80"/>
          <p:cNvGrpSpPr>
            <a:grpSpLocks/>
          </p:cNvGrpSpPr>
          <p:nvPr/>
        </p:nvGrpSpPr>
        <p:grpSpPr bwMode="auto">
          <a:xfrm>
            <a:off x="2590800" y="4191000"/>
            <a:ext cx="587375" cy="762000"/>
            <a:chOff x="2702" y="1680"/>
            <a:chExt cx="370" cy="480"/>
          </a:xfrm>
        </p:grpSpPr>
        <p:sp>
          <p:nvSpPr>
            <p:cNvPr id="182303" name="Text Box 81"/>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2304" name="Oval 82"/>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sp>
        <p:nvSpPr>
          <p:cNvPr id="199763" name="Text Box 83"/>
          <p:cNvSpPr txBox="1">
            <a:spLocks noChangeArrowheads="1"/>
          </p:cNvSpPr>
          <p:nvPr/>
        </p:nvSpPr>
        <p:spPr bwMode="auto">
          <a:xfrm>
            <a:off x="685800" y="1843088"/>
            <a:ext cx="2787650" cy="366712"/>
          </a:xfrm>
          <a:prstGeom prst="rect">
            <a:avLst/>
          </a:prstGeom>
          <a:noFill/>
          <a:ln w="9525">
            <a:noFill/>
            <a:miter lim="800000"/>
            <a:headEnd/>
            <a:tailEnd/>
          </a:ln>
        </p:spPr>
        <p:txBody>
          <a:bodyPr wrap="none">
            <a:spAutoFit/>
          </a:bodyPr>
          <a:lstStyle/>
          <a:p>
            <a:r>
              <a:rPr lang="en-US" sz="1800">
                <a:latin typeface="Arial" charset="0"/>
              </a:rPr>
              <a:t>each C “feels” 6 electrons</a:t>
            </a:r>
          </a:p>
        </p:txBody>
      </p:sp>
      <p:sp>
        <p:nvSpPr>
          <p:cNvPr id="199764" name="Text Box 84"/>
          <p:cNvSpPr txBox="1">
            <a:spLocks noChangeArrowheads="1"/>
          </p:cNvSpPr>
          <p:nvPr/>
        </p:nvSpPr>
        <p:spPr bwMode="auto">
          <a:xfrm>
            <a:off x="609600" y="5141913"/>
            <a:ext cx="2673350" cy="366712"/>
          </a:xfrm>
          <a:prstGeom prst="rect">
            <a:avLst/>
          </a:prstGeom>
          <a:noFill/>
          <a:ln w="9525">
            <a:noFill/>
            <a:miter lim="800000"/>
            <a:headEnd/>
            <a:tailEnd/>
          </a:ln>
        </p:spPr>
        <p:txBody>
          <a:bodyPr wrap="none">
            <a:spAutoFit/>
          </a:bodyPr>
          <a:lstStyle/>
          <a:p>
            <a:r>
              <a:rPr lang="en-US" sz="1800">
                <a:latin typeface="Arial" charset="0"/>
              </a:rPr>
              <a:t>each C “feels” 7 carbons</a:t>
            </a:r>
          </a:p>
        </p:txBody>
      </p:sp>
      <p:sp>
        <p:nvSpPr>
          <p:cNvPr id="199765" name="Text Box 85"/>
          <p:cNvSpPr txBox="1">
            <a:spLocks noChangeArrowheads="1"/>
          </p:cNvSpPr>
          <p:nvPr/>
        </p:nvSpPr>
        <p:spPr bwMode="auto">
          <a:xfrm>
            <a:off x="1143000" y="5638800"/>
            <a:ext cx="2901950" cy="366713"/>
          </a:xfrm>
          <a:prstGeom prst="rect">
            <a:avLst/>
          </a:prstGeom>
          <a:noFill/>
          <a:ln w="9525">
            <a:noFill/>
            <a:miter lim="800000"/>
            <a:headEnd/>
            <a:tailEnd/>
          </a:ln>
        </p:spPr>
        <p:txBody>
          <a:bodyPr wrap="none">
            <a:spAutoFit/>
          </a:bodyPr>
          <a:lstStyle/>
          <a:p>
            <a:r>
              <a:rPr lang="en-US" sz="1800">
                <a:latin typeface="Arial" charset="0"/>
              </a:rPr>
              <a:t>Ethyne – a.k.a. “acetylene”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718"/>
                                        </p:tgtEl>
                                        <p:attrNameLst>
                                          <p:attrName>style.visibility</p:attrName>
                                        </p:attrNameLst>
                                      </p:cBhvr>
                                      <p:to>
                                        <p:strVal val="visible"/>
                                      </p:to>
                                    </p:set>
                                    <p:animEffect transition="in" filter="fade">
                                      <p:cBhvr>
                                        <p:cTn id="23" dur="1000"/>
                                        <p:tgtEl>
                                          <p:spTgt spid="199718"/>
                                        </p:tgtEl>
                                      </p:cBhvr>
                                    </p:animEffect>
                                    <p:anim calcmode="lin" valueType="num">
                                      <p:cBhvr>
                                        <p:cTn id="24" dur="1000" fill="hold"/>
                                        <p:tgtEl>
                                          <p:spTgt spid="199718"/>
                                        </p:tgtEl>
                                        <p:attrNameLst>
                                          <p:attrName>ppt_x</p:attrName>
                                        </p:attrNameLst>
                                      </p:cBhvr>
                                      <p:tavLst>
                                        <p:tav tm="0">
                                          <p:val>
                                            <p:strVal val="#ppt_x"/>
                                          </p:val>
                                        </p:tav>
                                        <p:tav tm="100000">
                                          <p:val>
                                            <p:strVal val="#ppt_x"/>
                                          </p:val>
                                        </p:tav>
                                      </p:tavLst>
                                    </p:anim>
                                    <p:anim calcmode="lin" valueType="num">
                                      <p:cBhvr>
                                        <p:cTn id="25" dur="1000" fill="hold"/>
                                        <p:tgtEl>
                                          <p:spTgt spid="1997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99763"/>
                                        </p:tgtEl>
                                        <p:attrNameLst>
                                          <p:attrName>style.visibility</p:attrName>
                                        </p:attrNameLst>
                                      </p:cBhvr>
                                      <p:to>
                                        <p:strVal val="visible"/>
                                      </p:to>
                                    </p:set>
                                    <p:anim calcmode="lin" valueType="num">
                                      <p:cBhvr>
                                        <p:cTn id="30" dur="500" fill="hold"/>
                                        <p:tgtEl>
                                          <p:spTgt spid="199763"/>
                                        </p:tgtEl>
                                        <p:attrNameLst>
                                          <p:attrName>ppt_w</p:attrName>
                                        </p:attrNameLst>
                                      </p:cBhvr>
                                      <p:tavLst>
                                        <p:tav tm="0">
                                          <p:val>
                                            <p:fltVal val="0"/>
                                          </p:val>
                                        </p:tav>
                                        <p:tav tm="100000">
                                          <p:val>
                                            <p:strVal val="#ppt_w"/>
                                          </p:val>
                                        </p:tav>
                                      </p:tavLst>
                                    </p:anim>
                                    <p:anim calcmode="lin" valueType="num">
                                      <p:cBhvr>
                                        <p:cTn id="31" dur="500" fill="hold"/>
                                        <p:tgtEl>
                                          <p:spTgt spid="199763"/>
                                        </p:tgtEl>
                                        <p:attrNameLst>
                                          <p:attrName>ppt_h</p:attrName>
                                        </p:attrNameLst>
                                      </p:cBhvr>
                                      <p:tavLst>
                                        <p:tav tm="0">
                                          <p:val>
                                            <p:fltVal val="0"/>
                                          </p:val>
                                        </p:tav>
                                        <p:tav tm="100000">
                                          <p:val>
                                            <p:strVal val="#ppt_h"/>
                                          </p:val>
                                        </p:tav>
                                      </p:tavLst>
                                    </p:anim>
                                    <p:animEffect transition="in" filter="fade">
                                      <p:cBhvr>
                                        <p:cTn id="32" dur="500"/>
                                        <p:tgtEl>
                                          <p:spTgt spid="199763"/>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xit" presetSubtype="0" fill="hold" grpId="1" nodeType="clickEffect">
                                  <p:stCondLst>
                                    <p:cond delay="0"/>
                                  </p:stCondLst>
                                  <p:childTnLst>
                                    <p:anim calcmode="lin" valueType="num">
                                      <p:cBhvr>
                                        <p:cTn id="36" dur="1000"/>
                                        <p:tgtEl>
                                          <p:spTgt spid="199763"/>
                                        </p:tgtEl>
                                        <p:attrNameLst>
                                          <p:attrName>ppt_w</p:attrName>
                                        </p:attrNameLst>
                                      </p:cBhvr>
                                      <p:tavLst>
                                        <p:tav tm="0">
                                          <p:val>
                                            <p:strVal val="ppt_w"/>
                                          </p:val>
                                        </p:tav>
                                        <p:tav tm="100000">
                                          <p:val>
                                            <p:strVal val="ppt_w*0.70"/>
                                          </p:val>
                                        </p:tav>
                                      </p:tavLst>
                                    </p:anim>
                                    <p:anim calcmode="lin" valueType="num">
                                      <p:cBhvr>
                                        <p:cTn id="37" dur="1000"/>
                                        <p:tgtEl>
                                          <p:spTgt spid="199763"/>
                                        </p:tgtEl>
                                        <p:attrNameLst>
                                          <p:attrName>ppt_h</p:attrName>
                                        </p:attrNameLst>
                                      </p:cBhvr>
                                      <p:tavLst>
                                        <p:tav tm="0">
                                          <p:val>
                                            <p:strVal val="ppt_h"/>
                                          </p:val>
                                        </p:tav>
                                        <p:tav tm="100000">
                                          <p:val>
                                            <p:strVal val="ppt_h"/>
                                          </p:val>
                                        </p:tav>
                                      </p:tavLst>
                                    </p:anim>
                                    <p:animEffect transition="out" filter="fade">
                                      <p:cBhvr>
                                        <p:cTn id="38" dur="1000"/>
                                        <p:tgtEl>
                                          <p:spTgt spid="199763"/>
                                        </p:tgtEl>
                                      </p:cBhvr>
                                    </p:animEffect>
                                    <p:set>
                                      <p:cBhvr>
                                        <p:cTn id="39" dur="1" fill="hold">
                                          <p:stCondLst>
                                            <p:cond delay="999"/>
                                          </p:stCondLst>
                                        </p:cTn>
                                        <p:tgtEl>
                                          <p:spTgt spid="19976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974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9974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974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9975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975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975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9975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9975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9975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9975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0.00035 -0.00024 C 0.00243 -0.00162 0.00937 -0.01575 0.01615 -0.00926 C 0.02292 -0.00278 0.03524 0.0287 0.04028 0.03865 " pathEditMode="relative" rAng="0" ptsTypes="aaa">
                                      <p:cBhvr>
                                        <p:cTn id="71" dur="2000" fill="hold"/>
                                        <p:tgtEl>
                                          <p:spTgt spid="199756"/>
                                        </p:tgtEl>
                                        <p:attrNameLst>
                                          <p:attrName>ppt_x</p:attrName>
                                          <p:attrName>ppt_y</p:attrName>
                                        </p:attrNameLst>
                                      </p:cBhvr>
                                      <p:rCtr x="20" y="12"/>
                                    </p:animMotion>
                                  </p:childTnLst>
                                </p:cTn>
                              </p:par>
                            </p:childTnLst>
                          </p:cTn>
                        </p:par>
                        <p:par>
                          <p:cTn id="72" fill="hold">
                            <p:stCondLst>
                              <p:cond delay="2000"/>
                            </p:stCondLst>
                            <p:childTnLst>
                              <p:par>
                                <p:cTn id="73" presetID="0" presetClass="path" presetSubtype="0" accel="50000" decel="50000" fill="hold" grpId="1" nodeType="afterEffect">
                                  <p:stCondLst>
                                    <p:cond delay="0"/>
                                  </p:stCondLst>
                                  <p:childTnLst>
                                    <p:animMotion origin="layout" path="M 0.00018 0.00115 C -0.00173 0.00046 -0.00902 0.003 -0.0118 -0.00371 C -0.01458 -0.01042 -0.01545 -0.03149 -0.01649 -0.03889 " pathEditMode="relative" rAng="0" ptsTypes="aaa">
                                      <p:cBhvr>
                                        <p:cTn id="74" dur="2000" fill="hold"/>
                                        <p:tgtEl>
                                          <p:spTgt spid="199750"/>
                                        </p:tgtEl>
                                        <p:attrNameLst>
                                          <p:attrName>ppt_x</p:attrName>
                                          <p:attrName>ppt_y</p:attrName>
                                        </p:attrNameLst>
                                      </p:cBhvr>
                                      <p:rCtr x="-8" y="-19"/>
                                    </p:animMotion>
                                  </p:childTnLst>
                                </p:cTn>
                              </p:par>
                            </p:childTnLst>
                          </p:cTn>
                        </p:par>
                        <p:par>
                          <p:cTn id="75" fill="hold">
                            <p:stCondLst>
                              <p:cond delay="4000"/>
                            </p:stCondLst>
                            <p:childTnLst>
                              <p:par>
                                <p:cTn id="76" presetID="9" presetClass="exit" presetSubtype="0" fill="hold" nodeType="afterEffect">
                                  <p:stCondLst>
                                    <p:cond delay="0"/>
                                  </p:stCondLst>
                                  <p:childTnLst>
                                    <p:animEffect transition="out" filter="dissolv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99764"/>
                                        </p:tgtEl>
                                        <p:attrNameLst>
                                          <p:attrName>style.visibility</p:attrName>
                                        </p:attrNameLst>
                                      </p:cBhvr>
                                      <p:to>
                                        <p:strVal val="visible"/>
                                      </p:to>
                                    </p:set>
                                    <p:anim calcmode="lin" valueType="num">
                                      <p:cBhvr>
                                        <p:cTn id="83" dur="500" fill="hold"/>
                                        <p:tgtEl>
                                          <p:spTgt spid="199764"/>
                                        </p:tgtEl>
                                        <p:attrNameLst>
                                          <p:attrName>ppt_w</p:attrName>
                                        </p:attrNameLst>
                                      </p:cBhvr>
                                      <p:tavLst>
                                        <p:tav tm="0">
                                          <p:val>
                                            <p:fltVal val="0"/>
                                          </p:val>
                                        </p:tav>
                                        <p:tav tm="100000">
                                          <p:val>
                                            <p:strVal val="#ppt_w"/>
                                          </p:val>
                                        </p:tav>
                                      </p:tavLst>
                                    </p:anim>
                                    <p:anim calcmode="lin" valueType="num">
                                      <p:cBhvr>
                                        <p:cTn id="84" dur="500" fill="hold"/>
                                        <p:tgtEl>
                                          <p:spTgt spid="199764"/>
                                        </p:tgtEl>
                                        <p:attrNameLst>
                                          <p:attrName>ppt_h</p:attrName>
                                        </p:attrNameLst>
                                      </p:cBhvr>
                                      <p:tavLst>
                                        <p:tav tm="0">
                                          <p:val>
                                            <p:fltVal val="0"/>
                                          </p:val>
                                        </p:tav>
                                        <p:tav tm="100000">
                                          <p:val>
                                            <p:strVal val="#ppt_h"/>
                                          </p:val>
                                        </p:tav>
                                      </p:tavLst>
                                    </p:anim>
                                    <p:animEffect transition="in" filter="fade">
                                      <p:cBhvr>
                                        <p:cTn id="85" dur="500"/>
                                        <p:tgtEl>
                                          <p:spTgt spid="199764"/>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xit" presetSubtype="0" fill="hold" grpId="1" nodeType="clickEffect">
                                  <p:stCondLst>
                                    <p:cond delay="0"/>
                                  </p:stCondLst>
                                  <p:childTnLst>
                                    <p:anim calcmode="lin" valueType="num">
                                      <p:cBhvr>
                                        <p:cTn id="89" dur="1000"/>
                                        <p:tgtEl>
                                          <p:spTgt spid="199764"/>
                                        </p:tgtEl>
                                        <p:attrNameLst>
                                          <p:attrName>ppt_w</p:attrName>
                                        </p:attrNameLst>
                                      </p:cBhvr>
                                      <p:tavLst>
                                        <p:tav tm="0">
                                          <p:val>
                                            <p:strVal val="ppt_w"/>
                                          </p:val>
                                        </p:tav>
                                        <p:tav tm="100000">
                                          <p:val>
                                            <p:strVal val="ppt_w*0.70"/>
                                          </p:val>
                                        </p:tav>
                                      </p:tavLst>
                                    </p:anim>
                                    <p:anim calcmode="lin" valueType="num">
                                      <p:cBhvr>
                                        <p:cTn id="90" dur="1000"/>
                                        <p:tgtEl>
                                          <p:spTgt spid="199764"/>
                                        </p:tgtEl>
                                        <p:attrNameLst>
                                          <p:attrName>ppt_h</p:attrName>
                                        </p:attrNameLst>
                                      </p:cBhvr>
                                      <p:tavLst>
                                        <p:tav tm="0">
                                          <p:val>
                                            <p:strVal val="ppt_h"/>
                                          </p:val>
                                        </p:tav>
                                        <p:tav tm="100000">
                                          <p:val>
                                            <p:strVal val="ppt_h"/>
                                          </p:val>
                                        </p:tav>
                                      </p:tavLst>
                                    </p:anim>
                                    <p:animEffect transition="out" filter="fade">
                                      <p:cBhvr>
                                        <p:cTn id="91" dur="1000"/>
                                        <p:tgtEl>
                                          <p:spTgt spid="199764"/>
                                        </p:tgtEl>
                                      </p:cBhvr>
                                    </p:animEffect>
                                    <p:set>
                                      <p:cBhvr>
                                        <p:cTn id="92" dur="1" fill="hold">
                                          <p:stCondLst>
                                            <p:cond delay="999"/>
                                          </p:stCondLst>
                                        </p:cTn>
                                        <p:tgtEl>
                                          <p:spTgt spid="19976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9" presetClass="entr" presetSubtype="0" accel="100000" fill="hold"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p:cTn id="9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9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99719"/>
                                        </p:tgtEl>
                                        <p:attrNameLst>
                                          <p:attrName>style.visibility</p:attrName>
                                        </p:attrNameLst>
                                      </p:cBhvr>
                                      <p:to>
                                        <p:strVal val="visible"/>
                                      </p:to>
                                    </p:set>
                                    <p:anim calcmode="lin" valueType="num">
                                      <p:cBhvr>
                                        <p:cTn id="105" dur="500" fill="hold"/>
                                        <p:tgtEl>
                                          <p:spTgt spid="199719"/>
                                        </p:tgtEl>
                                        <p:attrNameLst>
                                          <p:attrName>ppt_w</p:attrName>
                                        </p:attrNameLst>
                                      </p:cBhvr>
                                      <p:tavLst>
                                        <p:tav tm="0">
                                          <p:val>
                                            <p:fltVal val="0"/>
                                          </p:val>
                                        </p:tav>
                                        <p:tav tm="100000">
                                          <p:val>
                                            <p:strVal val="#ppt_w"/>
                                          </p:val>
                                        </p:tav>
                                      </p:tavLst>
                                    </p:anim>
                                    <p:anim calcmode="lin" valueType="num">
                                      <p:cBhvr>
                                        <p:cTn id="106" dur="500" fill="hold"/>
                                        <p:tgtEl>
                                          <p:spTgt spid="199719"/>
                                        </p:tgtEl>
                                        <p:attrNameLst>
                                          <p:attrName>ppt_h</p:attrName>
                                        </p:attrNameLst>
                                      </p:cBhvr>
                                      <p:tavLst>
                                        <p:tav tm="0">
                                          <p:val>
                                            <p:fltVal val="0"/>
                                          </p:val>
                                        </p:tav>
                                        <p:tav tm="100000">
                                          <p:val>
                                            <p:strVal val="#ppt_h"/>
                                          </p:val>
                                        </p:tav>
                                      </p:tavLst>
                                    </p:anim>
                                    <p:animEffect transition="in" filter="fade">
                                      <p:cBhvr>
                                        <p:cTn id="107" dur="500"/>
                                        <p:tgtEl>
                                          <p:spTgt spid="199719"/>
                                        </p:tgtEl>
                                      </p:cBhvr>
                                    </p:animEffect>
                                  </p:childTnLst>
                                </p:cTn>
                              </p:par>
                            </p:childTnLst>
                          </p:cTn>
                        </p:par>
                        <p:par>
                          <p:cTn id="108" fill="hold">
                            <p:stCondLst>
                              <p:cond delay="500"/>
                            </p:stCondLst>
                            <p:childTnLst>
                              <p:par>
                                <p:cTn id="109" presetID="22" presetClass="entr" presetSubtype="1" fill="hold"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wipe(up)">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2000"/>
                                        <p:tgtEl>
                                          <p:spTgt spid="10"/>
                                        </p:tgtEl>
                                      </p:cBhvr>
                                    </p:animEffect>
                                  </p:childTnLst>
                                </p:cTn>
                              </p:par>
                            </p:childTnLst>
                          </p:cTn>
                        </p:par>
                        <p:par>
                          <p:cTn id="117" fill="hold">
                            <p:stCondLst>
                              <p:cond delay="2000"/>
                            </p:stCondLst>
                            <p:childTnLst>
                              <p:par>
                                <p:cTn id="118" presetID="0" presetClass="path" presetSubtype="0" accel="50000" decel="50000" fill="hold" nodeType="afterEffect">
                                  <p:stCondLst>
                                    <p:cond delay="0"/>
                                  </p:stCondLst>
                                  <p:childTnLst>
                                    <p:animMotion origin="layout" path="M 4.72222E-6 2.22222E-6 L 4.72222E-6 0.25555 " pathEditMode="relative" rAng="0" ptsTypes="AA">
                                      <p:cBhvr>
                                        <p:cTn id="119" dur="2000" fill="hold"/>
                                        <p:tgtEl>
                                          <p:spTgt spid="10"/>
                                        </p:tgtEl>
                                        <p:attrNameLst>
                                          <p:attrName>ppt_x</p:attrName>
                                          <p:attrName>ppt_y</p:attrName>
                                        </p:attrNameLst>
                                      </p:cBhvr>
                                      <p:rCtr x="0" y="128"/>
                                    </p:animMotion>
                                  </p:childTnLst>
                                </p:cTn>
                              </p:par>
                            </p:childTnLst>
                          </p:cTn>
                        </p:par>
                        <p:par>
                          <p:cTn id="120" fill="hold">
                            <p:stCondLst>
                              <p:cond delay="4000"/>
                            </p:stCondLst>
                            <p:childTnLst>
                              <p:par>
                                <p:cTn id="121" presetID="47" presetClass="entr" presetSubtype="0" fill="hold" nodeType="afterEffect">
                                  <p:stCondLst>
                                    <p:cond delay="4000"/>
                                  </p:stCondLst>
                                  <p:childTnLst>
                                    <p:set>
                                      <p:cBhvr>
                                        <p:cTn id="122" dur="1" fill="hold">
                                          <p:stCondLst>
                                            <p:cond delay="0"/>
                                          </p:stCondLst>
                                        </p:cTn>
                                        <p:tgtEl>
                                          <p:spTgt spid="11"/>
                                        </p:tgtEl>
                                        <p:attrNameLst>
                                          <p:attrName>style.visibility</p:attrName>
                                        </p:attrNameLst>
                                      </p:cBhvr>
                                      <p:to>
                                        <p:strVal val="visible"/>
                                      </p:to>
                                    </p:set>
                                    <p:animEffect transition="in" filter="fade">
                                      <p:cBhvr>
                                        <p:cTn id="123" dur="1000"/>
                                        <p:tgtEl>
                                          <p:spTgt spid="11"/>
                                        </p:tgtEl>
                                      </p:cBhvr>
                                    </p:animEffect>
                                    <p:anim calcmode="lin" valueType="num">
                                      <p:cBhvr>
                                        <p:cTn id="124" dur="1000" fill="hold"/>
                                        <p:tgtEl>
                                          <p:spTgt spid="11"/>
                                        </p:tgtEl>
                                        <p:attrNameLst>
                                          <p:attrName>ppt_x</p:attrName>
                                        </p:attrNameLst>
                                      </p:cBhvr>
                                      <p:tavLst>
                                        <p:tav tm="0">
                                          <p:val>
                                            <p:strVal val="#ppt_x"/>
                                          </p:val>
                                        </p:tav>
                                        <p:tav tm="100000">
                                          <p:val>
                                            <p:strVal val="#ppt_x"/>
                                          </p:val>
                                        </p:tav>
                                      </p:tavLst>
                                    </p:anim>
                                    <p:anim calcmode="lin" valueType="num">
                                      <p:cBhvr>
                                        <p:cTn id="1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grpId="0" nodeType="clickEffect">
                                  <p:stCondLst>
                                    <p:cond delay="0"/>
                                  </p:stCondLst>
                                  <p:childTnLst>
                                    <p:set>
                                      <p:cBhvr>
                                        <p:cTn id="129" dur="1" fill="hold">
                                          <p:stCondLst>
                                            <p:cond delay="0"/>
                                          </p:stCondLst>
                                        </p:cTn>
                                        <p:tgtEl>
                                          <p:spTgt spid="199765"/>
                                        </p:tgtEl>
                                        <p:attrNameLst>
                                          <p:attrName>style.visibility</p:attrName>
                                        </p:attrNameLst>
                                      </p:cBhvr>
                                      <p:to>
                                        <p:strVal val="visible"/>
                                      </p:to>
                                    </p:set>
                                    <p:animEffect transition="in" filter="dissolve">
                                      <p:cBhvr>
                                        <p:cTn id="130" dur="500"/>
                                        <p:tgtEl>
                                          <p:spTgt spid="199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8" grpId="0"/>
      <p:bldP spid="199719" grpId="0"/>
      <p:bldP spid="199747" grpId="0"/>
      <p:bldP spid="199748" grpId="0" animBg="1"/>
      <p:bldP spid="199749" grpId="0" animBg="1"/>
      <p:bldP spid="199750" grpId="0" animBg="1"/>
      <p:bldP spid="199750" grpId="1" animBg="1"/>
      <p:bldP spid="199751" grpId="0" animBg="1"/>
      <p:bldP spid="199752" grpId="0"/>
      <p:bldP spid="199753" grpId="0" animBg="1"/>
      <p:bldP spid="199754" grpId="0" animBg="1"/>
      <p:bldP spid="199755" grpId="0" animBg="1"/>
      <p:bldP spid="199756" grpId="0" animBg="1"/>
      <p:bldP spid="199756" grpId="1" animBg="1"/>
      <p:bldP spid="199763" grpId="0"/>
      <p:bldP spid="199763" grpId="1"/>
      <p:bldP spid="199764" grpId="0"/>
      <p:bldP spid="199764" grpId="1"/>
      <p:bldP spid="199765"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smtClean="0"/>
              <a:t>Dihydrogen monosulfide</a:t>
            </a:r>
          </a:p>
        </p:txBody>
      </p:sp>
      <p:grpSp>
        <p:nvGrpSpPr>
          <p:cNvPr id="2" name="Group 3"/>
          <p:cNvGrpSpPr>
            <a:grpSpLocks noChangeAspect="1"/>
          </p:cNvGrpSpPr>
          <p:nvPr/>
        </p:nvGrpSpPr>
        <p:grpSpPr bwMode="auto">
          <a:xfrm rot="2536285">
            <a:off x="4610100" y="1752600"/>
            <a:ext cx="338138" cy="609600"/>
            <a:chOff x="4788" y="768"/>
            <a:chExt cx="300" cy="540"/>
          </a:xfrm>
        </p:grpSpPr>
        <p:sp>
          <p:nvSpPr>
            <p:cNvPr id="183313" name="Freeform 4"/>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83314" name="Text Box 5"/>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3" name="Group 6"/>
          <p:cNvGrpSpPr>
            <a:grpSpLocks noChangeAspect="1"/>
          </p:cNvGrpSpPr>
          <p:nvPr/>
        </p:nvGrpSpPr>
        <p:grpSpPr bwMode="auto">
          <a:xfrm rot="-2039269">
            <a:off x="4033838" y="1752600"/>
            <a:ext cx="338137" cy="609600"/>
            <a:chOff x="4788" y="768"/>
            <a:chExt cx="300" cy="540"/>
          </a:xfrm>
        </p:grpSpPr>
        <p:sp>
          <p:nvSpPr>
            <p:cNvPr id="183311" name="Freeform 7"/>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83312" name="Text Box 8"/>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183301" name="Group 9"/>
          <p:cNvGrpSpPr>
            <a:grpSpLocks/>
          </p:cNvGrpSpPr>
          <p:nvPr/>
        </p:nvGrpSpPr>
        <p:grpSpPr bwMode="auto">
          <a:xfrm>
            <a:off x="3652838" y="2224088"/>
            <a:ext cx="1600200" cy="609600"/>
            <a:chOff x="2064" y="1056"/>
            <a:chExt cx="1008" cy="384"/>
          </a:xfrm>
        </p:grpSpPr>
        <p:sp>
          <p:nvSpPr>
            <p:cNvPr id="200714" name="Rectangle 10"/>
            <p:cNvSpPr>
              <a:spLocks noChangeArrowheads="1"/>
            </p:cNvSpPr>
            <p:nvPr/>
          </p:nvSpPr>
          <p:spPr bwMode="auto">
            <a:xfrm rot="1466637">
              <a:off x="2592"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15" name="Rectangle 11"/>
            <p:cNvSpPr>
              <a:spLocks noChangeArrowheads="1"/>
            </p:cNvSpPr>
            <p:nvPr/>
          </p:nvSpPr>
          <p:spPr bwMode="auto">
            <a:xfrm rot="-1282237">
              <a:off x="2208"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83308" name="Oval 12"/>
            <p:cNvSpPr>
              <a:spLocks noChangeArrowheads="1"/>
            </p:cNvSpPr>
            <p:nvPr/>
          </p:nvSpPr>
          <p:spPr bwMode="auto">
            <a:xfrm>
              <a:off x="2064" y="1248"/>
              <a:ext cx="192" cy="192"/>
            </a:xfrm>
            <a:prstGeom prst="ellipse">
              <a:avLst/>
            </a:prstGeom>
            <a:solidFill>
              <a:srgbClr val="EAEAEA"/>
            </a:solidFill>
            <a:ln w="9525">
              <a:solidFill>
                <a:schemeClr val="tx1"/>
              </a:solidFill>
              <a:round/>
              <a:headEnd/>
              <a:tailEnd/>
            </a:ln>
          </p:spPr>
          <p:txBody>
            <a:bodyPr wrap="none" anchor="ctr"/>
            <a:lstStyle/>
            <a:p>
              <a:pPr algn="ctr"/>
              <a:r>
                <a:rPr lang="en-US" sz="1800">
                  <a:latin typeface="Arial" charset="0"/>
                </a:rPr>
                <a:t>H</a:t>
              </a:r>
            </a:p>
          </p:txBody>
        </p:sp>
        <p:sp>
          <p:nvSpPr>
            <p:cNvPr id="183309" name="Oval 13"/>
            <p:cNvSpPr>
              <a:spLocks noChangeArrowheads="1"/>
            </p:cNvSpPr>
            <p:nvPr/>
          </p:nvSpPr>
          <p:spPr bwMode="auto">
            <a:xfrm>
              <a:off x="2880" y="1248"/>
              <a:ext cx="192" cy="192"/>
            </a:xfrm>
            <a:prstGeom prst="ellipse">
              <a:avLst/>
            </a:prstGeom>
            <a:solidFill>
              <a:srgbClr val="EAEAEA"/>
            </a:solidFill>
            <a:ln w="9525">
              <a:solidFill>
                <a:schemeClr val="tx1"/>
              </a:solidFill>
              <a:round/>
              <a:headEnd/>
              <a:tailEnd/>
            </a:ln>
          </p:spPr>
          <p:txBody>
            <a:bodyPr wrap="none" anchor="ctr"/>
            <a:lstStyle/>
            <a:p>
              <a:pPr algn="ctr"/>
              <a:r>
                <a:rPr lang="en-US" sz="1800">
                  <a:latin typeface="Arial" charset="0"/>
                </a:rPr>
                <a:t>H</a:t>
              </a:r>
            </a:p>
          </p:txBody>
        </p:sp>
        <p:sp>
          <p:nvSpPr>
            <p:cNvPr id="183310" name="Oval 14"/>
            <p:cNvSpPr>
              <a:spLocks noChangeAspect="1" noChangeArrowheads="1"/>
            </p:cNvSpPr>
            <p:nvPr/>
          </p:nvSpPr>
          <p:spPr bwMode="auto">
            <a:xfrm>
              <a:off x="2448" y="1056"/>
              <a:ext cx="248" cy="248"/>
            </a:xfrm>
            <a:prstGeom prst="ellipse">
              <a:avLst/>
            </a:prstGeom>
            <a:solidFill>
              <a:srgbClr val="FFCC00"/>
            </a:solidFill>
            <a:ln w="9525">
              <a:solidFill>
                <a:schemeClr val="tx1"/>
              </a:solidFill>
              <a:round/>
              <a:headEnd/>
              <a:tailEnd/>
            </a:ln>
          </p:spPr>
          <p:txBody>
            <a:bodyPr wrap="none" anchor="ctr"/>
            <a:lstStyle/>
            <a:p>
              <a:pPr algn="ctr"/>
              <a:r>
                <a:rPr lang="en-US" sz="1800">
                  <a:latin typeface="Arial" charset="0"/>
                </a:rPr>
                <a:t>S</a:t>
              </a:r>
            </a:p>
          </p:txBody>
        </p:sp>
      </p:grpSp>
      <p:sp>
        <p:nvSpPr>
          <p:cNvPr id="183302" name="Text Box 15"/>
          <p:cNvSpPr txBox="1">
            <a:spLocks noChangeArrowheads="1"/>
          </p:cNvSpPr>
          <p:nvPr/>
        </p:nvSpPr>
        <p:spPr bwMode="auto">
          <a:xfrm>
            <a:off x="4141788" y="3062288"/>
            <a:ext cx="654050" cy="366712"/>
          </a:xfrm>
          <a:prstGeom prst="rect">
            <a:avLst/>
          </a:prstGeom>
          <a:noFill/>
          <a:ln w="9525">
            <a:noFill/>
            <a:miter lim="800000"/>
            <a:headEnd/>
            <a:tailEnd/>
          </a:ln>
        </p:spPr>
        <p:txBody>
          <a:bodyPr wrap="none">
            <a:spAutoFit/>
          </a:bodyPr>
          <a:lstStyle/>
          <a:p>
            <a:r>
              <a:rPr lang="en-US" sz="1800">
                <a:latin typeface="Arial" charset="0"/>
              </a:rPr>
              <a:t>Bent</a:t>
            </a:r>
          </a:p>
        </p:txBody>
      </p:sp>
      <p:sp>
        <p:nvSpPr>
          <p:cNvPr id="183303" name="Text Box 16"/>
          <p:cNvSpPr txBox="1">
            <a:spLocks noChangeArrowheads="1"/>
          </p:cNvSpPr>
          <p:nvPr/>
        </p:nvSpPr>
        <p:spPr bwMode="auto">
          <a:xfrm>
            <a:off x="4872038" y="1828800"/>
            <a:ext cx="461962" cy="274638"/>
          </a:xfrm>
          <a:prstGeom prst="rect">
            <a:avLst/>
          </a:prstGeom>
          <a:noFill/>
          <a:ln w="9525">
            <a:noFill/>
            <a:miter lim="800000"/>
            <a:headEnd/>
            <a:tailEnd/>
          </a:ln>
        </p:spPr>
        <p:txBody>
          <a:bodyPr wrap="none">
            <a:spAutoFit/>
          </a:bodyPr>
          <a:lstStyle/>
          <a:p>
            <a:r>
              <a:rPr lang="en-US" sz="1200" b="1">
                <a:solidFill>
                  <a:schemeClr val="bg1"/>
                </a:solidFill>
                <a:latin typeface="Arial" charset="0"/>
              </a:rPr>
              <a:t>SO</a:t>
            </a:r>
            <a:r>
              <a:rPr lang="en-US" sz="1200" b="1" baseline="-25000">
                <a:solidFill>
                  <a:schemeClr val="bg1"/>
                </a:solidFill>
                <a:latin typeface="Arial" charset="0"/>
              </a:rPr>
              <a:t>2</a:t>
            </a:r>
          </a:p>
        </p:txBody>
      </p:sp>
      <p:sp>
        <p:nvSpPr>
          <p:cNvPr id="183304" name="AutoShape 17">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200723" name="Picture 19" descr="Image:Hydrogen-sulfide-3D-vdW.png">
            <a:hlinkClick r:id="rId4"/>
          </p:cNvPr>
          <p:cNvPicPr>
            <a:picLocks noChangeAspect="1" noChangeArrowheads="1"/>
          </p:cNvPicPr>
          <p:nvPr/>
        </p:nvPicPr>
        <p:blipFill>
          <a:blip r:embed="rId5" cstate="print"/>
          <a:srcRect/>
          <a:stretch>
            <a:fillRect/>
          </a:stretch>
        </p:blipFill>
        <p:spPr bwMode="auto">
          <a:xfrm>
            <a:off x="3632200" y="4279900"/>
            <a:ext cx="1860550" cy="18478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00723"/>
                                        </p:tgtEl>
                                        <p:attrNameLst>
                                          <p:attrName>style.visibility</p:attrName>
                                        </p:attrNameLst>
                                      </p:cBhvr>
                                      <p:to>
                                        <p:strVal val="visible"/>
                                      </p:to>
                                    </p:set>
                                    <p:animEffect transition="in" filter="fade">
                                      <p:cBhvr>
                                        <p:cTn id="25" dur="1000"/>
                                        <p:tgtEl>
                                          <p:spTgt spid="200723"/>
                                        </p:tgtEl>
                                      </p:cBhvr>
                                    </p:animEffect>
                                    <p:anim calcmode="lin" valueType="num">
                                      <p:cBhvr>
                                        <p:cTn id="26" dur="1000" fill="hold"/>
                                        <p:tgtEl>
                                          <p:spTgt spid="200723"/>
                                        </p:tgtEl>
                                        <p:attrNameLst>
                                          <p:attrName>ppt_x</p:attrName>
                                        </p:attrNameLst>
                                      </p:cBhvr>
                                      <p:tavLst>
                                        <p:tav tm="0">
                                          <p:val>
                                            <p:strVal val="#ppt_x"/>
                                          </p:val>
                                        </p:tav>
                                        <p:tav tm="100000">
                                          <p:val>
                                            <p:strVal val="#ppt_x"/>
                                          </p:val>
                                        </p:tav>
                                      </p:tavLst>
                                    </p:anim>
                                    <p:anim calcmode="lin" valueType="num">
                                      <p:cBhvr>
                                        <p:cTn id="27" dur="1000" fill="hold"/>
                                        <p:tgtEl>
                                          <p:spTgt spid="2007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r>
              <a:rPr lang="en-US" smtClean="0"/>
              <a:t>Carbon dioxide</a:t>
            </a:r>
          </a:p>
        </p:txBody>
      </p:sp>
      <p:grpSp>
        <p:nvGrpSpPr>
          <p:cNvPr id="184323" name="Group 3"/>
          <p:cNvGrpSpPr>
            <a:grpSpLocks/>
          </p:cNvGrpSpPr>
          <p:nvPr/>
        </p:nvGrpSpPr>
        <p:grpSpPr bwMode="auto">
          <a:xfrm>
            <a:off x="3657600" y="2452688"/>
            <a:ext cx="1600200" cy="393700"/>
            <a:chOff x="288" y="1449"/>
            <a:chExt cx="1008" cy="248"/>
          </a:xfrm>
        </p:grpSpPr>
        <p:sp>
          <p:nvSpPr>
            <p:cNvPr id="201732" name="Rectangle 4"/>
            <p:cNvSpPr>
              <a:spLocks noChangeArrowheads="1"/>
            </p:cNvSpPr>
            <p:nvPr/>
          </p:nvSpPr>
          <p:spPr bwMode="auto">
            <a:xfrm>
              <a:off x="432" y="1545"/>
              <a:ext cx="720"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84377" name="Oval 5"/>
            <p:cNvSpPr>
              <a:spLocks noChangeArrowheads="1"/>
            </p:cNvSpPr>
            <p:nvPr/>
          </p:nvSpPr>
          <p:spPr bwMode="auto">
            <a:xfrm>
              <a:off x="288" y="1497"/>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184378" name="Oval 6"/>
            <p:cNvSpPr>
              <a:spLocks noChangeArrowheads="1"/>
            </p:cNvSpPr>
            <p:nvPr/>
          </p:nvSpPr>
          <p:spPr bwMode="auto">
            <a:xfrm>
              <a:off x="1104" y="1497"/>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184379" name="Oval 7"/>
            <p:cNvSpPr>
              <a:spLocks noChangeAspect="1" noChangeArrowheads="1"/>
            </p:cNvSpPr>
            <p:nvPr/>
          </p:nvSpPr>
          <p:spPr bwMode="auto">
            <a:xfrm>
              <a:off x="672" y="1449"/>
              <a:ext cx="248" cy="248"/>
            </a:xfrm>
            <a:prstGeom prst="ellipse">
              <a:avLst/>
            </a:prstGeom>
            <a:solidFill>
              <a:schemeClr val="bg2"/>
            </a:solidFill>
            <a:ln w="9525">
              <a:solidFill>
                <a:schemeClr val="tx1"/>
              </a:solidFill>
              <a:round/>
              <a:headEnd/>
              <a:tailEnd/>
            </a:ln>
          </p:spPr>
          <p:txBody>
            <a:bodyPr wrap="none" anchor="ctr"/>
            <a:lstStyle/>
            <a:p>
              <a:pPr algn="ctr"/>
              <a:r>
                <a:rPr lang="en-US" sz="1800">
                  <a:latin typeface="Arial" charset="0"/>
                </a:rPr>
                <a:t>C</a:t>
              </a:r>
            </a:p>
          </p:txBody>
        </p:sp>
      </p:grpSp>
      <p:sp>
        <p:nvSpPr>
          <p:cNvPr id="184324" name="Text Box 8"/>
          <p:cNvSpPr txBox="1">
            <a:spLocks noChangeArrowheads="1"/>
          </p:cNvSpPr>
          <p:nvPr/>
        </p:nvSpPr>
        <p:spPr bwMode="auto">
          <a:xfrm>
            <a:off x="3886200" y="3062288"/>
            <a:ext cx="1136650" cy="641350"/>
          </a:xfrm>
          <a:prstGeom prst="rect">
            <a:avLst/>
          </a:prstGeom>
          <a:noFill/>
          <a:ln w="9525">
            <a:noFill/>
            <a:miter lim="800000"/>
            <a:headEnd/>
            <a:tailEnd/>
          </a:ln>
        </p:spPr>
        <p:txBody>
          <a:bodyPr wrap="none">
            <a:spAutoFit/>
          </a:bodyPr>
          <a:lstStyle/>
          <a:p>
            <a:pPr algn="ctr"/>
            <a:r>
              <a:rPr lang="en-US" sz="1800">
                <a:latin typeface="Arial" charset="0"/>
              </a:rPr>
              <a:t>Linear</a:t>
            </a:r>
          </a:p>
          <a:p>
            <a:pPr algn="ctr"/>
            <a:r>
              <a:rPr lang="en-US" sz="1800">
                <a:latin typeface="Arial" charset="0"/>
              </a:rPr>
              <a:t>geometry</a:t>
            </a:r>
          </a:p>
        </p:txBody>
      </p:sp>
      <p:sp>
        <p:nvSpPr>
          <p:cNvPr id="184325" name="AutoShape 9">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grpSp>
        <p:nvGrpSpPr>
          <p:cNvPr id="184326" name="Group 10"/>
          <p:cNvGrpSpPr>
            <a:grpSpLocks/>
          </p:cNvGrpSpPr>
          <p:nvPr/>
        </p:nvGrpSpPr>
        <p:grpSpPr bwMode="auto">
          <a:xfrm>
            <a:off x="1447800" y="2362200"/>
            <a:ext cx="722313" cy="762000"/>
            <a:chOff x="4009" y="1392"/>
            <a:chExt cx="455" cy="480"/>
          </a:xfrm>
        </p:grpSpPr>
        <p:sp>
          <p:nvSpPr>
            <p:cNvPr id="184371" name="Text Box 11"/>
            <p:cNvSpPr txBox="1">
              <a:spLocks noChangeArrowheads="1"/>
            </p:cNvSpPr>
            <p:nvPr/>
          </p:nvSpPr>
          <p:spPr bwMode="auto">
            <a:xfrm>
              <a:off x="4057"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4372" name="Oval 12"/>
            <p:cNvSpPr>
              <a:spLocks noChangeAspect="1" noChangeArrowheads="1"/>
            </p:cNvSpPr>
            <p:nvPr/>
          </p:nvSpPr>
          <p:spPr bwMode="auto">
            <a:xfrm>
              <a:off x="4441"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73" name="Oval 13"/>
            <p:cNvSpPr>
              <a:spLocks noChangeAspect="1" noChangeArrowheads="1"/>
            </p:cNvSpPr>
            <p:nvPr/>
          </p:nvSpPr>
          <p:spPr bwMode="auto">
            <a:xfrm>
              <a:off x="4011" y="15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74" name="Oval 14"/>
            <p:cNvSpPr>
              <a:spLocks noChangeAspect="1" noChangeArrowheads="1"/>
            </p:cNvSpPr>
            <p:nvPr/>
          </p:nvSpPr>
          <p:spPr bwMode="auto">
            <a:xfrm>
              <a:off x="4009"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75" name="Oval 15"/>
            <p:cNvSpPr>
              <a:spLocks noChangeAspect="1" noChangeArrowheads="1"/>
            </p:cNvSpPr>
            <p:nvPr/>
          </p:nvSpPr>
          <p:spPr bwMode="auto">
            <a:xfrm>
              <a:off x="4441" y="1561"/>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84327" name="Group 16"/>
          <p:cNvGrpSpPr>
            <a:grpSpLocks/>
          </p:cNvGrpSpPr>
          <p:nvPr/>
        </p:nvGrpSpPr>
        <p:grpSpPr bwMode="auto">
          <a:xfrm>
            <a:off x="2322513" y="2362200"/>
            <a:ext cx="682625" cy="762000"/>
            <a:chOff x="4560" y="1680"/>
            <a:chExt cx="430" cy="480"/>
          </a:xfrm>
        </p:grpSpPr>
        <p:sp>
          <p:nvSpPr>
            <p:cNvPr id="184364" name="Text Box 17"/>
            <p:cNvSpPr txBox="1">
              <a:spLocks noChangeArrowheads="1"/>
            </p:cNvSpPr>
            <p:nvPr/>
          </p:nvSpPr>
          <p:spPr bwMode="auto">
            <a:xfrm>
              <a:off x="4600" y="1680"/>
              <a:ext cx="390" cy="48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84365" name="Oval 18"/>
            <p:cNvSpPr>
              <a:spLocks noChangeAspect="1" noChangeArrowheads="1"/>
            </p:cNvSpPr>
            <p:nvPr/>
          </p:nvSpPr>
          <p:spPr bwMode="auto">
            <a:xfrm>
              <a:off x="4967" y="2041"/>
              <a:ext cx="23" cy="23"/>
            </a:xfrm>
            <a:prstGeom prst="ellipse">
              <a:avLst/>
            </a:prstGeom>
            <a:solidFill>
              <a:schemeClr val="accent2"/>
            </a:solidFill>
            <a:ln w="9525">
              <a:noFill/>
              <a:round/>
              <a:headEnd/>
              <a:tailEnd/>
            </a:ln>
          </p:spPr>
          <p:txBody>
            <a:bodyPr wrap="none" anchor="ctr"/>
            <a:lstStyle/>
            <a:p>
              <a:endParaRPr lang="en-US"/>
            </a:p>
          </p:txBody>
        </p:sp>
        <p:sp>
          <p:nvSpPr>
            <p:cNvPr id="184366" name="Oval 19"/>
            <p:cNvSpPr>
              <a:spLocks noChangeAspect="1" noChangeArrowheads="1"/>
            </p:cNvSpPr>
            <p:nvPr/>
          </p:nvSpPr>
          <p:spPr bwMode="auto">
            <a:xfrm>
              <a:off x="4896" y="2089"/>
              <a:ext cx="23" cy="23"/>
            </a:xfrm>
            <a:prstGeom prst="ellipse">
              <a:avLst/>
            </a:prstGeom>
            <a:solidFill>
              <a:schemeClr val="accent2"/>
            </a:solidFill>
            <a:ln w="9525">
              <a:noFill/>
              <a:round/>
              <a:headEnd/>
              <a:tailEnd/>
            </a:ln>
          </p:spPr>
          <p:txBody>
            <a:bodyPr wrap="none" anchor="ctr"/>
            <a:lstStyle/>
            <a:p>
              <a:endParaRPr lang="en-US"/>
            </a:p>
          </p:txBody>
        </p:sp>
        <p:sp>
          <p:nvSpPr>
            <p:cNvPr id="184367" name="Oval 20"/>
            <p:cNvSpPr>
              <a:spLocks noChangeAspect="1" noChangeArrowheads="1"/>
            </p:cNvSpPr>
            <p:nvPr/>
          </p:nvSpPr>
          <p:spPr bwMode="auto">
            <a:xfrm>
              <a:off x="4560" y="1872"/>
              <a:ext cx="23" cy="23"/>
            </a:xfrm>
            <a:prstGeom prst="ellipse">
              <a:avLst/>
            </a:prstGeom>
            <a:solidFill>
              <a:schemeClr val="accent2"/>
            </a:solidFill>
            <a:ln w="9525">
              <a:noFill/>
              <a:round/>
              <a:headEnd/>
              <a:tailEnd/>
            </a:ln>
          </p:spPr>
          <p:txBody>
            <a:bodyPr wrap="none" anchor="ctr"/>
            <a:lstStyle/>
            <a:p>
              <a:endParaRPr lang="en-US"/>
            </a:p>
          </p:txBody>
        </p:sp>
        <p:sp>
          <p:nvSpPr>
            <p:cNvPr id="184368" name="Oval 21"/>
            <p:cNvSpPr>
              <a:spLocks noChangeAspect="1" noChangeArrowheads="1"/>
            </p:cNvSpPr>
            <p:nvPr/>
          </p:nvSpPr>
          <p:spPr bwMode="auto">
            <a:xfrm>
              <a:off x="4560" y="1968"/>
              <a:ext cx="23" cy="23"/>
            </a:xfrm>
            <a:prstGeom prst="ellipse">
              <a:avLst/>
            </a:prstGeom>
            <a:solidFill>
              <a:schemeClr val="accent2"/>
            </a:solidFill>
            <a:ln w="9525">
              <a:noFill/>
              <a:round/>
              <a:headEnd/>
              <a:tailEnd/>
            </a:ln>
          </p:spPr>
          <p:txBody>
            <a:bodyPr wrap="none" anchor="ctr"/>
            <a:lstStyle/>
            <a:p>
              <a:endParaRPr lang="en-US"/>
            </a:p>
          </p:txBody>
        </p:sp>
        <p:sp>
          <p:nvSpPr>
            <p:cNvPr id="184369" name="Oval 22"/>
            <p:cNvSpPr>
              <a:spLocks noChangeAspect="1" noChangeArrowheads="1"/>
            </p:cNvSpPr>
            <p:nvPr/>
          </p:nvSpPr>
          <p:spPr bwMode="auto">
            <a:xfrm>
              <a:off x="4873" y="1753"/>
              <a:ext cx="23" cy="23"/>
            </a:xfrm>
            <a:prstGeom prst="ellipse">
              <a:avLst/>
            </a:prstGeom>
            <a:solidFill>
              <a:schemeClr val="accent2"/>
            </a:solidFill>
            <a:ln w="9525">
              <a:noFill/>
              <a:round/>
              <a:headEnd/>
              <a:tailEnd/>
            </a:ln>
          </p:spPr>
          <p:txBody>
            <a:bodyPr wrap="none" anchor="ctr"/>
            <a:lstStyle/>
            <a:p>
              <a:endParaRPr lang="en-US"/>
            </a:p>
          </p:txBody>
        </p:sp>
        <p:sp>
          <p:nvSpPr>
            <p:cNvPr id="184370" name="Oval 23"/>
            <p:cNvSpPr>
              <a:spLocks noChangeAspect="1" noChangeArrowheads="1"/>
            </p:cNvSpPr>
            <p:nvPr/>
          </p:nvSpPr>
          <p:spPr bwMode="auto">
            <a:xfrm>
              <a:off x="4944" y="1801"/>
              <a:ext cx="23" cy="23"/>
            </a:xfrm>
            <a:prstGeom prst="ellipse">
              <a:avLst/>
            </a:prstGeom>
            <a:solidFill>
              <a:schemeClr val="accent2"/>
            </a:solidFill>
            <a:ln w="9525">
              <a:noFill/>
              <a:round/>
              <a:headEnd/>
              <a:tailEnd/>
            </a:ln>
          </p:spPr>
          <p:txBody>
            <a:bodyPr wrap="none" anchor="ctr"/>
            <a:lstStyle/>
            <a:p>
              <a:endParaRPr lang="en-US"/>
            </a:p>
          </p:txBody>
        </p:sp>
      </p:grpSp>
      <p:grpSp>
        <p:nvGrpSpPr>
          <p:cNvPr id="184328" name="Group 24"/>
          <p:cNvGrpSpPr>
            <a:grpSpLocks/>
          </p:cNvGrpSpPr>
          <p:nvPr/>
        </p:nvGrpSpPr>
        <p:grpSpPr bwMode="auto">
          <a:xfrm>
            <a:off x="685800" y="2360613"/>
            <a:ext cx="642938" cy="762000"/>
            <a:chOff x="3529" y="1679"/>
            <a:chExt cx="405" cy="480"/>
          </a:xfrm>
        </p:grpSpPr>
        <p:sp>
          <p:nvSpPr>
            <p:cNvPr id="184357" name="Text Box 25"/>
            <p:cNvSpPr txBox="1">
              <a:spLocks noChangeArrowheads="1"/>
            </p:cNvSpPr>
            <p:nvPr/>
          </p:nvSpPr>
          <p:spPr bwMode="auto">
            <a:xfrm>
              <a:off x="3544" y="1679"/>
              <a:ext cx="390" cy="48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84358" name="Oval 26"/>
            <p:cNvSpPr>
              <a:spLocks noChangeAspect="1" noChangeArrowheads="1"/>
            </p:cNvSpPr>
            <p:nvPr/>
          </p:nvSpPr>
          <p:spPr bwMode="auto">
            <a:xfrm>
              <a:off x="3911" y="1872"/>
              <a:ext cx="23" cy="23"/>
            </a:xfrm>
            <a:prstGeom prst="ellipse">
              <a:avLst/>
            </a:prstGeom>
            <a:solidFill>
              <a:schemeClr val="accent2"/>
            </a:solidFill>
            <a:ln w="9525">
              <a:noFill/>
              <a:round/>
              <a:headEnd/>
              <a:tailEnd/>
            </a:ln>
          </p:spPr>
          <p:txBody>
            <a:bodyPr wrap="none" anchor="ctr"/>
            <a:lstStyle/>
            <a:p>
              <a:endParaRPr lang="en-US"/>
            </a:p>
          </p:txBody>
        </p:sp>
        <p:sp>
          <p:nvSpPr>
            <p:cNvPr id="184359" name="Oval 27"/>
            <p:cNvSpPr>
              <a:spLocks noChangeAspect="1" noChangeArrowheads="1"/>
            </p:cNvSpPr>
            <p:nvPr/>
          </p:nvSpPr>
          <p:spPr bwMode="auto">
            <a:xfrm>
              <a:off x="3911" y="1968"/>
              <a:ext cx="23" cy="23"/>
            </a:xfrm>
            <a:prstGeom prst="ellipse">
              <a:avLst/>
            </a:prstGeom>
            <a:solidFill>
              <a:schemeClr val="accent2"/>
            </a:solidFill>
            <a:ln w="9525">
              <a:noFill/>
              <a:round/>
              <a:headEnd/>
              <a:tailEnd/>
            </a:ln>
          </p:spPr>
          <p:txBody>
            <a:bodyPr wrap="none" anchor="ctr"/>
            <a:lstStyle/>
            <a:p>
              <a:endParaRPr lang="en-US"/>
            </a:p>
          </p:txBody>
        </p:sp>
        <p:sp>
          <p:nvSpPr>
            <p:cNvPr id="184360" name="Oval 28"/>
            <p:cNvSpPr>
              <a:spLocks noChangeAspect="1" noChangeArrowheads="1"/>
            </p:cNvSpPr>
            <p:nvPr/>
          </p:nvSpPr>
          <p:spPr bwMode="auto">
            <a:xfrm rot="16200000" flipH="1">
              <a:off x="3598" y="2089"/>
              <a:ext cx="23" cy="23"/>
            </a:xfrm>
            <a:prstGeom prst="ellipse">
              <a:avLst/>
            </a:prstGeom>
            <a:solidFill>
              <a:schemeClr val="accent2"/>
            </a:solidFill>
            <a:ln w="9525">
              <a:noFill/>
              <a:round/>
              <a:headEnd/>
              <a:tailEnd/>
            </a:ln>
          </p:spPr>
          <p:txBody>
            <a:bodyPr wrap="none" anchor="ctr"/>
            <a:lstStyle/>
            <a:p>
              <a:endParaRPr lang="en-US"/>
            </a:p>
          </p:txBody>
        </p:sp>
        <p:sp>
          <p:nvSpPr>
            <p:cNvPr id="184361" name="Oval 29"/>
            <p:cNvSpPr>
              <a:spLocks noChangeAspect="1" noChangeArrowheads="1"/>
            </p:cNvSpPr>
            <p:nvPr/>
          </p:nvSpPr>
          <p:spPr bwMode="auto">
            <a:xfrm rot="16200000" flipH="1">
              <a:off x="3552" y="2016"/>
              <a:ext cx="23" cy="23"/>
            </a:xfrm>
            <a:prstGeom prst="ellipse">
              <a:avLst/>
            </a:prstGeom>
            <a:solidFill>
              <a:schemeClr val="accent2"/>
            </a:solidFill>
            <a:ln w="9525">
              <a:noFill/>
              <a:round/>
              <a:headEnd/>
              <a:tailEnd/>
            </a:ln>
          </p:spPr>
          <p:txBody>
            <a:bodyPr wrap="none" anchor="ctr"/>
            <a:lstStyle/>
            <a:p>
              <a:endParaRPr lang="en-US"/>
            </a:p>
          </p:txBody>
        </p:sp>
        <p:sp>
          <p:nvSpPr>
            <p:cNvPr id="184362" name="Oval 30"/>
            <p:cNvSpPr>
              <a:spLocks noChangeAspect="1" noChangeArrowheads="1"/>
            </p:cNvSpPr>
            <p:nvPr/>
          </p:nvSpPr>
          <p:spPr bwMode="auto">
            <a:xfrm rot="16200000" flipH="1">
              <a:off x="3529" y="1824"/>
              <a:ext cx="23" cy="23"/>
            </a:xfrm>
            <a:prstGeom prst="ellipse">
              <a:avLst/>
            </a:prstGeom>
            <a:solidFill>
              <a:schemeClr val="accent2"/>
            </a:solidFill>
            <a:ln w="9525">
              <a:noFill/>
              <a:round/>
              <a:headEnd/>
              <a:tailEnd/>
            </a:ln>
          </p:spPr>
          <p:txBody>
            <a:bodyPr wrap="none" anchor="ctr"/>
            <a:lstStyle/>
            <a:p>
              <a:endParaRPr lang="en-US"/>
            </a:p>
          </p:txBody>
        </p:sp>
        <p:sp>
          <p:nvSpPr>
            <p:cNvPr id="184363" name="Oval 31"/>
            <p:cNvSpPr>
              <a:spLocks noChangeAspect="1" noChangeArrowheads="1"/>
            </p:cNvSpPr>
            <p:nvPr/>
          </p:nvSpPr>
          <p:spPr bwMode="auto">
            <a:xfrm rot="16200000" flipH="1">
              <a:off x="3577" y="1753"/>
              <a:ext cx="23" cy="23"/>
            </a:xfrm>
            <a:prstGeom prst="ellipse">
              <a:avLst/>
            </a:prstGeom>
            <a:solidFill>
              <a:schemeClr val="accent2"/>
            </a:solidFill>
            <a:ln w="9525">
              <a:noFill/>
              <a:round/>
              <a:headEnd/>
              <a:tailEnd/>
            </a:ln>
          </p:spPr>
          <p:txBody>
            <a:bodyPr wrap="none" anchor="ctr"/>
            <a:lstStyle/>
            <a:p>
              <a:endParaRPr lang="en-US"/>
            </a:p>
          </p:txBody>
        </p:sp>
      </p:grpSp>
      <p:sp>
        <p:nvSpPr>
          <p:cNvPr id="184329" name="Text Box 32"/>
          <p:cNvSpPr txBox="1">
            <a:spLocks noChangeArrowheads="1"/>
          </p:cNvSpPr>
          <p:nvPr/>
        </p:nvSpPr>
        <p:spPr bwMode="auto">
          <a:xfrm>
            <a:off x="1520825" y="3276600"/>
            <a:ext cx="611188" cy="366713"/>
          </a:xfrm>
          <a:prstGeom prst="rect">
            <a:avLst/>
          </a:prstGeom>
          <a:noFill/>
          <a:ln w="9525">
            <a:noFill/>
            <a:miter lim="800000"/>
            <a:headEnd/>
            <a:tailEnd/>
          </a:ln>
        </p:spPr>
        <p:txBody>
          <a:bodyPr wrap="none">
            <a:spAutoFit/>
          </a:bodyPr>
          <a:lstStyle/>
          <a:p>
            <a:r>
              <a:rPr lang="en-US" sz="1800">
                <a:latin typeface="Arial" charset="0"/>
              </a:rPr>
              <a:t>CO</a:t>
            </a:r>
            <a:r>
              <a:rPr lang="en-US" sz="1800" baseline="-25000">
                <a:latin typeface="Arial" charset="0"/>
              </a:rPr>
              <a:t>2</a:t>
            </a:r>
          </a:p>
        </p:txBody>
      </p:sp>
      <p:sp>
        <p:nvSpPr>
          <p:cNvPr id="201761" name="Text Box 33"/>
          <p:cNvSpPr txBox="1">
            <a:spLocks noChangeArrowheads="1"/>
          </p:cNvSpPr>
          <p:nvPr/>
        </p:nvSpPr>
        <p:spPr bwMode="auto">
          <a:xfrm>
            <a:off x="6592888" y="23622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201762" name="Text Box 34"/>
          <p:cNvSpPr txBox="1">
            <a:spLocks noChangeArrowheads="1"/>
          </p:cNvSpPr>
          <p:nvPr/>
        </p:nvSpPr>
        <p:spPr bwMode="auto">
          <a:xfrm>
            <a:off x="7454900" y="2362200"/>
            <a:ext cx="619125" cy="76200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201763" name="Oval 35"/>
          <p:cNvSpPr>
            <a:spLocks noChangeAspect="1" noChangeArrowheads="1"/>
          </p:cNvSpPr>
          <p:nvPr/>
        </p:nvSpPr>
        <p:spPr bwMode="auto">
          <a:xfrm>
            <a:off x="8037513" y="2935288"/>
            <a:ext cx="36512" cy="36512"/>
          </a:xfrm>
          <a:prstGeom prst="ellipse">
            <a:avLst/>
          </a:prstGeom>
          <a:solidFill>
            <a:schemeClr val="accent2"/>
          </a:solidFill>
          <a:ln w="9525">
            <a:noFill/>
            <a:round/>
            <a:headEnd/>
            <a:tailEnd/>
          </a:ln>
        </p:spPr>
        <p:txBody>
          <a:bodyPr wrap="none" anchor="ctr"/>
          <a:lstStyle/>
          <a:p>
            <a:endParaRPr lang="en-US"/>
          </a:p>
        </p:txBody>
      </p:sp>
      <p:sp>
        <p:nvSpPr>
          <p:cNvPr id="201764" name="Oval 36"/>
          <p:cNvSpPr>
            <a:spLocks noChangeAspect="1" noChangeArrowheads="1"/>
          </p:cNvSpPr>
          <p:nvPr/>
        </p:nvSpPr>
        <p:spPr bwMode="auto">
          <a:xfrm>
            <a:off x="7924800" y="3011488"/>
            <a:ext cx="36513" cy="36512"/>
          </a:xfrm>
          <a:prstGeom prst="ellipse">
            <a:avLst/>
          </a:prstGeom>
          <a:solidFill>
            <a:schemeClr val="accent2"/>
          </a:solidFill>
          <a:ln w="9525">
            <a:noFill/>
            <a:round/>
            <a:headEnd/>
            <a:tailEnd/>
          </a:ln>
        </p:spPr>
        <p:txBody>
          <a:bodyPr wrap="none" anchor="ctr"/>
          <a:lstStyle/>
          <a:p>
            <a:endParaRPr lang="en-US"/>
          </a:p>
        </p:txBody>
      </p:sp>
      <p:sp>
        <p:nvSpPr>
          <p:cNvPr id="201765" name="Oval 37"/>
          <p:cNvSpPr>
            <a:spLocks noChangeAspect="1" noChangeArrowheads="1"/>
          </p:cNvSpPr>
          <p:nvPr/>
        </p:nvSpPr>
        <p:spPr bwMode="auto">
          <a:xfrm>
            <a:off x="7888288" y="2478088"/>
            <a:ext cx="36512" cy="36512"/>
          </a:xfrm>
          <a:prstGeom prst="ellipse">
            <a:avLst/>
          </a:prstGeom>
          <a:solidFill>
            <a:schemeClr val="accent2"/>
          </a:solidFill>
          <a:ln w="9525">
            <a:noFill/>
            <a:round/>
            <a:headEnd/>
            <a:tailEnd/>
          </a:ln>
        </p:spPr>
        <p:txBody>
          <a:bodyPr wrap="none" anchor="ctr"/>
          <a:lstStyle/>
          <a:p>
            <a:endParaRPr lang="en-US"/>
          </a:p>
        </p:txBody>
      </p:sp>
      <p:sp>
        <p:nvSpPr>
          <p:cNvPr id="201766" name="Oval 38"/>
          <p:cNvSpPr>
            <a:spLocks noChangeAspect="1" noChangeArrowheads="1"/>
          </p:cNvSpPr>
          <p:nvPr/>
        </p:nvSpPr>
        <p:spPr bwMode="auto">
          <a:xfrm>
            <a:off x="8001000" y="2554288"/>
            <a:ext cx="36513" cy="36512"/>
          </a:xfrm>
          <a:prstGeom prst="ellipse">
            <a:avLst/>
          </a:prstGeom>
          <a:solidFill>
            <a:schemeClr val="accent2"/>
          </a:solidFill>
          <a:ln w="9525">
            <a:noFill/>
            <a:round/>
            <a:headEnd/>
            <a:tailEnd/>
          </a:ln>
        </p:spPr>
        <p:txBody>
          <a:bodyPr wrap="none" anchor="ctr"/>
          <a:lstStyle/>
          <a:p>
            <a:endParaRPr lang="en-US"/>
          </a:p>
        </p:txBody>
      </p:sp>
      <p:sp>
        <p:nvSpPr>
          <p:cNvPr id="201767" name="Text Box 39"/>
          <p:cNvSpPr txBox="1">
            <a:spLocks noChangeArrowheads="1"/>
          </p:cNvSpPr>
          <p:nvPr/>
        </p:nvSpPr>
        <p:spPr bwMode="auto">
          <a:xfrm>
            <a:off x="5778500" y="2360613"/>
            <a:ext cx="619125" cy="76200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grpSp>
        <p:nvGrpSpPr>
          <p:cNvPr id="6" name="Group 40"/>
          <p:cNvGrpSpPr>
            <a:grpSpLocks/>
          </p:cNvGrpSpPr>
          <p:nvPr/>
        </p:nvGrpSpPr>
        <p:grpSpPr bwMode="auto">
          <a:xfrm>
            <a:off x="6361113" y="2630488"/>
            <a:ext cx="1066800" cy="225425"/>
            <a:chOff x="4007" y="1657"/>
            <a:chExt cx="672" cy="142"/>
          </a:xfrm>
        </p:grpSpPr>
        <p:sp>
          <p:nvSpPr>
            <p:cNvPr id="184349" name="Oval 41"/>
            <p:cNvSpPr>
              <a:spLocks noChangeAspect="1" noChangeArrowheads="1"/>
            </p:cNvSpPr>
            <p:nvPr/>
          </p:nvSpPr>
          <p:spPr bwMode="auto">
            <a:xfrm>
              <a:off x="4537" y="177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50" name="Oval 42"/>
            <p:cNvSpPr>
              <a:spLocks noChangeAspect="1" noChangeArrowheads="1"/>
            </p:cNvSpPr>
            <p:nvPr/>
          </p:nvSpPr>
          <p:spPr bwMode="auto">
            <a:xfrm>
              <a:off x="4107"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51" name="Oval 43"/>
            <p:cNvSpPr>
              <a:spLocks noChangeAspect="1" noChangeArrowheads="1"/>
            </p:cNvSpPr>
            <p:nvPr/>
          </p:nvSpPr>
          <p:spPr bwMode="auto">
            <a:xfrm>
              <a:off x="4105" y="177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52" name="Oval 44"/>
            <p:cNvSpPr>
              <a:spLocks noChangeAspect="1" noChangeArrowheads="1"/>
            </p:cNvSpPr>
            <p:nvPr/>
          </p:nvSpPr>
          <p:spPr bwMode="auto">
            <a:xfrm>
              <a:off x="4537" y="165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4353" name="Oval 45"/>
            <p:cNvSpPr>
              <a:spLocks noChangeAspect="1" noChangeArrowheads="1"/>
            </p:cNvSpPr>
            <p:nvPr/>
          </p:nvSpPr>
          <p:spPr bwMode="auto">
            <a:xfrm>
              <a:off x="4656" y="1680"/>
              <a:ext cx="23" cy="23"/>
            </a:xfrm>
            <a:prstGeom prst="ellipse">
              <a:avLst/>
            </a:prstGeom>
            <a:solidFill>
              <a:schemeClr val="accent2"/>
            </a:solidFill>
            <a:ln w="9525">
              <a:noFill/>
              <a:round/>
              <a:headEnd/>
              <a:tailEnd/>
            </a:ln>
          </p:spPr>
          <p:txBody>
            <a:bodyPr wrap="none" anchor="ctr"/>
            <a:lstStyle/>
            <a:p>
              <a:endParaRPr lang="en-US"/>
            </a:p>
          </p:txBody>
        </p:sp>
        <p:sp>
          <p:nvSpPr>
            <p:cNvPr id="184354" name="Oval 46"/>
            <p:cNvSpPr>
              <a:spLocks noChangeAspect="1" noChangeArrowheads="1"/>
            </p:cNvSpPr>
            <p:nvPr/>
          </p:nvSpPr>
          <p:spPr bwMode="auto">
            <a:xfrm>
              <a:off x="4656" y="1776"/>
              <a:ext cx="23" cy="23"/>
            </a:xfrm>
            <a:prstGeom prst="ellipse">
              <a:avLst/>
            </a:prstGeom>
            <a:solidFill>
              <a:schemeClr val="accent2"/>
            </a:solidFill>
            <a:ln w="9525">
              <a:noFill/>
              <a:round/>
              <a:headEnd/>
              <a:tailEnd/>
            </a:ln>
          </p:spPr>
          <p:txBody>
            <a:bodyPr wrap="none" anchor="ctr"/>
            <a:lstStyle/>
            <a:p>
              <a:endParaRPr lang="en-US"/>
            </a:p>
          </p:txBody>
        </p:sp>
        <p:sp>
          <p:nvSpPr>
            <p:cNvPr id="184355" name="Oval 47"/>
            <p:cNvSpPr>
              <a:spLocks noChangeAspect="1" noChangeArrowheads="1"/>
            </p:cNvSpPr>
            <p:nvPr/>
          </p:nvSpPr>
          <p:spPr bwMode="auto">
            <a:xfrm>
              <a:off x="4007" y="1680"/>
              <a:ext cx="23" cy="23"/>
            </a:xfrm>
            <a:prstGeom prst="ellipse">
              <a:avLst/>
            </a:prstGeom>
            <a:solidFill>
              <a:schemeClr val="accent2"/>
            </a:solidFill>
            <a:ln w="9525">
              <a:noFill/>
              <a:round/>
              <a:headEnd/>
              <a:tailEnd/>
            </a:ln>
          </p:spPr>
          <p:txBody>
            <a:bodyPr wrap="none" anchor="ctr"/>
            <a:lstStyle/>
            <a:p>
              <a:endParaRPr lang="en-US"/>
            </a:p>
          </p:txBody>
        </p:sp>
        <p:sp>
          <p:nvSpPr>
            <p:cNvPr id="184356" name="Oval 48"/>
            <p:cNvSpPr>
              <a:spLocks noChangeAspect="1" noChangeArrowheads="1"/>
            </p:cNvSpPr>
            <p:nvPr/>
          </p:nvSpPr>
          <p:spPr bwMode="auto">
            <a:xfrm>
              <a:off x="4007" y="1776"/>
              <a:ext cx="23" cy="23"/>
            </a:xfrm>
            <a:prstGeom prst="ellipse">
              <a:avLst/>
            </a:prstGeom>
            <a:solidFill>
              <a:schemeClr val="accent2"/>
            </a:solidFill>
            <a:ln w="9525">
              <a:noFill/>
              <a:round/>
              <a:headEnd/>
              <a:tailEnd/>
            </a:ln>
          </p:spPr>
          <p:txBody>
            <a:bodyPr wrap="none" anchor="ctr"/>
            <a:lstStyle/>
            <a:p>
              <a:endParaRPr lang="en-US"/>
            </a:p>
          </p:txBody>
        </p:sp>
      </p:grpSp>
      <p:sp>
        <p:nvSpPr>
          <p:cNvPr id="201777" name="Oval 49"/>
          <p:cNvSpPr>
            <a:spLocks noChangeAspect="1" noChangeArrowheads="1"/>
          </p:cNvSpPr>
          <p:nvPr/>
        </p:nvSpPr>
        <p:spPr bwMode="auto">
          <a:xfrm rot="16200000" flipH="1">
            <a:off x="5864226" y="3011487"/>
            <a:ext cx="36512" cy="36513"/>
          </a:xfrm>
          <a:prstGeom prst="ellipse">
            <a:avLst/>
          </a:prstGeom>
          <a:solidFill>
            <a:schemeClr val="accent2"/>
          </a:solidFill>
          <a:ln w="9525">
            <a:noFill/>
            <a:round/>
            <a:headEnd/>
            <a:tailEnd/>
          </a:ln>
        </p:spPr>
        <p:txBody>
          <a:bodyPr wrap="none" anchor="ctr"/>
          <a:lstStyle/>
          <a:p>
            <a:endParaRPr lang="en-US"/>
          </a:p>
        </p:txBody>
      </p:sp>
      <p:sp>
        <p:nvSpPr>
          <p:cNvPr id="201778" name="Oval 50"/>
          <p:cNvSpPr>
            <a:spLocks noChangeAspect="1" noChangeArrowheads="1"/>
          </p:cNvSpPr>
          <p:nvPr/>
        </p:nvSpPr>
        <p:spPr bwMode="auto">
          <a:xfrm rot="16200000" flipH="1">
            <a:off x="5791200" y="2895600"/>
            <a:ext cx="36513" cy="36513"/>
          </a:xfrm>
          <a:prstGeom prst="ellipse">
            <a:avLst/>
          </a:prstGeom>
          <a:solidFill>
            <a:schemeClr val="accent2"/>
          </a:solidFill>
          <a:ln w="9525">
            <a:noFill/>
            <a:round/>
            <a:headEnd/>
            <a:tailEnd/>
          </a:ln>
        </p:spPr>
        <p:txBody>
          <a:bodyPr wrap="none" anchor="ctr"/>
          <a:lstStyle/>
          <a:p>
            <a:endParaRPr lang="en-US"/>
          </a:p>
        </p:txBody>
      </p:sp>
      <p:sp>
        <p:nvSpPr>
          <p:cNvPr id="201779" name="Oval 51"/>
          <p:cNvSpPr>
            <a:spLocks noChangeAspect="1" noChangeArrowheads="1"/>
          </p:cNvSpPr>
          <p:nvPr/>
        </p:nvSpPr>
        <p:spPr bwMode="auto">
          <a:xfrm rot="16200000" flipH="1">
            <a:off x="5754687" y="2590801"/>
            <a:ext cx="36513" cy="36512"/>
          </a:xfrm>
          <a:prstGeom prst="ellipse">
            <a:avLst/>
          </a:prstGeom>
          <a:solidFill>
            <a:schemeClr val="accent2"/>
          </a:solidFill>
          <a:ln w="9525">
            <a:noFill/>
            <a:round/>
            <a:headEnd/>
            <a:tailEnd/>
          </a:ln>
        </p:spPr>
        <p:txBody>
          <a:bodyPr wrap="none" anchor="ctr"/>
          <a:lstStyle/>
          <a:p>
            <a:endParaRPr lang="en-US"/>
          </a:p>
        </p:txBody>
      </p:sp>
      <p:sp>
        <p:nvSpPr>
          <p:cNvPr id="201780" name="Oval 52"/>
          <p:cNvSpPr>
            <a:spLocks noChangeAspect="1" noChangeArrowheads="1"/>
          </p:cNvSpPr>
          <p:nvPr/>
        </p:nvSpPr>
        <p:spPr bwMode="auto">
          <a:xfrm rot="16200000" flipH="1">
            <a:off x="5830888" y="2478088"/>
            <a:ext cx="36512" cy="36512"/>
          </a:xfrm>
          <a:prstGeom prst="ellipse">
            <a:avLst/>
          </a:prstGeom>
          <a:solidFill>
            <a:schemeClr val="accent2"/>
          </a:solidFill>
          <a:ln w="9525">
            <a:noFill/>
            <a:round/>
            <a:headEnd/>
            <a:tailEnd/>
          </a:ln>
        </p:spPr>
        <p:txBody>
          <a:bodyPr wrap="none" anchor="ctr"/>
          <a:lstStyle/>
          <a:p>
            <a:endParaRPr lang="en-US"/>
          </a:p>
        </p:txBody>
      </p:sp>
      <p:grpSp>
        <p:nvGrpSpPr>
          <p:cNvPr id="7" name="Group 53"/>
          <p:cNvGrpSpPr>
            <a:grpSpLocks/>
          </p:cNvGrpSpPr>
          <p:nvPr/>
        </p:nvGrpSpPr>
        <p:grpSpPr bwMode="auto">
          <a:xfrm>
            <a:off x="6400800" y="2667000"/>
            <a:ext cx="990600" cy="152400"/>
            <a:chOff x="4032" y="1680"/>
            <a:chExt cx="624" cy="96"/>
          </a:xfrm>
        </p:grpSpPr>
        <p:sp>
          <p:nvSpPr>
            <p:cNvPr id="184345" name="Line 54"/>
            <p:cNvSpPr>
              <a:spLocks noChangeShapeType="1"/>
            </p:cNvSpPr>
            <p:nvPr/>
          </p:nvSpPr>
          <p:spPr bwMode="auto">
            <a:xfrm>
              <a:off x="4032" y="1680"/>
              <a:ext cx="96" cy="0"/>
            </a:xfrm>
            <a:prstGeom prst="line">
              <a:avLst/>
            </a:prstGeom>
            <a:noFill/>
            <a:ln w="22225">
              <a:solidFill>
                <a:schemeClr val="tx1"/>
              </a:solidFill>
              <a:round/>
              <a:headEnd/>
              <a:tailEnd/>
            </a:ln>
          </p:spPr>
          <p:txBody>
            <a:bodyPr/>
            <a:lstStyle/>
            <a:p>
              <a:endParaRPr lang="en-US"/>
            </a:p>
          </p:txBody>
        </p:sp>
        <p:sp>
          <p:nvSpPr>
            <p:cNvPr id="184346" name="Line 55"/>
            <p:cNvSpPr>
              <a:spLocks noChangeShapeType="1"/>
            </p:cNvSpPr>
            <p:nvPr/>
          </p:nvSpPr>
          <p:spPr bwMode="auto">
            <a:xfrm>
              <a:off x="4032" y="1776"/>
              <a:ext cx="96" cy="0"/>
            </a:xfrm>
            <a:prstGeom prst="line">
              <a:avLst/>
            </a:prstGeom>
            <a:noFill/>
            <a:ln w="22225">
              <a:solidFill>
                <a:schemeClr val="tx1"/>
              </a:solidFill>
              <a:round/>
              <a:headEnd/>
              <a:tailEnd/>
            </a:ln>
          </p:spPr>
          <p:txBody>
            <a:bodyPr/>
            <a:lstStyle/>
            <a:p>
              <a:endParaRPr lang="en-US"/>
            </a:p>
          </p:txBody>
        </p:sp>
        <p:sp>
          <p:nvSpPr>
            <p:cNvPr id="184347" name="Line 56"/>
            <p:cNvSpPr>
              <a:spLocks noChangeShapeType="1"/>
            </p:cNvSpPr>
            <p:nvPr/>
          </p:nvSpPr>
          <p:spPr bwMode="auto">
            <a:xfrm>
              <a:off x="4560" y="1680"/>
              <a:ext cx="96" cy="0"/>
            </a:xfrm>
            <a:prstGeom prst="line">
              <a:avLst/>
            </a:prstGeom>
            <a:noFill/>
            <a:ln w="22225">
              <a:solidFill>
                <a:schemeClr val="tx1"/>
              </a:solidFill>
              <a:round/>
              <a:headEnd/>
              <a:tailEnd/>
            </a:ln>
          </p:spPr>
          <p:txBody>
            <a:bodyPr/>
            <a:lstStyle/>
            <a:p>
              <a:endParaRPr lang="en-US"/>
            </a:p>
          </p:txBody>
        </p:sp>
        <p:sp>
          <p:nvSpPr>
            <p:cNvPr id="184348" name="Line 57"/>
            <p:cNvSpPr>
              <a:spLocks noChangeShapeType="1"/>
            </p:cNvSpPr>
            <p:nvPr/>
          </p:nvSpPr>
          <p:spPr bwMode="auto">
            <a:xfrm>
              <a:off x="4560" y="1776"/>
              <a:ext cx="96" cy="0"/>
            </a:xfrm>
            <a:prstGeom prst="line">
              <a:avLst/>
            </a:prstGeom>
            <a:noFill/>
            <a:ln w="22225">
              <a:solidFill>
                <a:schemeClr val="tx1"/>
              </a:solidFill>
              <a:round/>
              <a:headEnd/>
              <a:tailEnd/>
            </a:ln>
          </p:spPr>
          <p:txBody>
            <a:bodyPr/>
            <a:lstStyle/>
            <a:p>
              <a:endParaRPr lang="en-US"/>
            </a:p>
          </p:txBody>
        </p:sp>
      </p:grpSp>
      <p:pic>
        <p:nvPicPr>
          <p:cNvPr id="201787" name="Picture 59" descr="co2"/>
          <p:cNvPicPr>
            <a:picLocks noChangeAspect="1" noChangeArrowheads="1"/>
          </p:cNvPicPr>
          <p:nvPr/>
        </p:nvPicPr>
        <p:blipFill>
          <a:blip r:embed="rId4" cstate="print"/>
          <a:srcRect l="5585" t="24156" b="16531"/>
          <a:stretch>
            <a:fillRect/>
          </a:stretch>
        </p:blipFill>
        <p:spPr bwMode="auto">
          <a:xfrm>
            <a:off x="2717800" y="4679950"/>
            <a:ext cx="3381375" cy="1395413"/>
          </a:xfrm>
          <a:prstGeom prst="rect">
            <a:avLst/>
          </a:prstGeom>
          <a:noFill/>
          <a:ln w="9525">
            <a:noFill/>
            <a:miter lim="800000"/>
            <a:headEnd/>
            <a:tailEnd/>
          </a:ln>
        </p:spPr>
      </p:pic>
      <p:pic>
        <p:nvPicPr>
          <p:cNvPr id="201791" name="Picture 63" descr="Image:Carbon Dioxide Molecule VdW.png"/>
          <p:cNvPicPr>
            <a:picLocks noChangeAspect="1" noChangeArrowheads="1"/>
          </p:cNvPicPr>
          <p:nvPr/>
        </p:nvPicPr>
        <p:blipFill>
          <a:blip r:embed="rId5" cstate="print">
            <a:lum bright="12000" contrast="30000"/>
          </a:blip>
          <a:srcRect/>
          <a:stretch>
            <a:fillRect/>
          </a:stretch>
        </p:blipFill>
        <p:spPr bwMode="auto">
          <a:xfrm>
            <a:off x="7437438" y="601663"/>
            <a:ext cx="1150937" cy="8032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01761"/>
                                        </p:tgtEl>
                                        <p:attrNameLst>
                                          <p:attrName>style.visibility</p:attrName>
                                        </p:attrNameLst>
                                      </p:cBhvr>
                                      <p:to>
                                        <p:strVal val="visible"/>
                                      </p:to>
                                    </p:set>
                                    <p:anim calcmode="lin" valueType="num">
                                      <p:cBhvr>
                                        <p:cTn id="7" dur="500" fill="hold"/>
                                        <p:tgtEl>
                                          <p:spTgt spid="20176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176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176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1761"/>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01762"/>
                                        </p:tgtEl>
                                        <p:attrNameLst>
                                          <p:attrName>style.visibility</p:attrName>
                                        </p:attrNameLst>
                                      </p:cBhvr>
                                      <p:to>
                                        <p:strVal val="visible"/>
                                      </p:to>
                                    </p:set>
                                    <p:anim calcmode="lin" valueType="num">
                                      <p:cBhvr>
                                        <p:cTn id="13" dur="500" fill="hold"/>
                                        <p:tgtEl>
                                          <p:spTgt spid="20176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0176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0176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01762"/>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201763"/>
                                        </p:tgtEl>
                                        <p:attrNameLst>
                                          <p:attrName>style.visibility</p:attrName>
                                        </p:attrNameLst>
                                      </p:cBhvr>
                                      <p:to>
                                        <p:strVal val="visible"/>
                                      </p:to>
                                    </p:set>
                                    <p:anim calcmode="lin" valueType="num">
                                      <p:cBhvr>
                                        <p:cTn id="19" dur="500" fill="hold"/>
                                        <p:tgtEl>
                                          <p:spTgt spid="20176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0176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0176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01763"/>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201764"/>
                                        </p:tgtEl>
                                        <p:attrNameLst>
                                          <p:attrName>style.visibility</p:attrName>
                                        </p:attrNameLst>
                                      </p:cBhvr>
                                      <p:to>
                                        <p:strVal val="visible"/>
                                      </p:to>
                                    </p:set>
                                    <p:anim calcmode="lin" valueType="num">
                                      <p:cBhvr>
                                        <p:cTn id="25" dur="500" fill="hold"/>
                                        <p:tgtEl>
                                          <p:spTgt spid="20176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20176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20176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201764"/>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201765"/>
                                        </p:tgtEl>
                                        <p:attrNameLst>
                                          <p:attrName>style.visibility</p:attrName>
                                        </p:attrNameLst>
                                      </p:cBhvr>
                                      <p:to>
                                        <p:strVal val="visible"/>
                                      </p:to>
                                    </p:set>
                                    <p:anim calcmode="lin" valueType="num">
                                      <p:cBhvr>
                                        <p:cTn id="31" dur="500" fill="hold"/>
                                        <p:tgtEl>
                                          <p:spTgt spid="20176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0176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0176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01765"/>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201766"/>
                                        </p:tgtEl>
                                        <p:attrNameLst>
                                          <p:attrName>style.visibility</p:attrName>
                                        </p:attrNameLst>
                                      </p:cBhvr>
                                      <p:to>
                                        <p:strVal val="visible"/>
                                      </p:to>
                                    </p:set>
                                    <p:anim calcmode="lin" valueType="num">
                                      <p:cBhvr>
                                        <p:cTn id="37" dur="500" fill="hold"/>
                                        <p:tgtEl>
                                          <p:spTgt spid="201766"/>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01766"/>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01766"/>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01766"/>
                                        </p:tgtEl>
                                        <p:attrNameLst>
                                          <p:attrName>ppt_y</p:attrName>
                                        </p:attrNameLst>
                                      </p:cBhvr>
                                      <p:tavLst>
                                        <p:tav tm="0">
                                          <p:val>
                                            <p:strVal val="#ppt_y"/>
                                          </p:val>
                                        </p:tav>
                                        <p:tav tm="100000">
                                          <p:val>
                                            <p:strVal val="#ppt_y"/>
                                          </p:val>
                                        </p:tav>
                                      </p:tavLst>
                                    </p:anim>
                                  </p:childTnLst>
                                </p:cTn>
                              </p:par>
                              <p:par>
                                <p:cTn id="41" presetID="39" presetClass="entr" presetSubtype="0" accel="100000" fill="hold" grpId="0" nodeType="withEffect">
                                  <p:stCondLst>
                                    <p:cond delay="0"/>
                                  </p:stCondLst>
                                  <p:childTnLst>
                                    <p:set>
                                      <p:cBhvr>
                                        <p:cTn id="42" dur="1" fill="hold">
                                          <p:stCondLst>
                                            <p:cond delay="0"/>
                                          </p:stCondLst>
                                        </p:cTn>
                                        <p:tgtEl>
                                          <p:spTgt spid="201767"/>
                                        </p:tgtEl>
                                        <p:attrNameLst>
                                          <p:attrName>style.visibility</p:attrName>
                                        </p:attrNameLst>
                                      </p:cBhvr>
                                      <p:to>
                                        <p:strVal val="visible"/>
                                      </p:to>
                                    </p:set>
                                    <p:anim calcmode="lin" valueType="num">
                                      <p:cBhvr>
                                        <p:cTn id="43" dur="500" fill="hold"/>
                                        <p:tgtEl>
                                          <p:spTgt spid="201767"/>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201767"/>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201767"/>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201767"/>
                                        </p:tgtEl>
                                        <p:attrNameLst>
                                          <p:attrName>ppt_y</p:attrName>
                                        </p:attrNameLst>
                                      </p:cBhvr>
                                      <p:tavLst>
                                        <p:tav tm="0">
                                          <p:val>
                                            <p:strVal val="#ppt_y"/>
                                          </p:val>
                                        </p:tav>
                                        <p:tav tm="100000">
                                          <p:val>
                                            <p:strVal val="#ppt_y"/>
                                          </p:val>
                                        </p:tav>
                                      </p:tavLst>
                                    </p:anim>
                                  </p:childTnLst>
                                </p:cTn>
                              </p:par>
                              <p:par>
                                <p:cTn id="47" presetID="39" presetClass="entr" presetSubtype="0" ac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
                                          </p:val>
                                        </p:tav>
                                        <p:tav tm="100000">
                                          <p:val>
                                            <p:strVal val="#ppt_y"/>
                                          </p:val>
                                        </p:tav>
                                      </p:tavLst>
                                    </p:anim>
                                  </p:childTnLst>
                                </p:cTn>
                              </p:par>
                              <p:par>
                                <p:cTn id="53" presetID="39" presetClass="entr" presetSubtype="0" accel="100000" fill="hold" grpId="0" nodeType="withEffect">
                                  <p:stCondLst>
                                    <p:cond delay="0"/>
                                  </p:stCondLst>
                                  <p:childTnLst>
                                    <p:set>
                                      <p:cBhvr>
                                        <p:cTn id="54" dur="1" fill="hold">
                                          <p:stCondLst>
                                            <p:cond delay="0"/>
                                          </p:stCondLst>
                                        </p:cTn>
                                        <p:tgtEl>
                                          <p:spTgt spid="201777"/>
                                        </p:tgtEl>
                                        <p:attrNameLst>
                                          <p:attrName>style.visibility</p:attrName>
                                        </p:attrNameLst>
                                      </p:cBhvr>
                                      <p:to>
                                        <p:strVal val="visible"/>
                                      </p:to>
                                    </p:set>
                                    <p:anim calcmode="lin" valueType="num">
                                      <p:cBhvr>
                                        <p:cTn id="55" dur="500" fill="hold"/>
                                        <p:tgtEl>
                                          <p:spTgt spid="201777"/>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01777"/>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01777"/>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01777"/>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201778"/>
                                        </p:tgtEl>
                                        <p:attrNameLst>
                                          <p:attrName>style.visibility</p:attrName>
                                        </p:attrNameLst>
                                      </p:cBhvr>
                                      <p:to>
                                        <p:strVal val="visible"/>
                                      </p:to>
                                    </p:set>
                                    <p:anim calcmode="lin" valueType="num">
                                      <p:cBhvr>
                                        <p:cTn id="61" dur="500" fill="hold"/>
                                        <p:tgtEl>
                                          <p:spTgt spid="201778"/>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01778"/>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01778"/>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01778"/>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201779"/>
                                        </p:tgtEl>
                                        <p:attrNameLst>
                                          <p:attrName>style.visibility</p:attrName>
                                        </p:attrNameLst>
                                      </p:cBhvr>
                                      <p:to>
                                        <p:strVal val="visible"/>
                                      </p:to>
                                    </p:set>
                                    <p:anim calcmode="lin" valueType="num">
                                      <p:cBhvr>
                                        <p:cTn id="67" dur="500" fill="hold"/>
                                        <p:tgtEl>
                                          <p:spTgt spid="201779"/>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201779"/>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201779"/>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201779"/>
                                        </p:tgtEl>
                                        <p:attrNameLst>
                                          <p:attrName>ppt_y</p:attrName>
                                        </p:attrNameLst>
                                      </p:cBhvr>
                                      <p:tavLst>
                                        <p:tav tm="0">
                                          <p:val>
                                            <p:strVal val="#ppt_y"/>
                                          </p:val>
                                        </p:tav>
                                        <p:tav tm="100000">
                                          <p:val>
                                            <p:strVal val="#ppt_y"/>
                                          </p:val>
                                        </p:tav>
                                      </p:tavLst>
                                    </p:anim>
                                  </p:childTnLst>
                                </p:cTn>
                              </p:par>
                              <p:par>
                                <p:cTn id="71" presetID="39" presetClass="entr" presetSubtype="0" accel="100000" fill="hold" grpId="0" nodeType="withEffect">
                                  <p:stCondLst>
                                    <p:cond delay="0"/>
                                  </p:stCondLst>
                                  <p:childTnLst>
                                    <p:set>
                                      <p:cBhvr>
                                        <p:cTn id="72" dur="1" fill="hold">
                                          <p:stCondLst>
                                            <p:cond delay="0"/>
                                          </p:stCondLst>
                                        </p:cTn>
                                        <p:tgtEl>
                                          <p:spTgt spid="201780"/>
                                        </p:tgtEl>
                                        <p:attrNameLst>
                                          <p:attrName>style.visibility</p:attrName>
                                        </p:attrNameLst>
                                      </p:cBhvr>
                                      <p:to>
                                        <p:strVal val="visible"/>
                                      </p:to>
                                    </p:set>
                                    <p:anim calcmode="lin" valueType="num">
                                      <p:cBhvr>
                                        <p:cTn id="73" dur="500" fill="hold"/>
                                        <p:tgtEl>
                                          <p:spTgt spid="201780"/>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201780"/>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201780"/>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201780"/>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000"/>
                                        <p:tgtEl>
                                          <p:spTgt spid="6"/>
                                        </p:tgtEl>
                                      </p:cBhvr>
                                    </p:animEffect>
                                    <p:set>
                                      <p:cBhvr>
                                        <p:cTn id="81" dur="1" fill="hold">
                                          <p:stCondLst>
                                            <p:cond delay="1999"/>
                                          </p:stCondLst>
                                        </p:cTn>
                                        <p:tgtEl>
                                          <p:spTgt spid="6"/>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20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201787"/>
                                        </p:tgtEl>
                                        <p:attrNameLst>
                                          <p:attrName>style.visibility</p:attrName>
                                        </p:attrNameLst>
                                      </p:cBhvr>
                                      <p:to>
                                        <p:strVal val="visible"/>
                                      </p:to>
                                    </p:set>
                                    <p:animEffect transition="in" filter="fade">
                                      <p:cBhvr>
                                        <p:cTn id="89" dur="1000"/>
                                        <p:tgtEl>
                                          <p:spTgt spid="201787"/>
                                        </p:tgtEl>
                                      </p:cBhvr>
                                    </p:animEffect>
                                    <p:anim calcmode="lin" valueType="num">
                                      <p:cBhvr>
                                        <p:cTn id="90" dur="1000" fill="hold"/>
                                        <p:tgtEl>
                                          <p:spTgt spid="201787"/>
                                        </p:tgtEl>
                                        <p:attrNameLst>
                                          <p:attrName>ppt_x</p:attrName>
                                        </p:attrNameLst>
                                      </p:cBhvr>
                                      <p:tavLst>
                                        <p:tav tm="0">
                                          <p:val>
                                            <p:strVal val="#ppt_x"/>
                                          </p:val>
                                        </p:tav>
                                        <p:tav tm="100000">
                                          <p:val>
                                            <p:strVal val="#ppt_x"/>
                                          </p:val>
                                        </p:tav>
                                      </p:tavLst>
                                    </p:anim>
                                    <p:anim calcmode="lin" valueType="num">
                                      <p:cBhvr>
                                        <p:cTn id="91" dur="1000" fill="hold"/>
                                        <p:tgtEl>
                                          <p:spTgt spid="20178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nodeType="clickEffect">
                                  <p:stCondLst>
                                    <p:cond delay="0"/>
                                  </p:stCondLst>
                                  <p:childTnLst>
                                    <p:set>
                                      <p:cBhvr>
                                        <p:cTn id="95" dur="1" fill="hold">
                                          <p:stCondLst>
                                            <p:cond delay="0"/>
                                          </p:stCondLst>
                                        </p:cTn>
                                        <p:tgtEl>
                                          <p:spTgt spid="201791"/>
                                        </p:tgtEl>
                                        <p:attrNameLst>
                                          <p:attrName>style.visibility</p:attrName>
                                        </p:attrNameLst>
                                      </p:cBhvr>
                                      <p:to>
                                        <p:strVal val="visible"/>
                                      </p:to>
                                    </p:set>
                                    <p:anim calcmode="lin" valueType="num">
                                      <p:cBhvr>
                                        <p:cTn id="96" dur="500" fill="hold"/>
                                        <p:tgtEl>
                                          <p:spTgt spid="201791"/>
                                        </p:tgtEl>
                                        <p:attrNameLst>
                                          <p:attrName>ppt_w</p:attrName>
                                        </p:attrNameLst>
                                      </p:cBhvr>
                                      <p:tavLst>
                                        <p:tav tm="0">
                                          <p:val>
                                            <p:fltVal val="0"/>
                                          </p:val>
                                        </p:tav>
                                        <p:tav tm="100000">
                                          <p:val>
                                            <p:strVal val="#ppt_w"/>
                                          </p:val>
                                        </p:tav>
                                      </p:tavLst>
                                    </p:anim>
                                    <p:anim calcmode="lin" valueType="num">
                                      <p:cBhvr>
                                        <p:cTn id="97" dur="500" fill="hold"/>
                                        <p:tgtEl>
                                          <p:spTgt spid="201791"/>
                                        </p:tgtEl>
                                        <p:attrNameLst>
                                          <p:attrName>ppt_h</p:attrName>
                                        </p:attrNameLst>
                                      </p:cBhvr>
                                      <p:tavLst>
                                        <p:tav tm="0">
                                          <p:val>
                                            <p:fltVal val="0"/>
                                          </p:val>
                                        </p:tav>
                                        <p:tav tm="100000">
                                          <p:val>
                                            <p:strVal val="#ppt_h"/>
                                          </p:val>
                                        </p:tav>
                                      </p:tavLst>
                                    </p:anim>
                                    <p:animEffect transition="in" filter="fade">
                                      <p:cBhvr>
                                        <p:cTn id="98" dur="500"/>
                                        <p:tgtEl>
                                          <p:spTgt spid="201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1" grpId="0"/>
      <p:bldP spid="201762" grpId="0"/>
      <p:bldP spid="201763" grpId="0" animBg="1"/>
      <p:bldP spid="201764" grpId="0" animBg="1"/>
      <p:bldP spid="201765" grpId="0" animBg="1"/>
      <p:bldP spid="201766" grpId="0" animBg="1"/>
      <p:bldP spid="201767" grpId="0"/>
      <p:bldP spid="201777" grpId="0" animBg="1"/>
      <p:bldP spid="201778" grpId="0" animBg="1"/>
      <p:bldP spid="201779" grpId="0" animBg="1"/>
      <p:bldP spid="20178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smtClean="0"/>
              <a:t>Ammonia</a:t>
            </a:r>
          </a:p>
        </p:txBody>
      </p:sp>
      <p:sp>
        <p:nvSpPr>
          <p:cNvPr id="185347" name="Text Box 3"/>
          <p:cNvSpPr txBox="1">
            <a:spLocks noChangeArrowheads="1"/>
          </p:cNvSpPr>
          <p:nvPr/>
        </p:nvSpPr>
        <p:spPr bwMode="auto">
          <a:xfrm>
            <a:off x="2613025" y="2259013"/>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5348" name="Oval 4"/>
          <p:cNvSpPr>
            <a:spLocks noChangeAspect="1" noChangeArrowheads="1"/>
          </p:cNvSpPr>
          <p:nvPr/>
        </p:nvSpPr>
        <p:spPr bwMode="auto">
          <a:xfrm>
            <a:off x="3262313" y="2716213"/>
            <a:ext cx="36512" cy="36512"/>
          </a:xfrm>
          <a:prstGeom prst="ellipse">
            <a:avLst/>
          </a:prstGeom>
          <a:solidFill>
            <a:srgbClr val="FF0000"/>
          </a:solidFill>
          <a:ln w="9525">
            <a:noFill/>
            <a:round/>
            <a:headEnd/>
            <a:tailEnd/>
          </a:ln>
        </p:spPr>
        <p:txBody>
          <a:bodyPr wrap="none" anchor="ctr"/>
          <a:lstStyle/>
          <a:p>
            <a:endParaRPr lang="en-US"/>
          </a:p>
        </p:txBody>
      </p:sp>
      <p:sp>
        <p:nvSpPr>
          <p:cNvPr id="185349" name="Oval 5"/>
          <p:cNvSpPr>
            <a:spLocks noChangeAspect="1" noChangeArrowheads="1"/>
          </p:cNvSpPr>
          <p:nvPr/>
        </p:nvSpPr>
        <p:spPr bwMode="auto">
          <a:xfrm>
            <a:off x="2576513" y="2828925"/>
            <a:ext cx="36512" cy="36513"/>
          </a:xfrm>
          <a:prstGeom prst="ellipse">
            <a:avLst/>
          </a:prstGeom>
          <a:solidFill>
            <a:srgbClr val="FF0000"/>
          </a:solidFill>
          <a:ln w="9525">
            <a:noFill/>
            <a:round/>
            <a:headEnd/>
            <a:tailEnd/>
          </a:ln>
        </p:spPr>
        <p:txBody>
          <a:bodyPr wrap="none" anchor="ctr"/>
          <a:lstStyle/>
          <a:p>
            <a:endParaRPr lang="en-US"/>
          </a:p>
        </p:txBody>
      </p:sp>
      <p:sp>
        <p:nvSpPr>
          <p:cNvPr id="185350" name="Oval 6"/>
          <p:cNvSpPr>
            <a:spLocks noChangeAspect="1" noChangeArrowheads="1"/>
          </p:cNvSpPr>
          <p:nvPr/>
        </p:nvSpPr>
        <p:spPr bwMode="auto">
          <a:xfrm>
            <a:off x="2994025" y="2984500"/>
            <a:ext cx="36513" cy="36513"/>
          </a:xfrm>
          <a:prstGeom prst="ellipse">
            <a:avLst/>
          </a:prstGeom>
          <a:solidFill>
            <a:srgbClr val="FF0000"/>
          </a:solidFill>
          <a:ln w="9525">
            <a:noFill/>
            <a:round/>
            <a:headEnd/>
            <a:tailEnd/>
          </a:ln>
        </p:spPr>
        <p:txBody>
          <a:bodyPr wrap="none" anchor="ctr"/>
          <a:lstStyle/>
          <a:p>
            <a:endParaRPr lang="en-US"/>
          </a:p>
        </p:txBody>
      </p:sp>
      <p:sp>
        <p:nvSpPr>
          <p:cNvPr id="185351" name="Oval 7"/>
          <p:cNvSpPr>
            <a:spLocks noChangeAspect="1" noChangeArrowheads="1"/>
          </p:cNvSpPr>
          <p:nvPr/>
        </p:nvSpPr>
        <p:spPr bwMode="auto">
          <a:xfrm>
            <a:off x="2801938" y="2298700"/>
            <a:ext cx="36512" cy="36513"/>
          </a:xfrm>
          <a:prstGeom prst="ellipse">
            <a:avLst/>
          </a:prstGeom>
          <a:solidFill>
            <a:srgbClr val="FF0000"/>
          </a:solidFill>
          <a:ln w="9525">
            <a:noFill/>
            <a:round/>
            <a:headEnd/>
            <a:tailEnd/>
          </a:ln>
        </p:spPr>
        <p:txBody>
          <a:bodyPr wrap="none" anchor="ctr"/>
          <a:lstStyle/>
          <a:p>
            <a:endParaRPr lang="en-US"/>
          </a:p>
        </p:txBody>
      </p:sp>
      <p:sp>
        <p:nvSpPr>
          <p:cNvPr id="185352" name="Oval 8"/>
          <p:cNvSpPr>
            <a:spLocks noChangeAspect="1" noChangeArrowheads="1"/>
          </p:cNvSpPr>
          <p:nvPr/>
        </p:nvSpPr>
        <p:spPr bwMode="auto">
          <a:xfrm>
            <a:off x="2954338" y="2298700"/>
            <a:ext cx="36512" cy="36513"/>
          </a:xfrm>
          <a:prstGeom prst="ellipse">
            <a:avLst/>
          </a:prstGeom>
          <a:solidFill>
            <a:srgbClr val="FF0000"/>
          </a:solidFill>
          <a:ln w="9525">
            <a:noFill/>
            <a:round/>
            <a:headEnd/>
            <a:tailEnd/>
          </a:ln>
        </p:spPr>
        <p:txBody>
          <a:bodyPr wrap="none" anchor="ctr"/>
          <a:lstStyle/>
          <a:p>
            <a:endParaRPr lang="en-US"/>
          </a:p>
        </p:txBody>
      </p:sp>
      <p:sp>
        <p:nvSpPr>
          <p:cNvPr id="185353" name="Oval 9"/>
          <p:cNvSpPr>
            <a:spLocks noChangeAspect="1" noChangeArrowheads="1"/>
          </p:cNvSpPr>
          <p:nvPr/>
        </p:nvSpPr>
        <p:spPr bwMode="auto">
          <a:xfrm>
            <a:off x="3186113" y="2828925"/>
            <a:ext cx="36512" cy="36513"/>
          </a:xfrm>
          <a:prstGeom prst="ellipse">
            <a:avLst/>
          </a:prstGeom>
          <a:solidFill>
            <a:schemeClr val="bg2"/>
          </a:solidFill>
          <a:ln w="9525">
            <a:noFill/>
            <a:round/>
            <a:headEnd/>
            <a:tailEnd/>
          </a:ln>
        </p:spPr>
        <p:txBody>
          <a:bodyPr wrap="none" anchor="ctr"/>
          <a:lstStyle/>
          <a:p>
            <a:endParaRPr lang="en-US"/>
          </a:p>
        </p:txBody>
      </p:sp>
      <p:sp>
        <p:nvSpPr>
          <p:cNvPr id="185354" name="Oval 10"/>
          <p:cNvSpPr>
            <a:spLocks noChangeAspect="1" noChangeArrowheads="1"/>
          </p:cNvSpPr>
          <p:nvPr/>
        </p:nvSpPr>
        <p:spPr bwMode="auto">
          <a:xfrm>
            <a:off x="2500313" y="2716213"/>
            <a:ext cx="36512" cy="36512"/>
          </a:xfrm>
          <a:prstGeom prst="ellipse">
            <a:avLst/>
          </a:prstGeom>
          <a:solidFill>
            <a:schemeClr val="bg2"/>
          </a:solidFill>
          <a:ln w="9525">
            <a:noFill/>
            <a:round/>
            <a:headEnd/>
            <a:tailEnd/>
          </a:ln>
        </p:spPr>
        <p:txBody>
          <a:bodyPr wrap="none" anchor="ctr"/>
          <a:lstStyle/>
          <a:p>
            <a:endParaRPr lang="en-US"/>
          </a:p>
        </p:txBody>
      </p:sp>
      <p:sp>
        <p:nvSpPr>
          <p:cNvPr id="185355" name="Oval 11"/>
          <p:cNvSpPr>
            <a:spLocks noChangeAspect="1" noChangeArrowheads="1"/>
          </p:cNvSpPr>
          <p:nvPr/>
        </p:nvSpPr>
        <p:spPr bwMode="auto">
          <a:xfrm>
            <a:off x="2841625" y="2981325"/>
            <a:ext cx="36513" cy="36513"/>
          </a:xfrm>
          <a:prstGeom prst="ellipse">
            <a:avLst/>
          </a:prstGeom>
          <a:solidFill>
            <a:schemeClr val="bg2"/>
          </a:solidFill>
          <a:ln w="9525">
            <a:noFill/>
            <a:round/>
            <a:headEnd/>
            <a:tailEnd/>
          </a:ln>
        </p:spPr>
        <p:txBody>
          <a:bodyPr wrap="none" anchor="ctr"/>
          <a:lstStyle/>
          <a:p>
            <a:endParaRPr lang="en-US"/>
          </a:p>
        </p:txBody>
      </p:sp>
      <p:sp>
        <p:nvSpPr>
          <p:cNvPr id="185356" name="Text Box 12"/>
          <p:cNvSpPr txBox="1">
            <a:spLocks noChangeArrowheads="1"/>
          </p:cNvSpPr>
          <p:nvPr/>
        </p:nvSpPr>
        <p:spPr bwMode="auto">
          <a:xfrm>
            <a:off x="2003425" y="2676525"/>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5357" name="Text Box 13"/>
          <p:cNvSpPr txBox="1">
            <a:spLocks noChangeArrowheads="1"/>
          </p:cNvSpPr>
          <p:nvPr/>
        </p:nvSpPr>
        <p:spPr bwMode="auto">
          <a:xfrm>
            <a:off x="3222625" y="2676525"/>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5358" name="Text Box 14"/>
          <p:cNvSpPr txBox="1">
            <a:spLocks noChangeArrowheads="1"/>
          </p:cNvSpPr>
          <p:nvPr/>
        </p:nvSpPr>
        <p:spPr bwMode="auto">
          <a:xfrm>
            <a:off x="2635250" y="2905125"/>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grpSp>
        <p:nvGrpSpPr>
          <p:cNvPr id="185359" name="Group 15"/>
          <p:cNvGrpSpPr>
            <a:grpSpLocks/>
          </p:cNvGrpSpPr>
          <p:nvPr/>
        </p:nvGrpSpPr>
        <p:grpSpPr bwMode="auto">
          <a:xfrm>
            <a:off x="6858000" y="1644650"/>
            <a:ext cx="1981200" cy="2422525"/>
            <a:chOff x="2160" y="1392"/>
            <a:chExt cx="1248" cy="1526"/>
          </a:xfrm>
        </p:grpSpPr>
        <p:sp>
          <p:nvSpPr>
            <p:cNvPr id="185389" name="Text Box 16"/>
            <p:cNvSpPr txBox="1">
              <a:spLocks noChangeArrowheads="1"/>
            </p:cNvSpPr>
            <p:nvPr/>
          </p:nvSpPr>
          <p:spPr bwMode="auto">
            <a:xfrm>
              <a:off x="2630" y="2016"/>
              <a:ext cx="301" cy="365"/>
            </a:xfrm>
            <a:prstGeom prst="rect">
              <a:avLst/>
            </a:prstGeom>
            <a:noFill/>
            <a:ln w="9525">
              <a:noFill/>
              <a:miter lim="800000"/>
              <a:headEnd/>
              <a:tailEnd/>
            </a:ln>
          </p:spPr>
          <p:txBody>
            <a:bodyPr wrap="none">
              <a:spAutoFit/>
            </a:bodyPr>
            <a:lstStyle/>
            <a:p>
              <a:r>
                <a:rPr lang="en-US" sz="3200">
                  <a:latin typeface="Arial" charset="0"/>
                </a:rPr>
                <a:t>N</a:t>
              </a:r>
            </a:p>
          </p:txBody>
        </p:sp>
        <p:sp>
          <p:nvSpPr>
            <p:cNvPr id="185390" name="Line 17"/>
            <p:cNvSpPr>
              <a:spLocks noChangeShapeType="1"/>
            </p:cNvSpPr>
            <p:nvPr/>
          </p:nvSpPr>
          <p:spPr bwMode="auto">
            <a:xfrm flipV="1">
              <a:off x="2784" y="1776"/>
              <a:ext cx="0" cy="288"/>
            </a:xfrm>
            <a:prstGeom prst="line">
              <a:avLst/>
            </a:prstGeom>
            <a:noFill/>
            <a:ln w="9525">
              <a:solidFill>
                <a:schemeClr val="tx1"/>
              </a:solidFill>
              <a:round/>
              <a:headEnd/>
              <a:tailEnd/>
            </a:ln>
          </p:spPr>
          <p:txBody>
            <a:bodyPr/>
            <a:lstStyle/>
            <a:p>
              <a:endParaRPr lang="en-US"/>
            </a:p>
          </p:txBody>
        </p:sp>
        <p:sp>
          <p:nvSpPr>
            <p:cNvPr id="185391" name="Freeform 18"/>
            <p:cNvSpPr>
              <a:spLocks/>
            </p:cNvSpPr>
            <p:nvPr/>
          </p:nvSpPr>
          <p:spPr bwMode="auto">
            <a:xfrm>
              <a:off x="2463" y="229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85392" name="AutoShape 19"/>
            <p:cNvSpPr>
              <a:spLocks noChangeArrowheads="1"/>
            </p:cNvSpPr>
            <p:nvPr/>
          </p:nvSpPr>
          <p:spPr bwMode="auto">
            <a:xfrm rot="1576671">
              <a:off x="2688" y="229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85393" name="Line 20"/>
            <p:cNvSpPr>
              <a:spLocks noChangeShapeType="1"/>
            </p:cNvSpPr>
            <p:nvPr/>
          </p:nvSpPr>
          <p:spPr bwMode="auto">
            <a:xfrm>
              <a:off x="2880" y="2294"/>
              <a:ext cx="240" cy="192"/>
            </a:xfrm>
            <a:prstGeom prst="line">
              <a:avLst/>
            </a:prstGeom>
            <a:noFill/>
            <a:ln w="9525">
              <a:solidFill>
                <a:schemeClr val="tx1"/>
              </a:solidFill>
              <a:round/>
              <a:headEnd/>
              <a:tailEnd/>
            </a:ln>
          </p:spPr>
          <p:txBody>
            <a:bodyPr/>
            <a:lstStyle/>
            <a:p>
              <a:endParaRPr lang="en-US"/>
            </a:p>
          </p:txBody>
        </p:sp>
        <p:sp>
          <p:nvSpPr>
            <p:cNvPr id="185394" name="Freeform 21"/>
            <p:cNvSpPr>
              <a:spLocks/>
            </p:cNvSpPr>
            <p:nvPr/>
          </p:nvSpPr>
          <p:spPr bwMode="auto">
            <a:xfrm>
              <a:off x="2736" y="239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85395" name="Text Box 22"/>
            <p:cNvSpPr txBox="1">
              <a:spLocks noChangeArrowheads="1"/>
            </p:cNvSpPr>
            <p:nvPr/>
          </p:nvSpPr>
          <p:spPr bwMode="auto">
            <a:xfrm>
              <a:off x="2736" y="2457"/>
              <a:ext cx="311" cy="173"/>
            </a:xfrm>
            <a:prstGeom prst="rect">
              <a:avLst/>
            </a:prstGeom>
            <a:noFill/>
            <a:ln w="9525">
              <a:noFill/>
              <a:miter lim="800000"/>
              <a:headEnd/>
              <a:tailEnd/>
            </a:ln>
          </p:spPr>
          <p:txBody>
            <a:bodyPr wrap="none">
              <a:spAutoFit/>
            </a:bodyPr>
            <a:lstStyle/>
            <a:p>
              <a:r>
                <a:rPr lang="en-US" sz="1200">
                  <a:latin typeface="Arial" charset="0"/>
                </a:rPr>
                <a:t>107</a:t>
              </a:r>
              <a:r>
                <a:rPr lang="en-US" sz="1200" baseline="30000">
                  <a:latin typeface="Arial" charset="0"/>
                </a:rPr>
                <a:t>o</a:t>
              </a:r>
            </a:p>
          </p:txBody>
        </p:sp>
        <p:sp>
          <p:nvSpPr>
            <p:cNvPr id="185396" name="Text Box 23"/>
            <p:cNvSpPr txBox="1">
              <a:spLocks noChangeArrowheads="1"/>
            </p:cNvSpPr>
            <p:nvPr/>
          </p:nvSpPr>
          <p:spPr bwMode="auto">
            <a:xfrm>
              <a:off x="3107" y="2342"/>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85397" name="Text Box 24"/>
            <p:cNvSpPr txBox="1">
              <a:spLocks noChangeArrowheads="1"/>
            </p:cNvSpPr>
            <p:nvPr/>
          </p:nvSpPr>
          <p:spPr bwMode="auto">
            <a:xfrm>
              <a:off x="2160" y="2361"/>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85398" name="Text Box 25"/>
            <p:cNvSpPr txBox="1">
              <a:spLocks noChangeArrowheads="1"/>
            </p:cNvSpPr>
            <p:nvPr/>
          </p:nvSpPr>
          <p:spPr bwMode="auto">
            <a:xfrm>
              <a:off x="2483" y="2553"/>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85399" name="Freeform 26"/>
            <p:cNvSpPr>
              <a:spLocks/>
            </p:cNvSpPr>
            <p:nvPr/>
          </p:nvSpPr>
          <p:spPr bwMode="auto">
            <a:xfrm>
              <a:off x="2584" y="1536"/>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85400" name="Text Box 27"/>
            <p:cNvSpPr txBox="1">
              <a:spLocks noChangeArrowheads="1"/>
            </p:cNvSpPr>
            <p:nvPr/>
          </p:nvSpPr>
          <p:spPr bwMode="auto">
            <a:xfrm>
              <a:off x="2640" y="1392"/>
              <a:ext cx="258" cy="365"/>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grpSp>
      <p:sp>
        <p:nvSpPr>
          <p:cNvPr id="185360" name="Text Box 28"/>
          <p:cNvSpPr txBox="1">
            <a:spLocks noChangeArrowheads="1"/>
          </p:cNvSpPr>
          <p:nvPr/>
        </p:nvSpPr>
        <p:spPr bwMode="auto">
          <a:xfrm>
            <a:off x="381000" y="2782888"/>
            <a:ext cx="919163" cy="579437"/>
          </a:xfrm>
          <a:prstGeom prst="rect">
            <a:avLst/>
          </a:prstGeom>
          <a:noFill/>
          <a:ln w="9525">
            <a:noFill/>
            <a:miter lim="800000"/>
            <a:headEnd/>
            <a:tailEnd/>
          </a:ln>
        </p:spPr>
        <p:txBody>
          <a:bodyPr wrap="none">
            <a:spAutoFit/>
          </a:bodyPr>
          <a:lstStyle/>
          <a:p>
            <a:r>
              <a:rPr lang="en-US" sz="3200">
                <a:latin typeface="Arial" charset="0"/>
              </a:rPr>
              <a:t>NH</a:t>
            </a:r>
            <a:r>
              <a:rPr lang="en-US" sz="3200" baseline="-25000">
                <a:latin typeface="Arial" charset="0"/>
              </a:rPr>
              <a:t>3</a:t>
            </a:r>
          </a:p>
        </p:txBody>
      </p:sp>
      <p:sp>
        <p:nvSpPr>
          <p:cNvPr id="202781" name="Freeform 29"/>
          <p:cNvSpPr>
            <a:spLocks/>
          </p:cNvSpPr>
          <p:nvPr/>
        </p:nvSpPr>
        <p:spPr bwMode="auto">
          <a:xfrm>
            <a:off x="4648200" y="2806700"/>
            <a:ext cx="1371600" cy="457200"/>
          </a:xfrm>
          <a:custGeom>
            <a:avLst/>
            <a:gdLst/>
            <a:ahLst/>
            <a:cxnLst>
              <a:cxn ang="0">
                <a:pos x="48" y="144"/>
              </a:cxn>
              <a:cxn ang="0">
                <a:pos x="624" y="288"/>
              </a:cxn>
              <a:cxn ang="0">
                <a:pos x="864" y="0"/>
              </a:cxn>
              <a:cxn ang="0">
                <a:pos x="0" y="144"/>
              </a:cxn>
            </a:cxnLst>
            <a:rect l="0" t="0" r="r" b="b"/>
            <a:pathLst>
              <a:path w="864" h="288">
                <a:moveTo>
                  <a:pt x="48" y="144"/>
                </a:moveTo>
                <a:lnTo>
                  <a:pt x="624" y="288"/>
                </a:lnTo>
                <a:lnTo>
                  <a:pt x="864" y="0"/>
                </a:lnTo>
                <a:lnTo>
                  <a:pt x="0" y="144"/>
                </a:lnTo>
              </a:path>
            </a:pathLst>
          </a:custGeom>
          <a:gradFill rotWithShape="1">
            <a:gsLst>
              <a:gs pos="0">
                <a:schemeClr val="bg2">
                  <a:alpha val="48000"/>
                </a:schemeClr>
              </a:gs>
              <a:gs pos="50000">
                <a:schemeClr val="bg2">
                  <a:gamma/>
                  <a:tint val="82353"/>
                  <a:invGamma/>
                </a:schemeClr>
              </a:gs>
              <a:gs pos="100000">
                <a:schemeClr val="bg2">
                  <a:alpha val="48000"/>
                </a:schemeClr>
              </a:gs>
            </a:gsLst>
            <a:lin ang="0" scaled="1"/>
          </a:gradFill>
          <a:ln w="9525">
            <a:noFill/>
            <a:round/>
            <a:headEnd/>
            <a:tailEnd/>
          </a:ln>
          <a:effectLst/>
        </p:spPr>
        <p:txBody>
          <a:bodyPr/>
          <a:lstStyle/>
          <a:p>
            <a:pPr>
              <a:defRPr/>
            </a:pPr>
            <a:endParaRPr lang="en-US"/>
          </a:p>
        </p:txBody>
      </p:sp>
      <p:grpSp>
        <p:nvGrpSpPr>
          <p:cNvPr id="3" name="Group 30"/>
          <p:cNvGrpSpPr>
            <a:grpSpLocks/>
          </p:cNvGrpSpPr>
          <p:nvPr/>
        </p:nvGrpSpPr>
        <p:grpSpPr bwMode="auto">
          <a:xfrm>
            <a:off x="5086350" y="1762125"/>
            <a:ext cx="476250" cy="758825"/>
            <a:chOff x="4788" y="830"/>
            <a:chExt cx="300" cy="478"/>
          </a:xfrm>
        </p:grpSpPr>
        <p:sp>
          <p:nvSpPr>
            <p:cNvPr id="185387" name="Freeform 31"/>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85388" name="Text Box 32"/>
            <p:cNvSpPr txBox="1">
              <a:spLocks noChangeAspect="1" noChangeArrowheads="1"/>
            </p:cNvSpPr>
            <p:nvPr/>
          </p:nvSpPr>
          <p:spPr bwMode="auto">
            <a:xfrm>
              <a:off x="4846" y="830"/>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185363" name="Group 33"/>
          <p:cNvGrpSpPr>
            <a:grpSpLocks/>
          </p:cNvGrpSpPr>
          <p:nvPr/>
        </p:nvGrpSpPr>
        <p:grpSpPr bwMode="auto">
          <a:xfrm>
            <a:off x="4495800" y="2501900"/>
            <a:ext cx="1600200" cy="898525"/>
            <a:chOff x="4416" y="1536"/>
            <a:chExt cx="1008" cy="566"/>
          </a:xfrm>
        </p:grpSpPr>
        <p:sp>
          <p:nvSpPr>
            <p:cNvPr id="185380" name="Oval 34"/>
            <p:cNvSpPr>
              <a:spLocks noChangeAspect="1" noChangeArrowheads="1"/>
            </p:cNvSpPr>
            <p:nvPr/>
          </p:nvSpPr>
          <p:spPr bwMode="auto">
            <a:xfrm>
              <a:off x="5257" y="1632"/>
              <a:ext cx="167" cy="167"/>
            </a:xfrm>
            <a:prstGeom prst="ellipse">
              <a:avLst/>
            </a:prstGeom>
            <a:solidFill>
              <a:schemeClr val="bg1"/>
            </a:solidFill>
            <a:ln w="9525">
              <a:solidFill>
                <a:schemeClr val="tx1"/>
              </a:solidFill>
              <a:round/>
              <a:headEnd/>
              <a:tailEnd/>
            </a:ln>
          </p:spPr>
          <p:txBody>
            <a:bodyPr wrap="none" anchor="ctr"/>
            <a:lstStyle/>
            <a:p>
              <a:pPr algn="ctr"/>
              <a:r>
                <a:rPr lang="en-US" sz="1800">
                  <a:latin typeface="Arial" charset="0"/>
                </a:rPr>
                <a:t>H</a:t>
              </a:r>
            </a:p>
          </p:txBody>
        </p:sp>
        <p:sp>
          <p:nvSpPr>
            <p:cNvPr id="202787" name="Rectangle 35"/>
            <p:cNvSpPr>
              <a:spLocks noChangeArrowheads="1"/>
            </p:cNvSpPr>
            <p:nvPr/>
          </p:nvSpPr>
          <p:spPr bwMode="auto">
            <a:xfrm rot="11677253">
              <a:off x="4944" y="1632"/>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2788" name="Rectangle 36"/>
            <p:cNvSpPr>
              <a:spLocks noChangeArrowheads="1"/>
            </p:cNvSpPr>
            <p:nvPr/>
          </p:nvSpPr>
          <p:spPr bwMode="auto">
            <a:xfrm rot="3323475">
              <a:off x="4848" y="177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2789" name="Rectangle 37"/>
            <p:cNvSpPr>
              <a:spLocks noChangeArrowheads="1"/>
            </p:cNvSpPr>
            <p:nvPr/>
          </p:nvSpPr>
          <p:spPr bwMode="auto">
            <a:xfrm rot="-2124412">
              <a:off x="4560" y="17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85384" name="Oval 38"/>
            <p:cNvSpPr>
              <a:spLocks noChangeArrowheads="1"/>
            </p:cNvSpPr>
            <p:nvPr/>
          </p:nvSpPr>
          <p:spPr bwMode="auto">
            <a:xfrm>
              <a:off x="4416" y="1776"/>
              <a:ext cx="192" cy="192"/>
            </a:xfrm>
            <a:prstGeom prst="ellipse">
              <a:avLst/>
            </a:prstGeom>
            <a:solidFill>
              <a:schemeClr val="bg1"/>
            </a:solidFill>
            <a:ln w="9525">
              <a:solidFill>
                <a:schemeClr val="tx1"/>
              </a:solidFill>
              <a:round/>
              <a:headEnd/>
              <a:tailEnd/>
            </a:ln>
          </p:spPr>
          <p:txBody>
            <a:bodyPr wrap="none" anchor="ctr"/>
            <a:lstStyle/>
            <a:p>
              <a:pPr algn="ctr"/>
              <a:r>
                <a:rPr lang="en-US" sz="1800">
                  <a:latin typeface="Arial" charset="0"/>
                </a:rPr>
                <a:t>H</a:t>
              </a:r>
            </a:p>
          </p:txBody>
        </p:sp>
        <p:sp>
          <p:nvSpPr>
            <p:cNvPr id="185385" name="Oval 39"/>
            <p:cNvSpPr>
              <a:spLocks noChangeAspect="1" noChangeArrowheads="1"/>
            </p:cNvSpPr>
            <p:nvPr/>
          </p:nvSpPr>
          <p:spPr bwMode="auto">
            <a:xfrm>
              <a:off x="5040" y="1872"/>
              <a:ext cx="230" cy="230"/>
            </a:xfrm>
            <a:prstGeom prst="ellipse">
              <a:avLst/>
            </a:prstGeom>
            <a:solidFill>
              <a:schemeClr val="bg1"/>
            </a:solidFill>
            <a:ln w="9525">
              <a:solidFill>
                <a:schemeClr val="tx1"/>
              </a:solidFill>
              <a:round/>
              <a:headEnd/>
              <a:tailEnd/>
            </a:ln>
          </p:spPr>
          <p:txBody>
            <a:bodyPr wrap="none" anchor="ctr"/>
            <a:lstStyle/>
            <a:p>
              <a:pPr algn="ctr"/>
              <a:r>
                <a:rPr lang="en-US" sz="1800">
                  <a:latin typeface="Arial" charset="0"/>
                </a:rPr>
                <a:t>H</a:t>
              </a:r>
            </a:p>
          </p:txBody>
        </p:sp>
        <p:sp>
          <p:nvSpPr>
            <p:cNvPr id="185386" name="Oval 40"/>
            <p:cNvSpPr>
              <a:spLocks noChangeAspect="1" noChangeArrowheads="1"/>
            </p:cNvSpPr>
            <p:nvPr/>
          </p:nvSpPr>
          <p:spPr bwMode="auto">
            <a:xfrm>
              <a:off x="4800" y="1536"/>
              <a:ext cx="248" cy="248"/>
            </a:xfrm>
            <a:prstGeom prst="ellipse">
              <a:avLst/>
            </a:prstGeom>
            <a:solidFill>
              <a:srgbClr val="FF0000"/>
            </a:solidFill>
            <a:ln w="9525">
              <a:solidFill>
                <a:schemeClr val="tx1"/>
              </a:solidFill>
              <a:round/>
              <a:headEnd/>
              <a:tailEnd/>
            </a:ln>
          </p:spPr>
          <p:txBody>
            <a:bodyPr wrap="none" anchor="ctr"/>
            <a:lstStyle/>
            <a:p>
              <a:pPr algn="ctr"/>
              <a:r>
                <a:rPr lang="en-US" sz="1800">
                  <a:solidFill>
                    <a:schemeClr val="bg1"/>
                  </a:solidFill>
                  <a:latin typeface="Arial" charset="0"/>
                </a:rPr>
                <a:t>N</a:t>
              </a:r>
            </a:p>
          </p:txBody>
        </p:sp>
      </p:grpSp>
      <p:sp>
        <p:nvSpPr>
          <p:cNvPr id="185364" name="Text Box 41"/>
          <p:cNvSpPr txBox="1">
            <a:spLocks noChangeArrowheads="1"/>
          </p:cNvSpPr>
          <p:nvPr/>
        </p:nvSpPr>
        <p:spPr bwMode="auto">
          <a:xfrm>
            <a:off x="4603750" y="3460750"/>
            <a:ext cx="1200150" cy="915988"/>
          </a:xfrm>
          <a:prstGeom prst="rect">
            <a:avLst/>
          </a:prstGeom>
          <a:noFill/>
          <a:ln w="9525">
            <a:noFill/>
            <a:miter lim="800000"/>
            <a:headEnd/>
            <a:tailEnd/>
          </a:ln>
        </p:spPr>
        <p:txBody>
          <a:bodyPr wrap="none">
            <a:spAutoFit/>
          </a:bodyPr>
          <a:lstStyle/>
          <a:p>
            <a:pPr algn="ctr"/>
            <a:r>
              <a:rPr lang="en-US" sz="1800">
                <a:latin typeface="Arial" charset="0"/>
              </a:rPr>
              <a:t>Trigonal</a:t>
            </a:r>
          </a:p>
          <a:p>
            <a:pPr algn="ctr"/>
            <a:r>
              <a:rPr lang="en-US" sz="1800">
                <a:latin typeface="Arial" charset="0"/>
              </a:rPr>
              <a:t>Pyramidal</a:t>
            </a:r>
          </a:p>
          <a:p>
            <a:pPr algn="ctr"/>
            <a:r>
              <a:rPr lang="en-US" sz="1800">
                <a:latin typeface="Arial" charset="0"/>
              </a:rPr>
              <a:t>geometry</a:t>
            </a:r>
          </a:p>
        </p:txBody>
      </p:sp>
      <p:grpSp>
        <p:nvGrpSpPr>
          <p:cNvPr id="5" name="Group 42"/>
          <p:cNvGrpSpPr>
            <a:grpSpLocks/>
          </p:cNvGrpSpPr>
          <p:nvPr/>
        </p:nvGrpSpPr>
        <p:grpSpPr bwMode="auto">
          <a:xfrm>
            <a:off x="4724400" y="2197100"/>
            <a:ext cx="1181100" cy="304800"/>
            <a:chOff x="4560" y="1104"/>
            <a:chExt cx="744" cy="192"/>
          </a:xfrm>
        </p:grpSpPr>
        <p:sp>
          <p:nvSpPr>
            <p:cNvPr id="185378" name="Freeform 43"/>
            <p:cNvSpPr>
              <a:spLocks/>
            </p:cNvSpPr>
            <p:nvPr/>
          </p:nvSpPr>
          <p:spPr bwMode="auto">
            <a:xfrm>
              <a:off x="5136" y="1104"/>
              <a:ext cx="168" cy="192"/>
            </a:xfrm>
            <a:custGeom>
              <a:avLst/>
              <a:gdLst>
                <a:gd name="T0" fmla="*/ 0 w 168"/>
                <a:gd name="T1" fmla="*/ 0 h 192"/>
                <a:gd name="T2" fmla="*/ 144 w 168"/>
                <a:gd name="T3" fmla="*/ 48 h 192"/>
                <a:gd name="T4" fmla="*/ 144 w 168"/>
                <a:gd name="T5" fmla="*/ 192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p:spPr>
          <p:txBody>
            <a:bodyPr/>
            <a:lstStyle/>
            <a:p>
              <a:endParaRPr lang="en-US"/>
            </a:p>
          </p:txBody>
        </p:sp>
        <p:sp>
          <p:nvSpPr>
            <p:cNvPr id="185379" name="Freeform 44"/>
            <p:cNvSpPr>
              <a:spLocks/>
            </p:cNvSpPr>
            <p:nvPr/>
          </p:nvSpPr>
          <p:spPr bwMode="auto">
            <a:xfrm flipH="1">
              <a:off x="4560" y="1104"/>
              <a:ext cx="168" cy="192"/>
            </a:xfrm>
            <a:custGeom>
              <a:avLst/>
              <a:gdLst>
                <a:gd name="T0" fmla="*/ 0 w 168"/>
                <a:gd name="T1" fmla="*/ 0 h 192"/>
                <a:gd name="T2" fmla="*/ 144 w 168"/>
                <a:gd name="T3" fmla="*/ 48 h 192"/>
                <a:gd name="T4" fmla="*/ 144 w 168"/>
                <a:gd name="T5" fmla="*/ 192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p:spPr>
          <p:txBody>
            <a:bodyPr/>
            <a:lstStyle/>
            <a:p>
              <a:endParaRPr lang="en-US"/>
            </a:p>
          </p:txBody>
        </p:sp>
      </p:grpSp>
      <p:sp>
        <p:nvSpPr>
          <p:cNvPr id="185366" name="AutoShape 45">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grpSp>
        <p:nvGrpSpPr>
          <p:cNvPr id="6" name="Group 46"/>
          <p:cNvGrpSpPr>
            <a:grpSpLocks/>
          </p:cNvGrpSpPr>
          <p:nvPr/>
        </p:nvGrpSpPr>
        <p:grpSpPr bwMode="auto">
          <a:xfrm>
            <a:off x="2003425" y="2219325"/>
            <a:ext cx="1806575" cy="1447800"/>
            <a:chOff x="1262" y="2832"/>
            <a:chExt cx="1138" cy="912"/>
          </a:xfrm>
        </p:grpSpPr>
        <p:sp>
          <p:nvSpPr>
            <p:cNvPr id="185369" name="Text Box 47"/>
            <p:cNvSpPr txBox="1">
              <a:spLocks noChangeArrowheads="1"/>
            </p:cNvSpPr>
            <p:nvPr/>
          </p:nvSpPr>
          <p:spPr bwMode="auto">
            <a:xfrm>
              <a:off x="1646" y="2832"/>
              <a:ext cx="370" cy="48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5370" name="Oval 48"/>
            <p:cNvSpPr>
              <a:spLocks noChangeAspect="1" noChangeArrowheads="1"/>
            </p:cNvSpPr>
            <p:nvPr/>
          </p:nvSpPr>
          <p:spPr bwMode="auto">
            <a:xfrm>
              <a:off x="1765" y="2857"/>
              <a:ext cx="23" cy="23"/>
            </a:xfrm>
            <a:prstGeom prst="ellipse">
              <a:avLst/>
            </a:prstGeom>
            <a:solidFill>
              <a:srgbClr val="FF0000"/>
            </a:solidFill>
            <a:ln w="9525">
              <a:noFill/>
              <a:round/>
              <a:headEnd/>
              <a:tailEnd/>
            </a:ln>
          </p:spPr>
          <p:txBody>
            <a:bodyPr wrap="none" anchor="ctr"/>
            <a:lstStyle/>
            <a:p>
              <a:endParaRPr lang="en-US"/>
            </a:p>
          </p:txBody>
        </p:sp>
        <p:sp>
          <p:nvSpPr>
            <p:cNvPr id="185371" name="Oval 49"/>
            <p:cNvSpPr>
              <a:spLocks noChangeAspect="1" noChangeArrowheads="1"/>
            </p:cNvSpPr>
            <p:nvPr/>
          </p:nvSpPr>
          <p:spPr bwMode="auto">
            <a:xfrm>
              <a:off x="1861" y="2857"/>
              <a:ext cx="23" cy="23"/>
            </a:xfrm>
            <a:prstGeom prst="ellipse">
              <a:avLst/>
            </a:prstGeom>
            <a:solidFill>
              <a:srgbClr val="FF0000"/>
            </a:solidFill>
            <a:ln w="9525">
              <a:noFill/>
              <a:round/>
              <a:headEnd/>
              <a:tailEnd/>
            </a:ln>
          </p:spPr>
          <p:txBody>
            <a:bodyPr wrap="none" anchor="ctr"/>
            <a:lstStyle/>
            <a:p>
              <a:endParaRPr lang="en-US"/>
            </a:p>
          </p:txBody>
        </p:sp>
        <p:sp>
          <p:nvSpPr>
            <p:cNvPr id="185372" name="Text Box 50"/>
            <p:cNvSpPr txBox="1">
              <a:spLocks noChangeArrowheads="1"/>
            </p:cNvSpPr>
            <p:nvPr/>
          </p:nvSpPr>
          <p:spPr bwMode="auto">
            <a:xfrm>
              <a:off x="1262" y="3095"/>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5373" name="Text Box 51"/>
            <p:cNvSpPr txBox="1">
              <a:spLocks noChangeArrowheads="1"/>
            </p:cNvSpPr>
            <p:nvPr/>
          </p:nvSpPr>
          <p:spPr bwMode="auto">
            <a:xfrm>
              <a:off x="2030" y="3095"/>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5374" name="Text Box 52"/>
            <p:cNvSpPr txBox="1">
              <a:spLocks noChangeArrowheads="1"/>
            </p:cNvSpPr>
            <p:nvPr/>
          </p:nvSpPr>
          <p:spPr bwMode="auto">
            <a:xfrm>
              <a:off x="1632" y="3264"/>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5375" name="Freeform 53"/>
            <p:cNvSpPr>
              <a:spLocks/>
            </p:cNvSpPr>
            <p:nvPr/>
          </p:nvSpPr>
          <p:spPr bwMode="auto">
            <a:xfrm>
              <a:off x="1584" y="3195"/>
              <a:ext cx="87" cy="69"/>
            </a:xfrm>
            <a:custGeom>
              <a:avLst/>
              <a:gdLst>
                <a:gd name="T0" fmla="*/ 0 w 87"/>
                <a:gd name="T1" fmla="*/ 69 h 69"/>
                <a:gd name="T2" fmla="*/ 87 w 87"/>
                <a:gd name="T3" fmla="*/ 0 h 69"/>
                <a:gd name="T4" fmla="*/ 0 60000 65536"/>
                <a:gd name="T5" fmla="*/ 0 60000 65536"/>
                <a:gd name="T6" fmla="*/ 0 w 87"/>
                <a:gd name="T7" fmla="*/ 0 h 69"/>
                <a:gd name="T8" fmla="*/ 87 w 87"/>
                <a:gd name="T9" fmla="*/ 69 h 69"/>
              </a:gdLst>
              <a:ahLst/>
              <a:cxnLst>
                <a:cxn ang="T4">
                  <a:pos x="T0" y="T1"/>
                </a:cxn>
                <a:cxn ang="T5">
                  <a:pos x="T2" y="T3"/>
                </a:cxn>
              </a:cxnLst>
              <a:rect l="T6" t="T7" r="T8" b="T9"/>
              <a:pathLst>
                <a:path w="87" h="69">
                  <a:moveTo>
                    <a:pt x="0" y="69"/>
                  </a:moveTo>
                  <a:lnTo>
                    <a:pt x="87" y="0"/>
                  </a:lnTo>
                </a:path>
              </a:pathLst>
            </a:custGeom>
            <a:noFill/>
            <a:ln w="9525">
              <a:solidFill>
                <a:schemeClr val="tx1"/>
              </a:solidFill>
              <a:round/>
              <a:headEnd/>
              <a:tailEnd/>
            </a:ln>
          </p:spPr>
          <p:txBody>
            <a:bodyPr/>
            <a:lstStyle/>
            <a:p>
              <a:endParaRPr lang="en-US"/>
            </a:p>
          </p:txBody>
        </p:sp>
        <p:sp>
          <p:nvSpPr>
            <p:cNvPr id="185376" name="Freeform 54"/>
            <p:cNvSpPr>
              <a:spLocks/>
            </p:cNvSpPr>
            <p:nvPr/>
          </p:nvSpPr>
          <p:spPr bwMode="auto">
            <a:xfrm flipH="1">
              <a:off x="1977" y="3195"/>
              <a:ext cx="87" cy="69"/>
            </a:xfrm>
            <a:custGeom>
              <a:avLst/>
              <a:gdLst>
                <a:gd name="T0" fmla="*/ 0 w 87"/>
                <a:gd name="T1" fmla="*/ 69 h 69"/>
                <a:gd name="T2" fmla="*/ 87 w 87"/>
                <a:gd name="T3" fmla="*/ 0 h 69"/>
                <a:gd name="T4" fmla="*/ 0 60000 65536"/>
                <a:gd name="T5" fmla="*/ 0 60000 65536"/>
                <a:gd name="T6" fmla="*/ 0 w 87"/>
                <a:gd name="T7" fmla="*/ 0 h 69"/>
                <a:gd name="T8" fmla="*/ 87 w 87"/>
                <a:gd name="T9" fmla="*/ 69 h 69"/>
              </a:gdLst>
              <a:ahLst/>
              <a:cxnLst>
                <a:cxn ang="T4">
                  <a:pos x="T0" y="T1"/>
                </a:cxn>
                <a:cxn ang="T5">
                  <a:pos x="T2" y="T3"/>
                </a:cxn>
              </a:cxnLst>
              <a:rect l="T6" t="T7" r="T8" b="T9"/>
              <a:pathLst>
                <a:path w="87" h="69">
                  <a:moveTo>
                    <a:pt x="0" y="69"/>
                  </a:moveTo>
                  <a:lnTo>
                    <a:pt x="87" y="0"/>
                  </a:lnTo>
                </a:path>
              </a:pathLst>
            </a:custGeom>
            <a:noFill/>
            <a:ln w="9525">
              <a:solidFill>
                <a:schemeClr val="tx1"/>
              </a:solidFill>
              <a:round/>
              <a:headEnd/>
              <a:tailEnd/>
            </a:ln>
          </p:spPr>
          <p:txBody>
            <a:bodyPr/>
            <a:lstStyle/>
            <a:p>
              <a:endParaRPr lang="en-US"/>
            </a:p>
          </p:txBody>
        </p:sp>
        <p:sp>
          <p:nvSpPr>
            <p:cNvPr id="185377" name="Line 55"/>
            <p:cNvSpPr>
              <a:spLocks noChangeShapeType="1"/>
            </p:cNvSpPr>
            <p:nvPr/>
          </p:nvSpPr>
          <p:spPr bwMode="auto">
            <a:xfrm>
              <a:off x="1824" y="3264"/>
              <a:ext cx="0" cy="96"/>
            </a:xfrm>
            <a:prstGeom prst="line">
              <a:avLst/>
            </a:prstGeom>
            <a:noFill/>
            <a:ln w="9525">
              <a:solidFill>
                <a:schemeClr val="tx1"/>
              </a:solidFill>
              <a:round/>
              <a:headEnd/>
              <a:tailEnd/>
            </a:ln>
          </p:spPr>
          <p:txBody>
            <a:bodyPr/>
            <a:lstStyle/>
            <a:p>
              <a:endParaRPr lang="en-US"/>
            </a:p>
          </p:txBody>
        </p:sp>
      </p:grpSp>
      <p:pic>
        <p:nvPicPr>
          <p:cNvPr id="202843" name="Picture 91" descr="Image:Ammonia-3D-vdW.png">
            <a:hlinkClick r:id="rId4"/>
          </p:cNvPr>
          <p:cNvPicPr>
            <a:picLocks noChangeAspect="1" noChangeArrowheads="1"/>
          </p:cNvPicPr>
          <p:nvPr/>
        </p:nvPicPr>
        <p:blipFill>
          <a:blip r:embed="rId5" cstate="print"/>
          <a:srcRect/>
          <a:stretch>
            <a:fillRect/>
          </a:stretch>
        </p:blipFill>
        <p:spPr bwMode="auto">
          <a:xfrm>
            <a:off x="5646738" y="4748213"/>
            <a:ext cx="1284287" cy="10810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2781"/>
                                        </p:tgtEl>
                                        <p:attrNameLst>
                                          <p:attrName>style.visibility</p:attrName>
                                        </p:attrNameLst>
                                      </p:cBhvr>
                                      <p:to>
                                        <p:strVal val="visible"/>
                                      </p:to>
                                    </p:set>
                                    <p:animEffect transition="in" filter="fade">
                                      <p:cBhvr>
                                        <p:cTn id="16" dur="2000"/>
                                        <p:tgtEl>
                                          <p:spTgt spid="20278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000"/>
                                        <p:tgtEl>
                                          <p:spTgt spid="202781"/>
                                        </p:tgtEl>
                                      </p:cBhvr>
                                    </p:animEffect>
                                    <p:set>
                                      <p:cBhvr>
                                        <p:cTn id="21" dur="1" fill="hold">
                                          <p:stCondLst>
                                            <p:cond delay="1999"/>
                                          </p:stCondLst>
                                        </p:cTn>
                                        <p:tgtEl>
                                          <p:spTgt spid="20278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3"/>
                                        </p:tgtEl>
                                      </p:cBhvr>
                                    </p:animEffect>
                                    <p:set>
                                      <p:cBhvr>
                                        <p:cTn id="26" dur="1" fill="hold">
                                          <p:stCondLst>
                                            <p:cond delay="1999"/>
                                          </p:stCondLst>
                                        </p:cTn>
                                        <p:tgtEl>
                                          <p:spTgt spid="3"/>
                                        </p:tgtEl>
                                        <p:attrNameLst>
                                          <p:attrName>style.visibility</p:attrName>
                                        </p:attrNameLst>
                                      </p:cBhvr>
                                      <p:to>
                                        <p:strVal val="hidden"/>
                                      </p:to>
                                    </p:set>
                                  </p:childTnLst>
                                </p:cTn>
                              </p:par>
                              <p:par>
                                <p:cTn id="27" presetID="37" presetClass="exit" presetSubtype="0" fill="hold" nodeType="withEffect">
                                  <p:stCondLst>
                                    <p:cond delay="0"/>
                                  </p:stCondLst>
                                  <p:childTnLst>
                                    <p:animEffect transition="out" filter="fade">
                                      <p:cBhvr>
                                        <p:cTn id="28" dur="1000"/>
                                        <p:tgtEl>
                                          <p:spTgt spid="5"/>
                                        </p:tgtEl>
                                      </p:cBhvr>
                                    </p:animEffect>
                                    <p:anim calcmode="lin" valueType="num">
                                      <p:cBhvr>
                                        <p:cTn id="29" dur="1000"/>
                                        <p:tgtEl>
                                          <p:spTgt spid="5"/>
                                        </p:tgtEl>
                                        <p:attrNameLst>
                                          <p:attrName>ppt_x</p:attrName>
                                        </p:attrNameLst>
                                      </p:cBhvr>
                                      <p:tavLst>
                                        <p:tav tm="0">
                                          <p:val>
                                            <p:strVal val="ppt_x"/>
                                          </p:val>
                                        </p:tav>
                                        <p:tav tm="100000">
                                          <p:val>
                                            <p:strVal val="ppt_x"/>
                                          </p:val>
                                        </p:tav>
                                      </p:tavLst>
                                    </p:anim>
                                    <p:anim calcmode="lin" valueType="num">
                                      <p:cBhvr>
                                        <p:cTn id="30" dur="100" decel="100000"/>
                                        <p:tgtEl>
                                          <p:spTgt spid="5"/>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par>
                                <p:cTn id="38" presetID="0" presetClass="path" presetSubtype="0" accel="50000" decel="50000" fill="hold" nodeType="withEffect">
                                  <p:stCondLst>
                                    <p:cond delay="0"/>
                                  </p:stCondLst>
                                  <p:childTnLst>
                                    <p:animMotion origin="layout" path="M 5.27778E-6 -2.22222E-6 L 5.27778E-6 0.34445 " pathEditMode="relative" ptsTypes="AA">
                                      <p:cBhvr>
                                        <p:cTn id="39" dur="2000" fill="hold"/>
                                        <p:tgtEl>
                                          <p:spTgt spid="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2843"/>
                                        </p:tgtEl>
                                        <p:attrNameLst>
                                          <p:attrName>style.visibility</p:attrName>
                                        </p:attrNameLst>
                                      </p:cBhvr>
                                      <p:to>
                                        <p:strVal val="visible"/>
                                      </p:to>
                                    </p:set>
                                    <p:anim calcmode="lin" valueType="num">
                                      <p:cBhvr>
                                        <p:cTn id="44" dur="500" fill="hold"/>
                                        <p:tgtEl>
                                          <p:spTgt spid="202843"/>
                                        </p:tgtEl>
                                        <p:attrNameLst>
                                          <p:attrName>ppt_w</p:attrName>
                                        </p:attrNameLst>
                                      </p:cBhvr>
                                      <p:tavLst>
                                        <p:tav tm="0">
                                          <p:val>
                                            <p:fltVal val="0"/>
                                          </p:val>
                                        </p:tav>
                                        <p:tav tm="100000">
                                          <p:val>
                                            <p:strVal val="#ppt_w"/>
                                          </p:val>
                                        </p:tav>
                                      </p:tavLst>
                                    </p:anim>
                                    <p:anim calcmode="lin" valueType="num">
                                      <p:cBhvr>
                                        <p:cTn id="45" dur="500" fill="hold"/>
                                        <p:tgtEl>
                                          <p:spTgt spid="202843"/>
                                        </p:tgtEl>
                                        <p:attrNameLst>
                                          <p:attrName>ppt_h</p:attrName>
                                        </p:attrNameLst>
                                      </p:cBhvr>
                                      <p:tavLst>
                                        <p:tav tm="0">
                                          <p:val>
                                            <p:fltVal val="0"/>
                                          </p:val>
                                        </p:tav>
                                        <p:tav tm="100000">
                                          <p:val>
                                            <p:strVal val="#ppt_h"/>
                                          </p:val>
                                        </p:tav>
                                      </p:tavLst>
                                    </p:anim>
                                    <p:animEffect transition="in" filter="fade">
                                      <p:cBhvr>
                                        <p:cTn id="46" dur="500"/>
                                        <p:tgtEl>
                                          <p:spTgt spid="202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1" grpId="0" animBg="1"/>
      <p:bldP spid="202781" grpId="1"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7" name="Text Box 57"/>
          <p:cNvSpPr txBox="1">
            <a:spLocks noChangeArrowheads="1"/>
          </p:cNvSpPr>
          <p:nvPr/>
        </p:nvSpPr>
        <p:spPr bwMode="auto">
          <a:xfrm>
            <a:off x="3914775" y="5391150"/>
            <a:ext cx="349250" cy="366713"/>
          </a:xfrm>
          <a:prstGeom prst="rect">
            <a:avLst/>
          </a:prstGeom>
          <a:noFill/>
          <a:ln w="9525">
            <a:noFill/>
            <a:miter lim="800000"/>
            <a:headEnd/>
            <a:tailEnd/>
          </a:ln>
        </p:spPr>
        <p:txBody>
          <a:bodyPr wrap="none">
            <a:spAutoFit/>
          </a:bodyPr>
          <a:lstStyle/>
          <a:p>
            <a:r>
              <a:rPr lang="en-US" sz="1800">
                <a:solidFill>
                  <a:schemeClr val="bg2"/>
                </a:solidFill>
                <a:latin typeface="Arial" charset="0"/>
              </a:rPr>
              <a:t>H</a:t>
            </a:r>
          </a:p>
        </p:txBody>
      </p:sp>
      <p:sp>
        <p:nvSpPr>
          <p:cNvPr id="409602" name="Line 2"/>
          <p:cNvSpPr>
            <a:spLocks noChangeShapeType="1"/>
          </p:cNvSpPr>
          <p:nvPr/>
        </p:nvSpPr>
        <p:spPr bwMode="auto">
          <a:xfrm>
            <a:off x="3429000" y="2133600"/>
            <a:ext cx="228600" cy="0"/>
          </a:xfrm>
          <a:prstGeom prst="line">
            <a:avLst/>
          </a:prstGeom>
          <a:noFill/>
          <a:ln w="9525">
            <a:solidFill>
              <a:schemeClr val="tx1"/>
            </a:solidFill>
            <a:round/>
            <a:headEnd/>
            <a:tailEnd/>
          </a:ln>
        </p:spPr>
        <p:txBody>
          <a:bodyPr/>
          <a:lstStyle/>
          <a:p>
            <a:endParaRPr lang="en-US"/>
          </a:p>
        </p:txBody>
      </p:sp>
      <p:sp>
        <p:nvSpPr>
          <p:cNvPr id="186372" name="Text Box 3"/>
          <p:cNvSpPr txBox="1">
            <a:spLocks noChangeArrowheads="1"/>
          </p:cNvSpPr>
          <p:nvPr/>
        </p:nvSpPr>
        <p:spPr bwMode="auto">
          <a:xfrm>
            <a:off x="2297113" y="609600"/>
            <a:ext cx="5089525" cy="457200"/>
          </a:xfrm>
          <a:prstGeom prst="rect">
            <a:avLst/>
          </a:prstGeom>
          <a:noFill/>
          <a:ln w="9525">
            <a:noFill/>
            <a:miter lim="800000"/>
            <a:headEnd/>
            <a:tailEnd/>
          </a:ln>
        </p:spPr>
        <p:txBody>
          <a:bodyPr wrap="none">
            <a:spAutoFit/>
          </a:bodyPr>
          <a:lstStyle/>
          <a:p>
            <a:r>
              <a:rPr lang="en-US" sz="2400" b="1">
                <a:latin typeface="Arial" charset="0"/>
              </a:rPr>
              <a:t>Amino Acids – Functional Groups</a:t>
            </a:r>
          </a:p>
        </p:txBody>
      </p:sp>
      <p:sp>
        <p:nvSpPr>
          <p:cNvPr id="409604" name="Rectangle 4"/>
          <p:cNvSpPr>
            <a:spLocks noChangeArrowheads="1"/>
          </p:cNvSpPr>
          <p:nvPr/>
        </p:nvSpPr>
        <p:spPr bwMode="auto">
          <a:xfrm>
            <a:off x="1447800" y="1524000"/>
            <a:ext cx="1981200" cy="1066800"/>
          </a:xfrm>
          <a:prstGeom prst="rect">
            <a:avLst/>
          </a:prstGeom>
          <a:solidFill>
            <a:srgbClr val="FFFF99"/>
          </a:solidFill>
          <a:ln w="9525">
            <a:solidFill>
              <a:schemeClr val="tx1"/>
            </a:solidFill>
            <a:miter lim="800000"/>
            <a:headEnd/>
            <a:tailEnd/>
          </a:ln>
        </p:spPr>
        <p:txBody>
          <a:bodyPr wrap="none" anchor="ctr"/>
          <a:lstStyle/>
          <a:p>
            <a:pPr algn="ctr"/>
            <a:r>
              <a:rPr lang="en-US" sz="1800">
                <a:latin typeface="Arial" charset="0"/>
              </a:rPr>
              <a:t>Amine</a:t>
            </a:r>
          </a:p>
        </p:txBody>
      </p:sp>
      <p:sp>
        <p:nvSpPr>
          <p:cNvPr id="409605" name="Rectangle 5"/>
          <p:cNvSpPr>
            <a:spLocks noChangeArrowheads="1"/>
          </p:cNvSpPr>
          <p:nvPr/>
        </p:nvSpPr>
        <p:spPr bwMode="auto">
          <a:xfrm>
            <a:off x="5867400" y="1524000"/>
            <a:ext cx="1981200" cy="1066800"/>
          </a:xfrm>
          <a:prstGeom prst="rect">
            <a:avLst/>
          </a:prstGeom>
          <a:solidFill>
            <a:srgbClr val="FF99CC"/>
          </a:solidFill>
          <a:ln w="9525">
            <a:solidFill>
              <a:schemeClr val="tx1"/>
            </a:solidFill>
            <a:miter lim="800000"/>
            <a:headEnd/>
            <a:tailEnd/>
          </a:ln>
        </p:spPr>
        <p:txBody>
          <a:bodyPr wrap="none" anchor="ctr"/>
          <a:lstStyle/>
          <a:p>
            <a:pPr algn="ctr"/>
            <a:r>
              <a:rPr lang="en-US" sz="1800">
                <a:latin typeface="Arial" charset="0"/>
              </a:rPr>
              <a:t>Carboxylic Acid</a:t>
            </a:r>
          </a:p>
        </p:txBody>
      </p:sp>
      <p:sp>
        <p:nvSpPr>
          <p:cNvPr id="409606" name="Rectangle 6"/>
          <p:cNvSpPr>
            <a:spLocks noChangeArrowheads="1"/>
          </p:cNvSpPr>
          <p:nvPr/>
        </p:nvSpPr>
        <p:spPr bwMode="auto">
          <a:xfrm>
            <a:off x="3657600" y="1524000"/>
            <a:ext cx="1981200" cy="1066800"/>
          </a:xfrm>
          <a:prstGeom prst="rect">
            <a:avLst/>
          </a:prstGeom>
          <a:noFill/>
          <a:ln w="9525">
            <a:solidFill>
              <a:schemeClr val="tx1"/>
            </a:solidFill>
            <a:miter lim="800000"/>
            <a:headEnd/>
            <a:tailEnd/>
          </a:ln>
        </p:spPr>
        <p:txBody>
          <a:bodyPr wrap="none" anchor="ctr"/>
          <a:lstStyle/>
          <a:p>
            <a:pPr algn="ctr"/>
            <a:r>
              <a:rPr lang="en-US" sz="1800">
                <a:latin typeface="Arial" charset="0"/>
              </a:rPr>
              <a:t>Base Pair</a:t>
            </a:r>
          </a:p>
        </p:txBody>
      </p:sp>
      <p:sp>
        <p:nvSpPr>
          <p:cNvPr id="409607" name="Line 7"/>
          <p:cNvSpPr>
            <a:spLocks noChangeShapeType="1"/>
          </p:cNvSpPr>
          <p:nvPr/>
        </p:nvSpPr>
        <p:spPr bwMode="auto">
          <a:xfrm>
            <a:off x="5638800" y="2133600"/>
            <a:ext cx="228600" cy="0"/>
          </a:xfrm>
          <a:prstGeom prst="line">
            <a:avLst/>
          </a:prstGeom>
          <a:noFill/>
          <a:ln w="9525">
            <a:solidFill>
              <a:schemeClr val="tx1"/>
            </a:solidFill>
            <a:round/>
            <a:headEnd/>
            <a:tailEnd/>
          </a:ln>
        </p:spPr>
        <p:txBody>
          <a:bodyPr/>
          <a:lstStyle/>
          <a:p>
            <a:endParaRPr lang="en-US"/>
          </a:p>
        </p:txBody>
      </p:sp>
      <p:sp>
        <p:nvSpPr>
          <p:cNvPr id="409608" name="Text Box 8"/>
          <p:cNvSpPr txBox="1">
            <a:spLocks noChangeArrowheads="1"/>
          </p:cNvSpPr>
          <p:nvPr/>
        </p:nvSpPr>
        <p:spPr bwMode="auto">
          <a:xfrm>
            <a:off x="1976438" y="2782888"/>
            <a:ext cx="919162" cy="457200"/>
          </a:xfrm>
          <a:prstGeom prst="rect">
            <a:avLst/>
          </a:prstGeom>
          <a:noFill/>
          <a:ln w="9525">
            <a:noFill/>
            <a:miter lim="800000"/>
            <a:headEnd/>
            <a:tailEnd/>
          </a:ln>
        </p:spPr>
        <p:txBody>
          <a:bodyPr wrap="none">
            <a:spAutoFit/>
          </a:bodyPr>
          <a:lstStyle/>
          <a:p>
            <a:r>
              <a:rPr lang="en-US" sz="2400">
                <a:latin typeface="Arial" charset="0"/>
              </a:rPr>
              <a:t>NH</a:t>
            </a:r>
            <a:r>
              <a:rPr lang="en-US" sz="2400" baseline="-25000">
                <a:latin typeface="Arial" charset="0"/>
              </a:rPr>
              <a:t>2</a:t>
            </a:r>
            <a:r>
              <a:rPr lang="en-US" sz="2400" baseline="30000">
                <a:latin typeface="Arial" charset="0"/>
              </a:rPr>
              <a:t>1-</a:t>
            </a:r>
            <a:endParaRPr lang="en-US" sz="2400">
              <a:latin typeface="Arial" charset="0"/>
            </a:endParaRPr>
          </a:p>
        </p:txBody>
      </p:sp>
      <p:sp>
        <p:nvSpPr>
          <p:cNvPr id="409609" name="Text Box 9"/>
          <p:cNvSpPr txBox="1">
            <a:spLocks noChangeArrowheads="1"/>
          </p:cNvSpPr>
          <p:nvPr/>
        </p:nvSpPr>
        <p:spPr bwMode="auto">
          <a:xfrm>
            <a:off x="6172200" y="2760663"/>
            <a:ext cx="1504950" cy="457200"/>
          </a:xfrm>
          <a:prstGeom prst="rect">
            <a:avLst/>
          </a:prstGeom>
          <a:noFill/>
          <a:ln w="9525">
            <a:noFill/>
            <a:miter lim="800000"/>
            <a:headEnd/>
            <a:tailEnd/>
          </a:ln>
        </p:spPr>
        <p:txBody>
          <a:bodyPr wrap="none">
            <a:spAutoFit/>
          </a:bodyPr>
          <a:lstStyle/>
          <a:p>
            <a:r>
              <a:rPr lang="en-US" sz="2400">
                <a:latin typeface="Arial" charset="0"/>
              </a:rPr>
              <a:t>R- COOH</a:t>
            </a:r>
          </a:p>
        </p:txBody>
      </p:sp>
      <p:sp>
        <p:nvSpPr>
          <p:cNvPr id="186379" name="Text Box 10"/>
          <p:cNvSpPr txBox="1">
            <a:spLocks noChangeArrowheads="1"/>
          </p:cNvSpPr>
          <p:nvPr/>
        </p:nvSpPr>
        <p:spPr bwMode="auto">
          <a:xfrm>
            <a:off x="4138613" y="3733800"/>
            <a:ext cx="738187" cy="457200"/>
          </a:xfrm>
          <a:prstGeom prst="rect">
            <a:avLst/>
          </a:prstGeom>
          <a:noFill/>
          <a:ln w="9525">
            <a:noFill/>
            <a:miter lim="800000"/>
            <a:headEnd/>
            <a:tailEnd/>
          </a:ln>
        </p:spPr>
        <p:txBody>
          <a:bodyPr wrap="none">
            <a:spAutoFit/>
          </a:bodyPr>
          <a:lstStyle/>
          <a:p>
            <a:r>
              <a:rPr lang="en-US" sz="2400">
                <a:latin typeface="Arial" charset="0"/>
              </a:rPr>
              <a:t>NH</a:t>
            </a:r>
            <a:r>
              <a:rPr lang="en-US" sz="2400" baseline="-25000">
                <a:latin typeface="Arial" charset="0"/>
              </a:rPr>
              <a:t>3</a:t>
            </a:r>
            <a:endParaRPr lang="en-US" sz="2400">
              <a:latin typeface="Arial" charset="0"/>
            </a:endParaRPr>
          </a:p>
        </p:txBody>
      </p:sp>
      <p:sp>
        <p:nvSpPr>
          <p:cNvPr id="186380" name="Text Box 11"/>
          <p:cNvSpPr txBox="1">
            <a:spLocks noChangeArrowheads="1"/>
          </p:cNvSpPr>
          <p:nvPr/>
        </p:nvSpPr>
        <p:spPr bwMode="auto">
          <a:xfrm>
            <a:off x="1676400" y="3733800"/>
            <a:ext cx="919163" cy="457200"/>
          </a:xfrm>
          <a:prstGeom prst="rect">
            <a:avLst/>
          </a:prstGeom>
          <a:noFill/>
          <a:ln w="9525">
            <a:noFill/>
            <a:miter lim="800000"/>
            <a:headEnd/>
            <a:tailEnd/>
          </a:ln>
        </p:spPr>
        <p:txBody>
          <a:bodyPr wrap="none">
            <a:spAutoFit/>
          </a:bodyPr>
          <a:lstStyle/>
          <a:p>
            <a:r>
              <a:rPr lang="en-US" sz="2400">
                <a:latin typeface="Arial" charset="0"/>
              </a:rPr>
              <a:t>NH</a:t>
            </a:r>
            <a:r>
              <a:rPr lang="en-US" sz="2400" baseline="-25000">
                <a:latin typeface="Arial" charset="0"/>
              </a:rPr>
              <a:t>2</a:t>
            </a:r>
            <a:r>
              <a:rPr lang="en-US" sz="2400" baseline="30000">
                <a:latin typeface="Arial" charset="0"/>
              </a:rPr>
              <a:t>1-</a:t>
            </a:r>
            <a:endParaRPr lang="en-US" sz="2400">
              <a:latin typeface="Arial" charset="0"/>
            </a:endParaRPr>
          </a:p>
        </p:txBody>
      </p:sp>
      <p:sp>
        <p:nvSpPr>
          <p:cNvPr id="186381" name="Text Box 12"/>
          <p:cNvSpPr txBox="1">
            <a:spLocks noChangeArrowheads="1"/>
          </p:cNvSpPr>
          <p:nvPr/>
        </p:nvSpPr>
        <p:spPr bwMode="auto">
          <a:xfrm>
            <a:off x="6497638" y="3733800"/>
            <a:ext cx="969962" cy="457200"/>
          </a:xfrm>
          <a:prstGeom prst="rect">
            <a:avLst/>
          </a:prstGeom>
          <a:noFill/>
          <a:ln w="9525">
            <a:noFill/>
            <a:miter lim="800000"/>
            <a:headEnd/>
            <a:tailEnd/>
          </a:ln>
        </p:spPr>
        <p:txBody>
          <a:bodyPr wrap="none">
            <a:spAutoFit/>
          </a:bodyPr>
          <a:lstStyle/>
          <a:p>
            <a:r>
              <a:rPr lang="en-US" sz="2400">
                <a:latin typeface="Arial" charset="0"/>
              </a:rPr>
              <a:t>NH</a:t>
            </a:r>
            <a:r>
              <a:rPr lang="en-US" sz="2400" baseline="-25000">
                <a:latin typeface="Arial" charset="0"/>
              </a:rPr>
              <a:t>4</a:t>
            </a:r>
            <a:r>
              <a:rPr lang="en-US" sz="2400" baseline="30000">
                <a:latin typeface="Arial" charset="0"/>
              </a:rPr>
              <a:t>1+</a:t>
            </a:r>
            <a:endParaRPr lang="en-US" sz="2400">
              <a:latin typeface="Arial" charset="0"/>
            </a:endParaRPr>
          </a:p>
        </p:txBody>
      </p:sp>
      <p:sp>
        <p:nvSpPr>
          <p:cNvPr id="186382" name="Text Box 13"/>
          <p:cNvSpPr txBox="1">
            <a:spLocks noChangeArrowheads="1"/>
          </p:cNvSpPr>
          <p:nvPr/>
        </p:nvSpPr>
        <p:spPr bwMode="auto">
          <a:xfrm>
            <a:off x="1574800" y="6067425"/>
            <a:ext cx="1016000" cy="457200"/>
          </a:xfrm>
          <a:prstGeom prst="rect">
            <a:avLst/>
          </a:prstGeom>
          <a:noFill/>
          <a:ln w="9525">
            <a:noFill/>
            <a:miter lim="800000"/>
            <a:headEnd/>
            <a:tailEnd/>
          </a:ln>
        </p:spPr>
        <p:txBody>
          <a:bodyPr wrap="none">
            <a:spAutoFit/>
          </a:bodyPr>
          <a:lstStyle/>
          <a:p>
            <a:r>
              <a:rPr lang="en-US" sz="2400">
                <a:latin typeface="Arial" charset="0"/>
              </a:rPr>
              <a:t>amine</a:t>
            </a:r>
          </a:p>
        </p:txBody>
      </p:sp>
      <p:sp>
        <p:nvSpPr>
          <p:cNvPr id="186383" name="Text Box 14"/>
          <p:cNvSpPr txBox="1">
            <a:spLocks noChangeArrowheads="1"/>
          </p:cNvSpPr>
          <p:nvPr/>
        </p:nvSpPr>
        <p:spPr bwMode="auto">
          <a:xfrm>
            <a:off x="3784600" y="6067425"/>
            <a:ext cx="1439863" cy="457200"/>
          </a:xfrm>
          <a:prstGeom prst="rect">
            <a:avLst/>
          </a:prstGeom>
          <a:noFill/>
          <a:ln w="9525">
            <a:noFill/>
            <a:miter lim="800000"/>
            <a:headEnd/>
            <a:tailEnd/>
          </a:ln>
        </p:spPr>
        <p:txBody>
          <a:bodyPr wrap="none">
            <a:spAutoFit/>
          </a:bodyPr>
          <a:lstStyle/>
          <a:p>
            <a:r>
              <a:rPr lang="en-US" sz="2400">
                <a:latin typeface="Arial" charset="0"/>
              </a:rPr>
              <a:t>ammonia</a:t>
            </a:r>
          </a:p>
        </p:txBody>
      </p:sp>
      <p:sp>
        <p:nvSpPr>
          <p:cNvPr id="186384" name="Text Box 15"/>
          <p:cNvSpPr txBox="1">
            <a:spLocks noChangeArrowheads="1"/>
          </p:cNvSpPr>
          <p:nvPr/>
        </p:nvSpPr>
        <p:spPr bwMode="auto">
          <a:xfrm>
            <a:off x="6019800" y="6067425"/>
            <a:ext cx="2185988" cy="457200"/>
          </a:xfrm>
          <a:prstGeom prst="rect">
            <a:avLst/>
          </a:prstGeom>
          <a:noFill/>
          <a:ln w="9525">
            <a:noFill/>
            <a:miter lim="800000"/>
            <a:headEnd/>
            <a:tailEnd/>
          </a:ln>
        </p:spPr>
        <p:txBody>
          <a:bodyPr wrap="none">
            <a:spAutoFit/>
          </a:bodyPr>
          <a:lstStyle/>
          <a:p>
            <a:r>
              <a:rPr lang="en-US" sz="2400">
                <a:latin typeface="Arial" charset="0"/>
              </a:rPr>
              <a:t>ammonium ion</a:t>
            </a:r>
          </a:p>
        </p:txBody>
      </p:sp>
      <p:sp>
        <p:nvSpPr>
          <p:cNvPr id="186385" name="Text Box 16"/>
          <p:cNvSpPr txBox="1">
            <a:spLocks noChangeArrowheads="1"/>
          </p:cNvSpPr>
          <p:nvPr/>
        </p:nvSpPr>
        <p:spPr bwMode="auto">
          <a:xfrm>
            <a:off x="4267200" y="4924425"/>
            <a:ext cx="404813" cy="457200"/>
          </a:xfrm>
          <a:prstGeom prst="rect">
            <a:avLst/>
          </a:prstGeom>
          <a:noFill/>
          <a:ln w="9525">
            <a:noFill/>
            <a:miter lim="800000"/>
            <a:headEnd/>
            <a:tailEnd/>
          </a:ln>
        </p:spPr>
        <p:txBody>
          <a:bodyPr wrap="none">
            <a:spAutoFit/>
          </a:bodyPr>
          <a:lstStyle/>
          <a:p>
            <a:r>
              <a:rPr lang="en-US" sz="2400">
                <a:latin typeface="Arial" charset="0"/>
              </a:rPr>
              <a:t>N</a:t>
            </a:r>
          </a:p>
        </p:txBody>
      </p:sp>
      <p:sp>
        <p:nvSpPr>
          <p:cNvPr id="186386" name="Text Box 17"/>
          <p:cNvSpPr txBox="1">
            <a:spLocks noChangeArrowheads="1"/>
          </p:cNvSpPr>
          <p:nvPr/>
        </p:nvSpPr>
        <p:spPr bwMode="auto">
          <a:xfrm>
            <a:off x="4679950" y="5319713"/>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86387" name="Text Box 18"/>
          <p:cNvSpPr txBox="1">
            <a:spLocks noChangeArrowheads="1"/>
          </p:cNvSpPr>
          <p:nvPr/>
        </p:nvSpPr>
        <p:spPr bwMode="auto">
          <a:xfrm>
            <a:off x="4343400" y="5534025"/>
            <a:ext cx="349250" cy="366713"/>
          </a:xfrm>
          <a:prstGeom prst="rect">
            <a:avLst/>
          </a:prstGeom>
          <a:noFill/>
          <a:ln w="9525">
            <a:noFill/>
            <a:miter lim="800000"/>
            <a:headEnd/>
            <a:tailEnd/>
          </a:ln>
        </p:spPr>
        <p:txBody>
          <a:bodyPr wrap="none">
            <a:spAutoFit/>
          </a:bodyPr>
          <a:lstStyle/>
          <a:p>
            <a:r>
              <a:rPr lang="en-US" sz="1800">
                <a:latin typeface="Arial" charset="0"/>
              </a:rPr>
              <a:t>H</a:t>
            </a:r>
          </a:p>
        </p:txBody>
      </p:sp>
      <p:sp>
        <p:nvSpPr>
          <p:cNvPr id="409619" name="Text Box 19"/>
          <p:cNvSpPr txBox="1">
            <a:spLocks noChangeArrowheads="1"/>
          </p:cNvSpPr>
          <p:nvPr/>
        </p:nvSpPr>
        <p:spPr bwMode="auto">
          <a:xfrm>
            <a:off x="3917950" y="5395913"/>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86389" name="Line 20"/>
          <p:cNvSpPr>
            <a:spLocks noChangeShapeType="1"/>
          </p:cNvSpPr>
          <p:nvPr/>
        </p:nvSpPr>
        <p:spPr bwMode="auto">
          <a:xfrm flipH="1">
            <a:off x="4191000" y="5305425"/>
            <a:ext cx="152400" cy="152400"/>
          </a:xfrm>
          <a:prstGeom prst="line">
            <a:avLst/>
          </a:prstGeom>
          <a:noFill/>
          <a:ln w="9525">
            <a:solidFill>
              <a:schemeClr val="tx1"/>
            </a:solidFill>
            <a:round/>
            <a:headEnd/>
            <a:tailEnd/>
          </a:ln>
        </p:spPr>
        <p:txBody>
          <a:bodyPr/>
          <a:lstStyle/>
          <a:p>
            <a:endParaRPr lang="en-US"/>
          </a:p>
        </p:txBody>
      </p:sp>
      <p:sp>
        <p:nvSpPr>
          <p:cNvPr id="186390" name="Line 21"/>
          <p:cNvSpPr>
            <a:spLocks noChangeShapeType="1"/>
          </p:cNvSpPr>
          <p:nvPr/>
        </p:nvSpPr>
        <p:spPr bwMode="auto">
          <a:xfrm>
            <a:off x="4572000" y="5305425"/>
            <a:ext cx="152400" cy="152400"/>
          </a:xfrm>
          <a:prstGeom prst="line">
            <a:avLst/>
          </a:prstGeom>
          <a:noFill/>
          <a:ln w="9525">
            <a:solidFill>
              <a:schemeClr val="tx1"/>
            </a:solidFill>
            <a:round/>
            <a:headEnd/>
            <a:tailEnd/>
          </a:ln>
        </p:spPr>
        <p:txBody>
          <a:bodyPr/>
          <a:lstStyle/>
          <a:p>
            <a:endParaRPr lang="en-US"/>
          </a:p>
        </p:txBody>
      </p:sp>
      <p:sp>
        <p:nvSpPr>
          <p:cNvPr id="186391" name="Line 22"/>
          <p:cNvSpPr>
            <a:spLocks noChangeShapeType="1"/>
          </p:cNvSpPr>
          <p:nvPr/>
        </p:nvSpPr>
        <p:spPr bwMode="auto">
          <a:xfrm>
            <a:off x="4495800" y="5305425"/>
            <a:ext cx="0" cy="228600"/>
          </a:xfrm>
          <a:prstGeom prst="line">
            <a:avLst/>
          </a:prstGeom>
          <a:noFill/>
          <a:ln w="9525">
            <a:solidFill>
              <a:schemeClr val="tx1"/>
            </a:solidFill>
            <a:round/>
            <a:headEnd/>
            <a:tailEnd/>
          </a:ln>
        </p:spPr>
        <p:txBody>
          <a:bodyPr/>
          <a:lstStyle/>
          <a:p>
            <a:endParaRPr lang="en-US"/>
          </a:p>
        </p:txBody>
      </p:sp>
      <p:sp>
        <p:nvSpPr>
          <p:cNvPr id="186392" name="Text Box 23"/>
          <p:cNvSpPr txBox="1">
            <a:spLocks noChangeArrowheads="1"/>
          </p:cNvSpPr>
          <p:nvPr/>
        </p:nvSpPr>
        <p:spPr bwMode="auto">
          <a:xfrm rot="-5400000">
            <a:off x="4207669" y="4556919"/>
            <a:ext cx="454025" cy="579437"/>
          </a:xfrm>
          <a:prstGeom prst="rect">
            <a:avLst/>
          </a:prstGeom>
          <a:noFill/>
          <a:ln w="9525">
            <a:noFill/>
            <a:miter lim="800000"/>
            <a:headEnd/>
            <a:tailEnd/>
          </a:ln>
        </p:spPr>
        <p:txBody>
          <a:bodyPr>
            <a:spAutoFit/>
          </a:bodyPr>
          <a:lstStyle/>
          <a:p>
            <a:r>
              <a:rPr lang="en-US" sz="3200">
                <a:latin typeface="Arial" charset="0"/>
              </a:rPr>
              <a:t>:</a:t>
            </a:r>
          </a:p>
        </p:txBody>
      </p:sp>
      <p:grpSp>
        <p:nvGrpSpPr>
          <p:cNvPr id="2" name="Group 24"/>
          <p:cNvGrpSpPr>
            <a:grpSpLocks/>
          </p:cNvGrpSpPr>
          <p:nvPr/>
        </p:nvGrpSpPr>
        <p:grpSpPr bwMode="auto">
          <a:xfrm>
            <a:off x="6400800" y="4467225"/>
            <a:ext cx="1500188" cy="1371600"/>
            <a:chOff x="2400" y="2976"/>
            <a:chExt cx="945" cy="864"/>
          </a:xfrm>
        </p:grpSpPr>
        <p:sp>
          <p:nvSpPr>
            <p:cNvPr id="186413" name="Text Box 25"/>
            <p:cNvSpPr txBox="1">
              <a:spLocks noChangeArrowheads="1"/>
            </p:cNvSpPr>
            <p:nvPr/>
          </p:nvSpPr>
          <p:spPr bwMode="auto">
            <a:xfrm>
              <a:off x="2640" y="3216"/>
              <a:ext cx="255" cy="288"/>
            </a:xfrm>
            <a:prstGeom prst="rect">
              <a:avLst/>
            </a:prstGeom>
            <a:noFill/>
            <a:ln w="9525">
              <a:noFill/>
              <a:miter lim="800000"/>
              <a:headEnd/>
              <a:tailEnd/>
            </a:ln>
          </p:spPr>
          <p:txBody>
            <a:bodyPr wrap="none">
              <a:spAutoFit/>
            </a:bodyPr>
            <a:lstStyle/>
            <a:p>
              <a:r>
                <a:rPr lang="en-US" sz="2400">
                  <a:latin typeface="Arial" charset="0"/>
                </a:rPr>
                <a:t>N</a:t>
              </a:r>
            </a:p>
          </p:txBody>
        </p:sp>
        <p:sp>
          <p:nvSpPr>
            <p:cNvPr id="186414" name="Text Box 26"/>
            <p:cNvSpPr txBox="1">
              <a:spLocks noChangeArrowheads="1"/>
            </p:cNvSpPr>
            <p:nvPr/>
          </p:nvSpPr>
          <p:spPr bwMode="auto">
            <a:xfrm>
              <a:off x="2900" y="3465"/>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15" name="Text Box 27"/>
            <p:cNvSpPr txBox="1">
              <a:spLocks noChangeArrowheads="1"/>
            </p:cNvSpPr>
            <p:nvPr/>
          </p:nvSpPr>
          <p:spPr bwMode="auto">
            <a:xfrm>
              <a:off x="2688" y="3600"/>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16" name="Text Box 28"/>
            <p:cNvSpPr txBox="1">
              <a:spLocks noChangeArrowheads="1"/>
            </p:cNvSpPr>
            <p:nvPr/>
          </p:nvSpPr>
          <p:spPr bwMode="auto">
            <a:xfrm>
              <a:off x="2420" y="3513"/>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17" name="Text Box 29"/>
            <p:cNvSpPr txBox="1">
              <a:spLocks noChangeArrowheads="1"/>
            </p:cNvSpPr>
            <p:nvPr/>
          </p:nvSpPr>
          <p:spPr bwMode="auto">
            <a:xfrm>
              <a:off x="2660" y="2976"/>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18" name="Line 30"/>
            <p:cNvSpPr>
              <a:spLocks noChangeShapeType="1"/>
            </p:cNvSpPr>
            <p:nvPr/>
          </p:nvSpPr>
          <p:spPr bwMode="auto">
            <a:xfrm flipH="1">
              <a:off x="2592" y="3456"/>
              <a:ext cx="96" cy="96"/>
            </a:xfrm>
            <a:prstGeom prst="line">
              <a:avLst/>
            </a:prstGeom>
            <a:noFill/>
            <a:ln w="9525">
              <a:solidFill>
                <a:schemeClr val="tx1"/>
              </a:solidFill>
              <a:round/>
              <a:headEnd/>
              <a:tailEnd/>
            </a:ln>
          </p:spPr>
          <p:txBody>
            <a:bodyPr/>
            <a:lstStyle/>
            <a:p>
              <a:endParaRPr lang="en-US"/>
            </a:p>
          </p:txBody>
        </p:sp>
        <p:sp>
          <p:nvSpPr>
            <p:cNvPr id="186419" name="Line 31"/>
            <p:cNvSpPr>
              <a:spLocks noChangeShapeType="1"/>
            </p:cNvSpPr>
            <p:nvPr/>
          </p:nvSpPr>
          <p:spPr bwMode="auto">
            <a:xfrm>
              <a:off x="2832" y="3456"/>
              <a:ext cx="96" cy="96"/>
            </a:xfrm>
            <a:prstGeom prst="line">
              <a:avLst/>
            </a:prstGeom>
            <a:noFill/>
            <a:ln w="9525">
              <a:solidFill>
                <a:schemeClr val="tx1"/>
              </a:solidFill>
              <a:round/>
              <a:headEnd/>
              <a:tailEnd/>
            </a:ln>
          </p:spPr>
          <p:txBody>
            <a:bodyPr/>
            <a:lstStyle/>
            <a:p>
              <a:endParaRPr lang="en-US"/>
            </a:p>
          </p:txBody>
        </p:sp>
        <p:sp>
          <p:nvSpPr>
            <p:cNvPr id="186420" name="Line 32"/>
            <p:cNvSpPr>
              <a:spLocks noChangeShapeType="1"/>
            </p:cNvSpPr>
            <p:nvPr/>
          </p:nvSpPr>
          <p:spPr bwMode="auto">
            <a:xfrm>
              <a:off x="2784" y="3456"/>
              <a:ext cx="0" cy="144"/>
            </a:xfrm>
            <a:prstGeom prst="line">
              <a:avLst/>
            </a:prstGeom>
            <a:noFill/>
            <a:ln w="9525">
              <a:solidFill>
                <a:schemeClr val="tx1"/>
              </a:solidFill>
              <a:round/>
              <a:headEnd/>
              <a:tailEnd/>
            </a:ln>
          </p:spPr>
          <p:txBody>
            <a:bodyPr/>
            <a:lstStyle/>
            <a:p>
              <a:endParaRPr lang="en-US"/>
            </a:p>
          </p:txBody>
        </p:sp>
        <p:sp>
          <p:nvSpPr>
            <p:cNvPr id="186421" name="Text Box 33"/>
            <p:cNvSpPr txBox="1">
              <a:spLocks noChangeArrowheads="1"/>
            </p:cNvSpPr>
            <p:nvPr/>
          </p:nvSpPr>
          <p:spPr bwMode="auto">
            <a:xfrm rot="-5400000">
              <a:off x="2603" y="2984"/>
              <a:ext cx="286" cy="365"/>
            </a:xfrm>
            <a:prstGeom prst="rect">
              <a:avLst/>
            </a:prstGeom>
            <a:noFill/>
            <a:ln w="9525">
              <a:noFill/>
              <a:miter lim="800000"/>
              <a:headEnd/>
              <a:tailEnd/>
            </a:ln>
          </p:spPr>
          <p:txBody>
            <a:bodyPr>
              <a:spAutoFit/>
            </a:bodyPr>
            <a:lstStyle/>
            <a:p>
              <a:r>
                <a:rPr lang="en-US" sz="3200">
                  <a:latin typeface="Arial" charset="0"/>
                </a:rPr>
                <a:t>:</a:t>
              </a:r>
            </a:p>
          </p:txBody>
        </p:sp>
        <p:sp>
          <p:nvSpPr>
            <p:cNvPr id="186422" name="AutoShape 34"/>
            <p:cNvSpPr>
              <a:spLocks/>
            </p:cNvSpPr>
            <p:nvPr/>
          </p:nvSpPr>
          <p:spPr bwMode="auto">
            <a:xfrm>
              <a:off x="3024" y="2976"/>
              <a:ext cx="96" cy="864"/>
            </a:xfrm>
            <a:prstGeom prst="rightBracket">
              <a:avLst>
                <a:gd name="adj" fmla="val 75000"/>
              </a:avLst>
            </a:prstGeom>
            <a:noFill/>
            <a:ln w="9525">
              <a:solidFill>
                <a:schemeClr val="tx1"/>
              </a:solidFill>
              <a:round/>
              <a:headEnd/>
              <a:tailEnd/>
            </a:ln>
          </p:spPr>
          <p:txBody>
            <a:bodyPr wrap="none" anchor="ctr"/>
            <a:lstStyle/>
            <a:p>
              <a:endParaRPr lang="en-US"/>
            </a:p>
          </p:txBody>
        </p:sp>
        <p:sp>
          <p:nvSpPr>
            <p:cNvPr id="186423" name="AutoShape 35"/>
            <p:cNvSpPr>
              <a:spLocks/>
            </p:cNvSpPr>
            <p:nvPr/>
          </p:nvSpPr>
          <p:spPr bwMode="auto">
            <a:xfrm flipH="1">
              <a:off x="2400" y="2976"/>
              <a:ext cx="96" cy="864"/>
            </a:xfrm>
            <a:prstGeom prst="rightBracket">
              <a:avLst>
                <a:gd name="adj" fmla="val 75000"/>
              </a:avLst>
            </a:prstGeom>
            <a:noFill/>
            <a:ln w="9525">
              <a:solidFill>
                <a:schemeClr val="tx1"/>
              </a:solidFill>
              <a:round/>
              <a:headEnd/>
              <a:tailEnd/>
            </a:ln>
          </p:spPr>
          <p:txBody>
            <a:bodyPr wrap="none" anchor="ctr"/>
            <a:lstStyle/>
            <a:p>
              <a:endParaRPr lang="en-US"/>
            </a:p>
          </p:txBody>
        </p:sp>
        <p:sp>
          <p:nvSpPr>
            <p:cNvPr id="186424" name="Text Box 36"/>
            <p:cNvSpPr txBox="1">
              <a:spLocks noChangeArrowheads="1"/>
            </p:cNvSpPr>
            <p:nvPr/>
          </p:nvSpPr>
          <p:spPr bwMode="auto">
            <a:xfrm>
              <a:off x="3120" y="3024"/>
              <a:ext cx="225" cy="173"/>
            </a:xfrm>
            <a:prstGeom prst="rect">
              <a:avLst/>
            </a:prstGeom>
            <a:noFill/>
            <a:ln w="9525">
              <a:noFill/>
              <a:miter lim="800000"/>
              <a:headEnd/>
              <a:tailEnd/>
            </a:ln>
          </p:spPr>
          <p:txBody>
            <a:bodyPr wrap="none">
              <a:spAutoFit/>
            </a:bodyPr>
            <a:lstStyle/>
            <a:p>
              <a:r>
                <a:rPr lang="en-US" sz="1800" baseline="30000">
                  <a:latin typeface="Arial" charset="0"/>
                </a:rPr>
                <a:t>1+</a:t>
              </a:r>
            </a:p>
          </p:txBody>
        </p:sp>
      </p:grpSp>
      <p:grpSp>
        <p:nvGrpSpPr>
          <p:cNvPr id="3" name="Group 56"/>
          <p:cNvGrpSpPr>
            <a:grpSpLocks/>
          </p:cNvGrpSpPr>
          <p:nvPr/>
        </p:nvGrpSpPr>
        <p:grpSpPr bwMode="auto">
          <a:xfrm>
            <a:off x="1295400" y="4546600"/>
            <a:ext cx="1538288" cy="1368425"/>
            <a:chOff x="816" y="2864"/>
            <a:chExt cx="969" cy="862"/>
          </a:xfrm>
        </p:grpSpPr>
        <p:sp>
          <p:nvSpPr>
            <p:cNvPr id="186403" name="Text Box 37"/>
            <p:cNvSpPr txBox="1">
              <a:spLocks noChangeArrowheads="1"/>
            </p:cNvSpPr>
            <p:nvPr/>
          </p:nvSpPr>
          <p:spPr bwMode="auto">
            <a:xfrm>
              <a:off x="1104" y="3102"/>
              <a:ext cx="255" cy="288"/>
            </a:xfrm>
            <a:prstGeom prst="rect">
              <a:avLst/>
            </a:prstGeom>
            <a:noFill/>
            <a:ln w="9525">
              <a:noFill/>
              <a:miter lim="800000"/>
              <a:headEnd/>
              <a:tailEnd/>
            </a:ln>
          </p:spPr>
          <p:txBody>
            <a:bodyPr wrap="none">
              <a:spAutoFit/>
            </a:bodyPr>
            <a:lstStyle/>
            <a:p>
              <a:r>
                <a:rPr lang="en-US" sz="2400">
                  <a:latin typeface="Arial" charset="0"/>
                </a:rPr>
                <a:t>N</a:t>
              </a:r>
            </a:p>
          </p:txBody>
        </p:sp>
        <p:sp>
          <p:nvSpPr>
            <p:cNvPr id="186404" name="Text Box 38"/>
            <p:cNvSpPr txBox="1">
              <a:spLocks noChangeArrowheads="1"/>
            </p:cNvSpPr>
            <p:nvPr/>
          </p:nvSpPr>
          <p:spPr bwMode="auto">
            <a:xfrm>
              <a:off x="1364" y="3351"/>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05" name="Text Box 39"/>
            <p:cNvSpPr txBox="1">
              <a:spLocks noChangeArrowheads="1"/>
            </p:cNvSpPr>
            <p:nvPr/>
          </p:nvSpPr>
          <p:spPr bwMode="auto">
            <a:xfrm>
              <a:off x="1152" y="3486"/>
              <a:ext cx="220" cy="231"/>
            </a:xfrm>
            <a:prstGeom prst="rect">
              <a:avLst/>
            </a:prstGeom>
            <a:noFill/>
            <a:ln w="9525">
              <a:noFill/>
              <a:miter lim="800000"/>
              <a:headEnd/>
              <a:tailEnd/>
            </a:ln>
          </p:spPr>
          <p:txBody>
            <a:bodyPr wrap="none">
              <a:spAutoFit/>
            </a:bodyPr>
            <a:lstStyle/>
            <a:p>
              <a:r>
                <a:rPr lang="en-US" sz="1800">
                  <a:latin typeface="Arial" charset="0"/>
                </a:rPr>
                <a:t>H</a:t>
              </a:r>
            </a:p>
          </p:txBody>
        </p:sp>
        <p:sp>
          <p:nvSpPr>
            <p:cNvPr id="186406" name="Line 40"/>
            <p:cNvSpPr>
              <a:spLocks noChangeShapeType="1"/>
            </p:cNvSpPr>
            <p:nvPr/>
          </p:nvSpPr>
          <p:spPr bwMode="auto">
            <a:xfrm>
              <a:off x="1296" y="3342"/>
              <a:ext cx="96" cy="96"/>
            </a:xfrm>
            <a:prstGeom prst="line">
              <a:avLst/>
            </a:prstGeom>
            <a:noFill/>
            <a:ln w="9525">
              <a:solidFill>
                <a:schemeClr val="tx1"/>
              </a:solidFill>
              <a:round/>
              <a:headEnd/>
              <a:tailEnd/>
            </a:ln>
          </p:spPr>
          <p:txBody>
            <a:bodyPr/>
            <a:lstStyle/>
            <a:p>
              <a:endParaRPr lang="en-US"/>
            </a:p>
          </p:txBody>
        </p:sp>
        <p:sp>
          <p:nvSpPr>
            <p:cNvPr id="186407" name="Line 41"/>
            <p:cNvSpPr>
              <a:spLocks noChangeShapeType="1"/>
            </p:cNvSpPr>
            <p:nvPr/>
          </p:nvSpPr>
          <p:spPr bwMode="auto">
            <a:xfrm>
              <a:off x="1248" y="3342"/>
              <a:ext cx="0" cy="144"/>
            </a:xfrm>
            <a:prstGeom prst="line">
              <a:avLst/>
            </a:prstGeom>
            <a:noFill/>
            <a:ln w="9525">
              <a:solidFill>
                <a:schemeClr val="tx1"/>
              </a:solidFill>
              <a:round/>
              <a:headEnd/>
              <a:tailEnd/>
            </a:ln>
          </p:spPr>
          <p:txBody>
            <a:bodyPr/>
            <a:lstStyle/>
            <a:p>
              <a:endParaRPr lang="en-US"/>
            </a:p>
          </p:txBody>
        </p:sp>
        <p:sp>
          <p:nvSpPr>
            <p:cNvPr id="186408" name="Text Box 42"/>
            <p:cNvSpPr txBox="1">
              <a:spLocks noChangeArrowheads="1"/>
            </p:cNvSpPr>
            <p:nvPr/>
          </p:nvSpPr>
          <p:spPr bwMode="auto">
            <a:xfrm rot="-5400000">
              <a:off x="1067" y="2824"/>
              <a:ext cx="286" cy="365"/>
            </a:xfrm>
            <a:prstGeom prst="rect">
              <a:avLst/>
            </a:prstGeom>
            <a:noFill/>
            <a:ln w="9525">
              <a:noFill/>
              <a:miter lim="800000"/>
              <a:headEnd/>
              <a:tailEnd/>
            </a:ln>
          </p:spPr>
          <p:txBody>
            <a:bodyPr>
              <a:spAutoFit/>
            </a:bodyPr>
            <a:lstStyle/>
            <a:p>
              <a:r>
                <a:rPr lang="en-US" sz="3200">
                  <a:latin typeface="Arial" charset="0"/>
                </a:rPr>
                <a:t>:</a:t>
              </a:r>
            </a:p>
          </p:txBody>
        </p:sp>
        <p:sp>
          <p:nvSpPr>
            <p:cNvPr id="186409" name="AutoShape 43"/>
            <p:cNvSpPr>
              <a:spLocks/>
            </p:cNvSpPr>
            <p:nvPr/>
          </p:nvSpPr>
          <p:spPr bwMode="auto">
            <a:xfrm flipH="1">
              <a:off x="864" y="3006"/>
              <a:ext cx="96" cy="720"/>
            </a:xfrm>
            <a:prstGeom prst="rightBracket">
              <a:avLst>
                <a:gd name="adj" fmla="val 62500"/>
              </a:avLst>
            </a:prstGeom>
            <a:noFill/>
            <a:ln w="9525">
              <a:solidFill>
                <a:schemeClr val="tx1"/>
              </a:solidFill>
              <a:round/>
              <a:headEnd/>
              <a:tailEnd/>
            </a:ln>
          </p:spPr>
          <p:txBody>
            <a:bodyPr wrap="none" anchor="ctr"/>
            <a:lstStyle/>
            <a:p>
              <a:endParaRPr lang="en-US"/>
            </a:p>
          </p:txBody>
        </p:sp>
        <p:sp>
          <p:nvSpPr>
            <p:cNvPr id="186410" name="Text Box 44"/>
            <p:cNvSpPr txBox="1">
              <a:spLocks noChangeArrowheads="1"/>
            </p:cNvSpPr>
            <p:nvPr/>
          </p:nvSpPr>
          <p:spPr bwMode="auto">
            <a:xfrm>
              <a:off x="1584" y="3025"/>
              <a:ext cx="201" cy="173"/>
            </a:xfrm>
            <a:prstGeom prst="rect">
              <a:avLst/>
            </a:prstGeom>
            <a:noFill/>
            <a:ln w="9525">
              <a:noFill/>
              <a:miter lim="800000"/>
              <a:headEnd/>
              <a:tailEnd/>
            </a:ln>
          </p:spPr>
          <p:txBody>
            <a:bodyPr wrap="none">
              <a:spAutoFit/>
            </a:bodyPr>
            <a:lstStyle/>
            <a:p>
              <a:r>
                <a:rPr lang="en-US" sz="1800" baseline="30000">
                  <a:latin typeface="Arial" charset="0"/>
                </a:rPr>
                <a:t>1-</a:t>
              </a:r>
            </a:p>
          </p:txBody>
        </p:sp>
        <p:sp>
          <p:nvSpPr>
            <p:cNvPr id="186411" name="Text Box 45"/>
            <p:cNvSpPr txBox="1">
              <a:spLocks noChangeArrowheads="1"/>
            </p:cNvSpPr>
            <p:nvPr/>
          </p:nvSpPr>
          <p:spPr bwMode="auto">
            <a:xfrm rot="-7709137">
              <a:off x="856" y="3206"/>
              <a:ext cx="286" cy="365"/>
            </a:xfrm>
            <a:prstGeom prst="rect">
              <a:avLst/>
            </a:prstGeom>
            <a:noFill/>
            <a:ln w="9525">
              <a:noFill/>
              <a:miter lim="800000"/>
              <a:headEnd/>
              <a:tailEnd/>
            </a:ln>
          </p:spPr>
          <p:txBody>
            <a:bodyPr>
              <a:spAutoFit/>
            </a:bodyPr>
            <a:lstStyle/>
            <a:p>
              <a:r>
                <a:rPr lang="en-US" sz="3200">
                  <a:latin typeface="Arial" charset="0"/>
                </a:rPr>
                <a:t>:</a:t>
              </a:r>
            </a:p>
          </p:txBody>
        </p:sp>
        <p:sp>
          <p:nvSpPr>
            <p:cNvPr id="186412" name="AutoShape 46"/>
            <p:cNvSpPr>
              <a:spLocks/>
            </p:cNvSpPr>
            <p:nvPr/>
          </p:nvSpPr>
          <p:spPr bwMode="auto">
            <a:xfrm>
              <a:off x="1488" y="3006"/>
              <a:ext cx="96" cy="720"/>
            </a:xfrm>
            <a:prstGeom prst="rightBracket">
              <a:avLst>
                <a:gd name="adj" fmla="val 62500"/>
              </a:avLst>
            </a:prstGeom>
            <a:noFill/>
            <a:ln w="9525">
              <a:solidFill>
                <a:schemeClr val="tx1"/>
              </a:solidFill>
              <a:round/>
              <a:headEnd/>
              <a:tailEnd/>
            </a:ln>
          </p:spPr>
          <p:txBody>
            <a:bodyPr wrap="none" anchor="ctr"/>
            <a:lstStyle/>
            <a:p>
              <a:endParaRPr lang="en-US"/>
            </a:p>
          </p:txBody>
        </p:sp>
      </p:grpSp>
      <p:sp>
        <p:nvSpPr>
          <p:cNvPr id="186395" name="Line 47"/>
          <p:cNvSpPr>
            <a:spLocks noChangeShapeType="1"/>
          </p:cNvSpPr>
          <p:nvPr/>
        </p:nvSpPr>
        <p:spPr bwMode="auto">
          <a:xfrm>
            <a:off x="5029200" y="3962400"/>
            <a:ext cx="1371600" cy="0"/>
          </a:xfrm>
          <a:prstGeom prst="line">
            <a:avLst/>
          </a:prstGeom>
          <a:noFill/>
          <a:ln w="9525">
            <a:solidFill>
              <a:schemeClr val="tx1"/>
            </a:solidFill>
            <a:round/>
            <a:headEnd/>
            <a:tailEnd type="triangle" w="med" len="med"/>
          </a:ln>
        </p:spPr>
        <p:txBody>
          <a:bodyPr/>
          <a:lstStyle/>
          <a:p>
            <a:endParaRPr lang="en-US"/>
          </a:p>
        </p:txBody>
      </p:sp>
      <p:sp>
        <p:nvSpPr>
          <p:cNvPr id="186396" name="Text Box 48"/>
          <p:cNvSpPr txBox="1">
            <a:spLocks noChangeArrowheads="1"/>
          </p:cNvSpPr>
          <p:nvPr/>
        </p:nvSpPr>
        <p:spPr bwMode="auto">
          <a:xfrm>
            <a:off x="5318125" y="3541713"/>
            <a:ext cx="438150"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30000">
                <a:latin typeface="Arial" charset="0"/>
              </a:rPr>
              <a:t>+</a:t>
            </a:r>
          </a:p>
        </p:txBody>
      </p:sp>
      <p:sp>
        <p:nvSpPr>
          <p:cNvPr id="186397" name="Line 49"/>
          <p:cNvSpPr>
            <a:spLocks noChangeShapeType="1"/>
          </p:cNvSpPr>
          <p:nvPr/>
        </p:nvSpPr>
        <p:spPr bwMode="auto">
          <a:xfrm>
            <a:off x="2743200" y="3962400"/>
            <a:ext cx="1371600" cy="0"/>
          </a:xfrm>
          <a:prstGeom prst="line">
            <a:avLst/>
          </a:prstGeom>
          <a:noFill/>
          <a:ln w="9525">
            <a:solidFill>
              <a:schemeClr val="tx1"/>
            </a:solidFill>
            <a:round/>
            <a:headEnd type="triangle" w="med" len="med"/>
            <a:tailEnd/>
          </a:ln>
        </p:spPr>
        <p:txBody>
          <a:bodyPr/>
          <a:lstStyle/>
          <a:p>
            <a:endParaRPr lang="en-US"/>
          </a:p>
        </p:txBody>
      </p:sp>
      <p:sp>
        <p:nvSpPr>
          <p:cNvPr id="186398" name="Text Box 50"/>
          <p:cNvSpPr txBox="1">
            <a:spLocks noChangeArrowheads="1"/>
          </p:cNvSpPr>
          <p:nvPr/>
        </p:nvSpPr>
        <p:spPr bwMode="auto">
          <a:xfrm>
            <a:off x="2895600" y="3541713"/>
            <a:ext cx="1047750" cy="366712"/>
          </a:xfrm>
          <a:prstGeom prst="rect">
            <a:avLst/>
          </a:prstGeom>
          <a:noFill/>
          <a:ln w="9525">
            <a:noFill/>
            <a:miter lim="800000"/>
            <a:headEnd/>
            <a:tailEnd/>
          </a:ln>
        </p:spPr>
        <p:txBody>
          <a:bodyPr wrap="none">
            <a:spAutoFit/>
          </a:bodyPr>
          <a:lstStyle/>
          <a:p>
            <a:r>
              <a:rPr lang="en-US" sz="1800">
                <a:latin typeface="Arial" charset="0"/>
              </a:rPr>
              <a:t>  lose H</a:t>
            </a:r>
            <a:r>
              <a:rPr lang="en-US" sz="1800" baseline="30000">
                <a:latin typeface="Arial" charset="0"/>
              </a:rPr>
              <a:t>+</a:t>
            </a:r>
          </a:p>
        </p:txBody>
      </p:sp>
      <p:sp>
        <p:nvSpPr>
          <p:cNvPr id="186399" name="AutoShape 51">
            <a:hlinkClick r:id="rId3" action="ppaction://hlinksldjump" highlightClick="1"/>
          </p:cNvPr>
          <p:cNvSpPr>
            <a:spLocks noChangeArrowheads="1"/>
          </p:cNvSpPr>
          <p:nvPr/>
        </p:nvSpPr>
        <p:spPr bwMode="auto">
          <a:xfrm>
            <a:off x="0" y="6119813"/>
            <a:ext cx="609600" cy="357187"/>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09652" name="Text Box 52"/>
          <p:cNvSpPr txBox="1">
            <a:spLocks noChangeArrowheads="1"/>
          </p:cNvSpPr>
          <p:nvPr/>
        </p:nvSpPr>
        <p:spPr bwMode="auto">
          <a:xfrm>
            <a:off x="5318125" y="3541713"/>
            <a:ext cx="438150"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30000">
                <a:latin typeface="Arial" charset="0"/>
              </a:rPr>
              <a:t>+</a:t>
            </a:r>
          </a:p>
        </p:txBody>
      </p:sp>
      <p:sp>
        <p:nvSpPr>
          <p:cNvPr id="409654" name="Freeform 54"/>
          <p:cNvSpPr>
            <a:spLocks/>
          </p:cNvSpPr>
          <p:nvPr/>
        </p:nvSpPr>
        <p:spPr bwMode="auto">
          <a:xfrm>
            <a:off x="3848100" y="5381625"/>
            <a:ext cx="419100" cy="466725"/>
          </a:xfrm>
          <a:custGeom>
            <a:avLst/>
            <a:gdLst>
              <a:gd name="T0" fmla="*/ 0 w 264"/>
              <a:gd name="T1" fmla="*/ 0 h 294"/>
              <a:gd name="T2" fmla="*/ 400050 w 264"/>
              <a:gd name="T3" fmla="*/ 161925 h 294"/>
              <a:gd name="T4" fmla="*/ 114300 w 264"/>
              <a:gd name="T5" fmla="*/ 466725 h 294"/>
              <a:gd name="T6" fmla="*/ 0 60000 65536"/>
              <a:gd name="T7" fmla="*/ 0 60000 65536"/>
              <a:gd name="T8" fmla="*/ 0 60000 65536"/>
              <a:gd name="T9" fmla="*/ 0 w 264"/>
              <a:gd name="T10" fmla="*/ 0 h 294"/>
              <a:gd name="T11" fmla="*/ 264 w 264"/>
              <a:gd name="T12" fmla="*/ 294 h 294"/>
            </a:gdLst>
            <a:ahLst/>
            <a:cxnLst>
              <a:cxn ang="T6">
                <a:pos x="T0" y="T1"/>
              </a:cxn>
              <a:cxn ang="T7">
                <a:pos x="T2" y="T3"/>
              </a:cxn>
              <a:cxn ang="T8">
                <a:pos x="T4" y="T5"/>
              </a:cxn>
            </a:cxnLst>
            <a:rect l="T9" t="T10" r="T11" b="T12"/>
            <a:pathLst>
              <a:path w="264" h="294">
                <a:moveTo>
                  <a:pt x="0" y="0"/>
                </a:moveTo>
                <a:cubicBezTo>
                  <a:pt x="120" y="26"/>
                  <a:pt x="240" y="53"/>
                  <a:pt x="252" y="102"/>
                </a:cubicBezTo>
                <a:cubicBezTo>
                  <a:pt x="264" y="151"/>
                  <a:pt x="168" y="222"/>
                  <a:pt x="72" y="294"/>
                </a:cubicBezTo>
              </a:path>
            </a:pathLst>
          </a:custGeom>
          <a:noFill/>
          <a:ln w="12700">
            <a:solidFill>
              <a:srgbClr val="FF0000"/>
            </a:solidFill>
            <a:round/>
            <a:headEnd/>
            <a:tailEnd type="stealth" w="med" len="med"/>
          </a:ln>
        </p:spPr>
        <p:txBody>
          <a:bodyPr/>
          <a:lstStyle/>
          <a:p>
            <a:endParaRPr lang="en-US"/>
          </a:p>
        </p:txBody>
      </p:sp>
      <p:sp>
        <p:nvSpPr>
          <p:cNvPr id="409655" name="Text Box 55"/>
          <p:cNvSpPr txBox="1">
            <a:spLocks noChangeArrowheads="1"/>
          </p:cNvSpPr>
          <p:nvPr/>
        </p:nvSpPr>
        <p:spPr bwMode="auto">
          <a:xfrm>
            <a:off x="3270250" y="6027738"/>
            <a:ext cx="292100" cy="366712"/>
          </a:xfrm>
          <a:prstGeom prst="rect">
            <a:avLst/>
          </a:prstGeom>
          <a:noFill/>
          <a:ln w="9525">
            <a:noFill/>
            <a:miter lim="800000"/>
            <a:headEnd/>
            <a:tailEnd/>
          </a:ln>
        </p:spPr>
        <p:txBody>
          <a:bodyPr wrap="none">
            <a:spAutoFit/>
          </a:bodyPr>
          <a:lstStyle/>
          <a:p>
            <a:r>
              <a:rPr lang="en-US" sz="1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52"/>
                                        </p:tgtEl>
                                        <p:attrNameLst>
                                          <p:attrName>style.visibility</p:attrName>
                                        </p:attrNameLst>
                                      </p:cBhvr>
                                      <p:to>
                                        <p:strVal val="visible"/>
                                      </p:to>
                                    </p:set>
                                    <p:animEffect transition="in" filter="dissolve">
                                      <p:cBhvr>
                                        <p:cTn id="7" dur="500"/>
                                        <p:tgtEl>
                                          <p:spTgt spid="409652"/>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4.44444E-6 4.44444E-6 L -0.11285 0.14583 " pathEditMode="relative" rAng="0" ptsTypes="AA">
                                      <p:cBhvr>
                                        <p:cTn id="10" dur="2000" fill="hold"/>
                                        <p:tgtEl>
                                          <p:spTgt spid="409652"/>
                                        </p:tgtEl>
                                        <p:attrNameLst>
                                          <p:attrName>ppt_x</p:attrName>
                                          <p:attrName>ppt_y</p:attrName>
                                        </p:attrNameLst>
                                      </p:cBhvr>
                                      <p:rCtr x="-56" y="73"/>
                                    </p:animMotion>
                                  </p:childTnLst>
                                </p:cTn>
                              </p:par>
                            </p:childTnLst>
                          </p:cTn>
                        </p:par>
                      </p:childTnLst>
                    </p:cTn>
                  </p:par>
                  <p:par>
                    <p:cTn id="11" fill="hold">
                      <p:stCondLst>
                        <p:cond delay="indefinite"/>
                      </p:stCondLst>
                      <p:childTnLst>
                        <p:par>
                          <p:cTn id="12" fill="hold">
                            <p:stCondLst>
                              <p:cond delay="0"/>
                            </p:stCondLst>
                            <p:childTnLst>
                              <p:par>
                                <p:cTn id="13" presetID="9" presetClass="emph" presetSubtype="0" grpId="2" nodeType="clickEffect">
                                  <p:stCondLst>
                                    <p:cond delay="0"/>
                                  </p:stCondLst>
                                  <p:childTnLst>
                                    <p:set>
                                      <p:cBhvr rctx="PPT">
                                        <p:cTn id="14" dur="indefinite"/>
                                        <p:tgtEl>
                                          <p:spTgt spid="409652"/>
                                        </p:tgtEl>
                                        <p:attrNameLst>
                                          <p:attrName>style.opacity</p:attrName>
                                        </p:attrNameLst>
                                      </p:cBhvr>
                                      <p:to>
                                        <p:strVal val="0.5"/>
                                      </p:to>
                                    </p:set>
                                    <p:animEffect filter="image" prLst="opacity: 0.5">
                                      <p:cBhvr rctx="IE">
                                        <p:cTn id="15" dur="indefinite"/>
                                        <p:tgtEl>
                                          <p:spTgt spid="40965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ppt_x</p:attrName>
                                        </p:attrNameLst>
                                      </p:cBhvr>
                                      <p:tavLst>
                                        <p:tav tm="0">
                                          <p:val>
                                            <p:strVal val="#ppt_x-.2"/>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xit" presetSubtype="0" fill="hold" grpId="3" nodeType="clickEffect">
                                  <p:stCondLst>
                                    <p:cond delay="0"/>
                                  </p:stCondLst>
                                  <p:childTnLst>
                                    <p:anim calcmode="lin" valueType="num">
                                      <p:cBhvr>
                                        <p:cTn id="26" dur="1000"/>
                                        <p:tgtEl>
                                          <p:spTgt spid="409652"/>
                                        </p:tgtEl>
                                        <p:attrNameLst>
                                          <p:attrName>ppt_w</p:attrName>
                                        </p:attrNameLst>
                                      </p:cBhvr>
                                      <p:tavLst>
                                        <p:tav tm="0">
                                          <p:val>
                                            <p:strVal val="ppt_w"/>
                                          </p:val>
                                        </p:tav>
                                        <p:tav tm="100000">
                                          <p:val>
                                            <p:strVal val="ppt_w*0.70"/>
                                          </p:val>
                                        </p:tav>
                                      </p:tavLst>
                                    </p:anim>
                                    <p:anim calcmode="lin" valueType="num">
                                      <p:cBhvr>
                                        <p:cTn id="27" dur="1000"/>
                                        <p:tgtEl>
                                          <p:spTgt spid="409652"/>
                                        </p:tgtEl>
                                        <p:attrNameLst>
                                          <p:attrName>ppt_h</p:attrName>
                                        </p:attrNameLst>
                                      </p:cBhvr>
                                      <p:tavLst>
                                        <p:tav tm="0">
                                          <p:val>
                                            <p:strVal val="ppt_h"/>
                                          </p:val>
                                        </p:tav>
                                        <p:tav tm="100000">
                                          <p:val>
                                            <p:strVal val="ppt_h"/>
                                          </p:val>
                                        </p:tav>
                                      </p:tavLst>
                                    </p:anim>
                                    <p:animEffect transition="out" filter="fade">
                                      <p:cBhvr>
                                        <p:cTn id="28" dur="1000"/>
                                        <p:tgtEl>
                                          <p:spTgt spid="409652"/>
                                        </p:tgtEl>
                                      </p:cBhvr>
                                    </p:animEffect>
                                    <p:set>
                                      <p:cBhvr>
                                        <p:cTn id="29" dur="1" fill="hold">
                                          <p:stCondLst>
                                            <p:cond delay="999"/>
                                          </p:stCondLst>
                                        </p:cTn>
                                        <p:tgtEl>
                                          <p:spTgt spid="4096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09654"/>
                                        </p:tgtEl>
                                        <p:attrNameLst>
                                          <p:attrName>style.visibility</p:attrName>
                                        </p:attrNameLst>
                                      </p:cBhvr>
                                      <p:to>
                                        <p:strVal val="visible"/>
                                      </p:to>
                                    </p:set>
                                    <p:animEffect transition="in" filter="wipe(up)">
                                      <p:cBhvr>
                                        <p:cTn id="34" dur="500"/>
                                        <p:tgtEl>
                                          <p:spTgt spid="409654"/>
                                        </p:tgtEl>
                                      </p:cBhvr>
                                    </p:animEffect>
                                  </p:childTnLst>
                                </p:cTn>
                              </p:par>
                            </p:childTnLst>
                          </p:cTn>
                        </p:par>
                        <p:par>
                          <p:cTn id="35" fill="hold">
                            <p:stCondLst>
                              <p:cond delay="500"/>
                            </p:stCondLst>
                            <p:childTnLst>
                              <p:par>
                                <p:cTn id="36" presetID="0" presetClass="path" presetSubtype="0" accel="50000" decel="50000" fill="hold" grpId="0" nodeType="afterEffect">
                                  <p:stCondLst>
                                    <p:cond delay="0"/>
                                  </p:stCondLst>
                                  <p:childTnLst>
                                    <p:animMotion origin="layout" path="M 5.55556E-7 4.07407E-6 L -0.08958 0.10416 " pathEditMode="relative" rAng="0" ptsTypes="AA">
                                      <p:cBhvr>
                                        <p:cTn id="37" dur="2000" fill="hold"/>
                                        <p:tgtEl>
                                          <p:spTgt spid="409619"/>
                                        </p:tgtEl>
                                        <p:attrNameLst>
                                          <p:attrName>ppt_x</p:attrName>
                                          <p:attrName>ppt_y</p:attrName>
                                        </p:attrNameLst>
                                      </p:cBhvr>
                                      <p:rCtr x="-45" y="52"/>
                                    </p:animMotion>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409655"/>
                                        </p:tgtEl>
                                        <p:attrNameLst>
                                          <p:attrName>style.visibility</p:attrName>
                                        </p:attrNameLst>
                                      </p:cBhvr>
                                      <p:to>
                                        <p:strVal val="visible"/>
                                      </p:to>
                                    </p:set>
                                    <p:animEffect transition="in" filter="dissolve">
                                      <p:cBhvr>
                                        <p:cTn id="41" dur="500"/>
                                        <p:tgtEl>
                                          <p:spTgt spid="409655"/>
                                        </p:tgtEl>
                                      </p:cBhvr>
                                    </p:animEffect>
                                  </p:childTnLst>
                                </p:cTn>
                              </p:par>
                            </p:childTnLst>
                          </p:cTn>
                        </p:par>
                        <p:par>
                          <p:cTn id="42" fill="hold">
                            <p:stCondLst>
                              <p:cond delay="3000"/>
                            </p:stCondLst>
                            <p:childTnLst>
                              <p:par>
                                <p:cTn id="43" presetID="9" presetClass="emph" presetSubtype="0" grpId="1" nodeType="afterEffect">
                                  <p:stCondLst>
                                    <p:cond delay="0"/>
                                  </p:stCondLst>
                                  <p:childTnLst>
                                    <p:set>
                                      <p:cBhvr rctx="PPT">
                                        <p:cTn id="44" dur="indefinite"/>
                                        <p:tgtEl>
                                          <p:spTgt spid="409654"/>
                                        </p:tgtEl>
                                        <p:attrNameLst>
                                          <p:attrName>style.opacity</p:attrName>
                                        </p:attrNameLst>
                                      </p:cBhvr>
                                      <p:to>
                                        <p:strVal val="0.5"/>
                                      </p:to>
                                    </p:set>
                                    <p:animEffect filter="image" prLst="opacity: 0.5">
                                      <p:cBhvr rctx="IE">
                                        <p:cTn id="45" dur="indefinite"/>
                                        <p:tgtEl>
                                          <p:spTgt spid="40965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09657"/>
                                        </p:tgtEl>
                                        <p:attrNameLst>
                                          <p:attrName>style.visibility</p:attrName>
                                        </p:attrNameLst>
                                      </p:cBhvr>
                                      <p:to>
                                        <p:strVal val="visible"/>
                                      </p:to>
                                    </p:set>
                                    <p:animEffect transition="in" filter="dissolve">
                                      <p:cBhvr>
                                        <p:cTn id="48" dur="500"/>
                                        <p:tgtEl>
                                          <p:spTgt spid="409657"/>
                                        </p:tgtEl>
                                      </p:cBhvr>
                                    </p:animEffect>
                                  </p:childTnLst>
                                  <p:subTnLst>
                                    <p:animClr clrSpc="rgb" dir="cw">
                                      <p:cBhvr override="childStyle">
                                        <p:cTn dur="1" fill="hold" display="0" masterRel="nextClick" afterEffect="1"/>
                                        <p:tgtEl>
                                          <p:spTgt spid="409657"/>
                                        </p:tgtEl>
                                        <p:attrNameLst>
                                          <p:attrName>ppt_c</p:attrName>
                                        </p:attrNameLst>
                                      </p:cBhvr>
                                      <p:to>
                                        <a:schemeClr val="tx2"/>
                                      </p:to>
                                    </p:animClr>
                                  </p:subTnLst>
                                </p:cTn>
                              </p:par>
                              <p:par>
                                <p:cTn id="49" presetID="10" presetClass="exit" presetSubtype="0" fill="hold" grpId="2" nodeType="withEffect">
                                  <p:stCondLst>
                                    <p:cond delay="0"/>
                                  </p:stCondLst>
                                  <p:childTnLst>
                                    <p:animEffect transition="out" filter="fade">
                                      <p:cBhvr>
                                        <p:cTn id="50" dur="2000"/>
                                        <p:tgtEl>
                                          <p:spTgt spid="409654"/>
                                        </p:tgtEl>
                                      </p:cBhvr>
                                    </p:animEffect>
                                    <p:set>
                                      <p:cBhvr>
                                        <p:cTn id="51" dur="1" fill="hold">
                                          <p:stCondLst>
                                            <p:cond delay="1999"/>
                                          </p:stCondLst>
                                        </p:cTn>
                                        <p:tgtEl>
                                          <p:spTgt spid="40965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5" presetClass="exit" presetSubtype="0" fill="hold" grpId="1" nodeType="clickEffect">
                                  <p:stCondLst>
                                    <p:cond delay="0"/>
                                  </p:stCondLst>
                                  <p:childTnLst>
                                    <p:anim calcmode="lin" valueType="num">
                                      <p:cBhvr>
                                        <p:cTn id="55" dur="1000"/>
                                        <p:tgtEl>
                                          <p:spTgt spid="409619"/>
                                        </p:tgtEl>
                                        <p:attrNameLst>
                                          <p:attrName>ppt_w</p:attrName>
                                        </p:attrNameLst>
                                      </p:cBhvr>
                                      <p:tavLst>
                                        <p:tav tm="0">
                                          <p:val>
                                            <p:strVal val="ppt_w"/>
                                          </p:val>
                                        </p:tav>
                                        <p:tav tm="100000">
                                          <p:val>
                                            <p:strVal val="ppt_w*0.70"/>
                                          </p:val>
                                        </p:tav>
                                      </p:tavLst>
                                    </p:anim>
                                    <p:anim calcmode="lin" valueType="num">
                                      <p:cBhvr>
                                        <p:cTn id="56" dur="1000"/>
                                        <p:tgtEl>
                                          <p:spTgt spid="409619"/>
                                        </p:tgtEl>
                                        <p:attrNameLst>
                                          <p:attrName>ppt_h</p:attrName>
                                        </p:attrNameLst>
                                      </p:cBhvr>
                                      <p:tavLst>
                                        <p:tav tm="0">
                                          <p:val>
                                            <p:strVal val="ppt_h"/>
                                          </p:val>
                                        </p:tav>
                                        <p:tav tm="100000">
                                          <p:val>
                                            <p:strVal val="ppt_h"/>
                                          </p:val>
                                        </p:tav>
                                      </p:tavLst>
                                    </p:anim>
                                    <p:animEffect transition="out" filter="fade">
                                      <p:cBhvr>
                                        <p:cTn id="57" dur="1000"/>
                                        <p:tgtEl>
                                          <p:spTgt spid="409619"/>
                                        </p:tgtEl>
                                      </p:cBhvr>
                                    </p:animEffect>
                                    <p:set>
                                      <p:cBhvr>
                                        <p:cTn id="58" dur="1" fill="hold">
                                          <p:stCondLst>
                                            <p:cond delay="999"/>
                                          </p:stCondLst>
                                        </p:cTn>
                                        <p:tgtEl>
                                          <p:spTgt spid="40961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409655"/>
                                        </p:tgtEl>
                                      </p:cBhvr>
                                    </p:animEffect>
                                    <p:set>
                                      <p:cBhvr>
                                        <p:cTn id="61" dur="1" fill="hold">
                                          <p:stCondLst>
                                            <p:cond delay="499"/>
                                          </p:stCondLst>
                                        </p:cTn>
                                        <p:tgtEl>
                                          <p:spTgt spid="409655"/>
                                        </p:tgtEl>
                                        <p:attrNameLst>
                                          <p:attrName>style.visibility</p:attrName>
                                        </p:attrNameLst>
                                      </p:cBhvr>
                                      <p:to>
                                        <p:strVal val="hidden"/>
                                      </p:to>
                                    </p:set>
                                  </p:childTnLst>
                                </p:cTn>
                              </p:par>
                              <p:par>
                                <p:cTn id="62" presetID="29"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1000" fill="hold"/>
                                        <p:tgtEl>
                                          <p:spTgt spid="3"/>
                                        </p:tgtEl>
                                        <p:attrNameLst>
                                          <p:attrName>ppt_x</p:attrName>
                                        </p:attrNameLst>
                                      </p:cBhvr>
                                      <p:tavLst>
                                        <p:tav tm="0">
                                          <p:val>
                                            <p:strVal val="#ppt_x-.2"/>
                                          </p:val>
                                        </p:tav>
                                        <p:tav tm="100000">
                                          <p:val>
                                            <p:strVal val="#ppt_x"/>
                                          </p:val>
                                        </p:tav>
                                      </p:tavLst>
                                    </p:anim>
                                    <p:anim calcmode="lin" valueType="num">
                                      <p:cBhvr>
                                        <p:cTn id="6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409602"/>
                                        </p:tgtEl>
                                        <p:attrNameLst>
                                          <p:attrName>style.visibility</p:attrName>
                                        </p:attrNameLst>
                                      </p:cBhvr>
                                      <p:to>
                                        <p:strVal val="visible"/>
                                      </p:to>
                                    </p:set>
                                    <p:anim calcmode="lin" valueType="num">
                                      <p:cBhvr>
                                        <p:cTn id="71" dur="500" fill="hold"/>
                                        <p:tgtEl>
                                          <p:spTgt spid="409602"/>
                                        </p:tgtEl>
                                        <p:attrNameLst>
                                          <p:attrName>ppt_w</p:attrName>
                                        </p:attrNameLst>
                                      </p:cBhvr>
                                      <p:tavLst>
                                        <p:tav tm="0">
                                          <p:val>
                                            <p:fltVal val="0"/>
                                          </p:val>
                                        </p:tav>
                                        <p:tav tm="100000">
                                          <p:val>
                                            <p:strVal val="#ppt_w"/>
                                          </p:val>
                                        </p:tav>
                                      </p:tavLst>
                                    </p:anim>
                                    <p:anim calcmode="lin" valueType="num">
                                      <p:cBhvr>
                                        <p:cTn id="72" dur="500" fill="hold"/>
                                        <p:tgtEl>
                                          <p:spTgt spid="409602"/>
                                        </p:tgtEl>
                                        <p:attrNameLst>
                                          <p:attrName>ppt_h</p:attrName>
                                        </p:attrNameLst>
                                      </p:cBhvr>
                                      <p:tavLst>
                                        <p:tav tm="0">
                                          <p:val>
                                            <p:strVal val="#ppt_h"/>
                                          </p:val>
                                        </p:tav>
                                        <p:tav tm="100000">
                                          <p:val>
                                            <p:strVal val="#ppt_h"/>
                                          </p:val>
                                        </p:tav>
                                      </p:tavLst>
                                    </p:anim>
                                  </p:childTnLst>
                                </p:cTn>
                              </p:par>
                              <p:par>
                                <p:cTn id="73" presetID="17" presetClass="entr" presetSubtype="10" fill="hold" grpId="0" nodeType="withEffect">
                                  <p:stCondLst>
                                    <p:cond delay="0"/>
                                  </p:stCondLst>
                                  <p:childTnLst>
                                    <p:set>
                                      <p:cBhvr>
                                        <p:cTn id="74" dur="1" fill="hold">
                                          <p:stCondLst>
                                            <p:cond delay="0"/>
                                          </p:stCondLst>
                                        </p:cTn>
                                        <p:tgtEl>
                                          <p:spTgt spid="409604"/>
                                        </p:tgtEl>
                                        <p:attrNameLst>
                                          <p:attrName>style.visibility</p:attrName>
                                        </p:attrNameLst>
                                      </p:cBhvr>
                                      <p:to>
                                        <p:strVal val="visible"/>
                                      </p:to>
                                    </p:set>
                                    <p:anim calcmode="lin" valueType="num">
                                      <p:cBhvr>
                                        <p:cTn id="75" dur="500" fill="hold"/>
                                        <p:tgtEl>
                                          <p:spTgt spid="409604"/>
                                        </p:tgtEl>
                                        <p:attrNameLst>
                                          <p:attrName>ppt_w</p:attrName>
                                        </p:attrNameLst>
                                      </p:cBhvr>
                                      <p:tavLst>
                                        <p:tav tm="0">
                                          <p:val>
                                            <p:fltVal val="0"/>
                                          </p:val>
                                        </p:tav>
                                        <p:tav tm="100000">
                                          <p:val>
                                            <p:strVal val="#ppt_w"/>
                                          </p:val>
                                        </p:tav>
                                      </p:tavLst>
                                    </p:anim>
                                    <p:anim calcmode="lin" valueType="num">
                                      <p:cBhvr>
                                        <p:cTn id="76" dur="500" fill="hold"/>
                                        <p:tgtEl>
                                          <p:spTgt spid="409604"/>
                                        </p:tgtEl>
                                        <p:attrNameLst>
                                          <p:attrName>ppt_h</p:attrName>
                                        </p:attrNameLst>
                                      </p:cBhvr>
                                      <p:tavLst>
                                        <p:tav tm="0">
                                          <p:val>
                                            <p:strVal val="#ppt_h"/>
                                          </p:val>
                                        </p:tav>
                                        <p:tav tm="100000">
                                          <p:val>
                                            <p:strVal val="#ppt_h"/>
                                          </p:val>
                                        </p:tav>
                                      </p:tavLst>
                                    </p:anim>
                                  </p:childTnLst>
                                </p:cTn>
                              </p:par>
                              <p:par>
                                <p:cTn id="77" presetID="17" presetClass="entr" presetSubtype="10" fill="hold" grpId="0" nodeType="withEffect">
                                  <p:stCondLst>
                                    <p:cond delay="0"/>
                                  </p:stCondLst>
                                  <p:childTnLst>
                                    <p:set>
                                      <p:cBhvr>
                                        <p:cTn id="78" dur="1" fill="hold">
                                          <p:stCondLst>
                                            <p:cond delay="0"/>
                                          </p:stCondLst>
                                        </p:cTn>
                                        <p:tgtEl>
                                          <p:spTgt spid="409605"/>
                                        </p:tgtEl>
                                        <p:attrNameLst>
                                          <p:attrName>style.visibility</p:attrName>
                                        </p:attrNameLst>
                                      </p:cBhvr>
                                      <p:to>
                                        <p:strVal val="visible"/>
                                      </p:to>
                                    </p:set>
                                    <p:anim calcmode="lin" valueType="num">
                                      <p:cBhvr>
                                        <p:cTn id="79" dur="500" fill="hold"/>
                                        <p:tgtEl>
                                          <p:spTgt spid="409605"/>
                                        </p:tgtEl>
                                        <p:attrNameLst>
                                          <p:attrName>ppt_w</p:attrName>
                                        </p:attrNameLst>
                                      </p:cBhvr>
                                      <p:tavLst>
                                        <p:tav tm="0">
                                          <p:val>
                                            <p:fltVal val="0"/>
                                          </p:val>
                                        </p:tav>
                                        <p:tav tm="100000">
                                          <p:val>
                                            <p:strVal val="#ppt_w"/>
                                          </p:val>
                                        </p:tav>
                                      </p:tavLst>
                                    </p:anim>
                                    <p:anim calcmode="lin" valueType="num">
                                      <p:cBhvr>
                                        <p:cTn id="80" dur="500" fill="hold"/>
                                        <p:tgtEl>
                                          <p:spTgt spid="409605"/>
                                        </p:tgtEl>
                                        <p:attrNameLst>
                                          <p:attrName>ppt_h</p:attrName>
                                        </p:attrNameLst>
                                      </p:cBhvr>
                                      <p:tavLst>
                                        <p:tav tm="0">
                                          <p:val>
                                            <p:strVal val="#ppt_h"/>
                                          </p:val>
                                        </p:tav>
                                        <p:tav tm="100000">
                                          <p:val>
                                            <p:strVal val="#ppt_h"/>
                                          </p:val>
                                        </p:tav>
                                      </p:tavLst>
                                    </p:anim>
                                  </p:childTnLst>
                                </p:cTn>
                              </p:par>
                              <p:par>
                                <p:cTn id="81" presetID="17" presetClass="entr" presetSubtype="10" fill="hold" grpId="0" nodeType="withEffect">
                                  <p:stCondLst>
                                    <p:cond delay="0"/>
                                  </p:stCondLst>
                                  <p:childTnLst>
                                    <p:set>
                                      <p:cBhvr>
                                        <p:cTn id="82" dur="1" fill="hold">
                                          <p:stCondLst>
                                            <p:cond delay="0"/>
                                          </p:stCondLst>
                                        </p:cTn>
                                        <p:tgtEl>
                                          <p:spTgt spid="409606"/>
                                        </p:tgtEl>
                                        <p:attrNameLst>
                                          <p:attrName>style.visibility</p:attrName>
                                        </p:attrNameLst>
                                      </p:cBhvr>
                                      <p:to>
                                        <p:strVal val="visible"/>
                                      </p:to>
                                    </p:set>
                                    <p:anim calcmode="lin" valueType="num">
                                      <p:cBhvr>
                                        <p:cTn id="83" dur="500" fill="hold"/>
                                        <p:tgtEl>
                                          <p:spTgt spid="409606"/>
                                        </p:tgtEl>
                                        <p:attrNameLst>
                                          <p:attrName>ppt_w</p:attrName>
                                        </p:attrNameLst>
                                      </p:cBhvr>
                                      <p:tavLst>
                                        <p:tav tm="0">
                                          <p:val>
                                            <p:fltVal val="0"/>
                                          </p:val>
                                        </p:tav>
                                        <p:tav tm="100000">
                                          <p:val>
                                            <p:strVal val="#ppt_w"/>
                                          </p:val>
                                        </p:tav>
                                      </p:tavLst>
                                    </p:anim>
                                    <p:anim calcmode="lin" valueType="num">
                                      <p:cBhvr>
                                        <p:cTn id="84" dur="500" fill="hold"/>
                                        <p:tgtEl>
                                          <p:spTgt spid="409606"/>
                                        </p:tgtEl>
                                        <p:attrNameLst>
                                          <p:attrName>ppt_h</p:attrName>
                                        </p:attrNameLst>
                                      </p:cBhvr>
                                      <p:tavLst>
                                        <p:tav tm="0">
                                          <p:val>
                                            <p:strVal val="#ppt_h"/>
                                          </p:val>
                                        </p:tav>
                                        <p:tav tm="100000">
                                          <p:val>
                                            <p:strVal val="#ppt_h"/>
                                          </p:val>
                                        </p:tav>
                                      </p:tavLst>
                                    </p:anim>
                                  </p:childTnLst>
                                </p:cTn>
                              </p:par>
                              <p:par>
                                <p:cTn id="85" presetID="17" presetClass="entr" presetSubtype="10" fill="hold" grpId="0" nodeType="withEffect">
                                  <p:stCondLst>
                                    <p:cond delay="0"/>
                                  </p:stCondLst>
                                  <p:childTnLst>
                                    <p:set>
                                      <p:cBhvr>
                                        <p:cTn id="86" dur="1" fill="hold">
                                          <p:stCondLst>
                                            <p:cond delay="0"/>
                                          </p:stCondLst>
                                        </p:cTn>
                                        <p:tgtEl>
                                          <p:spTgt spid="409607"/>
                                        </p:tgtEl>
                                        <p:attrNameLst>
                                          <p:attrName>style.visibility</p:attrName>
                                        </p:attrNameLst>
                                      </p:cBhvr>
                                      <p:to>
                                        <p:strVal val="visible"/>
                                      </p:to>
                                    </p:set>
                                    <p:anim calcmode="lin" valueType="num">
                                      <p:cBhvr>
                                        <p:cTn id="87" dur="500" fill="hold"/>
                                        <p:tgtEl>
                                          <p:spTgt spid="409607"/>
                                        </p:tgtEl>
                                        <p:attrNameLst>
                                          <p:attrName>ppt_w</p:attrName>
                                        </p:attrNameLst>
                                      </p:cBhvr>
                                      <p:tavLst>
                                        <p:tav tm="0">
                                          <p:val>
                                            <p:fltVal val="0"/>
                                          </p:val>
                                        </p:tav>
                                        <p:tav tm="100000">
                                          <p:val>
                                            <p:strVal val="#ppt_w"/>
                                          </p:val>
                                        </p:tav>
                                      </p:tavLst>
                                    </p:anim>
                                    <p:anim calcmode="lin" valueType="num">
                                      <p:cBhvr>
                                        <p:cTn id="88" dur="500" fill="hold"/>
                                        <p:tgtEl>
                                          <p:spTgt spid="409607"/>
                                        </p:tgtEl>
                                        <p:attrNameLst>
                                          <p:attrName>ppt_h</p:attrName>
                                        </p:attrNameLst>
                                      </p:cBhvr>
                                      <p:tavLst>
                                        <p:tav tm="0">
                                          <p:val>
                                            <p:strVal val="#ppt_h"/>
                                          </p:val>
                                        </p:tav>
                                        <p:tav tm="100000">
                                          <p:val>
                                            <p:strVal val="#ppt_h"/>
                                          </p:val>
                                        </p:tav>
                                      </p:tavLst>
                                    </p:anim>
                                  </p:childTnLst>
                                </p:cTn>
                              </p:par>
                              <p:par>
                                <p:cTn id="89" presetID="17" presetClass="entr" presetSubtype="10" fill="hold" grpId="0" nodeType="withEffect">
                                  <p:stCondLst>
                                    <p:cond delay="0"/>
                                  </p:stCondLst>
                                  <p:childTnLst>
                                    <p:set>
                                      <p:cBhvr>
                                        <p:cTn id="90" dur="1" fill="hold">
                                          <p:stCondLst>
                                            <p:cond delay="0"/>
                                          </p:stCondLst>
                                        </p:cTn>
                                        <p:tgtEl>
                                          <p:spTgt spid="409608"/>
                                        </p:tgtEl>
                                        <p:attrNameLst>
                                          <p:attrName>style.visibility</p:attrName>
                                        </p:attrNameLst>
                                      </p:cBhvr>
                                      <p:to>
                                        <p:strVal val="visible"/>
                                      </p:to>
                                    </p:set>
                                    <p:anim calcmode="lin" valueType="num">
                                      <p:cBhvr>
                                        <p:cTn id="91" dur="500" fill="hold"/>
                                        <p:tgtEl>
                                          <p:spTgt spid="409608"/>
                                        </p:tgtEl>
                                        <p:attrNameLst>
                                          <p:attrName>ppt_w</p:attrName>
                                        </p:attrNameLst>
                                      </p:cBhvr>
                                      <p:tavLst>
                                        <p:tav tm="0">
                                          <p:val>
                                            <p:fltVal val="0"/>
                                          </p:val>
                                        </p:tav>
                                        <p:tav tm="100000">
                                          <p:val>
                                            <p:strVal val="#ppt_w"/>
                                          </p:val>
                                        </p:tav>
                                      </p:tavLst>
                                    </p:anim>
                                    <p:anim calcmode="lin" valueType="num">
                                      <p:cBhvr>
                                        <p:cTn id="92" dur="500" fill="hold"/>
                                        <p:tgtEl>
                                          <p:spTgt spid="409608"/>
                                        </p:tgtEl>
                                        <p:attrNameLst>
                                          <p:attrName>ppt_h</p:attrName>
                                        </p:attrNameLst>
                                      </p:cBhvr>
                                      <p:tavLst>
                                        <p:tav tm="0">
                                          <p:val>
                                            <p:strVal val="#ppt_h"/>
                                          </p:val>
                                        </p:tav>
                                        <p:tav tm="100000">
                                          <p:val>
                                            <p:strVal val="#ppt_h"/>
                                          </p:val>
                                        </p:tav>
                                      </p:tavLst>
                                    </p:anim>
                                  </p:childTnLst>
                                </p:cTn>
                              </p:par>
                              <p:par>
                                <p:cTn id="93" presetID="17" presetClass="entr" presetSubtype="10" fill="hold" grpId="0" nodeType="withEffect">
                                  <p:stCondLst>
                                    <p:cond delay="0"/>
                                  </p:stCondLst>
                                  <p:childTnLst>
                                    <p:set>
                                      <p:cBhvr>
                                        <p:cTn id="94" dur="1" fill="hold">
                                          <p:stCondLst>
                                            <p:cond delay="0"/>
                                          </p:stCondLst>
                                        </p:cTn>
                                        <p:tgtEl>
                                          <p:spTgt spid="409609"/>
                                        </p:tgtEl>
                                        <p:attrNameLst>
                                          <p:attrName>style.visibility</p:attrName>
                                        </p:attrNameLst>
                                      </p:cBhvr>
                                      <p:to>
                                        <p:strVal val="visible"/>
                                      </p:to>
                                    </p:set>
                                    <p:anim calcmode="lin" valueType="num">
                                      <p:cBhvr>
                                        <p:cTn id="95" dur="500" fill="hold"/>
                                        <p:tgtEl>
                                          <p:spTgt spid="409609"/>
                                        </p:tgtEl>
                                        <p:attrNameLst>
                                          <p:attrName>ppt_w</p:attrName>
                                        </p:attrNameLst>
                                      </p:cBhvr>
                                      <p:tavLst>
                                        <p:tav tm="0">
                                          <p:val>
                                            <p:fltVal val="0"/>
                                          </p:val>
                                        </p:tav>
                                        <p:tav tm="100000">
                                          <p:val>
                                            <p:strVal val="#ppt_w"/>
                                          </p:val>
                                        </p:tav>
                                      </p:tavLst>
                                    </p:anim>
                                    <p:anim calcmode="lin" valueType="num">
                                      <p:cBhvr>
                                        <p:cTn id="96" dur="500" fill="hold"/>
                                        <p:tgtEl>
                                          <p:spTgt spid="4096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7" grpId="0"/>
      <p:bldP spid="409602" grpId="0" animBg="1"/>
      <p:bldP spid="409604" grpId="0" animBg="1"/>
      <p:bldP spid="409605" grpId="0" animBg="1"/>
      <p:bldP spid="409606" grpId="0" animBg="1"/>
      <p:bldP spid="409607" grpId="0" animBg="1"/>
      <p:bldP spid="409608" grpId="0"/>
      <p:bldP spid="409609" grpId="0"/>
      <p:bldP spid="409619" grpId="0"/>
      <p:bldP spid="409619" grpId="1"/>
      <p:bldP spid="409652" grpId="0"/>
      <p:bldP spid="409652" grpId="1"/>
      <p:bldP spid="409652" grpId="2"/>
      <p:bldP spid="409652" grpId="3"/>
      <p:bldP spid="409654" grpId="0" animBg="1"/>
      <p:bldP spid="409654" grpId="1" animBg="1"/>
      <p:bldP spid="409654" grpId="2" animBg="1"/>
      <p:bldP spid="409655" grpId="0"/>
      <p:bldP spid="409655" grpId="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r>
              <a:rPr lang="en-US" smtClean="0"/>
              <a:t>Hydrogen monochloride</a:t>
            </a:r>
          </a:p>
        </p:txBody>
      </p:sp>
      <p:grpSp>
        <p:nvGrpSpPr>
          <p:cNvPr id="187395" name="Group 3"/>
          <p:cNvGrpSpPr>
            <a:grpSpLocks/>
          </p:cNvGrpSpPr>
          <p:nvPr/>
        </p:nvGrpSpPr>
        <p:grpSpPr bwMode="auto">
          <a:xfrm>
            <a:off x="1066800" y="1981200"/>
            <a:ext cx="587375" cy="762000"/>
            <a:chOff x="1934" y="1680"/>
            <a:chExt cx="370" cy="480"/>
          </a:xfrm>
        </p:grpSpPr>
        <p:sp>
          <p:nvSpPr>
            <p:cNvPr id="187440" name="Text Box 4"/>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7441" name="Oval 5"/>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87396" name="Group 6"/>
          <p:cNvGrpSpPr>
            <a:grpSpLocks/>
          </p:cNvGrpSpPr>
          <p:nvPr/>
        </p:nvGrpSpPr>
        <p:grpSpPr bwMode="auto">
          <a:xfrm>
            <a:off x="1600200" y="1981200"/>
            <a:ext cx="711200" cy="762000"/>
            <a:chOff x="2000" y="1680"/>
            <a:chExt cx="448" cy="480"/>
          </a:xfrm>
        </p:grpSpPr>
        <p:sp>
          <p:nvSpPr>
            <p:cNvPr id="187432" name="Text Box 7"/>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7433" name="Oval 8"/>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87434" name="Oval 9"/>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87435" name="Oval 10"/>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87436" name="Oval 11"/>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87437" name="Oval 12"/>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87438" name="Oval 13"/>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87439" name="Oval 14"/>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sp>
        <p:nvSpPr>
          <p:cNvPr id="187397" name="Text Box 15"/>
          <p:cNvSpPr txBox="1">
            <a:spLocks noChangeArrowheads="1"/>
          </p:cNvSpPr>
          <p:nvPr/>
        </p:nvSpPr>
        <p:spPr bwMode="auto">
          <a:xfrm>
            <a:off x="1492250" y="2986088"/>
            <a:ext cx="565150" cy="366712"/>
          </a:xfrm>
          <a:prstGeom prst="rect">
            <a:avLst/>
          </a:prstGeom>
          <a:noFill/>
          <a:ln w="9525">
            <a:noFill/>
            <a:miter lim="800000"/>
            <a:headEnd/>
            <a:tailEnd/>
          </a:ln>
        </p:spPr>
        <p:txBody>
          <a:bodyPr wrap="none">
            <a:spAutoFit/>
          </a:bodyPr>
          <a:lstStyle/>
          <a:p>
            <a:r>
              <a:rPr lang="en-US" sz="1800">
                <a:latin typeface="Arial" charset="0"/>
              </a:rPr>
              <a:t>HCl</a:t>
            </a:r>
            <a:endParaRPr lang="en-US" sz="1800" baseline="-25000">
              <a:latin typeface="Arial" charset="0"/>
            </a:endParaRPr>
          </a:p>
        </p:txBody>
      </p:sp>
      <p:grpSp>
        <p:nvGrpSpPr>
          <p:cNvPr id="4" name="Group 16"/>
          <p:cNvGrpSpPr>
            <a:grpSpLocks/>
          </p:cNvGrpSpPr>
          <p:nvPr/>
        </p:nvGrpSpPr>
        <p:grpSpPr bwMode="auto">
          <a:xfrm>
            <a:off x="1066800" y="1981200"/>
            <a:ext cx="1244600" cy="762000"/>
            <a:chOff x="704" y="2640"/>
            <a:chExt cx="784" cy="480"/>
          </a:xfrm>
        </p:grpSpPr>
        <p:grpSp>
          <p:nvGrpSpPr>
            <p:cNvPr id="187420" name="Group 17"/>
            <p:cNvGrpSpPr>
              <a:grpSpLocks/>
            </p:cNvGrpSpPr>
            <p:nvPr/>
          </p:nvGrpSpPr>
          <p:grpSpPr bwMode="auto">
            <a:xfrm>
              <a:off x="704" y="2640"/>
              <a:ext cx="370" cy="480"/>
              <a:chOff x="1934" y="1680"/>
              <a:chExt cx="370" cy="480"/>
            </a:xfrm>
          </p:grpSpPr>
          <p:sp>
            <p:nvSpPr>
              <p:cNvPr id="187430" name="Text Box 18"/>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7431" name="Oval 19"/>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87421" name="Group 20"/>
            <p:cNvGrpSpPr>
              <a:grpSpLocks/>
            </p:cNvGrpSpPr>
            <p:nvPr/>
          </p:nvGrpSpPr>
          <p:grpSpPr bwMode="auto">
            <a:xfrm>
              <a:off x="1040" y="2640"/>
              <a:ext cx="448" cy="480"/>
              <a:chOff x="2000" y="1680"/>
              <a:chExt cx="448" cy="480"/>
            </a:xfrm>
          </p:grpSpPr>
          <p:sp>
            <p:nvSpPr>
              <p:cNvPr id="187422" name="Text Box 21"/>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7423" name="Oval 22"/>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87424" name="Oval 23"/>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87425" name="Oval 24"/>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87426" name="Oval 25"/>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87427" name="Oval 26"/>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87428" name="Oval 27"/>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87429" name="Oval 28"/>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sp>
        <p:nvSpPr>
          <p:cNvPr id="203805" name="Freeform 29"/>
          <p:cNvSpPr>
            <a:spLocks/>
          </p:cNvSpPr>
          <p:nvPr/>
        </p:nvSpPr>
        <p:spPr bwMode="auto">
          <a:xfrm>
            <a:off x="1025525" y="4343400"/>
            <a:ext cx="1336675" cy="912813"/>
          </a:xfrm>
          <a:custGeom>
            <a:avLst/>
            <a:gdLst>
              <a:gd name="T0" fmla="*/ 57150 w 842"/>
              <a:gd name="T1" fmla="*/ 220663 h 575"/>
              <a:gd name="T2" fmla="*/ 500063 w 842"/>
              <a:gd name="T3" fmla="*/ 139700 h 575"/>
              <a:gd name="T4" fmla="*/ 904875 w 842"/>
              <a:gd name="T5" fmla="*/ 6350 h 575"/>
              <a:gd name="T6" fmla="*/ 1223963 w 842"/>
              <a:gd name="T7" fmla="*/ 177800 h 575"/>
              <a:gd name="T8" fmla="*/ 1328738 w 842"/>
              <a:gd name="T9" fmla="*/ 468313 h 575"/>
              <a:gd name="T10" fmla="*/ 1176338 w 842"/>
              <a:gd name="T11" fmla="*/ 749300 h 575"/>
              <a:gd name="T12" fmla="*/ 876300 w 842"/>
              <a:gd name="T13" fmla="*/ 911225 h 575"/>
              <a:gd name="T14" fmla="*/ 466725 w 842"/>
              <a:gd name="T15" fmla="*/ 739775 h 575"/>
              <a:gd name="T16" fmla="*/ 90487 w 842"/>
              <a:gd name="T17" fmla="*/ 673100 h 575"/>
              <a:gd name="T18" fmla="*/ 4763 w 842"/>
              <a:gd name="T19" fmla="*/ 444500 h 575"/>
              <a:gd name="T20" fmla="*/ 57150 w 842"/>
              <a:gd name="T21" fmla="*/ 220663 h 5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2"/>
              <a:gd name="T34" fmla="*/ 0 h 575"/>
              <a:gd name="T35" fmla="*/ 842 w 842"/>
              <a:gd name="T36" fmla="*/ 575 h 5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2" h="575">
                <a:moveTo>
                  <a:pt x="36" y="139"/>
                </a:moveTo>
                <a:cubicBezTo>
                  <a:pt x="89" y="110"/>
                  <a:pt x="226" y="110"/>
                  <a:pt x="315" y="88"/>
                </a:cubicBezTo>
                <a:cubicBezTo>
                  <a:pt x="404" y="66"/>
                  <a:pt x="494" y="0"/>
                  <a:pt x="570" y="4"/>
                </a:cubicBezTo>
                <a:cubicBezTo>
                  <a:pt x="646" y="8"/>
                  <a:pt x="726" y="64"/>
                  <a:pt x="771" y="112"/>
                </a:cubicBezTo>
                <a:cubicBezTo>
                  <a:pt x="816" y="160"/>
                  <a:pt x="842" y="235"/>
                  <a:pt x="837" y="295"/>
                </a:cubicBezTo>
                <a:cubicBezTo>
                  <a:pt x="832" y="355"/>
                  <a:pt x="788" y="426"/>
                  <a:pt x="741" y="472"/>
                </a:cubicBezTo>
                <a:cubicBezTo>
                  <a:pt x="694" y="518"/>
                  <a:pt x="626" y="575"/>
                  <a:pt x="552" y="574"/>
                </a:cubicBezTo>
                <a:cubicBezTo>
                  <a:pt x="478" y="573"/>
                  <a:pt x="377" y="491"/>
                  <a:pt x="294" y="466"/>
                </a:cubicBezTo>
                <a:cubicBezTo>
                  <a:pt x="211" y="441"/>
                  <a:pt x="105" y="455"/>
                  <a:pt x="57" y="424"/>
                </a:cubicBezTo>
                <a:cubicBezTo>
                  <a:pt x="9" y="393"/>
                  <a:pt x="6" y="328"/>
                  <a:pt x="3" y="280"/>
                </a:cubicBezTo>
                <a:cubicBezTo>
                  <a:pt x="0" y="232"/>
                  <a:pt x="29" y="168"/>
                  <a:pt x="36" y="139"/>
                </a:cubicBezTo>
                <a:close/>
              </a:path>
            </a:pathLst>
          </a:custGeom>
          <a:solidFill>
            <a:schemeClr val="hlink">
              <a:alpha val="10196"/>
            </a:schemeClr>
          </a:solidFill>
          <a:ln w="9525">
            <a:solidFill>
              <a:srgbClr val="008000"/>
            </a:solidFill>
            <a:round/>
            <a:headEnd/>
            <a:tailEnd/>
          </a:ln>
        </p:spPr>
        <p:txBody>
          <a:bodyPr/>
          <a:lstStyle/>
          <a:p>
            <a:endParaRPr lang="en-US"/>
          </a:p>
        </p:txBody>
      </p:sp>
      <p:sp>
        <p:nvSpPr>
          <p:cNvPr id="203806" name="Text Box 30"/>
          <p:cNvSpPr txBox="1">
            <a:spLocks noChangeArrowheads="1"/>
          </p:cNvSpPr>
          <p:nvPr/>
        </p:nvSpPr>
        <p:spPr bwMode="auto">
          <a:xfrm>
            <a:off x="2438400" y="4071938"/>
            <a:ext cx="525463" cy="366712"/>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sp>
        <p:nvSpPr>
          <p:cNvPr id="203807" name="Text Box 31"/>
          <p:cNvSpPr txBox="1">
            <a:spLocks noChangeArrowheads="1"/>
          </p:cNvSpPr>
          <p:nvPr/>
        </p:nvSpPr>
        <p:spPr bwMode="auto">
          <a:xfrm>
            <a:off x="609600" y="4114800"/>
            <a:ext cx="582613" cy="366713"/>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grpSp>
        <p:nvGrpSpPr>
          <p:cNvPr id="7" name="Group 32"/>
          <p:cNvGrpSpPr>
            <a:grpSpLocks/>
          </p:cNvGrpSpPr>
          <p:nvPr/>
        </p:nvGrpSpPr>
        <p:grpSpPr bwMode="auto">
          <a:xfrm>
            <a:off x="1066800" y="1981200"/>
            <a:ext cx="1244600" cy="762000"/>
            <a:chOff x="2144" y="1248"/>
            <a:chExt cx="784" cy="480"/>
          </a:xfrm>
        </p:grpSpPr>
        <p:sp>
          <p:nvSpPr>
            <p:cNvPr id="187411" name="Text Box 33"/>
            <p:cNvSpPr txBox="1">
              <a:spLocks noChangeArrowheads="1"/>
            </p:cNvSpPr>
            <p:nvPr/>
          </p:nvSpPr>
          <p:spPr bwMode="auto">
            <a:xfrm>
              <a:off x="2144" y="1248"/>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7412" name="Text Box 34"/>
            <p:cNvSpPr txBox="1">
              <a:spLocks noChangeArrowheads="1"/>
            </p:cNvSpPr>
            <p:nvPr/>
          </p:nvSpPr>
          <p:spPr bwMode="auto">
            <a:xfrm>
              <a:off x="2480" y="124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7413" name="Oval 35"/>
            <p:cNvSpPr>
              <a:spLocks noChangeAspect="1" noChangeArrowheads="1"/>
            </p:cNvSpPr>
            <p:nvPr/>
          </p:nvSpPr>
          <p:spPr bwMode="auto">
            <a:xfrm>
              <a:off x="2905" y="1440"/>
              <a:ext cx="23" cy="23"/>
            </a:xfrm>
            <a:prstGeom prst="ellipse">
              <a:avLst/>
            </a:prstGeom>
            <a:solidFill>
              <a:srgbClr val="008000"/>
            </a:solidFill>
            <a:ln w="9525">
              <a:noFill/>
              <a:round/>
              <a:headEnd/>
              <a:tailEnd/>
            </a:ln>
          </p:spPr>
          <p:txBody>
            <a:bodyPr wrap="none" anchor="ctr"/>
            <a:lstStyle/>
            <a:p>
              <a:endParaRPr lang="en-US"/>
            </a:p>
          </p:txBody>
        </p:sp>
        <p:sp>
          <p:nvSpPr>
            <p:cNvPr id="187414" name="Oval 36"/>
            <p:cNvSpPr>
              <a:spLocks noChangeAspect="1" noChangeArrowheads="1"/>
            </p:cNvSpPr>
            <p:nvPr/>
          </p:nvSpPr>
          <p:spPr bwMode="auto">
            <a:xfrm>
              <a:off x="2905" y="1536"/>
              <a:ext cx="23" cy="23"/>
            </a:xfrm>
            <a:prstGeom prst="ellipse">
              <a:avLst/>
            </a:prstGeom>
            <a:solidFill>
              <a:srgbClr val="008000"/>
            </a:solidFill>
            <a:ln w="9525">
              <a:noFill/>
              <a:round/>
              <a:headEnd/>
              <a:tailEnd/>
            </a:ln>
          </p:spPr>
          <p:txBody>
            <a:bodyPr wrap="none" anchor="ctr"/>
            <a:lstStyle/>
            <a:p>
              <a:endParaRPr lang="en-US"/>
            </a:p>
          </p:txBody>
        </p:sp>
        <p:sp>
          <p:nvSpPr>
            <p:cNvPr id="187415" name="Oval 37"/>
            <p:cNvSpPr>
              <a:spLocks noChangeAspect="1" noChangeArrowheads="1"/>
            </p:cNvSpPr>
            <p:nvPr/>
          </p:nvSpPr>
          <p:spPr bwMode="auto">
            <a:xfrm>
              <a:off x="2631" y="1705"/>
              <a:ext cx="23" cy="23"/>
            </a:xfrm>
            <a:prstGeom prst="ellipse">
              <a:avLst/>
            </a:prstGeom>
            <a:solidFill>
              <a:srgbClr val="008000"/>
            </a:solidFill>
            <a:ln w="9525">
              <a:noFill/>
              <a:round/>
              <a:headEnd/>
              <a:tailEnd/>
            </a:ln>
          </p:spPr>
          <p:txBody>
            <a:bodyPr wrap="none" anchor="ctr"/>
            <a:lstStyle/>
            <a:p>
              <a:endParaRPr lang="en-US"/>
            </a:p>
          </p:txBody>
        </p:sp>
        <p:sp>
          <p:nvSpPr>
            <p:cNvPr id="187416" name="Oval 38"/>
            <p:cNvSpPr>
              <a:spLocks noChangeAspect="1" noChangeArrowheads="1"/>
            </p:cNvSpPr>
            <p:nvPr/>
          </p:nvSpPr>
          <p:spPr bwMode="auto">
            <a:xfrm>
              <a:off x="2727" y="1705"/>
              <a:ext cx="23" cy="23"/>
            </a:xfrm>
            <a:prstGeom prst="ellipse">
              <a:avLst/>
            </a:prstGeom>
            <a:solidFill>
              <a:srgbClr val="008000"/>
            </a:solidFill>
            <a:ln w="9525">
              <a:noFill/>
              <a:round/>
              <a:headEnd/>
              <a:tailEnd/>
            </a:ln>
          </p:spPr>
          <p:txBody>
            <a:bodyPr wrap="none" anchor="ctr"/>
            <a:lstStyle/>
            <a:p>
              <a:endParaRPr lang="en-US"/>
            </a:p>
          </p:txBody>
        </p:sp>
        <p:sp>
          <p:nvSpPr>
            <p:cNvPr id="187417" name="Oval 39"/>
            <p:cNvSpPr>
              <a:spLocks noChangeAspect="1" noChangeArrowheads="1"/>
            </p:cNvSpPr>
            <p:nvPr/>
          </p:nvSpPr>
          <p:spPr bwMode="auto">
            <a:xfrm>
              <a:off x="2631" y="1273"/>
              <a:ext cx="23" cy="23"/>
            </a:xfrm>
            <a:prstGeom prst="ellipse">
              <a:avLst/>
            </a:prstGeom>
            <a:solidFill>
              <a:srgbClr val="008000"/>
            </a:solidFill>
            <a:ln w="9525">
              <a:noFill/>
              <a:round/>
              <a:headEnd/>
              <a:tailEnd/>
            </a:ln>
          </p:spPr>
          <p:txBody>
            <a:bodyPr wrap="none" anchor="ctr"/>
            <a:lstStyle/>
            <a:p>
              <a:endParaRPr lang="en-US"/>
            </a:p>
          </p:txBody>
        </p:sp>
        <p:sp>
          <p:nvSpPr>
            <p:cNvPr id="187418" name="Oval 40"/>
            <p:cNvSpPr>
              <a:spLocks noChangeAspect="1" noChangeArrowheads="1"/>
            </p:cNvSpPr>
            <p:nvPr/>
          </p:nvSpPr>
          <p:spPr bwMode="auto">
            <a:xfrm>
              <a:off x="2727" y="1273"/>
              <a:ext cx="23" cy="23"/>
            </a:xfrm>
            <a:prstGeom prst="ellipse">
              <a:avLst/>
            </a:prstGeom>
            <a:solidFill>
              <a:srgbClr val="008000"/>
            </a:solidFill>
            <a:ln w="9525">
              <a:noFill/>
              <a:round/>
              <a:headEnd/>
              <a:tailEnd/>
            </a:ln>
          </p:spPr>
          <p:txBody>
            <a:bodyPr wrap="none" anchor="ctr"/>
            <a:lstStyle/>
            <a:p>
              <a:endParaRPr lang="en-US"/>
            </a:p>
          </p:txBody>
        </p:sp>
        <p:sp>
          <p:nvSpPr>
            <p:cNvPr id="187419" name="Freeform 41"/>
            <p:cNvSpPr>
              <a:spLocks/>
            </p:cNvSpPr>
            <p:nvPr/>
          </p:nvSpPr>
          <p:spPr bwMode="auto">
            <a:xfrm>
              <a:off x="2448" y="1488"/>
              <a:ext cx="84" cy="1"/>
            </a:xfrm>
            <a:custGeom>
              <a:avLst/>
              <a:gdLst>
                <a:gd name="T0" fmla="*/ 0 w 84"/>
                <a:gd name="T1" fmla="*/ 0 h 1"/>
                <a:gd name="T2" fmla="*/ 84 w 84"/>
                <a:gd name="T3" fmla="*/ 0 h 1"/>
                <a:gd name="T4" fmla="*/ 0 60000 65536"/>
                <a:gd name="T5" fmla="*/ 0 60000 65536"/>
                <a:gd name="T6" fmla="*/ 0 w 84"/>
                <a:gd name="T7" fmla="*/ 0 h 1"/>
                <a:gd name="T8" fmla="*/ 84 w 84"/>
                <a:gd name="T9" fmla="*/ 1 h 1"/>
              </a:gdLst>
              <a:ahLst/>
              <a:cxnLst>
                <a:cxn ang="T4">
                  <a:pos x="T0" y="T1"/>
                </a:cxn>
                <a:cxn ang="T5">
                  <a:pos x="T2" y="T3"/>
                </a:cxn>
              </a:cxnLst>
              <a:rect l="T6" t="T7" r="T8" b="T9"/>
              <a:pathLst>
                <a:path w="84" h="1">
                  <a:moveTo>
                    <a:pt x="0" y="0"/>
                  </a:moveTo>
                  <a:lnTo>
                    <a:pt x="84" y="0"/>
                  </a:lnTo>
                </a:path>
              </a:pathLst>
            </a:custGeom>
            <a:noFill/>
            <a:ln w="22225">
              <a:solidFill>
                <a:schemeClr val="tx1"/>
              </a:solidFill>
              <a:round/>
              <a:headEnd/>
              <a:tailEnd/>
            </a:ln>
          </p:spPr>
          <p:txBody>
            <a:bodyPr/>
            <a:lstStyle/>
            <a:p>
              <a:endParaRPr lang="en-US"/>
            </a:p>
          </p:txBody>
        </p:sp>
      </p:grpSp>
      <p:sp>
        <p:nvSpPr>
          <p:cNvPr id="187403" name="AutoShape 42">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203819" name="Text Box 43"/>
          <p:cNvSpPr txBox="1">
            <a:spLocks noChangeArrowheads="1"/>
          </p:cNvSpPr>
          <p:nvPr/>
        </p:nvSpPr>
        <p:spPr bwMode="auto">
          <a:xfrm>
            <a:off x="914400" y="5446713"/>
            <a:ext cx="1695450" cy="366712"/>
          </a:xfrm>
          <a:prstGeom prst="rect">
            <a:avLst/>
          </a:prstGeom>
          <a:noFill/>
          <a:ln w="9525">
            <a:noFill/>
            <a:miter lim="800000"/>
            <a:headEnd/>
            <a:tailEnd/>
          </a:ln>
        </p:spPr>
        <p:txBody>
          <a:bodyPr wrap="none">
            <a:spAutoFit/>
          </a:bodyPr>
          <a:lstStyle/>
          <a:p>
            <a:r>
              <a:rPr lang="en-US" sz="1800">
                <a:latin typeface="Arial" charset="0"/>
              </a:rPr>
              <a:t>Polar molecule</a:t>
            </a:r>
          </a:p>
        </p:txBody>
      </p:sp>
      <p:sp>
        <p:nvSpPr>
          <p:cNvPr id="203820" name="Text Box 44"/>
          <p:cNvSpPr txBox="1">
            <a:spLocks noChangeArrowheads="1"/>
          </p:cNvSpPr>
          <p:nvPr/>
        </p:nvSpPr>
        <p:spPr bwMode="auto">
          <a:xfrm>
            <a:off x="4953000" y="4227513"/>
            <a:ext cx="3127375" cy="366712"/>
          </a:xfrm>
          <a:prstGeom prst="rect">
            <a:avLst/>
          </a:prstGeom>
          <a:noFill/>
          <a:ln w="9525">
            <a:noFill/>
            <a:miter lim="800000"/>
            <a:headEnd/>
            <a:tailEnd/>
          </a:ln>
        </p:spPr>
        <p:txBody>
          <a:bodyPr wrap="none">
            <a:spAutoFit/>
          </a:bodyPr>
          <a:lstStyle/>
          <a:p>
            <a:r>
              <a:rPr lang="en-US" sz="1800">
                <a:latin typeface="Arial" charset="0"/>
              </a:rPr>
              <a:t>HCl(</a:t>
            </a:r>
            <a:r>
              <a:rPr lang="en-US" sz="1800" i="1">
                <a:latin typeface="Arial" charset="0"/>
              </a:rPr>
              <a:t>g</a:t>
            </a:r>
            <a:r>
              <a:rPr lang="en-US" sz="1800">
                <a:latin typeface="Arial" charset="0"/>
              </a:rPr>
              <a:t>)  +  H</a:t>
            </a:r>
            <a:r>
              <a:rPr lang="en-US" sz="1800" baseline="-25000">
                <a:latin typeface="Arial" charset="0"/>
              </a:rPr>
              <a:t>2</a:t>
            </a:r>
            <a:r>
              <a:rPr lang="en-US" sz="1800">
                <a:latin typeface="Arial" charset="0"/>
              </a:rPr>
              <a:t>O(</a:t>
            </a:r>
            <a:r>
              <a:rPr lang="en-US" sz="1800" i="1">
                <a:latin typeface="Arial" charset="0"/>
              </a:rPr>
              <a:t>l</a:t>
            </a:r>
            <a:r>
              <a:rPr lang="en-US" sz="1800">
                <a:latin typeface="Arial" charset="0"/>
              </a:rPr>
              <a:t>)  </a:t>
            </a:r>
            <a:r>
              <a:rPr lang="en-US" sz="1800">
                <a:latin typeface="Arial" charset="0"/>
                <a:sym typeface="Wingdings" pitchFamily="2" charset="2"/>
              </a:rPr>
              <a:t>  HCl(</a:t>
            </a:r>
            <a:r>
              <a:rPr lang="en-US" sz="1800" i="1">
                <a:latin typeface="Arial" charset="0"/>
                <a:sym typeface="Wingdings" pitchFamily="2" charset="2"/>
              </a:rPr>
              <a:t>aq</a:t>
            </a:r>
            <a:r>
              <a:rPr lang="en-US" sz="1800">
                <a:latin typeface="Arial" charset="0"/>
                <a:sym typeface="Wingdings" pitchFamily="2" charset="2"/>
              </a:rPr>
              <a:t>)</a:t>
            </a:r>
            <a:endParaRPr lang="en-US" sz="1800">
              <a:latin typeface="Arial" charset="0"/>
            </a:endParaRPr>
          </a:p>
        </p:txBody>
      </p:sp>
      <p:grpSp>
        <p:nvGrpSpPr>
          <p:cNvPr id="8" name="Group 45"/>
          <p:cNvGrpSpPr>
            <a:grpSpLocks/>
          </p:cNvGrpSpPr>
          <p:nvPr/>
        </p:nvGrpSpPr>
        <p:grpSpPr bwMode="auto">
          <a:xfrm>
            <a:off x="4884738" y="4664075"/>
            <a:ext cx="3268662" cy="517525"/>
            <a:chOff x="2923" y="2506"/>
            <a:chExt cx="2059" cy="326"/>
          </a:xfrm>
        </p:grpSpPr>
        <p:sp>
          <p:nvSpPr>
            <p:cNvPr id="187408" name="Text Box 46"/>
            <p:cNvSpPr txBox="1">
              <a:spLocks noChangeArrowheads="1"/>
            </p:cNvSpPr>
            <p:nvPr/>
          </p:nvSpPr>
          <p:spPr bwMode="auto">
            <a:xfrm>
              <a:off x="2923" y="2506"/>
              <a:ext cx="581" cy="326"/>
            </a:xfrm>
            <a:prstGeom prst="rect">
              <a:avLst/>
            </a:prstGeom>
            <a:noFill/>
            <a:ln w="9525">
              <a:noFill/>
              <a:miter lim="800000"/>
              <a:headEnd/>
              <a:tailEnd/>
            </a:ln>
          </p:spPr>
          <p:txBody>
            <a:bodyPr wrap="none">
              <a:spAutoFit/>
            </a:bodyPr>
            <a:lstStyle/>
            <a:p>
              <a:pPr algn="ctr"/>
              <a:r>
                <a:rPr lang="en-US" sz="1400">
                  <a:latin typeface="Arial" charset="0"/>
                </a:rPr>
                <a:t>hydrogen</a:t>
              </a:r>
            </a:p>
            <a:p>
              <a:pPr algn="ctr"/>
              <a:r>
                <a:rPr lang="en-US" sz="1400">
                  <a:latin typeface="Arial" charset="0"/>
                </a:rPr>
                <a:t>chloride</a:t>
              </a:r>
            </a:p>
          </p:txBody>
        </p:sp>
        <p:sp>
          <p:nvSpPr>
            <p:cNvPr id="187409" name="Text Box 47"/>
            <p:cNvSpPr txBox="1">
              <a:spLocks noChangeArrowheads="1"/>
            </p:cNvSpPr>
            <p:nvPr/>
          </p:nvSpPr>
          <p:spPr bwMode="auto">
            <a:xfrm>
              <a:off x="3692" y="2544"/>
              <a:ext cx="389" cy="192"/>
            </a:xfrm>
            <a:prstGeom prst="rect">
              <a:avLst/>
            </a:prstGeom>
            <a:noFill/>
            <a:ln w="9525">
              <a:noFill/>
              <a:miter lim="800000"/>
              <a:headEnd/>
              <a:tailEnd/>
            </a:ln>
          </p:spPr>
          <p:txBody>
            <a:bodyPr wrap="none">
              <a:spAutoFit/>
            </a:bodyPr>
            <a:lstStyle/>
            <a:p>
              <a:pPr algn="ctr"/>
              <a:r>
                <a:rPr lang="en-US" sz="1400">
                  <a:latin typeface="Arial" charset="0"/>
                </a:rPr>
                <a:t>water</a:t>
              </a:r>
            </a:p>
          </p:txBody>
        </p:sp>
        <p:sp>
          <p:nvSpPr>
            <p:cNvPr id="187410" name="Text Box 48"/>
            <p:cNvSpPr txBox="1">
              <a:spLocks noChangeArrowheads="1"/>
            </p:cNvSpPr>
            <p:nvPr/>
          </p:nvSpPr>
          <p:spPr bwMode="auto">
            <a:xfrm>
              <a:off x="4233" y="2506"/>
              <a:ext cx="749" cy="326"/>
            </a:xfrm>
            <a:prstGeom prst="rect">
              <a:avLst/>
            </a:prstGeom>
            <a:noFill/>
            <a:ln w="9525">
              <a:noFill/>
              <a:miter lim="800000"/>
              <a:headEnd/>
              <a:tailEnd/>
            </a:ln>
          </p:spPr>
          <p:txBody>
            <a:bodyPr wrap="none">
              <a:spAutoFit/>
            </a:bodyPr>
            <a:lstStyle/>
            <a:p>
              <a:pPr algn="ctr"/>
              <a:r>
                <a:rPr lang="en-US" sz="1400">
                  <a:latin typeface="Arial" charset="0"/>
                </a:rPr>
                <a:t>hydrochloric </a:t>
              </a:r>
            </a:p>
            <a:p>
              <a:pPr algn="ctr"/>
              <a:r>
                <a:rPr lang="en-US" sz="1400">
                  <a:latin typeface="Arial" charset="0"/>
                </a:rPr>
                <a:t>acid</a:t>
              </a:r>
            </a:p>
          </p:txBody>
        </p:sp>
      </p:grpSp>
      <p:pic>
        <p:nvPicPr>
          <p:cNvPr id="203826" name="Picture 50" descr="Image:HCl molecule model-VdW surface.svg">
            <a:hlinkClick r:id="rId4"/>
          </p:cNvPr>
          <p:cNvPicPr>
            <a:picLocks noChangeAspect="1" noChangeArrowheads="1"/>
          </p:cNvPicPr>
          <p:nvPr/>
        </p:nvPicPr>
        <p:blipFill>
          <a:blip r:embed="rId5" cstate="print"/>
          <a:srcRect/>
          <a:stretch>
            <a:fillRect/>
          </a:stretch>
        </p:blipFill>
        <p:spPr bwMode="auto">
          <a:xfrm>
            <a:off x="5675313" y="1638300"/>
            <a:ext cx="1792287" cy="17922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0" presetClass="path" presetSubtype="0" accel="50000" decel="50000" fill="hold" nodeType="withEffect">
                                  <p:stCondLst>
                                    <p:cond delay="0"/>
                                  </p:stCondLst>
                                  <p:childTnLst>
                                    <p:animMotion origin="layout" path="M 2.22222E-6 -4.44444E-6 L 2.22222E-6 0.35556 " pathEditMode="relative" ptsTypes="AA">
                                      <p:cBhvr>
                                        <p:cTn id="9" dur="2000" fill="hold"/>
                                        <p:tgtEl>
                                          <p:spTgt spid="4"/>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03805"/>
                                        </p:tgtEl>
                                        <p:attrNameLst>
                                          <p:attrName>style.visibility</p:attrName>
                                        </p:attrNameLst>
                                      </p:cBhvr>
                                      <p:to>
                                        <p:strVal val="visible"/>
                                      </p:to>
                                    </p:set>
                                    <p:animEffect transition="in" filter="fade">
                                      <p:cBhvr>
                                        <p:cTn id="14" dur="2000"/>
                                        <p:tgtEl>
                                          <p:spTgt spid="20380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3806"/>
                                        </p:tgtEl>
                                        <p:attrNameLst>
                                          <p:attrName>style.visibility</p:attrName>
                                        </p:attrNameLst>
                                      </p:cBhvr>
                                      <p:to>
                                        <p:strVal val="visible"/>
                                      </p:to>
                                    </p:set>
                                    <p:anim calcmode="lin" valueType="num">
                                      <p:cBhvr>
                                        <p:cTn id="19" dur="500" fill="hold"/>
                                        <p:tgtEl>
                                          <p:spTgt spid="203806"/>
                                        </p:tgtEl>
                                        <p:attrNameLst>
                                          <p:attrName>ppt_w</p:attrName>
                                        </p:attrNameLst>
                                      </p:cBhvr>
                                      <p:tavLst>
                                        <p:tav tm="0">
                                          <p:val>
                                            <p:fltVal val="0"/>
                                          </p:val>
                                        </p:tav>
                                        <p:tav tm="100000">
                                          <p:val>
                                            <p:strVal val="#ppt_w"/>
                                          </p:val>
                                        </p:tav>
                                      </p:tavLst>
                                    </p:anim>
                                    <p:anim calcmode="lin" valueType="num">
                                      <p:cBhvr>
                                        <p:cTn id="20" dur="500" fill="hold"/>
                                        <p:tgtEl>
                                          <p:spTgt spid="203806"/>
                                        </p:tgtEl>
                                        <p:attrNameLst>
                                          <p:attrName>ppt_h</p:attrName>
                                        </p:attrNameLst>
                                      </p:cBhvr>
                                      <p:tavLst>
                                        <p:tav tm="0">
                                          <p:val>
                                            <p:fltVal val="0"/>
                                          </p:val>
                                        </p:tav>
                                        <p:tav tm="100000">
                                          <p:val>
                                            <p:strVal val="#ppt_h"/>
                                          </p:val>
                                        </p:tav>
                                      </p:tavLst>
                                    </p:anim>
                                    <p:animEffect transition="in" filter="fade">
                                      <p:cBhvr>
                                        <p:cTn id="21" dur="500"/>
                                        <p:tgtEl>
                                          <p:spTgt spid="203806"/>
                                        </p:tgtEl>
                                      </p:cBhvr>
                                    </p:animEffect>
                                  </p:childTnLst>
                                </p:cTn>
                              </p:par>
                            </p:childTnLst>
                          </p:cTn>
                        </p:par>
                        <p:par>
                          <p:cTn id="22" fill="hold">
                            <p:stCondLst>
                              <p:cond delay="500"/>
                            </p:stCondLst>
                            <p:childTnLst>
                              <p:par>
                                <p:cTn id="23" presetID="53" presetClass="entr" presetSubtype="0" fill="hold" grpId="0" nodeType="afterEffect">
                                  <p:stCondLst>
                                    <p:cond delay="2000"/>
                                  </p:stCondLst>
                                  <p:childTnLst>
                                    <p:set>
                                      <p:cBhvr>
                                        <p:cTn id="24" dur="1" fill="hold">
                                          <p:stCondLst>
                                            <p:cond delay="0"/>
                                          </p:stCondLst>
                                        </p:cTn>
                                        <p:tgtEl>
                                          <p:spTgt spid="203807"/>
                                        </p:tgtEl>
                                        <p:attrNameLst>
                                          <p:attrName>style.visibility</p:attrName>
                                        </p:attrNameLst>
                                      </p:cBhvr>
                                      <p:to>
                                        <p:strVal val="visible"/>
                                      </p:to>
                                    </p:set>
                                    <p:anim calcmode="lin" valueType="num">
                                      <p:cBhvr>
                                        <p:cTn id="25" dur="500" fill="hold"/>
                                        <p:tgtEl>
                                          <p:spTgt spid="203807"/>
                                        </p:tgtEl>
                                        <p:attrNameLst>
                                          <p:attrName>ppt_w</p:attrName>
                                        </p:attrNameLst>
                                      </p:cBhvr>
                                      <p:tavLst>
                                        <p:tav tm="0">
                                          <p:val>
                                            <p:fltVal val="0"/>
                                          </p:val>
                                        </p:tav>
                                        <p:tav tm="100000">
                                          <p:val>
                                            <p:strVal val="#ppt_w"/>
                                          </p:val>
                                        </p:tav>
                                      </p:tavLst>
                                    </p:anim>
                                    <p:anim calcmode="lin" valueType="num">
                                      <p:cBhvr>
                                        <p:cTn id="26" dur="500" fill="hold"/>
                                        <p:tgtEl>
                                          <p:spTgt spid="203807"/>
                                        </p:tgtEl>
                                        <p:attrNameLst>
                                          <p:attrName>ppt_h</p:attrName>
                                        </p:attrNameLst>
                                      </p:cBhvr>
                                      <p:tavLst>
                                        <p:tav tm="0">
                                          <p:val>
                                            <p:fltVal val="0"/>
                                          </p:val>
                                        </p:tav>
                                        <p:tav tm="100000">
                                          <p:val>
                                            <p:strVal val="#ppt_h"/>
                                          </p:val>
                                        </p:tav>
                                      </p:tavLst>
                                    </p:anim>
                                    <p:animEffect transition="in" filter="fade">
                                      <p:cBhvr>
                                        <p:cTn id="27" dur="500"/>
                                        <p:tgtEl>
                                          <p:spTgt spid="20380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203819"/>
                                        </p:tgtEl>
                                        <p:attrNameLst>
                                          <p:attrName>style.visibility</p:attrName>
                                        </p:attrNameLst>
                                      </p:cBhvr>
                                      <p:to>
                                        <p:strVal val="visible"/>
                                      </p:to>
                                    </p:set>
                                    <p:anim calcmode="lin" valueType="num">
                                      <p:cBhvr>
                                        <p:cTn id="32" dur="500" fill="hold"/>
                                        <p:tgtEl>
                                          <p:spTgt spid="203819"/>
                                        </p:tgtEl>
                                        <p:attrNameLst>
                                          <p:attrName>ppt_w</p:attrName>
                                        </p:attrNameLst>
                                      </p:cBhvr>
                                      <p:tavLst>
                                        <p:tav tm="0">
                                          <p:val>
                                            <p:fltVal val="0"/>
                                          </p:val>
                                        </p:tav>
                                        <p:tav tm="100000">
                                          <p:val>
                                            <p:strVal val="#ppt_w"/>
                                          </p:val>
                                        </p:tav>
                                      </p:tavLst>
                                    </p:anim>
                                    <p:anim calcmode="lin" valueType="num">
                                      <p:cBhvr>
                                        <p:cTn id="33" dur="500" fill="hold"/>
                                        <p:tgtEl>
                                          <p:spTgt spid="203819"/>
                                        </p:tgtEl>
                                        <p:attrNameLst>
                                          <p:attrName>ppt_h</p:attrName>
                                        </p:attrNameLst>
                                      </p:cBhvr>
                                      <p:tavLst>
                                        <p:tav tm="0">
                                          <p:val>
                                            <p:fltVal val="0"/>
                                          </p:val>
                                        </p:tav>
                                        <p:tav tm="100000">
                                          <p:val>
                                            <p:strVal val="#ppt_h"/>
                                          </p:val>
                                        </p:tav>
                                      </p:tavLst>
                                    </p:anim>
                                    <p:animEffect transition="in" filter="fade">
                                      <p:cBhvr>
                                        <p:cTn id="34" dur="500"/>
                                        <p:tgtEl>
                                          <p:spTgt spid="2038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par>
                                <p:cTn id="40" presetID="63" presetClass="path" presetSubtype="0" accel="50000" decel="50000" fill="hold" nodeType="withEffect">
                                  <p:stCondLst>
                                    <p:cond delay="0"/>
                                  </p:stCondLst>
                                  <p:childTnLst>
                                    <p:animMotion origin="layout" path="M 0 0  L 0.25 0  E" pathEditMode="relative" ptsTypes="">
                                      <p:cBhvr>
                                        <p:cTn id="41" dur="2000" fill="hold"/>
                                        <p:tgtEl>
                                          <p:spTgt spid="7"/>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203820"/>
                                        </p:tgtEl>
                                        <p:attrNameLst>
                                          <p:attrName>style.visibility</p:attrName>
                                        </p:attrNameLst>
                                      </p:cBhvr>
                                      <p:to>
                                        <p:strVal val="visible"/>
                                      </p:to>
                                    </p:set>
                                    <p:anim calcmode="lin" valueType="num">
                                      <p:cBhvr>
                                        <p:cTn id="46" dur="500" fill="hold"/>
                                        <p:tgtEl>
                                          <p:spTgt spid="203820"/>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203820"/>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203820"/>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203820"/>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203826"/>
                                        </p:tgtEl>
                                        <p:attrNameLst>
                                          <p:attrName>style.visibility</p:attrName>
                                        </p:attrNameLst>
                                      </p:cBhvr>
                                      <p:to>
                                        <p:strVal val="visible"/>
                                      </p:to>
                                    </p:set>
                                    <p:anim calcmode="lin" valueType="num">
                                      <p:cBhvr>
                                        <p:cTn id="61" dur="500" fill="hold"/>
                                        <p:tgtEl>
                                          <p:spTgt spid="203826"/>
                                        </p:tgtEl>
                                        <p:attrNameLst>
                                          <p:attrName>ppt_w</p:attrName>
                                        </p:attrNameLst>
                                      </p:cBhvr>
                                      <p:tavLst>
                                        <p:tav tm="0">
                                          <p:val>
                                            <p:fltVal val="0"/>
                                          </p:val>
                                        </p:tav>
                                        <p:tav tm="100000">
                                          <p:val>
                                            <p:strVal val="#ppt_w"/>
                                          </p:val>
                                        </p:tav>
                                      </p:tavLst>
                                    </p:anim>
                                    <p:anim calcmode="lin" valueType="num">
                                      <p:cBhvr>
                                        <p:cTn id="62" dur="500" fill="hold"/>
                                        <p:tgtEl>
                                          <p:spTgt spid="203826"/>
                                        </p:tgtEl>
                                        <p:attrNameLst>
                                          <p:attrName>ppt_h</p:attrName>
                                        </p:attrNameLst>
                                      </p:cBhvr>
                                      <p:tavLst>
                                        <p:tav tm="0">
                                          <p:val>
                                            <p:fltVal val="0"/>
                                          </p:val>
                                        </p:tav>
                                        <p:tav tm="100000">
                                          <p:val>
                                            <p:strVal val="#ppt_h"/>
                                          </p:val>
                                        </p:tav>
                                      </p:tavLst>
                                    </p:anim>
                                    <p:animEffect transition="in" filter="fade">
                                      <p:cBhvr>
                                        <p:cTn id="63" dur="500"/>
                                        <p:tgtEl>
                                          <p:spTgt spid="203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5" grpId="0" animBg="1"/>
      <p:bldP spid="203806" grpId="0"/>
      <p:bldP spid="203807" grpId="0"/>
      <p:bldP spid="203819" grpId="0"/>
      <p:bldP spid="203820"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mtClean="0"/>
              <a:t>Trichloromethane</a:t>
            </a:r>
          </a:p>
        </p:txBody>
      </p:sp>
      <p:grpSp>
        <p:nvGrpSpPr>
          <p:cNvPr id="188419" name="Group 3"/>
          <p:cNvGrpSpPr>
            <a:grpSpLocks/>
          </p:cNvGrpSpPr>
          <p:nvPr/>
        </p:nvGrpSpPr>
        <p:grpSpPr bwMode="auto">
          <a:xfrm>
            <a:off x="1374775" y="2986088"/>
            <a:ext cx="719138" cy="762000"/>
            <a:chOff x="1586" y="1680"/>
            <a:chExt cx="453" cy="480"/>
          </a:xfrm>
        </p:grpSpPr>
        <p:sp>
          <p:nvSpPr>
            <p:cNvPr id="188506"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8507"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508"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509"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510"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88420" name="Group 9"/>
          <p:cNvGrpSpPr>
            <a:grpSpLocks/>
          </p:cNvGrpSpPr>
          <p:nvPr/>
        </p:nvGrpSpPr>
        <p:grpSpPr bwMode="auto">
          <a:xfrm>
            <a:off x="2032000" y="2986088"/>
            <a:ext cx="711200" cy="762000"/>
            <a:chOff x="2000" y="1680"/>
            <a:chExt cx="448" cy="480"/>
          </a:xfrm>
        </p:grpSpPr>
        <p:sp>
          <p:nvSpPr>
            <p:cNvPr id="188498" name="Text Box 10"/>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99" name="Oval 11"/>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88500" name="Oval 12"/>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88501" name="Oval 13"/>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88502" name="Oval 14"/>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88503" name="Oval 15"/>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88504" name="Oval 16"/>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88505" name="Oval 17"/>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88421" name="Group 18"/>
          <p:cNvGrpSpPr>
            <a:grpSpLocks/>
          </p:cNvGrpSpPr>
          <p:nvPr/>
        </p:nvGrpSpPr>
        <p:grpSpPr bwMode="auto">
          <a:xfrm>
            <a:off x="736600" y="2986088"/>
            <a:ext cx="711200" cy="762000"/>
            <a:chOff x="1184" y="1680"/>
            <a:chExt cx="448" cy="480"/>
          </a:xfrm>
        </p:grpSpPr>
        <p:sp>
          <p:nvSpPr>
            <p:cNvPr id="188490" name="Text Box 19"/>
            <p:cNvSpPr txBox="1">
              <a:spLocks noChangeArrowheads="1"/>
            </p:cNvSpPr>
            <p:nvPr/>
          </p:nvSpPr>
          <p:spPr bwMode="auto">
            <a:xfrm>
              <a:off x="1184"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91" name="Oval 20"/>
            <p:cNvSpPr>
              <a:spLocks noChangeAspect="1" noChangeArrowheads="1"/>
            </p:cNvSpPr>
            <p:nvPr/>
          </p:nvSpPr>
          <p:spPr bwMode="auto">
            <a:xfrm>
              <a:off x="1584" y="1968"/>
              <a:ext cx="23" cy="23"/>
            </a:xfrm>
            <a:prstGeom prst="ellipse">
              <a:avLst/>
            </a:prstGeom>
            <a:solidFill>
              <a:srgbClr val="008000"/>
            </a:solidFill>
            <a:ln w="9525">
              <a:noFill/>
              <a:round/>
              <a:headEnd/>
              <a:tailEnd/>
            </a:ln>
          </p:spPr>
          <p:txBody>
            <a:bodyPr wrap="none" anchor="ctr"/>
            <a:lstStyle/>
            <a:p>
              <a:endParaRPr lang="en-US"/>
            </a:p>
          </p:txBody>
        </p:sp>
        <p:sp>
          <p:nvSpPr>
            <p:cNvPr id="188492" name="Oval 21"/>
            <p:cNvSpPr>
              <a:spLocks noChangeAspect="1" noChangeArrowheads="1"/>
            </p:cNvSpPr>
            <p:nvPr/>
          </p:nvSpPr>
          <p:spPr bwMode="auto">
            <a:xfrm>
              <a:off x="1195" y="1968"/>
              <a:ext cx="23" cy="23"/>
            </a:xfrm>
            <a:prstGeom prst="ellipse">
              <a:avLst/>
            </a:prstGeom>
            <a:solidFill>
              <a:srgbClr val="008000"/>
            </a:solidFill>
            <a:ln w="9525">
              <a:noFill/>
              <a:round/>
              <a:headEnd/>
              <a:tailEnd/>
            </a:ln>
          </p:spPr>
          <p:txBody>
            <a:bodyPr wrap="none" anchor="ctr"/>
            <a:lstStyle/>
            <a:p>
              <a:endParaRPr lang="en-US"/>
            </a:p>
          </p:txBody>
        </p:sp>
        <p:sp>
          <p:nvSpPr>
            <p:cNvPr id="188493" name="Oval 22"/>
            <p:cNvSpPr>
              <a:spLocks noChangeAspect="1" noChangeArrowheads="1"/>
            </p:cNvSpPr>
            <p:nvPr/>
          </p:nvSpPr>
          <p:spPr bwMode="auto">
            <a:xfrm>
              <a:off x="1321" y="2137"/>
              <a:ext cx="23" cy="23"/>
            </a:xfrm>
            <a:prstGeom prst="ellipse">
              <a:avLst/>
            </a:prstGeom>
            <a:solidFill>
              <a:srgbClr val="008000"/>
            </a:solidFill>
            <a:ln w="9525">
              <a:noFill/>
              <a:round/>
              <a:headEnd/>
              <a:tailEnd/>
            </a:ln>
          </p:spPr>
          <p:txBody>
            <a:bodyPr wrap="none" anchor="ctr"/>
            <a:lstStyle/>
            <a:p>
              <a:endParaRPr lang="en-US"/>
            </a:p>
          </p:txBody>
        </p:sp>
        <p:sp>
          <p:nvSpPr>
            <p:cNvPr id="188494" name="Oval 23"/>
            <p:cNvSpPr>
              <a:spLocks noChangeAspect="1" noChangeArrowheads="1"/>
            </p:cNvSpPr>
            <p:nvPr/>
          </p:nvSpPr>
          <p:spPr bwMode="auto">
            <a:xfrm>
              <a:off x="1417" y="2137"/>
              <a:ext cx="23" cy="23"/>
            </a:xfrm>
            <a:prstGeom prst="ellipse">
              <a:avLst/>
            </a:prstGeom>
            <a:solidFill>
              <a:srgbClr val="008000"/>
            </a:solidFill>
            <a:ln w="9525">
              <a:noFill/>
              <a:round/>
              <a:headEnd/>
              <a:tailEnd/>
            </a:ln>
          </p:spPr>
          <p:txBody>
            <a:bodyPr wrap="none" anchor="ctr"/>
            <a:lstStyle/>
            <a:p>
              <a:endParaRPr lang="en-US"/>
            </a:p>
          </p:txBody>
        </p:sp>
        <p:sp>
          <p:nvSpPr>
            <p:cNvPr id="188495" name="Oval 24"/>
            <p:cNvSpPr>
              <a:spLocks noChangeAspect="1" noChangeArrowheads="1"/>
            </p:cNvSpPr>
            <p:nvPr/>
          </p:nvSpPr>
          <p:spPr bwMode="auto">
            <a:xfrm>
              <a:off x="1321" y="1705"/>
              <a:ext cx="23" cy="23"/>
            </a:xfrm>
            <a:prstGeom prst="ellipse">
              <a:avLst/>
            </a:prstGeom>
            <a:solidFill>
              <a:srgbClr val="008000"/>
            </a:solidFill>
            <a:ln w="9525">
              <a:noFill/>
              <a:round/>
              <a:headEnd/>
              <a:tailEnd/>
            </a:ln>
          </p:spPr>
          <p:txBody>
            <a:bodyPr wrap="none" anchor="ctr"/>
            <a:lstStyle/>
            <a:p>
              <a:endParaRPr lang="en-US"/>
            </a:p>
          </p:txBody>
        </p:sp>
        <p:sp>
          <p:nvSpPr>
            <p:cNvPr id="188496" name="Oval 25"/>
            <p:cNvSpPr>
              <a:spLocks noChangeAspect="1" noChangeArrowheads="1"/>
            </p:cNvSpPr>
            <p:nvPr/>
          </p:nvSpPr>
          <p:spPr bwMode="auto">
            <a:xfrm>
              <a:off x="1417" y="1705"/>
              <a:ext cx="23" cy="23"/>
            </a:xfrm>
            <a:prstGeom prst="ellipse">
              <a:avLst/>
            </a:prstGeom>
            <a:solidFill>
              <a:srgbClr val="008000"/>
            </a:solidFill>
            <a:ln w="9525">
              <a:noFill/>
              <a:round/>
              <a:headEnd/>
              <a:tailEnd/>
            </a:ln>
          </p:spPr>
          <p:txBody>
            <a:bodyPr wrap="none" anchor="ctr"/>
            <a:lstStyle/>
            <a:p>
              <a:endParaRPr lang="en-US"/>
            </a:p>
          </p:txBody>
        </p:sp>
        <p:sp>
          <p:nvSpPr>
            <p:cNvPr id="188497" name="Oval 26"/>
            <p:cNvSpPr>
              <a:spLocks noChangeAspect="1" noChangeArrowheads="1"/>
            </p:cNvSpPr>
            <p:nvPr/>
          </p:nvSpPr>
          <p:spPr bwMode="auto">
            <a:xfrm>
              <a:off x="118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88422" name="Group 27"/>
          <p:cNvGrpSpPr>
            <a:grpSpLocks/>
          </p:cNvGrpSpPr>
          <p:nvPr/>
        </p:nvGrpSpPr>
        <p:grpSpPr bwMode="auto">
          <a:xfrm>
            <a:off x="1371600" y="3671888"/>
            <a:ext cx="711200" cy="762000"/>
            <a:chOff x="1584" y="2208"/>
            <a:chExt cx="448" cy="480"/>
          </a:xfrm>
        </p:grpSpPr>
        <p:sp>
          <p:nvSpPr>
            <p:cNvPr id="188482" name="Text Box 28"/>
            <p:cNvSpPr txBox="1">
              <a:spLocks noChangeArrowheads="1"/>
            </p:cNvSpPr>
            <p:nvPr/>
          </p:nvSpPr>
          <p:spPr bwMode="auto">
            <a:xfrm>
              <a:off x="1584" y="220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83" name="Oval 29"/>
            <p:cNvSpPr>
              <a:spLocks noChangeAspect="1" noChangeArrowheads="1"/>
            </p:cNvSpPr>
            <p:nvPr/>
          </p:nvSpPr>
          <p:spPr bwMode="auto">
            <a:xfrm>
              <a:off x="2009" y="2400"/>
              <a:ext cx="23" cy="23"/>
            </a:xfrm>
            <a:prstGeom prst="ellipse">
              <a:avLst/>
            </a:prstGeom>
            <a:solidFill>
              <a:srgbClr val="008000"/>
            </a:solidFill>
            <a:ln w="9525">
              <a:noFill/>
              <a:round/>
              <a:headEnd/>
              <a:tailEnd/>
            </a:ln>
          </p:spPr>
          <p:txBody>
            <a:bodyPr wrap="none" anchor="ctr"/>
            <a:lstStyle/>
            <a:p>
              <a:endParaRPr lang="en-US"/>
            </a:p>
          </p:txBody>
        </p:sp>
        <p:sp>
          <p:nvSpPr>
            <p:cNvPr id="188484" name="Oval 30"/>
            <p:cNvSpPr>
              <a:spLocks noChangeAspect="1" noChangeArrowheads="1"/>
            </p:cNvSpPr>
            <p:nvPr/>
          </p:nvSpPr>
          <p:spPr bwMode="auto">
            <a:xfrm>
              <a:off x="2009" y="2496"/>
              <a:ext cx="23" cy="23"/>
            </a:xfrm>
            <a:prstGeom prst="ellipse">
              <a:avLst/>
            </a:prstGeom>
            <a:solidFill>
              <a:srgbClr val="008000"/>
            </a:solidFill>
            <a:ln w="9525">
              <a:noFill/>
              <a:round/>
              <a:headEnd/>
              <a:tailEnd/>
            </a:ln>
          </p:spPr>
          <p:txBody>
            <a:bodyPr wrap="none" anchor="ctr"/>
            <a:lstStyle/>
            <a:p>
              <a:endParaRPr lang="en-US"/>
            </a:p>
          </p:txBody>
        </p:sp>
        <p:sp>
          <p:nvSpPr>
            <p:cNvPr id="188485" name="Oval 31"/>
            <p:cNvSpPr>
              <a:spLocks noChangeAspect="1" noChangeArrowheads="1"/>
            </p:cNvSpPr>
            <p:nvPr/>
          </p:nvSpPr>
          <p:spPr bwMode="auto">
            <a:xfrm>
              <a:off x="1735" y="2665"/>
              <a:ext cx="23" cy="23"/>
            </a:xfrm>
            <a:prstGeom prst="ellipse">
              <a:avLst/>
            </a:prstGeom>
            <a:solidFill>
              <a:srgbClr val="008000"/>
            </a:solidFill>
            <a:ln w="9525">
              <a:noFill/>
              <a:round/>
              <a:headEnd/>
              <a:tailEnd/>
            </a:ln>
          </p:spPr>
          <p:txBody>
            <a:bodyPr wrap="none" anchor="ctr"/>
            <a:lstStyle/>
            <a:p>
              <a:endParaRPr lang="en-US"/>
            </a:p>
          </p:txBody>
        </p:sp>
        <p:sp>
          <p:nvSpPr>
            <p:cNvPr id="188486" name="Oval 32"/>
            <p:cNvSpPr>
              <a:spLocks noChangeAspect="1" noChangeArrowheads="1"/>
            </p:cNvSpPr>
            <p:nvPr/>
          </p:nvSpPr>
          <p:spPr bwMode="auto">
            <a:xfrm>
              <a:off x="1831" y="2665"/>
              <a:ext cx="23" cy="23"/>
            </a:xfrm>
            <a:prstGeom prst="ellipse">
              <a:avLst/>
            </a:prstGeom>
            <a:solidFill>
              <a:srgbClr val="008000"/>
            </a:solidFill>
            <a:ln w="9525">
              <a:noFill/>
              <a:round/>
              <a:headEnd/>
              <a:tailEnd/>
            </a:ln>
          </p:spPr>
          <p:txBody>
            <a:bodyPr wrap="none" anchor="ctr"/>
            <a:lstStyle/>
            <a:p>
              <a:endParaRPr lang="en-US"/>
            </a:p>
          </p:txBody>
        </p:sp>
        <p:sp>
          <p:nvSpPr>
            <p:cNvPr id="188487" name="Oval 33"/>
            <p:cNvSpPr>
              <a:spLocks noChangeAspect="1" noChangeArrowheads="1"/>
            </p:cNvSpPr>
            <p:nvPr/>
          </p:nvSpPr>
          <p:spPr bwMode="auto">
            <a:xfrm>
              <a:off x="1849" y="2233"/>
              <a:ext cx="23" cy="23"/>
            </a:xfrm>
            <a:prstGeom prst="ellipse">
              <a:avLst/>
            </a:prstGeom>
            <a:solidFill>
              <a:srgbClr val="008000"/>
            </a:solidFill>
            <a:ln w="9525">
              <a:noFill/>
              <a:round/>
              <a:headEnd/>
              <a:tailEnd/>
            </a:ln>
          </p:spPr>
          <p:txBody>
            <a:bodyPr wrap="none" anchor="ctr"/>
            <a:lstStyle/>
            <a:p>
              <a:endParaRPr lang="en-US"/>
            </a:p>
          </p:txBody>
        </p:sp>
        <p:sp>
          <p:nvSpPr>
            <p:cNvPr id="188488" name="Oval 34"/>
            <p:cNvSpPr>
              <a:spLocks noChangeAspect="1" noChangeArrowheads="1"/>
            </p:cNvSpPr>
            <p:nvPr/>
          </p:nvSpPr>
          <p:spPr bwMode="auto">
            <a:xfrm>
              <a:off x="1609" y="2496"/>
              <a:ext cx="23" cy="23"/>
            </a:xfrm>
            <a:prstGeom prst="ellipse">
              <a:avLst/>
            </a:prstGeom>
            <a:solidFill>
              <a:srgbClr val="008000"/>
            </a:solidFill>
            <a:ln w="9525">
              <a:noFill/>
              <a:round/>
              <a:headEnd/>
              <a:tailEnd/>
            </a:ln>
          </p:spPr>
          <p:txBody>
            <a:bodyPr wrap="none" anchor="ctr"/>
            <a:lstStyle/>
            <a:p>
              <a:endParaRPr lang="en-US"/>
            </a:p>
          </p:txBody>
        </p:sp>
        <p:sp>
          <p:nvSpPr>
            <p:cNvPr id="188489" name="Oval 35"/>
            <p:cNvSpPr>
              <a:spLocks noChangeAspect="1" noChangeArrowheads="1"/>
            </p:cNvSpPr>
            <p:nvPr/>
          </p:nvSpPr>
          <p:spPr bwMode="auto">
            <a:xfrm>
              <a:off x="1600" y="2400"/>
              <a:ext cx="23" cy="23"/>
            </a:xfrm>
            <a:prstGeom prst="ellipse">
              <a:avLst/>
            </a:prstGeom>
            <a:solidFill>
              <a:srgbClr val="008000"/>
            </a:solidFill>
            <a:ln w="9525">
              <a:noFill/>
              <a:round/>
              <a:headEnd/>
              <a:tailEnd/>
            </a:ln>
          </p:spPr>
          <p:txBody>
            <a:bodyPr wrap="none" anchor="ctr"/>
            <a:lstStyle/>
            <a:p>
              <a:endParaRPr lang="en-US"/>
            </a:p>
          </p:txBody>
        </p:sp>
      </p:grpSp>
      <p:grpSp>
        <p:nvGrpSpPr>
          <p:cNvPr id="188423" name="Group 36"/>
          <p:cNvGrpSpPr>
            <a:grpSpLocks/>
          </p:cNvGrpSpPr>
          <p:nvPr/>
        </p:nvGrpSpPr>
        <p:grpSpPr bwMode="auto">
          <a:xfrm>
            <a:off x="1444625" y="2376488"/>
            <a:ext cx="587375" cy="762000"/>
            <a:chOff x="2352" y="1296"/>
            <a:chExt cx="370" cy="480"/>
          </a:xfrm>
        </p:grpSpPr>
        <p:sp>
          <p:nvSpPr>
            <p:cNvPr id="188480" name="Text Box 37"/>
            <p:cNvSpPr txBox="1">
              <a:spLocks noChangeArrowheads="1"/>
            </p:cNvSpPr>
            <p:nvPr/>
          </p:nvSpPr>
          <p:spPr bwMode="auto">
            <a:xfrm>
              <a:off x="2352" y="1296"/>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8481" name="Oval 38"/>
            <p:cNvSpPr>
              <a:spLocks noChangeAspect="1" noChangeArrowheads="1"/>
            </p:cNvSpPr>
            <p:nvPr/>
          </p:nvSpPr>
          <p:spPr bwMode="auto">
            <a:xfrm>
              <a:off x="2448" y="1705"/>
              <a:ext cx="23" cy="23"/>
            </a:xfrm>
            <a:prstGeom prst="ellipse">
              <a:avLst/>
            </a:prstGeom>
            <a:solidFill>
              <a:schemeClr val="bg2"/>
            </a:solidFill>
            <a:ln w="9525">
              <a:noFill/>
              <a:round/>
              <a:headEnd/>
              <a:tailEnd/>
            </a:ln>
          </p:spPr>
          <p:txBody>
            <a:bodyPr wrap="none" anchor="ctr"/>
            <a:lstStyle/>
            <a:p>
              <a:endParaRPr lang="en-US"/>
            </a:p>
          </p:txBody>
        </p:sp>
      </p:grpSp>
      <p:sp>
        <p:nvSpPr>
          <p:cNvPr id="188424" name="Text Box 39"/>
          <p:cNvSpPr txBox="1">
            <a:spLocks noChangeArrowheads="1"/>
          </p:cNvSpPr>
          <p:nvPr/>
        </p:nvSpPr>
        <p:spPr bwMode="auto">
          <a:xfrm>
            <a:off x="1293813" y="4524375"/>
            <a:ext cx="814387" cy="366713"/>
          </a:xfrm>
          <a:prstGeom prst="rect">
            <a:avLst/>
          </a:prstGeom>
          <a:noFill/>
          <a:ln w="9525">
            <a:noFill/>
            <a:miter lim="800000"/>
            <a:headEnd/>
            <a:tailEnd/>
          </a:ln>
        </p:spPr>
        <p:txBody>
          <a:bodyPr wrap="none">
            <a:spAutoFit/>
          </a:bodyPr>
          <a:lstStyle/>
          <a:p>
            <a:r>
              <a:rPr lang="en-US" sz="1800">
                <a:latin typeface="Arial" charset="0"/>
              </a:rPr>
              <a:t>CHCl</a:t>
            </a:r>
            <a:r>
              <a:rPr lang="en-US" sz="1800" baseline="-25000">
                <a:latin typeface="Arial" charset="0"/>
              </a:rPr>
              <a:t>3</a:t>
            </a:r>
          </a:p>
        </p:txBody>
      </p:sp>
      <p:grpSp>
        <p:nvGrpSpPr>
          <p:cNvPr id="7" name="Group 40"/>
          <p:cNvGrpSpPr>
            <a:grpSpLocks/>
          </p:cNvGrpSpPr>
          <p:nvPr/>
        </p:nvGrpSpPr>
        <p:grpSpPr bwMode="auto">
          <a:xfrm>
            <a:off x="3505200" y="2268538"/>
            <a:ext cx="2071688" cy="2332037"/>
            <a:chOff x="528" y="1459"/>
            <a:chExt cx="1305" cy="1469"/>
          </a:xfrm>
        </p:grpSpPr>
        <p:sp>
          <p:nvSpPr>
            <p:cNvPr id="188469" name="Text Box 41"/>
            <p:cNvSpPr txBox="1">
              <a:spLocks noChangeArrowheads="1"/>
            </p:cNvSpPr>
            <p:nvPr/>
          </p:nvSpPr>
          <p:spPr bwMode="auto">
            <a:xfrm>
              <a:off x="998" y="2026"/>
              <a:ext cx="301" cy="365"/>
            </a:xfrm>
            <a:prstGeom prst="rect">
              <a:avLst/>
            </a:prstGeom>
            <a:noFill/>
            <a:ln w="9525">
              <a:noFill/>
              <a:miter lim="800000"/>
              <a:headEnd/>
              <a:tailEnd/>
            </a:ln>
          </p:spPr>
          <p:txBody>
            <a:bodyPr wrap="none">
              <a:spAutoFit/>
            </a:bodyPr>
            <a:lstStyle/>
            <a:p>
              <a:r>
                <a:rPr lang="en-US" sz="3200">
                  <a:latin typeface="Arial" charset="0"/>
                </a:rPr>
                <a:t>C</a:t>
              </a:r>
            </a:p>
          </p:txBody>
        </p:sp>
        <p:sp>
          <p:nvSpPr>
            <p:cNvPr id="188470" name="Line 42"/>
            <p:cNvSpPr>
              <a:spLocks noChangeShapeType="1"/>
            </p:cNvSpPr>
            <p:nvPr/>
          </p:nvSpPr>
          <p:spPr bwMode="auto">
            <a:xfrm flipV="1">
              <a:off x="1152" y="1776"/>
              <a:ext cx="0" cy="288"/>
            </a:xfrm>
            <a:prstGeom prst="line">
              <a:avLst/>
            </a:prstGeom>
            <a:noFill/>
            <a:ln w="9525">
              <a:solidFill>
                <a:schemeClr val="tx1"/>
              </a:solidFill>
              <a:round/>
              <a:headEnd/>
              <a:tailEnd/>
            </a:ln>
          </p:spPr>
          <p:txBody>
            <a:bodyPr/>
            <a:lstStyle/>
            <a:p>
              <a:endParaRPr lang="en-US"/>
            </a:p>
          </p:txBody>
        </p:sp>
        <p:sp>
          <p:nvSpPr>
            <p:cNvPr id="188471" name="Freeform 43"/>
            <p:cNvSpPr>
              <a:spLocks/>
            </p:cNvSpPr>
            <p:nvPr/>
          </p:nvSpPr>
          <p:spPr bwMode="auto">
            <a:xfrm>
              <a:off x="831" y="230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88472" name="AutoShape 44"/>
            <p:cNvSpPr>
              <a:spLocks noChangeArrowheads="1"/>
            </p:cNvSpPr>
            <p:nvPr/>
          </p:nvSpPr>
          <p:spPr bwMode="auto">
            <a:xfrm rot="1576671">
              <a:off x="1056" y="230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88473" name="Line 45"/>
            <p:cNvSpPr>
              <a:spLocks noChangeShapeType="1"/>
            </p:cNvSpPr>
            <p:nvPr/>
          </p:nvSpPr>
          <p:spPr bwMode="auto">
            <a:xfrm>
              <a:off x="1248" y="2304"/>
              <a:ext cx="240" cy="192"/>
            </a:xfrm>
            <a:prstGeom prst="line">
              <a:avLst/>
            </a:prstGeom>
            <a:noFill/>
            <a:ln w="9525">
              <a:solidFill>
                <a:schemeClr val="tx1"/>
              </a:solidFill>
              <a:round/>
              <a:headEnd/>
              <a:tailEnd/>
            </a:ln>
          </p:spPr>
          <p:txBody>
            <a:bodyPr/>
            <a:lstStyle/>
            <a:p>
              <a:endParaRPr lang="en-US"/>
            </a:p>
          </p:txBody>
        </p:sp>
        <p:sp>
          <p:nvSpPr>
            <p:cNvPr id="188474" name="Freeform 46"/>
            <p:cNvSpPr>
              <a:spLocks/>
            </p:cNvSpPr>
            <p:nvPr/>
          </p:nvSpPr>
          <p:spPr bwMode="auto">
            <a:xfrm>
              <a:off x="1104" y="240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88475" name="Text Box 47"/>
            <p:cNvSpPr txBox="1">
              <a:spLocks noChangeArrowheads="1"/>
            </p:cNvSpPr>
            <p:nvPr/>
          </p:nvSpPr>
          <p:spPr bwMode="auto">
            <a:xfrm>
              <a:off x="1104" y="2467"/>
              <a:ext cx="391" cy="173"/>
            </a:xfrm>
            <a:prstGeom prst="rect">
              <a:avLst/>
            </a:prstGeom>
            <a:noFill/>
            <a:ln w="9525">
              <a:noFill/>
              <a:miter lim="800000"/>
              <a:headEnd/>
              <a:tailEnd/>
            </a:ln>
          </p:spPr>
          <p:txBody>
            <a:bodyPr wrap="none">
              <a:spAutoFit/>
            </a:bodyPr>
            <a:lstStyle/>
            <a:p>
              <a:r>
                <a:rPr lang="en-US" sz="1200">
                  <a:latin typeface="Arial" charset="0"/>
                </a:rPr>
                <a:t>109.5</a:t>
              </a:r>
              <a:r>
                <a:rPr lang="en-US" sz="1200" baseline="30000">
                  <a:latin typeface="Arial" charset="0"/>
                </a:rPr>
                <a:t>o</a:t>
              </a:r>
            </a:p>
          </p:txBody>
        </p:sp>
        <p:sp>
          <p:nvSpPr>
            <p:cNvPr id="188476" name="Text Box 48"/>
            <p:cNvSpPr txBox="1">
              <a:spLocks noChangeArrowheads="1"/>
            </p:cNvSpPr>
            <p:nvPr/>
          </p:nvSpPr>
          <p:spPr bwMode="auto">
            <a:xfrm>
              <a:off x="998" y="1459"/>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88477" name="Text Box 49"/>
            <p:cNvSpPr txBox="1">
              <a:spLocks noChangeArrowheads="1"/>
            </p:cNvSpPr>
            <p:nvPr/>
          </p:nvSpPr>
          <p:spPr bwMode="auto">
            <a:xfrm>
              <a:off x="1475" y="2352"/>
              <a:ext cx="358" cy="365"/>
            </a:xfrm>
            <a:prstGeom prst="rect">
              <a:avLst/>
            </a:prstGeom>
            <a:noFill/>
            <a:ln w="9525">
              <a:noFill/>
              <a:miter lim="800000"/>
              <a:headEnd/>
              <a:tailEnd/>
            </a:ln>
          </p:spPr>
          <p:txBody>
            <a:bodyPr wrap="none">
              <a:spAutoFit/>
            </a:bodyPr>
            <a:lstStyle/>
            <a:p>
              <a:r>
                <a:rPr lang="en-US" sz="3200">
                  <a:latin typeface="Arial" charset="0"/>
                </a:rPr>
                <a:t>Cl</a:t>
              </a:r>
            </a:p>
          </p:txBody>
        </p:sp>
        <p:sp>
          <p:nvSpPr>
            <p:cNvPr id="188478" name="Text Box 50"/>
            <p:cNvSpPr txBox="1">
              <a:spLocks noChangeArrowheads="1"/>
            </p:cNvSpPr>
            <p:nvPr/>
          </p:nvSpPr>
          <p:spPr bwMode="auto">
            <a:xfrm>
              <a:off x="528" y="2371"/>
              <a:ext cx="358" cy="365"/>
            </a:xfrm>
            <a:prstGeom prst="rect">
              <a:avLst/>
            </a:prstGeom>
            <a:noFill/>
            <a:ln w="9525">
              <a:noFill/>
              <a:miter lim="800000"/>
              <a:headEnd/>
              <a:tailEnd/>
            </a:ln>
          </p:spPr>
          <p:txBody>
            <a:bodyPr wrap="none">
              <a:spAutoFit/>
            </a:bodyPr>
            <a:lstStyle/>
            <a:p>
              <a:r>
                <a:rPr lang="en-US" sz="3200">
                  <a:latin typeface="Arial" charset="0"/>
                </a:rPr>
                <a:t>Cl</a:t>
              </a:r>
            </a:p>
          </p:txBody>
        </p:sp>
        <p:sp>
          <p:nvSpPr>
            <p:cNvPr id="188479" name="Text Box 51"/>
            <p:cNvSpPr txBox="1">
              <a:spLocks noChangeArrowheads="1"/>
            </p:cNvSpPr>
            <p:nvPr/>
          </p:nvSpPr>
          <p:spPr bwMode="auto">
            <a:xfrm>
              <a:off x="851" y="2563"/>
              <a:ext cx="358" cy="365"/>
            </a:xfrm>
            <a:prstGeom prst="rect">
              <a:avLst/>
            </a:prstGeom>
            <a:noFill/>
            <a:ln w="9525">
              <a:noFill/>
              <a:miter lim="800000"/>
              <a:headEnd/>
              <a:tailEnd/>
            </a:ln>
          </p:spPr>
          <p:txBody>
            <a:bodyPr wrap="none">
              <a:spAutoFit/>
            </a:bodyPr>
            <a:lstStyle/>
            <a:p>
              <a:r>
                <a:rPr lang="en-US" sz="3200">
                  <a:latin typeface="Arial" charset="0"/>
                </a:rPr>
                <a:t>Cl</a:t>
              </a:r>
            </a:p>
          </p:txBody>
        </p:sp>
      </p:grpSp>
      <p:sp>
        <p:nvSpPr>
          <p:cNvPr id="188426" name="AutoShape 52">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grpSp>
        <p:nvGrpSpPr>
          <p:cNvPr id="8" name="Group 53"/>
          <p:cNvGrpSpPr>
            <a:grpSpLocks/>
          </p:cNvGrpSpPr>
          <p:nvPr/>
        </p:nvGrpSpPr>
        <p:grpSpPr bwMode="auto">
          <a:xfrm>
            <a:off x="6915150" y="3000375"/>
            <a:ext cx="719138" cy="762000"/>
            <a:chOff x="1586" y="1680"/>
            <a:chExt cx="453" cy="480"/>
          </a:xfrm>
        </p:grpSpPr>
        <p:sp>
          <p:nvSpPr>
            <p:cNvPr id="188464" name="Text Box 5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88465" name="Oval 5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466" name="Oval 5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467" name="Oval 5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88468" name="Oval 5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9" name="Group 59"/>
          <p:cNvGrpSpPr>
            <a:grpSpLocks/>
          </p:cNvGrpSpPr>
          <p:nvPr/>
        </p:nvGrpSpPr>
        <p:grpSpPr bwMode="auto">
          <a:xfrm>
            <a:off x="7572375" y="3000375"/>
            <a:ext cx="711200" cy="762000"/>
            <a:chOff x="2000" y="1680"/>
            <a:chExt cx="448" cy="480"/>
          </a:xfrm>
        </p:grpSpPr>
        <p:sp>
          <p:nvSpPr>
            <p:cNvPr id="188456" name="Text Box 60"/>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57" name="Oval 61"/>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88458" name="Oval 62"/>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88459" name="Oval 63"/>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88460" name="Oval 64"/>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88461" name="Oval 65"/>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88462" name="Oval 66"/>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88463" name="Oval 67"/>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0" name="Group 68"/>
          <p:cNvGrpSpPr>
            <a:grpSpLocks/>
          </p:cNvGrpSpPr>
          <p:nvPr/>
        </p:nvGrpSpPr>
        <p:grpSpPr bwMode="auto">
          <a:xfrm>
            <a:off x="6276975" y="3000375"/>
            <a:ext cx="711200" cy="762000"/>
            <a:chOff x="1184" y="1680"/>
            <a:chExt cx="448" cy="480"/>
          </a:xfrm>
        </p:grpSpPr>
        <p:sp>
          <p:nvSpPr>
            <p:cNvPr id="188448" name="Text Box 69"/>
            <p:cNvSpPr txBox="1">
              <a:spLocks noChangeArrowheads="1"/>
            </p:cNvSpPr>
            <p:nvPr/>
          </p:nvSpPr>
          <p:spPr bwMode="auto">
            <a:xfrm>
              <a:off x="1184"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49" name="Oval 70"/>
            <p:cNvSpPr>
              <a:spLocks noChangeAspect="1" noChangeArrowheads="1"/>
            </p:cNvSpPr>
            <p:nvPr/>
          </p:nvSpPr>
          <p:spPr bwMode="auto">
            <a:xfrm>
              <a:off x="1584" y="1968"/>
              <a:ext cx="23" cy="23"/>
            </a:xfrm>
            <a:prstGeom prst="ellipse">
              <a:avLst/>
            </a:prstGeom>
            <a:solidFill>
              <a:srgbClr val="008000"/>
            </a:solidFill>
            <a:ln w="9525">
              <a:noFill/>
              <a:round/>
              <a:headEnd/>
              <a:tailEnd/>
            </a:ln>
          </p:spPr>
          <p:txBody>
            <a:bodyPr wrap="none" anchor="ctr"/>
            <a:lstStyle/>
            <a:p>
              <a:endParaRPr lang="en-US"/>
            </a:p>
          </p:txBody>
        </p:sp>
        <p:sp>
          <p:nvSpPr>
            <p:cNvPr id="188450" name="Oval 71"/>
            <p:cNvSpPr>
              <a:spLocks noChangeAspect="1" noChangeArrowheads="1"/>
            </p:cNvSpPr>
            <p:nvPr/>
          </p:nvSpPr>
          <p:spPr bwMode="auto">
            <a:xfrm>
              <a:off x="1195" y="1968"/>
              <a:ext cx="23" cy="23"/>
            </a:xfrm>
            <a:prstGeom prst="ellipse">
              <a:avLst/>
            </a:prstGeom>
            <a:solidFill>
              <a:srgbClr val="008000"/>
            </a:solidFill>
            <a:ln w="9525">
              <a:noFill/>
              <a:round/>
              <a:headEnd/>
              <a:tailEnd/>
            </a:ln>
          </p:spPr>
          <p:txBody>
            <a:bodyPr wrap="none" anchor="ctr"/>
            <a:lstStyle/>
            <a:p>
              <a:endParaRPr lang="en-US"/>
            </a:p>
          </p:txBody>
        </p:sp>
        <p:sp>
          <p:nvSpPr>
            <p:cNvPr id="188451" name="Oval 72"/>
            <p:cNvSpPr>
              <a:spLocks noChangeAspect="1" noChangeArrowheads="1"/>
            </p:cNvSpPr>
            <p:nvPr/>
          </p:nvSpPr>
          <p:spPr bwMode="auto">
            <a:xfrm>
              <a:off x="1321" y="2137"/>
              <a:ext cx="23" cy="23"/>
            </a:xfrm>
            <a:prstGeom prst="ellipse">
              <a:avLst/>
            </a:prstGeom>
            <a:solidFill>
              <a:srgbClr val="008000"/>
            </a:solidFill>
            <a:ln w="9525">
              <a:noFill/>
              <a:round/>
              <a:headEnd/>
              <a:tailEnd/>
            </a:ln>
          </p:spPr>
          <p:txBody>
            <a:bodyPr wrap="none" anchor="ctr"/>
            <a:lstStyle/>
            <a:p>
              <a:endParaRPr lang="en-US"/>
            </a:p>
          </p:txBody>
        </p:sp>
        <p:sp>
          <p:nvSpPr>
            <p:cNvPr id="188452" name="Oval 73"/>
            <p:cNvSpPr>
              <a:spLocks noChangeAspect="1" noChangeArrowheads="1"/>
            </p:cNvSpPr>
            <p:nvPr/>
          </p:nvSpPr>
          <p:spPr bwMode="auto">
            <a:xfrm>
              <a:off x="1417" y="2137"/>
              <a:ext cx="23" cy="23"/>
            </a:xfrm>
            <a:prstGeom prst="ellipse">
              <a:avLst/>
            </a:prstGeom>
            <a:solidFill>
              <a:srgbClr val="008000"/>
            </a:solidFill>
            <a:ln w="9525">
              <a:noFill/>
              <a:round/>
              <a:headEnd/>
              <a:tailEnd/>
            </a:ln>
          </p:spPr>
          <p:txBody>
            <a:bodyPr wrap="none" anchor="ctr"/>
            <a:lstStyle/>
            <a:p>
              <a:endParaRPr lang="en-US"/>
            </a:p>
          </p:txBody>
        </p:sp>
        <p:sp>
          <p:nvSpPr>
            <p:cNvPr id="188453" name="Oval 74"/>
            <p:cNvSpPr>
              <a:spLocks noChangeAspect="1" noChangeArrowheads="1"/>
            </p:cNvSpPr>
            <p:nvPr/>
          </p:nvSpPr>
          <p:spPr bwMode="auto">
            <a:xfrm>
              <a:off x="1321" y="1705"/>
              <a:ext cx="23" cy="23"/>
            </a:xfrm>
            <a:prstGeom prst="ellipse">
              <a:avLst/>
            </a:prstGeom>
            <a:solidFill>
              <a:srgbClr val="008000"/>
            </a:solidFill>
            <a:ln w="9525">
              <a:noFill/>
              <a:round/>
              <a:headEnd/>
              <a:tailEnd/>
            </a:ln>
          </p:spPr>
          <p:txBody>
            <a:bodyPr wrap="none" anchor="ctr"/>
            <a:lstStyle/>
            <a:p>
              <a:endParaRPr lang="en-US"/>
            </a:p>
          </p:txBody>
        </p:sp>
        <p:sp>
          <p:nvSpPr>
            <p:cNvPr id="188454" name="Oval 75"/>
            <p:cNvSpPr>
              <a:spLocks noChangeAspect="1" noChangeArrowheads="1"/>
            </p:cNvSpPr>
            <p:nvPr/>
          </p:nvSpPr>
          <p:spPr bwMode="auto">
            <a:xfrm>
              <a:off x="1417" y="1705"/>
              <a:ext cx="23" cy="23"/>
            </a:xfrm>
            <a:prstGeom prst="ellipse">
              <a:avLst/>
            </a:prstGeom>
            <a:solidFill>
              <a:srgbClr val="008000"/>
            </a:solidFill>
            <a:ln w="9525">
              <a:noFill/>
              <a:round/>
              <a:headEnd/>
              <a:tailEnd/>
            </a:ln>
          </p:spPr>
          <p:txBody>
            <a:bodyPr wrap="none" anchor="ctr"/>
            <a:lstStyle/>
            <a:p>
              <a:endParaRPr lang="en-US"/>
            </a:p>
          </p:txBody>
        </p:sp>
        <p:sp>
          <p:nvSpPr>
            <p:cNvPr id="188455" name="Oval 76"/>
            <p:cNvSpPr>
              <a:spLocks noChangeAspect="1" noChangeArrowheads="1"/>
            </p:cNvSpPr>
            <p:nvPr/>
          </p:nvSpPr>
          <p:spPr bwMode="auto">
            <a:xfrm>
              <a:off x="118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1" name="Group 77"/>
          <p:cNvGrpSpPr>
            <a:grpSpLocks/>
          </p:cNvGrpSpPr>
          <p:nvPr/>
        </p:nvGrpSpPr>
        <p:grpSpPr bwMode="auto">
          <a:xfrm>
            <a:off x="6911975" y="3686175"/>
            <a:ext cx="711200" cy="762000"/>
            <a:chOff x="1584" y="2208"/>
            <a:chExt cx="448" cy="480"/>
          </a:xfrm>
        </p:grpSpPr>
        <p:sp>
          <p:nvSpPr>
            <p:cNvPr id="188440" name="Text Box 78"/>
            <p:cNvSpPr txBox="1">
              <a:spLocks noChangeArrowheads="1"/>
            </p:cNvSpPr>
            <p:nvPr/>
          </p:nvSpPr>
          <p:spPr bwMode="auto">
            <a:xfrm>
              <a:off x="1584" y="220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88441" name="Oval 79"/>
            <p:cNvSpPr>
              <a:spLocks noChangeAspect="1" noChangeArrowheads="1"/>
            </p:cNvSpPr>
            <p:nvPr/>
          </p:nvSpPr>
          <p:spPr bwMode="auto">
            <a:xfrm>
              <a:off x="2009" y="2400"/>
              <a:ext cx="23" cy="23"/>
            </a:xfrm>
            <a:prstGeom prst="ellipse">
              <a:avLst/>
            </a:prstGeom>
            <a:solidFill>
              <a:srgbClr val="008000"/>
            </a:solidFill>
            <a:ln w="9525">
              <a:noFill/>
              <a:round/>
              <a:headEnd/>
              <a:tailEnd/>
            </a:ln>
          </p:spPr>
          <p:txBody>
            <a:bodyPr wrap="none" anchor="ctr"/>
            <a:lstStyle/>
            <a:p>
              <a:endParaRPr lang="en-US"/>
            </a:p>
          </p:txBody>
        </p:sp>
        <p:sp>
          <p:nvSpPr>
            <p:cNvPr id="188442" name="Oval 80"/>
            <p:cNvSpPr>
              <a:spLocks noChangeAspect="1" noChangeArrowheads="1"/>
            </p:cNvSpPr>
            <p:nvPr/>
          </p:nvSpPr>
          <p:spPr bwMode="auto">
            <a:xfrm>
              <a:off x="2009" y="2496"/>
              <a:ext cx="23" cy="23"/>
            </a:xfrm>
            <a:prstGeom prst="ellipse">
              <a:avLst/>
            </a:prstGeom>
            <a:solidFill>
              <a:srgbClr val="008000"/>
            </a:solidFill>
            <a:ln w="9525">
              <a:noFill/>
              <a:round/>
              <a:headEnd/>
              <a:tailEnd/>
            </a:ln>
          </p:spPr>
          <p:txBody>
            <a:bodyPr wrap="none" anchor="ctr"/>
            <a:lstStyle/>
            <a:p>
              <a:endParaRPr lang="en-US"/>
            </a:p>
          </p:txBody>
        </p:sp>
        <p:sp>
          <p:nvSpPr>
            <p:cNvPr id="188443" name="Oval 81"/>
            <p:cNvSpPr>
              <a:spLocks noChangeAspect="1" noChangeArrowheads="1"/>
            </p:cNvSpPr>
            <p:nvPr/>
          </p:nvSpPr>
          <p:spPr bwMode="auto">
            <a:xfrm>
              <a:off x="1735" y="2665"/>
              <a:ext cx="23" cy="23"/>
            </a:xfrm>
            <a:prstGeom prst="ellipse">
              <a:avLst/>
            </a:prstGeom>
            <a:solidFill>
              <a:srgbClr val="008000"/>
            </a:solidFill>
            <a:ln w="9525">
              <a:noFill/>
              <a:round/>
              <a:headEnd/>
              <a:tailEnd/>
            </a:ln>
          </p:spPr>
          <p:txBody>
            <a:bodyPr wrap="none" anchor="ctr"/>
            <a:lstStyle/>
            <a:p>
              <a:endParaRPr lang="en-US"/>
            </a:p>
          </p:txBody>
        </p:sp>
        <p:sp>
          <p:nvSpPr>
            <p:cNvPr id="188444" name="Oval 82"/>
            <p:cNvSpPr>
              <a:spLocks noChangeAspect="1" noChangeArrowheads="1"/>
            </p:cNvSpPr>
            <p:nvPr/>
          </p:nvSpPr>
          <p:spPr bwMode="auto">
            <a:xfrm>
              <a:off x="1831" y="2665"/>
              <a:ext cx="23" cy="23"/>
            </a:xfrm>
            <a:prstGeom prst="ellipse">
              <a:avLst/>
            </a:prstGeom>
            <a:solidFill>
              <a:srgbClr val="008000"/>
            </a:solidFill>
            <a:ln w="9525">
              <a:noFill/>
              <a:round/>
              <a:headEnd/>
              <a:tailEnd/>
            </a:ln>
          </p:spPr>
          <p:txBody>
            <a:bodyPr wrap="none" anchor="ctr"/>
            <a:lstStyle/>
            <a:p>
              <a:endParaRPr lang="en-US"/>
            </a:p>
          </p:txBody>
        </p:sp>
        <p:sp>
          <p:nvSpPr>
            <p:cNvPr id="188445" name="Oval 83"/>
            <p:cNvSpPr>
              <a:spLocks noChangeAspect="1" noChangeArrowheads="1"/>
            </p:cNvSpPr>
            <p:nvPr/>
          </p:nvSpPr>
          <p:spPr bwMode="auto">
            <a:xfrm>
              <a:off x="1849" y="2233"/>
              <a:ext cx="23" cy="23"/>
            </a:xfrm>
            <a:prstGeom prst="ellipse">
              <a:avLst/>
            </a:prstGeom>
            <a:solidFill>
              <a:srgbClr val="008000"/>
            </a:solidFill>
            <a:ln w="9525">
              <a:noFill/>
              <a:round/>
              <a:headEnd/>
              <a:tailEnd/>
            </a:ln>
          </p:spPr>
          <p:txBody>
            <a:bodyPr wrap="none" anchor="ctr"/>
            <a:lstStyle/>
            <a:p>
              <a:endParaRPr lang="en-US"/>
            </a:p>
          </p:txBody>
        </p:sp>
        <p:sp>
          <p:nvSpPr>
            <p:cNvPr id="188446" name="Oval 84"/>
            <p:cNvSpPr>
              <a:spLocks noChangeAspect="1" noChangeArrowheads="1"/>
            </p:cNvSpPr>
            <p:nvPr/>
          </p:nvSpPr>
          <p:spPr bwMode="auto">
            <a:xfrm>
              <a:off x="1609" y="2496"/>
              <a:ext cx="23" cy="23"/>
            </a:xfrm>
            <a:prstGeom prst="ellipse">
              <a:avLst/>
            </a:prstGeom>
            <a:solidFill>
              <a:srgbClr val="008000"/>
            </a:solidFill>
            <a:ln w="9525">
              <a:noFill/>
              <a:round/>
              <a:headEnd/>
              <a:tailEnd/>
            </a:ln>
          </p:spPr>
          <p:txBody>
            <a:bodyPr wrap="none" anchor="ctr"/>
            <a:lstStyle/>
            <a:p>
              <a:endParaRPr lang="en-US"/>
            </a:p>
          </p:txBody>
        </p:sp>
        <p:sp>
          <p:nvSpPr>
            <p:cNvPr id="188447" name="Oval 85"/>
            <p:cNvSpPr>
              <a:spLocks noChangeAspect="1" noChangeArrowheads="1"/>
            </p:cNvSpPr>
            <p:nvPr/>
          </p:nvSpPr>
          <p:spPr bwMode="auto">
            <a:xfrm>
              <a:off x="1600" y="2400"/>
              <a:ext cx="23" cy="23"/>
            </a:xfrm>
            <a:prstGeom prst="ellipse">
              <a:avLst/>
            </a:prstGeom>
            <a:solidFill>
              <a:srgbClr val="008000"/>
            </a:solidFill>
            <a:ln w="9525">
              <a:noFill/>
              <a:round/>
              <a:headEnd/>
              <a:tailEnd/>
            </a:ln>
          </p:spPr>
          <p:txBody>
            <a:bodyPr wrap="none" anchor="ctr"/>
            <a:lstStyle/>
            <a:p>
              <a:endParaRPr lang="en-US"/>
            </a:p>
          </p:txBody>
        </p:sp>
      </p:grpSp>
      <p:grpSp>
        <p:nvGrpSpPr>
          <p:cNvPr id="12" name="Group 86"/>
          <p:cNvGrpSpPr>
            <a:grpSpLocks/>
          </p:cNvGrpSpPr>
          <p:nvPr/>
        </p:nvGrpSpPr>
        <p:grpSpPr bwMode="auto">
          <a:xfrm>
            <a:off x="6985000" y="2390775"/>
            <a:ext cx="587375" cy="762000"/>
            <a:chOff x="2352" y="1296"/>
            <a:chExt cx="370" cy="480"/>
          </a:xfrm>
        </p:grpSpPr>
        <p:sp>
          <p:nvSpPr>
            <p:cNvPr id="188438" name="Text Box 87"/>
            <p:cNvSpPr txBox="1">
              <a:spLocks noChangeArrowheads="1"/>
            </p:cNvSpPr>
            <p:nvPr/>
          </p:nvSpPr>
          <p:spPr bwMode="auto">
            <a:xfrm>
              <a:off x="2352" y="1296"/>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8439" name="Oval 88"/>
            <p:cNvSpPr>
              <a:spLocks noChangeAspect="1" noChangeArrowheads="1"/>
            </p:cNvSpPr>
            <p:nvPr/>
          </p:nvSpPr>
          <p:spPr bwMode="auto">
            <a:xfrm>
              <a:off x="2448" y="1705"/>
              <a:ext cx="23" cy="23"/>
            </a:xfrm>
            <a:prstGeom prst="ellipse">
              <a:avLst/>
            </a:prstGeom>
            <a:solidFill>
              <a:schemeClr val="bg2"/>
            </a:solidFill>
            <a:ln w="9525">
              <a:noFill/>
              <a:round/>
              <a:headEnd/>
              <a:tailEnd/>
            </a:ln>
          </p:spPr>
          <p:txBody>
            <a:bodyPr wrap="none" anchor="ctr"/>
            <a:lstStyle/>
            <a:p>
              <a:endParaRPr lang="en-US"/>
            </a:p>
          </p:txBody>
        </p:sp>
      </p:grpSp>
      <p:sp>
        <p:nvSpPr>
          <p:cNvPr id="204889" name="Freeform 89"/>
          <p:cNvSpPr>
            <a:spLocks/>
          </p:cNvSpPr>
          <p:nvPr/>
        </p:nvSpPr>
        <p:spPr bwMode="auto">
          <a:xfrm>
            <a:off x="6172200" y="2466975"/>
            <a:ext cx="2259013" cy="2078038"/>
          </a:xfrm>
          <a:custGeom>
            <a:avLst/>
            <a:gdLst>
              <a:gd name="T0" fmla="*/ 1331913 w 1423"/>
              <a:gd name="T1" fmla="*/ 57150 h 1309"/>
              <a:gd name="T2" fmla="*/ 1428750 w 1423"/>
              <a:gd name="T3" fmla="*/ 438150 h 1309"/>
              <a:gd name="T4" fmla="*/ 1871663 w 1423"/>
              <a:gd name="T5" fmla="*/ 552450 h 1309"/>
              <a:gd name="T6" fmla="*/ 2233613 w 1423"/>
              <a:gd name="T7" fmla="*/ 933450 h 1309"/>
              <a:gd name="T8" fmla="*/ 1714501 w 1423"/>
              <a:gd name="T9" fmla="*/ 1604963 h 1309"/>
              <a:gd name="T10" fmla="*/ 1062038 w 1423"/>
              <a:gd name="T11" fmla="*/ 2076451 h 1309"/>
              <a:gd name="T12" fmla="*/ 442913 w 1423"/>
              <a:gd name="T13" fmla="*/ 1614488 h 1309"/>
              <a:gd name="T14" fmla="*/ 19050 w 1423"/>
              <a:gd name="T15" fmla="*/ 942975 h 1309"/>
              <a:gd name="T16" fmla="*/ 328613 w 1423"/>
              <a:gd name="T17" fmla="*/ 509588 h 1309"/>
              <a:gd name="T18" fmla="*/ 776288 w 1423"/>
              <a:gd name="T19" fmla="*/ 428625 h 1309"/>
              <a:gd name="T20" fmla="*/ 879475 w 1423"/>
              <a:gd name="T21" fmla="*/ 90488 h 1309"/>
              <a:gd name="T22" fmla="*/ 1108075 w 1423"/>
              <a:gd name="T23" fmla="*/ 4763 h 1309"/>
              <a:gd name="T24" fmla="*/ 1331913 w 1423"/>
              <a:gd name="T25" fmla="*/ 57150 h 13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3"/>
              <a:gd name="T40" fmla="*/ 0 h 1309"/>
              <a:gd name="T41" fmla="*/ 1423 w 1423"/>
              <a:gd name="T42" fmla="*/ 1309 h 13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3" h="1309">
                <a:moveTo>
                  <a:pt x="839" y="36"/>
                </a:moveTo>
                <a:cubicBezTo>
                  <a:pt x="873" y="82"/>
                  <a:pt x="843" y="224"/>
                  <a:pt x="900" y="276"/>
                </a:cubicBezTo>
                <a:cubicBezTo>
                  <a:pt x="957" y="328"/>
                  <a:pt x="1094" y="296"/>
                  <a:pt x="1179" y="348"/>
                </a:cubicBezTo>
                <a:cubicBezTo>
                  <a:pt x="1264" y="400"/>
                  <a:pt x="1423" y="478"/>
                  <a:pt x="1407" y="588"/>
                </a:cubicBezTo>
                <a:cubicBezTo>
                  <a:pt x="1391" y="698"/>
                  <a:pt x="1203" y="891"/>
                  <a:pt x="1080" y="1011"/>
                </a:cubicBezTo>
                <a:cubicBezTo>
                  <a:pt x="957" y="1131"/>
                  <a:pt x="802" y="1307"/>
                  <a:pt x="669" y="1308"/>
                </a:cubicBezTo>
                <a:cubicBezTo>
                  <a:pt x="536" y="1309"/>
                  <a:pt x="388" y="1136"/>
                  <a:pt x="279" y="1017"/>
                </a:cubicBezTo>
                <a:cubicBezTo>
                  <a:pt x="170" y="898"/>
                  <a:pt x="24" y="710"/>
                  <a:pt x="12" y="594"/>
                </a:cubicBezTo>
                <a:cubicBezTo>
                  <a:pt x="0" y="478"/>
                  <a:pt x="128" y="375"/>
                  <a:pt x="207" y="321"/>
                </a:cubicBezTo>
                <a:cubicBezTo>
                  <a:pt x="286" y="267"/>
                  <a:pt x="431" y="314"/>
                  <a:pt x="489" y="270"/>
                </a:cubicBezTo>
                <a:cubicBezTo>
                  <a:pt x="547" y="226"/>
                  <a:pt x="519" y="102"/>
                  <a:pt x="554" y="57"/>
                </a:cubicBezTo>
                <a:cubicBezTo>
                  <a:pt x="589" y="12"/>
                  <a:pt x="650" y="6"/>
                  <a:pt x="698" y="3"/>
                </a:cubicBezTo>
                <a:cubicBezTo>
                  <a:pt x="746" y="0"/>
                  <a:pt x="797" y="6"/>
                  <a:pt x="839" y="36"/>
                </a:cubicBezTo>
                <a:close/>
              </a:path>
            </a:pathLst>
          </a:custGeom>
          <a:solidFill>
            <a:schemeClr val="accent2">
              <a:alpha val="10196"/>
            </a:schemeClr>
          </a:solidFill>
          <a:ln w="9525">
            <a:solidFill>
              <a:srgbClr val="008000"/>
            </a:solidFill>
            <a:round/>
            <a:headEnd/>
            <a:tailEnd/>
          </a:ln>
        </p:spPr>
        <p:txBody>
          <a:bodyPr/>
          <a:lstStyle/>
          <a:p>
            <a:endParaRPr lang="en-US"/>
          </a:p>
        </p:txBody>
      </p:sp>
      <p:sp>
        <p:nvSpPr>
          <p:cNvPr id="204890" name="Text Box 90"/>
          <p:cNvSpPr txBox="1">
            <a:spLocks noChangeArrowheads="1"/>
          </p:cNvSpPr>
          <p:nvPr/>
        </p:nvSpPr>
        <p:spPr bwMode="auto">
          <a:xfrm>
            <a:off x="6962775" y="4600575"/>
            <a:ext cx="525463" cy="366713"/>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sp>
        <p:nvSpPr>
          <p:cNvPr id="204891" name="Text Box 91"/>
          <p:cNvSpPr txBox="1">
            <a:spLocks noChangeArrowheads="1"/>
          </p:cNvSpPr>
          <p:nvPr/>
        </p:nvSpPr>
        <p:spPr bwMode="auto">
          <a:xfrm>
            <a:off x="7038975" y="1976438"/>
            <a:ext cx="582613" cy="366712"/>
          </a:xfrm>
          <a:prstGeom prst="rect">
            <a:avLst/>
          </a:prstGeom>
          <a:noFill/>
          <a:ln w="9525">
            <a:noFill/>
            <a:miter lim="800000"/>
            <a:headEnd/>
            <a:tailEnd/>
          </a:ln>
        </p:spPr>
        <p:txBody>
          <a:bodyPr wrap="none">
            <a:spAutoFit/>
          </a:bodyPr>
          <a:lstStyle/>
          <a:p>
            <a:r>
              <a:rPr lang="en-US" sz="1800">
                <a:latin typeface="Symbol" pitchFamily="18" charset="2"/>
              </a:rPr>
              <a:t>d</a:t>
            </a:r>
            <a:r>
              <a:rPr lang="en-US" sz="1800">
                <a:latin typeface="Arial" charset="0"/>
              </a:rPr>
              <a:t>(+)</a:t>
            </a:r>
          </a:p>
        </p:txBody>
      </p:sp>
      <p:sp>
        <p:nvSpPr>
          <p:cNvPr id="204892" name="Text Box 92"/>
          <p:cNvSpPr txBox="1">
            <a:spLocks noChangeArrowheads="1"/>
          </p:cNvSpPr>
          <p:nvPr/>
        </p:nvSpPr>
        <p:spPr bwMode="auto">
          <a:xfrm>
            <a:off x="6457950" y="5195888"/>
            <a:ext cx="1695450" cy="366712"/>
          </a:xfrm>
          <a:prstGeom prst="rect">
            <a:avLst/>
          </a:prstGeom>
          <a:noFill/>
          <a:ln w="9525">
            <a:noFill/>
            <a:miter lim="800000"/>
            <a:headEnd/>
            <a:tailEnd/>
          </a:ln>
        </p:spPr>
        <p:txBody>
          <a:bodyPr wrap="none">
            <a:spAutoFit/>
          </a:bodyPr>
          <a:lstStyle/>
          <a:p>
            <a:r>
              <a:rPr lang="en-US" sz="1800">
                <a:latin typeface="Arial" charset="0"/>
              </a:rPr>
              <a:t>Polar molecule</a:t>
            </a:r>
          </a:p>
        </p:txBody>
      </p:sp>
      <p:sp>
        <p:nvSpPr>
          <p:cNvPr id="204893" name="Text Box 93"/>
          <p:cNvSpPr txBox="1">
            <a:spLocks noChangeArrowheads="1"/>
          </p:cNvSpPr>
          <p:nvPr/>
        </p:nvSpPr>
        <p:spPr bwMode="auto">
          <a:xfrm>
            <a:off x="3346450" y="4662488"/>
            <a:ext cx="2368550" cy="366712"/>
          </a:xfrm>
          <a:prstGeom prst="rect">
            <a:avLst/>
          </a:prstGeom>
          <a:noFill/>
          <a:ln w="9525">
            <a:noFill/>
            <a:miter lim="800000"/>
            <a:headEnd/>
            <a:tailEnd/>
          </a:ln>
        </p:spPr>
        <p:txBody>
          <a:bodyPr wrap="none">
            <a:spAutoFit/>
          </a:bodyPr>
          <a:lstStyle/>
          <a:p>
            <a:r>
              <a:rPr lang="en-US" sz="1800">
                <a:latin typeface="Arial" charset="0"/>
              </a:rPr>
              <a:t>Tetrahedral geometry</a:t>
            </a:r>
          </a:p>
        </p:txBody>
      </p:sp>
      <p:pic>
        <p:nvPicPr>
          <p:cNvPr id="204895" name="Picture 95" descr="Image:Chloroform 3D.svg">
            <a:hlinkClick r:id="rId4"/>
          </p:cNvPr>
          <p:cNvPicPr>
            <a:picLocks noChangeAspect="1" noChangeArrowheads="1"/>
          </p:cNvPicPr>
          <p:nvPr/>
        </p:nvPicPr>
        <p:blipFill>
          <a:blip r:embed="rId5" cstate="print"/>
          <a:srcRect/>
          <a:stretch>
            <a:fillRect/>
          </a:stretch>
        </p:blipFill>
        <p:spPr bwMode="auto">
          <a:xfrm>
            <a:off x="1082675" y="5270500"/>
            <a:ext cx="1427163" cy="1193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04893"/>
                                        </p:tgtEl>
                                        <p:attrNameLst>
                                          <p:attrName>style.visibility</p:attrName>
                                        </p:attrNameLst>
                                      </p:cBhvr>
                                      <p:to>
                                        <p:strVal val="visible"/>
                                      </p:to>
                                    </p:set>
                                    <p:anim calcmode="lin" valueType="num">
                                      <p:cBhvr>
                                        <p:cTn id="12" dur="500" fill="hold"/>
                                        <p:tgtEl>
                                          <p:spTgt spid="204893"/>
                                        </p:tgtEl>
                                        <p:attrNameLst>
                                          <p:attrName>ppt_w</p:attrName>
                                        </p:attrNameLst>
                                      </p:cBhvr>
                                      <p:tavLst>
                                        <p:tav tm="0">
                                          <p:val>
                                            <p:fltVal val="0"/>
                                          </p:val>
                                        </p:tav>
                                        <p:tav tm="100000">
                                          <p:val>
                                            <p:strVal val="#ppt_w"/>
                                          </p:val>
                                        </p:tav>
                                      </p:tavLst>
                                    </p:anim>
                                    <p:anim calcmode="lin" valueType="num">
                                      <p:cBhvr>
                                        <p:cTn id="13" dur="500" fill="hold"/>
                                        <p:tgtEl>
                                          <p:spTgt spid="204893"/>
                                        </p:tgtEl>
                                        <p:attrNameLst>
                                          <p:attrName>ppt_h</p:attrName>
                                        </p:attrNameLst>
                                      </p:cBhvr>
                                      <p:tavLst>
                                        <p:tav tm="0">
                                          <p:val>
                                            <p:fltVal val="0"/>
                                          </p:val>
                                        </p:tav>
                                        <p:tav tm="100000">
                                          <p:val>
                                            <p:strVal val="#ppt_h"/>
                                          </p:val>
                                        </p:tav>
                                      </p:tavLst>
                                    </p:anim>
                                    <p:animEffect transition="in" filter="fade">
                                      <p:cBhvr>
                                        <p:cTn id="14" dur="500"/>
                                        <p:tgtEl>
                                          <p:spTgt spid="20489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48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204892"/>
                                        </p:tgtEl>
                                        <p:attrNameLst>
                                          <p:attrName>style.visibility</p:attrName>
                                        </p:attrNameLst>
                                      </p:cBhvr>
                                      <p:to>
                                        <p:strVal val="visible"/>
                                      </p:to>
                                    </p:set>
                                    <p:anim calcmode="lin" valueType="num">
                                      <p:cBhvr>
                                        <p:cTn id="37" dur="500" fill="hold"/>
                                        <p:tgtEl>
                                          <p:spTgt spid="204892"/>
                                        </p:tgtEl>
                                        <p:attrNameLst>
                                          <p:attrName>ppt_w</p:attrName>
                                        </p:attrNameLst>
                                      </p:cBhvr>
                                      <p:tavLst>
                                        <p:tav tm="0">
                                          <p:val>
                                            <p:fltVal val="0"/>
                                          </p:val>
                                        </p:tav>
                                        <p:tav tm="100000">
                                          <p:val>
                                            <p:strVal val="#ppt_w"/>
                                          </p:val>
                                        </p:tav>
                                      </p:tavLst>
                                    </p:anim>
                                    <p:anim calcmode="lin" valueType="num">
                                      <p:cBhvr>
                                        <p:cTn id="38" dur="500" fill="hold"/>
                                        <p:tgtEl>
                                          <p:spTgt spid="204892"/>
                                        </p:tgtEl>
                                        <p:attrNameLst>
                                          <p:attrName>ppt_h</p:attrName>
                                        </p:attrNameLst>
                                      </p:cBhvr>
                                      <p:tavLst>
                                        <p:tav tm="0">
                                          <p:val>
                                            <p:fltVal val="0"/>
                                          </p:val>
                                        </p:tav>
                                        <p:tav tm="100000">
                                          <p:val>
                                            <p:strVal val="#ppt_h"/>
                                          </p:val>
                                        </p:tav>
                                      </p:tavLst>
                                    </p:anim>
                                    <p:animEffect transition="in" filter="fade">
                                      <p:cBhvr>
                                        <p:cTn id="39" dur="500"/>
                                        <p:tgtEl>
                                          <p:spTgt spid="20489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204895"/>
                                        </p:tgtEl>
                                        <p:attrNameLst>
                                          <p:attrName>style.visibility</p:attrName>
                                        </p:attrNameLst>
                                      </p:cBhvr>
                                      <p:to>
                                        <p:strVal val="visible"/>
                                      </p:to>
                                    </p:set>
                                    <p:animEffect transition="in" filter="fade">
                                      <p:cBhvr>
                                        <p:cTn id="44" dur="1000"/>
                                        <p:tgtEl>
                                          <p:spTgt spid="204895"/>
                                        </p:tgtEl>
                                      </p:cBhvr>
                                    </p:animEffect>
                                    <p:anim calcmode="lin" valueType="num">
                                      <p:cBhvr>
                                        <p:cTn id="45" dur="1000" fill="hold"/>
                                        <p:tgtEl>
                                          <p:spTgt spid="204895"/>
                                        </p:tgtEl>
                                        <p:attrNameLst>
                                          <p:attrName>ppt_x</p:attrName>
                                        </p:attrNameLst>
                                      </p:cBhvr>
                                      <p:tavLst>
                                        <p:tav tm="0">
                                          <p:val>
                                            <p:strVal val="#ppt_x"/>
                                          </p:val>
                                        </p:tav>
                                        <p:tav tm="100000">
                                          <p:val>
                                            <p:strVal val="#ppt_x"/>
                                          </p:val>
                                        </p:tav>
                                      </p:tavLst>
                                    </p:anim>
                                    <p:anim calcmode="lin" valueType="num">
                                      <p:cBhvr>
                                        <p:cTn id="46" dur="1000" fill="hold"/>
                                        <p:tgtEl>
                                          <p:spTgt spid="2048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9" grpId="0" animBg="1"/>
      <p:bldP spid="204890" grpId="0"/>
      <p:bldP spid="204891" grpId="0"/>
      <p:bldP spid="204892" grpId="0"/>
      <p:bldP spid="20489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990600"/>
            <a:ext cx="7772400" cy="1143000"/>
          </a:xfrm>
        </p:spPr>
        <p:txBody>
          <a:bodyPr/>
          <a:lstStyle/>
          <a:p>
            <a:pPr eaLnBrk="1" hangingPunct="1"/>
            <a:r>
              <a:rPr lang="en-US" sz="3600" smtClean="0">
                <a:latin typeface="Arial" charset="0"/>
              </a:rPr>
              <a:t>Example:  Magnesium Oxide</a:t>
            </a:r>
          </a:p>
        </p:txBody>
      </p:sp>
      <p:sp>
        <p:nvSpPr>
          <p:cNvPr id="29699" name="Text Box 4"/>
          <p:cNvSpPr txBox="1">
            <a:spLocks noChangeArrowheads="1"/>
          </p:cNvSpPr>
          <p:nvPr/>
        </p:nvSpPr>
        <p:spPr bwMode="auto">
          <a:xfrm>
            <a:off x="1066800" y="2249488"/>
            <a:ext cx="5721350"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Magnesium		  Oxide</a:t>
            </a:r>
          </a:p>
        </p:txBody>
      </p:sp>
      <p:sp>
        <p:nvSpPr>
          <p:cNvPr id="29700" name="Rectangle 5"/>
          <p:cNvSpPr>
            <a:spLocks noChangeArrowheads="1"/>
          </p:cNvSpPr>
          <p:nvPr/>
        </p:nvSpPr>
        <p:spPr bwMode="auto">
          <a:xfrm>
            <a:off x="1066800" y="3078163"/>
            <a:ext cx="57388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Mg</a:t>
            </a:r>
            <a:r>
              <a:rPr lang="en-US" sz="4000" baseline="30000">
                <a:solidFill>
                  <a:schemeClr val="accent2"/>
                </a:solidFill>
                <a:latin typeface="Arial" charset="0"/>
              </a:rPr>
              <a:t>2+</a:t>
            </a:r>
            <a:r>
              <a:rPr lang="en-US" sz="4000">
                <a:latin typeface="Arial" charset="0"/>
              </a:rPr>
              <a:t>		  O</a:t>
            </a:r>
            <a:r>
              <a:rPr lang="en-US" sz="4000" baseline="30000">
                <a:solidFill>
                  <a:srgbClr val="FF0066"/>
                </a:solidFill>
                <a:latin typeface="Arial" charset="0"/>
              </a:rPr>
              <a:t>2-</a:t>
            </a:r>
          </a:p>
        </p:txBody>
      </p:sp>
      <p:sp>
        <p:nvSpPr>
          <p:cNvPr id="29701" name="Rectangle 6"/>
          <p:cNvSpPr>
            <a:spLocks noChangeArrowheads="1"/>
          </p:cNvSpPr>
          <p:nvPr/>
        </p:nvSpPr>
        <p:spPr bwMode="auto">
          <a:xfrm>
            <a:off x="1066800" y="3870325"/>
            <a:ext cx="54340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Mg</a:t>
            </a:r>
            <a:r>
              <a:rPr lang="en-US" sz="4000" baseline="30000">
                <a:latin typeface="Arial" charset="0"/>
              </a:rPr>
              <a:t>	</a:t>
            </a:r>
            <a:r>
              <a:rPr lang="en-US" sz="4000">
                <a:latin typeface="Arial" charset="0"/>
              </a:rPr>
              <a:t>		  O</a:t>
            </a:r>
            <a:endParaRPr lang="en-US" sz="4000" baseline="30000">
              <a:latin typeface="Arial" charset="0"/>
            </a:endParaRPr>
          </a:p>
        </p:txBody>
      </p:sp>
      <p:sp>
        <p:nvSpPr>
          <p:cNvPr id="29702" name="Text Box 7"/>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29703" name="Rectangle 8"/>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29704" name="Line 9"/>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29705" name="Line 10"/>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29706"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29707"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29708" name="Line 13"/>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29709"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29710" name="Rectangle 15"/>
          <p:cNvSpPr>
            <a:spLocks noChangeArrowheads="1"/>
          </p:cNvSpPr>
          <p:nvPr/>
        </p:nvSpPr>
        <p:spPr bwMode="auto">
          <a:xfrm>
            <a:off x="1066800" y="4724400"/>
            <a:ext cx="4819650"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Mg</a:t>
            </a:r>
            <a:r>
              <a:rPr lang="en-US" sz="4000" baseline="-25000">
                <a:latin typeface="Arial" charset="0"/>
              </a:rPr>
              <a:t>2</a:t>
            </a:r>
            <a:r>
              <a:rPr lang="en-US" sz="4000">
                <a:latin typeface="Arial" charset="0"/>
              </a:rPr>
              <a:t>O</a:t>
            </a:r>
            <a:r>
              <a:rPr lang="en-US" sz="4000" baseline="-25000">
                <a:latin typeface="Arial" charset="0"/>
              </a:rPr>
              <a:t>2</a:t>
            </a:r>
            <a:endParaRPr lang="en-US" sz="4000" baseline="30000">
              <a:latin typeface="Arial" charset="0"/>
            </a:endParaRPr>
          </a:p>
        </p:txBody>
      </p:sp>
      <p:sp>
        <p:nvSpPr>
          <p:cNvPr id="29711" name="Text Box 16"/>
          <p:cNvSpPr txBox="1">
            <a:spLocks noChangeArrowheads="1"/>
          </p:cNvSpPr>
          <p:nvPr/>
        </p:nvSpPr>
        <p:spPr bwMode="auto">
          <a:xfrm>
            <a:off x="1066800" y="5556250"/>
            <a:ext cx="4618038"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5: 		      </a:t>
            </a:r>
            <a:r>
              <a:rPr lang="en-US" sz="4000">
                <a:latin typeface="Arial" charset="0"/>
              </a:rPr>
              <a:t>MgO</a:t>
            </a:r>
            <a:r>
              <a:rPr lang="en-US" sz="2400">
                <a:solidFill>
                  <a:srgbClr val="FF0000"/>
                </a:solidFill>
                <a:latin typeface="Arial" charset="0"/>
              </a:rPr>
              <a:t> </a:t>
            </a:r>
          </a:p>
        </p:txBody>
      </p:sp>
      <p:sp>
        <p:nvSpPr>
          <p:cNvPr id="29712" name="AutoShape 18">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29713" name="Rectangle 19"/>
          <p:cNvSpPr>
            <a:spLocks noChangeArrowheads="1"/>
          </p:cNvSpPr>
          <p:nvPr/>
        </p:nvSpPr>
        <p:spPr bwMode="auto">
          <a:xfrm>
            <a:off x="2946400" y="563563"/>
            <a:ext cx="3252788" cy="579437"/>
          </a:xfrm>
          <a:prstGeom prst="rect">
            <a:avLst/>
          </a:prstGeom>
          <a:noFill/>
          <a:ln w="9525">
            <a:noFill/>
            <a:miter lim="800000"/>
            <a:headEnd/>
            <a:tailEnd/>
          </a:ln>
        </p:spPr>
        <p:txBody>
          <a:bodyPr wrap="none">
            <a:spAutoFit/>
          </a:bodyPr>
          <a:lstStyle/>
          <a:p>
            <a:r>
              <a:rPr lang="en-US" sz="3200">
                <a:latin typeface="Arial" charset="0"/>
              </a:rPr>
              <a:t>Criss-Cross Rule</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r>
              <a:rPr lang="en-US" smtClean="0"/>
              <a:t>Urea</a:t>
            </a:r>
          </a:p>
        </p:txBody>
      </p:sp>
      <p:sp>
        <p:nvSpPr>
          <p:cNvPr id="189443" name="AutoShape 3">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89444" name="Text Box 4"/>
          <p:cNvSpPr txBox="1">
            <a:spLocks noChangeArrowheads="1"/>
          </p:cNvSpPr>
          <p:nvPr/>
        </p:nvSpPr>
        <p:spPr bwMode="auto">
          <a:xfrm>
            <a:off x="1981200" y="26670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189445" name="Oval 5"/>
          <p:cNvSpPr>
            <a:spLocks noChangeAspect="1" noChangeArrowheads="1"/>
          </p:cNvSpPr>
          <p:nvPr/>
        </p:nvSpPr>
        <p:spPr bwMode="auto">
          <a:xfrm>
            <a:off x="2514600" y="33162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89446" name="Oval 6"/>
          <p:cNvSpPr>
            <a:spLocks noChangeAspect="1" noChangeArrowheads="1"/>
          </p:cNvSpPr>
          <p:nvPr/>
        </p:nvSpPr>
        <p:spPr bwMode="auto">
          <a:xfrm>
            <a:off x="1908175" y="2971800"/>
            <a:ext cx="36513"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89447" name="Oval 7"/>
          <p:cNvSpPr>
            <a:spLocks noChangeAspect="1" noChangeArrowheads="1"/>
          </p:cNvSpPr>
          <p:nvPr/>
        </p:nvSpPr>
        <p:spPr bwMode="auto">
          <a:xfrm>
            <a:off x="1905000" y="3124200"/>
            <a:ext cx="36513"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89448" name="Oval 8"/>
          <p:cNvSpPr>
            <a:spLocks noChangeAspect="1" noChangeArrowheads="1"/>
          </p:cNvSpPr>
          <p:nvPr/>
        </p:nvSpPr>
        <p:spPr bwMode="auto">
          <a:xfrm>
            <a:off x="2514600" y="2743200"/>
            <a:ext cx="36513" cy="36513"/>
          </a:xfrm>
          <a:prstGeom prst="ellipse">
            <a:avLst/>
          </a:prstGeom>
          <a:solidFill>
            <a:schemeClr val="tx2"/>
          </a:solidFill>
          <a:ln w="9525">
            <a:solidFill>
              <a:schemeClr val="tx1"/>
            </a:solidFill>
            <a:round/>
            <a:headEnd/>
            <a:tailEnd/>
          </a:ln>
        </p:spPr>
        <p:txBody>
          <a:bodyPr wrap="none" anchor="ctr"/>
          <a:lstStyle/>
          <a:p>
            <a:endParaRPr lang="en-US"/>
          </a:p>
        </p:txBody>
      </p:sp>
      <p:grpSp>
        <p:nvGrpSpPr>
          <p:cNvPr id="189449" name="Group 9"/>
          <p:cNvGrpSpPr>
            <a:grpSpLocks/>
          </p:cNvGrpSpPr>
          <p:nvPr/>
        </p:nvGrpSpPr>
        <p:grpSpPr bwMode="auto">
          <a:xfrm>
            <a:off x="1143000" y="2665413"/>
            <a:ext cx="642938" cy="762000"/>
            <a:chOff x="3529" y="1679"/>
            <a:chExt cx="405" cy="480"/>
          </a:xfrm>
        </p:grpSpPr>
        <p:sp>
          <p:nvSpPr>
            <p:cNvPr id="189502" name="Text Box 10"/>
            <p:cNvSpPr txBox="1">
              <a:spLocks noChangeArrowheads="1"/>
            </p:cNvSpPr>
            <p:nvPr/>
          </p:nvSpPr>
          <p:spPr bwMode="auto">
            <a:xfrm>
              <a:off x="3544" y="1679"/>
              <a:ext cx="390" cy="48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89503" name="Oval 11"/>
            <p:cNvSpPr>
              <a:spLocks noChangeAspect="1" noChangeArrowheads="1"/>
            </p:cNvSpPr>
            <p:nvPr/>
          </p:nvSpPr>
          <p:spPr bwMode="auto">
            <a:xfrm>
              <a:off x="3911" y="1872"/>
              <a:ext cx="23" cy="23"/>
            </a:xfrm>
            <a:prstGeom prst="ellipse">
              <a:avLst/>
            </a:prstGeom>
            <a:solidFill>
              <a:schemeClr val="accent2"/>
            </a:solidFill>
            <a:ln w="9525">
              <a:noFill/>
              <a:round/>
              <a:headEnd/>
              <a:tailEnd/>
            </a:ln>
          </p:spPr>
          <p:txBody>
            <a:bodyPr wrap="none" anchor="ctr"/>
            <a:lstStyle/>
            <a:p>
              <a:endParaRPr lang="en-US"/>
            </a:p>
          </p:txBody>
        </p:sp>
        <p:sp>
          <p:nvSpPr>
            <p:cNvPr id="189504" name="Oval 12"/>
            <p:cNvSpPr>
              <a:spLocks noChangeAspect="1" noChangeArrowheads="1"/>
            </p:cNvSpPr>
            <p:nvPr/>
          </p:nvSpPr>
          <p:spPr bwMode="auto">
            <a:xfrm>
              <a:off x="3911" y="1968"/>
              <a:ext cx="23" cy="23"/>
            </a:xfrm>
            <a:prstGeom prst="ellipse">
              <a:avLst/>
            </a:prstGeom>
            <a:solidFill>
              <a:schemeClr val="accent2"/>
            </a:solidFill>
            <a:ln w="9525">
              <a:noFill/>
              <a:round/>
              <a:headEnd/>
              <a:tailEnd/>
            </a:ln>
          </p:spPr>
          <p:txBody>
            <a:bodyPr wrap="none" anchor="ctr"/>
            <a:lstStyle/>
            <a:p>
              <a:endParaRPr lang="en-US"/>
            </a:p>
          </p:txBody>
        </p:sp>
        <p:sp>
          <p:nvSpPr>
            <p:cNvPr id="189505" name="Oval 13"/>
            <p:cNvSpPr>
              <a:spLocks noChangeAspect="1" noChangeArrowheads="1"/>
            </p:cNvSpPr>
            <p:nvPr/>
          </p:nvSpPr>
          <p:spPr bwMode="auto">
            <a:xfrm rot="16200000" flipH="1">
              <a:off x="3598" y="2089"/>
              <a:ext cx="23" cy="23"/>
            </a:xfrm>
            <a:prstGeom prst="ellipse">
              <a:avLst/>
            </a:prstGeom>
            <a:solidFill>
              <a:schemeClr val="accent2"/>
            </a:solidFill>
            <a:ln w="9525">
              <a:noFill/>
              <a:round/>
              <a:headEnd/>
              <a:tailEnd/>
            </a:ln>
          </p:spPr>
          <p:txBody>
            <a:bodyPr wrap="none" anchor="ctr"/>
            <a:lstStyle/>
            <a:p>
              <a:endParaRPr lang="en-US"/>
            </a:p>
          </p:txBody>
        </p:sp>
        <p:sp>
          <p:nvSpPr>
            <p:cNvPr id="189506" name="Oval 14"/>
            <p:cNvSpPr>
              <a:spLocks noChangeAspect="1" noChangeArrowheads="1"/>
            </p:cNvSpPr>
            <p:nvPr/>
          </p:nvSpPr>
          <p:spPr bwMode="auto">
            <a:xfrm rot="16200000" flipH="1">
              <a:off x="3552" y="2016"/>
              <a:ext cx="23" cy="23"/>
            </a:xfrm>
            <a:prstGeom prst="ellipse">
              <a:avLst/>
            </a:prstGeom>
            <a:solidFill>
              <a:schemeClr val="accent2"/>
            </a:solidFill>
            <a:ln w="9525">
              <a:noFill/>
              <a:round/>
              <a:headEnd/>
              <a:tailEnd/>
            </a:ln>
          </p:spPr>
          <p:txBody>
            <a:bodyPr wrap="none" anchor="ctr"/>
            <a:lstStyle/>
            <a:p>
              <a:endParaRPr lang="en-US"/>
            </a:p>
          </p:txBody>
        </p:sp>
        <p:sp>
          <p:nvSpPr>
            <p:cNvPr id="189507" name="Oval 15"/>
            <p:cNvSpPr>
              <a:spLocks noChangeAspect="1" noChangeArrowheads="1"/>
            </p:cNvSpPr>
            <p:nvPr/>
          </p:nvSpPr>
          <p:spPr bwMode="auto">
            <a:xfrm rot="16200000" flipH="1">
              <a:off x="3529" y="1824"/>
              <a:ext cx="23" cy="23"/>
            </a:xfrm>
            <a:prstGeom prst="ellipse">
              <a:avLst/>
            </a:prstGeom>
            <a:solidFill>
              <a:schemeClr val="accent2"/>
            </a:solidFill>
            <a:ln w="9525">
              <a:noFill/>
              <a:round/>
              <a:headEnd/>
              <a:tailEnd/>
            </a:ln>
          </p:spPr>
          <p:txBody>
            <a:bodyPr wrap="none" anchor="ctr"/>
            <a:lstStyle/>
            <a:p>
              <a:endParaRPr lang="en-US"/>
            </a:p>
          </p:txBody>
        </p:sp>
        <p:sp>
          <p:nvSpPr>
            <p:cNvPr id="189508" name="Oval 16"/>
            <p:cNvSpPr>
              <a:spLocks noChangeAspect="1" noChangeArrowheads="1"/>
            </p:cNvSpPr>
            <p:nvPr/>
          </p:nvSpPr>
          <p:spPr bwMode="auto">
            <a:xfrm rot="16200000" flipH="1">
              <a:off x="3577" y="1753"/>
              <a:ext cx="23" cy="23"/>
            </a:xfrm>
            <a:prstGeom prst="ellipse">
              <a:avLst/>
            </a:prstGeom>
            <a:solidFill>
              <a:schemeClr val="accent2"/>
            </a:solidFill>
            <a:ln w="9525">
              <a:noFill/>
              <a:round/>
              <a:headEnd/>
              <a:tailEnd/>
            </a:ln>
          </p:spPr>
          <p:txBody>
            <a:bodyPr wrap="none" anchor="ctr"/>
            <a:lstStyle/>
            <a:p>
              <a:endParaRPr lang="en-US"/>
            </a:p>
          </p:txBody>
        </p:sp>
      </p:grpSp>
      <p:sp>
        <p:nvSpPr>
          <p:cNvPr id="189450" name="Text Box 17"/>
          <p:cNvSpPr txBox="1">
            <a:spLocks noChangeArrowheads="1"/>
          </p:cNvSpPr>
          <p:nvPr/>
        </p:nvSpPr>
        <p:spPr bwMode="auto">
          <a:xfrm>
            <a:off x="2590800" y="22860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9451" name="Oval 18"/>
          <p:cNvSpPr>
            <a:spLocks noChangeAspect="1" noChangeArrowheads="1"/>
          </p:cNvSpPr>
          <p:nvPr/>
        </p:nvSpPr>
        <p:spPr bwMode="auto">
          <a:xfrm>
            <a:off x="2743200" y="2325688"/>
            <a:ext cx="36513" cy="36512"/>
          </a:xfrm>
          <a:prstGeom prst="ellipse">
            <a:avLst/>
          </a:prstGeom>
          <a:solidFill>
            <a:srgbClr val="FF0000"/>
          </a:solidFill>
          <a:ln w="9525">
            <a:noFill/>
            <a:round/>
            <a:headEnd/>
            <a:tailEnd/>
          </a:ln>
        </p:spPr>
        <p:txBody>
          <a:bodyPr wrap="none" anchor="ctr"/>
          <a:lstStyle/>
          <a:p>
            <a:endParaRPr lang="en-US"/>
          </a:p>
        </p:txBody>
      </p:sp>
      <p:sp>
        <p:nvSpPr>
          <p:cNvPr id="189452" name="Oval 19"/>
          <p:cNvSpPr>
            <a:spLocks noChangeAspect="1" noChangeArrowheads="1"/>
          </p:cNvSpPr>
          <p:nvPr/>
        </p:nvSpPr>
        <p:spPr bwMode="auto">
          <a:xfrm>
            <a:off x="2819400" y="3352800"/>
            <a:ext cx="36513" cy="36513"/>
          </a:xfrm>
          <a:prstGeom prst="ellipse">
            <a:avLst/>
          </a:prstGeom>
          <a:solidFill>
            <a:srgbClr val="FF0000"/>
          </a:solidFill>
          <a:ln w="9525">
            <a:noFill/>
            <a:round/>
            <a:headEnd/>
            <a:tailEnd/>
          </a:ln>
        </p:spPr>
        <p:txBody>
          <a:bodyPr wrap="none" anchor="ctr"/>
          <a:lstStyle/>
          <a:p>
            <a:endParaRPr lang="en-US"/>
          </a:p>
        </p:txBody>
      </p:sp>
      <p:sp>
        <p:nvSpPr>
          <p:cNvPr id="189453" name="Oval 20"/>
          <p:cNvSpPr>
            <a:spLocks noChangeAspect="1" noChangeArrowheads="1"/>
          </p:cNvSpPr>
          <p:nvPr/>
        </p:nvSpPr>
        <p:spPr bwMode="auto">
          <a:xfrm>
            <a:off x="3124200" y="2438400"/>
            <a:ext cx="36513" cy="36513"/>
          </a:xfrm>
          <a:prstGeom prst="ellipse">
            <a:avLst/>
          </a:prstGeom>
          <a:solidFill>
            <a:srgbClr val="FF0000"/>
          </a:solidFill>
          <a:ln w="9525">
            <a:noFill/>
            <a:round/>
            <a:headEnd/>
            <a:tailEnd/>
          </a:ln>
        </p:spPr>
        <p:txBody>
          <a:bodyPr wrap="none" anchor="ctr"/>
          <a:lstStyle/>
          <a:p>
            <a:endParaRPr lang="en-US"/>
          </a:p>
        </p:txBody>
      </p:sp>
      <p:sp>
        <p:nvSpPr>
          <p:cNvPr id="189454" name="Oval 21"/>
          <p:cNvSpPr>
            <a:spLocks noChangeAspect="1" noChangeArrowheads="1"/>
          </p:cNvSpPr>
          <p:nvPr/>
        </p:nvSpPr>
        <p:spPr bwMode="auto">
          <a:xfrm>
            <a:off x="2895600" y="3429000"/>
            <a:ext cx="36513" cy="36513"/>
          </a:xfrm>
          <a:prstGeom prst="ellipse">
            <a:avLst/>
          </a:prstGeom>
          <a:solidFill>
            <a:srgbClr val="FF0000"/>
          </a:solidFill>
          <a:ln w="9525">
            <a:noFill/>
            <a:round/>
            <a:headEnd/>
            <a:tailEnd/>
          </a:ln>
        </p:spPr>
        <p:txBody>
          <a:bodyPr wrap="none" anchor="ctr"/>
          <a:lstStyle/>
          <a:p>
            <a:endParaRPr lang="en-US"/>
          </a:p>
        </p:txBody>
      </p:sp>
      <p:sp>
        <p:nvSpPr>
          <p:cNvPr id="189455" name="Oval 22"/>
          <p:cNvSpPr>
            <a:spLocks noChangeAspect="1" noChangeArrowheads="1"/>
          </p:cNvSpPr>
          <p:nvPr/>
        </p:nvSpPr>
        <p:spPr bwMode="auto">
          <a:xfrm>
            <a:off x="2590800" y="2819400"/>
            <a:ext cx="36513" cy="36513"/>
          </a:xfrm>
          <a:prstGeom prst="ellipse">
            <a:avLst/>
          </a:prstGeom>
          <a:solidFill>
            <a:srgbClr val="FF0000"/>
          </a:solidFill>
          <a:ln w="9525">
            <a:noFill/>
            <a:round/>
            <a:headEnd/>
            <a:tailEnd/>
          </a:ln>
        </p:spPr>
        <p:txBody>
          <a:bodyPr wrap="none" anchor="ctr"/>
          <a:lstStyle/>
          <a:p>
            <a:endParaRPr lang="en-US"/>
          </a:p>
        </p:txBody>
      </p:sp>
      <p:sp>
        <p:nvSpPr>
          <p:cNvPr id="189456" name="Oval 23"/>
          <p:cNvSpPr>
            <a:spLocks noChangeAspect="1" noChangeArrowheads="1"/>
          </p:cNvSpPr>
          <p:nvPr/>
        </p:nvSpPr>
        <p:spPr bwMode="auto">
          <a:xfrm>
            <a:off x="3163888" y="2554288"/>
            <a:ext cx="36512" cy="36512"/>
          </a:xfrm>
          <a:prstGeom prst="ellipse">
            <a:avLst/>
          </a:prstGeom>
          <a:solidFill>
            <a:schemeClr val="bg2"/>
          </a:solidFill>
          <a:ln w="9525">
            <a:noFill/>
            <a:round/>
            <a:headEnd/>
            <a:tailEnd/>
          </a:ln>
        </p:spPr>
        <p:txBody>
          <a:bodyPr wrap="none" anchor="ctr"/>
          <a:lstStyle/>
          <a:p>
            <a:endParaRPr lang="en-US"/>
          </a:p>
        </p:txBody>
      </p:sp>
      <p:sp>
        <p:nvSpPr>
          <p:cNvPr id="189457" name="Oval 24"/>
          <p:cNvSpPr>
            <a:spLocks noChangeAspect="1" noChangeArrowheads="1"/>
          </p:cNvSpPr>
          <p:nvPr/>
        </p:nvSpPr>
        <p:spPr bwMode="auto">
          <a:xfrm>
            <a:off x="2895600" y="2286000"/>
            <a:ext cx="36513" cy="36513"/>
          </a:xfrm>
          <a:prstGeom prst="ellipse">
            <a:avLst/>
          </a:prstGeom>
          <a:solidFill>
            <a:schemeClr val="bg2"/>
          </a:solidFill>
          <a:ln w="9525">
            <a:noFill/>
            <a:round/>
            <a:headEnd/>
            <a:tailEnd/>
          </a:ln>
        </p:spPr>
        <p:txBody>
          <a:bodyPr wrap="none" anchor="ctr"/>
          <a:lstStyle/>
          <a:p>
            <a:endParaRPr lang="en-US"/>
          </a:p>
        </p:txBody>
      </p:sp>
      <p:sp>
        <p:nvSpPr>
          <p:cNvPr id="189458" name="Text Box 25"/>
          <p:cNvSpPr txBox="1">
            <a:spLocks noChangeArrowheads="1"/>
          </p:cNvSpPr>
          <p:nvPr/>
        </p:nvSpPr>
        <p:spPr bwMode="auto">
          <a:xfrm>
            <a:off x="3146425" y="20574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59" name="Text Box 26"/>
          <p:cNvSpPr txBox="1">
            <a:spLocks noChangeArrowheads="1"/>
          </p:cNvSpPr>
          <p:nvPr/>
        </p:nvSpPr>
        <p:spPr bwMode="auto">
          <a:xfrm>
            <a:off x="2438400" y="1600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60" name="Text Box 27"/>
          <p:cNvSpPr txBox="1">
            <a:spLocks noChangeArrowheads="1"/>
          </p:cNvSpPr>
          <p:nvPr/>
        </p:nvSpPr>
        <p:spPr bwMode="auto">
          <a:xfrm>
            <a:off x="2384425" y="32766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9461" name="Oval 28"/>
          <p:cNvSpPr>
            <a:spLocks noChangeAspect="1" noChangeArrowheads="1"/>
          </p:cNvSpPr>
          <p:nvPr/>
        </p:nvSpPr>
        <p:spPr bwMode="auto">
          <a:xfrm>
            <a:off x="2590800" y="3962400"/>
            <a:ext cx="36513" cy="36513"/>
          </a:xfrm>
          <a:prstGeom prst="ellipse">
            <a:avLst/>
          </a:prstGeom>
          <a:solidFill>
            <a:srgbClr val="FF0000"/>
          </a:solidFill>
          <a:ln w="9525">
            <a:noFill/>
            <a:round/>
            <a:headEnd/>
            <a:tailEnd/>
          </a:ln>
        </p:spPr>
        <p:txBody>
          <a:bodyPr wrap="none" anchor="ctr"/>
          <a:lstStyle/>
          <a:p>
            <a:endParaRPr lang="en-US"/>
          </a:p>
        </p:txBody>
      </p:sp>
      <p:sp>
        <p:nvSpPr>
          <p:cNvPr id="189462" name="Oval 29"/>
          <p:cNvSpPr>
            <a:spLocks noChangeAspect="1" noChangeArrowheads="1"/>
          </p:cNvSpPr>
          <p:nvPr/>
        </p:nvSpPr>
        <p:spPr bwMode="auto">
          <a:xfrm>
            <a:off x="2971800" y="3849688"/>
            <a:ext cx="36513" cy="36512"/>
          </a:xfrm>
          <a:prstGeom prst="ellipse">
            <a:avLst/>
          </a:prstGeom>
          <a:solidFill>
            <a:srgbClr val="FF0000"/>
          </a:solidFill>
          <a:ln w="9525">
            <a:noFill/>
            <a:round/>
            <a:headEnd/>
            <a:tailEnd/>
          </a:ln>
        </p:spPr>
        <p:txBody>
          <a:bodyPr wrap="none" anchor="ctr"/>
          <a:lstStyle/>
          <a:p>
            <a:endParaRPr lang="en-US"/>
          </a:p>
        </p:txBody>
      </p:sp>
      <p:sp>
        <p:nvSpPr>
          <p:cNvPr id="189463" name="Oval 30"/>
          <p:cNvSpPr>
            <a:spLocks noChangeAspect="1" noChangeArrowheads="1"/>
          </p:cNvSpPr>
          <p:nvPr/>
        </p:nvSpPr>
        <p:spPr bwMode="auto">
          <a:xfrm>
            <a:off x="2398713" y="3392488"/>
            <a:ext cx="36512" cy="36512"/>
          </a:xfrm>
          <a:prstGeom prst="ellipse">
            <a:avLst/>
          </a:prstGeom>
          <a:solidFill>
            <a:srgbClr val="FF0000"/>
          </a:solidFill>
          <a:ln w="9525">
            <a:noFill/>
            <a:round/>
            <a:headEnd/>
            <a:tailEnd/>
          </a:ln>
        </p:spPr>
        <p:txBody>
          <a:bodyPr wrap="none" anchor="ctr"/>
          <a:lstStyle/>
          <a:p>
            <a:endParaRPr lang="en-US"/>
          </a:p>
        </p:txBody>
      </p:sp>
      <p:sp>
        <p:nvSpPr>
          <p:cNvPr id="189464" name="Oval 31"/>
          <p:cNvSpPr>
            <a:spLocks noChangeAspect="1" noChangeArrowheads="1"/>
          </p:cNvSpPr>
          <p:nvPr/>
        </p:nvSpPr>
        <p:spPr bwMode="auto">
          <a:xfrm>
            <a:off x="2438400" y="3925888"/>
            <a:ext cx="36513" cy="36512"/>
          </a:xfrm>
          <a:prstGeom prst="ellipse">
            <a:avLst/>
          </a:prstGeom>
          <a:solidFill>
            <a:schemeClr val="bg2"/>
          </a:solidFill>
          <a:ln w="9525">
            <a:noFill/>
            <a:round/>
            <a:headEnd/>
            <a:tailEnd/>
          </a:ln>
        </p:spPr>
        <p:txBody>
          <a:bodyPr wrap="none" anchor="ctr"/>
          <a:lstStyle/>
          <a:p>
            <a:endParaRPr lang="en-US"/>
          </a:p>
        </p:txBody>
      </p:sp>
      <p:sp>
        <p:nvSpPr>
          <p:cNvPr id="189465" name="Oval 32"/>
          <p:cNvSpPr>
            <a:spLocks noChangeAspect="1" noChangeArrowheads="1"/>
          </p:cNvSpPr>
          <p:nvPr/>
        </p:nvSpPr>
        <p:spPr bwMode="auto">
          <a:xfrm>
            <a:off x="3011488" y="3733800"/>
            <a:ext cx="36512" cy="36513"/>
          </a:xfrm>
          <a:prstGeom prst="ellipse">
            <a:avLst/>
          </a:prstGeom>
          <a:solidFill>
            <a:schemeClr val="bg2"/>
          </a:solidFill>
          <a:ln w="9525">
            <a:noFill/>
            <a:round/>
            <a:headEnd/>
            <a:tailEnd/>
          </a:ln>
        </p:spPr>
        <p:txBody>
          <a:bodyPr wrap="none" anchor="ctr"/>
          <a:lstStyle/>
          <a:p>
            <a:endParaRPr lang="en-US"/>
          </a:p>
        </p:txBody>
      </p:sp>
      <p:sp>
        <p:nvSpPr>
          <p:cNvPr id="189466" name="Text Box 33"/>
          <p:cNvSpPr txBox="1">
            <a:spLocks noChangeArrowheads="1"/>
          </p:cNvSpPr>
          <p:nvPr/>
        </p:nvSpPr>
        <p:spPr bwMode="auto">
          <a:xfrm>
            <a:off x="2057400" y="3886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67" name="Text Box 34"/>
          <p:cNvSpPr txBox="1">
            <a:spLocks noChangeArrowheads="1"/>
          </p:cNvSpPr>
          <p:nvPr/>
        </p:nvSpPr>
        <p:spPr bwMode="auto">
          <a:xfrm>
            <a:off x="2994025" y="35814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68" name="Oval 35"/>
          <p:cNvSpPr>
            <a:spLocks noChangeAspect="1" noChangeArrowheads="1"/>
          </p:cNvSpPr>
          <p:nvPr/>
        </p:nvSpPr>
        <p:spPr bwMode="auto">
          <a:xfrm>
            <a:off x="2797175" y="3657600"/>
            <a:ext cx="36513" cy="36513"/>
          </a:xfrm>
          <a:prstGeom prst="ellipse">
            <a:avLst/>
          </a:prstGeom>
          <a:solidFill>
            <a:srgbClr val="FF0000"/>
          </a:solidFill>
          <a:ln w="9525">
            <a:noFill/>
            <a:round/>
            <a:headEnd/>
            <a:tailEnd/>
          </a:ln>
        </p:spPr>
        <p:txBody>
          <a:bodyPr wrap="none" anchor="ctr"/>
          <a:lstStyle/>
          <a:p>
            <a:endParaRPr lang="en-US"/>
          </a:p>
        </p:txBody>
      </p:sp>
      <p:sp>
        <p:nvSpPr>
          <p:cNvPr id="189469" name="Oval 36"/>
          <p:cNvSpPr>
            <a:spLocks noChangeAspect="1" noChangeArrowheads="1"/>
          </p:cNvSpPr>
          <p:nvPr/>
        </p:nvSpPr>
        <p:spPr bwMode="auto">
          <a:xfrm>
            <a:off x="2797175" y="3810000"/>
            <a:ext cx="36513" cy="36513"/>
          </a:xfrm>
          <a:prstGeom prst="ellipse">
            <a:avLst/>
          </a:prstGeom>
          <a:solidFill>
            <a:srgbClr val="FF0000"/>
          </a:solidFill>
          <a:ln w="9525">
            <a:noFill/>
            <a:round/>
            <a:headEnd/>
            <a:tailEnd/>
          </a:ln>
        </p:spPr>
        <p:txBody>
          <a:bodyPr wrap="none" anchor="ctr"/>
          <a:lstStyle/>
          <a:p>
            <a:endParaRPr lang="en-US"/>
          </a:p>
        </p:txBody>
      </p:sp>
      <p:sp>
        <p:nvSpPr>
          <p:cNvPr id="189470" name="Oval 37"/>
          <p:cNvSpPr>
            <a:spLocks noChangeAspect="1" noChangeArrowheads="1"/>
          </p:cNvSpPr>
          <p:nvPr/>
        </p:nvSpPr>
        <p:spPr bwMode="auto">
          <a:xfrm>
            <a:off x="3087688" y="2971800"/>
            <a:ext cx="36512" cy="36513"/>
          </a:xfrm>
          <a:prstGeom prst="ellipse">
            <a:avLst/>
          </a:prstGeom>
          <a:solidFill>
            <a:srgbClr val="FF0000"/>
          </a:solidFill>
          <a:ln w="9525">
            <a:noFill/>
            <a:round/>
            <a:headEnd/>
            <a:tailEnd/>
          </a:ln>
        </p:spPr>
        <p:txBody>
          <a:bodyPr wrap="none" anchor="ctr"/>
          <a:lstStyle/>
          <a:p>
            <a:endParaRPr lang="en-US"/>
          </a:p>
        </p:txBody>
      </p:sp>
      <p:sp>
        <p:nvSpPr>
          <p:cNvPr id="189471" name="Oval 38"/>
          <p:cNvSpPr>
            <a:spLocks noChangeAspect="1" noChangeArrowheads="1"/>
          </p:cNvSpPr>
          <p:nvPr/>
        </p:nvSpPr>
        <p:spPr bwMode="auto">
          <a:xfrm>
            <a:off x="2935288" y="3011488"/>
            <a:ext cx="36512" cy="36512"/>
          </a:xfrm>
          <a:prstGeom prst="ellipse">
            <a:avLst/>
          </a:prstGeom>
          <a:solidFill>
            <a:srgbClr val="FF0000"/>
          </a:solidFill>
          <a:ln w="9525">
            <a:noFill/>
            <a:round/>
            <a:headEnd/>
            <a:tailEnd/>
          </a:ln>
        </p:spPr>
        <p:txBody>
          <a:bodyPr wrap="none" anchor="ctr"/>
          <a:lstStyle/>
          <a:p>
            <a:endParaRPr lang="en-US"/>
          </a:p>
        </p:txBody>
      </p:sp>
      <p:sp>
        <p:nvSpPr>
          <p:cNvPr id="189472" name="Text Box 39"/>
          <p:cNvSpPr txBox="1">
            <a:spLocks noChangeArrowheads="1"/>
          </p:cNvSpPr>
          <p:nvPr/>
        </p:nvSpPr>
        <p:spPr bwMode="auto">
          <a:xfrm>
            <a:off x="6019800" y="26670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189473" name="Text Box 40"/>
          <p:cNvSpPr txBox="1">
            <a:spLocks noChangeArrowheads="1"/>
          </p:cNvSpPr>
          <p:nvPr/>
        </p:nvSpPr>
        <p:spPr bwMode="auto">
          <a:xfrm>
            <a:off x="5205413" y="2665413"/>
            <a:ext cx="619125" cy="76200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89474" name="Oval 41"/>
          <p:cNvSpPr>
            <a:spLocks noChangeAspect="1" noChangeArrowheads="1"/>
          </p:cNvSpPr>
          <p:nvPr/>
        </p:nvSpPr>
        <p:spPr bwMode="auto">
          <a:xfrm rot="16200000" flipH="1">
            <a:off x="5291138" y="3316288"/>
            <a:ext cx="36512" cy="36512"/>
          </a:xfrm>
          <a:prstGeom prst="ellipse">
            <a:avLst/>
          </a:prstGeom>
          <a:solidFill>
            <a:schemeClr val="accent2"/>
          </a:solidFill>
          <a:ln w="9525">
            <a:noFill/>
            <a:round/>
            <a:headEnd/>
            <a:tailEnd/>
          </a:ln>
        </p:spPr>
        <p:txBody>
          <a:bodyPr wrap="none" anchor="ctr"/>
          <a:lstStyle/>
          <a:p>
            <a:endParaRPr lang="en-US"/>
          </a:p>
        </p:txBody>
      </p:sp>
      <p:sp>
        <p:nvSpPr>
          <p:cNvPr id="189475" name="Oval 42"/>
          <p:cNvSpPr>
            <a:spLocks noChangeAspect="1" noChangeArrowheads="1"/>
          </p:cNvSpPr>
          <p:nvPr/>
        </p:nvSpPr>
        <p:spPr bwMode="auto">
          <a:xfrm rot="16200000" flipH="1">
            <a:off x="5218112" y="3200401"/>
            <a:ext cx="36513" cy="36512"/>
          </a:xfrm>
          <a:prstGeom prst="ellipse">
            <a:avLst/>
          </a:prstGeom>
          <a:solidFill>
            <a:schemeClr val="accent2"/>
          </a:solidFill>
          <a:ln w="9525">
            <a:noFill/>
            <a:round/>
            <a:headEnd/>
            <a:tailEnd/>
          </a:ln>
        </p:spPr>
        <p:txBody>
          <a:bodyPr wrap="none" anchor="ctr"/>
          <a:lstStyle/>
          <a:p>
            <a:endParaRPr lang="en-US"/>
          </a:p>
        </p:txBody>
      </p:sp>
      <p:sp>
        <p:nvSpPr>
          <p:cNvPr id="189476" name="Oval 43"/>
          <p:cNvSpPr>
            <a:spLocks noChangeAspect="1" noChangeArrowheads="1"/>
          </p:cNvSpPr>
          <p:nvPr/>
        </p:nvSpPr>
        <p:spPr bwMode="auto">
          <a:xfrm rot="16200000" flipH="1">
            <a:off x="5181600" y="2895600"/>
            <a:ext cx="36513" cy="36513"/>
          </a:xfrm>
          <a:prstGeom prst="ellipse">
            <a:avLst/>
          </a:prstGeom>
          <a:solidFill>
            <a:schemeClr val="accent2"/>
          </a:solidFill>
          <a:ln w="9525">
            <a:noFill/>
            <a:round/>
            <a:headEnd/>
            <a:tailEnd/>
          </a:ln>
        </p:spPr>
        <p:txBody>
          <a:bodyPr wrap="none" anchor="ctr"/>
          <a:lstStyle/>
          <a:p>
            <a:endParaRPr lang="en-US"/>
          </a:p>
        </p:txBody>
      </p:sp>
      <p:sp>
        <p:nvSpPr>
          <p:cNvPr id="189477" name="Oval 44"/>
          <p:cNvSpPr>
            <a:spLocks noChangeAspect="1" noChangeArrowheads="1"/>
          </p:cNvSpPr>
          <p:nvPr/>
        </p:nvSpPr>
        <p:spPr bwMode="auto">
          <a:xfrm rot="16200000" flipH="1">
            <a:off x="5257801" y="2782887"/>
            <a:ext cx="36512" cy="36513"/>
          </a:xfrm>
          <a:prstGeom prst="ellipse">
            <a:avLst/>
          </a:prstGeom>
          <a:solidFill>
            <a:schemeClr val="accent2"/>
          </a:solidFill>
          <a:ln w="9525">
            <a:noFill/>
            <a:round/>
            <a:headEnd/>
            <a:tailEnd/>
          </a:ln>
        </p:spPr>
        <p:txBody>
          <a:bodyPr wrap="none" anchor="ctr"/>
          <a:lstStyle/>
          <a:p>
            <a:endParaRPr lang="en-US"/>
          </a:p>
        </p:txBody>
      </p:sp>
      <p:sp>
        <p:nvSpPr>
          <p:cNvPr id="189478" name="Text Box 45"/>
          <p:cNvSpPr txBox="1">
            <a:spLocks noChangeArrowheads="1"/>
          </p:cNvSpPr>
          <p:nvPr/>
        </p:nvSpPr>
        <p:spPr bwMode="auto">
          <a:xfrm>
            <a:off x="6629400" y="22860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9479" name="Oval 46"/>
          <p:cNvSpPr>
            <a:spLocks noChangeAspect="1" noChangeArrowheads="1"/>
          </p:cNvSpPr>
          <p:nvPr/>
        </p:nvSpPr>
        <p:spPr bwMode="auto">
          <a:xfrm>
            <a:off x="6858000" y="3352800"/>
            <a:ext cx="36513" cy="36513"/>
          </a:xfrm>
          <a:prstGeom prst="ellipse">
            <a:avLst/>
          </a:prstGeom>
          <a:solidFill>
            <a:srgbClr val="FF0000"/>
          </a:solidFill>
          <a:ln w="9525">
            <a:noFill/>
            <a:round/>
            <a:headEnd/>
            <a:tailEnd/>
          </a:ln>
        </p:spPr>
        <p:txBody>
          <a:bodyPr wrap="none" anchor="ctr"/>
          <a:lstStyle/>
          <a:p>
            <a:endParaRPr lang="en-US"/>
          </a:p>
        </p:txBody>
      </p:sp>
      <p:sp>
        <p:nvSpPr>
          <p:cNvPr id="189480" name="Oval 47"/>
          <p:cNvSpPr>
            <a:spLocks noChangeAspect="1" noChangeArrowheads="1"/>
          </p:cNvSpPr>
          <p:nvPr/>
        </p:nvSpPr>
        <p:spPr bwMode="auto">
          <a:xfrm>
            <a:off x="6934200" y="3429000"/>
            <a:ext cx="36513" cy="36513"/>
          </a:xfrm>
          <a:prstGeom prst="ellipse">
            <a:avLst/>
          </a:prstGeom>
          <a:solidFill>
            <a:srgbClr val="FF0000"/>
          </a:solidFill>
          <a:ln w="9525">
            <a:noFill/>
            <a:round/>
            <a:headEnd/>
            <a:tailEnd/>
          </a:ln>
        </p:spPr>
        <p:txBody>
          <a:bodyPr wrap="none" anchor="ctr"/>
          <a:lstStyle/>
          <a:p>
            <a:endParaRPr lang="en-US"/>
          </a:p>
        </p:txBody>
      </p:sp>
      <p:sp>
        <p:nvSpPr>
          <p:cNvPr id="189481" name="Text Box 48"/>
          <p:cNvSpPr txBox="1">
            <a:spLocks noChangeArrowheads="1"/>
          </p:cNvSpPr>
          <p:nvPr/>
        </p:nvSpPr>
        <p:spPr bwMode="auto">
          <a:xfrm>
            <a:off x="7185025" y="20574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82" name="Text Box 49"/>
          <p:cNvSpPr txBox="1">
            <a:spLocks noChangeArrowheads="1"/>
          </p:cNvSpPr>
          <p:nvPr/>
        </p:nvSpPr>
        <p:spPr bwMode="auto">
          <a:xfrm>
            <a:off x="6477000" y="1600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83" name="Text Box 50"/>
          <p:cNvSpPr txBox="1">
            <a:spLocks noChangeArrowheads="1"/>
          </p:cNvSpPr>
          <p:nvPr/>
        </p:nvSpPr>
        <p:spPr bwMode="auto">
          <a:xfrm>
            <a:off x="6423025" y="32766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89484" name="Text Box 51"/>
          <p:cNvSpPr txBox="1">
            <a:spLocks noChangeArrowheads="1"/>
          </p:cNvSpPr>
          <p:nvPr/>
        </p:nvSpPr>
        <p:spPr bwMode="auto">
          <a:xfrm>
            <a:off x="6096000" y="3886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85" name="Text Box 52"/>
          <p:cNvSpPr txBox="1">
            <a:spLocks noChangeArrowheads="1"/>
          </p:cNvSpPr>
          <p:nvPr/>
        </p:nvSpPr>
        <p:spPr bwMode="auto">
          <a:xfrm>
            <a:off x="7032625" y="35814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89486" name="Oval 53"/>
          <p:cNvSpPr>
            <a:spLocks noChangeAspect="1" noChangeArrowheads="1"/>
          </p:cNvSpPr>
          <p:nvPr/>
        </p:nvSpPr>
        <p:spPr bwMode="auto">
          <a:xfrm>
            <a:off x="6835775" y="3657600"/>
            <a:ext cx="36513" cy="36513"/>
          </a:xfrm>
          <a:prstGeom prst="ellipse">
            <a:avLst/>
          </a:prstGeom>
          <a:solidFill>
            <a:srgbClr val="FF0000"/>
          </a:solidFill>
          <a:ln w="9525">
            <a:noFill/>
            <a:round/>
            <a:headEnd/>
            <a:tailEnd/>
          </a:ln>
        </p:spPr>
        <p:txBody>
          <a:bodyPr wrap="none" anchor="ctr"/>
          <a:lstStyle/>
          <a:p>
            <a:endParaRPr lang="en-US"/>
          </a:p>
        </p:txBody>
      </p:sp>
      <p:sp>
        <p:nvSpPr>
          <p:cNvPr id="189487" name="Oval 54"/>
          <p:cNvSpPr>
            <a:spLocks noChangeAspect="1" noChangeArrowheads="1"/>
          </p:cNvSpPr>
          <p:nvPr/>
        </p:nvSpPr>
        <p:spPr bwMode="auto">
          <a:xfrm>
            <a:off x="6835775" y="3810000"/>
            <a:ext cx="36513" cy="36513"/>
          </a:xfrm>
          <a:prstGeom prst="ellipse">
            <a:avLst/>
          </a:prstGeom>
          <a:solidFill>
            <a:srgbClr val="FF0000"/>
          </a:solidFill>
          <a:ln w="9525">
            <a:noFill/>
            <a:round/>
            <a:headEnd/>
            <a:tailEnd/>
          </a:ln>
        </p:spPr>
        <p:txBody>
          <a:bodyPr wrap="none" anchor="ctr"/>
          <a:lstStyle/>
          <a:p>
            <a:endParaRPr lang="en-US"/>
          </a:p>
        </p:txBody>
      </p:sp>
      <p:sp>
        <p:nvSpPr>
          <p:cNvPr id="189488" name="Oval 55"/>
          <p:cNvSpPr>
            <a:spLocks noChangeAspect="1" noChangeArrowheads="1"/>
          </p:cNvSpPr>
          <p:nvPr/>
        </p:nvSpPr>
        <p:spPr bwMode="auto">
          <a:xfrm>
            <a:off x="7126288" y="2971800"/>
            <a:ext cx="36512" cy="36513"/>
          </a:xfrm>
          <a:prstGeom prst="ellipse">
            <a:avLst/>
          </a:prstGeom>
          <a:solidFill>
            <a:srgbClr val="FF0000"/>
          </a:solidFill>
          <a:ln w="9525">
            <a:noFill/>
            <a:round/>
            <a:headEnd/>
            <a:tailEnd/>
          </a:ln>
        </p:spPr>
        <p:txBody>
          <a:bodyPr wrap="none" anchor="ctr"/>
          <a:lstStyle/>
          <a:p>
            <a:endParaRPr lang="en-US"/>
          </a:p>
        </p:txBody>
      </p:sp>
      <p:sp>
        <p:nvSpPr>
          <p:cNvPr id="189489" name="Oval 56"/>
          <p:cNvSpPr>
            <a:spLocks noChangeAspect="1" noChangeArrowheads="1"/>
          </p:cNvSpPr>
          <p:nvPr/>
        </p:nvSpPr>
        <p:spPr bwMode="auto">
          <a:xfrm>
            <a:off x="6973888" y="3011488"/>
            <a:ext cx="36512" cy="36512"/>
          </a:xfrm>
          <a:prstGeom prst="ellipse">
            <a:avLst/>
          </a:prstGeom>
          <a:solidFill>
            <a:srgbClr val="FF0000"/>
          </a:solidFill>
          <a:ln w="9525">
            <a:noFill/>
            <a:round/>
            <a:headEnd/>
            <a:tailEnd/>
          </a:ln>
        </p:spPr>
        <p:txBody>
          <a:bodyPr wrap="none" anchor="ctr"/>
          <a:lstStyle/>
          <a:p>
            <a:endParaRPr lang="en-US"/>
          </a:p>
        </p:txBody>
      </p:sp>
      <p:sp>
        <p:nvSpPr>
          <p:cNvPr id="189490" name="Line 57"/>
          <p:cNvSpPr>
            <a:spLocks noChangeShapeType="1"/>
          </p:cNvSpPr>
          <p:nvPr/>
        </p:nvSpPr>
        <p:spPr bwMode="auto">
          <a:xfrm>
            <a:off x="5791200" y="2971800"/>
            <a:ext cx="152400" cy="0"/>
          </a:xfrm>
          <a:prstGeom prst="line">
            <a:avLst/>
          </a:prstGeom>
          <a:noFill/>
          <a:ln w="9525">
            <a:solidFill>
              <a:schemeClr val="tx1"/>
            </a:solidFill>
            <a:round/>
            <a:headEnd/>
            <a:tailEnd/>
          </a:ln>
        </p:spPr>
        <p:txBody>
          <a:bodyPr/>
          <a:lstStyle/>
          <a:p>
            <a:endParaRPr lang="en-US"/>
          </a:p>
        </p:txBody>
      </p:sp>
      <p:sp>
        <p:nvSpPr>
          <p:cNvPr id="189491" name="Line 58"/>
          <p:cNvSpPr>
            <a:spLocks noChangeShapeType="1"/>
          </p:cNvSpPr>
          <p:nvPr/>
        </p:nvSpPr>
        <p:spPr bwMode="auto">
          <a:xfrm>
            <a:off x="5791200" y="3124200"/>
            <a:ext cx="152400" cy="0"/>
          </a:xfrm>
          <a:prstGeom prst="line">
            <a:avLst/>
          </a:prstGeom>
          <a:noFill/>
          <a:ln w="9525">
            <a:solidFill>
              <a:schemeClr val="tx1"/>
            </a:solidFill>
            <a:round/>
            <a:headEnd/>
            <a:tailEnd/>
          </a:ln>
        </p:spPr>
        <p:txBody>
          <a:bodyPr/>
          <a:lstStyle/>
          <a:p>
            <a:endParaRPr lang="en-US"/>
          </a:p>
        </p:txBody>
      </p:sp>
      <p:sp>
        <p:nvSpPr>
          <p:cNvPr id="189492" name="Line 59"/>
          <p:cNvSpPr>
            <a:spLocks noChangeShapeType="1"/>
          </p:cNvSpPr>
          <p:nvPr/>
        </p:nvSpPr>
        <p:spPr bwMode="auto">
          <a:xfrm rot="3216939">
            <a:off x="6400007" y="3352006"/>
            <a:ext cx="152400" cy="1587"/>
          </a:xfrm>
          <a:prstGeom prst="line">
            <a:avLst/>
          </a:prstGeom>
          <a:noFill/>
          <a:ln w="9525">
            <a:solidFill>
              <a:schemeClr val="tx1"/>
            </a:solidFill>
            <a:round/>
            <a:headEnd/>
            <a:tailEnd/>
          </a:ln>
        </p:spPr>
        <p:txBody>
          <a:bodyPr/>
          <a:lstStyle/>
          <a:p>
            <a:endParaRPr lang="en-US"/>
          </a:p>
        </p:txBody>
      </p:sp>
      <p:sp>
        <p:nvSpPr>
          <p:cNvPr id="189493" name="Line 60"/>
          <p:cNvSpPr>
            <a:spLocks noChangeShapeType="1"/>
          </p:cNvSpPr>
          <p:nvPr/>
        </p:nvSpPr>
        <p:spPr bwMode="auto">
          <a:xfrm rot="-2140584">
            <a:off x="6553200" y="2895600"/>
            <a:ext cx="152400" cy="0"/>
          </a:xfrm>
          <a:prstGeom prst="line">
            <a:avLst/>
          </a:prstGeom>
          <a:noFill/>
          <a:ln w="9525">
            <a:solidFill>
              <a:schemeClr val="tx1"/>
            </a:solidFill>
            <a:round/>
            <a:headEnd/>
            <a:tailEnd/>
          </a:ln>
        </p:spPr>
        <p:txBody>
          <a:bodyPr/>
          <a:lstStyle/>
          <a:p>
            <a:endParaRPr lang="en-US"/>
          </a:p>
        </p:txBody>
      </p:sp>
      <p:sp>
        <p:nvSpPr>
          <p:cNvPr id="189494" name="Line 61"/>
          <p:cNvSpPr>
            <a:spLocks noChangeShapeType="1"/>
          </p:cNvSpPr>
          <p:nvPr/>
        </p:nvSpPr>
        <p:spPr bwMode="auto">
          <a:xfrm rot="-2700000">
            <a:off x="6400800" y="3962400"/>
            <a:ext cx="152400" cy="0"/>
          </a:xfrm>
          <a:prstGeom prst="line">
            <a:avLst/>
          </a:prstGeom>
          <a:noFill/>
          <a:ln w="9525">
            <a:solidFill>
              <a:schemeClr val="tx1"/>
            </a:solidFill>
            <a:round/>
            <a:headEnd/>
            <a:tailEnd/>
          </a:ln>
        </p:spPr>
        <p:txBody>
          <a:bodyPr/>
          <a:lstStyle/>
          <a:p>
            <a:endParaRPr lang="en-US"/>
          </a:p>
        </p:txBody>
      </p:sp>
      <p:sp>
        <p:nvSpPr>
          <p:cNvPr id="189495" name="Line 62"/>
          <p:cNvSpPr>
            <a:spLocks noChangeShapeType="1"/>
          </p:cNvSpPr>
          <p:nvPr/>
        </p:nvSpPr>
        <p:spPr bwMode="auto">
          <a:xfrm rot="1871231">
            <a:off x="6934200" y="3810000"/>
            <a:ext cx="152400" cy="0"/>
          </a:xfrm>
          <a:prstGeom prst="line">
            <a:avLst/>
          </a:prstGeom>
          <a:noFill/>
          <a:ln w="9525">
            <a:solidFill>
              <a:schemeClr val="tx1"/>
            </a:solidFill>
            <a:round/>
            <a:headEnd/>
            <a:tailEnd/>
          </a:ln>
        </p:spPr>
        <p:txBody>
          <a:bodyPr/>
          <a:lstStyle/>
          <a:p>
            <a:endParaRPr lang="en-US"/>
          </a:p>
        </p:txBody>
      </p:sp>
      <p:sp>
        <p:nvSpPr>
          <p:cNvPr id="189496" name="Freeform 63"/>
          <p:cNvSpPr>
            <a:spLocks/>
          </p:cNvSpPr>
          <p:nvPr/>
        </p:nvSpPr>
        <p:spPr bwMode="auto">
          <a:xfrm>
            <a:off x="7138988" y="2632075"/>
            <a:ext cx="128587" cy="82550"/>
          </a:xfrm>
          <a:custGeom>
            <a:avLst/>
            <a:gdLst>
              <a:gd name="T0" fmla="*/ 0 w 81"/>
              <a:gd name="T1" fmla="*/ 82550 h 52"/>
              <a:gd name="T2" fmla="*/ 128587 w 81"/>
              <a:gd name="T3" fmla="*/ 0 h 52"/>
              <a:gd name="T4" fmla="*/ 0 60000 65536"/>
              <a:gd name="T5" fmla="*/ 0 60000 65536"/>
              <a:gd name="T6" fmla="*/ 0 w 81"/>
              <a:gd name="T7" fmla="*/ 0 h 52"/>
              <a:gd name="T8" fmla="*/ 81 w 81"/>
              <a:gd name="T9" fmla="*/ 52 h 52"/>
            </a:gdLst>
            <a:ahLst/>
            <a:cxnLst>
              <a:cxn ang="T4">
                <a:pos x="T0" y="T1"/>
              </a:cxn>
              <a:cxn ang="T5">
                <a:pos x="T2" y="T3"/>
              </a:cxn>
            </a:cxnLst>
            <a:rect l="T6" t="T7" r="T8" b="T9"/>
            <a:pathLst>
              <a:path w="81" h="52">
                <a:moveTo>
                  <a:pt x="0" y="52"/>
                </a:moveTo>
                <a:lnTo>
                  <a:pt x="81" y="0"/>
                </a:lnTo>
              </a:path>
            </a:pathLst>
          </a:custGeom>
          <a:noFill/>
          <a:ln w="9525">
            <a:solidFill>
              <a:schemeClr val="tx1"/>
            </a:solidFill>
            <a:round/>
            <a:headEnd/>
            <a:tailEnd/>
          </a:ln>
        </p:spPr>
        <p:txBody>
          <a:bodyPr/>
          <a:lstStyle/>
          <a:p>
            <a:endParaRPr lang="en-US"/>
          </a:p>
        </p:txBody>
      </p:sp>
      <p:sp>
        <p:nvSpPr>
          <p:cNvPr id="189497" name="Line 64"/>
          <p:cNvSpPr>
            <a:spLocks noChangeShapeType="1"/>
          </p:cNvSpPr>
          <p:nvPr/>
        </p:nvSpPr>
        <p:spPr bwMode="auto">
          <a:xfrm rot="4020306">
            <a:off x="6781007" y="2362994"/>
            <a:ext cx="152400" cy="1587"/>
          </a:xfrm>
          <a:prstGeom prst="line">
            <a:avLst/>
          </a:prstGeom>
          <a:noFill/>
          <a:ln w="9525">
            <a:solidFill>
              <a:schemeClr val="tx1"/>
            </a:solidFill>
            <a:round/>
            <a:headEnd/>
            <a:tailEnd/>
          </a:ln>
        </p:spPr>
        <p:txBody>
          <a:bodyPr/>
          <a:lstStyle/>
          <a:p>
            <a:endParaRPr lang="en-US"/>
          </a:p>
        </p:txBody>
      </p:sp>
      <p:sp>
        <p:nvSpPr>
          <p:cNvPr id="189498" name="Text Box 65"/>
          <p:cNvSpPr txBox="1">
            <a:spLocks noChangeArrowheads="1"/>
          </p:cNvSpPr>
          <p:nvPr/>
        </p:nvSpPr>
        <p:spPr bwMode="auto">
          <a:xfrm>
            <a:off x="3311525" y="4968875"/>
            <a:ext cx="1946275" cy="579438"/>
          </a:xfrm>
          <a:prstGeom prst="rect">
            <a:avLst/>
          </a:prstGeom>
          <a:noFill/>
          <a:ln w="9525">
            <a:noFill/>
            <a:miter lim="800000"/>
            <a:headEnd/>
            <a:tailEnd/>
          </a:ln>
        </p:spPr>
        <p:txBody>
          <a:bodyPr wrap="none">
            <a:spAutoFit/>
          </a:bodyPr>
          <a:lstStyle/>
          <a:p>
            <a:r>
              <a:rPr lang="en-US" sz="3200">
                <a:latin typeface="Arial" charset="0"/>
              </a:rPr>
              <a:t>CO(NH</a:t>
            </a:r>
            <a:r>
              <a:rPr lang="en-US" sz="3200" baseline="-25000">
                <a:latin typeface="Arial" charset="0"/>
              </a:rPr>
              <a:t>2</a:t>
            </a:r>
            <a:r>
              <a:rPr lang="en-US" sz="3200">
                <a:latin typeface="Arial" charset="0"/>
              </a:rPr>
              <a:t>)</a:t>
            </a:r>
            <a:r>
              <a:rPr lang="en-US" sz="3200" baseline="-25000">
                <a:latin typeface="Arial" charset="0"/>
              </a:rPr>
              <a:t>2</a:t>
            </a:r>
          </a:p>
        </p:txBody>
      </p:sp>
      <p:sp>
        <p:nvSpPr>
          <p:cNvPr id="205890" name="Text Box 66"/>
          <p:cNvSpPr txBox="1">
            <a:spLocks noChangeArrowheads="1"/>
          </p:cNvSpPr>
          <p:nvPr/>
        </p:nvSpPr>
        <p:spPr bwMode="auto">
          <a:xfrm>
            <a:off x="3717925" y="1219200"/>
            <a:ext cx="1593850" cy="366713"/>
          </a:xfrm>
          <a:prstGeom prst="rect">
            <a:avLst/>
          </a:prstGeom>
          <a:noFill/>
          <a:ln w="9525">
            <a:noFill/>
            <a:miter lim="800000"/>
            <a:headEnd/>
            <a:tailEnd/>
          </a:ln>
        </p:spPr>
        <p:txBody>
          <a:bodyPr wrap="none">
            <a:spAutoFit/>
          </a:bodyPr>
          <a:lstStyle/>
          <a:p>
            <a:r>
              <a:rPr lang="en-US" sz="1800">
                <a:latin typeface="Arial" charset="0"/>
              </a:rPr>
              <a:t>NOT “di-urea”</a:t>
            </a:r>
          </a:p>
        </p:txBody>
      </p:sp>
      <p:sp>
        <p:nvSpPr>
          <p:cNvPr id="205891" name="Text Box 67"/>
          <p:cNvSpPr txBox="1">
            <a:spLocks noChangeArrowheads="1"/>
          </p:cNvSpPr>
          <p:nvPr/>
        </p:nvSpPr>
        <p:spPr bwMode="auto">
          <a:xfrm>
            <a:off x="1050925" y="5957888"/>
            <a:ext cx="7181850" cy="366712"/>
          </a:xfrm>
          <a:prstGeom prst="rect">
            <a:avLst/>
          </a:prstGeom>
          <a:noFill/>
          <a:ln w="9525">
            <a:noFill/>
            <a:miter lim="800000"/>
            <a:headEnd/>
            <a:tailEnd/>
          </a:ln>
        </p:spPr>
        <p:txBody>
          <a:bodyPr wrap="none">
            <a:spAutoFit/>
          </a:bodyPr>
          <a:lstStyle/>
          <a:p>
            <a:r>
              <a:rPr lang="en-US" sz="1800">
                <a:latin typeface="Arial" charset="0"/>
              </a:rPr>
              <a:t>Urea – The first organic compound to be synthesized (Wohler, 1828).</a:t>
            </a:r>
          </a:p>
        </p:txBody>
      </p:sp>
      <p:pic>
        <p:nvPicPr>
          <p:cNvPr id="205893" name="Picture 69" descr="Image:Urea-3D-vdW.png">
            <a:hlinkClick r:id="rId4"/>
          </p:cNvPr>
          <p:cNvPicPr>
            <a:picLocks noChangeAspect="1" noChangeArrowheads="1"/>
          </p:cNvPicPr>
          <p:nvPr/>
        </p:nvPicPr>
        <p:blipFill>
          <a:blip r:embed="rId5" cstate="print"/>
          <a:srcRect/>
          <a:stretch>
            <a:fillRect/>
          </a:stretch>
        </p:blipFill>
        <p:spPr bwMode="auto">
          <a:xfrm rot="-5098644">
            <a:off x="7510463" y="165100"/>
            <a:ext cx="1377950" cy="13398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5890"/>
                                        </p:tgtEl>
                                        <p:attrNameLst>
                                          <p:attrName>style.visibility</p:attrName>
                                        </p:attrNameLst>
                                      </p:cBhvr>
                                      <p:to>
                                        <p:strVal val="visible"/>
                                      </p:to>
                                    </p:set>
                                    <p:set>
                                      <p:cBhvr>
                                        <p:cTn id="7" dur="455" fill="hold">
                                          <p:stCondLst>
                                            <p:cond delay="0"/>
                                          </p:stCondLst>
                                        </p:cTn>
                                        <p:tgtEl>
                                          <p:spTgt spid="205890"/>
                                        </p:tgtEl>
                                        <p:attrNameLst>
                                          <p:attrName>style.rotation</p:attrName>
                                        </p:attrNameLst>
                                      </p:cBhvr>
                                      <p:to>
                                        <p:strVal val="-45.0"/>
                                      </p:to>
                                    </p:set>
                                    <p:anim calcmode="lin" valueType="num">
                                      <p:cBhvr>
                                        <p:cTn id="8" dur="455" fill="hold">
                                          <p:stCondLst>
                                            <p:cond delay="455"/>
                                          </p:stCondLst>
                                        </p:cTn>
                                        <p:tgtEl>
                                          <p:spTgt spid="20589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589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589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589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205891"/>
                                        </p:tgtEl>
                                        <p:attrNameLst>
                                          <p:attrName>style.visibility</p:attrName>
                                        </p:attrNameLst>
                                      </p:cBhvr>
                                      <p:to>
                                        <p:strVal val="visible"/>
                                      </p:to>
                                    </p:set>
                                    <p:anim calcmode="lin" valueType="num">
                                      <p:cBhvr>
                                        <p:cTn id="16" dur="500" fill="hold"/>
                                        <p:tgtEl>
                                          <p:spTgt spid="205891"/>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05891"/>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05891"/>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0589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893"/>
                                        </p:tgtEl>
                                        <p:attrNameLst>
                                          <p:attrName>style.visibility</p:attrName>
                                        </p:attrNameLst>
                                      </p:cBhvr>
                                      <p:to>
                                        <p:strVal val="visible"/>
                                      </p:to>
                                    </p:set>
                                    <p:animEffect transition="in" filter="fade">
                                      <p:cBhvr>
                                        <p:cTn id="24" dur="1000"/>
                                        <p:tgtEl>
                                          <p:spTgt spid="205893"/>
                                        </p:tgtEl>
                                      </p:cBhvr>
                                    </p:animEffect>
                                    <p:anim calcmode="lin" valueType="num">
                                      <p:cBhvr>
                                        <p:cTn id="25" dur="1000" fill="hold"/>
                                        <p:tgtEl>
                                          <p:spTgt spid="205893"/>
                                        </p:tgtEl>
                                        <p:attrNameLst>
                                          <p:attrName>ppt_x</p:attrName>
                                        </p:attrNameLst>
                                      </p:cBhvr>
                                      <p:tavLst>
                                        <p:tav tm="0">
                                          <p:val>
                                            <p:strVal val="#ppt_x"/>
                                          </p:val>
                                        </p:tav>
                                        <p:tav tm="100000">
                                          <p:val>
                                            <p:strVal val="#ppt_x"/>
                                          </p:val>
                                        </p:tav>
                                      </p:tavLst>
                                    </p:anim>
                                    <p:anim calcmode="lin" valueType="num">
                                      <p:cBhvr>
                                        <p:cTn id="26" dur="1000" fill="hold"/>
                                        <p:tgtEl>
                                          <p:spTgt spid="2058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90" grpId="0"/>
      <p:bldP spid="205891"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reeform 2"/>
          <p:cNvSpPr>
            <a:spLocks/>
          </p:cNvSpPr>
          <p:nvPr/>
        </p:nvSpPr>
        <p:spPr bwMode="auto">
          <a:xfrm>
            <a:off x="6172200" y="2362200"/>
            <a:ext cx="533400" cy="161925"/>
          </a:xfrm>
          <a:custGeom>
            <a:avLst/>
            <a:gdLst>
              <a:gd name="T0" fmla="*/ 0 w 336"/>
              <a:gd name="T1" fmla="*/ 0 h 102"/>
              <a:gd name="T2" fmla="*/ 280987 w 336"/>
              <a:gd name="T3" fmla="*/ 161925 h 102"/>
              <a:gd name="T4" fmla="*/ 533400 w 336"/>
              <a:gd name="T5" fmla="*/ 0 h 102"/>
              <a:gd name="T6" fmla="*/ 0 60000 65536"/>
              <a:gd name="T7" fmla="*/ 0 60000 65536"/>
              <a:gd name="T8" fmla="*/ 0 60000 65536"/>
              <a:gd name="T9" fmla="*/ 0 w 336"/>
              <a:gd name="T10" fmla="*/ 0 h 102"/>
              <a:gd name="T11" fmla="*/ 336 w 336"/>
              <a:gd name="T12" fmla="*/ 102 h 102"/>
            </a:gdLst>
            <a:ahLst/>
            <a:cxnLst>
              <a:cxn ang="T6">
                <a:pos x="T0" y="T1"/>
              </a:cxn>
              <a:cxn ang="T7">
                <a:pos x="T2" y="T3"/>
              </a:cxn>
              <a:cxn ang="T8">
                <a:pos x="T4" y="T5"/>
              </a:cxn>
            </a:cxnLst>
            <a:rect l="T9" t="T10" r="T11" b="T12"/>
            <a:pathLst>
              <a:path w="336" h="102">
                <a:moveTo>
                  <a:pt x="0" y="0"/>
                </a:moveTo>
                <a:cubicBezTo>
                  <a:pt x="29" y="17"/>
                  <a:pt x="121" y="102"/>
                  <a:pt x="177" y="102"/>
                </a:cubicBezTo>
                <a:cubicBezTo>
                  <a:pt x="233" y="102"/>
                  <a:pt x="303" y="21"/>
                  <a:pt x="336" y="0"/>
                </a:cubicBezTo>
              </a:path>
            </a:pathLst>
          </a:custGeom>
          <a:noFill/>
          <a:ln w="9525">
            <a:solidFill>
              <a:srgbClr val="FF0000"/>
            </a:solidFill>
            <a:round/>
            <a:headEnd type="stealth" w="med" len="med"/>
            <a:tailEnd type="stealth" w="med" len="med"/>
          </a:ln>
        </p:spPr>
        <p:txBody>
          <a:bodyPr/>
          <a:lstStyle/>
          <a:p>
            <a:endParaRPr lang="en-US"/>
          </a:p>
        </p:txBody>
      </p:sp>
      <p:sp>
        <p:nvSpPr>
          <p:cNvPr id="190467" name="Rectangle 3"/>
          <p:cNvSpPr>
            <a:spLocks noGrp="1" noChangeArrowheads="1"/>
          </p:cNvSpPr>
          <p:nvPr>
            <p:ph type="title"/>
          </p:nvPr>
        </p:nvSpPr>
        <p:spPr/>
        <p:txBody>
          <a:bodyPr/>
          <a:lstStyle/>
          <a:p>
            <a:pPr eaLnBrk="1" hangingPunct="1"/>
            <a:r>
              <a:rPr lang="en-US" smtClean="0"/>
              <a:t>Propane</a:t>
            </a:r>
          </a:p>
        </p:txBody>
      </p:sp>
      <p:grpSp>
        <p:nvGrpSpPr>
          <p:cNvPr id="190468" name="Group 4"/>
          <p:cNvGrpSpPr>
            <a:grpSpLocks/>
          </p:cNvGrpSpPr>
          <p:nvPr/>
        </p:nvGrpSpPr>
        <p:grpSpPr bwMode="auto">
          <a:xfrm>
            <a:off x="2078038" y="2106613"/>
            <a:ext cx="719137" cy="762000"/>
            <a:chOff x="1586" y="1680"/>
            <a:chExt cx="453" cy="480"/>
          </a:xfrm>
        </p:grpSpPr>
        <p:sp>
          <p:nvSpPr>
            <p:cNvPr id="190530" name="Text Box 5"/>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0531" name="Oval 6"/>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32" name="Oval 7"/>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33" name="Oval 8"/>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34" name="Oval 9"/>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0469" name="Group 10"/>
          <p:cNvGrpSpPr>
            <a:grpSpLocks/>
          </p:cNvGrpSpPr>
          <p:nvPr/>
        </p:nvGrpSpPr>
        <p:grpSpPr bwMode="auto">
          <a:xfrm>
            <a:off x="2187575" y="2792413"/>
            <a:ext cx="587375" cy="762000"/>
            <a:chOff x="2352" y="2112"/>
            <a:chExt cx="370" cy="480"/>
          </a:xfrm>
        </p:grpSpPr>
        <p:sp>
          <p:nvSpPr>
            <p:cNvPr id="190528" name="Text Box 11"/>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29" name="Oval 12"/>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0470" name="Group 13"/>
          <p:cNvGrpSpPr>
            <a:grpSpLocks/>
          </p:cNvGrpSpPr>
          <p:nvPr/>
        </p:nvGrpSpPr>
        <p:grpSpPr bwMode="auto">
          <a:xfrm>
            <a:off x="1392238" y="2106613"/>
            <a:ext cx="719137" cy="762000"/>
            <a:chOff x="1586" y="1680"/>
            <a:chExt cx="453" cy="480"/>
          </a:xfrm>
        </p:grpSpPr>
        <p:sp>
          <p:nvSpPr>
            <p:cNvPr id="190523" name="Text Box 1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0524" name="Oval 1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25" name="Oval 1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26" name="Oval 1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27" name="Oval 1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0471" name="Group 19"/>
          <p:cNvGrpSpPr>
            <a:grpSpLocks/>
          </p:cNvGrpSpPr>
          <p:nvPr/>
        </p:nvGrpSpPr>
        <p:grpSpPr bwMode="auto">
          <a:xfrm>
            <a:off x="838200" y="2106613"/>
            <a:ext cx="587375" cy="762000"/>
            <a:chOff x="1934" y="1680"/>
            <a:chExt cx="370" cy="480"/>
          </a:xfrm>
        </p:grpSpPr>
        <p:sp>
          <p:nvSpPr>
            <p:cNvPr id="190521" name="Text Box 20"/>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22" name="Oval 21"/>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0472" name="Group 22"/>
          <p:cNvGrpSpPr>
            <a:grpSpLocks/>
          </p:cNvGrpSpPr>
          <p:nvPr/>
        </p:nvGrpSpPr>
        <p:grpSpPr bwMode="auto">
          <a:xfrm>
            <a:off x="1501775" y="2792413"/>
            <a:ext cx="587375" cy="762000"/>
            <a:chOff x="2352" y="2112"/>
            <a:chExt cx="370" cy="480"/>
          </a:xfrm>
        </p:grpSpPr>
        <p:sp>
          <p:nvSpPr>
            <p:cNvPr id="190519" name="Text Box 23"/>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20" name="Oval 24"/>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0473" name="Group 25"/>
          <p:cNvGrpSpPr>
            <a:grpSpLocks/>
          </p:cNvGrpSpPr>
          <p:nvPr/>
        </p:nvGrpSpPr>
        <p:grpSpPr bwMode="auto">
          <a:xfrm>
            <a:off x="2763838" y="2106613"/>
            <a:ext cx="719137" cy="762000"/>
            <a:chOff x="1586" y="1680"/>
            <a:chExt cx="453" cy="480"/>
          </a:xfrm>
        </p:grpSpPr>
        <p:sp>
          <p:nvSpPr>
            <p:cNvPr id="190514" name="Text Box 26"/>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0515" name="Oval 27"/>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16" name="Oval 28"/>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17" name="Oval 29"/>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0518" name="Oval 30"/>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0474" name="Group 31"/>
          <p:cNvGrpSpPr>
            <a:grpSpLocks/>
          </p:cNvGrpSpPr>
          <p:nvPr/>
        </p:nvGrpSpPr>
        <p:grpSpPr bwMode="auto">
          <a:xfrm>
            <a:off x="2873375" y="2792413"/>
            <a:ext cx="587375" cy="762000"/>
            <a:chOff x="2352" y="2112"/>
            <a:chExt cx="370" cy="480"/>
          </a:xfrm>
        </p:grpSpPr>
        <p:sp>
          <p:nvSpPr>
            <p:cNvPr id="190512" name="Text Box 32"/>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13" name="Oval 33"/>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0475" name="Group 34"/>
          <p:cNvGrpSpPr>
            <a:grpSpLocks/>
          </p:cNvGrpSpPr>
          <p:nvPr/>
        </p:nvGrpSpPr>
        <p:grpSpPr bwMode="auto">
          <a:xfrm>
            <a:off x="3429000" y="2106613"/>
            <a:ext cx="587375" cy="762000"/>
            <a:chOff x="2702" y="1680"/>
            <a:chExt cx="370" cy="480"/>
          </a:xfrm>
        </p:grpSpPr>
        <p:sp>
          <p:nvSpPr>
            <p:cNvPr id="190510" name="Text Box 35"/>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11" name="Oval 36"/>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0476" name="Group 37"/>
          <p:cNvGrpSpPr>
            <a:grpSpLocks/>
          </p:cNvGrpSpPr>
          <p:nvPr/>
        </p:nvGrpSpPr>
        <p:grpSpPr bwMode="auto">
          <a:xfrm>
            <a:off x="2873375" y="1420813"/>
            <a:ext cx="587375" cy="762000"/>
            <a:chOff x="2784" y="960"/>
            <a:chExt cx="370" cy="480"/>
          </a:xfrm>
        </p:grpSpPr>
        <p:sp>
          <p:nvSpPr>
            <p:cNvPr id="190508" name="Text Box 38"/>
            <p:cNvSpPr txBox="1">
              <a:spLocks noChangeArrowheads="1"/>
            </p:cNvSpPr>
            <p:nvPr/>
          </p:nvSpPr>
          <p:spPr bwMode="auto">
            <a:xfrm>
              <a:off x="2784"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09" name="Oval 39"/>
            <p:cNvSpPr>
              <a:spLocks noChangeAspect="1" noChangeArrowheads="1"/>
            </p:cNvSpPr>
            <p:nvPr/>
          </p:nvSpPr>
          <p:spPr bwMode="auto">
            <a:xfrm>
              <a:off x="2880"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0477" name="Group 40"/>
          <p:cNvGrpSpPr>
            <a:grpSpLocks/>
          </p:cNvGrpSpPr>
          <p:nvPr/>
        </p:nvGrpSpPr>
        <p:grpSpPr bwMode="auto">
          <a:xfrm>
            <a:off x="2187575" y="1420813"/>
            <a:ext cx="587375" cy="762000"/>
            <a:chOff x="2352" y="960"/>
            <a:chExt cx="370" cy="480"/>
          </a:xfrm>
        </p:grpSpPr>
        <p:sp>
          <p:nvSpPr>
            <p:cNvPr id="190506" name="Text Box 41"/>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07" name="Oval 42"/>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0478" name="Group 43"/>
          <p:cNvGrpSpPr>
            <a:grpSpLocks/>
          </p:cNvGrpSpPr>
          <p:nvPr/>
        </p:nvGrpSpPr>
        <p:grpSpPr bwMode="auto">
          <a:xfrm>
            <a:off x="1501775" y="1420813"/>
            <a:ext cx="587375" cy="762000"/>
            <a:chOff x="1920" y="960"/>
            <a:chExt cx="370" cy="480"/>
          </a:xfrm>
        </p:grpSpPr>
        <p:sp>
          <p:nvSpPr>
            <p:cNvPr id="190504" name="Text Box 44"/>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0505" name="Oval 45"/>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pic>
        <p:nvPicPr>
          <p:cNvPr id="190479" name="Picture 46" descr="Zumdahl20_03a"/>
          <p:cNvPicPr>
            <a:picLocks noChangeAspect="1" noChangeArrowheads="1"/>
          </p:cNvPicPr>
          <p:nvPr/>
        </p:nvPicPr>
        <p:blipFill>
          <a:blip r:embed="rId4" cstate="print"/>
          <a:srcRect t="46269" b="8955"/>
          <a:stretch>
            <a:fillRect/>
          </a:stretch>
        </p:blipFill>
        <p:spPr bwMode="auto">
          <a:xfrm>
            <a:off x="5203825" y="3962400"/>
            <a:ext cx="3178175" cy="2286000"/>
          </a:xfrm>
          <a:prstGeom prst="rect">
            <a:avLst/>
          </a:prstGeom>
          <a:noFill/>
          <a:ln w="9525">
            <a:noFill/>
            <a:miter lim="800000"/>
            <a:headEnd/>
            <a:tailEnd/>
          </a:ln>
        </p:spPr>
      </p:pic>
      <p:sp>
        <p:nvSpPr>
          <p:cNvPr id="190480" name="AutoShape 47">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0481" name="Text Box 48"/>
          <p:cNvSpPr txBox="1">
            <a:spLocks noChangeArrowheads="1"/>
          </p:cNvSpPr>
          <p:nvPr/>
        </p:nvSpPr>
        <p:spPr bwMode="auto">
          <a:xfrm>
            <a:off x="5622925" y="2246313"/>
            <a:ext cx="349250" cy="366712"/>
          </a:xfrm>
          <a:prstGeom prst="rect">
            <a:avLst/>
          </a:prstGeom>
          <a:noFill/>
          <a:ln w="9525">
            <a:noFill/>
            <a:miter lim="800000"/>
            <a:headEnd/>
            <a:tailEnd/>
          </a:ln>
        </p:spPr>
        <p:txBody>
          <a:bodyPr wrap="none">
            <a:spAutoFit/>
          </a:bodyPr>
          <a:lstStyle/>
          <a:p>
            <a:r>
              <a:rPr lang="en-US" sz="1800">
                <a:latin typeface="Arial" charset="0"/>
              </a:rPr>
              <a:t>C</a:t>
            </a:r>
          </a:p>
        </p:txBody>
      </p:sp>
      <p:sp>
        <p:nvSpPr>
          <p:cNvPr id="190482" name="Text Box 49"/>
          <p:cNvSpPr txBox="1">
            <a:spLocks noChangeArrowheads="1"/>
          </p:cNvSpPr>
          <p:nvPr/>
        </p:nvSpPr>
        <p:spPr bwMode="auto">
          <a:xfrm>
            <a:off x="6280150" y="2133600"/>
            <a:ext cx="349250" cy="366713"/>
          </a:xfrm>
          <a:prstGeom prst="rect">
            <a:avLst/>
          </a:prstGeom>
          <a:noFill/>
          <a:ln w="9525">
            <a:noFill/>
            <a:miter lim="800000"/>
            <a:headEnd/>
            <a:tailEnd/>
          </a:ln>
        </p:spPr>
        <p:txBody>
          <a:bodyPr wrap="none">
            <a:spAutoFit/>
          </a:bodyPr>
          <a:lstStyle/>
          <a:p>
            <a:r>
              <a:rPr lang="en-US" sz="1800">
                <a:latin typeface="Arial" charset="0"/>
              </a:rPr>
              <a:t>C</a:t>
            </a:r>
          </a:p>
        </p:txBody>
      </p:sp>
      <p:sp>
        <p:nvSpPr>
          <p:cNvPr id="190483" name="Text Box 50"/>
          <p:cNvSpPr txBox="1">
            <a:spLocks noChangeArrowheads="1"/>
          </p:cNvSpPr>
          <p:nvPr/>
        </p:nvSpPr>
        <p:spPr bwMode="auto">
          <a:xfrm>
            <a:off x="6934200" y="2224088"/>
            <a:ext cx="349250" cy="366712"/>
          </a:xfrm>
          <a:prstGeom prst="rect">
            <a:avLst/>
          </a:prstGeom>
          <a:noFill/>
          <a:ln w="9525">
            <a:noFill/>
            <a:miter lim="800000"/>
            <a:headEnd/>
            <a:tailEnd/>
          </a:ln>
        </p:spPr>
        <p:txBody>
          <a:bodyPr wrap="none">
            <a:spAutoFit/>
          </a:bodyPr>
          <a:lstStyle/>
          <a:p>
            <a:r>
              <a:rPr lang="en-US" sz="1800">
                <a:latin typeface="Arial" charset="0"/>
              </a:rPr>
              <a:t>C</a:t>
            </a:r>
          </a:p>
        </p:txBody>
      </p:sp>
      <p:sp>
        <p:nvSpPr>
          <p:cNvPr id="190484" name="Text Box 51"/>
          <p:cNvSpPr txBox="1">
            <a:spLocks noChangeArrowheads="1"/>
          </p:cNvSpPr>
          <p:nvPr/>
        </p:nvSpPr>
        <p:spPr bwMode="auto">
          <a:xfrm>
            <a:off x="5562600" y="17668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85" name="Text Box 52"/>
          <p:cNvSpPr txBox="1">
            <a:spLocks noChangeArrowheads="1"/>
          </p:cNvSpPr>
          <p:nvPr/>
        </p:nvSpPr>
        <p:spPr bwMode="auto">
          <a:xfrm>
            <a:off x="6280150" y="1600200"/>
            <a:ext cx="349250" cy="366713"/>
          </a:xfrm>
          <a:prstGeom prst="rect">
            <a:avLst/>
          </a:prstGeom>
          <a:noFill/>
          <a:ln w="9525">
            <a:noFill/>
            <a:miter lim="800000"/>
            <a:headEnd/>
            <a:tailEnd/>
          </a:ln>
        </p:spPr>
        <p:txBody>
          <a:bodyPr wrap="none">
            <a:spAutoFit/>
          </a:bodyPr>
          <a:lstStyle/>
          <a:p>
            <a:r>
              <a:rPr lang="en-US" sz="1800">
                <a:latin typeface="Arial" charset="0"/>
              </a:rPr>
              <a:t>H</a:t>
            </a:r>
          </a:p>
        </p:txBody>
      </p:sp>
      <p:sp>
        <p:nvSpPr>
          <p:cNvPr id="190486" name="Text Box 53"/>
          <p:cNvSpPr txBox="1">
            <a:spLocks noChangeArrowheads="1"/>
          </p:cNvSpPr>
          <p:nvPr/>
        </p:nvSpPr>
        <p:spPr bwMode="auto">
          <a:xfrm>
            <a:off x="7042150" y="17668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87" name="Text Box 54"/>
          <p:cNvSpPr txBox="1">
            <a:spLocks noChangeArrowheads="1"/>
          </p:cNvSpPr>
          <p:nvPr/>
        </p:nvSpPr>
        <p:spPr bwMode="auto">
          <a:xfrm>
            <a:off x="5181600" y="24526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88" name="Text Box 55"/>
          <p:cNvSpPr txBox="1">
            <a:spLocks noChangeArrowheads="1"/>
          </p:cNvSpPr>
          <p:nvPr/>
        </p:nvSpPr>
        <p:spPr bwMode="auto">
          <a:xfrm>
            <a:off x="5715000" y="27574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89" name="Text Box 56"/>
          <p:cNvSpPr txBox="1">
            <a:spLocks noChangeArrowheads="1"/>
          </p:cNvSpPr>
          <p:nvPr/>
        </p:nvSpPr>
        <p:spPr bwMode="auto">
          <a:xfrm>
            <a:off x="6280150" y="2667000"/>
            <a:ext cx="349250" cy="366713"/>
          </a:xfrm>
          <a:prstGeom prst="rect">
            <a:avLst/>
          </a:prstGeom>
          <a:noFill/>
          <a:ln w="9525">
            <a:noFill/>
            <a:miter lim="800000"/>
            <a:headEnd/>
            <a:tailEnd/>
          </a:ln>
        </p:spPr>
        <p:txBody>
          <a:bodyPr wrap="none">
            <a:spAutoFit/>
          </a:bodyPr>
          <a:lstStyle/>
          <a:p>
            <a:r>
              <a:rPr lang="en-US" sz="1800">
                <a:latin typeface="Arial" charset="0"/>
              </a:rPr>
              <a:t>H</a:t>
            </a:r>
          </a:p>
        </p:txBody>
      </p:sp>
      <p:sp>
        <p:nvSpPr>
          <p:cNvPr id="190490" name="Text Box 57"/>
          <p:cNvSpPr txBox="1">
            <a:spLocks noChangeArrowheads="1"/>
          </p:cNvSpPr>
          <p:nvPr/>
        </p:nvSpPr>
        <p:spPr bwMode="auto">
          <a:xfrm>
            <a:off x="6858000" y="27574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91" name="Text Box 58"/>
          <p:cNvSpPr txBox="1">
            <a:spLocks noChangeArrowheads="1"/>
          </p:cNvSpPr>
          <p:nvPr/>
        </p:nvSpPr>
        <p:spPr bwMode="auto">
          <a:xfrm>
            <a:off x="7391400" y="24526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0492" name="Freeform 59"/>
          <p:cNvSpPr>
            <a:spLocks/>
          </p:cNvSpPr>
          <p:nvPr/>
        </p:nvSpPr>
        <p:spPr bwMode="auto">
          <a:xfrm>
            <a:off x="5719763" y="2071688"/>
            <a:ext cx="61912" cy="214312"/>
          </a:xfrm>
          <a:custGeom>
            <a:avLst/>
            <a:gdLst>
              <a:gd name="T0" fmla="*/ 0 w 39"/>
              <a:gd name="T1" fmla="*/ 0 h 135"/>
              <a:gd name="T2" fmla="*/ 61912 w 39"/>
              <a:gd name="T3" fmla="*/ 214312 h 135"/>
              <a:gd name="T4" fmla="*/ 0 60000 65536"/>
              <a:gd name="T5" fmla="*/ 0 60000 65536"/>
              <a:gd name="T6" fmla="*/ 0 w 39"/>
              <a:gd name="T7" fmla="*/ 0 h 135"/>
              <a:gd name="T8" fmla="*/ 39 w 39"/>
              <a:gd name="T9" fmla="*/ 135 h 135"/>
            </a:gdLst>
            <a:ahLst/>
            <a:cxnLst>
              <a:cxn ang="T4">
                <a:pos x="T0" y="T1"/>
              </a:cxn>
              <a:cxn ang="T5">
                <a:pos x="T2" y="T3"/>
              </a:cxn>
            </a:cxnLst>
            <a:rect l="T6" t="T7" r="T8" b="T9"/>
            <a:pathLst>
              <a:path w="39" h="135">
                <a:moveTo>
                  <a:pt x="0" y="0"/>
                </a:moveTo>
                <a:lnTo>
                  <a:pt x="39" y="135"/>
                </a:lnTo>
              </a:path>
            </a:pathLst>
          </a:custGeom>
          <a:noFill/>
          <a:ln w="9525">
            <a:solidFill>
              <a:schemeClr val="tx1"/>
            </a:solidFill>
            <a:round/>
            <a:headEnd/>
            <a:tailEnd/>
          </a:ln>
        </p:spPr>
        <p:txBody>
          <a:bodyPr/>
          <a:lstStyle/>
          <a:p>
            <a:endParaRPr lang="en-US"/>
          </a:p>
        </p:txBody>
      </p:sp>
      <p:sp>
        <p:nvSpPr>
          <p:cNvPr id="190493" name="Freeform 60"/>
          <p:cNvSpPr>
            <a:spLocks/>
          </p:cNvSpPr>
          <p:nvPr/>
        </p:nvSpPr>
        <p:spPr bwMode="auto">
          <a:xfrm>
            <a:off x="5843588" y="2586038"/>
            <a:ext cx="33337" cy="233362"/>
          </a:xfrm>
          <a:custGeom>
            <a:avLst/>
            <a:gdLst>
              <a:gd name="T0" fmla="*/ 0 w 21"/>
              <a:gd name="T1" fmla="*/ 0 h 147"/>
              <a:gd name="T2" fmla="*/ 33337 w 21"/>
              <a:gd name="T3" fmla="*/ 233362 h 147"/>
              <a:gd name="T4" fmla="*/ 0 60000 65536"/>
              <a:gd name="T5" fmla="*/ 0 60000 65536"/>
              <a:gd name="T6" fmla="*/ 0 w 21"/>
              <a:gd name="T7" fmla="*/ 0 h 147"/>
              <a:gd name="T8" fmla="*/ 21 w 21"/>
              <a:gd name="T9" fmla="*/ 147 h 147"/>
            </a:gdLst>
            <a:ahLst/>
            <a:cxnLst>
              <a:cxn ang="T4">
                <a:pos x="T0" y="T1"/>
              </a:cxn>
              <a:cxn ang="T5">
                <a:pos x="T2" y="T3"/>
              </a:cxn>
            </a:cxnLst>
            <a:rect l="T6" t="T7" r="T8" b="T9"/>
            <a:pathLst>
              <a:path w="21" h="147">
                <a:moveTo>
                  <a:pt x="0" y="0"/>
                </a:moveTo>
                <a:lnTo>
                  <a:pt x="21" y="147"/>
                </a:lnTo>
              </a:path>
            </a:pathLst>
          </a:custGeom>
          <a:noFill/>
          <a:ln w="9525">
            <a:solidFill>
              <a:schemeClr val="tx1"/>
            </a:solidFill>
            <a:round/>
            <a:headEnd/>
            <a:tailEnd/>
          </a:ln>
        </p:spPr>
        <p:txBody>
          <a:bodyPr/>
          <a:lstStyle/>
          <a:p>
            <a:endParaRPr lang="en-US"/>
          </a:p>
        </p:txBody>
      </p:sp>
      <p:sp>
        <p:nvSpPr>
          <p:cNvPr id="190494" name="Freeform 61"/>
          <p:cNvSpPr>
            <a:spLocks/>
          </p:cNvSpPr>
          <p:nvPr/>
        </p:nvSpPr>
        <p:spPr bwMode="auto">
          <a:xfrm>
            <a:off x="5486400" y="2509838"/>
            <a:ext cx="195263" cy="80962"/>
          </a:xfrm>
          <a:custGeom>
            <a:avLst/>
            <a:gdLst>
              <a:gd name="T0" fmla="*/ 0 w 123"/>
              <a:gd name="T1" fmla="*/ 80962 h 51"/>
              <a:gd name="T2" fmla="*/ 195263 w 123"/>
              <a:gd name="T3" fmla="*/ 0 h 51"/>
              <a:gd name="T4" fmla="*/ 0 60000 65536"/>
              <a:gd name="T5" fmla="*/ 0 60000 65536"/>
              <a:gd name="T6" fmla="*/ 0 w 123"/>
              <a:gd name="T7" fmla="*/ 0 h 51"/>
              <a:gd name="T8" fmla="*/ 123 w 123"/>
              <a:gd name="T9" fmla="*/ 51 h 51"/>
            </a:gdLst>
            <a:ahLst/>
            <a:cxnLst>
              <a:cxn ang="T4">
                <a:pos x="T0" y="T1"/>
              </a:cxn>
              <a:cxn ang="T5">
                <a:pos x="T2" y="T3"/>
              </a:cxn>
            </a:cxnLst>
            <a:rect l="T6" t="T7" r="T8" b="T9"/>
            <a:pathLst>
              <a:path w="123" h="51">
                <a:moveTo>
                  <a:pt x="0" y="51"/>
                </a:moveTo>
                <a:lnTo>
                  <a:pt x="123" y="0"/>
                </a:lnTo>
              </a:path>
            </a:pathLst>
          </a:custGeom>
          <a:noFill/>
          <a:ln w="9525">
            <a:solidFill>
              <a:schemeClr val="tx1"/>
            </a:solidFill>
            <a:round/>
            <a:headEnd/>
            <a:tailEnd/>
          </a:ln>
        </p:spPr>
        <p:txBody>
          <a:bodyPr/>
          <a:lstStyle/>
          <a:p>
            <a:endParaRPr lang="en-US"/>
          </a:p>
        </p:txBody>
      </p:sp>
      <p:sp>
        <p:nvSpPr>
          <p:cNvPr id="190495" name="Freeform 62"/>
          <p:cNvSpPr>
            <a:spLocks/>
          </p:cNvSpPr>
          <p:nvPr/>
        </p:nvSpPr>
        <p:spPr bwMode="auto">
          <a:xfrm>
            <a:off x="5972175" y="2343150"/>
            <a:ext cx="338138" cy="71438"/>
          </a:xfrm>
          <a:custGeom>
            <a:avLst/>
            <a:gdLst>
              <a:gd name="T0" fmla="*/ 0 w 213"/>
              <a:gd name="T1" fmla="*/ 71438 h 45"/>
              <a:gd name="T2" fmla="*/ 338138 w 213"/>
              <a:gd name="T3" fmla="*/ 0 h 45"/>
              <a:gd name="T4" fmla="*/ 0 60000 65536"/>
              <a:gd name="T5" fmla="*/ 0 60000 65536"/>
              <a:gd name="T6" fmla="*/ 0 w 213"/>
              <a:gd name="T7" fmla="*/ 0 h 45"/>
              <a:gd name="T8" fmla="*/ 213 w 213"/>
              <a:gd name="T9" fmla="*/ 45 h 45"/>
            </a:gdLst>
            <a:ahLst/>
            <a:cxnLst>
              <a:cxn ang="T4">
                <a:pos x="T0" y="T1"/>
              </a:cxn>
              <a:cxn ang="T5">
                <a:pos x="T2" y="T3"/>
              </a:cxn>
            </a:cxnLst>
            <a:rect l="T6" t="T7" r="T8" b="T9"/>
            <a:pathLst>
              <a:path w="213" h="45">
                <a:moveTo>
                  <a:pt x="0" y="45"/>
                </a:moveTo>
                <a:lnTo>
                  <a:pt x="213" y="0"/>
                </a:lnTo>
              </a:path>
            </a:pathLst>
          </a:custGeom>
          <a:noFill/>
          <a:ln w="9525">
            <a:solidFill>
              <a:schemeClr val="tx1"/>
            </a:solidFill>
            <a:round/>
            <a:headEnd/>
            <a:tailEnd/>
          </a:ln>
        </p:spPr>
        <p:txBody>
          <a:bodyPr/>
          <a:lstStyle/>
          <a:p>
            <a:endParaRPr lang="en-US"/>
          </a:p>
        </p:txBody>
      </p:sp>
      <p:sp>
        <p:nvSpPr>
          <p:cNvPr id="190496" name="Freeform 63"/>
          <p:cNvSpPr>
            <a:spLocks/>
          </p:cNvSpPr>
          <p:nvPr/>
        </p:nvSpPr>
        <p:spPr bwMode="auto">
          <a:xfrm>
            <a:off x="6448425" y="2462213"/>
            <a:ext cx="4763" cy="228600"/>
          </a:xfrm>
          <a:custGeom>
            <a:avLst/>
            <a:gdLst>
              <a:gd name="T0" fmla="*/ 0 w 3"/>
              <a:gd name="T1" fmla="*/ 0 h 144"/>
              <a:gd name="T2" fmla="*/ 4763 w 3"/>
              <a:gd name="T3" fmla="*/ 228600 h 144"/>
              <a:gd name="T4" fmla="*/ 0 60000 65536"/>
              <a:gd name="T5" fmla="*/ 0 60000 65536"/>
              <a:gd name="T6" fmla="*/ 0 w 3"/>
              <a:gd name="T7" fmla="*/ 0 h 144"/>
              <a:gd name="T8" fmla="*/ 3 w 3"/>
              <a:gd name="T9" fmla="*/ 144 h 144"/>
            </a:gdLst>
            <a:ahLst/>
            <a:cxnLst>
              <a:cxn ang="T4">
                <a:pos x="T0" y="T1"/>
              </a:cxn>
              <a:cxn ang="T5">
                <a:pos x="T2" y="T3"/>
              </a:cxn>
            </a:cxnLst>
            <a:rect l="T6" t="T7" r="T8" b="T9"/>
            <a:pathLst>
              <a:path w="3" h="144">
                <a:moveTo>
                  <a:pt x="0" y="0"/>
                </a:moveTo>
                <a:lnTo>
                  <a:pt x="3" y="144"/>
                </a:lnTo>
              </a:path>
            </a:pathLst>
          </a:custGeom>
          <a:noFill/>
          <a:ln w="9525">
            <a:solidFill>
              <a:schemeClr val="tx1"/>
            </a:solidFill>
            <a:round/>
            <a:headEnd/>
            <a:tailEnd/>
          </a:ln>
        </p:spPr>
        <p:txBody>
          <a:bodyPr/>
          <a:lstStyle/>
          <a:p>
            <a:endParaRPr lang="en-US"/>
          </a:p>
        </p:txBody>
      </p:sp>
      <p:sp>
        <p:nvSpPr>
          <p:cNvPr id="190497" name="Freeform 64"/>
          <p:cNvSpPr>
            <a:spLocks/>
          </p:cNvSpPr>
          <p:nvPr/>
        </p:nvSpPr>
        <p:spPr bwMode="auto">
          <a:xfrm>
            <a:off x="6448425" y="1952625"/>
            <a:ext cx="4763" cy="209550"/>
          </a:xfrm>
          <a:custGeom>
            <a:avLst/>
            <a:gdLst>
              <a:gd name="T0" fmla="*/ 0 w 3"/>
              <a:gd name="T1" fmla="*/ 0 h 132"/>
              <a:gd name="T2" fmla="*/ 4763 w 3"/>
              <a:gd name="T3" fmla="*/ 209550 h 132"/>
              <a:gd name="T4" fmla="*/ 0 60000 65536"/>
              <a:gd name="T5" fmla="*/ 0 60000 65536"/>
              <a:gd name="T6" fmla="*/ 0 w 3"/>
              <a:gd name="T7" fmla="*/ 0 h 132"/>
              <a:gd name="T8" fmla="*/ 3 w 3"/>
              <a:gd name="T9" fmla="*/ 132 h 132"/>
            </a:gdLst>
            <a:ahLst/>
            <a:cxnLst>
              <a:cxn ang="T4">
                <a:pos x="T0" y="T1"/>
              </a:cxn>
              <a:cxn ang="T5">
                <a:pos x="T2" y="T3"/>
              </a:cxn>
            </a:cxnLst>
            <a:rect l="T6" t="T7" r="T8" b="T9"/>
            <a:pathLst>
              <a:path w="3" h="132">
                <a:moveTo>
                  <a:pt x="0" y="0"/>
                </a:moveTo>
                <a:lnTo>
                  <a:pt x="3" y="132"/>
                </a:lnTo>
              </a:path>
            </a:pathLst>
          </a:custGeom>
          <a:noFill/>
          <a:ln w="9525">
            <a:solidFill>
              <a:schemeClr val="tx1"/>
            </a:solidFill>
            <a:round/>
            <a:headEnd/>
            <a:tailEnd/>
          </a:ln>
        </p:spPr>
        <p:txBody>
          <a:bodyPr/>
          <a:lstStyle/>
          <a:p>
            <a:endParaRPr lang="en-US"/>
          </a:p>
        </p:txBody>
      </p:sp>
      <p:sp>
        <p:nvSpPr>
          <p:cNvPr id="190498" name="Freeform 65"/>
          <p:cNvSpPr>
            <a:spLocks/>
          </p:cNvSpPr>
          <p:nvPr/>
        </p:nvSpPr>
        <p:spPr bwMode="auto">
          <a:xfrm>
            <a:off x="6591300" y="2343150"/>
            <a:ext cx="342900" cy="71438"/>
          </a:xfrm>
          <a:custGeom>
            <a:avLst/>
            <a:gdLst>
              <a:gd name="T0" fmla="*/ 0 w 216"/>
              <a:gd name="T1" fmla="*/ 0 h 45"/>
              <a:gd name="T2" fmla="*/ 342900 w 216"/>
              <a:gd name="T3" fmla="*/ 71438 h 45"/>
              <a:gd name="T4" fmla="*/ 0 60000 65536"/>
              <a:gd name="T5" fmla="*/ 0 60000 65536"/>
              <a:gd name="T6" fmla="*/ 0 w 216"/>
              <a:gd name="T7" fmla="*/ 0 h 45"/>
              <a:gd name="T8" fmla="*/ 216 w 216"/>
              <a:gd name="T9" fmla="*/ 45 h 45"/>
            </a:gdLst>
            <a:ahLst/>
            <a:cxnLst>
              <a:cxn ang="T4">
                <a:pos x="T0" y="T1"/>
              </a:cxn>
              <a:cxn ang="T5">
                <a:pos x="T2" y="T3"/>
              </a:cxn>
            </a:cxnLst>
            <a:rect l="T6" t="T7" r="T8" b="T9"/>
            <a:pathLst>
              <a:path w="216" h="45">
                <a:moveTo>
                  <a:pt x="0" y="0"/>
                </a:moveTo>
                <a:lnTo>
                  <a:pt x="216" y="45"/>
                </a:lnTo>
              </a:path>
            </a:pathLst>
          </a:custGeom>
          <a:noFill/>
          <a:ln w="9525">
            <a:solidFill>
              <a:schemeClr val="tx1"/>
            </a:solidFill>
            <a:round/>
            <a:headEnd/>
            <a:tailEnd/>
          </a:ln>
        </p:spPr>
        <p:txBody>
          <a:bodyPr/>
          <a:lstStyle/>
          <a:p>
            <a:endParaRPr lang="en-US"/>
          </a:p>
        </p:txBody>
      </p:sp>
      <p:sp>
        <p:nvSpPr>
          <p:cNvPr id="190499" name="Freeform 66"/>
          <p:cNvSpPr>
            <a:spLocks/>
          </p:cNvSpPr>
          <p:nvPr/>
        </p:nvSpPr>
        <p:spPr bwMode="auto">
          <a:xfrm>
            <a:off x="7124700" y="2062163"/>
            <a:ext cx="52388" cy="223837"/>
          </a:xfrm>
          <a:custGeom>
            <a:avLst/>
            <a:gdLst>
              <a:gd name="T0" fmla="*/ 0 w 33"/>
              <a:gd name="T1" fmla="*/ 223837 h 141"/>
              <a:gd name="T2" fmla="*/ 52388 w 33"/>
              <a:gd name="T3" fmla="*/ 0 h 141"/>
              <a:gd name="T4" fmla="*/ 0 60000 65536"/>
              <a:gd name="T5" fmla="*/ 0 60000 65536"/>
              <a:gd name="T6" fmla="*/ 0 w 33"/>
              <a:gd name="T7" fmla="*/ 0 h 141"/>
              <a:gd name="T8" fmla="*/ 33 w 33"/>
              <a:gd name="T9" fmla="*/ 141 h 141"/>
            </a:gdLst>
            <a:ahLst/>
            <a:cxnLst>
              <a:cxn ang="T4">
                <a:pos x="T0" y="T1"/>
              </a:cxn>
              <a:cxn ang="T5">
                <a:pos x="T2" y="T3"/>
              </a:cxn>
            </a:cxnLst>
            <a:rect l="T6" t="T7" r="T8" b="T9"/>
            <a:pathLst>
              <a:path w="33" h="141">
                <a:moveTo>
                  <a:pt x="0" y="141"/>
                </a:moveTo>
                <a:lnTo>
                  <a:pt x="33" y="0"/>
                </a:lnTo>
              </a:path>
            </a:pathLst>
          </a:custGeom>
          <a:noFill/>
          <a:ln w="9525">
            <a:solidFill>
              <a:schemeClr val="tx1"/>
            </a:solidFill>
            <a:round/>
            <a:headEnd/>
            <a:tailEnd/>
          </a:ln>
        </p:spPr>
        <p:txBody>
          <a:bodyPr/>
          <a:lstStyle/>
          <a:p>
            <a:endParaRPr lang="en-US"/>
          </a:p>
        </p:txBody>
      </p:sp>
      <p:sp>
        <p:nvSpPr>
          <p:cNvPr id="190500" name="Freeform 67"/>
          <p:cNvSpPr>
            <a:spLocks/>
          </p:cNvSpPr>
          <p:nvPr/>
        </p:nvSpPr>
        <p:spPr bwMode="auto">
          <a:xfrm>
            <a:off x="7205663" y="2466975"/>
            <a:ext cx="219075" cy="128588"/>
          </a:xfrm>
          <a:custGeom>
            <a:avLst/>
            <a:gdLst>
              <a:gd name="T0" fmla="*/ 0 w 138"/>
              <a:gd name="T1" fmla="*/ 0 h 81"/>
              <a:gd name="T2" fmla="*/ 219075 w 138"/>
              <a:gd name="T3" fmla="*/ 128588 h 81"/>
              <a:gd name="T4" fmla="*/ 0 60000 65536"/>
              <a:gd name="T5" fmla="*/ 0 60000 65536"/>
              <a:gd name="T6" fmla="*/ 0 w 138"/>
              <a:gd name="T7" fmla="*/ 0 h 81"/>
              <a:gd name="T8" fmla="*/ 138 w 138"/>
              <a:gd name="T9" fmla="*/ 81 h 81"/>
            </a:gdLst>
            <a:ahLst/>
            <a:cxnLst>
              <a:cxn ang="T4">
                <a:pos x="T0" y="T1"/>
              </a:cxn>
              <a:cxn ang="T5">
                <a:pos x="T2" y="T3"/>
              </a:cxn>
            </a:cxnLst>
            <a:rect l="T6" t="T7" r="T8" b="T9"/>
            <a:pathLst>
              <a:path w="138" h="81">
                <a:moveTo>
                  <a:pt x="0" y="0"/>
                </a:moveTo>
                <a:lnTo>
                  <a:pt x="138" y="81"/>
                </a:lnTo>
              </a:path>
            </a:pathLst>
          </a:custGeom>
          <a:noFill/>
          <a:ln w="9525">
            <a:solidFill>
              <a:schemeClr val="tx1"/>
            </a:solidFill>
            <a:round/>
            <a:headEnd/>
            <a:tailEnd/>
          </a:ln>
        </p:spPr>
        <p:txBody>
          <a:bodyPr/>
          <a:lstStyle/>
          <a:p>
            <a:endParaRPr lang="en-US"/>
          </a:p>
        </p:txBody>
      </p:sp>
      <p:sp>
        <p:nvSpPr>
          <p:cNvPr id="190501" name="Freeform 68"/>
          <p:cNvSpPr>
            <a:spLocks/>
          </p:cNvSpPr>
          <p:nvPr/>
        </p:nvSpPr>
        <p:spPr bwMode="auto">
          <a:xfrm>
            <a:off x="7024688" y="2595563"/>
            <a:ext cx="33337" cy="214312"/>
          </a:xfrm>
          <a:custGeom>
            <a:avLst/>
            <a:gdLst>
              <a:gd name="T0" fmla="*/ 33337 w 21"/>
              <a:gd name="T1" fmla="*/ 0 h 135"/>
              <a:gd name="T2" fmla="*/ 0 w 21"/>
              <a:gd name="T3" fmla="*/ 214312 h 135"/>
              <a:gd name="T4" fmla="*/ 0 60000 65536"/>
              <a:gd name="T5" fmla="*/ 0 60000 65536"/>
              <a:gd name="T6" fmla="*/ 0 w 21"/>
              <a:gd name="T7" fmla="*/ 0 h 135"/>
              <a:gd name="T8" fmla="*/ 21 w 21"/>
              <a:gd name="T9" fmla="*/ 135 h 135"/>
            </a:gdLst>
            <a:ahLst/>
            <a:cxnLst>
              <a:cxn ang="T4">
                <a:pos x="T0" y="T1"/>
              </a:cxn>
              <a:cxn ang="T5">
                <a:pos x="T2" y="T3"/>
              </a:cxn>
            </a:cxnLst>
            <a:rect l="T6" t="T7" r="T8" b="T9"/>
            <a:pathLst>
              <a:path w="21" h="135">
                <a:moveTo>
                  <a:pt x="21" y="0"/>
                </a:moveTo>
                <a:lnTo>
                  <a:pt x="0" y="135"/>
                </a:lnTo>
              </a:path>
            </a:pathLst>
          </a:custGeom>
          <a:noFill/>
          <a:ln w="9525">
            <a:solidFill>
              <a:schemeClr val="tx1"/>
            </a:solidFill>
            <a:round/>
            <a:headEnd/>
            <a:tailEnd/>
          </a:ln>
        </p:spPr>
        <p:txBody>
          <a:bodyPr/>
          <a:lstStyle/>
          <a:p>
            <a:endParaRPr lang="en-US"/>
          </a:p>
        </p:txBody>
      </p:sp>
      <p:sp>
        <p:nvSpPr>
          <p:cNvPr id="190502" name="Rectangle 69"/>
          <p:cNvSpPr>
            <a:spLocks noChangeArrowheads="1"/>
          </p:cNvSpPr>
          <p:nvPr/>
        </p:nvSpPr>
        <p:spPr bwMode="auto">
          <a:xfrm>
            <a:off x="1905000" y="3944938"/>
            <a:ext cx="1066800" cy="579437"/>
          </a:xfrm>
          <a:prstGeom prst="rect">
            <a:avLst/>
          </a:prstGeom>
          <a:noFill/>
          <a:ln w="9525">
            <a:noFill/>
            <a:miter lim="800000"/>
            <a:headEnd/>
            <a:tailEnd/>
          </a:ln>
        </p:spPr>
        <p:txBody>
          <a:bodyPr wrap="none">
            <a:spAutoFit/>
          </a:bodyPr>
          <a:lstStyle/>
          <a:p>
            <a:r>
              <a:rPr lang="en-US" sz="3200">
                <a:latin typeface="Arial" charset="0"/>
              </a:rPr>
              <a:t>C</a:t>
            </a:r>
            <a:r>
              <a:rPr lang="en-US" sz="3200" baseline="-25000">
                <a:latin typeface="Arial" charset="0"/>
              </a:rPr>
              <a:t>3</a:t>
            </a:r>
            <a:r>
              <a:rPr lang="en-US" sz="3200">
                <a:latin typeface="Arial" charset="0"/>
              </a:rPr>
              <a:t>H</a:t>
            </a:r>
            <a:r>
              <a:rPr lang="en-US" sz="3200" baseline="-25000">
                <a:latin typeface="Arial" charset="0"/>
              </a:rPr>
              <a:t>8</a:t>
            </a:r>
          </a:p>
        </p:txBody>
      </p:sp>
      <p:pic>
        <p:nvPicPr>
          <p:cNvPr id="206919" name="Picture 71" descr="Image:Propane-3D-space-filling.png">
            <a:hlinkClick r:id="rId5"/>
          </p:cNvPr>
          <p:cNvPicPr>
            <a:picLocks noChangeAspect="1" noChangeArrowheads="1"/>
          </p:cNvPicPr>
          <p:nvPr/>
        </p:nvPicPr>
        <p:blipFill>
          <a:blip r:embed="rId6" cstate="print"/>
          <a:srcRect/>
          <a:stretch>
            <a:fillRect/>
          </a:stretch>
        </p:blipFill>
        <p:spPr bwMode="auto">
          <a:xfrm>
            <a:off x="1171575" y="4781550"/>
            <a:ext cx="2432050" cy="17938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2000"/>
                                        <p:tgtEl>
                                          <p:spTgt spid="2068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919"/>
                                        </p:tgtEl>
                                        <p:attrNameLst>
                                          <p:attrName>style.visibility</p:attrName>
                                        </p:attrNameLst>
                                      </p:cBhvr>
                                      <p:to>
                                        <p:strVal val="visible"/>
                                      </p:to>
                                    </p:set>
                                    <p:anim calcmode="lin" valueType="num">
                                      <p:cBhvr>
                                        <p:cTn id="12" dur="500" fill="hold"/>
                                        <p:tgtEl>
                                          <p:spTgt spid="206919"/>
                                        </p:tgtEl>
                                        <p:attrNameLst>
                                          <p:attrName>ppt_w</p:attrName>
                                        </p:attrNameLst>
                                      </p:cBhvr>
                                      <p:tavLst>
                                        <p:tav tm="0">
                                          <p:val>
                                            <p:fltVal val="0"/>
                                          </p:val>
                                        </p:tav>
                                        <p:tav tm="100000">
                                          <p:val>
                                            <p:strVal val="#ppt_w"/>
                                          </p:val>
                                        </p:tav>
                                      </p:tavLst>
                                    </p:anim>
                                    <p:anim calcmode="lin" valueType="num">
                                      <p:cBhvr>
                                        <p:cTn id="13" dur="500" fill="hold"/>
                                        <p:tgtEl>
                                          <p:spTgt spid="206919"/>
                                        </p:tgtEl>
                                        <p:attrNameLst>
                                          <p:attrName>ppt_h</p:attrName>
                                        </p:attrNameLst>
                                      </p:cBhvr>
                                      <p:tavLst>
                                        <p:tav tm="0">
                                          <p:val>
                                            <p:fltVal val="0"/>
                                          </p:val>
                                        </p:tav>
                                        <p:tav tm="100000">
                                          <p:val>
                                            <p:strVal val="#ppt_h"/>
                                          </p:val>
                                        </p:tav>
                                      </p:tavLst>
                                    </p:anim>
                                    <p:animEffect transition="in" filter="fade">
                                      <p:cBhvr>
                                        <p:cTn id="14" dur="500"/>
                                        <p:tgtEl>
                                          <p:spTgt spid="206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r>
              <a:rPr lang="en-US" smtClean="0"/>
              <a:t>Butane</a:t>
            </a:r>
          </a:p>
        </p:txBody>
      </p:sp>
      <p:grpSp>
        <p:nvGrpSpPr>
          <p:cNvPr id="191491" name="Group 3"/>
          <p:cNvGrpSpPr>
            <a:grpSpLocks/>
          </p:cNvGrpSpPr>
          <p:nvPr/>
        </p:nvGrpSpPr>
        <p:grpSpPr bwMode="auto">
          <a:xfrm>
            <a:off x="1773238" y="2209800"/>
            <a:ext cx="719137" cy="762000"/>
            <a:chOff x="1586" y="1680"/>
            <a:chExt cx="453" cy="480"/>
          </a:xfrm>
        </p:grpSpPr>
        <p:sp>
          <p:nvSpPr>
            <p:cNvPr id="191582" name="Text Box 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1583" name="Oval 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84" name="Oval 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85" name="Oval 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86" name="Oval 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1492" name="Group 9"/>
          <p:cNvGrpSpPr>
            <a:grpSpLocks/>
          </p:cNvGrpSpPr>
          <p:nvPr/>
        </p:nvGrpSpPr>
        <p:grpSpPr bwMode="auto">
          <a:xfrm>
            <a:off x="1882775" y="2895600"/>
            <a:ext cx="587375" cy="762000"/>
            <a:chOff x="2352" y="2112"/>
            <a:chExt cx="370" cy="480"/>
          </a:xfrm>
        </p:grpSpPr>
        <p:sp>
          <p:nvSpPr>
            <p:cNvPr id="191580" name="Text Box 10"/>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81" name="Oval 11"/>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1493" name="Group 12"/>
          <p:cNvGrpSpPr>
            <a:grpSpLocks/>
          </p:cNvGrpSpPr>
          <p:nvPr/>
        </p:nvGrpSpPr>
        <p:grpSpPr bwMode="auto">
          <a:xfrm>
            <a:off x="1087438" y="2209800"/>
            <a:ext cx="719137" cy="762000"/>
            <a:chOff x="1586" y="1680"/>
            <a:chExt cx="453" cy="480"/>
          </a:xfrm>
        </p:grpSpPr>
        <p:sp>
          <p:nvSpPr>
            <p:cNvPr id="191575" name="Text Box 13"/>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1576" name="Oval 14"/>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77" name="Oval 15"/>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78" name="Oval 16"/>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79" name="Oval 17"/>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1494" name="Group 18"/>
          <p:cNvGrpSpPr>
            <a:grpSpLocks/>
          </p:cNvGrpSpPr>
          <p:nvPr/>
        </p:nvGrpSpPr>
        <p:grpSpPr bwMode="auto">
          <a:xfrm>
            <a:off x="533400" y="2209800"/>
            <a:ext cx="587375" cy="762000"/>
            <a:chOff x="1934" y="1680"/>
            <a:chExt cx="370" cy="480"/>
          </a:xfrm>
        </p:grpSpPr>
        <p:sp>
          <p:nvSpPr>
            <p:cNvPr id="191573" name="Text Box 19"/>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74" name="Oval 20"/>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1495" name="Group 21"/>
          <p:cNvGrpSpPr>
            <a:grpSpLocks/>
          </p:cNvGrpSpPr>
          <p:nvPr/>
        </p:nvGrpSpPr>
        <p:grpSpPr bwMode="auto">
          <a:xfrm>
            <a:off x="1196975" y="2895600"/>
            <a:ext cx="587375" cy="762000"/>
            <a:chOff x="2352" y="2112"/>
            <a:chExt cx="370" cy="480"/>
          </a:xfrm>
        </p:grpSpPr>
        <p:sp>
          <p:nvSpPr>
            <p:cNvPr id="191571" name="Text Box 22"/>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72" name="Oval 23"/>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1496" name="Group 24"/>
          <p:cNvGrpSpPr>
            <a:grpSpLocks/>
          </p:cNvGrpSpPr>
          <p:nvPr/>
        </p:nvGrpSpPr>
        <p:grpSpPr bwMode="auto">
          <a:xfrm>
            <a:off x="2459038" y="2209800"/>
            <a:ext cx="719137" cy="762000"/>
            <a:chOff x="1586" y="1680"/>
            <a:chExt cx="453" cy="480"/>
          </a:xfrm>
        </p:grpSpPr>
        <p:sp>
          <p:nvSpPr>
            <p:cNvPr id="191566" name="Text Box 25"/>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1567" name="Oval 26"/>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68" name="Oval 27"/>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69" name="Oval 28"/>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70" name="Oval 29"/>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1497" name="Group 30"/>
          <p:cNvGrpSpPr>
            <a:grpSpLocks/>
          </p:cNvGrpSpPr>
          <p:nvPr/>
        </p:nvGrpSpPr>
        <p:grpSpPr bwMode="auto">
          <a:xfrm>
            <a:off x="2568575" y="2895600"/>
            <a:ext cx="587375" cy="762000"/>
            <a:chOff x="2352" y="2112"/>
            <a:chExt cx="370" cy="480"/>
          </a:xfrm>
        </p:grpSpPr>
        <p:sp>
          <p:nvSpPr>
            <p:cNvPr id="191564" name="Text Box 31"/>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65" name="Oval 32"/>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1498" name="Group 33"/>
          <p:cNvGrpSpPr>
            <a:grpSpLocks/>
          </p:cNvGrpSpPr>
          <p:nvPr/>
        </p:nvGrpSpPr>
        <p:grpSpPr bwMode="auto">
          <a:xfrm>
            <a:off x="3144838" y="2209800"/>
            <a:ext cx="719137" cy="762000"/>
            <a:chOff x="1586" y="1680"/>
            <a:chExt cx="453" cy="480"/>
          </a:xfrm>
        </p:grpSpPr>
        <p:sp>
          <p:nvSpPr>
            <p:cNvPr id="191559" name="Text Box 3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1560" name="Oval 3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61" name="Oval 3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62" name="Oval 3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1563" name="Oval 3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1499" name="Group 39"/>
          <p:cNvGrpSpPr>
            <a:grpSpLocks/>
          </p:cNvGrpSpPr>
          <p:nvPr/>
        </p:nvGrpSpPr>
        <p:grpSpPr bwMode="auto">
          <a:xfrm>
            <a:off x="3810000" y="2209800"/>
            <a:ext cx="587375" cy="762000"/>
            <a:chOff x="2702" y="1680"/>
            <a:chExt cx="370" cy="480"/>
          </a:xfrm>
        </p:grpSpPr>
        <p:sp>
          <p:nvSpPr>
            <p:cNvPr id="191557" name="Text Box 40"/>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58" name="Oval 41"/>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1500" name="Group 42"/>
          <p:cNvGrpSpPr>
            <a:grpSpLocks/>
          </p:cNvGrpSpPr>
          <p:nvPr/>
        </p:nvGrpSpPr>
        <p:grpSpPr bwMode="auto">
          <a:xfrm>
            <a:off x="3254375" y="2895600"/>
            <a:ext cx="587375" cy="762000"/>
            <a:chOff x="2352" y="2112"/>
            <a:chExt cx="370" cy="480"/>
          </a:xfrm>
        </p:grpSpPr>
        <p:sp>
          <p:nvSpPr>
            <p:cNvPr id="191555" name="Text Box 43"/>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56" name="Oval 44"/>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1501" name="Group 45"/>
          <p:cNvGrpSpPr>
            <a:grpSpLocks/>
          </p:cNvGrpSpPr>
          <p:nvPr/>
        </p:nvGrpSpPr>
        <p:grpSpPr bwMode="auto">
          <a:xfrm>
            <a:off x="3254375" y="1524000"/>
            <a:ext cx="587375" cy="762000"/>
            <a:chOff x="3216" y="960"/>
            <a:chExt cx="370" cy="480"/>
          </a:xfrm>
        </p:grpSpPr>
        <p:sp>
          <p:nvSpPr>
            <p:cNvPr id="191553" name="Text Box 46"/>
            <p:cNvSpPr txBox="1">
              <a:spLocks noChangeArrowheads="1"/>
            </p:cNvSpPr>
            <p:nvPr/>
          </p:nvSpPr>
          <p:spPr bwMode="auto">
            <a:xfrm>
              <a:off x="3216"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54" name="Oval 47"/>
            <p:cNvSpPr>
              <a:spLocks noChangeAspect="1" noChangeArrowheads="1"/>
            </p:cNvSpPr>
            <p:nvPr/>
          </p:nvSpPr>
          <p:spPr bwMode="auto">
            <a:xfrm>
              <a:off x="3312"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1502" name="Group 48"/>
          <p:cNvGrpSpPr>
            <a:grpSpLocks/>
          </p:cNvGrpSpPr>
          <p:nvPr/>
        </p:nvGrpSpPr>
        <p:grpSpPr bwMode="auto">
          <a:xfrm>
            <a:off x="2568575" y="1524000"/>
            <a:ext cx="587375" cy="762000"/>
            <a:chOff x="2784" y="960"/>
            <a:chExt cx="370" cy="480"/>
          </a:xfrm>
        </p:grpSpPr>
        <p:sp>
          <p:nvSpPr>
            <p:cNvPr id="191551" name="Text Box 49"/>
            <p:cNvSpPr txBox="1">
              <a:spLocks noChangeArrowheads="1"/>
            </p:cNvSpPr>
            <p:nvPr/>
          </p:nvSpPr>
          <p:spPr bwMode="auto">
            <a:xfrm>
              <a:off x="2784"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52" name="Oval 50"/>
            <p:cNvSpPr>
              <a:spLocks noChangeAspect="1" noChangeArrowheads="1"/>
            </p:cNvSpPr>
            <p:nvPr/>
          </p:nvSpPr>
          <p:spPr bwMode="auto">
            <a:xfrm>
              <a:off x="2880"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1503" name="Group 51"/>
          <p:cNvGrpSpPr>
            <a:grpSpLocks/>
          </p:cNvGrpSpPr>
          <p:nvPr/>
        </p:nvGrpSpPr>
        <p:grpSpPr bwMode="auto">
          <a:xfrm>
            <a:off x="1882775" y="1524000"/>
            <a:ext cx="587375" cy="762000"/>
            <a:chOff x="2352" y="960"/>
            <a:chExt cx="370" cy="480"/>
          </a:xfrm>
        </p:grpSpPr>
        <p:sp>
          <p:nvSpPr>
            <p:cNvPr id="191549" name="Text Box 52"/>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50" name="Oval 53"/>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1504" name="Group 54"/>
          <p:cNvGrpSpPr>
            <a:grpSpLocks/>
          </p:cNvGrpSpPr>
          <p:nvPr/>
        </p:nvGrpSpPr>
        <p:grpSpPr bwMode="auto">
          <a:xfrm>
            <a:off x="1196975" y="1524000"/>
            <a:ext cx="587375" cy="762000"/>
            <a:chOff x="1920" y="960"/>
            <a:chExt cx="370" cy="480"/>
          </a:xfrm>
        </p:grpSpPr>
        <p:sp>
          <p:nvSpPr>
            <p:cNvPr id="191547" name="Text Box 55"/>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1548" name="Oval 56"/>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sp>
        <p:nvSpPr>
          <p:cNvPr id="191505" name="Text Box 58"/>
          <p:cNvSpPr txBox="1">
            <a:spLocks noChangeArrowheads="1"/>
          </p:cNvSpPr>
          <p:nvPr/>
        </p:nvSpPr>
        <p:spPr bwMode="auto">
          <a:xfrm>
            <a:off x="4938713" y="2306638"/>
            <a:ext cx="3748087" cy="579437"/>
          </a:xfrm>
          <a:prstGeom prst="rect">
            <a:avLst/>
          </a:prstGeom>
          <a:noFill/>
          <a:ln w="9525">
            <a:noFill/>
            <a:miter lim="800000"/>
            <a:headEnd/>
            <a:tailEnd/>
          </a:ln>
        </p:spPr>
        <p:txBody>
          <a:bodyPr wrap="none">
            <a:spAutoFit/>
          </a:bodyPr>
          <a:lstStyle/>
          <a:p>
            <a:r>
              <a:rPr lang="en-US" sz="3200">
                <a:latin typeface="Arial" charset="0"/>
              </a:rPr>
              <a:t>H - C - C - C - C - H</a:t>
            </a:r>
          </a:p>
        </p:txBody>
      </p:sp>
      <p:sp>
        <p:nvSpPr>
          <p:cNvPr id="191506" name="Line 59"/>
          <p:cNvSpPr>
            <a:spLocks noChangeShapeType="1"/>
          </p:cNvSpPr>
          <p:nvPr/>
        </p:nvSpPr>
        <p:spPr bwMode="auto">
          <a:xfrm flipV="1">
            <a:off x="5819775" y="2133600"/>
            <a:ext cx="0" cy="266700"/>
          </a:xfrm>
          <a:prstGeom prst="line">
            <a:avLst/>
          </a:prstGeom>
          <a:noFill/>
          <a:ln w="15875">
            <a:solidFill>
              <a:schemeClr val="tx1"/>
            </a:solidFill>
            <a:miter lim="800000"/>
            <a:headEnd/>
            <a:tailEnd/>
          </a:ln>
        </p:spPr>
        <p:txBody>
          <a:bodyPr wrap="none"/>
          <a:lstStyle/>
          <a:p>
            <a:endParaRPr lang="en-US"/>
          </a:p>
        </p:txBody>
      </p:sp>
      <p:sp>
        <p:nvSpPr>
          <p:cNvPr id="191507" name="Line 60"/>
          <p:cNvSpPr>
            <a:spLocks noChangeShapeType="1"/>
          </p:cNvSpPr>
          <p:nvPr/>
        </p:nvSpPr>
        <p:spPr bwMode="auto">
          <a:xfrm flipV="1">
            <a:off x="6477000" y="2095500"/>
            <a:ext cx="0" cy="266700"/>
          </a:xfrm>
          <a:prstGeom prst="line">
            <a:avLst/>
          </a:prstGeom>
          <a:noFill/>
          <a:ln w="15875">
            <a:solidFill>
              <a:schemeClr val="tx1"/>
            </a:solidFill>
            <a:miter lim="800000"/>
            <a:headEnd/>
            <a:tailEnd/>
          </a:ln>
        </p:spPr>
        <p:txBody>
          <a:bodyPr wrap="none"/>
          <a:lstStyle/>
          <a:p>
            <a:endParaRPr lang="en-US"/>
          </a:p>
        </p:txBody>
      </p:sp>
      <p:sp>
        <p:nvSpPr>
          <p:cNvPr id="191508" name="Line 61"/>
          <p:cNvSpPr>
            <a:spLocks noChangeShapeType="1"/>
          </p:cNvSpPr>
          <p:nvPr/>
        </p:nvSpPr>
        <p:spPr bwMode="auto">
          <a:xfrm flipV="1">
            <a:off x="7162800" y="2095500"/>
            <a:ext cx="0" cy="266700"/>
          </a:xfrm>
          <a:prstGeom prst="line">
            <a:avLst/>
          </a:prstGeom>
          <a:noFill/>
          <a:ln w="15875">
            <a:solidFill>
              <a:schemeClr val="tx1"/>
            </a:solidFill>
            <a:miter lim="800000"/>
            <a:headEnd/>
            <a:tailEnd/>
          </a:ln>
        </p:spPr>
        <p:txBody>
          <a:bodyPr wrap="none"/>
          <a:lstStyle/>
          <a:p>
            <a:endParaRPr lang="en-US"/>
          </a:p>
        </p:txBody>
      </p:sp>
      <p:sp>
        <p:nvSpPr>
          <p:cNvPr id="191509" name="Line 62"/>
          <p:cNvSpPr>
            <a:spLocks noChangeShapeType="1"/>
          </p:cNvSpPr>
          <p:nvPr/>
        </p:nvSpPr>
        <p:spPr bwMode="auto">
          <a:xfrm flipV="1">
            <a:off x="7848600" y="2095500"/>
            <a:ext cx="0" cy="266700"/>
          </a:xfrm>
          <a:prstGeom prst="line">
            <a:avLst/>
          </a:prstGeom>
          <a:noFill/>
          <a:ln w="15875">
            <a:solidFill>
              <a:schemeClr val="tx1"/>
            </a:solidFill>
            <a:miter lim="800000"/>
            <a:headEnd/>
            <a:tailEnd/>
          </a:ln>
        </p:spPr>
        <p:txBody>
          <a:bodyPr wrap="none"/>
          <a:lstStyle/>
          <a:p>
            <a:endParaRPr lang="en-US"/>
          </a:p>
        </p:txBody>
      </p:sp>
      <p:sp>
        <p:nvSpPr>
          <p:cNvPr id="191510" name="Line 63"/>
          <p:cNvSpPr>
            <a:spLocks noChangeShapeType="1"/>
          </p:cNvSpPr>
          <p:nvPr/>
        </p:nvSpPr>
        <p:spPr bwMode="auto">
          <a:xfrm flipV="1">
            <a:off x="5819775" y="2857500"/>
            <a:ext cx="0" cy="266700"/>
          </a:xfrm>
          <a:prstGeom prst="line">
            <a:avLst/>
          </a:prstGeom>
          <a:noFill/>
          <a:ln w="15875">
            <a:solidFill>
              <a:schemeClr val="tx1"/>
            </a:solidFill>
            <a:miter lim="800000"/>
            <a:headEnd/>
            <a:tailEnd/>
          </a:ln>
        </p:spPr>
        <p:txBody>
          <a:bodyPr wrap="none"/>
          <a:lstStyle/>
          <a:p>
            <a:endParaRPr lang="en-US"/>
          </a:p>
        </p:txBody>
      </p:sp>
      <p:sp>
        <p:nvSpPr>
          <p:cNvPr id="191511" name="Line 64"/>
          <p:cNvSpPr>
            <a:spLocks noChangeShapeType="1"/>
          </p:cNvSpPr>
          <p:nvPr/>
        </p:nvSpPr>
        <p:spPr bwMode="auto">
          <a:xfrm flipV="1">
            <a:off x="6477000" y="2857500"/>
            <a:ext cx="0" cy="266700"/>
          </a:xfrm>
          <a:prstGeom prst="line">
            <a:avLst/>
          </a:prstGeom>
          <a:noFill/>
          <a:ln w="15875">
            <a:solidFill>
              <a:schemeClr val="tx1"/>
            </a:solidFill>
            <a:miter lim="800000"/>
            <a:headEnd/>
            <a:tailEnd/>
          </a:ln>
        </p:spPr>
        <p:txBody>
          <a:bodyPr wrap="none"/>
          <a:lstStyle/>
          <a:p>
            <a:endParaRPr lang="en-US"/>
          </a:p>
        </p:txBody>
      </p:sp>
      <p:sp>
        <p:nvSpPr>
          <p:cNvPr id="191512" name="Line 65"/>
          <p:cNvSpPr>
            <a:spLocks noChangeShapeType="1"/>
          </p:cNvSpPr>
          <p:nvPr/>
        </p:nvSpPr>
        <p:spPr bwMode="auto">
          <a:xfrm flipV="1">
            <a:off x="7162800" y="2857500"/>
            <a:ext cx="0" cy="266700"/>
          </a:xfrm>
          <a:prstGeom prst="line">
            <a:avLst/>
          </a:prstGeom>
          <a:noFill/>
          <a:ln w="15875">
            <a:solidFill>
              <a:schemeClr val="tx1"/>
            </a:solidFill>
            <a:miter lim="800000"/>
            <a:headEnd/>
            <a:tailEnd/>
          </a:ln>
        </p:spPr>
        <p:txBody>
          <a:bodyPr wrap="none"/>
          <a:lstStyle/>
          <a:p>
            <a:endParaRPr lang="en-US"/>
          </a:p>
        </p:txBody>
      </p:sp>
      <p:sp>
        <p:nvSpPr>
          <p:cNvPr id="191513" name="Line 66"/>
          <p:cNvSpPr>
            <a:spLocks noChangeShapeType="1"/>
          </p:cNvSpPr>
          <p:nvPr/>
        </p:nvSpPr>
        <p:spPr bwMode="auto">
          <a:xfrm flipV="1">
            <a:off x="7848600" y="2895600"/>
            <a:ext cx="0" cy="266700"/>
          </a:xfrm>
          <a:prstGeom prst="line">
            <a:avLst/>
          </a:prstGeom>
          <a:noFill/>
          <a:ln w="15875">
            <a:solidFill>
              <a:schemeClr val="tx1"/>
            </a:solidFill>
            <a:miter lim="800000"/>
            <a:headEnd/>
            <a:tailEnd/>
          </a:ln>
        </p:spPr>
        <p:txBody>
          <a:bodyPr wrap="none"/>
          <a:lstStyle/>
          <a:p>
            <a:endParaRPr lang="en-US"/>
          </a:p>
        </p:txBody>
      </p:sp>
      <p:sp>
        <p:nvSpPr>
          <p:cNvPr id="191514" name="Text Box 67"/>
          <p:cNvSpPr txBox="1">
            <a:spLocks noChangeArrowheads="1"/>
          </p:cNvSpPr>
          <p:nvPr/>
        </p:nvSpPr>
        <p:spPr bwMode="auto">
          <a:xfrm>
            <a:off x="5589588" y="1554163"/>
            <a:ext cx="2486025" cy="579437"/>
          </a:xfrm>
          <a:prstGeom prst="rect">
            <a:avLst/>
          </a:prstGeom>
          <a:noFill/>
          <a:ln w="9525">
            <a:noFill/>
            <a:miter lim="800000"/>
            <a:headEnd/>
            <a:tailEnd/>
          </a:ln>
        </p:spPr>
        <p:txBody>
          <a:bodyPr wrap="none">
            <a:spAutoFit/>
          </a:bodyPr>
          <a:lstStyle/>
          <a:p>
            <a:r>
              <a:rPr lang="en-US" sz="3200">
                <a:latin typeface="Arial" charset="0"/>
              </a:rPr>
              <a:t>H   H   H    H</a:t>
            </a:r>
          </a:p>
        </p:txBody>
      </p:sp>
      <p:sp>
        <p:nvSpPr>
          <p:cNvPr id="191515" name="Text Box 68"/>
          <p:cNvSpPr txBox="1">
            <a:spLocks noChangeArrowheads="1"/>
          </p:cNvSpPr>
          <p:nvPr/>
        </p:nvSpPr>
        <p:spPr bwMode="auto">
          <a:xfrm>
            <a:off x="5599113" y="3048000"/>
            <a:ext cx="2486025" cy="579438"/>
          </a:xfrm>
          <a:prstGeom prst="rect">
            <a:avLst/>
          </a:prstGeom>
          <a:noFill/>
          <a:ln w="9525">
            <a:noFill/>
            <a:miter lim="800000"/>
            <a:headEnd/>
            <a:tailEnd/>
          </a:ln>
        </p:spPr>
        <p:txBody>
          <a:bodyPr wrap="none">
            <a:spAutoFit/>
          </a:bodyPr>
          <a:lstStyle/>
          <a:p>
            <a:r>
              <a:rPr lang="en-US" sz="3200">
                <a:latin typeface="Arial" charset="0"/>
              </a:rPr>
              <a:t>H   H   H    H</a:t>
            </a:r>
          </a:p>
        </p:txBody>
      </p:sp>
      <p:sp>
        <p:nvSpPr>
          <p:cNvPr id="191516" name="Rectangle 69"/>
          <p:cNvSpPr>
            <a:spLocks noChangeArrowheads="1"/>
          </p:cNvSpPr>
          <p:nvPr/>
        </p:nvSpPr>
        <p:spPr bwMode="auto">
          <a:xfrm>
            <a:off x="914400" y="4648200"/>
            <a:ext cx="1214438" cy="579438"/>
          </a:xfrm>
          <a:prstGeom prst="rect">
            <a:avLst/>
          </a:prstGeom>
          <a:noFill/>
          <a:ln w="9525">
            <a:noFill/>
            <a:miter lim="800000"/>
            <a:headEnd/>
            <a:tailEnd/>
          </a:ln>
        </p:spPr>
        <p:txBody>
          <a:bodyPr wrap="none">
            <a:spAutoFit/>
          </a:bodyPr>
          <a:lstStyle/>
          <a:p>
            <a:r>
              <a:rPr lang="en-US" sz="3200">
                <a:latin typeface="Arial" charset="0"/>
              </a:rPr>
              <a:t>C</a:t>
            </a:r>
            <a:r>
              <a:rPr lang="en-US" sz="3200" baseline="-25000">
                <a:latin typeface="Arial" charset="0"/>
              </a:rPr>
              <a:t>4</a:t>
            </a:r>
            <a:r>
              <a:rPr lang="en-US" sz="3200">
                <a:latin typeface="Arial" charset="0"/>
              </a:rPr>
              <a:t>H</a:t>
            </a:r>
            <a:r>
              <a:rPr lang="en-US" sz="3200" baseline="-25000">
                <a:latin typeface="Arial" charset="0"/>
              </a:rPr>
              <a:t>10</a:t>
            </a:r>
          </a:p>
        </p:txBody>
      </p:sp>
      <p:sp>
        <p:nvSpPr>
          <p:cNvPr id="191517" name="AutoShape 70">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207943" name="Freeform 71"/>
          <p:cNvSpPr>
            <a:spLocks/>
          </p:cNvSpPr>
          <p:nvPr/>
        </p:nvSpPr>
        <p:spPr bwMode="auto">
          <a:xfrm>
            <a:off x="6432550" y="5029200"/>
            <a:ext cx="533400" cy="161925"/>
          </a:xfrm>
          <a:custGeom>
            <a:avLst/>
            <a:gdLst>
              <a:gd name="T0" fmla="*/ 0 w 336"/>
              <a:gd name="T1" fmla="*/ 0 h 102"/>
              <a:gd name="T2" fmla="*/ 280987 w 336"/>
              <a:gd name="T3" fmla="*/ 161925 h 102"/>
              <a:gd name="T4" fmla="*/ 533400 w 336"/>
              <a:gd name="T5" fmla="*/ 0 h 102"/>
              <a:gd name="T6" fmla="*/ 0 60000 65536"/>
              <a:gd name="T7" fmla="*/ 0 60000 65536"/>
              <a:gd name="T8" fmla="*/ 0 60000 65536"/>
              <a:gd name="T9" fmla="*/ 0 w 336"/>
              <a:gd name="T10" fmla="*/ 0 h 102"/>
              <a:gd name="T11" fmla="*/ 336 w 336"/>
              <a:gd name="T12" fmla="*/ 102 h 102"/>
            </a:gdLst>
            <a:ahLst/>
            <a:cxnLst>
              <a:cxn ang="T6">
                <a:pos x="T0" y="T1"/>
              </a:cxn>
              <a:cxn ang="T7">
                <a:pos x="T2" y="T3"/>
              </a:cxn>
              <a:cxn ang="T8">
                <a:pos x="T4" y="T5"/>
              </a:cxn>
            </a:cxnLst>
            <a:rect l="T9" t="T10" r="T11" b="T12"/>
            <a:pathLst>
              <a:path w="336" h="102">
                <a:moveTo>
                  <a:pt x="0" y="0"/>
                </a:moveTo>
                <a:cubicBezTo>
                  <a:pt x="29" y="17"/>
                  <a:pt x="121" y="102"/>
                  <a:pt x="177" y="102"/>
                </a:cubicBezTo>
                <a:cubicBezTo>
                  <a:pt x="233" y="102"/>
                  <a:pt x="303" y="21"/>
                  <a:pt x="336" y="0"/>
                </a:cubicBezTo>
              </a:path>
            </a:pathLst>
          </a:custGeom>
          <a:noFill/>
          <a:ln w="9525">
            <a:solidFill>
              <a:srgbClr val="FF0000"/>
            </a:solidFill>
            <a:round/>
            <a:headEnd type="stealth" w="med" len="med"/>
            <a:tailEnd type="stealth" w="med" len="med"/>
          </a:ln>
        </p:spPr>
        <p:txBody>
          <a:bodyPr/>
          <a:lstStyle/>
          <a:p>
            <a:endParaRPr lang="en-US"/>
          </a:p>
        </p:txBody>
      </p:sp>
      <p:sp>
        <p:nvSpPr>
          <p:cNvPr id="191519" name="Text Box 72"/>
          <p:cNvSpPr txBox="1">
            <a:spLocks noChangeArrowheads="1"/>
          </p:cNvSpPr>
          <p:nvPr/>
        </p:nvSpPr>
        <p:spPr bwMode="auto">
          <a:xfrm>
            <a:off x="5883275" y="4913313"/>
            <a:ext cx="349250" cy="366712"/>
          </a:xfrm>
          <a:prstGeom prst="rect">
            <a:avLst/>
          </a:prstGeom>
          <a:noFill/>
          <a:ln w="9525">
            <a:noFill/>
            <a:miter lim="800000"/>
            <a:headEnd/>
            <a:tailEnd/>
          </a:ln>
        </p:spPr>
        <p:txBody>
          <a:bodyPr wrap="none">
            <a:spAutoFit/>
          </a:bodyPr>
          <a:lstStyle/>
          <a:p>
            <a:r>
              <a:rPr lang="en-US" sz="1800">
                <a:latin typeface="Arial" charset="0"/>
              </a:rPr>
              <a:t>C</a:t>
            </a:r>
          </a:p>
        </p:txBody>
      </p:sp>
      <p:sp>
        <p:nvSpPr>
          <p:cNvPr id="191520" name="Text Box 73"/>
          <p:cNvSpPr txBox="1">
            <a:spLocks noChangeArrowheads="1"/>
          </p:cNvSpPr>
          <p:nvPr/>
        </p:nvSpPr>
        <p:spPr bwMode="auto">
          <a:xfrm>
            <a:off x="6540500" y="4800600"/>
            <a:ext cx="349250" cy="366713"/>
          </a:xfrm>
          <a:prstGeom prst="rect">
            <a:avLst/>
          </a:prstGeom>
          <a:noFill/>
          <a:ln w="9525">
            <a:noFill/>
            <a:miter lim="800000"/>
            <a:headEnd/>
            <a:tailEnd/>
          </a:ln>
        </p:spPr>
        <p:txBody>
          <a:bodyPr wrap="none">
            <a:spAutoFit/>
          </a:bodyPr>
          <a:lstStyle/>
          <a:p>
            <a:r>
              <a:rPr lang="en-US" sz="1800">
                <a:latin typeface="Arial" charset="0"/>
              </a:rPr>
              <a:t>C</a:t>
            </a:r>
          </a:p>
        </p:txBody>
      </p:sp>
      <p:sp>
        <p:nvSpPr>
          <p:cNvPr id="191521" name="Text Box 74"/>
          <p:cNvSpPr txBox="1">
            <a:spLocks noChangeArrowheads="1"/>
          </p:cNvSpPr>
          <p:nvPr/>
        </p:nvSpPr>
        <p:spPr bwMode="auto">
          <a:xfrm>
            <a:off x="7194550" y="4891088"/>
            <a:ext cx="349250" cy="366712"/>
          </a:xfrm>
          <a:prstGeom prst="rect">
            <a:avLst/>
          </a:prstGeom>
          <a:noFill/>
          <a:ln w="9525">
            <a:noFill/>
            <a:miter lim="800000"/>
            <a:headEnd/>
            <a:tailEnd/>
          </a:ln>
        </p:spPr>
        <p:txBody>
          <a:bodyPr wrap="none">
            <a:spAutoFit/>
          </a:bodyPr>
          <a:lstStyle/>
          <a:p>
            <a:r>
              <a:rPr lang="en-US" sz="1800">
                <a:latin typeface="Arial" charset="0"/>
              </a:rPr>
              <a:t>C</a:t>
            </a:r>
          </a:p>
        </p:txBody>
      </p:sp>
      <p:sp>
        <p:nvSpPr>
          <p:cNvPr id="191522" name="Text Box 75"/>
          <p:cNvSpPr txBox="1">
            <a:spLocks noChangeArrowheads="1"/>
          </p:cNvSpPr>
          <p:nvPr/>
        </p:nvSpPr>
        <p:spPr bwMode="auto">
          <a:xfrm>
            <a:off x="5822950" y="44338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3" name="Text Box 76"/>
          <p:cNvSpPr txBox="1">
            <a:spLocks noChangeArrowheads="1"/>
          </p:cNvSpPr>
          <p:nvPr/>
        </p:nvSpPr>
        <p:spPr bwMode="auto">
          <a:xfrm>
            <a:off x="6540500" y="4267200"/>
            <a:ext cx="349250" cy="366713"/>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4" name="Text Box 77"/>
          <p:cNvSpPr txBox="1">
            <a:spLocks noChangeArrowheads="1"/>
          </p:cNvSpPr>
          <p:nvPr/>
        </p:nvSpPr>
        <p:spPr bwMode="auto">
          <a:xfrm>
            <a:off x="7302500" y="44338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5" name="Text Box 78"/>
          <p:cNvSpPr txBox="1">
            <a:spLocks noChangeArrowheads="1"/>
          </p:cNvSpPr>
          <p:nvPr/>
        </p:nvSpPr>
        <p:spPr bwMode="auto">
          <a:xfrm>
            <a:off x="5441950" y="51196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6" name="Text Box 79"/>
          <p:cNvSpPr txBox="1">
            <a:spLocks noChangeArrowheads="1"/>
          </p:cNvSpPr>
          <p:nvPr/>
        </p:nvSpPr>
        <p:spPr bwMode="auto">
          <a:xfrm>
            <a:off x="5975350" y="54244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7" name="Text Box 80"/>
          <p:cNvSpPr txBox="1">
            <a:spLocks noChangeArrowheads="1"/>
          </p:cNvSpPr>
          <p:nvPr/>
        </p:nvSpPr>
        <p:spPr bwMode="auto">
          <a:xfrm>
            <a:off x="6540500" y="5334000"/>
            <a:ext cx="349250" cy="366713"/>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8" name="Text Box 81"/>
          <p:cNvSpPr txBox="1">
            <a:spLocks noChangeArrowheads="1"/>
          </p:cNvSpPr>
          <p:nvPr/>
        </p:nvSpPr>
        <p:spPr bwMode="auto">
          <a:xfrm>
            <a:off x="7118350" y="54244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29" name="Text Box 82"/>
          <p:cNvSpPr txBox="1">
            <a:spLocks noChangeArrowheads="1"/>
          </p:cNvSpPr>
          <p:nvPr/>
        </p:nvSpPr>
        <p:spPr bwMode="auto">
          <a:xfrm>
            <a:off x="8413750" y="47386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30" name="Freeform 83"/>
          <p:cNvSpPr>
            <a:spLocks/>
          </p:cNvSpPr>
          <p:nvPr/>
        </p:nvSpPr>
        <p:spPr bwMode="auto">
          <a:xfrm>
            <a:off x="5980113" y="4738688"/>
            <a:ext cx="61912" cy="214312"/>
          </a:xfrm>
          <a:custGeom>
            <a:avLst/>
            <a:gdLst>
              <a:gd name="T0" fmla="*/ 0 w 39"/>
              <a:gd name="T1" fmla="*/ 0 h 135"/>
              <a:gd name="T2" fmla="*/ 61912 w 39"/>
              <a:gd name="T3" fmla="*/ 214312 h 135"/>
              <a:gd name="T4" fmla="*/ 0 60000 65536"/>
              <a:gd name="T5" fmla="*/ 0 60000 65536"/>
              <a:gd name="T6" fmla="*/ 0 w 39"/>
              <a:gd name="T7" fmla="*/ 0 h 135"/>
              <a:gd name="T8" fmla="*/ 39 w 39"/>
              <a:gd name="T9" fmla="*/ 135 h 135"/>
            </a:gdLst>
            <a:ahLst/>
            <a:cxnLst>
              <a:cxn ang="T4">
                <a:pos x="T0" y="T1"/>
              </a:cxn>
              <a:cxn ang="T5">
                <a:pos x="T2" y="T3"/>
              </a:cxn>
            </a:cxnLst>
            <a:rect l="T6" t="T7" r="T8" b="T9"/>
            <a:pathLst>
              <a:path w="39" h="135">
                <a:moveTo>
                  <a:pt x="0" y="0"/>
                </a:moveTo>
                <a:lnTo>
                  <a:pt x="39" y="135"/>
                </a:lnTo>
              </a:path>
            </a:pathLst>
          </a:custGeom>
          <a:noFill/>
          <a:ln w="9525">
            <a:solidFill>
              <a:schemeClr val="tx1"/>
            </a:solidFill>
            <a:round/>
            <a:headEnd/>
            <a:tailEnd/>
          </a:ln>
        </p:spPr>
        <p:txBody>
          <a:bodyPr/>
          <a:lstStyle/>
          <a:p>
            <a:endParaRPr lang="en-US"/>
          </a:p>
        </p:txBody>
      </p:sp>
      <p:sp>
        <p:nvSpPr>
          <p:cNvPr id="191531" name="Freeform 84"/>
          <p:cNvSpPr>
            <a:spLocks/>
          </p:cNvSpPr>
          <p:nvPr/>
        </p:nvSpPr>
        <p:spPr bwMode="auto">
          <a:xfrm>
            <a:off x="6103938" y="5253038"/>
            <a:ext cx="33337" cy="233362"/>
          </a:xfrm>
          <a:custGeom>
            <a:avLst/>
            <a:gdLst>
              <a:gd name="T0" fmla="*/ 0 w 21"/>
              <a:gd name="T1" fmla="*/ 0 h 147"/>
              <a:gd name="T2" fmla="*/ 33337 w 21"/>
              <a:gd name="T3" fmla="*/ 233362 h 147"/>
              <a:gd name="T4" fmla="*/ 0 60000 65536"/>
              <a:gd name="T5" fmla="*/ 0 60000 65536"/>
              <a:gd name="T6" fmla="*/ 0 w 21"/>
              <a:gd name="T7" fmla="*/ 0 h 147"/>
              <a:gd name="T8" fmla="*/ 21 w 21"/>
              <a:gd name="T9" fmla="*/ 147 h 147"/>
            </a:gdLst>
            <a:ahLst/>
            <a:cxnLst>
              <a:cxn ang="T4">
                <a:pos x="T0" y="T1"/>
              </a:cxn>
              <a:cxn ang="T5">
                <a:pos x="T2" y="T3"/>
              </a:cxn>
            </a:cxnLst>
            <a:rect l="T6" t="T7" r="T8" b="T9"/>
            <a:pathLst>
              <a:path w="21" h="147">
                <a:moveTo>
                  <a:pt x="0" y="0"/>
                </a:moveTo>
                <a:lnTo>
                  <a:pt x="21" y="147"/>
                </a:lnTo>
              </a:path>
            </a:pathLst>
          </a:custGeom>
          <a:noFill/>
          <a:ln w="9525">
            <a:solidFill>
              <a:schemeClr val="tx1"/>
            </a:solidFill>
            <a:round/>
            <a:headEnd/>
            <a:tailEnd/>
          </a:ln>
        </p:spPr>
        <p:txBody>
          <a:bodyPr/>
          <a:lstStyle/>
          <a:p>
            <a:endParaRPr lang="en-US"/>
          </a:p>
        </p:txBody>
      </p:sp>
      <p:sp>
        <p:nvSpPr>
          <p:cNvPr id="191532" name="Freeform 85"/>
          <p:cNvSpPr>
            <a:spLocks/>
          </p:cNvSpPr>
          <p:nvPr/>
        </p:nvSpPr>
        <p:spPr bwMode="auto">
          <a:xfrm>
            <a:off x="5746750" y="5176838"/>
            <a:ext cx="195263" cy="80962"/>
          </a:xfrm>
          <a:custGeom>
            <a:avLst/>
            <a:gdLst>
              <a:gd name="T0" fmla="*/ 0 w 123"/>
              <a:gd name="T1" fmla="*/ 80962 h 51"/>
              <a:gd name="T2" fmla="*/ 195263 w 123"/>
              <a:gd name="T3" fmla="*/ 0 h 51"/>
              <a:gd name="T4" fmla="*/ 0 60000 65536"/>
              <a:gd name="T5" fmla="*/ 0 60000 65536"/>
              <a:gd name="T6" fmla="*/ 0 w 123"/>
              <a:gd name="T7" fmla="*/ 0 h 51"/>
              <a:gd name="T8" fmla="*/ 123 w 123"/>
              <a:gd name="T9" fmla="*/ 51 h 51"/>
            </a:gdLst>
            <a:ahLst/>
            <a:cxnLst>
              <a:cxn ang="T4">
                <a:pos x="T0" y="T1"/>
              </a:cxn>
              <a:cxn ang="T5">
                <a:pos x="T2" y="T3"/>
              </a:cxn>
            </a:cxnLst>
            <a:rect l="T6" t="T7" r="T8" b="T9"/>
            <a:pathLst>
              <a:path w="123" h="51">
                <a:moveTo>
                  <a:pt x="0" y="51"/>
                </a:moveTo>
                <a:lnTo>
                  <a:pt x="123" y="0"/>
                </a:lnTo>
              </a:path>
            </a:pathLst>
          </a:custGeom>
          <a:noFill/>
          <a:ln w="9525">
            <a:solidFill>
              <a:schemeClr val="tx1"/>
            </a:solidFill>
            <a:round/>
            <a:headEnd/>
            <a:tailEnd/>
          </a:ln>
        </p:spPr>
        <p:txBody>
          <a:bodyPr/>
          <a:lstStyle/>
          <a:p>
            <a:endParaRPr lang="en-US"/>
          </a:p>
        </p:txBody>
      </p:sp>
      <p:sp>
        <p:nvSpPr>
          <p:cNvPr id="191533" name="Freeform 86"/>
          <p:cNvSpPr>
            <a:spLocks/>
          </p:cNvSpPr>
          <p:nvPr/>
        </p:nvSpPr>
        <p:spPr bwMode="auto">
          <a:xfrm>
            <a:off x="6232525" y="5010150"/>
            <a:ext cx="338138" cy="71438"/>
          </a:xfrm>
          <a:custGeom>
            <a:avLst/>
            <a:gdLst>
              <a:gd name="T0" fmla="*/ 0 w 213"/>
              <a:gd name="T1" fmla="*/ 71438 h 45"/>
              <a:gd name="T2" fmla="*/ 338138 w 213"/>
              <a:gd name="T3" fmla="*/ 0 h 45"/>
              <a:gd name="T4" fmla="*/ 0 60000 65536"/>
              <a:gd name="T5" fmla="*/ 0 60000 65536"/>
              <a:gd name="T6" fmla="*/ 0 w 213"/>
              <a:gd name="T7" fmla="*/ 0 h 45"/>
              <a:gd name="T8" fmla="*/ 213 w 213"/>
              <a:gd name="T9" fmla="*/ 45 h 45"/>
            </a:gdLst>
            <a:ahLst/>
            <a:cxnLst>
              <a:cxn ang="T4">
                <a:pos x="T0" y="T1"/>
              </a:cxn>
              <a:cxn ang="T5">
                <a:pos x="T2" y="T3"/>
              </a:cxn>
            </a:cxnLst>
            <a:rect l="T6" t="T7" r="T8" b="T9"/>
            <a:pathLst>
              <a:path w="213" h="45">
                <a:moveTo>
                  <a:pt x="0" y="45"/>
                </a:moveTo>
                <a:lnTo>
                  <a:pt x="213" y="0"/>
                </a:lnTo>
              </a:path>
            </a:pathLst>
          </a:custGeom>
          <a:noFill/>
          <a:ln w="22225">
            <a:solidFill>
              <a:schemeClr val="tx1"/>
            </a:solidFill>
            <a:round/>
            <a:headEnd/>
            <a:tailEnd/>
          </a:ln>
        </p:spPr>
        <p:txBody>
          <a:bodyPr/>
          <a:lstStyle/>
          <a:p>
            <a:endParaRPr lang="en-US"/>
          </a:p>
        </p:txBody>
      </p:sp>
      <p:sp>
        <p:nvSpPr>
          <p:cNvPr id="191534" name="Freeform 87"/>
          <p:cNvSpPr>
            <a:spLocks/>
          </p:cNvSpPr>
          <p:nvPr/>
        </p:nvSpPr>
        <p:spPr bwMode="auto">
          <a:xfrm>
            <a:off x="6708775" y="5129213"/>
            <a:ext cx="4763" cy="228600"/>
          </a:xfrm>
          <a:custGeom>
            <a:avLst/>
            <a:gdLst>
              <a:gd name="T0" fmla="*/ 0 w 3"/>
              <a:gd name="T1" fmla="*/ 0 h 144"/>
              <a:gd name="T2" fmla="*/ 4763 w 3"/>
              <a:gd name="T3" fmla="*/ 228600 h 144"/>
              <a:gd name="T4" fmla="*/ 0 60000 65536"/>
              <a:gd name="T5" fmla="*/ 0 60000 65536"/>
              <a:gd name="T6" fmla="*/ 0 w 3"/>
              <a:gd name="T7" fmla="*/ 0 h 144"/>
              <a:gd name="T8" fmla="*/ 3 w 3"/>
              <a:gd name="T9" fmla="*/ 144 h 144"/>
            </a:gdLst>
            <a:ahLst/>
            <a:cxnLst>
              <a:cxn ang="T4">
                <a:pos x="T0" y="T1"/>
              </a:cxn>
              <a:cxn ang="T5">
                <a:pos x="T2" y="T3"/>
              </a:cxn>
            </a:cxnLst>
            <a:rect l="T6" t="T7" r="T8" b="T9"/>
            <a:pathLst>
              <a:path w="3" h="144">
                <a:moveTo>
                  <a:pt x="0" y="0"/>
                </a:moveTo>
                <a:lnTo>
                  <a:pt x="3" y="144"/>
                </a:lnTo>
              </a:path>
            </a:pathLst>
          </a:custGeom>
          <a:noFill/>
          <a:ln w="9525">
            <a:solidFill>
              <a:schemeClr val="tx1"/>
            </a:solidFill>
            <a:round/>
            <a:headEnd/>
            <a:tailEnd/>
          </a:ln>
        </p:spPr>
        <p:txBody>
          <a:bodyPr/>
          <a:lstStyle/>
          <a:p>
            <a:endParaRPr lang="en-US"/>
          </a:p>
        </p:txBody>
      </p:sp>
      <p:sp>
        <p:nvSpPr>
          <p:cNvPr id="191535" name="Freeform 88"/>
          <p:cNvSpPr>
            <a:spLocks/>
          </p:cNvSpPr>
          <p:nvPr/>
        </p:nvSpPr>
        <p:spPr bwMode="auto">
          <a:xfrm>
            <a:off x="6708775" y="4619625"/>
            <a:ext cx="4763" cy="209550"/>
          </a:xfrm>
          <a:custGeom>
            <a:avLst/>
            <a:gdLst>
              <a:gd name="T0" fmla="*/ 0 w 3"/>
              <a:gd name="T1" fmla="*/ 0 h 132"/>
              <a:gd name="T2" fmla="*/ 4763 w 3"/>
              <a:gd name="T3" fmla="*/ 209550 h 132"/>
              <a:gd name="T4" fmla="*/ 0 60000 65536"/>
              <a:gd name="T5" fmla="*/ 0 60000 65536"/>
              <a:gd name="T6" fmla="*/ 0 w 3"/>
              <a:gd name="T7" fmla="*/ 0 h 132"/>
              <a:gd name="T8" fmla="*/ 3 w 3"/>
              <a:gd name="T9" fmla="*/ 132 h 132"/>
            </a:gdLst>
            <a:ahLst/>
            <a:cxnLst>
              <a:cxn ang="T4">
                <a:pos x="T0" y="T1"/>
              </a:cxn>
              <a:cxn ang="T5">
                <a:pos x="T2" y="T3"/>
              </a:cxn>
            </a:cxnLst>
            <a:rect l="T6" t="T7" r="T8" b="T9"/>
            <a:pathLst>
              <a:path w="3" h="132">
                <a:moveTo>
                  <a:pt x="0" y="0"/>
                </a:moveTo>
                <a:lnTo>
                  <a:pt x="3" y="132"/>
                </a:lnTo>
              </a:path>
            </a:pathLst>
          </a:custGeom>
          <a:noFill/>
          <a:ln w="9525">
            <a:solidFill>
              <a:schemeClr val="tx1"/>
            </a:solidFill>
            <a:round/>
            <a:headEnd/>
            <a:tailEnd/>
          </a:ln>
        </p:spPr>
        <p:txBody>
          <a:bodyPr/>
          <a:lstStyle/>
          <a:p>
            <a:endParaRPr lang="en-US"/>
          </a:p>
        </p:txBody>
      </p:sp>
      <p:sp>
        <p:nvSpPr>
          <p:cNvPr id="191536" name="Freeform 89"/>
          <p:cNvSpPr>
            <a:spLocks/>
          </p:cNvSpPr>
          <p:nvPr/>
        </p:nvSpPr>
        <p:spPr bwMode="auto">
          <a:xfrm>
            <a:off x="6851650" y="5010150"/>
            <a:ext cx="342900" cy="71438"/>
          </a:xfrm>
          <a:custGeom>
            <a:avLst/>
            <a:gdLst>
              <a:gd name="T0" fmla="*/ 0 w 216"/>
              <a:gd name="T1" fmla="*/ 0 h 45"/>
              <a:gd name="T2" fmla="*/ 342900 w 216"/>
              <a:gd name="T3" fmla="*/ 71438 h 45"/>
              <a:gd name="T4" fmla="*/ 0 60000 65536"/>
              <a:gd name="T5" fmla="*/ 0 60000 65536"/>
              <a:gd name="T6" fmla="*/ 0 w 216"/>
              <a:gd name="T7" fmla="*/ 0 h 45"/>
              <a:gd name="T8" fmla="*/ 216 w 216"/>
              <a:gd name="T9" fmla="*/ 45 h 45"/>
            </a:gdLst>
            <a:ahLst/>
            <a:cxnLst>
              <a:cxn ang="T4">
                <a:pos x="T0" y="T1"/>
              </a:cxn>
              <a:cxn ang="T5">
                <a:pos x="T2" y="T3"/>
              </a:cxn>
            </a:cxnLst>
            <a:rect l="T6" t="T7" r="T8" b="T9"/>
            <a:pathLst>
              <a:path w="216" h="45">
                <a:moveTo>
                  <a:pt x="0" y="0"/>
                </a:moveTo>
                <a:lnTo>
                  <a:pt x="216" y="45"/>
                </a:lnTo>
              </a:path>
            </a:pathLst>
          </a:custGeom>
          <a:noFill/>
          <a:ln w="22225">
            <a:solidFill>
              <a:schemeClr val="tx1"/>
            </a:solidFill>
            <a:round/>
            <a:headEnd/>
            <a:tailEnd/>
          </a:ln>
        </p:spPr>
        <p:txBody>
          <a:bodyPr/>
          <a:lstStyle/>
          <a:p>
            <a:endParaRPr lang="en-US"/>
          </a:p>
        </p:txBody>
      </p:sp>
      <p:sp>
        <p:nvSpPr>
          <p:cNvPr id="191537" name="Freeform 90"/>
          <p:cNvSpPr>
            <a:spLocks/>
          </p:cNvSpPr>
          <p:nvPr/>
        </p:nvSpPr>
        <p:spPr bwMode="auto">
          <a:xfrm>
            <a:off x="7385050" y="4729163"/>
            <a:ext cx="52388" cy="223837"/>
          </a:xfrm>
          <a:custGeom>
            <a:avLst/>
            <a:gdLst>
              <a:gd name="T0" fmla="*/ 0 w 33"/>
              <a:gd name="T1" fmla="*/ 223837 h 141"/>
              <a:gd name="T2" fmla="*/ 52388 w 33"/>
              <a:gd name="T3" fmla="*/ 0 h 141"/>
              <a:gd name="T4" fmla="*/ 0 60000 65536"/>
              <a:gd name="T5" fmla="*/ 0 60000 65536"/>
              <a:gd name="T6" fmla="*/ 0 w 33"/>
              <a:gd name="T7" fmla="*/ 0 h 141"/>
              <a:gd name="T8" fmla="*/ 33 w 33"/>
              <a:gd name="T9" fmla="*/ 141 h 141"/>
            </a:gdLst>
            <a:ahLst/>
            <a:cxnLst>
              <a:cxn ang="T4">
                <a:pos x="T0" y="T1"/>
              </a:cxn>
              <a:cxn ang="T5">
                <a:pos x="T2" y="T3"/>
              </a:cxn>
            </a:cxnLst>
            <a:rect l="T6" t="T7" r="T8" b="T9"/>
            <a:pathLst>
              <a:path w="33" h="141">
                <a:moveTo>
                  <a:pt x="0" y="141"/>
                </a:moveTo>
                <a:lnTo>
                  <a:pt x="33" y="0"/>
                </a:lnTo>
              </a:path>
            </a:pathLst>
          </a:custGeom>
          <a:noFill/>
          <a:ln w="9525">
            <a:solidFill>
              <a:schemeClr val="tx1"/>
            </a:solidFill>
            <a:round/>
            <a:headEnd/>
            <a:tailEnd/>
          </a:ln>
        </p:spPr>
        <p:txBody>
          <a:bodyPr/>
          <a:lstStyle/>
          <a:p>
            <a:endParaRPr lang="en-US"/>
          </a:p>
        </p:txBody>
      </p:sp>
      <p:sp>
        <p:nvSpPr>
          <p:cNvPr id="191538" name="Freeform 91"/>
          <p:cNvSpPr>
            <a:spLocks/>
          </p:cNvSpPr>
          <p:nvPr/>
        </p:nvSpPr>
        <p:spPr bwMode="auto">
          <a:xfrm>
            <a:off x="7285038" y="5262563"/>
            <a:ext cx="33337" cy="214312"/>
          </a:xfrm>
          <a:custGeom>
            <a:avLst/>
            <a:gdLst>
              <a:gd name="T0" fmla="*/ 33337 w 21"/>
              <a:gd name="T1" fmla="*/ 0 h 135"/>
              <a:gd name="T2" fmla="*/ 0 w 21"/>
              <a:gd name="T3" fmla="*/ 214312 h 135"/>
              <a:gd name="T4" fmla="*/ 0 60000 65536"/>
              <a:gd name="T5" fmla="*/ 0 60000 65536"/>
              <a:gd name="T6" fmla="*/ 0 w 21"/>
              <a:gd name="T7" fmla="*/ 0 h 135"/>
              <a:gd name="T8" fmla="*/ 21 w 21"/>
              <a:gd name="T9" fmla="*/ 135 h 135"/>
            </a:gdLst>
            <a:ahLst/>
            <a:cxnLst>
              <a:cxn ang="T4">
                <a:pos x="T0" y="T1"/>
              </a:cxn>
              <a:cxn ang="T5">
                <a:pos x="T2" y="T3"/>
              </a:cxn>
            </a:cxnLst>
            <a:rect l="T6" t="T7" r="T8" b="T9"/>
            <a:pathLst>
              <a:path w="21" h="135">
                <a:moveTo>
                  <a:pt x="21" y="0"/>
                </a:moveTo>
                <a:lnTo>
                  <a:pt x="0" y="135"/>
                </a:lnTo>
              </a:path>
            </a:pathLst>
          </a:custGeom>
          <a:noFill/>
          <a:ln w="9525">
            <a:solidFill>
              <a:schemeClr val="tx1"/>
            </a:solidFill>
            <a:round/>
            <a:headEnd/>
            <a:tailEnd/>
          </a:ln>
        </p:spPr>
        <p:txBody>
          <a:bodyPr/>
          <a:lstStyle/>
          <a:p>
            <a:endParaRPr lang="en-US"/>
          </a:p>
        </p:txBody>
      </p:sp>
      <p:sp>
        <p:nvSpPr>
          <p:cNvPr id="191539" name="Freeform 92"/>
          <p:cNvSpPr>
            <a:spLocks/>
          </p:cNvSpPr>
          <p:nvPr/>
        </p:nvSpPr>
        <p:spPr bwMode="auto">
          <a:xfrm>
            <a:off x="7510463" y="5033963"/>
            <a:ext cx="338137" cy="71437"/>
          </a:xfrm>
          <a:custGeom>
            <a:avLst/>
            <a:gdLst>
              <a:gd name="T0" fmla="*/ 0 w 213"/>
              <a:gd name="T1" fmla="*/ 71437 h 45"/>
              <a:gd name="T2" fmla="*/ 338137 w 213"/>
              <a:gd name="T3" fmla="*/ 0 h 45"/>
              <a:gd name="T4" fmla="*/ 0 60000 65536"/>
              <a:gd name="T5" fmla="*/ 0 60000 65536"/>
              <a:gd name="T6" fmla="*/ 0 w 213"/>
              <a:gd name="T7" fmla="*/ 0 h 45"/>
              <a:gd name="T8" fmla="*/ 213 w 213"/>
              <a:gd name="T9" fmla="*/ 45 h 45"/>
            </a:gdLst>
            <a:ahLst/>
            <a:cxnLst>
              <a:cxn ang="T4">
                <a:pos x="T0" y="T1"/>
              </a:cxn>
              <a:cxn ang="T5">
                <a:pos x="T2" y="T3"/>
              </a:cxn>
            </a:cxnLst>
            <a:rect l="T6" t="T7" r="T8" b="T9"/>
            <a:pathLst>
              <a:path w="213" h="45">
                <a:moveTo>
                  <a:pt x="0" y="45"/>
                </a:moveTo>
                <a:lnTo>
                  <a:pt x="213" y="0"/>
                </a:lnTo>
              </a:path>
            </a:pathLst>
          </a:custGeom>
          <a:noFill/>
          <a:ln w="22225">
            <a:solidFill>
              <a:schemeClr val="tx1"/>
            </a:solidFill>
            <a:round/>
            <a:headEnd/>
            <a:tailEnd/>
          </a:ln>
        </p:spPr>
        <p:txBody>
          <a:bodyPr/>
          <a:lstStyle/>
          <a:p>
            <a:endParaRPr lang="en-US"/>
          </a:p>
        </p:txBody>
      </p:sp>
      <p:sp>
        <p:nvSpPr>
          <p:cNvPr id="191540" name="Text Box 93"/>
          <p:cNvSpPr txBox="1">
            <a:spLocks noChangeArrowheads="1"/>
          </p:cNvSpPr>
          <p:nvPr/>
        </p:nvSpPr>
        <p:spPr bwMode="auto">
          <a:xfrm>
            <a:off x="7804150" y="4814888"/>
            <a:ext cx="349250" cy="366712"/>
          </a:xfrm>
          <a:prstGeom prst="rect">
            <a:avLst/>
          </a:prstGeom>
          <a:noFill/>
          <a:ln w="9525">
            <a:noFill/>
            <a:miter lim="800000"/>
            <a:headEnd/>
            <a:tailEnd/>
          </a:ln>
        </p:spPr>
        <p:txBody>
          <a:bodyPr wrap="none">
            <a:spAutoFit/>
          </a:bodyPr>
          <a:lstStyle/>
          <a:p>
            <a:r>
              <a:rPr lang="en-US" sz="1800">
                <a:latin typeface="Arial" charset="0"/>
              </a:rPr>
              <a:t>C</a:t>
            </a:r>
          </a:p>
        </p:txBody>
      </p:sp>
      <p:sp>
        <p:nvSpPr>
          <p:cNvPr id="191541" name="Text Box 94"/>
          <p:cNvSpPr txBox="1">
            <a:spLocks noChangeArrowheads="1"/>
          </p:cNvSpPr>
          <p:nvPr/>
        </p:nvSpPr>
        <p:spPr bwMode="auto">
          <a:xfrm>
            <a:off x="7804150" y="42814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42" name="Text Box 95"/>
          <p:cNvSpPr txBox="1">
            <a:spLocks noChangeArrowheads="1"/>
          </p:cNvSpPr>
          <p:nvPr/>
        </p:nvSpPr>
        <p:spPr bwMode="auto">
          <a:xfrm>
            <a:off x="7804150" y="5348288"/>
            <a:ext cx="349250" cy="366712"/>
          </a:xfrm>
          <a:prstGeom prst="rect">
            <a:avLst/>
          </a:prstGeom>
          <a:noFill/>
          <a:ln w="9525">
            <a:noFill/>
            <a:miter lim="800000"/>
            <a:headEnd/>
            <a:tailEnd/>
          </a:ln>
        </p:spPr>
        <p:txBody>
          <a:bodyPr wrap="none">
            <a:spAutoFit/>
          </a:bodyPr>
          <a:lstStyle/>
          <a:p>
            <a:r>
              <a:rPr lang="en-US" sz="1800">
                <a:latin typeface="Arial" charset="0"/>
              </a:rPr>
              <a:t>H</a:t>
            </a:r>
          </a:p>
        </p:txBody>
      </p:sp>
      <p:sp>
        <p:nvSpPr>
          <p:cNvPr id="191543" name="Freeform 96"/>
          <p:cNvSpPr>
            <a:spLocks/>
          </p:cNvSpPr>
          <p:nvPr/>
        </p:nvSpPr>
        <p:spPr bwMode="auto">
          <a:xfrm>
            <a:off x="7972425" y="5143500"/>
            <a:ext cx="4763" cy="228600"/>
          </a:xfrm>
          <a:custGeom>
            <a:avLst/>
            <a:gdLst>
              <a:gd name="T0" fmla="*/ 0 w 3"/>
              <a:gd name="T1" fmla="*/ 0 h 144"/>
              <a:gd name="T2" fmla="*/ 4763 w 3"/>
              <a:gd name="T3" fmla="*/ 228600 h 144"/>
              <a:gd name="T4" fmla="*/ 0 60000 65536"/>
              <a:gd name="T5" fmla="*/ 0 60000 65536"/>
              <a:gd name="T6" fmla="*/ 0 w 3"/>
              <a:gd name="T7" fmla="*/ 0 h 144"/>
              <a:gd name="T8" fmla="*/ 3 w 3"/>
              <a:gd name="T9" fmla="*/ 144 h 144"/>
            </a:gdLst>
            <a:ahLst/>
            <a:cxnLst>
              <a:cxn ang="T4">
                <a:pos x="T0" y="T1"/>
              </a:cxn>
              <a:cxn ang="T5">
                <a:pos x="T2" y="T3"/>
              </a:cxn>
            </a:cxnLst>
            <a:rect l="T6" t="T7" r="T8" b="T9"/>
            <a:pathLst>
              <a:path w="3" h="144">
                <a:moveTo>
                  <a:pt x="0" y="0"/>
                </a:moveTo>
                <a:lnTo>
                  <a:pt x="3" y="144"/>
                </a:lnTo>
              </a:path>
            </a:pathLst>
          </a:custGeom>
          <a:noFill/>
          <a:ln w="9525">
            <a:solidFill>
              <a:schemeClr val="tx1"/>
            </a:solidFill>
            <a:round/>
            <a:headEnd/>
            <a:tailEnd/>
          </a:ln>
        </p:spPr>
        <p:txBody>
          <a:bodyPr/>
          <a:lstStyle/>
          <a:p>
            <a:endParaRPr lang="en-US"/>
          </a:p>
        </p:txBody>
      </p:sp>
      <p:sp>
        <p:nvSpPr>
          <p:cNvPr id="191544" name="Freeform 97"/>
          <p:cNvSpPr>
            <a:spLocks/>
          </p:cNvSpPr>
          <p:nvPr/>
        </p:nvSpPr>
        <p:spPr bwMode="auto">
          <a:xfrm>
            <a:off x="7972425" y="4633913"/>
            <a:ext cx="4763" cy="209550"/>
          </a:xfrm>
          <a:custGeom>
            <a:avLst/>
            <a:gdLst>
              <a:gd name="T0" fmla="*/ 0 w 3"/>
              <a:gd name="T1" fmla="*/ 0 h 132"/>
              <a:gd name="T2" fmla="*/ 4763 w 3"/>
              <a:gd name="T3" fmla="*/ 209550 h 132"/>
              <a:gd name="T4" fmla="*/ 0 60000 65536"/>
              <a:gd name="T5" fmla="*/ 0 60000 65536"/>
              <a:gd name="T6" fmla="*/ 0 w 3"/>
              <a:gd name="T7" fmla="*/ 0 h 132"/>
              <a:gd name="T8" fmla="*/ 3 w 3"/>
              <a:gd name="T9" fmla="*/ 132 h 132"/>
            </a:gdLst>
            <a:ahLst/>
            <a:cxnLst>
              <a:cxn ang="T4">
                <a:pos x="T0" y="T1"/>
              </a:cxn>
              <a:cxn ang="T5">
                <a:pos x="T2" y="T3"/>
              </a:cxn>
            </a:cxnLst>
            <a:rect l="T6" t="T7" r="T8" b="T9"/>
            <a:pathLst>
              <a:path w="3" h="132">
                <a:moveTo>
                  <a:pt x="0" y="0"/>
                </a:moveTo>
                <a:lnTo>
                  <a:pt x="3" y="132"/>
                </a:lnTo>
              </a:path>
            </a:pathLst>
          </a:custGeom>
          <a:noFill/>
          <a:ln w="9525">
            <a:solidFill>
              <a:schemeClr val="tx1"/>
            </a:solidFill>
            <a:round/>
            <a:headEnd/>
            <a:tailEnd/>
          </a:ln>
        </p:spPr>
        <p:txBody>
          <a:bodyPr/>
          <a:lstStyle/>
          <a:p>
            <a:endParaRPr lang="en-US"/>
          </a:p>
        </p:txBody>
      </p:sp>
      <p:sp>
        <p:nvSpPr>
          <p:cNvPr id="191545" name="Freeform 98"/>
          <p:cNvSpPr>
            <a:spLocks/>
          </p:cNvSpPr>
          <p:nvPr/>
        </p:nvSpPr>
        <p:spPr bwMode="auto">
          <a:xfrm rot="-1183898">
            <a:off x="8115300" y="4957763"/>
            <a:ext cx="342900" cy="71437"/>
          </a:xfrm>
          <a:custGeom>
            <a:avLst/>
            <a:gdLst>
              <a:gd name="T0" fmla="*/ 0 w 216"/>
              <a:gd name="T1" fmla="*/ 0 h 45"/>
              <a:gd name="T2" fmla="*/ 342900 w 216"/>
              <a:gd name="T3" fmla="*/ 71437 h 45"/>
              <a:gd name="T4" fmla="*/ 0 60000 65536"/>
              <a:gd name="T5" fmla="*/ 0 60000 65536"/>
              <a:gd name="T6" fmla="*/ 0 w 216"/>
              <a:gd name="T7" fmla="*/ 0 h 45"/>
              <a:gd name="T8" fmla="*/ 216 w 216"/>
              <a:gd name="T9" fmla="*/ 45 h 45"/>
            </a:gdLst>
            <a:ahLst/>
            <a:cxnLst>
              <a:cxn ang="T4">
                <a:pos x="T0" y="T1"/>
              </a:cxn>
              <a:cxn ang="T5">
                <a:pos x="T2" y="T3"/>
              </a:cxn>
            </a:cxnLst>
            <a:rect l="T6" t="T7" r="T8" b="T9"/>
            <a:pathLst>
              <a:path w="216" h="45">
                <a:moveTo>
                  <a:pt x="0" y="0"/>
                </a:moveTo>
                <a:lnTo>
                  <a:pt x="216" y="45"/>
                </a:lnTo>
              </a:path>
            </a:pathLst>
          </a:custGeom>
          <a:noFill/>
          <a:ln w="22225">
            <a:solidFill>
              <a:schemeClr val="tx1"/>
            </a:solidFill>
            <a:round/>
            <a:headEnd/>
            <a:tailEnd/>
          </a:ln>
        </p:spPr>
        <p:txBody>
          <a:bodyPr/>
          <a:lstStyle/>
          <a:p>
            <a:endParaRPr lang="en-US"/>
          </a:p>
        </p:txBody>
      </p:sp>
      <p:pic>
        <p:nvPicPr>
          <p:cNvPr id="207972" name="Picture 100" descr="Image:Butane-3D-space-filling.png">
            <a:hlinkClick r:id="rId4"/>
          </p:cNvPr>
          <p:cNvPicPr>
            <a:picLocks noChangeAspect="1" noChangeArrowheads="1"/>
          </p:cNvPicPr>
          <p:nvPr/>
        </p:nvPicPr>
        <p:blipFill>
          <a:blip r:embed="rId5" cstate="print"/>
          <a:srcRect/>
          <a:stretch>
            <a:fillRect/>
          </a:stretch>
        </p:blipFill>
        <p:spPr bwMode="auto">
          <a:xfrm>
            <a:off x="2222500" y="4429125"/>
            <a:ext cx="2501900" cy="15287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943"/>
                                        </p:tgtEl>
                                        <p:attrNameLst>
                                          <p:attrName>style.visibility</p:attrName>
                                        </p:attrNameLst>
                                      </p:cBhvr>
                                      <p:to>
                                        <p:strVal val="visible"/>
                                      </p:to>
                                    </p:set>
                                    <p:animEffect transition="in" filter="fade">
                                      <p:cBhvr>
                                        <p:cTn id="7" dur="2000"/>
                                        <p:tgtEl>
                                          <p:spTgt spid="20794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7972"/>
                                        </p:tgtEl>
                                        <p:attrNameLst>
                                          <p:attrName>style.visibility</p:attrName>
                                        </p:attrNameLst>
                                      </p:cBhvr>
                                      <p:to>
                                        <p:strVal val="visible"/>
                                      </p:to>
                                    </p:set>
                                    <p:anim calcmode="lin" valueType="num">
                                      <p:cBhvr>
                                        <p:cTn id="12" dur="500" fill="hold"/>
                                        <p:tgtEl>
                                          <p:spTgt spid="207972"/>
                                        </p:tgtEl>
                                        <p:attrNameLst>
                                          <p:attrName>ppt_w</p:attrName>
                                        </p:attrNameLst>
                                      </p:cBhvr>
                                      <p:tavLst>
                                        <p:tav tm="0">
                                          <p:val>
                                            <p:fltVal val="0"/>
                                          </p:val>
                                        </p:tav>
                                        <p:tav tm="100000">
                                          <p:val>
                                            <p:strVal val="#ppt_w"/>
                                          </p:val>
                                        </p:tav>
                                      </p:tavLst>
                                    </p:anim>
                                    <p:anim calcmode="lin" valueType="num">
                                      <p:cBhvr>
                                        <p:cTn id="13" dur="500" fill="hold"/>
                                        <p:tgtEl>
                                          <p:spTgt spid="207972"/>
                                        </p:tgtEl>
                                        <p:attrNameLst>
                                          <p:attrName>ppt_h</p:attrName>
                                        </p:attrNameLst>
                                      </p:cBhvr>
                                      <p:tavLst>
                                        <p:tav tm="0">
                                          <p:val>
                                            <p:fltVal val="0"/>
                                          </p:val>
                                        </p:tav>
                                        <p:tav tm="100000">
                                          <p:val>
                                            <p:strVal val="#ppt_h"/>
                                          </p:val>
                                        </p:tav>
                                      </p:tavLst>
                                    </p:anim>
                                    <p:animEffect transition="in" filter="fade">
                                      <p:cBhvr>
                                        <p:cTn id="14" dur="500"/>
                                        <p:tgtEl>
                                          <p:spTgt spid="207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43"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r>
              <a:rPr lang="en-US" smtClean="0"/>
              <a:t>Nitrogen triiodide</a:t>
            </a:r>
          </a:p>
        </p:txBody>
      </p:sp>
      <p:sp>
        <p:nvSpPr>
          <p:cNvPr id="192515" name="Text Box 3"/>
          <p:cNvSpPr txBox="1">
            <a:spLocks noChangeArrowheads="1"/>
          </p:cNvSpPr>
          <p:nvPr/>
        </p:nvSpPr>
        <p:spPr bwMode="auto">
          <a:xfrm>
            <a:off x="1284288" y="17526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92516" name="Oval 4"/>
          <p:cNvSpPr>
            <a:spLocks noChangeAspect="1" noChangeArrowheads="1"/>
          </p:cNvSpPr>
          <p:nvPr/>
        </p:nvSpPr>
        <p:spPr bwMode="auto">
          <a:xfrm>
            <a:off x="1933575" y="2209800"/>
            <a:ext cx="36513" cy="36513"/>
          </a:xfrm>
          <a:prstGeom prst="ellipse">
            <a:avLst/>
          </a:prstGeom>
          <a:solidFill>
            <a:srgbClr val="FF0000"/>
          </a:solidFill>
          <a:ln w="9525">
            <a:noFill/>
            <a:round/>
            <a:headEnd/>
            <a:tailEnd/>
          </a:ln>
        </p:spPr>
        <p:txBody>
          <a:bodyPr wrap="none" anchor="ctr"/>
          <a:lstStyle/>
          <a:p>
            <a:endParaRPr lang="en-US"/>
          </a:p>
        </p:txBody>
      </p:sp>
      <p:sp>
        <p:nvSpPr>
          <p:cNvPr id="192517" name="Oval 5"/>
          <p:cNvSpPr>
            <a:spLocks noChangeAspect="1" noChangeArrowheads="1"/>
          </p:cNvSpPr>
          <p:nvPr/>
        </p:nvSpPr>
        <p:spPr bwMode="auto">
          <a:xfrm>
            <a:off x="1208088" y="2322513"/>
            <a:ext cx="36512" cy="36512"/>
          </a:xfrm>
          <a:prstGeom prst="ellipse">
            <a:avLst/>
          </a:prstGeom>
          <a:solidFill>
            <a:srgbClr val="FF0000"/>
          </a:solidFill>
          <a:ln w="9525">
            <a:noFill/>
            <a:round/>
            <a:headEnd/>
            <a:tailEnd/>
          </a:ln>
        </p:spPr>
        <p:txBody>
          <a:bodyPr wrap="none" anchor="ctr"/>
          <a:lstStyle/>
          <a:p>
            <a:endParaRPr lang="en-US"/>
          </a:p>
        </p:txBody>
      </p:sp>
      <p:sp>
        <p:nvSpPr>
          <p:cNvPr id="192518" name="Oval 6"/>
          <p:cNvSpPr>
            <a:spLocks noChangeAspect="1" noChangeArrowheads="1"/>
          </p:cNvSpPr>
          <p:nvPr/>
        </p:nvSpPr>
        <p:spPr bwMode="auto">
          <a:xfrm>
            <a:off x="1665288" y="2478088"/>
            <a:ext cx="36512" cy="36512"/>
          </a:xfrm>
          <a:prstGeom prst="ellipse">
            <a:avLst/>
          </a:prstGeom>
          <a:solidFill>
            <a:srgbClr val="FF0000"/>
          </a:solidFill>
          <a:ln w="9525">
            <a:noFill/>
            <a:round/>
            <a:headEnd/>
            <a:tailEnd/>
          </a:ln>
        </p:spPr>
        <p:txBody>
          <a:bodyPr wrap="none" anchor="ctr"/>
          <a:lstStyle/>
          <a:p>
            <a:endParaRPr lang="en-US"/>
          </a:p>
        </p:txBody>
      </p:sp>
      <p:sp>
        <p:nvSpPr>
          <p:cNvPr id="192519" name="Oval 7"/>
          <p:cNvSpPr>
            <a:spLocks noChangeAspect="1" noChangeArrowheads="1"/>
          </p:cNvSpPr>
          <p:nvPr/>
        </p:nvSpPr>
        <p:spPr bwMode="auto">
          <a:xfrm>
            <a:off x="1473200" y="1792288"/>
            <a:ext cx="36513" cy="36512"/>
          </a:xfrm>
          <a:prstGeom prst="ellipse">
            <a:avLst/>
          </a:prstGeom>
          <a:solidFill>
            <a:srgbClr val="FF0000"/>
          </a:solidFill>
          <a:ln w="9525">
            <a:noFill/>
            <a:round/>
            <a:headEnd/>
            <a:tailEnd/>
          </a:ln>
        </p:spPr>
        <p:txBody>
          <a:bodyPr wrap="none" anchor="ctr"/>
          <a:lstStyle/>
          <a:p>
            <a:endParaRPr lang="en-US"/>
          </a:p>
        </p:txBody>
      </p:sp>
      <p:sp>
        <p:nvSpPr>
          <p:cNvPr id="192520" name="Oval 8"/>
          <p:cNvSpPr>
            <a:spLocks noChangeAspect="1" noChangeArrowheads="1"/>
          </p:cNvSpPr>
          <p:nvPr/>
        </p:nvSpPr>
        <p:spPr bwMode="auto">
          <a:xfrm>
            <a:off x="1625600" y="1792288"/>
            <a:ext cx="36513" cy="36512"/>
          </a:xfrm>
          <a:prstGeom prst="ellipse">
            <a:avLst/>
          </a:prstGeom>
          <a:solidFill>
            <a:srgbClr val="FF0000"/>
          </a:solidFill>
          <a:ln w="9525">
            <a:noFill/>
            <a:round/>
            <a:headEnd/>
            <a:tailEnd/>
          </a:ln>
        </p:spPr>
        <p:txBody>
          <a:bodyPr wrap="none" anchor="ctr"/>
          <a:lstStyle/>
          <a:p>
            <a:endParaRPr lang="en-US"/>
          </a:p>
        </p:txBody>
      </p:sp>
      <p:sp>
        <p:nvSpPr>
          <p:cNvPr id="192521" name="Oval 9"/>
          <p:cNvSpPr>
            <a:spLocks noChangeAspect="1" noChangeArrowheads="1"/>
          </p:cNvSpPr>
          <p:nvPr/>
        </p:nvSpPr>
        <p:spPr bwMode="auto">
          <a:xfrm>
            <a:off x="1857375" y="2325688"/>
            <a:ext cx="36513" cy="36512"/>
          </a:xfrm>
          <a:prstGeom prst="ellipse">
            <a:avLst/>
          </a:prstGeom>
          <a:solidFill>
            <a:srgbClr val="006600"/>
          </a:solidFill>
          <a:ln w="9525">
            <a:noFill/>
            <a:round/>
            <a:headEnd/>
            <a:tailEnd/>
          </a:ln>
        </p:spPr>
        <p:txBody>
          <a:bodyPr wrap="none" anchor="ctr"/>
          <a:lstStyle/>
          <a:p>
            <a:endParaRPr lang="en-US"/>
          </a:p>
        </p:txBody>
      </p:sp>
      <p:sp>
        <p:nvSpPr>
          <p:cNvPr id="192522" name="Oval 10"/>
          <p:cNvSpPr>
            <a:spLocks noChangeAspect="1" noChangeArrowheads="1"/>
          </p:cNvSpPr>
          <p:nvPr/>
        </p:nvSpPr>
        <p:spPr bwMode="auto">
          <a:xfrm>
            <a:off x="1131888" y="2209800"/>
            <a:ext cx="36512" cy="36513"/>
          </a:xfrm>
          <a:prstGeom prst="ellipse">
            <a:avLst/>
          </a:prstGeom>
          <a:solidFill>
            <a:srgbClr val="006600"/>
          </a:solidFill>
          <a:ln w="9525">
            <a:noFill/>
            <a:round/>
            <a:headEnd/>
            <a:tailEnd/>
          </a:ln>
        </p:spPr>
        <p:txBody>
          <a:bodyPr wrap="none" anchor="ctr"/>
          <a:lstStyle/>
          <a:p>
            <a:endParaRPr lang="en-US"/>
          </a:p>
        </p:txBody>
      </p:sp>
      <p:sp>
        <p:nvSpPr>
          <p:cNvPr id="192523" name="Oval 11"/>
          <p:cNvSpPr>
            <a:spLocks noChangeAspect="1" noChangeArrowheads="1"/>
          </p:cNvSpPr>
          <p:nvPr/>
        </p:nvSpPr>
        <p:spPr bwMode="auto">
          <a:xfrm>
            <a:off x="1512888" y="2474913"/>
            <a:ext cx="36512" cy="36512"/>
          </a:xfrm>
          <a:prstGeom prst="ellipse">
            <a:avLst/>
          </a:prstGeom>
          <a:solidFill>
            <a:srgbClr val="006600"/>
          </a:solidFill>
          <a:ln w="9525">
            <a:noFill/>
            <a:round/>
            <a:headEnd/>
            <a:tailEnd/>
          </a:ln>
        </p:spPr>
        <p:txBody>
          <a:bodyPr wrap="none" anchor="ctr"/>
          <a:lstStyle/>
          <a:p>
            <a:endParaRPr lang="en-US"/>
          </a:p>
        </p:txBody>
      </p:sp>
      <p:sp>
        <p:nvSpPr>
          <p:cNvPr id="192524" name="Text Box 12"/>
          <p:cNvSpPr txBox="1">
            <a:spLocks noChangeArrowheads="1"/>
          </p:cNvSpPr>
          <p:nvPr/>
        </p:nvSpPr>
        <p:spPr bwMode="auto">
          <a:xfrm>
            <a:off x="838200" y="2133600"/>
            <a:ext cx="369888"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2525" name="Text Box 13"/>
          <p:cNvSpPr txBox="1">
            <a:spLocks noChangeArrowheads="1"/>
          </p:cNvSpPr>
          <p:nvPr/>
        </p:nvSpPr>
        <p:spPr bwMode="auto">
          <a:xfrm>
            <a:off x="1905000" y="2133600"/>
            <a:ext cx="369888"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2526" name="Text Box 14"/>
          <p:cNvSpPr txBox="1">
            <a:spLocks noChangeArrowheads="1"/>
          </p:cNvSpPr>
          <p:nvPr/>
        </p:nvSpPr>
        <p:spPr bwMode="auto">
          <a:xfrm>
            <a:off x="1436688" y="2438400"/>
            <a:ext cx="369887"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grpSp>
        <p:nvGrpSpPr>
          <p:cNvPr id="192527" name="Group 15"/>
          <p:cNvGrpSpPr>
            <a:grpSpLocks/>
          </p:cNvGrpSpPr>
          <p:nvPr/>
        </p:nvGrpSpPr>
        <p:grpSpPr bwMode="auto">
          <a:xfrm>
            <a:off x="3810000" y="1308100"/>
            <a:ext cx="1822450" cy="2425700"/>
            <a:chOff x="2160" y="1392"/>
            <a:chExt cx="1148" cy="1528"/>
          </a:xfrm>
        </p:grpSpPr>
        <p:sp>
          <p:nvSpPr>
            <p:cNvPr id="192553" name="Text Box 16"/>
            <p:cNvSpPr txBox="1">
              <a:spLocks noChangeArrowheads="1"/>
            </p:cNvSpPr>
            <p:nvPr/>
          </p:nvSpPr>
          <p:spPr bwMode="auto">
            <a:xfrm>
              <a:off x="2630" y="2016"/>
              <a:ext cx="301" cy="365"/>
            </a:xfrm>
            <a:prstGeom prst="rect">
              <a:avLst/>
            </a:prstGeom>
            <a:noFill/>
            <a:ln w="9525">
              <a:noFill/>
              <a:miter lim="800000"/>
              <a:headEnd/>
              <a:tailEnd/>
            </a:ln>
          </p:spPr>
          <p:txBody>
            <a:bodyPr wrap="none">
              <a:spAutoFit/>
            </a:bodyPr>
            <a:lstStyle/>
            <a:p>
              <a:r>
                <a:rPr lang="en-US" sz="3200">
                  <a:latin typeface="Arial" charset="0"/>
                </a:rPr>
                <a:t>N</a:t>
              </a:r>
            </a:p>
          </p:txBody>
        </p:sp>
        <p:sp>
          <p:nvSpPr>
            <p:cNvPr id="192554" name="Line 17"/>
            <p:cNvSpPr>
              <a:spLocks noChangeShapeType="1"/>
            </p:cNvSpPr>
            <p:nvPr/>
          </p:nvSpPr>
          <p:spPr bwMode="auto">
            <a:xfrm flipV="1">
              <a:off x="2784" y="1776"/>
              <a:ext cx="0" cy="288"/>
            </a:xfrm>
            <a:prstGeom prst="line">
              <a:avLst/>
            </a:prstGeom>
            <a:noFill/>
            <a:ln w="9525">
              <a:solidFill>
                <a:schemeClr val="tx1"/>
              </a:solidFill>
              <a:round/>
              <a:headEnd/>
              <a:tailEnd/>
            </a:ln>
          </p:spPr>
          <p:txBody>
            <a:bodyPr/>
            <a:lstStyle/>
            <a:p>
              <a:endParaRPr lang="en-US"/>
            </a:p>
          </p:txBody>
        </p:sp>
        <p:sp>
          <p:nvSpPr>
            <p:cNvPr id="192555" name="Freeform 18"/>
            <p:cNvSpPr>
              <a:spLocks/>
            </p:cNvSpPr>
            <p:nvPr/>
          </p:nvSpPr>
          <p:spPr bwMode="auto">
            <a:xfrm>
              <a:off x="2463" y="229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92556" name="AutoShape 19"/>
            <p:cNvSpPr>
              <a:spLocks noChangeArrowheads="1"/>
            </p:cNvSpPr>
            <p:nvPr/>
          </p:nvSpPr>
          <p:spPr bwMode="auto">
            <a:xfrm rot="1576671">
              <a:off x="2688" y="229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92557" name="Line 20"/>
            <p:cNvSpPr>
              <a:spLocks noChangeShapeType="1"/>
            </p:cNvSpPr>
            <p:nvPr/>
          </p:nvSpPr>
          <p:spPr bwMode="auto">
            <a:xfrm>
              <a:off x="2880" y="2294"/>
              <a:ext cx="240" cy="192"/>
            </a:xfrm>
            <a:prstGeom prst="line">
              <a:avLst/>
            </a:prstGeom>
            <a:noFill/>
            <a:ln w="9525">
              <a:solidFill>
                <a:schemeClr val="tx1"/>
              </a:solidFill>
              <a:round/>
              <a:headEnd/>
              <a:tailEnd/>
            </a:ln>
          </p:spPr>
          <p:txBody>
            <a:bodyPr/>
            <a:lstStyle/>
            <a:p>
              <a:endParaRPr lang="en-US"/>
            </a:p>
          </p:txBody>
        </p:sp>
        <p:sp>
          <p:nvSpPr>
            <p:cNvPr id="192558" name="Freeform 21"/>
            <p:cNvSpPr>
              <a:spLocks/>
            </p:cNvSpPr>
            <p:nvPr/>
          </p:nvSpPr>
          <p:spPr bwMode="auto">
            <a:xfrm>
              <a:off x="2736" y="239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92559" name="Text Box 22"/>
            <p:cNvSpPr txBox="1">
              <a:spLocks noChangeArrowheads="1"/>
            </p:cNvSpPr>
            <p:nvPr/>
          </p:nvSpPr>
          <p:spPr bwMode="auto">
            <a:xfrm>
              <a:off x="2736" y="2457"/>
              <a:ext cx="311" cy="173"/>
            </a:xfrm>
            <a:prstGeom prst="rect">
              <a:avLst/>
            </a:prstGeom>
            <a:noFill/>
            <a:ln w="9525">
              <a:noFill/>
              <a:miter lim="800000"/>
              <a:headEnd/>
              <a:tailEnd/>
            </a:ln>
          </p:spPr>
          <p:txBody>
            <a:bodyPr wrap="none">
              <a:spAutoFit/>
            </a:bodyPr>
            <a:lstStyle/>
            <a:p>
              <a:r>
                <a:rPr lang="en-US" sz="1200">
                  <a:latin typeface="Arial" charset="0"/>
                </a:rPr>
                <a:t>107</a:t>
              </a:r>
              <a:r>
                <a:rPr lang="en-US" sz="1200" baseline="30000">
                  <a:latin typeface="Arial" charset="0"/>
                </a:rPr>
                <a:t>o</a:t>
              </a:r>
            </a:p>
          </p:txBody>
        </p:sp>
        <p:sp>
          <p:nvSpPr>
            <p:cNvPr id="192560" name="Text Box 23"/>
            <p:cNvSpPr txBox="1">
              <a:spLocks noChangeArrowheads="1"/>
            </p:cNvSpPr>
            <p:nvPr/>
          </p:nvSpPr>
          <p:spPr bwMode="auto">
            <a:xfrm>
              <a:off x="3107" y="2344"/>
              <a:ext cx="201" cy="365"/>
            </a:xfrm>
            <a:prstGeom prst="rect">
              <a:avLst/>
            </a:prstGeom>
            <a:noFill/>
            <a:ln w="9525">
              <a:noFill/>
              <a:miter lim="800000"/>
              <a:headEnd/>
              <a:tailEnd/>
            </a:ln>
          </p:spPr>
          <p:txBody>
            <a:bodyPr wrap="none">
              <a:spAutoFit/>
            </a:bodyPr>
            <a:lstStyle/>
            <a:p>
              <a:r>
                <a:rPr lang="en-US" sz="3200">
                  <a:latin typeface="Times New Roman" pitchFamily="18" charset="0"/>
                </a:rPr>
                <a:t>I</a:t>
              </a:r>
            </a:p>
          </p:txBody>
        </p:sp>
        <p:sp>
          <p:nvSpPr>
            <p:cNvPr id="192561" name="Text Box 24"/>
            <p:cNvSpPr txBox="1">
              <a:spLocks noChangeArrowheads="1"/>
            </p:cNvSpPr>
            <p:nvPr/>
          </p:nvSpPr>
          <p:spPr bwMode="auto">
            <a:xfrm>
              <a:off x="2160" y="2363"/>
              <a:ext cx="201" cy="365"/>
            </a:xfrm>
            <a:prstGeom prst="rect">
              <a:avLst/>
            </a:prstGeom>
            <a:noFill/>
            <a:ln w="9525">
              <a:noFill/>
              <a:miter lim="800000"/>
              <a:headEnd/>
              <a:tailEnd/>
            </a:ln>
          </p:spPr>
          <p:txBody>
            <a:bodyPr wrap="none">
              <a:spAutoFit/>
            </a:bodyPr>
            <a:lstStyle/>
            <a:p>
              <a:r>
                <a:rPr lang="en-US" sz="3200">
                  <a:latin typeface="Times New Roman" pitchFamily="18" charset="0"/>
                </a:rPr>
                <a:t>I</a:t>
              </a:r>
            </a:p>
          </p:txBody>
        </p:sp>
        <p:sp>
          <p:nvSpPr>
            <p:cNvPr id="192562" name="Text Box 25"/>
            <p:cNvSpPr txBox="1">
              <a:spLocks noChangeArrowheads="1"/>
            </p:cNvSpPr>
            <p:nvPr/>
          </p:nvSpPr>
          <p:spPr bwMode="auto">
            <a:xfrm>
              <a:off x="2483" y="2555"/>
              <a:ext cx="201" cy="365"/>
            </a:xfrm>
            <a:prstGeom prst="rect">
              <a:avLst/>
            </a:prstGeom>
            <a:noFill/>
            <a:ln w="9525">
              <a:noFill/>
              <a:miter lim="800000"/>
              <a:headEnd/>
              <a:tailEnd/>
            </a:ln>
          </p:spPr>
          <p:txBody>
            <a:bodyPr wrap="none">
              <a:spAutoFit/>
            </a:bodyPr>
            <a:lstStyle/>
            <a:p>
              <a:r>
                <a:rPr lang="en-US" sz="3200">
                  <a:latin typeface="Times New Roman" pitchFamily="18" charset="0"/>
                </a:rPr>
                <a:t>I</a:t>
              </a:r>
            </a:p>
          </p:txBody>
        </p:sp>
        <p:sp>
          <p:nvSpPr>
            <p:cNvPr id="192563" name="Freeform 26"/>
            <p:cNvSpPr>
              <a:spLocks/>
            </p:cNvSpPr>
            <p:nvPr/>
          </p:nvSpPr>
          <p:spPr bwMode="auto">
            <a:xfrm>
              <a:off x="2584" y="1536"/>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92564" name="Text Box 27"/>
            <p:cNvSpPr txBox="1">
              <a:spLocks noChangeArrowheads="1"/>
            </p:cNvSpPr>
            <p:nvPr/>
          </p:nvSpPr>
          <p:spPr bwMode="auto">
            <a:xfrm>
              <a:off x="2640" y="1392"/>
              <a:ext cx="258" cy="365"/>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grpSp>
      <p:sp>
        <p:nvSpPr>
          <p:cNvPr id="192528" name="Text Box 28"/>
          <p:cNvSpPr txBox="1">
            <a:spLocks noChangeArrowheads="1"/>
          </p:cNvSpPr>
          <p:nvPr/>
        </p:nvSpPr>
        <p:spPr bwMode="auto">
          <a:xfrm>
            <a:off x="1331913" y="3352800"/>
            <a:ext cx="496887" cy="366713"/>
          </a:xfrm>
          <a:prstGeom prst="rect">
            <a:avLst/>
          </a:prstGeom>
          <a:noFill/>
          <a:ln w="9525">
            <a:noFill/>
            <a:miter lim="800000"/>
            <a:headEnd/>
            <a:tailEnd/>
          </a:ln>
        </p:spPr>
        <p:txBody>
          <a:bodyPr wrap="none">
            <a:spAutoFit/>
          </a:bodyPr>
          <a:lstStyle/>
          <a:p>
            <a:r>
              <a:rPr lang="en-US" sz="1800">
                <a:latin typeface="Arial" charset="0"/>
              </a:rPr>
              <a:t>NI</a:t>
            </a:r>
            <a:r>
              <a:rPr lang="en-US" sz="1800" baseline="-25000">
                <a:latin typeface="Arial" charset="0"/>
              </a:rPr>
              <a:t>3</a:t>
            </a:r>
            <a:endParaRPr lang="en-US" sz="1800">
              <a:latin typeface="Arial" charset="0"/>
            </a:endParaRPr>
          </a:p>
        </p:txBody>
      </p:sp>
      <p:sp>
        <p:nvSpPr>
          <p:cNvPr id="192529" name="AutoShape 29">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92530" name="Oval 30"/>
          <p:cNvSpPr>
            <a:spLocks noChangeAspect="1" noChangeArrowheads="1"/>
          </p:cNvSpPr>
          <p:nvPr/>
        </p:nvSpPr>
        <p:spPr bwMode="auto">
          <a:xfrm>
            <a:off x="1981200" y="2514600"/>
            <a:ext cx="36513" cy="36513"/>
          </a:xfrm>
          <a:prstGeom prst="ellipse">
            <a:avLst/>
          </a:prstGeom>
          <a:solidFill>
            <a:srgbClr val="006600"/>
          </a:solidFill>
          <a:ln w="9525">
            <a:noFill/>
            <a:round/>
            <a:headEnd/>
            <a:tailEnd/>
          </a:ln>
        </p:spPr>
        <p:txBody>
          <a:bodyPr wrap="none" anchor="ctr"/>
          <a:lstStyle/>
          <a:p>
            <a:endParaRPr lang="en-US"/>
          </a:p>
        </p:txBody>
      </p:sp>
      <p:sp>
        <p:nvSpPr>
          <p:cNvPr id="192531" name="Oval 31"/>
          <p:cNvSpPr>
            <a:spLocks noChangeAspect="1" noChangeArrowheads="1"/>
          </p:cNvSpPr>
          <p:nvPr/>
        </p:nvSpPr>
        <p:spPr bwMode="auto">
          <a:xfrm>
            <a:off x="1981200" y="2630488"/>
            <a:ext cx="36513" cy="36512"/>
          </a:xfrm>
          <a:prstGeom prst="ellipse">
            <a:avLst/>
          </a:prstGeom>
          <a:solidFill>
            <a:srgbClr val="006600"/>
          </a:solidFill>
          <a:ln w="9525">
            <a:noFill/>
            <a:round/>
            <a:headEnd/>
            <a:tailEnd/>
          </a:ln>
        </p:spPr>
        <p:txBody>
          <a:bodyPr wrap="none" anchor="ctr"/>
          <a:lstStyle/>
          <a:p>
            <a:endParaRPr lang="en-US"/>
          </a:p>
        </p:txBody>
      </p:sp>
      <p:sp>
        <p:nvSpPr>
          <p:cNvPr id="192532" name="Oval 32"/>
          <p:cNvSpPr>
            <a:spLocks noChangeAspect="1" noChangeArrowheads="1"/>
          </p:cNvSpPr>
          <p:nvPr/>
        </p:nvSpPr>
        <p:spPr bwMode="auto">
          <a:xfrm>
            <a:off x="2173288" y="2630488"/>
            <a:ext cx="36512" cy="36512"/>
          </a:xfrm>
          <a:prstGeom prst="ellipse">
            <a:avLst/>
          </a:prstGeom>
          <a:solidFill>
            <a:srgbClr val="006600"/>
          </a:solidFill>
          <a:ln w="9525">
            <a:noFill/>
            <a:round/>
            <a:headEnd/>
            <a:tailEnd/>
          </a:ln>
        </p:spPr>
        <p:txBody>
          <a:bodyPr wrap="none" anchor="ctr"/>
          <a:lstStyle/>
          <a:p>
            <a:endParaRPr lang="en-US"/>
          </a:p>
        </p:txBody>
      </p:sp>
      <p:sp>
        <p:nvSpPr>
          <p:cNvPr id="192533" name="Oval 33"/>
          <p:cNvSpPr>
            <a:spLocks noChangeAspect="1" noChangeArrowheads="1"/>
          </p:cNvSpPr>
          <p:nvPr/>
        </p:nvSpPr>
        <p:spPr bwMode="auto">
          <a:xfrm>
            <a:off x="2173288" y="2514600"/>
            <a:ext cx="36512" cy="36513"/>
          </a:xfrm>
          <a:prstGeom prst="ellipse">
            <a:avLst/>
          </a:prstGeom>
          <a:solidFill>
            <a:srgbClr val="006600"/>
          </a:solidFill>
          <a:ln w="9525">
            <a:noFill/>
            <a:round/>
            <a:headEnd/>
            <a:tailEnd/>
          </a:ln>
        </p:spPr>
        <p:txBody>
          <a:bodyPr wrap="none" anchor="ctr"/>
          <a:lstStyle/>
          <a:p>
            <a:endParaRPr lang="en-US"/>
          </a:p>
        </p:txBody>
      </p:sp>
      <p:sp>
        <p:nvSpPr>
          <p:cNvPr id="192534" name="Oval 34"/>
          <p:cNvSpPr>
            <a:spLocks noChangeAspect="1" noChangeArrowheads="1"/>
          </p:cNvSpPr>
          <p:nvPr/>
        </p:nvSpPr>
        <p:spPr bwMode="auto">
          <a:xfrm>
            <a:off x="2133600" y="2782888"/>
            <a:ext cx="36513" cy="36512"/>
          </a:xfrm>
          <a:prstGeom prst="ellipse">
            <a:avLst/>
          </a:prstGeom>
          <a:solidFill>
            <a:srgbClr val="006600"/>
          </a:solidFill>
          <a:ln w="9525">
            <a:noFill/>
            <a:round/>
            <a:headEnd/>
            <a:tailEnd/>
          </a:ln>
        </p:spPr>
        <p:txBody>
          <a:bodyPr wrap="none" anchor="ctr"/>
          <a:lstStyle/>
          <a:p>
            <a:endParaRPr lang="en-US"/>
          </a:p>
        </p:txBody>
      </p:sp>
      <p:sp>
        <p:nvSpPr>
          <p:cNvPr id="192535" name="Oval 35"/>
          <p:cNvSpPr>
            <a:spLocks noChangeAspect="1" noChangeArrowheads="1"/>
          </p:cNvSpPr>
          <p:nvPr/>
        </p:nvSpPr>
        <p:spPr bwMode="auto">
          <a:xfrm>
            <a:off x="2057400" y="2782888"/>
            <a:ext cx="36513" cy="36512"/>
          </a:xfrm>
          <a:prstGeom prst="ellipse">
            <a:avLst/>
          </a:prstGeom>
          <a:solidFill>
            <a:srgbClr val="006600"/>
          </a:solidFill>
          <a:ln w="9525">
            <a:noFill/>
            <a:round/>
            <a:headEnd/>
            <a:tailEnd/>
          </a:ln>
        </p:spPr>
        <p:txBody>
          <a:bodyPr wrap="none" anchor="ctr"/>
          <a:lstStyle/>
          <a:p>
            <a:endParaRPr lang="en-US"/>
          </a:p>
        </p:txBody>
      </p:sp>
      <p:sp>
        <p:nvSpPr>
          <p:cNvPr id="192536" name="Oval 36"/>
          <p:cNvSpPr>
            <a:spLocks noChangeAspect="1" noChangeArrowheads="1"/>
          </p:cNvSpPr>
          <p:nvPr/>
        </p:nvSpPr>
        <p:spPr bwMode="auto">
          <a:xfrm>
            <a:off x="1676400" y="3087688"/>
            <a:ext cx="36513" cy="36512"/>
          </a:xfrm>
          <a:prstGeom prst="ellipse">
            <a:avLst/>
          </a:prstGeom>
          <a:solidFill>
            <a:srgbClr val="006600"/>
          </a:solidFill>
          <a:ln w="9525">
            <a:noFill/>
            <a:round/>
            <a:headEnd/>
            <a:tailEnd/>
          </a:ln>
        </p:spPr>
        <p:txBody>
          <a:bodyPr wrap="none" anchor="ctr"/>
          <a:lstStyle/>
          <a:p>
            <a:endParaRPr lang="en-US"/>
          </a:p>
        </p:txBody>
      </p:sp>
      <p:sp>
        <p:nvSpPr>
          <p:cNvPr id="192537" name="Oval 37"/>
          <p:cNvSpPr>
            <a:spLocks noChangeAspect="1" noChangeArrowheads="1"/>
          </p:cNvSpPr>
          <p:nvPr/>
        </p:nvSpPr>
        <p:spPr bwMode="auto">
          <a:xfrm>
            <a:off x="1752600" y="2895600"/>
            <a:ext cx="36513" cy="36513"/>
          </a:xfrm>
          <a:prstGeom prst="ellipse">
            <a:avLst/>
          </a:prstGeom>
          <a:solidFill>
            <a:srgbClr val="006600"/>
          </a:solidFill>
          <a:ln w="9525">
            <a:noFill/>
            <a:round/>
            <a:headEnd/>
            <a:tailEnd/>
          </a:ln>
        </p:spPr>
        <p:txBody>
          <a:bodyPr wrap="none" anchor="ctr"/>
          <a:lstStyle/>
          <a:p>
            <a:endParaRPr lang="en-US"/>
          </a:p>
        </p:txBody>
      </p:sp>
      <p:sp>
        <p:nvSpPr>
          <p:cNvPr id="192538" name="Oval 38"/>
          <p:cNvSpPr>
            <a:spLocks noChangeAspect="1" noChangeArrowheads="1"/>
          </p:cNvSpPr>
          <p:nvPr/>
        </p:nvSpPr>
        <p:spPr bwMode="auto">
          <a:xfrm>
            <a:off x="1752600" y="2782888"/>
            <a:ext cx="36513" cy="36512"/>
          </a:xfrm>
          <a:prstGeom prst="ellipse">
            <a:avLst/>
          </a:prstGeom>
          <a:solidFill>
            <a:srgbClr val="006600"/>
          </a:solidFill>
          <a:ln w="9525">
            <a:noFill/>
            <a:round/>
            <a:headEnd/>
            <a:tailEnd/>
          </a:ln>
        </p:spPr>
        <p:txBody>
          <a:bodyPr wrap="none" anchor="ctr"/>
          <a:lstStyle/>
          <a:p>
            <a:endParaRPr lang="en-US"/>
          </a:p>
        </p:txBody>
      </p:sp>
      <p:sp>
        <p:nvSpPr>
          <p:cNvPr id="192539" name="Oval 39"/>
          <p:cNvSpPr>
            <a:spLocks noChangeAspect="1" noChangeArrowheads="1"/>
          </p:cNvSpPr>
          <p:nvPr/>
        </p:nvSpPr>
        <p:spPr bwMode="auto">
          <a:xfrm>
            <a:off x="1447800" y="2782888"/>
            <a:ext cx="36513" cy="36512"/>
          </a:xfrm>
          <a:prstGeom prst="ellipse">
            <a:avLst/>
          </a:prstGeom>
          <a:solidFill>
            <a:srgbClr val="006600"/>
          </a:solidFill>
          <a:ln w="9525">
            <a:noFill/>
            <a:round/>
            <a:headEnd/>
            <a:tailEnd/>
          </a:ln>
        </p:spPr>
        <p:txBody>
          <a:bodyPr wrap="none" anchor="ctr"/>
          <a:lstStyle/>
          <a:p>
            <a:endParaRPr lang="en-US"/>
          </a:p>
        </p:txBody>
      </p:sp>
      <p:sp>
        <p:nvSpPr>
          <p:cNvPr id="192540" name="Oval 40"/>
          <p:cNvSpPr>
            <a:spLocks noChangeAspect="1" noChangeArrowheads="1"/>
          </p:cNvSpPr>
          <p:nvPr/>
        </p:nvSpPr>
        <p:spPr bwMode="auto">
          <a:xfrm>
            <a:off x="1447800" y="2895600"/>
            <a:ext cx="36513" cy="36513"/>
          </a:xfrm>
          <a:prstGeom prst="ellipse">
            <a:avLst/>
          </a:prstGeom>
          <a:solidFill>
            <a:srgbClr val="006600"/>
          </a:solidFill>
          <a:ln w="9525">
            <a:noFill/>
            <a:round/>
            <a:headEnd/>
            <a:tailEnd/>
          </a:ln>
        </p:spPr>
        <p:txBody>
          <a:bodyPr wrap="none" anchor="ctr"/>
          <a:lstStyle/>
          <a:p>
            <a:endParaRPr lang="en-US"/>
          </a:p>
        </p:txBody>
      </p:sp>
      <p:sp>
        <p:nvSpPr>
          <p:cNvPr id="192541" name="Oval 41"/>
          <p:cNvSpPr>
            <a:spLocks noChangeAspect="1" noChangeArrowheads="1"/>
          </p:cNvSpPr>
          <p:nvPr/>
        </p:nvSpPr>
        <p:spPr bwMode="auto">
          <a:xfrm>
            <a:off x="877888" y="2438400"/>
            <a:ext cx="36512" cy="36513"/>
          </a:xfrm>
          <a:prstGeom prst="ellipse">
            <a:avLst/>
          </a:prstGeom>
          <a:solidFill>
            <a:srgbClr val="006600"/>
          </a:solidFill>
          <a:ln w="9525">
            <a:noFill/>
            <a:round/>
            <a:headEnd/>
            <a:tailEnd/>
          </a:ln>
        </p:spPr>
        <p:txBody>
          <a:bodyPr wrap="none" anchor="ctr"/>
          <a:lstStyle/>
          <a:p>
            <a:endParaRPr lang="en-US"/>
          </a:p>
        </p:txBody>
      </p:sp>
      <p:sp>
        <p:nvSpPr>
          <p:cNvPr id="192542" name="Oval 42"/>
          <p:cNvSpPr>
            <a:spLocks noChangeAspect="1" noChangeArrowheads="1"/>
          </p:cNvSpPr>
          <p:nvPr/>
        </p:nvSpPr>
        <p:spPr bwMode="auto">
          <a:xfrm>
            <a:off x="877888" y="2551113"/>
            <a:ext cx="36512" cy="36512"/>
          </a:xfrm>
          <a:prstGeom prst="ellipse">
            <a:avLst/>
          </a:prstGeom>
          <a:solidFill>
            <a:srgbClr val="006600"/>
          </a:solidFill>
          <a:ln w="9525">
            <a:noFill/>
            <a:round/>
            <a:headEnd/>
            <a:tailEnd/>
          </a:ln>
        </p:spPr>
        <p:txBody>
          <a:bodyPr wrap="none" anchor="ctr"/>
          <a:lstStyle/>
          <a:p>
            <a:endParaRPr lang="en-US"/>
          </a:p>
        </p:txBody>
      </p:sp>
      <p:sp>
        <p:nvSpPr>
          <p:cNvPr id="192543" name="Oval 43"/>
          <p:cNvSpPr>
            <a:spLocks noChangeAspect="1" noChangeArrowheads="1"/>
          </p:cNvSpPr>
          <p:nvPr/>
        </p:nvSpPr>
        <p:spPr bwMode="auto">
          <a:xfrm>
            <a:off x="1106488" y="2438400"/>
            <a:ext cx="36512" cy="36513"/>
          </a:xfrm>
          <a:prstGeom prst="ellipse">
            <a:avLst/>
          </a:prstGeom>
          <a:solidFill>
            <a:srgbClr val="006600"/>
          </a:solidFill>
          <a:ln w="9525">
            <a:noFill/>
            <a:round/>
            <a:headEnd/>
            <a:tailEnd/>
          </a:ln>
        </p:spPr>
        <p:txBody>
          <a:bodyPr wrap="none" anchor="ctr"/>
          <a:lstStyle/>
          <a:p>
            <a:endParaRPr lang="en-US"/>
          </a:p>
        </p:txBody>
      </p:sp>
      <p:sp>
        <p:nvSpPr>
          <p:cNvPr id="192544" name="Oval 44"/>
          <p:cNvSpPr>
            <a:spLocks noChangeAspect="1" noChangeArrowheads="1"/>
          </p:cNvSpPr>
          <p:nvPr/>
        </p:nvSpPr>
        <p:spPr bwMode="auto">
          <a:xfrm>
            <a:off x="1106488" y="2551113"/>
            <a:ext cx="36512" cy="36512"/>
          </a:xfrm>
          <a:prstGeom prst="ellipse">
            <a:avLst/>
          </a:prstGeom>
          <a:solidFill>
            <a:srgbClr val="006600"/>
          </a:solidFill>
          <a:ln w="9525">
            <a:noFill/>
            <a:round/>
            <a:headEnd/>
            <a:tailEnd/>
          </a:ln>
        </p:spPr>
        <p:txBody>
          <a:bodyPr wrap="none" anchor="ctr"/>
          <a:lstStyle/>
          <a:p>
            <a:endParaRPr lang="en-US"/>
          </a:p>
        </p:txBody>
      </p:sp>
      <p:sp>
        <p:nvSpPr>
          <p:cNvPr id="192545" name="Oval 45"/>
          <p:cNvSpPr>
            <a:spLocks noChangeAspect="1" noChangeArrowheads="1"/>
          </p:cNvSpPr>
          <p:nvPr/>
        </p:nvSpPr>
        <p:spPr bwMode="auto">
          <a:xfrm>
            <a:off x="954088" y="2782888"/>
            <a:ext cx="36512" cy="36512"/>
          </a:xfrm>
          <a:prstGeom prst="ellipse">
            <a:avLst/>
          </a:prstGeom>
          <a:solidFill>
            <a:srgbClr val="006600"/>
          </a:solidFill>
          <a:ln w="9525">
            <a:noFill/>
            <a:round/>
            <a:headEnd/>
            <a:tailEnd/>
          </a:ln>
        </p:spPr>
        <p:txBody>
          <a:bodyPr wrap="none" anchor="ctr"/>
          <a:lstStyle/>
          <a:p>
            <a:endParaRPr lang="en-US"/>
          </a:p>
        </p:txBody>
      </p:sp>
      <p:sp>
        <p:nvSpPr>
          <p:cNvPr id="192546" name="Oval 46"/>
          <p:cNvSpPr>
            <a:spLocks noChangeAspect="1" noChangeArrowheads="1"/>
          </p:cNvSpPr>
          <p:nvPr/>
        </p:nvSpPr>
        <p:spPr bwMode="auto">
          <a:xfrm>
            <a:off x="1030288" y="2782888"/>
            <a:ext cx="36512" cy="36512"/>
          </a:xfrm>
          <a:prstGeom prst="ellipse">
            <a:avLst/>
          </a:prstGeom>
          <a:solidFill>
            <a:srgbClr val="006600"/>
          </a:solidFill>
          <a:ln w="9525">
            <a:noFill/>
            <a:round/>
            <a:headEnd/>
            <a:tailEnd/>
          </a:ln>
        </p:spPr>
        <p:txBody>
          <a:bodyPr wrap="none" anchor="ctr"/>
          <a:lstStyle/>
          <a:p>
            <a:endParaRPr lang="en-US"/>
          </a:p>
        </p:txBody>
      </p:sp>
      <p:sp>
        <p:nvSpPr>
          <p:cNvPr id="192547" name="Oval 47"/>
          <p:cNvSpPr>
            <a:spLocks noChangeAspect="1" noChangeArrowheads="1"/>
          </p:cNvSpPr>
          <p:nvPr/>
        </p:nvSpPr>
        <p:spPr bwMode="auto">
          <a:xfrm>
            <a:off x="1563688" y="3087688"/>
            <a:ext cx="36512" cy="36512"/>
          </a:xfrm>
          <a:prstGeom prst="ellipse">
            <a:avLst/>
          </a:prstGeom>
          <a:solidFill>
            <a:srgbClr val="006600"/>
          </a:solidFill>
          <a:ln w="9525">
            <a:noFill/>
            <a:round/>
            <a:headEnd/>
            <a:tailEnd/>
          </a:ln>
        </p:spPr>
        <p:txBody>
          <a:bodyPr wrap="none" anchor="ctr"/>
          <a:lstStyle/>
          <a:p>
            <a:endParaRPr lang="en-US"/>
          </a:p>
        </p:txBody>
      </p:sp>
      <p:sp>
        <p:nvSpPr>
          <p:cNvPr id="208944" name="Text Box 48"/>
          <p:cNvSpPr txBox="1">
            <a:spLocks noChangeArrowheads="1"/>
          </p:cNvSpPr>
          <p:nvPr/>
        </p:nvSpPr>
        <p:spPr bwMode="auto">
          <a:xfrm>
            <a:off x="4191000" y="3808413"/>
            <a:ext cx="1200150" cy="915987"/>
          </a:xfrm>
          <a:prstGeom prst="rect">
            <a:avLst/>
          </a:prstGeom>
          <a:noFill/>
          <a:ln w="9525">
            <a:noFill/>
            <a:miter lim="800000"/>
            <a:headEnd/>
            <a:tailEnd/>
          </a:ln>
        </p:spPr>
        <p:txBody>
          <a:bodyPr wrap="none">
            <a:spAutoFit/>
          </a:bodyPr>
          <a:lstStyle/>
          <a:p>
            <a:pPr algn="ctr"/>
            <a:r>
              <a:rPr lang="en-US" sz="1800">
                <a:latin typeface="Arial" charset="0"/>
              </a:rPr>
              <a:t>Trigonal</a:t>
            </a:r>
          </a:p>
          <a:p>
            <a:pPr algn="ctr"/>
            <a:r>
              <a:rPr lang="en-US" sz="1800">
                <a:latin typeface="Arial" charset="0"/>
              </a:rPr>
              <a:t>Pyramidal</a:t>
            </a:r>
          </a:p>
          <a:p>
            <a:pPr algn="ctr"/>
            <a:r>
              <a:rPr lang="en-US" sz="1800">
                <a:latin typeface="Arial" charset="0"/>
              </a:rPr>
              <a:t>geometry</a:t>
            </a:r>
          </a:p>
        </p:txBody>
      </p:sp>
      <p:sp>
        <p:nvSpPr>
          <p:cNvPr id="192549" name="Text Box 49"/>
          <p:cNvSpPr txBox="1">
            <a:spLocks noChangeArrowheads="1"/>
          </p:cNvSpPr>
          <p:nvPr/>
        </p:nvSpPr>
        <p:spPr bwMode="auto">
          <a:xfrm>
            <a:off x="4862513" y="4953000"/>
            <a:ext cx="3481387" cy="1587500"/>
          </a:xfrm>
          <a:prstGeom prst="rect">
            <a:avLst/>
          </a:prstGeom>
          <a:noFill/>
          <a:ln w="9525">
            <a:noFill/>
            <a:miter lim="800000"/>
            <a:headEnd/>
            <a:tailEnd/>
          </a:ln>
        </p:spPr>
        <p:txBody>
          <a:bodyPr wrap="none">
            <a:spAutoFit/>
          </a:bodyPr>
          <a:lstStyle/>
          <a:p>
            <a:r>
              <a:rPr lang="en-US" sz="1800">
                <a:latin typeface="Arial" charset="0"/>
              </a:rPr>
              <a:t>Video clip:</a:t>
            </a:r>
          </a:p>
          <a:p>
            <a:endParaRPr lang="en-US" sz="1800">
              <a:latin typeface="Arial" charset="0"/>
            </a:endParaRPr>
          </a:p>
          <a:p>
            <a:r>
              <a:rPr lang="en-US" sz="1400">
                <a:latin typeface="Arial" charset="0"/>
              </a:rPr>
              <a:t>(slow motion)</a:t>
            </a:r>
            <a:r>
              <a:rPr lang="en-US" sz="1800">
                <a:latin typeface="Arial" charset="0"/>
              </a:rPr>
              <a:t> </a:t>
            </a:r>
            <a:endParaRPr lang="en-US" sz="800">
              <a:latin typeface="Arial" charset="0"/>
            </a:endParaRPr>
          </a:p>
          <a:p>
            <a:r>
              <a:rPr lang="en-US" sz="1800">
                <a:latin typeface="Arial" charset="0"/>
              </a:rPr>
              <a:t>              </a:t>
            </a:r>
            <a:endParaRPr lang="en-US" sz="800">
              <a:latin typeface="Arial" charset="0"/>
            </a:endParaRPr>
          </a:p>
          <a:p>
            <a:endParaRPr lang="en-US" sz="800">
              <a:latin typeface="Arial" charset="0"/>
            </a:endParaRPr>
          </a:p>
          <a:p>
            <a:r>
              <a:rPr lang="en-US" sz="1800">
                <a:latin typeface="Arial" charset="0"/>
              </a:rPr>
              <a:t>                         detonation of N</a:t>
            </a:r>
            <a:r>
              <a:rPr lang="en-US" sz="1800">
                <a:latin typeface="Times New Roman" pitchFamily="18" charset="0"/>
              </a:rPr>
              <a:t>I</a:t>
            </a:r>
            <a:r>
              <a:rPr lang="en-US" sz="1800" baseline="-25000">
                <a:latin typeface="Arial" charset="0"/>
              </a:rPr>
              <a:t>3</a:t>
            </a:r>
          </a:p>
        </p:txBody>
      </p:sp>
      <p:pic>
        <p:nvPicPr>
          <p:cNvPr id="208946" name="NI3.wmv">
            <a:hlinkClick r:id="" action="ppaction://media"/>
          </p:cNvPr>
          <p:cNvPicPr>
            <a:picLocks noRot="1" noChangeAspect="1" noChangeArrowheads="1"/>
          </p:cNvPicPr>
          <p:nvPr>
            <a:videoFile r:link="rId2"/>
          </p:nvPr>
        </p:nvPicPr>
        <p:blipFill>
          <a:blip r:embed="rId6" cstate="print"/>
          <a:srcRect/>
          <a:stretch>
            <a:fillRect/>
          </a:stretch>
        </p:blipFill>
        <p:spPr bwMode="auto">
          <a:xfrm>
            <a:off x="6096000" y="4114800"/>
            <a:ext cx="2743200" cy="2057400"/>
          </a:xfrm>
          <a:prstGeom prst="rect">
            <a:avLst/>
          </a:prstGeom>
          <a:noFill/>
          <a:ln w="9525">
            <a:noFill/>
            <a:miter lim="800000"/>
            <a:headEnd/>
            <a:tailEnd/>
          </a:ln>
        </p:spPr>
      </p:pic>
      <p:pic>
        <p:nvPicPr>
          <p:cNvPr id="208947" name="slowNI3.wmv">
            <a:hlinkClick r:id="" action="ppaction://media"/>
          </p:cNvPr>
          <p:cNvPicPr>
            <a:picLocks noRot="1" noChangeAspect="1" noChangeArrowheads="1"/>
          </p:cNvPicPr>
          <p:nvPr>
            <a:videoFile r:link="rId3"/>
          </p:nvPr>
        </p:nvPicPr>
        <p:blipFill>
          <a:blip r:embed="rId7" cstate="print"/>
          <a:srcRect/>
          <a:stretch>
            <a:fillRect/>
          </a:stretch>
        </p:blipFill>
        <p:spPr bwMode="auto">
          <a:xfrm>
            <a:off x="4953000" y="5943600"/>
            <a:ext cx="990600" cy="742950"/>
          </a:xfrm>
          <a:prstGeom prst="rect">
            <a:avLst/>
          </a:prstGeom>
          <a:noFill/>
          <a:ln w="9525">
            <a:noFill/>
            <a:miter lim="800000"/>
            <a:headEnd/>
            <a:tailEnd/>
          </a:ln>
        </p:spPr>
      </p:pic>
      <p:pic>
        <p:nvPicPr>
          <p:cNvPr id="192552" name="Picture 53" descr="Image:Nitrogen-triiodide-3D-balls.png">
            <a:hlinkClick r:id="rId8"/>
          </p:cNvPr>
          <p:cNvPicPr>
            <a:picLocks noChangeAspect="1" noChangeArrowheads="1"/>
          </p:cNvPicPr>
          <p:nvPr/>
        </p:nvPicPr>
        <p:blipFill>
          <a:blip r:embed="rId9" cstate="print"/>
          <a:srcRect/>
          <a:stretch>
            <a:fillRect/>
          </a:stretch>
        </p:blipFill>
        <p:spPr bwMode="auto">
          <a:xfrm>
            <a:off x="6353175" y="1865313"/>
            <a:ext cx="1914525" cy="139223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8944"/>
                                        </p:tgtEl>
                                        <p:attrNameLst>
                                          <p:attrName>style.visibility</p:attrName>
                                        </p:attrNameLst>
                                      </p:cBhvr>
                                      <p:to>
                                        <p:strVal val="visible"/>
                                      </p:to>
                                    </p:set>
                                    <p:anim calcmode="lin" valueType="num">
                                      <p:cBhvr>
                                        <p:cTn id="7" dur="500" fill="hold"/>
                                        <p:tgtEl>
                                          <p:spTgt spid="208944"/>
                                        </p:tgtEl>
                                        <p:attrNameLst>
                                          <p:attrName>ppt_w</p:attrName>
                                        </p:attrNameLst>
                                      </p:cBhvr>
                                      <p:tavLst>
                                        <p:tav tm="0">
                                          <p:val>
                                            <p:fltVal val="0"/>
                                          </p:val>
                                        </p:tav>
                                        <p:tav tm="100000">
                                          <p:val>
                                            <p:strVal val="#ppt_w"/>
                                          </p:val>
                                        </p:tav>
                                      </p:tavLst>
                                    </p:anim>
                                    <p:anim calcmode="lin" valueType="num">
                                      <p:cBhvr>
                                        <p:cTn id="8" dur="500" fill="hold"/>
                                        <p:tgtEl>
                                          <p:spTgt spid="208944"/>
                                        </p:tgtEl>
                                        <p:attrNameLst>
                                          <p:attrName>ppt_h</p:attrName>
                                        </p:attrNameLst>
                                      </p:cBhvr>
                                      <p:tavLst>
                                        <p:tav tm="0">
                                          <p:val>
                                            <p:fltVal val="0"/>
                                          </p:val>
                                        </p:tav>
                                        <p:tav tm="100000">
                                          <p:val>
                                            <p:strVal val="#ppt_h"/>
                                          </p:val>
                                        </p:tav>
                                      </p:tavLst>
                                    </p:anim>
                                    <p:animEffect transition="in" filter="fade">
                                      <p:cBhvr>
                                        <p:cTn id="9" dur="500"/>
                                        <p:tgtEl>
                                          <p:spTgt spid="208944"/>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9466" fill="hold"/>
                                        <p:tgtEl>
                                          <p:spTgt spid="20894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0894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08946"/>
                                        </p:tgtEl>
                                      </p:cBhvr>
                                    </p:cmd>
                                  </p:childTnLst>
                                </p:cTn>
                              </p:par>
                            </p:childTnLst>
                          </p:cTn>
                        </p:par>
                      </p:childTnLst>
                    </p:cTn>
                  </p:par>
                </p:childTnLst>
              </p:cTn>
              <p:nextCondLst>
                <p:cond evt="onClick" delay="0">
                  <p:tgtEl>
                    <p:spTgt spid="208946"/>
                  </p:tgtEl>
                </p:cond>
              </p:nextCondLst>
            </p:seq>
            <p:video>
              <p:cMediaNode>
                <p:cTn id="18" fill="hold" display="0">
                  <p:stCondLst>
                    <p:cond delay="indefinite"/>
                  </p:stCondLst>
                  <p:endCondLst>
                    <p:cond evt="onNext" delay="0">
                      <p:tgtEl>
                        <p:sldTgt/>
                      </p:tgtEl>
                    </p:cond>
                    <p:cond evt="onPrev" delay="0">
                      <p:tgtEl>
                        <p:sldTgt/>
                      </p:tgtEl>
                    </p:cond>
                  </p:endCondLst>
                </p:cTn>
                <p:tgtEl>
                  <p:spTgt spid="208946"/>
                </p:tgtEl>
              </p:cMediaNode>
            </p:video>
            <p:seq concurrent="1" nextAc="seek">
              <p:cTn id="19" restart="whenNotActive" fill="hold" evtFilter="cancelBubble" nodeType="interactiveSeq">
                <p:stCondLst>
                  <p:cond evt="onClick" delay="0">
                    <p:tgtEl>
                      <p:spTgt spid="208947"/>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08947"/>
                                        </p:tgtEl>
                                      </p:cBhvr>
                                    </p:cmd>
                                  </p:childTnLst>
                                </p:cTn>
                              </p:par>
                            </p:childTnLst>
                          </p:cTn>
                        </p:par>
                      </p:childTnLst>
                    </p:cTn>
                  </p:par>
                </p:childTnLst>
              </p:cTn>
              <p:nextCondLst>
                <p:cond evt="onClick" delay="0">
                  <p:tgtEl>
                    <p:spTgt spid="208947"/>
                  </p:tgtEl>
                </p:cond>
              </p:nextCondLst>
            </p:seq>
            <p:video fullScrn="1">
              <p:cMediaNode>
                <p:cTn id="24" fill="hold" display="0">
                  <p:stCondLst>
                    <p:cond delay="indefinite"/>
                  </p:stCondLst>
                  <p:endCondLst>
                    <p:cond evt="onNext" delay="0">
                      <p:tgtEl>
                        <p:sldTgt/>
                      </p:tgtEl>
                    </p:cond>
                    <p:cond evt="onPrev" delay="0">
                      <p:tgtEl>
                        <p:sldTgt/>
                      </p:tgtEl>
                    </p:cond>
                  </p:endCondLst>
                </p:cTn>
                <p:tgtEl>
                  <p:spTgt spid="208947"/>
                </p:tgtEl>
              </p:cMediaNode>
            </p:video>
          </p:childTnLst>
        </p:cTn>
      </p:par>
    </p:tnLst>
    <p:bldLst>
      <p:bldP spid="20894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r>
              <a:rPr lang="en-US" smtClean="0"/>
              <a:t>Supplies</a:t>
            </a:r>
          </a:p>
        </p:txBody>
      </p:sp>
      <p:sp>
        <p:nvSpPr>
          <p:cNvPr id="193539" name="Text Box 3"/>
          <p:cNvSpPr txBox="1">
            <a:spLocks noChangeArrowheads="1"/>
          </p:cNvSpPr>
          <p:nvPr/>
        </p:nvSpPr>
        <p:spPr bwMode="auto">
          <a:xfrm>
            <a:off x="1736725" y="1716088"/>
            <a:ext cx="5694363" cy="2647950"/>
          </a:xfrm>
          <a:prstGeom prst="rect">
            <a:avLst/>
          </a:prstGeom>
          <a:noFill/>
          <a:ln w="9525">
            <a:noFill/>
            <a:miter lim="800000"/>
            <a:headEnd/>
            <a:tailEnd/>
          </a:ln>
        </p:spPr>
        <p:txBody>
          <a:bodyPr wrap="none">
            <a:spAutoFit/>
          </a:bodyPr>
          <a:lstStyle/>
          <a:p>
            <a:pPr>
              <a:buFont typeface="Wingdings" pitchFamily="2" charset="2"/>
              <a:buChar char="q"/>
            </a:pPr>
            <a:r>
              <a:rPr lang="en-US" sz="2400">
                <a:latin typeface="Arial" charset="0"/>
              </a:rPr>
              <a:t>     15 black	(carbon)</a:t>
            </a:r>
          </a:p>
          <a:p>
            <a:pPr>
              <a:buFont typeface="Wingdings" pitchFamily="2" charset="2"/>
              <a:buChar char="q"/>
            </a:pPr>
            <a:r>
              <a:rPr lang="en-US" sz="2400">
                <a:latin typeface="Arial" charset="0"/>
              </a:rPr>
              <a:t>      8 </a:t>
            </a:r>
            <a:r>
              <a:rPr lang="en-US" sz="2400">
                <a:solidFill>
                  <a:srgbClr val="008000"/>
                </a:solidFill>
                <a:latin typeface="Arial" charset="0"/>
              </a:rPr>
              <a:t>green</a:t>
            </a:r>
            <a:r>
              <a:rPr lang="en-US" sz="2400">
                <a:latin typeface="Arial" charset="0"/>
              </a:rPr>
              <a:t>		(chlorine and iodine)</a:t>
            </a:r>
          </a:p>
          <a:p>
            <a:pPr>
              <a:buFont typeface="Wingdings" pitchFamily="2" charset="2"/>
              <a:buChar char="q"/>
            </a:pPr>
            <a:r>
              <a:rPr lang="en-US" sz="2400">
                <a:latin typeface="Arial" charset="0"/>
              </a:rPr>
              <a:t>      1 </a:t>
            </a:r>
            <a:r>
              <a:rPr lang="en-US" sz="2400">
                <a:solidFill>
                  <a:srgbClr val="FFCC00"/>
                </a:solidFill>
                <a:latin typeface="Arial" charset="0"/>
              </a:rPr>
              <a:t>yellow</a:t>
            </a:r>
            <a:r>
              <a:rPr lang="en-US" sz="2400">
                <a:latin typeface="Arial" charset="0"/>
              </a:rPr>
              <a:t>	(sulfur)</a:t>
            </a:r>
          </a:p>
          <a:p>
            <a:pPr>
              <a:buFont typeface="Wingdings" pitchFamily="2" charset="2"/>
              <a:buChar char="q"/>
            </a:pPr>
            <a:r>
              <a:rPr lang="en-US" sz="2400">
                <a:latin typeface="Arial" charset="0"/>
              </a:rPr>
              <a:t>      4 </a:t>
            </a:r>
            <a:r>
              <a:rPr lang="en-US" sz="2400">
                <a:solidFill>
                  <a:schemeClr val="folHlink"/>
                </a:solidFill>
                <a:latin typeface="Arial" charset="0"/>
              </a:rPr>
              <a:t>blue</a:t>
            </a:r>
            <a:r>
              <a:rPr lang="en-US" sz="2400">
                <a:latin typeface="Arial" charset="0"/>
              </a:rPr>
              <a:t>		(oxygen)</a:t>
            </a:r>
          </a:p>
          <a:p>
            <a:pPr>
              <a:buFont typeface="Wingdings" pitchFamily="2" charset="2"/>
              <a:buChar char="q"/>
            </a:pPr>
            <a:r>
              <a:rPr lang="en-US" sz="2400">
                <a:latin typeface="Arial" charset="0"/>
              </a:rPr>
              <a:t>      4 </a:t>
            </a:r>
            <a:r>
              <a:rPr lang="en-US" sz="2400">
                <a:solidFill>
                  <a:srgbClr val="FF3300"/>
                </a:solidFill>
                <a:latin typeface="Arial" charset="0"/>
              </a:rPr>
              <a:t>red</a:t>
            </a:r>
            <a:r>
              <a:rPr lang="en-US" sz="2400">
                <a:latin typeface="Arial" charset="0"/>
              </a:rPr>
              <a:t>		(nitrogen)</a:t>
            </a:r>
          </a:p>
          <a:p>
            <a:pPr>
              <a:buFont typeface="Wingdings" pitchFamily="2" charset="2"/>
              <a:buChar char="q"/>
            </a:pPr>
            <a:r>
              <a:rPr lang="en-US" sz="2400">
                <a:latin typeface="Arial" charset="0"/>
              </a:rPr>
              <a:t>    42 </a:t>
            </a:r>
            <a:r>
              <a:rPr lang="en-US" sz="2400">
                <a:solidFill>
                  <a:srgbClr val="B2B2B2"/>
                </a:solidFill>
                <a:latin typeface="Arial" charset="0"/>
              </a:rPr>
              <a:t>hydrogen</a:t>
            </a:r>
            <a:r>
              <a:rPr lang="en-US" sz="2400">
                <a:latin typeface="Arial" charset="0"/>
              </a:rPr>
              <a:t>	(hydrogen)</a:t>
            </a:r>
          </a:p>
          <a:p>
            <a:pPr>
              <a:buFont typeface="Wingdings" pitchFamily="2" charset="2"/>
              <a:buChar char="q"/>
            </a:pPr>
            <a:r>
              <a:rPr lang="en-US" sz="2400">
                <a:latin typeface="Arial" charset="0"/>
              </a:rPr>
              <a:t>    67 bonds	(bonds)</a:t>
            </a:r>
          </a:p>
        </p:txBody>
      </p:sp>
      <p:sp>
        <p:nvSpPr>
          <p:cNvPr id="193540" name="AutoShape 4">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ext Box 2"/>
          <p:cNvSpPr txBox="1">
            <a:spLocks noChangeArrowheads="1"/>
          </p:cNvSpPr>
          <p:nvPr/>
        </p:nvSpPr>
        <p:spPr bwMode="auto">
          <a:xfrm>
            <a:off x="1066800" y="609600"/>
            <a:ext cx="587375" cy="762000"/>
          </a:xfrm>
          <a:prstGeom prst="rect">
            <a:avLst/>
          </a:prstGeom>
          <a:noFill/>
          <a:ln w="9525">
            <a:noFill/>
            <a:miter lim="800000"/>
            <a:headEnd/>
            <a:tailEnd/>
          </a:ln>
        </p:spPr>
        <p:txBody>
          <a:bodyPr wrap="none">
            <a:spAutoFit/>
          </a:bodyPr>
          <a:lstStyle/>
          <a:p>
            <a:r>
              <a:rPr lang="en-US" sz="4400">
                <a:latin typeface="Arial" charset="0"/>
              </a:rPr>
              <a:t>C</a:t>
            </a:r>
          </a:p>
        </p:txBody>
      </p:sp>
      <p:sp>
        <p:nvSpPr>
          <p:cNvPr id="194563" name="Oval 3"/>
          <p:cNvSpPr>
            <a:spLocks noChangeAspect="1" noChangeArrowheads="1"/>
          </p:cNvSpPr>
          <p:nvPr/>
        </p:nvSpPr>
        <p:spPr bwMode="auto">
          <a:xfrm>
            <a:off x="1676400" y="914400"/>
            <a:ext cx="36513"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4" name="Oval 4"/>
          <p:cNvSpPr>
            <a:spLocks noChangeAspect="1" noChangeArrowheads="1"/>
          </p:cNvSpPr>
          <p:nvPr/>
        </p:nvSpPr>
        <p:spPr bwMode="auto">
          <a:xfrm>
            <a:off x="1676400" y="1066800"/>
            <a:ext cx="36513"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5" name="Oval 5"/>
          <p:cNvSpPr>
            <a:spLocks noChangeAspect="1" noChangeArrowheads="1"/>
          </p:cNvSpPr>
          <p:nvPr/>
        </p:nvSpPr>
        <p:spPr bwMode="auto">
          <a:xfrm>
            <a:off x="1030288" y="9144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6" name="Oval 6"/>
          <p:cNvSpPr>
            <a:spLocks noChangeAspect="1" noChangeArrowheads="1"/>
          </p:cNvSpPr>
          <p:nvPr/>
        </p:nvSpPr>
        <p:spPr bwMode="auto">
          <a:xfrm>
            <a:off x="1030288" y="1066800"/>
            <a:ext cx="36512" cy="3651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7" name="Oval 7"/>
          <p:cNvSpPr>
            <a:spLocks noChangeAspect="1" noChangeArrowheads="1"/>
          </p:cNvSpPr>
          <p:nvPr/>
        </p:nvSpPr>
        <p:spPr bwMode="auto">
          <a:xfrm>
            <a:off x="1295400" y="13350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8" name="Oval 8"/>
          <p:cNvSpPr>
            <a:spLocks noChangeAspect="1" noChangeArrowheads="1"/>
          </p:cNvSpPr>
          <p:nvPr/>
        </p:nvSpPr>
        <p:spPr bwMode="auto">
          <a:xfrm>
            <a:off x="1447800" y="13350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69" name="Oval 9"/>
          <p:cNvSpPr>
            <a:spLocks noChangeAspect="1" noChangeArrowheads="1"/>
          </p:cNvSpPr>
          <p:nvPr/>
        </p:nvSpPr>
        <p:spPr bwMode="auto">
          <a:xfrm>
            <a:off x="1295400" y="6492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70" name="Oval 10"/>
          <p:cNvSpPr>
            <a:spLocks noChangeAspect="1" noChangeArrowheads="1"/>
          </p:cNvSpPr>
          <p:nvPr/>
        </p:nvSpPr>
        <p:spPr bwMode="auto">
          <a:xfrm>
            <a:off x="1447800" y="649288"/>
            <a:ext cx="36513" cy="36512"/>
          </a:xfrm>
          <a:prstGeom prst="ellipse">
            <a:avLst/>
          </a:prstGeom>
          <a:solidFill>
            <a:schemeClr val="tx2"/>
          </a:solidFill>
          <a:ln w="9525">
            <a:solidFill>
              <a:schemeClr val="tx1"/>
            </a:solidFill>
            <a:round/>
            <a:headEnd/>
            <a:tailEnd/>
          </a:ln>
        </p:spPr>
        <p:txBody>
          <a:bodyPr wrap="none" anchor="ctr"/>
          <a:lstStyle/>
          <a:p>
            <a:endParaRPr lang="en-US"/>
          </a:p>
        </p:txBody>
      </p:sp>
      <p:sp>
        <p:nvSpPr>
          <p:cNvPr id="194571" name="Text Box 11"/>
          <p:cNvSpPr txBox="1">
            <a:spLocks noChangeArrowheads="1"/>
          </p:cNvSpPr>
          <p:nvPr/>
        </p:nvSpPr>
        <p:spPr bwMode="auto">
          <a:xfrm>
            <a:off x="2260600" y="762000"/>
            <a:ext cx="711200" cy="76200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572" name="Oval 12"/>
          <p:cNvSpPr>
            <a:spLocks noChangeAspect="1" noChangeArrowheads="1"/>
          </p:cNvSpPr>
          <p:nvPr/>
        </p:nvSpPr>
        <p:spPr bwMode="auto">
          <a:xfrm>
            <a:off x="2932113" y="1066800"/>
            <a:ext cx="36512" cy="36513"/>
          </a:xfrm>
          <a:prstGeom prst="ellipse">
            <a:avLst/>
          </a:prstGeom>
          <a:solidFill>
            <a:srgbClr val="008000"/>
          </a:solidFill>
          <a:ln w="9525">
            <a:noFill/>
            <a:round/>
            <a:headEnd/>
            <a:tailEnd/>
          </a:ln>
        </p:spPr>
        <p:txBody>
          <a:bodyPr wrap="none" anchor="ctr"/>
          <a:lstStyle/>
          <a:p>
            <a:endParaRPr lang="en-US"/>
          </a:p>
        </p:txBody>
      </p:sp>
      <p:sp>
        <p:nvSpPr>
          <p:cNvPr id="194573" name="Oval 13"/>
          <p:cNvSpPr>
            <a:spLocks noChangeAspect="1" noChangeArrowheads="1"/>
          </p:cNvSpPr>
          <p:nvPr/>
        </p:nvSpPr>
        <p:spPr bwMode="auto">
          <a:xfrm>
            <a:off x="2932113" y="1219200"/>
            <a:ext cx="36512" cy="36513"/>
          </a:xfrm>
          <a:prstGeom prst="ellipse">
            <a:avLst/>
          </a:prstGeom>
          <a:solidFill>
            <a:srgbClr val="008000"/>
          </a:solidFill>
          <a:ln w="9525">
            <a:noFill/>
            <a:round/>
            <a:headEnd/>
            <a:tailEnd/>
          </a:ln>
        </p:spPr>
        <p:txBody>
          <a:bodyPr wrap="none" anchor="ctr"/>
          <a:lstStyle/>
          <a:p>
            <a:endParaRPr lang="en-US"/>
          </a:p>
        </p:txBody>
      </p:sp>
      <p:sp>
        <p:nvSpPr>
          <p:cNvPr id="194574" name="Oval 14"/>
          <p:cNvSpPr>
            <a:spLocks noChangeAspect="1" noChangeArrowheads="1"/>
          </p:cNvSpPr>
          <p:nvPr/>
        </p:nvSpPr>
        <p:spPr bwMode="auto">
          <a:xfrm>
            <a:off x="2286000" y="1066800"/>
            <a:ext cx="36513" cy="36513"/>
          </a:xfrm>
          <a:prstGeom prst="ellipse">
            <a:avLst/>
          </a:prstGeom>
          <a:solidFill>
            <a:srgbClr val="008000"/>
          </a:solidFill>
          <a:ln w="9525">
            <a:noFill/>
            <a:round/>
            <a:headEnd/>
            <a:tailEnd/>
          </a:ln>
        </p:spPr>
        <p:txBody>
          <a:bodyPr wrap="none" anchor="ctr"/>
          <a:lstStyle/>
          <a:p>
            <a:endParaRPr lang="en-US"/>
          </a:p>
        </p:txBody>
      </p:sp>
      <p:sp>
        <p:nvSpPr>
          <p:cNvPr id="194575" name="Oval 15"/>
          <p:cNvSpPr>
            <a:spLocks noChangeAspect="1" noChangeArrowheads="1"/>
          </p:cNvSpPr>
          <p:nvPr/>
        </p:nvSpPr>
        <p:spPr bwMode="auto">
          <a:xfrm>
            <a:off x="2286000" y="1219200"/>
            <a:ext cx="36513" cy="36513"/>
          </a:xfrm>
          <a:prstGeom prst="ellipse">
            <a:avLst/>
          </a:prstGeom>
          <a:solidFill>
            <a:srgbClr val="008000"/>
          </a:solidFill>
          <a:ln w="9525">
            <a:noFill/>
            <a:round/>
            <a:headEnd/>
            <a:tailEnd/>
          </a:ln>
        </p:spPr>
        <p:txBody>
          <a:bodyPr wrap="none" anchor="ctr"/>
          <a:lstStyle/>
          <a:p>
            <a:endParaRPr lang="en-US"/>
          </a:p>
        </p:txBody>
      </p:sp>
      <p:sp>
        <p:nvSpPr>
          <p:cNvPr id="194576" name="Oval 16"/>
          <p:cNvSpPr>
            <a:spLocks noChangeAspect="1" noChangeArrowheads="1"/>
          </p:cNvSpPr>
          <p:nvPr/>
        </p:nvSpPr>
        <p:spPr bwMode="auto">
          <a:xfrm>
            <a:off x="2551113" y="1487488"/>
            <a:ext cx="36512" cy="36512"/>
          </a:xfrm>
          <a:prstGeom prst="ellipse">
            <a:avLst/>
          </a:prstGeom>
          <a:solidFill>
            <a:srgbClr val="008000"/>
          </a:solidFill>
          <a:ln w="9525">
            <a:noFill/>
            <a:round/>
            <a:headEnd/>
            <a:tailEnd/>
          </a:ln>
        </p:spPr>
        <p:txBody>
          <a:bodyPr wrap="none" anchor="ctr"/>
          <a:lstStyle/>
          <a:p>
            <a:endParaRPr lang="en-US"/>
          </a:p>
        </p:txBody>
      </p:sp>
      <p:sp>
        <p:nvSpPr>
          <p:cNvPr id="194577" name="Oval 17"/>
          <p:cNvSpPr>
            <a:spLocks noChangeAspect="1" noChangeArrowheads="1"/>
          </p:cNvSpPr>
          <p:nvPr/>
        </p:nvSpPr>
        <p:spPr bwMode="auto">
          <a:xfrm>
            <a:off x="2703513" y="1487488"/>
            <a:ext cx="36512" cy="36512"/>
          </a:xfrm>
          <a:prstGeom prst="ellipse">
            <a:avLst/>
          </a:prstGeom>
          <a:solidFill>
            <a:srgbClr val="008000"/>
          </a:solidFill>
          <a:ln w="9525">
            <a:noFill/>
            <a:round/>
            <a:headEnd/>
            <a:tailEnd/>
          </a:ln>
        </p:spPr>
        <p:txBody>
          <a:bodyPr wrap="none" anchor="ctr"/>
          <a:lstStyle/>
          <a:p>
            <a:endParaRPr lang="en-US"/>
          </a:p>
        </p:txBody>
      </p:sp>
      <p:sp>
        <p:nvSpPr>
          <p:cNvPr id="194578" name="Oval 18"/>
          <p:cNvSpPr>
            <a:spLocks noChangeAspect="1" noChangeArrowheads="1"/>
          </p:cNvSpPr>
          <p:nvPr/>
        </p:nvSpPr>
        <p:spPr bwMode="auto">
          <a:xfrm>
            <a:off x="2551113" y="801688"/>
            <a:ext cx="36512" cy="36512"/>
          </a:xfrm>
          <a:prstGeom prst="ellipse">
            <a:avLst/>
          </a:prstGeom>
          <a:solidFill>
            <a:srgbClr val="008000"/>
          </a:solidFill>
          <a:ln w="9525">
            <a:noFill/>
            <a:round/>
            <a:headEnd/>
            <a:tailEnd/>
          </a:ln>
        </p:spPr>
        <p:txBody>
          <a:bodyPr wrap="none" anchor="ctr"/>
          <a:lstStyle/>
          <a:p>
            <a:endParaRPr lang="en-US"/>
          </a:p>
        </p:txBody>
      </p:sp>
      <p:sp>
        <p:nvSpPr>
          <p:cNvPr id="194579" name="Oval 19"/>
          <p:cNvSpPr>
            <a:spLocks noChangeAspect="1" noChangeArrowheads="1"/>
          </p:cNvSpPr>
          <p:nvPr/>
        </p:nvSpPr>
        <p:spPr bwMode="auto">
          <a:xfrm>
            <a:off x="2703513" y="801688"/>
            <a:ext cx="36512" cy="36512"/>
          </a:xfrm>
          <a:prstGeom prst="ellipse">
            <a:avLst/>
          </a:prstGeom>
          <a:solidFill>
            <a:srgbClr val="008000"/>
          </a:solidFill>
          <a:ln w="9525">
            <a:noFill/>
            <a:round/>
            <a:headEnd/>
            <a:tailEnd/>
          </a:ln>
        </p:spPr>
        <p:txBody>
          <a:bodyPr wrap="none" anchor="ctr"/>
          <a:lstStyle/>
          <a:p>
            <a:endParaRPr lang="en-US"/>
          </a:p>
        </p:txBody>
      </p:sp>
      <p:sp>
        <p:nvSpPr>
          <p:cNvPr id="194580" name="Text Box 20"/>
          <p:cNvSpPr txBox="1">
            <a:spLocks noChangeArrowheads="1"/>
          </p:cNvSpPr>
          <p:nvPr/>
        </p:nvSpPr>
        <p:spPr bwMode="auto">
          <a:xfrm>
            <a:off x="3460750" y="763588"/>
            <a:ext cx="369888"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4581" name="Oval 21"/>
          <p:cNvSpPr>
            <a:spLocks noChangeAspect="1" noChangeArrowheads="1"/>
          </p:cNvSpPr>
          <p:nvPr/>
        </p:nvSpPr>
        <p:spPr bwMode="auto">
          <a:xfrm>
            <a:off x="3925888" y="1066800"/>
            <a:ext cx="36512" cy="36513"/>
          </a:xfrm>
          <a:prstGeom prst="ellipse">
            <a:avLst/>
          </a:prstGeom>
          <a:solidFill>
            <a:srgbClr val="008000"/>
          </a:solidFill>
          <a:ln w="9525">
            <a:noFill/>
            <a:round/>
            <a:headEnd/>
            <a:tailEnd/>
          </a:ln>
        </p:spPr>
        <p:txBody>
          <a:bodyPr wrap="none" anchor="ctr"/>
          <a:lstStyle/>
          <a:p>
            <a:endParaRPr lang="en-US"/>
          </a:p>
        </p:txBody>
      </p:sp>
      <p:sp>
        <p:nvSpPr>
          <p:cNvPr id="194582" name="Oval 22"/>
          <p:cNvSpPr>
            <a:spLocks noChangeAspect="1" noChangeArrowheads="1"/>
          </p:cNvSpPr>
          <p:nvPr/>
        </p:nvSpPr>
        <p:spPr bwMode="auto">
          <a:xfrm>
            <a:off x="3925888" y="1219200"/>
            <a:ext cx="36512" cy="36513"/>
          </a:xfrm>
          <a:prstGeom prst="ellipse">
            <a:avLst/>
          </a:prstGeom>
          <a:solidFill>
            <a:srgbClr val="008000"/>
          </a:solidFill>
          <a:ln w="9525">
            <a:noFill/>
            <a:round/>
            <a:headEnd/>
            <a:tailEnd/>
          </a:ln>
        </p:spPr>
        <p:txBody>
          <a:bodyPr wrap="none" anchor="ctr"/>
          <a:lstStyle/>
          <a:p>
            <a:endParaRPr lang="en-US"/>
          </a:p>
        </p:txBody>
      </p:sp>
      <p:sp>
        <p:nvSpPr>
          <p:cNvPr id="194583" name="Oval 23"/>
          <p:cNvSpPr>
            <a:spLocks noChangeAspect="1" noChangeArrowheads="1"/>
          </p:cNvSpPr>
          <p:nvPr/>
        </p:nvSpPr>
        <p:spPr bwMode="auto">
          <a:xfrm>
            <a:off x="3279775" y="1066800"/>
            <a:ext cx="36513" cy="36513"/>
          </a:xfrm>
          <a:prstGeom prst="ellipse">
            <a:avLst/>
          </a:prstGeom>
          <a:solidFill>
            <a:srgbClr val="008000"/>
          </a:solidFill>
          <a:ln w="9525">
            <a:noFill/>
            <a:round/>
            <a:headEnd/>
            <a:tailEnd/>
          </a:ln>
        </p:spPr>
        <p:txBody>
          <a:bodyPr wrap="none" anchor="ctr"/>
          <a:lstStyle/>
          <a:p>
            <a:endParaRPr lang="en-US"/>
          </a:p>
        </p:txBody>
      </p:sp>
      <p:sp>
        <p:nvSpPr>
          <p:cNvPr id="194584" name="Oval 24"/>
          <p:cNvSpPr>
            <a:spLocks noChangeAspect="1" noChangeArrowheads="1"/>
          </p:cNvSpPr>
          <p:nvPr/>
        </p:nvSpPr>
        <p:spPr bwMode="auto">
          <a:xfrm>
            <a:off x="3279775" y="1219200"/>
            <a:ext cx="36513" cy="36513"/>
          </a:xfrm>
          <a:prstGeom prst="ellipse">
            <a:avLst/>
          </a:prstGeom>
          <a:solidFill>
            <a:srgbClr val="008000"/>
          </a:solidFill>
          <a:ln w="9525">
            <a:noFill/>
            <a:round/>
            <a:headEnd/>
            <a:tailEnd/>
          </a:ln>
        </p:spPr>
        <p:txBody>
          <a:bodyPr wrap="none" anchor="ctr"/>
          <a:lstStyle/>
          <a:p>
            <a:endParaRPr lang="en-US"/>
          </a:p>
        </p:txBody>
      </p:sp>
      <p:sp>
        <p:nvSpPr>
          <p:cNvPr id="194585" name="Oval 25"/>
          <p:cNvSpPr>
            <a:spLocks noChangeAspect="1" noChangeArrowheads="1"/>
          </p:cNvSpPr>
          <p:nvPr/>
        </p:nvSpPr>
        <p:spPr bwMode="auto">
          <a:xfrm>
            <a:off x="3544888" y="1487488"/>
            <a:ext cx="36512" cy="36512"/>
          </a:xfrm>
          <a:prstGeom prst="ellipse">
            <a:avLst/>
          </a:prstGeom>
          <a:solidFill>
            <a:srgbClr val="008000"/>
          </a:solidFill>
          <a:ln w="9525">
            <a:noFill/>
            <a:round/>
            <a:headEnd/>
            <a:tailEnd/>
          </a:ln>
        </p:spPr>
        <p:txBody>
          <a:bodyPr wrap="none" anchor="ctr"/>
          <a:lstStyle/>
          <a:p>
            <a:endParaRPr lang="en-US"/>
          </a:p>
        </p:txBody>
      </p:sp>
      <p:sp>
        <p:nvSpPr>
          <p:cNvPr id="194586" name="Oval 26"/>
          <p:cNvSpPr>
            <a:spLocks noChangeAspect="1" noChangeArrowheads="1"/>
          </p:cNvSpPr>
          <p:nvPr/>
        </p:nvSpPr>
        <p:spPr bwMode="auto">
          <a:xfrm>
            <a:off x="3697288" y="1487488"/>
            <a:ext cx="36512" cy="36512"/>
          </a:xfrm>
          <a:prstGeom prst="ellipse">
            <a:avLst/>
          </a:prstGeom>
          <a:solidFill>
            <a:srgbClr val="008000"/>
          </a:solidFill>
          <a:ln w="9525">
            <a:noFill/>
            <a:round/>
            <a:headEnd/>
            <a:tailEnd/>
          </a:ln>
        </p:spPr>
        <p:txBody>
          <a:bodyPr wrap="none" anchor="ctr"/>
          <a:lstStyle/>
          <a:p>
            <a:endParaRPr lang="en-US"/>
          </a:p>
        </p:txBody>
      </p:sp>
      <p:sp>
        <p:nvSpPr>
          <p:cNvPr id="194587" name="Oval 27"/>
          <p:cNvSpPr>
            <a:spLocks noChangeAspect="1" noChangeArrowheads="1"/>
          </p:cNvSpPr>
          <p:nvPr/>
        </p:nvSpPr>
        <p:spPr bwMode="auto">
          <a:xfrm>
            <a:off x="3544888" y="801688"/>
            <a:ext cx="36512" cy="36512"/>
          </a:xfrm>
          <a:prstGeom prst="ellipse">
            <a:avLst/>
          </a:prstGeom>
          <a:solidFill>
            <a:srgbClr val="008000"/>
          </a:solidFill>
          <a:ln w="9525">
            <a:noFill/>
            <a:round/>
            <a:headEnd/>
            <a:tailEnd/>
          </a:ln>
        </p:spPr>
        <p:txBody>
          <a:bodyPr wrap="none" anchor="ctr"/>
          <a:lstStyle/>
          <a:p>
            <a:endParaRPr lang="en-US"/>
          </a:p>
        </p:txBody>
      </p:sp>
      <p:sp>
        <p:nvSpPr>
          <p:cNvPr id="194588" name="Oval 28"/>
          <p:cNvSpPr>
            <a:spLocks noChangeAspect="1" noChangeArrowheads="1"/>
          </p:cNvSpPr>
          <p:nvPr/>
        </p:nvSpPr>
        <p:spPr bwMode="auto">
          <a:xfrm>
            <a:off x="3697288" y="801688"/>
            <a:ext cx="36512" cy="36512"/>
          </a:xfrm>
          <a:prstGeom prst="ellipse">
            <a:avLst/>
          </a:prstGeom>
          <a:solidFill>
            <a:srgbClr val="008000"/>
          </a:solidFill>
          <a:ln w="9525">
            <a:noFill/>
            <a:round/>
            <a:headEnd/>
            <a:tailEnd/>
          </a:ln>
        </p:spPr>
        <p:txBody>
          <a:bodyPr wrap="none" anchor="ctr"/>
          <a:lstStyle/>
          <a:p>
            <a:endParaRPr lang="en-US"/>
          </a:p>
        </p:txBody>
      </p:sp>
      <p:sp>
        <p:nvSpPr>
          <p:cNvPr id="194589" name="Text Box 29"/>
          <p:cNvSpPr txBox="1">
            <a:spLocks noChangeArrowheads="1"/>
          </p:cNvSpPr>
          <p:nvPr/>
        </p:nvSpPr>
        <p:spPr bwMode="auto">
          <a:xfrm>
            <a:off x="4419600" y="746125"/>
            <a:ext cx="557213" cy="762000"/>
          </a:xfrm>
          <a:prstGeom prst="rect">
            <a:avLst/>
          </a:prstGeom>
          <a:noFill/>
          <a:ln w="9525">
            <a:noFill/>
            <a:miter lim="800000"/>
            <a:headEnd/>
            <a:tailEnd/>
          </a:ln>
        </p:spPr>
        <p:txBody>
          <a:bodyPr wrap="none">
            <a:spAutoFit/>
          </a:bodyPr>
          <a:lstStyle/>
          <a:p>
            <a:r>
              <a:rPr lang="en-US" sz="4400">
                <a:solidFill>
                  <a:srgbClr val="FF9900"/>
                </a:solidFill>
                <a:latin typeface="Arial" charset="0"/>
              </a:rPr>
              <a:t>S</a:t>
            </a:r>
          </a:p>
        </p:txBody>
      </p:sp>
      <p:sp>
        <p:nvSpPr>
          <p:cNvPr id="194590" name="Oval 30"/>
          <p:cNvSpPr>
            <a:spLocks noChangeAspect="1" noChangeArrowheads="1"/>
          </p:cNvSpPr>
          <p:nvPr/>
        </p:nvSpPr>
        <p:spPr bwMode="auto">
          <a:xfrm>
            <a:off x="4992688" y="1066800"/>
            <a:ext cx="36512" cy="36513"/>
          </a:xfrm>
          <a:prstGeom prst="ellipse">
            <a:avLst/>
          </a:prstGeom>
          <a:solidFill>
            <a:srgbClr val="FF9900"/>
          </a:solidFill>
          <a:ln w="9525">
            <a:noFill/>
            <a:round/>
            <a:headEnd/>
            <a:tailEnd/>
          </a:ln>
        </p:spPr>
        <p:txBody>
          <a:bodyPr wrap="none" anchor="ctr"/>
          <a:lstStyle/>
          <a:p>
            <a:endParaRPr lang="en-US"/>
          </a:p>
        </p:txBody>
      </p:sp>
      <p:sp>
        <p:nvSpPr>
          <p:cNvPr id="194591" name="Oval 31"/>
          <p:cNvSpPr>
            <a:spLocks noChangeAspect="1" noChangeArrowheads="1"/>
          </p:cNvSpPr>
          <p:nvPr/>
        </p:nvSpPr>
        <p:spPr bwMode="auto">
          <a:xfrm>
            <a:off x="4992688" y="1219200"/>
            <a:ext cx="36512" cy="36513"/>
          </a:xfrm>
          <a:prstGeom prst="ellipse">
            <a:avLst/>
          </a:prstGeom>
          <a:solidFill>
            <a:srgbClr val="FF9900"/>
          </a:solidFill>
          <a:ln w="9525">
            <a:noFill/>
            <a:round/>
            <a:headEnd/>
            <a:tailEnd/>
          </a:ln>
        </p:spPr>
        <p:txBody>
          <a:bodyPr wrap="none" anchor="ctr"/>
          <a:lstStyle/>
          <a:p>
            <a:endParaRPr lang="en-US"/>
          </a:p>
        </p:txBody>
      </p:sp>
      <p:sp>
        <p:nvSpPr>
          <p:cNvPr id="194592" name="Oval 32"/>
          <p:cNvSpPr>
            <a:spLocks noChangeAspect="1" noChangeArrowheads="1"/>
          </p:cNvSpPr>
          <p:nvPr/>
        </p:nvSpPr>
        <p:spPr bwMode="auto">
          <a:xfrm>
            <a:off x="4346575" y="1066800"/>
            <a:ext cx="36513" cy="36513"/>
          </a:xfrm>
          <a:prstGeom prst="ellipse">
            <a:avLst/>
          </a:prstGeom>
          <a:solidFill>
            <a:srgbClr val="FF9900"/>
          </a:solidFill>
          <a:ln w="9525">
            <a:noFill/>
            <a:round/>
            <a:headEnd/>
            <a:tailEnd/>
          </a:ln>
        </p:spPr>
        <p:txBody>
          <a:bodyPr wrap="none" anchor="ctr"/>
          <a:lstStyle/>
          <a:p>
            <a:endParaRPr lang="en-US"/>
          </a:p>
        </p:txBody>
      </p:sp>
      <p:sp>
        <p:nvSpPr>
          <p:cNvPr id="194593" name="Oval 33"/>
          <p:cNvSpPr>
            <a:spLocks noChangeAspect="1" noChangeArrowheads="1"/>
          </p:cNvSpPr>
          <p:nvPr/>
        </p:nvSpPr>
        <p:spPr bwMode="auto">
          <a:xfrm>
            <a:off x="4346575" y="1219200"/>
            <a:ext cx="36513" cy="36513"/>
          </a:xfrm>
          <a:prstGeom prst="ellipse">
            <a:avLst/>
          </a:prstGeom>
          <a:solidFill>
            <a:srgbClr val="FF9900"/>
          </a:solidFill>
          <a:ln w="9525">
            <a:noFill/>
            <a:round/>
            <a:headEnd/>
            <a:tailEnd/>
          </a:ln>
        </p:spPr>
        <p:txBody>
          <a:bodyPr wrap="none" anchor="ctr"/>
          <a:lstStyle/>
          <a:p>
            <a:endParaRPr lang="en-US"/>
          </a:p>
        </p:txBody>
      </p:sp>
      <p:sp>
        <p:nvSpPr>
          <p:cNvPr id="194594" name="Oval 34"/>
          <p:cNvSpPr>
            <a:spLocks noChangeAspect="1" noChangeArrowheads="1"/>
          </p:cNvSpPr>
          <p:nvPr/>
        </p:nvSpPr>
        <p:spPr bwMode="auto">
          <a:xfrm>
            <a:off x="4611688" y="1487488"/>
            <a:ext cx="36512" cy="36512"/>
          </a:xfrm>
          <a:prstGeom prst="ellipse">
            <a:avLst/>
          </a:prstGeom>
          <a:solidFill>
            <a:srgbClr val="FF9900"/>
          </a:solidFill>
          <a:ln w="9525">
            <a:noFill/>
            <a:round/>
            <a:headEnd/>
            <a:tailEnd/>
          </a:ln>
        </p:spPr>
        <p:txBody>
          <a:bodyPr wrap="none" anchor="ctr"/>
          <a:lstStyle/>
          <a:p>
            <a:endParaRPr lang="en-US"/>
          </a:p>
        </p:txBody>
      </p:sp>
      <p:sp>
        <p:nvSpPr>
          <p:cNvPr id="194595" name="Oval 35"/>
          <p:cNvSpPr>
            <a:spLocks noChangeAspect="1" noChangeArrowheads="1"/>
          </p:cNvSpPr>
          <p:nvPr/>
        </p:nvSpPr>
        <p:spPr bwMode="auto">
          <a:xfrm>
            <a:off x="4764088" y="1487488"/>
            <a:ext cx="36512" cy="36512"/>
          </a:xfrm>
          <a:prstGeom prst="ellipse">
            <a:avLst/>
          </a:prstGeom>
          <a:solidFill>
            <a:srgbClr val="FF9900"/>
          </a:solidFill>
          <a:ln w="9525">
            <a:noFill/>
            <a:round/>
            <a:headEnd/>
            <a:tailEnd/>
          </a:ln>
        </p:spPr>
        <p:txBody>
          <a:bodyPr wrap="none" anchor="ctr"/>
          <a:lstStyle/>
          <a:p>
            <a:endParaRPr lang="en-US"/>
          </a:p>
        </p:txBody>
      </p:sp>
      <p:sp>
        <p:nvSpPr>
          <p:cNvPr id="194596" name="Oval 36"/>
          <p:cNvSpPr>
            <a:spLocks noChangeAspect="1" noChangeArrowheads="1"/>
          </p:cNvSpPr>
          <p:nvPr/>
        </p:nvSpPr>
        <p:spPr bwMode="auto">
          <a:xfrm>
            <a:off x="4611688" y="801688"/>
            <a:ext cx="36512" cy="36512"/>
          </a:xfrm>
          <a:prstGeom prst="ellipse">
            <a:avLst/>
          </a:prstGeom>
          <a:solidFill>
            <a:srgbClr val="FF9900"/>
          </a:solidFill>
          <a:ln w="9525">
            <a:noFill/>
            <a:round/>
            <a:headEnd/>
            <a:tailEnd/>
          </a:ln>
        </p:spPr>
        <p:txBody>
          <a:bodyPr wrap="none" anchor="ctr"/>
          <a:lstStyle/>
          <a:p>
            <a:endParaRPr lang="en-US"/>
          </a:p>
        </p:txBody>
      </p:sp>
      <p:sp>
        <p:nvSpPr>
          <p:cNvPr id="194597" name="Oval 37"/>
          <p:cNvSpPr>
            <a:spLocks noChangeAspect="1" noChangeArrowheads="1"/>
          </p:cNvSpPr>
          <p:nvPr/>
        </p:nvSpPr>
        <p:spPr bwMode="auto">
          <a:xfrm>
            <a:off x="4764088" y="801688"/>
            <a:ext cx="36512" cy="36512"/>
          </a:xfrm>
          <a:prstGeom prst="ellipse">
            <a:avLst/>
          </a:prstGeom>
          <a:solidFill>
            <a:srgbClr val="FF9900"/>
          </a:solidFill>
          <a:ln w="9525">
            <a:noFill/>
            <a:round/>
            <a:headEnd/>
            <a:tailEnd/>
          </a:ln>
        </p:spPr>
        <p:txBody>
          <a:bodyPr wrap="none" anchor="ctr"/>
          <a:lstStyle/>
          <a:p>
            <a:endParaRPr lang="en-US"/>
          </a:p>
        </p:txBody>
      </p:sp>
      <p:sp>
        <p:nvSpPr>
          <p:cNvPr id="194598" name="Text Box 38"/>
          <p:cNvSpPr txBox="1">
            <a:spLocks noChangeArrowheads="1"/>
          </p:cNvSpPr>
          <p:nvPr/>
        </p:nvSpPr>
        <p:spPr bwMode="auto">
          <a:xfrm>
            <a:off x="5473700" y="838200"/>
            <a:ext cx="619125" cy="76200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94599" name="Oval 39"/>
          <p:cNvSpPr>
            <a:spLocks noChangeAspect="1" noChangeArrowheads="1"/>
          </p:cNvSpPr>
          <p:nvPr/>
        </p:nvSpPr>
        <p:spPr bwMode="auto">
          <a:xfrm>
            <a:off x="6056313" y="1144588"/>
            <a:ext cx="36512" cy="36512"/>
          </a:xfrm>
          <a:prstGeom prst="ellipse">
            <a:avLst/>
          </a:prstGeom>
          <a:solidFill>
            <a:schemeClr val="accent2"/>
          </a:solidFill>
          <a:ln w="9525">
            <a:noFill/>
            <a:round/>
            <a:headEnd/>
            <a:tailEnd/>
          </a:ln>
        </p:spPr>
        <p:txBody>
          <a:bodyPr wrap="none" anchor="ctr"/>
          <a:lstStyle/>
          <a:p>
            <a:endParaRPr lang="en-US"/>
          </a:p>
        </p:txBody>
      </p:sp>
      <p:sp>
        <p:nvSpPr>
          <p:cNvPr id="194600" name="Oval 40"/>
          <p:cNvSpPr>
            <a:spLocks noChangeAspect="1" noChangeArrowheads="1"/>
          </p:cNvSpPr>
          <p:nvPr/>
        </p:nvSpPr>
        <p:spPr bwMode="auto">
          <a:xfrm>
            <a:off x="6056313" y="1296988"/>
            <a:ext cx="36512" cy="36512"/>
          </a:xfrm>
          <a:prstGeom prst="ellipse">
            <a:avLst/>
          </a:prstGeom>
          <a:solidFill>
            <a:schemeClr val="accent2"/>
          </a:solidFill>
          <a:ln w="9525">
            <a:noFill/>
            <a:round/>
            <a:headEnd/>
            <a:tailEnd/>
          </a:ln>
        </p:spPr>
        <p:txBody>
          <a:bodyPr wrap="none" anchor="ctr"/>
          <a:lstStyle/>
          <a:p>
            <a:endParaRPr lang="en-US"/>
          </a:p>
        </p:txBody>
      </p:sp>
      <p:sp>
        <p:nvSpPr>
          <p:cNvPr id="194601" name="Oval 41"/>
          <p:cNvSpPr>
            <a:spLocks noChangeAspect="1" noChangeArrowheads="1"/>
          </p:cNvSpPr>
          <p:nvPr/>
        </p:nvSpPr>
        <p:spPr bwMode="auto">
          <a:xfrm>
            <a:off x="5410200" y="1144588"/>
            <a:ext cx="36513" cy="36512"/>
          </a:xfrm>
          <a:prstGeom prst="ellipse">
            <a:avLst/>
          </a:prstGeom>
          <a:solidFill>
            <a:schemeClr val="accent2"/>
          </a:solidFill>
          <a:ln w="9525">
            <a:noFill/>
            <a:round/>
            <a:headEnd/>
            <a:tailEnd/>
          </a:ln>
        </p:spPr>
        <p:txBody>
          <a:bodyPr wrap="none" anchor="ctr"/>
          <a:lstStyle/>
          <a:p>
            <a:endParaRPr lang="en-US"/>
          </a:p>
        </p:txBody>
      </p:sp>
      <p:sp>
        <p:nvSpPr>
          <p:cNvPr id="194602" name="Oval 42"/>
          <p:cNvSpPr>
            <a:spLocks noChangeAspect="1" noChangeArrowheads="1"/>
          </p:cNvSpPr>
          <p:nvPr/>
        </p:nvSpPr>
        <p:spPr bwMode="auto">
          <a:xfrm>
            <a:off x="5410200" y="1296988"/>
            <a:ext cx="36513" cy="36512"/>
          </a:xfrm>
          <a:prstGeom prst="ellipse">
            <a:avLst/>
          </a:prstGeom>
          <a:solidFill>
            <a:schemeClr val="accent2"/>
          </a:solidFill>
          <a:ln w="9525">
            <a:noFill/>
            <a:round/>
            <a:headEnd/>
            <a:tailEnd/>
          </a:ln>
        </p:spPr>
        <p:txBody>
          <a:bodyPr wrap="none" anchor="ctr"/>
          <a:lstStyle/>
          <a:p>
            <a:endParaRPr lang="en-US"/>
          </a:p>
        </p:txBody>
      </p:sp>
      <p:sp>
        <p:nvSpPr>
          <p:cNvPr id="194603" name="Oval 43"/>
          <p:cNvSpPr>
            <a:spLocks noChangeAspect="1" noChangeArrowheads="1"/>
          </p:cNvSpPr>
          <p:nvPr/>
        </p:nvSpPr>
        <p:spPr bwMode="auto">
          <a:xfrm>
            <a:off x="5675313" y="1565275"/>
            <a:ext cx="36512" cy="36513"/>
          </a:xfrm>
          <a:prstGeom prst="ellipse">
            <a:avLst/>
          </a:prstGeom>
          <a:solidFill>
            <a:schemeClr val="accent2"/>
          </a:solidFill>
          <a:ln w="9525">
            <a:noFill/>
            <a:round/>
            <a:headEnd/>
            <a:tailEnd/>
          </a:ln>
        </p:spPr>
        <p:txBody>
          <a:bodyPr wrap="none" anchor="ctr"/>
          <a:lstStyle/>
          <a:p>
            <a:endParaRPr lang="en-US"/>
          </a:p>
        </p:txBody>
      </p:sp>
      <p:sp>
        <p:nvSpPr>
          <p:cNvPr id="194604" name="Oval 44"/>
          <p:cNvSpPr>
            <a:spLocks noChangeAspect="1" noChangeArrowheads="1"/>
          </p:cNvSpPr>
          <p:nvPr/>
        </p:nvSpPr>
        <p:spPr bwMode="auto">
          <a:xfrm>
            <a:off x="5827713" y="1565275"/>
            <a:ext cx="36512" cy="36513"/>
          </a:xfrm>
          <a:prstGeom prst="ellipse">
            <a:avLst/>
          </a:prstGeom>
          <a:solidFill>
            <a:schemeClr val="accent2"/>
          </a:solidFill>
          <a:ln w="9525">
            <a:noFill/>
            <a:round/>
            <a:headEnd/>
            <a:tailEnd/>
          </a:ln>
        </p:spPr>
        <p:txBody>
          <a:bodyPr wrap="none" anchor="ctr"/>
          <a:lstStyle/>
          <a:p>
            <a:endParaRPr lang="en-US"/>
          </a:p>
        </p:txBody>
      </p:sp>
      <p:sp>
        <p:nvSpPr>
          <p:cNvPr id="194605" name="Oval 45"/>
          <p:cNvSpPr>
            <a:spLocks noChangeAspect="1" noChangeArrowheads="1"/>
          </p:cNvSpPr>
          <p:nvPr/>
        </p:nvSpPr>
        <p:spPr bwMode="auto">
          <a:xfrm>
            <a:off x="5675313" y="879475"/>
            <a:ext cx="36512" cy="36513"/>
          </a:xfrm>
          <a:prstGeom prst="ellipse">
            <a:avLst/>
          </a:prstGeom>
          <a:solidFill>
            <a:schemeClr val="accent2"/>
          </a:solidFill>
          <a:ln w="9525">
            <a:noFill/>
            <a:round/>
            <a:headEnd/>
            <a:tailEnd/>
          </a:ln>
        </p:spPr>
        <p:txBody>
          <a:bodyPr wrap="none" anchor="ctr"/>
          <a:lstStyle/>
          <a:p>
            <a:endParaRPr lang="en-US"/>
          </a:p>
        </p:txBody>
      </p:sp>
      <p:sp>
        <p:nvSpPr>
          <p:cNvPr id="194606" name="Oval 46"/>
          <p:cNvSpPr>
            <a:spLocks noChangeAspect="1" noChangeArrowheads="1"/>
          </p:cNvSpPr>
          <p:nvPr/>
        </p:nvSpPr>
        <p:spPr bwMode="auto">
          <a:xfrm>
            <a:off x="5827713" y="879475"/>
            <a:ext cx="36512" cy="36513"/>
          </a:xfrm>
          <a:prstGeom prst="ellipse">
            <a:avLst/>
          </a:prstGeom>
          <a:solidFill>
            <a:schemeClr val="accent2"/>
          </a:solidFill>
          <a:ln w="9525">
            <a:noFill/>
            <a:round/>
            <a:headEnd/>
            <a:tailEnd/>
          </a:ln>
        </p:spPr>
        <p:txBody>
          <a:bodyPr wrap="none" anchor="ctr"/>
          <a:lstStyle/>
          <a:p>
            <a:endParaRPr lang="en-US"/>
          </a:p>
        </p:txBody>
      </p:sp>
      <p:sp>
        <p:nvSpPr>
          <p:cNvPr id="194607" name="Text Box 47"/>
          <p:cNvSpPr txBox="1">
            <a:spLocks noChangeArrowheads="1"/>
          </p:cNvSpPr>
          <p:nvPr/>
        </p:nvSpPr>
        <p:spPr bwMode="auto">
          <a:xfrm>
            <a:off x="6400800" y="7620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94608" name="Oval 48"/>
          <p:cNvSpPr>
            <a:spLocks noChangeAspect="1" noChangeArrowheads="1"/>
          </p:cNvSpPr>
          <p:nvPr/>
        </p:nvSpPr>
        <p:spPr bwMode="auto">
          <a:xfrm>
            <a:off x="6970713" y="1066800"/>
            <a:ext cx="36512" cy="36513"/>
          </a:xfrm>
          <a:prstGeom prst="ellipse">
            <a:avLst/>
          </a:prstGeom>
          <a:solidFill>
            <a:srgbClr val="FF0000"/>
          </a:solidFill>
          <a:ln w="9525">
            <a:noFill/>
            <a:round/>
            <a:headEnd/>
            <a:tailEnd/>
          </a:ln>
        </p:spPr>
        <p:txBody>
          <a:bodyPr wrap="none" anchor="ctr"/>
          <a:lstStyle/>
          <a:p>
            <a:endParaRPr lang="en-US"/>
          </a:p>
        </p:txBody>
      </p:sp>
      <p:sp>
        <p:nvSpPr>
          <p:cNvPr id="194609" name="Oval 49"/>
          <p:cNvSpPr>
            <a:spLocks noChangeAspect="1" noChangeArrowheads="1"/>
          </p:cNvSpPr>
          <p:nvPr/>
        </p:nvSpPr>
        <p:spPr bwMode="auto">
          <a:xfrm>
            <a:off x="6970713" y="1219200"/>
            <a:ext cx="36512" cy="36513"/>
          </a:xfrm>
          <a:prstGeom prst="ellipse">
            <a:avLst/>
          </a:prstGeom>
          <a:solidFill>
            <a:srgbClr val="FF0000"/>
          </a:solidFill>
          <a:ln w="9525">
            <a:noFill/>
            <a:round/>
            <a:headEnd/>
            <a:tailEnd/>
          </a:ln>
        </p:spPr>
        <p:txBody>
          <a:bodyPr wrap="none" anchor="ctr"/>
          <a:lstStyle/>
          <a:p>
            <a:endParaRPr lang="en-US"/>
          </a:p>
        </p:txBody>
      </p:sp>
      <p:sp>
        <p:nvSpPr>
          <p:cNvPr id="194610" name="Oval 50"/>
          <p:cNvSpPr>
            <a:spLocks noChangeAspect="1" noChangeArrowheads="1"/>
          </p:cNvSpPr>
          <p:nvPr/>
        </p:nvSpPr>
        <p:spPr bwMode="auto">
          <a:xfrm>
            <a:off x="6324600" y="1066800"/>
            <a:ext cx="36513" cy="36513"/>
          </a:xfrm>
          <a:prstGeom prst="ellipse">
            <a:avLst/>
          </a:prstGeom>
          <a:solidFill>
            <a:srgbClr val="FF0000"/>
          </a:solidFill>
          <a:ln w="9525">
            <a:noFill/>
            <a:round/>
            <a:headEnd/>
            <a:tailEnd/>
          </a:ln>
        </p:spPr>
        <p:txBody>
          <a:bodyPr wrap="none" anchor="ctr"/>
          <a:lstStyle/>
          <a:p>
            <a:endParaRPr lang="en-US"/>
          </a:p>
        </p:txBody>
      </p:sp>
      <p:sp>
        <p:nvSpPr>
          <p:cNvPr id="194611" name="Oval 51"/>
          <p:cNvSpPr>
            <a:spLocks noChangeAspect="1" noChangeArrowheads="1"/>
          </p:cNvSpPr>
          <p:nvPr/>
        </p:nvSpPr>
        <p:spPr bwMode="auto">
          <a:xfrm>
            <a:off x="6324600" y="1219200"/>
            <a:ext cx="36513" cy="36513"/>
          </a:xfrm>
          <a:prstGeom prst="ellipse">
            <a:avLst/>
          </a:prstGeom>
          <a:solidFill>
            <a:srgbClr val="FF0000"/>
          </a:solidFill>
          <a:ln w="9525">
            <a:noFill/>
            <a:round/>
            <a:headEnd/>
            <a:tailEnd/>
          </a:ln>
        </p:spPr>
        <p:txBody>
          <a:bodyPr wrap="none" anchor="ctr"/>
          <a:lstStyle/>
          <a:p>
            <a:endParaRPr lang="en-US"/>
          </a:p>
        </p:txBody>
      </p:sp>
      <p:sp>
        <p:nvSpPr>
          <p:cNvPr id="194612" name="Oval 52"/>
          <p:cNvSpPr>
            <a:spLocks noChangeAspect="1" noChangeArrowheads="1"/>
          </p:cNvSpPr>
          <p:nvPr/>
        </p:nvSpPr>
        <p:spPr bwMode="auto">
          <a:xfrm>
            <a:off x="6589713" y="1487488"/>
            <a:ext cx="36512" cy="36512"/>
          </a:xfrm>
          <a:prstGeom prst="ellipse">
            <a:avLst/>
          </a:prstGeom>
          <a:solidFill>
            <a:srgbClr val="FF0000"/>
          </a:solidFill>
          <a:ln w="9525">
            <a:noFill/>
            <a:round/>
            <a:headEnd/>
            <a:tailEnd/>
          </a:ln>
        </p:spPr>
        <p:txBody>
          <a:bodyPr wrap="none" anchor="ctr"/>
          <a:lstStyle/>
          <a:p>
            <a:endParaRPr lang="en-US"/>
          </a:p>
        </p:txBody>
      </p:sp>
      <p:sp>
        <p:nvSpPr>
          <p:cNvPr id="194613" name="Oval 53"/>
          <p:cNvSpPr>
            <a:spLocks noChangeAspect="1" noChangeArrowheads="1"/>
          </p:cNvSpPr>
          <p:nvPr/>
        </p:nvSpPr>
        <p:spPr bwMode="auto">
          <a:xfrm>
            <a:off x="6742113" y="1487488"/>
            <a:ext cx="36512" cy="36512"/>
          </a:xfrm>
          <a:prstGeom prst="ellipse">
            <a:avLst/>
          </a:prstGeom>
          <a:solidFill>
            <a:srgbClr val="FF0000"/>
          </a:solidFill>
          <a:ln w="9525">
            <a:noFill/>
            <a:round/>
            <a:headEnd/>
            <a:tailEnd/>
          </a:ln>
        </p:spPr>
        <p:txBody>
          <a:bodyPr wrap="none" anchor="ctr"/>
          <a:lstStyle/>
          <a:p>
            <a:endParaRPr lang="en-US"/>
          </a:p>
        </p:txBody>
      </p:sp>
      <p:sp>
        <p:nvSpPr>
          <p:cNvPr id="194614" name="Oval 54"/>
          <p:cNvSpPr>
            <a:spLocks noChangeAspect="1" noChangeArrowheads="1"/>
          </p:cNvSpPr>
          <p:nvPr/>
        </p:nvSpPr>
        <p:spPr bwMode="auto">
          <a:xfrm>
            <a:off x="6589713" y="801688"/>
            <a:ext cx="36512" cy="36512"/>
          </a:xfrm>
          <a:prstGeom prst="ellipse">
            <a:avLst/>
          </a:prstGeom>
          <a:solidFill>
            <a:srgbClr val="FF0000"/>
          </a:solidFill>
          <a:ln w="9525">
            <a:noFill/>
            <a:round/>
            <a:headEnd/>
            <a:tailEnd/>
          </a:ln>
        </p:spPr>
        <p:txBody>
          <a:bodyPr wrap="none" anchor="ctr"/>
          <a:lstStyle/>
          <a:p>
            <a:endParaRPr lang="en-US"/>
          </a:p>
        </p:txBody>
      </p:sp>
      <p:sp>
        <p:nvSpPr>
          <p:cNvPr id="194615" name="Oval 55"/>
          <p:cNvSpPr>
            <a:spLocks noChangeAspect="1" noChangeArrowheads="1"/>
          </p:cNvSpPr>
          <p:nvPr/>
        </p:nvSpPr>
        <p:spPr bwMode="auto">
          <a:xfrm>
            <a:off x="6742113" y="801688"/>
            <a:ext cx="36512" cy="36512"/>
          </a:xfrm>
          <a:prstGeom prst="ellipse">
            <a:avLst/>
          </a:prstGeom>
          <a:solidFill>
            <a:srgbClr val="FF0000"/>
          </a:solidFill>
          <a:ln w="9525">
            <a:noFill/>
            <a:round/>
            <a:headEnd/>
            <a:tailEnd/>
          </a:ln>
        </p:spPr>
        <p:txBody>
          <a:bodyPr wrap="none" anchor="ctr"/>
          <a:lstStyle/>
          <a:p>
            <a:endParaRPr lang="en-US"/>
          </a:p>
        </p:txBody>
      </p:sp>
      <p:sp>
        <p:nvSpPr>
          <p:cNvPr id="194616" name="Text Box 56"/>
          <p:cNvSpPr txBox="1">
            <a:spLocks noChangeArrowheads="1"/>
          </p:cNvSpPr>
          <p:nvPr/>
        </p:nvSpPr>
        <p:spPr bwMode="auto">
          <a:xfrm>
            <a:off x="7388225" y="838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617" name="Oval 57"/>
          <p:cNvSpPr>
            <a:spLocks noChangeAspect="1" noChangeArrowheads="1"/>
          </p:cNvSpPr>
          <p:nvPr/>
        </p:nvSpPr>
        <p:spPr bwMode="auto">
          <a:xfrm>
            <a:off x="7961313" y="1179513"/>
            <a:ext cx="36512" cy="36512"/>
          </a:xfrm>
          <a:prstGeom prst="ellipse">
            <a:avLst/>
          </a:prstGeom>
          <a:solidFill>
            <a:schemeClr val="bg2"/>
          </a:solidFill>
          <a:ln w="9525">
            <a:noFill/>
            <a:round/>
            <a:headEnd/>
            <a:tailEnd/>
          </a:ln>
        </p:spPr>
        <p:txBody>
          <a:bodyPr wrap="none" anchor="ctr"/>
          <a:lstStyle/>
          <a:p>
            <a:endParaRPr lang="en-US"/>
          </a:p>
        </p:txBody>
      </p:sp>
      <p:sp>
        <p:nvSpPr>
          <p:cNvPr id="194618" name="Oval 58"/>
          <p:cNvSpPr>
            <a:spLocks noChangeAspect="1" noChangeArrowheads="1"/>
          </p:cNvSpPr>
          <p:nvPr/>
        </p:nvSpPr>
        <p:spPr bwMode="auto">
          <a:xfrm>
            <a:off x="7961313" y="1331913"/>
            <a:ext cx="36512" cy="36512"/>
          </a:xfrm>
          <a:prstGeom prst="ellipse">
            <a:avLst/>
          </a:prstGeom>
          <a:solidFill>
            <a:schemeClr val="bg2"/>
          </a:solidFill>
          <a:ln w="9525">
            <a:noFill/>
            <a:round/>
            <a:headEnd/>
            <a:tailEnd/>
          </a:ln>
        </p:spPr>
        <p:txBody>
          <a:bodyPr wrap="none" anchor="ctr"/>
          <a:lstStyle/>
          <a:p>
            <a:endParaRPr lang="en-US"/>
          </a:p>
        </p:txBody>
      </p:sp>
      <p:sp>
        <p:nvSpPr>
          <p:cNvPr id="194619" name="Oval 59"/>
          <p:cNvSpPr>
            <a:spLocks noChangeAspect="1" noChangeArrowheads="1"/>
          </p:cNvSpPr>
          <p:nvPr/>
        </p:nvSpPr>
        <p:spPr bwMode="auto">
          <a:xfrm>
            <a:off x="7315200" y="1179513"/>
            <a:ext cx="36513" cy="36512"/>
          </a:xfrm>
          <a:prstGeom prst="ellipse">
            <a:avLst/>
          </a:prstGeom>
          <a:solidFill>
            <a:schemeClr val="bg2"/>
          </a:solidFill>
          <a:ln w="9525">
            <a:noFill/>
            <a:round/>
            <a:headEnd/>
            <a:tailEnd/>
          </a:ln>
        </p:spPr>
        <p:txBody>
          <a:bodyPr wrap="none" anchor="ctr"/>
          <a:lstStyle/>
          <a:p>
            <a:endParaRPr lang="en-US"/>
          </a:p>
        </p:txBody>
      </p:sp>
      <p:sp>
        <p:nvSpPr>
          <p:cNvPr id="194620" name="Oval 60"/>
          <p:cNvSpPr>
            <a:spLocks noChangeAspect="1" noChangeArrowheads="1"/>
          </p:cNvSpPr>
          <p:nvPr/>
        </p:nvSpPr>
        <p:spPr bwMode="auto">
          <a:xfrm>
            <a:off x="7315200" y="1331913"/>
            <a:ext cx="36513" cy="36512"/>
          </a:xfrm>
          <a:prstGeom prst="ellipse">
            <a:avLst/>
          </a:prstGeom>
          <a:solidFill>
            <a:schemeClr val="bg2"/>
          </a:solidFill>
          <a:ln w="9525">
            <a:noFill/>
            <a:round/>
            <a:headEnd/>
            <a:tailEnd/>
          </a:ln>
        </p:spPr>
        <p:txBody>
          <a:bodyPr wrap="none" anchor="ctr"/>
          <a:lstStyle/>
          <a:p>
            <a:endParaRPr lang="en-US"/>
          </a:p>
        </p:txBody>
      </p:sp>
      <p:sp>
        <p:nvSpPr>
          <p:cNvPr id="194621" name="Oval 61"/>
          <p:cNvSpPr>
            <a:spLocks noChangeAspect="1" noChangeArrowheads="1"/>
          </p:cNvSpPr>
          <p:nvPr/>
        </p:nvSpPr>
        <p:spPr bwMode="auto">
          <a:xfrm>
            <a:off x="7580313" y="1600200"/>
            <a:ext cx="36512" cy="36513"/>
          </a:xfrm>
          <a:prstGeom prst="ellipse">
            <a:avLst/>
          </a:prstGeom>
          <a:solidFill>
            <a:schemeClr val="bg2"/>
          </a:solidFill>
          <a:ln w="9525">
            <a:noFill/>
            <a:round/>
            <a:headEnd/>
            <a:tailEnd/>
          </a:ln>
        </p:spPr>
        <p:txBody>
          <a:bodyPr wrap="none" anchor="ctr"/>
          <a:lstStyle/>
          <a:p>
            <a:endParaRPr lang="en-US"/>
          </a:p>
        </p:txBody>
      </p:sp>
      <p:sp>
        <p:nvSpPr>
          <p:cNvPr id="194622" name="Oval 62"/>
          <p:cNvSpPr>
            <a:spLocks noChangeAspect="1" noChangeArrowheads="1"/>
          </p:cNvSpPr>
          <p:nvPr/>
        </p:nvSpPr>
        <p:spPr bwMode="auto">
          <a:xfrm>
            <a:off x="7732713" y="1600200"/>
            <a:ext cx="36512" cy="36513"/>
          </a:xfrm>
          <a:prstGeom prst="ellipse">
            <a:avLst/>
          </a:prstGeom>
          <a:solidFill>
            <a:schemeClr val="bg2"/>
          </a:solidFill>
          <a:ln w="9525">
            <a:noFill/>
            <a:round/>
            <a:headEnd/>
            <a:tailEnd/>
          </a:ln>
        </p:spPr>
        <p:txBody>
          <a:bodyPr wrap="none" anchor="ctr"/>
          <a:lstStyle/>
          <a:p>
            <a:endParaRPr lang="en-US"/>
          </a:p>
        </p:txBody>
      </p:sp>
      <p:sp>
        <p:nvSpPr>
          <p:cNvPr id="194623" name="Oval 63"/>
          <p:cNvSpPr>
            <a:spLocks noChangeAspect="1" noChangeArrowheads="1"/>
          </p:cNvSpPr>
          <p:nvPr/>
        </p:nvSpPr>
        <p:spPr bwMode="auto">
          <a:xfrm>
            <a:off x="7580313" y="914400"/>
            <a:ext cx="36512" cy="36513"/>
          </a:xfrm>
          <a:prstGeom prst="ellipse">
            <a:avLst/>
          </a:prstGeom>
          <a:solidFill>
            <a:schemeClr val="bg2"/>
          </a:solidFill>
          <a:ln w="9525">
            <a:noFill/>
            <a:round/>
            <a:headEnd/>
            <a:tailEnd/>
          </a:ln>
        </p:spPr>
        <p:txBody>
          <a:bodyPr wrap="none" anchor="ctr"/>
          <a:lstStyle/>
          <a:p>
            <a:endParaRPr lang="en-US"/>
          </a:p>
        </p:txBody>
      </p:sp>
      <p:sp>
        <p:nvSpPr>
          <p:cNvPr id="194624" name="Oval 64"/>
          <p:cNvSpPr>
            <a:spLocks noChangeAspect="1" noChangeArrowheads="1"/>
          </p:cNvSpPr>
          <p:nvPr/>
        </p:nvSpPr>
        <p:spPr bwMode="auto">
          <a:xfrm>
            <a:off x="7732713" y="685800"/>
            <a:ext cx="36512" cy="36513"/>
          </a:xfrm>
          <a:prstGeom prst="ellipse">
            <a:avLst/>
          </a:prstGeom>
          <a:solidFill>
            <a:schemeClr val="bg2"/>
          </a:solidFill>
          <a:ln w="9525">
            <a:noFill/>
            <a:round/>
            <a:headEnd/>
            <a:tailEnd/>
          </a:ln>
        </p:spPr>
        <p:txBody>
          <a:bodyPr wrap="none" anchor="ctr"/>
          <a:lstStyle/>
          <a:p>
            <a:endParaRPr lang="en-US"/>
          </a:p>
        </p:txBody>
      </p:sp>
      <p:grpSp>
        <p:nvGrpSpPr>
          <p:cNvPr id="194625" name="Group 65"/>
          <p:cNvGrpSpPr>
            <a:grpSpLocks/>
          </p:cNvGrpSpPr>
          <p:nvPr/>
        </p:nvGrpSpPr>
        <p:grpSpPr bwMode="auto">
          <a:xfrm>
            <a:off x="1247775" y="2209800"/>
            <a:ext cx="719138" cy="762000"/>
            <a:chOff x="1586" y="1680"/>
            <a:chExt cx="453" cy="480"/>
          </a:xfrm>
        </p:grpSpPr>
        <p:sp>
          <p:nvSpPr>
            <p:cNvPr id="194791" name="Text Box 66"/>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4792" name="Oval 67"/>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93" name="Oval 68"/>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94" name="Oval 69"/>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95" name="Oval 70"/>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4626" name="Group 71"/>
          <p:cNvGrpSpPr>
            <a:grpSpLocks/>
          </p:cNvGrpSpPr>
          <p:nvPr/>
        </p:nvGrpSpPr>
        <p:grpSpPr bwMode="auto">
          <a:xfrm>
            <a:off x="1905000" y="2209800"/>
            <a:ext cx="711200" cy="762000"/>
            <a:chOff x="2000" y="1680"/>
            <a:chExt cx="448" cy="480"/>
          </a:xfrm>
        </p:grpSpPr>
        <p:sp>
          <p:nvSpPr>
            <p:cNvPr id="194783" name="Text Box 72"/>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784" name="Oval 73"/>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94785" name="Oval 74"/>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94786" name="Oval 75"/>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94787" name="Oval 76"/>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94788" name="Oval 77"/>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94789" name="Oval 78"/>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94790" name="Oval 79"/>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94627" name="Group 80"/>
          <p:cNvGrpSpPr>
            <a:grpSpLocks/>
          </p:cNvGrpSpPr>
          <p:nvPr/>
        </p:nvGrpSpPr>
        <p:grpSpPr bwMode="auto">
          <a:xfrm>
            <a:off x="609600" y="2209800"/>
            <a:ext cx="711200" cy="762000"/>
            <a:chOff x="1184" y="1680"/>
            <a:chExt cx="448" cy="480"/>
          </a:xfrm>
        </p:grpSpPr>
        <p:sp>
          <p:nvSpPr>
            <p:cNvPr id="194775" name="Text Box 81"/>
            <p:cNvSpPr txBox="1">
              <a:spLocks noChangeArrowheads="1"/>
            </p:cNvSpPr>
            <p:nvPr/>
          </p:nvSpPr>
          <p:spPr bwMode="auto">
            <a:xfrm>
              <a:off x="1184"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776" name="Oval 82"/>
            <p:cNvSpPr>
              <a:spLocks noChangeAspect="1" noChangeArrowheads="1"/>
            </p:cNvSpPr>
            <p:nvPr/>
          </p:nvSpPr>
          <p:spPr bwMode="auto">
            <a:xfrm>
              <a:off x="1584" y="1968"/>
              <a:ext cx="23" cy="23"/>
            </a:xfrm>
            <a:prstGeom prst="ellipse">
              <a:avLst/>
            </a:prstGeom>
            <a:solidFill>
              <a:srgbClr val="008000"/>
            </a:solidFill>
            <a:ln w="9525">
              <a:noFill/>
              <a:round/>
              <a:headEnd/>
              <a:tailEnd/>
            </a:ln>
          </p:spPr>
          <p:txBody>
            <a:bodyPr wrap="none" anchor="ctr"/>
            <a:lstStyle/>
            <a:p>
              <a:endParaRPr lang="en-US"/>
            </a:p>
          </p:txBody>
        </p:sp>
        <p:sp>
          <p:nvSpPr>
            <p:cNvPr id="194777" name="Oval 83"/>
            <p:cNvSpPr>
              <a:spLocks noChangeAspect="1" noChangeArrowheads="1"/>
            </p:cNvSpPr>
            <p:nvPr/>
          </p:nvSpPr>
          <p:spPr bwMode="auto">
            <a:xfrm>
              <a:off x="1195" y="1968"/>
              <a:ext cx="23" cy="23"/>
            </a:xfrm>
            <a:prstGeom prst="ellipse">
              <a:avLst/>
            </a:prstGeom>
            <a:solidFill>
              <a:srgbClr val="008000"/>
            </a:solidFill>
            <a:ln w="9525">
              <a:noFill/>
              <a:round/>
              <a:headEnd/>
              <a:tailEnd/>
            </a:ln>
          </p:spPr>
          <p:txBody>
            <a:bodyPr wrap="none" anchor="ctr"/>
            <a:lstStyle/>
            <a:p>
              <a:endParaRPr lang="en-US"/>
            </a:p>
          </p:txBody>
        </p:sp>
        <p:sp>
          <p:nvSpPr>
            <p:cNvPr id="194778" name="Oval 84"/>
            <p:cNvSpPr>
              <a:spLocks noChangeAspect="1" noChangeArrowheads="1"/>
            </p:cNvSpPr>
            <p:nvPr/>
          </p:nvSpPr>
          <p:spPr bwMode="auto">
            <a:xfrm>
              <a:off x="1321" y="2137"/>
              <a:ext cx="23" cy="23"/>
            </a:xfrm>
            <a:prstGeom prst="ellipse">
              <a:avLst/>
            </a:prstGeom>
            <a:solidFill>
              <a:srgbClr val="008000"/>
            </a:solidFill>
            <a:ln w="9525">
              <a:noFill/>
              <a:round/>
              <a:headEnd/>
              <a:tailEnd/>
            </a:ln>
          </p:spPr>
          <p:txBody>
            <a:bodyPr wrap="none" anchor="ctr"/>
            <a:lstStyle/>
            <a:p>
              <a:endParaRPr lang="en-US"/>
            </a:p>
          </p:txBody>
        </p:sp>
        <p:sp>
          <p:nvSpPr>
            <p:cNvPr id="194779" name="Oval 85"/>
            <p:cNvSpPr>
              <a:spLocks noChangeAspect="1" noChangeArrowheads="1"/>
            </p:cNvSpPr>
            <p:nvPr/>
          </p:nvSpPr>
          <p:spPr bwMode="auto">
            <a:xfrm>
              <a:off x="1417" y="2137"/>
              <a:ext cx="23" cy="23"/>
            </a:xfrm>
            <a:prstGeom prst="ellipse">
              <a:avLst/>
            </a:prstGeom>
            <a:solidFill>
              <a:srgbClr val="008000"/>
            </a:solidFill>
            <a:ln w="9525">
              <a:noFill/>
              <a:round/>
              <a:headEnd/>
              <a:tailEnd/>
            </a:ln>
          </p:spPr>
          <p:txBody>
            <a:bodyPr wrap="none" anchor="ctr"/>
            <a:lstStyle/>
            <a:p>
              <a:endParaRPr lang="en-US"/>
            </a:p>
          </p:txBody>
        </p:sp>
        <p:sp>
          <p:nvSpPr>
            <p:cNvPr id="194780" name="Oval 86"/>
            <p:cNvSpPr>
              <a:spLocks noChangeAspect="1" noChangeArrowheads="1"/>
            </p:cNvSpPr>
            <p:nvPr/>
          </p:nvSpPr>
          <p:spPr bwMode="auto">
            <a:xfrm>
              <a:off x="1321" y="1705"/>
              <a:ext cx="23" cy="23"/>
            </a:xfrm>
            <a:prstGeom prst="ellipse">
              <a:avLst/>
            </a:prstGeom>
            <a:solidFill>
              <a:srgbClr val="008000"/>
            </a:solidFill>
            <a:ln w="9525">
              <a:noFill/>
              <a:round/>
              <a:headEnd/>
              <a:tailEnd/>
            </a:ln>
          </p:spPr>
          <p:txBody>
            <a:bodyPr wrap="none" anchor="ctr"/>
            <a:lstStyle/>
            <a:p>
              <a:endParaRPr lang="en-US"/>
            </a:p>
          </p:txBody>
        </p:sp>
        <p:sp>
          <p:nvSpPr>
            <p:cNvPr id="194781" name="Oval 87"/>
            <p:cNvSpPr>
              <a:spLocks noChangeAspect="1" noChangeArrowheads="1"/>
            </p:cNvSpPr>
            <p:nvPr/>
          </p:nvSpPr>
          <p:spPr bwMode="auto">
            <a:xfrm>
              <a:off x="1417" y="1705"/>
              <a:ext cx="23" cy="23"/>
            </a:xfrm>
            <a:prstGeom prst="ellipse">
              <a:avLst/>
            </a:prstGeom>
            <a:solidFill>
              <a:srgbClr val="008000"/>
            </a:solidFill>
            <a:ln w="9525">
              <a:noFill/>
              <a:round/>
              <a:headEnd/>
              <a:tailEnd/>
            </a:ln>
          </p:spPr>
          <p:txBody>
            <a:bodyPr wrap="none" anchor="ctr"/>
            <a:lstStyle/>
            <a:p>
              <a:endParaRPr lang="en-US"/>
            </a:p>
          </p:txBody>
        </p:sp>
        <p:sp>
          <p:nvSpPr>
            <p:cNvPr id="194782" name="Oval 88"/>
            <p:cNvSpPr>
              <a:spLocks noChangeAspect="1" noChangeArrowheads="1"/>
            </p:cNvSpPr>
            <p:nvPr/>
          </p:nvSpPr>
          <p:spPr bwMode="auto">
            <a:xfrm>
              <a:off x="118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94628" name="Group 89"/>
          <p:cNvGrpSpPr>
            <a:grpSpLocks/>
          </p:cNvGrpSpPr>
          <p:nvPr/>
        </p:nvGrpSpPr>
        <p:grpSpPr bwMode="auto">
          <a:xfrm>
            <a:off x="1244600" y="2895600"/>
            <a:ext cx="711200" cy="762000"/>
            <a:chOff x="1584" y="2208"/>
            <a:chExt cx="448" cy="480"/>
          </a:xfrm>
        </p:grpSpPr>
        <p:sp>
          <p:nvSpPr>
            <p:cNvPr id="194767" name="Text Box 90"/>
            <p:cNvSpPr txBox="1">
              <a:spLocks noChangeArrowheads="1"/>
            </p:cNvSpPr>
            <p:nvPr/>
          </p:nvSpPr>
          <p:spPr bwMode="auto">
            <a:xfrm>
              <a:off x="1584" y="220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768" name="Oval 91"/>
            <p:cNvSpPr>
              <a:spLocks noChangeAspect="1" noChangeArrowheads="1"/>
            </p:cNvSpPr>
            <p:nvPr/>
          </p:nvSpPr>
          <p:spPr bwMode="auto">
            <a:xfrm>
              <a:off x="2009" y="2400"/>
              <a:ext cx="23" cy="23"/>
            </a:xfrm>
            <a:prstGeom prst="ellipse">
              <a:avLst/>
            </a:prstGeom>
            <a:solidFill>
              <a:srgbClr val="008000"/>
            </a:solidFill>
            <a:ln w="9525">
              <a:noFill/>
              <a:round/>
              <a:headEnd/>
              <a:tailEnd/>
            </a:ln>
          </p:spPr>
          <p:txBody>
            <a:bodyPr wrap="none" anchor="ctr"/>
            <a:lstStyle/>
            <a:p>
              <a:endParaRPr lang="en-US"/>
            </a:p>
          </p:txBody>
        </p:sp>
        <p:sp>
          <p:nvSpPr>
            <p:cNvPr id="194769" name="Oval 92"/>
            <p:cNvSpPr>
              <a:spLocks noChangeAspect="1" noChangeArrowheads="1"/>
            </p:cNvSpPr>
            <p:nvPr/>
          </p:nvSpPr>
          <p:spPr bwMode="auto">
            <a:xfrm>
              <a:off x="2009" y="2496"/>
              <a:ext cx="23" cy="23"/>
            </a:xfrm>
            <a:prstGeom prst="ellipse">
              <a:avLst/>
            </a:prstGeom>
            <a:solidFill>
              <a:srgbClr val="008000"/>
            </a:solidFill>
            <a:ln w="9525">
              <a:noFill/>
              <a:round/>
              <a:headEnd/>
              <a:tailEnd/>
            </a:ln>
          </p:spPr>
          <p:txBody>
            <a:bodyPr wrap="none" anchor="ctr"/>
            <a:lstStyle/>
            <a:p>
              <a:endParaRPr lang="en-US"/>
            </a:p>
          </p:txBody>
        </p:sp>
        <p:sp>
          <p:nvSpPr>
            <p:cNvPr id="194770" name="Oval 93"/>
            <p:cNvSpPr>
              <a:spLocks noChangeAspect="1" noChangeArrowheads="1"/>
            </p:cNvSpPr>
            <p:nvPr/>
          </p:nvSpPr>
          <p:spPr bwMode="auto">
            <a:xfrm>
              <a:off x="1735" y="2665"/>
              <a:ext cx="23" cy="23"/>
            </a:xfrm>
            <a:prstGeom prst="ellipse">
              <a:avLst/>
            </a:prstGeom>
            <a:solidFill>
              <a:srgbClr val="008000"/>
            </a:solidFill>
            <a:ln w="9525">
              <a:noFill/>
              <a:round/>
              <a:headEnd/>
              <a:tailEnd/>
            </a:ln>
          </p:spPr>
          <p:txBody>
            <a:bodyPr wrap="none" anchor="ctr"/>
            <a:lstStyle/>
            <a:p>
              <a:endParaRPr lang="en-US"/>
            </a:p>
          </p:txBody>
        </p:sp>
        <p:sp>
          <p:nvSpPr>
            <p:cNvPr id="194771" name="Oval 94"/>
            <p:cNvSpPr>
              <a:spLocks noChangeAspect="1" noChangeArrowheads="1"/>
            </p:cNvSpPr>
            <p:nvPr/>
          </p:nvSpPr>
          <p:spPr bwMode="auto">
            <a:xfrm>
              <a:off x="1831" y="2665"/>
              <a:ext cx="23" cy="23"/>
            </a:xfrm>
            <a:prstGeom prst="ellipse">
              <a:avLst/>
            </a:prstGeom>
            <a:solidFill>
              <a:srgbClr val="008000"/>
            </a:solidFill>
            <a:ln w="9525">
              <a:noFill/>
              <a:round/>
              <a:headEnd/>
              <a:tailEnd/>
            </a:ln>
          </p:spPr>
          <p:txBody>
            <a:bodyPr wrap="none" anchor="ctr"/>
            <a:lstStyle/>
            <a:p>
              <a:endParaRPr lang="en-US"/>
            </a:p>
          </p:txBody>
        </p:sp>
        <p:sp>
          <p:nvSpPr>
            <p:cNvPr id="194772" name="Oval 95"/>
            <p:cNvSpPr>
              <a:spLocks noChangeAspect="1" noChangeArrowheads="1"/>
            </p:cNvSpPr>
            <p:nvPr/>
          </p:nvSpPr>
          <p:spPr bwMode="auto">
            <a:xfrm>
              <a:off x="1849" y="2233"/>
              <a:ext cx="23" cy="23"/>
            </a:xfrm>
            <a:prstGeom prst="ellipse">
              <a:avLst/>
            </a:prstGeom>
            <a:solidFill>
              <a:srgbClr val="008000"/>
            </a:solidFill>
            <a:ln w="9525">
              <a:noFill/>
              <a:round/>
              <a:headEnd/>
              <a:tailEnd/>
            </a:ln>
          </p:spPr>
          <p:txBody>
            <a:bodyPr wrap="none" anchor="ctr"/>
            <a:lstStyle/>
            <a:p>
              <a:endParaRPr lang="en-US"/>
            </a:p>
          </p:txBody>
        </p:sp>
        <p:sp>
          <p:nvSpPr>
            <p:cNvPr id="194773" name="Oval 96"/>
            <p:cNvSpPr>
              <a:spLocks noChangeAspect="1" noChangeArrowheads="1"/>
            </p:cNvSpPr>
            <p:nvPr/>
          </p:nvSpPr>
          <p:spPr bwMode="auto">
            <a:xfrm>
              <a:off x="1609" y="2496"/>
              <a:ext cx="23" cy="23"/>
            </a:xfrm>
            <a:prstGeom prst="ellipse">
              <a:avLst/>
            </a:prstGeom>
            <a:solidFill>
              <a:srgbClr val="008000"/>
            </a:solidFill>
            <a:ln w="9525">
              <a:noFill/>
              <a:round/>
              <a:headEnd/>
              <a:tailEnd/>
            </a:ln>
          </p:spPr>
          <p:txBody>
            <a:bodyPr wrap="none" anchor="ctr"/>
            <a:lstStyle/>
            <a:p>
              <a:endParaRPr lang="en-US"/>
            </a:p>
          </p:txBody>
        </p:sp>
        <p:sp>
          <p:nvSpPr>
            <p:cNvPr id="194774" name="Oval 97"/>
            <p:cNvSpPr>
              <a:spLocks noChangeAspect="1" noChangeArrowheads="1"/>
            </p:cNvSpPr>
            <p:nvPr/>
          </p:nvSpPr>
          <p:spPr bwMode="auto">
            <a:xfrm>
              <a:off x="1600" y="2400"/>
              <a:ext cx="23" cy="23"/>
            </a:xfrm>
            <a:prstGeom prst="ellipse">
              <a:avLst/>
            </a:prstGeom>
            <a:solidFill>
              <a:srgbClr val="008000"/>
            </a:solidFill>
            <a:ln w="9525">
              <a:noFill/>
              <a:round/>
              <a:headEnd/>
              <a:tailEnd/>
            </a:ln>
          </p:spPr>
          <p:txBody>
            <a:bodyPr wrap="none" anchor="ctr"/>
            <a:lstStyle/>
            <a:p>
              <a:endParaRPr lang="en-US"/>
            </a:p>
          </p:txBody>
        </p:sp>
      </p:grpSp>
      <p:grpSp>
        <p:nvGrpSpPr>
          <p:cNvPr id="194629" name="Group 98"/>
          <p:cNvGrpSpPr>
            <a:grpSpLocks/>
          </p:cNvGrpSpPr>
          <p:nvPr/>
        </p:nvGrpSpPr>
        <p:grpSpPr bwMode="auto">
          <a:xfrm>
            <a:off x="1295400" y="1524000"/>
            <a:ext cx="711200" cy="762000"/>
            <a:chOff x="1616" y="1248"/>
            <a:chExt cx="448" cy="480"/>
          </a:xfrm>
        </p:grpSpPr>
        <p:sp>
          <p:nvSpPr>
            <p:cNvPr id="194759" name="Oval 99"/>
            <p:cNvSpPr>
              <a:spLocks noChangeAspect="1" noChangeArrowheads="1"/>
            </p:cNvSpPr>
            <p:nvPr/>
          </p:nvSpPr>
          <p:spPr bwMode="auto">
            <a:xfrm>
              <a:off x="1753" y="1705"/>
              <a:ext cx="23" cy="23"/>
            </a:xfrm>
            <a:prstGeom prst="ellipse">
              <a:avLst/>
            </a:prstGeom>
            <a:solidFill>
              <a:srgbClr val="008000"/>
            </a:solidFill>
            <a:ln w="9525">
              <a:noFill/>
              <a:round/>
              <a:headEnd/>
              <a:tailEnd/>
            </a:ln>
          </p:spPr>
          <p:txBody>
            <a:bodyPr wrap="none" anchor="ctr"/>
            <a:lstStyle/>
            <a:p>
              <a:endParaRPr lang="en-US"/>
            </a:p>
          </p:txBody>
        </p:sp>
        <p:sp>
          <p:nvSpPr>
            <p:cNvPr id="194760" name="Text Box 100"/>
            <p:cNvSpPr txBox="1">
              <a:spLocks noChangeArrowheads="1"/>
            </p:cNvSpPr>
            <p:nvPr/>
          </p:nvSpPr>
          <p:spPr bwMode="auto">
            <a:xfrm>
              <a:off x="1616" y="124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761" name="Oval 101"/>
            <p:cNvSpPr>
              <a:spLocks noChangeAspect="1" noChangeArrowheads="1"/>
            </p:cNvSpPr>
            <p:nvPr/>
          </p:nvSpPr>
          <p:spPr bwMode="auto">
            <a:xfrm>
              <a:off x="2041" y="1440"/>
              <a:ext cx="23" cy="23"/>
            </a:xfrm>
            <a:prstGeom prst="ellipse">
              <a:avLst/>
            </a:prstGeom>
            <a:solidFill>
              <a:srgbClr val="008000"/>
            </a:solidFill>
            <a:ln w="9525">
              <a:noFill/>
              <a:round/>
              <a:headEnd/>
              <a:tailEnd/>
            </a:ln>
          </p:spPr>
          <p:txBody>
            <a:bodyPr wrap="none" anchor="ctr"/>
            <a:lstStyle/>
            <a:p>
              <a:endParaRPr lang="en-US"/>
            </a:p>
          </p:txBody>
        </p:sp>
        <p:sp>
          <p:nvSpPr>
            <p:cNvPr id="194762" name="Oval 102"/>
            <p:cNvSpPr>
              <a:spLocks noChangeAspect="1" noChangeArrowheads="1"/>
            </p:cNvSpPr>
            <p:nvPr/>
          </p:nvSpPr>
          <p:spPr bwMode="auto">
            <a:xfrm>
              <a:off x="2041" y="1536"/>
              <a:ext cx="23" cy="23"/>
            </a:xfrm>
            <a:prstGeom prst="ellipse">
              <a:avLst/>
            </a:prstGeom>
            <a:solidFill>
              <a:srgbClr val="008000"/>
            </a:solidFill>
            <a:ln w="9525">
              <a:noFill/>
              <a:round/>
              <a:headEnd/>
              <a:tailEnd/>
            </a:ln>
          </p:spPr>
          <p:txBody>
            <a:bodyPr wrap="none" anchor="ctr"/>
            <a:lstStyle/>
            <a:p>
              <a:endParaRPr lang="en-US"/>
            </a:p>
          </p:txBody>
        </p:sp>
        <p:sp>
          <p:nvSpPr>
            <p:cNvPr id="194763" name="Oval 103"/>
            <p:cNvSpPr>
              <a:spLocks noChangeAspect="1" noChangeArrowheads="1"/>
            </p:cNvSpPr>
            <p:nvPr/>
          </p:nvSpPr>
          <p:spPr bwMode="auto">
            <a:xfrm>
              <a:off x="1776" y="1273"/>
              <a:ext cx="23" cy="23"/>
            </a:xfrm>
            <a:prstGeom prst="ellipse">
              <a:avLst/>
            </a:prstGeom>
            <a:solidFill>
              <a:srgbClr val="008000"/>
            </a:solidFill>
            <a:ln w="9525">
              <a:noFill/>
              <a:round/>
              <a:headEnd/>
              <a:tailEnd/>
            </a:ln>
          </p:spPr>
          <p:txBody>
            <a:bodyPr wrap="none" anchor="ctr"/>
            <a:lstStyle/>
            <a:p>
              <a:endParaRPr lang="en-US"/>
            </a:p>
          </p:txBody>
        </p:sp>
        <p:sp>
          <p:nvSpPr>
            <p:cNvPr id="194764" name="Oval 104"/>
            <p:cNvSpPr>
              <a:spLocks noChangeAspect="1" noChangeArrowheads="1"/>
            </p:cNvSpPr>
            <p:nvPr/>
          </p:nvSpPr>
          <p:spPr bwMode="auto">
            <a:xfrm>
              <a:off x="1881" y="1273"/>
              <a:ext cx="23" cy="23"/>
            </a:xfrm>
            <a:prstGeom prst="ellipse">
              <a:avLst/>
            </a:prstGeom>
            <a:solidFill>
              <a:srgbClr val="008000"/>
            </a:solidFill>
            <a:ln w="9525">
              <a:noFill/>
              <a:round/>
              <a:headEnd/>
              <a:tailEnd/>
            </a:ln>
          </p:spPr>
          <p:txBody>
            <a:bodyPr wrap="none" anchor="ctr"/>
            <a:lstStyle/>
            <a:p>
              <a:endParaRPr lang="en-US"/>
            </a:p>
          </p:txBody>
        </p:sp>
        <p:sp>
          <p:nvSpPr>
            <p:cNvPr id="194765" name="Oval 105"/>
            <p:cNvSpPr>
              <a:spLocks noChangeAspect="1" noChangeArrowheads="1"/>
            </p:cNvSpPr>
            <p:nvPr/>
          </p:nvSpPr>
          <p:spPr bwMode="auto">
            <a:xfrm>
              <a:off x="1641" y="1536"/>
              <a:ext cx="23" cy="23"/>
            </a:xfrm>
            <a:prstGeom prst="ellipse">
              <a:avLst/>
            </a:prstGeom>
            <a:solidFill>
              <a:srgbClr val="008000"/>
            </a:solidFill>
            <a:ln w="9525">
              <a:noFill/>
              <a:round/>
              <a:headEnd/>
              <a:tailEnd/>
            </a:ln>
          </p:spPr>
          <p:txBody>
            <a:bodyPr wrap="none" anchor="ctr"/>
            <a:lstStyle/>
            <a:p>
              <a:endParaRPr lang="en-US"/>
            </a:p>
          </p:txBody>
        </p:sp>
        <p:sp>
          <p:nvSpPr>
            <p:cNvPr id="194766" name="Oval 106"/>
            <p:cNvSpPr>
              <a:spLocks noChangeAspect="1" noChangeArrowheads="1"/>
            </p:cNvSpPr>
            <p:nvPr/>
          </p:nvSpPr>
          <p:spPr bwMode="auto">
            <a:xfrm>
              <a:off x="1632" y="1440"/>
              <a:ext cx="23" cy="23"/>
            </a:xfrm>
            <a:prstGeom prst="ellipse">
              <a:avLst/>
            </a:prstGeom>
            <a:solidFill>
              <a:srgbClr val="008000"/>
            </a:solidFill>
            <a:ln w="9525">
              <a:noFill/>
              <a:round/>
              <a:headEnd/>
              <a:tailEnd/>
            </a:ln>
          </p:spPr>
          <p:txBody>
            <a:bodyPr wrap="none" anchor="ctr"/>
            <a:lstStyle/>
            <a:p>
              <a:endParaRPr lang="en-US"/>
            </a:p>
          </p:txBody>
        </p:sp>
      </p:grpSp>
      <p:grpSp>
        <p:nvGrpSpPr>
          <p:cNvPr id="194630" name="Group 107"/>
          <p:cNvGrpSpPr>
            <a:grpSpLocks/>
          </p:cNvGrpSpPr>
          <p:nvPr/>
        </p:nvGrpSpPr>
        <p:grpSpPr bwMode="auto">
          <a:xfrm>
            <a:off x="3624263" y="2209800"/>
            <a:ext cx="719137" cy="762000"/>
            <a:chOff x="1586" y="1680"/>
            <a:chExt cx="453" cy="480"/>
          </a:xfrm>
        </p:grpSpPr>
        <p:sp>
          <p:nvSpPr>
            <p:cNvPr id="194754" name="Text Box 108"/>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4755" name="Oval 109"/>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56" name="Oval 110"/>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57" name="Oval 111"/>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58" name="Oval 112"/>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sp>
        <p:nvSpPr>
          <p:cNvPr id="194631" name="Oval 113"/>
          <p:cNvSpPr>
            <a:spLocks noChangeAspect="1" noChangeArrowheads="1"/>
          </p:cNvSpPr>
          <p:nvPr/>
        </p:nvSpPr>
        <p:spPr bwMode="auto">
          <a:xfrm>
            <a:off x="7885113" y="838200"/>
            <a:ext cx="36512" cy="36513"/>
          </a:xfrm>
          <a:prstGeom prst="ellipse">
            <a:avLst/>
          </a:prstGeom>
          <a:solidFill>
            <a:schemeClr val="bg2"/>
          </a:solidFill>
          <a:ln w="9525">
            <a:noFill/>
            <a:round/>
            <a:headEnd/>
            <a:tailEnd/>
          </a:ln>
        </p:spPr>
        <p:txBody>
          <a:bodyPr wrap="none" anchor="ctr"/>
          <a:lstStyle/>
          <a:p>
            <a:endParaRPr lang="en-US"/>
          </a:p>
        </p:txBody>
      </p:sp>
      <p:grpSp>
        <p:nvGrpSpPr>
          <p:cNvPr id="194632" name="Group 114"/>
          <p:cNvGrpSpPr>
            <a:grpSpLocks/>
          </p:cNvGrpSpPr>
          <p:nvPr/>
        </p:nvGrpSpPr>
        <p:grpSpPr bwMode="auto">
          <a:xfrm>
            <a:off x="3733800" y="1600200"/>
            <a:ext cx="587375" cy="762000"/>
            <a:chOff x="2352" y="1296"/>
            <a:chExt cx="370" cy="480"/>
          </a:xfrm>
        </p:grpSpPr>
        <p:sp>
          <p:nvSpPr>
            <p:cNvPr id="194752" name="Text Box 115"/>
            <p:cNvSpPr txBox="1">
              <a:spLocks noChangeArrowheads="1"/>
            </p:cNvSpPr>
            <p:nvPr/>
          </p:nvSpPr>
          <p:spPr bwMode="auto">
            <a:xfrm>
              <a:off x="2352" y="1296"/>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53" name="Oval 116"/>
            <p:cNvSpPr>
              <a:spLocks noChangeAspect="1" noChangeArrowheads="1"/>
            </p:cNvSpPr>
            <p:nvPr/>
          </p:nvSpPr>
          <p:spPr bwMode="auto">
            <a:xfrm>
              <a:off x="2448" y="1705"/>
              <a:ext cx="23" cy="23"/>
            </a:xfrm>
            <a:prstGeom prst="ellipse">
              <a:avLst/>
            </a:prstGeom>
            <a:solidFill>
              <a:schemeClr val="bg2"/>
            </a:solidFill>
            <a:ln w="9525">
              <a:noFill/>
              <a:round/>
              <a:headEnd/>
              <a:tailEnd/>
            </a:ln>
          </p:spPr>
          <p:txBody>
            <a:bodyPr wrap="none" anchor="ctr"/>
            <a:lstStyle/>
            <a:p>
              <a:endParaRPr lang="en-US"/>
            </a:p>
          </p:txBody>
        </p:sp>
      </p:grpSp>
      <p:grpSp>
        <p:nvGrpSpPr>
          <p:cNvPr id="194633" name="Group 117"/>
          <p:cNvGrpSpPr>
            <a:grpSpLocks/>
          </p:cNvGrpSpPr>
          <p:nvPr/>
        </p:nvGrpSpPr>
        <p:grpSpPr bwMode="auto">
          <a:xfrm>
            <a:off x="3070225" y="2209800"/>
            <a:ext cx="587375" cy="762000"/>
            <a:chOff x="1934" y="1680"/>
            <a:chExt cx="370" cy="480"/>
          </a:xfrm>
        </p:grpSpPr>
        <p:sp>
          <p:nvSpPr>
            <p:cNvPr id="194750" name="Text Box 118"/>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51" name="Oval 119"/>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4634" name="Group 120"/>
          <p:cNvGrpSpPr>
            <a:grpSpLocks/>
          </p:cNvGrpSpPr>
          <p:nvPr/>
        </p:nvGrpSpPr>
        <p:grpSpPr bwMode="auto">
          <a:xfrm>
            <a:off x="4289425" y="2209800"/>
            <a:ext cx="587375" cy="762000"/>
            <a:chOff x="2702" y="1680"/>
            <a:chExt cx="370" cy="480"/>
          </a:xfrm>
        </p:grpSpPr>
        <p:sp>
          <p:nvSpPr>
            <p:cNvPr id="194748" name="Text Box 121"/>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49" name="Oval 122"/>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4635" name="Group 123"/>
          <p:cNvGrpSpPr>
            <a:grpSpLocks/>
          </p:cNvGrpSpPr>
          <p:nvPr/>
        </p:nvGrpSpPr>
        <p:grpSpPr bwMode="auto">
          <a:xfrm>
            <a:off x="3733800" y="2895600"/>
            <a:ext cx="587375" cy="762000"/>
            <a:chOff x="2352" y="2112"/>
            <a:chExt cx="370" cy="480"/>
          </a:xfrm>
        </p:grpSpPr>
        <p:sp>
          <p:nvSpPr>
            <p:cNvPr id="194746" name="Text Box 124"/>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47" name="Oval 125"/>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4636" name="Group 126"/>
          <p:cNvGrpSpPr>
            <a:grpSpLocks/>
          </p:cNvGrpSpPr>
          <p:nvPr/>
        </p:nvGrpSpPr>
        <p:grpSpPr bwMode="auto">
          <a:xfrm>
            <a:off x="6364288" y="2209800"/>
            <a:ext cx="722312" cy="762000"/>
            <a:chOff x="4009" y="1392"/>
            <a:chExt cx="455" cy="480"/>
          </a:xfrm>
        </p:grpSpPr>
        <p:sp>
          <p:nvSpPr>
            <p:cNvPr id="194741" name="Text Box 127"/>
            <p:cNvSpPr txBox="1">
              <a:spLocks noChangeArrowheads="1"/>
            </p:cNvSpPr>
            <p:nvPr/>
          </p:nvSpPr>
          <p:spPr bwMode="auto">
            <a:xfrm>
              <a:off x="4057" y="1392"/>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4742" name="Oval 128"/>
            <p:cNvSpPr>
              <a:spLocks noChangeAspect="1" noChangeArrowheads="1"/>
            </p:cNvSpPr>
            <p:nvPr/>
          </p:nvSpPr>
          <p:spPr bwMode="auto">
            <a:xfrm>
              <a:off x="4441"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43" name="Oval 129"/>
            <p:cNvSpPr>
              <a:spLocks noChangeAspect="1" noChangeArrowheads="1"/>
            </p:cNvSpPr>
            <p:nvPr/>
          </p:nvSpPr>
          <p:spPr bwMode="auto">
            <a:xfrm>
              <a:off x="4011" y="15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44" name="Oval 130"/>
            <p:cNvSpPr>
              <a:spLocks noChangeAspect="1" noChangeArrowheads="1"/>
            </p:cNvSpPr>
            <p:nvPr/>
          </p:nvSpPr>
          <p:spPr bwMode="auto">
            <a:xfrm>
              <a:off x="4009" y="16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45" name="Oval 131"/>
            <p:cNvSpPr>
              <a:spLocks noChangeAspect="1" noChangeArrowheads="1"/>
            </p:cNvSpPr>
            <p:nvPr/>
          </p:nvSpPr>
          <p:spPr bwMode="auto">
            <a:xfrm>
              <a:off x="4441" y="1561"/>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4637" name="Group 132"/>
          <p:cNvGrpSpPr>
            <a:grpSpLocks/>
          </p:cNvGrpSpPr>
          <p:nvPr/>
        </p:nvGrpSpPr>
        <p:grpSpPr bwMode="auto">
          <a:xfrm>
            <a:off x="7239000" y="2209800"/>
            <a:ext cx="682625" cy="762000"/>
            <a:chOff x="4560" y="1680"/>
            <a:chExt cx="430" cy="480"/>
          </a:xfrm>
        </p:grpSpPr>
        <p:sp>
          <p:nvSpPr>
            <p:cNvPr id="194734" name="Text Box 133"/>
            <p:cNvSpPr txBox="1">
              <a:spLocks noChangeArrowheads="1"/>
            </p:cNvSpPr>
            <p:nvPr/>
          </p:nvSpPr>
          <p:spPr bwMode="auto">
            <a:xfrm>
              <a:off x="4600" y="1680"/>
              <a:ext cx="390" cy="48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94735" name="Oval 134"/>
            <p:cNvSpPr>
              <a:spLocks noChangeAspect="1" noChangeArrowheads="1"/>
            </p:cNvSpPr>
            <p:nvPr/>
          </p:nvSpPr>
          <p:spPr bwMode="auto">
            <a:xfrm>
              <a:off x="4967" y="2041"/>
              <a:ext cx="23" cy="23"/>
            </a:xfrm>
            <a:prstGeom prst="ellipse">
              <a:avLst/>
            </a:prstGeom>
            <a:solidFill>
              <a:schemeClr val="accent2"/>
            </a:solidFill>
            <a:ln w="9525">
              <a:noFill/>
              <a:round/>
              <a:headEnd/>
              <a:tailEnd/>
            </a:ln>
          </p:spPr>
          <p:txBody>
            <a:bodyPr wrap="none" anchor="ctr"/>
            <a:lstStyle/>
            <a:p>
              <a:endParaRPr lang="en-US"/>
            </a:p>
          </p:txBody>
        </p:sp>
        <p:sp>
          <p:nvSpPr>
            <p:cNvPr id="194736" name="Oval 135"/>
            <p:cNvSpPr>
              <a:spLocks noChangeAspect="1" noChangeArrowheads="1"/>
            </p:cNvSpPr>
            <p:nvPr/>
          </p:nvSpPr>
          <p:spPr bwMode="auto">
            <a:xfrm>
              <a:off x="4896" y="2089"/>
              <a:ext cx="23" cy="23"/>
            </a:xfrm>
            <a:prstGeom prst="ellipse">
              <a:avLst/>
            </a:prstGeom>
            <a:solidFill>
              <a:schemeClr val="accent2"/>
            </a:solidFill>
            <a:ln w="9525">
              <a:noFill/>
              <a:round/>
              <a:headEnd/>
              <a:tailEnd/>
            </a:ln>
          </p:spPr>
          <p:txBody>
            <a:bodyPr wrap="none" anchor="ctr"/>
            <a:lstStyle/>
            <a:p>
              <a:endParaRPr lang="en-US"/>
            </a:p>
          </p:txBody>
        </p:sp>
        <p:sp>
          <p:nvSpPr>
            <p:cNvPr id="194737" name="Oval 136"/>
            <p:cNvSpPr>
              <a:spLocks noChangeAspect="1" noChangeArrowheads="1"/>
            </p:cNvSpPr>
            <p:nvPr/>
          </p:nvSpPr>
          <p:spPr bwMode="auto">
            <a:xfrm>
              <a:off x="4560" y="1872"/>
              <a:ext cx="23" cy="23"/>
            </a:xfrm>
            <a:prstGeom prst="ellipse">
              <a:avLst/>
            </a:prstGeom>
            <a:solidFill>
              <a:schemeClr val="accent2"/>
            </a:solidFill>
            <a:ln w="9525">
              <a:noFill/>
              <a:round/>
              <a:headEnd/>
              <a:tailEnd/>
            </a:ln>
          </p:spPr>
          <p:txBody>
            <a:bodyPr wrap="none" anchor="ctr"/>
            <a:lstStyle/>
            <a:p>
              <a:endParaRPr lang="en-US"/>
            </a:p>
          </p:txBody>
        </p:sp>
        <p:sp>
          <p:nvSpPr>
            <p:cNvPr id="194738" name="Oval 137"/>
            <p:cNvSpPr>
              <a:spLocks noChangeAspect="1" noChangeArrowheads="1"/>
            </p:cNvSpPr>
            <p:nvPr/>
          </p:nvSpPr>
          <p:spPr bwMode="auto">
            <a:xfrm>
              <a:off x="4560" y="1968"/>
              <a:ext cx="23" cy="23"/>
            </a:xfrm>
            <a:prstGeom prst="ellipse">
              <a:avLst/>
            </a:prstGeom>
            <a:solidFill>
              <a:schemeClr val="accent2"/>
            </a:solidFill>
            <a:ln w="9525">
              <a:noFill/>
              <a:round/>
              <a:headEnd/>
              <a:tailEnd/>
            </a:ln>
          </p:spPr>
          <p:txBody>
            <a:bodyPr wrap="none" anchor="ctr"/>
            <a:lstStyle/>
            <a:p>
              <a:endParaRPr lang="en-US"/>
            </a:p>
          </p:txBody>
        </p:sp>
        <p:sp>
          <p:nvSpPr>
            <p:cNvPr id="194739" name="Oval 138"/>
            <p:cNvSpPr>
              <a:spLocks noChangeAspect="1" noChangeArrowheads="1"/>
            </p:cNvSpPr>
            <p:nvPr/>
          </p:nvSpPr>
          <p:spPr bwMode="auto">
            <a:xfrm>
              <a:off x="4873" y="1753"/>
              <a:ext cx="23" cy="23"/>
            </a:xfrm>
            <a:prstGeom prst="ellipse">
              <a:avLst/>
            </a:prstGeom>
            <a:solidFill>
              <a:schemeClr val="accent2"/>
            </a:solidFill>
            <a:ln w="9525">
              <a:noFill/>
              <a:round/>
              <a:headEnd/>
              <a:tailEnd/>
            </a:ln>
          </p:spPr>
          <p:txBody>
            <a:bodyPr wrap="none" anchor="ctr"/>
            <a:lstStyle/>
            <a:p>
              <a:endParaRPr lang="en-US"/>
            </a:p>
          </p:txBody>
        </p:sp>
        <p:sp>
          <p:nvSpPr>
            <p:cNvPr id="194740" name="Oval 139"/>
            <p:cNvSpPr>
              <a:spLocks noChangeAspect="1" noChangeArrowheads="1"/>
            </p:cNvSpPr>
            <p:nvPr/>
          </p:nvSpPr>
          <p:spPr bwMode="auto">
            <a:xfrm>
              <a:off x="4944" y="1801"/>
              <a:ext cx="23" cy="23"/>
            </a:xfrm>
            <a:prstGeom prst="ellipse">
              <a:avLst/>
            </a:prstGeom>
            <a:solidFill>
              <a:schemeClr val="accent2"/>
            </a:solidFill>
            <a:ln w="9525">
              <a:noFill/>
              <a:round/>
              <a:headEnd/>
              <a:tailEnd/>
            </a:ln>
          </p:spPr>
          <p:txBody>
            <a:bodyPr wrap="none" anchor="ctr"/>
            <a:lstStyle/>
            <a:p>
              <a:endParaRPr lang="en-US"/>
            </a:p>
          </p:txBody>
        </p:sp>
      </p:grpSp>
      <p:grpSp>
        <p:nvGrpSpPr>
          <p:cNvPr id="194638" name="Group 140"/>
          <p:cNvGrpSpPr>
            <a:grpSpLocks/>
          </p:cNvGrpSpPr>
          <p:nvPr/>
        </p:nvGrpSpPr>
        <p:grpSpPr bwMode="auto">
          <a:xfrm>
            <a:off x="5602288" y="2208213"/>
            <a:ext cx="642937" cy="762000"/>
            <a:chOff x="3529" y="1679"/>
            <a:chExt cx="405" cy="480"/>
          </a:xfrm>
        </p:grpSpPr>
        <p:sp>
          <p:nvSpPr>
            <p:cNvPr id="194727" name="Text Box 141"/>
            <p:cNvSpPr txBox="1">
              <a:spLocks noChangeArrowheads="1"/>
            </p:cNvSpPr>
            <p:nvPr/>
          </p:nvSpPr>
          <p:spPr bwMode="auto">
            <a:xfrm>
              <a:off x="3544" y="1679"/>
              <a:ext cx="390" cy="480"/>
            </a:xfrm>
            <a:prstGeom prst="rect">
              <a:avLst/>
            </a:prstGeom>
            <a:noFill/>
            <a:ln w="9525">
              <a:noFill/>
              <a:miter lim="800000"/>
              <a:headEnd/>
              <a:tailEnd/>
            </a:ln>
          </p:spPr>
          <p:txBody>
            <a:bodyPr wrap="none">
              <a:spAutoFit/>
            </a:bodyPr>
            <a:lstStyle/>
            <a:p>
              <a:r>
                <a:rPr lang="en-US" sz="4400">
                  <a:solidFill>
                    <a:schemeClr val="accent2"/>
                  </a:solidFill>
                  <a:latin typeface="Arial" charset="0"/>
                </a:rPr>
                <a:t>O</a:t>
              </a:r>
            </a:p>
          </p:txBody>
        </p:sp>
        <p:sp>
          <p:nvSpPr>
            <p:cNvPr id="194728" name="Oval 142"/>
            <p:cNvSpPr>
              <a:spLocks noChangeAspect="1" noChangeArrowheads="1"/>
            </p:cNvSpPr>
            <p:nvPr/>
          </p:nvSpPr>
          <p:spPr bwMode="auto">
            <a:xfrm>
              <a:off x="3911" y="1872"/>
              <a:ext cx="23" cy="23"/>
            </a:xfrm>
            <a:prstGeom prst="ellipse">
              <a:avLst/>
            </a:prstGeom>
            <a:solidFill>
              <a:schemeClr val="accent2"/>
            </a:solidFill>
            <a:ln w="9525">
              <a:noFill/>
              <a:round/>
              <a:headEnd/>
              <a:tailEnd/>
            </a:ln>
          </p:spPr>
          <p:txBody>
            <a:bodyPr wrap="none" anchor="ctr"/>
            <a:lstStyle/>
            <a:p>
              <a:endParaRPr lang="en-US"/>
            </a:p>
          </p:txBody>
        </p:sp>
        <p:sp>
          <p:nvSpPr>
            <p:cNvPr id="194729" name="Oval 143"/>
            <p:cNvSpPr>
              <a:spLocks noChangeAspect="1" noChangeArrowheads="1"/>
            </p:cNvSpPr>
            <p:nvPr/>
          </p:nvSpPr>
          <p:spPr bwMode="auto">
            <a:xfrm>
              <a:off x="3911" y="1968"/>
              <a:ext cx="23" cy="23"/>
            </a:xfrm>
            <a:prstGeom prst="ellipse">
              <a:avLst/>
            </a:prstGeom>
            <a:solidFill>
              <a:schemeClr val="accent2"/>
            </a:solidFill>
            <a:ln w="9525">
              <a:noFill/>
              <a:round/>
              <a:headEnd/>
              <a:tailEnd/>
            </a:ln>
          </p:spPr>
          <p:txBody>
            <a:bodyPr wrap="none" anchor="ctr"/>
            <a:lstStyle/>
            <a:p>
              <a:endParaRPr lang="en-US"/>
            </a:p>
          </p:txBody>
        </p:sp>
        <p:sp>
          <p:nvSpPr>
            <p:cNvPr id="194730" name="Oval 144"/>
            <p:cNvSpPr>
              <a:spLocks noChangeAspect="1" noChangeArrowheads="1"/>
            </p:cNvSpPr>
            <p:nvPr/>
          </p:nvSpPr>
          <p:spPr bwMode="auto">
            <a:xfrm rot="16200000" flipH="1">
              <a:off x="3598" y="2089"/>
              <a:ext cx="23" cy="23"/>
            </a:xfrm>
            <a:prstGeom prst="ellipse">
              <a:avLst/>
            </a:prstGeom>
            <a:solidFill>
              <a:schemeClr val="accent2"/>
            </a:solidFill>
            <a:ln w="9525">
              <a:noFill/>
              <a:round/>
              <a:headEnd/>
              <a:tailEnd/>
            </a:ln>
          </p:spPr>
          <p:txBody>
            <a:bodyPr wrap="none" anchor="ctr"/>
            <a:lstStyle/>
            <a:p>
              <a:endParaRPr lang="en-US"/>
            </a:p>
          </p:txBody>
        </p:sp>
        <p:sp>
          <p:nvSpPr>
            <p:cNvPr id="194731" name="Oval 145"/>
            <p:cNvSpPr>
              <a:spLocks noChangeAspect="1" noChangeArrowheads="1"/>
            </p:cNvSpPr>
            <p:nvPr/>
          </p:nvSpPr>
          <p:spPr bwMode="auto">
            <a:xfrm rot="16200000" flipH="1">
              <a:off x="3552" y="2016"/>
              <a:ext cx="23" cy="23"/>
            </a:xfrm>
            <a:prstGeom prst="ellipse">
              <a:avLst/>
            </a:prstGeom>
            <a:solidFill>
              <a:schemeClr val="accent2"/>
            </a:solidFill>
            <a:ln w="9525">
              <a:noFill/>
              <a:round/>
              <a:headEnd/>
              <a:tailEnd/>
            </a:ln>
          </p:spPr>
          <p:txBody>
            <a:bodyPr wrap="none" anchor="ctr"/>
            <a:lstStyle/>
            <a:p>
              <a:endParaRPr lang="en-US"/>
            </a:p>
          </p:txBody>
        </p:sp>
        <p:sp>
          <p:nvSpPr>
            <p:cNvPr id="194732" name="Oval 146"/>
            <p:cNvSpPr>
              <a:spLocks noChangeAspect="1" noChangeArrowheads="1"/>
            </p:cNvSpPr>
            <p:nvPr/>
          </p:nvSpPr>
          <p:spPr bwMode="auto">
            <a:xfrm rot="16200000" flipH="1">
              <a:off x="3529" y="1824"/>
              <a:ext cx="23" cy="23"/>
            </a:xfrm>
            <a:prstGeom prst="ellipse">
              <a:avLst/>
            </a:prstGeom>
            <a:solidFill>
              <a:schemeClr val="accent2"/>
            </a:solidFill>
            <a:ln w="9525">
              <a:noFill/>
              <a:round/>
              <a:headEnd/>
              <a:tailEnd/>
            </a:ln>
          </p:spPr>
          <p:txBody>
            <a:bodyPr wrap="none" anchor="ctr"/>
            <a:lstStyle/>
            <a:p>
              <a:endParaRPr lang="en-US"/>
            </a:p>
          </p:txBody>
        </p:sp>
        <p:sp>
          <p:nvSpPr>
            <p:cNvPr id="194733" name="Oval 147"/>
            <p:cNvSpPr>
              <a:spLocks noChangeAspect="1" noChangeArrowheads="1"/>
            </p:cNvSpPr>
            <p:nvPr/>
          </p:nvSpPr>
          <p:spPr bwMode="auto">
            <a:xfrm rot="16200000" flipH="1">
              <a:off x="3577" y="1753"/>
              <a:ext cx="23" cy="23"/>
            </a:xfrm>
            <a:prstGeom prst="ellipse">
              <a:avLst/>
            </a:prstGeom>
            <a:solidFill>
              <a:schemeClr val="accent2"/>
            </a:solidFill>
            <a:ln w="9525">
              <a:noFill/>
              <a:round/>
              <a:headEnd/>
              <a:tailEnd/>
            </a:ln>
          </p:spPr>
          <p:txBody>
            <a:bodyPr wrap="none" anchor="ctr"/>
            <a:lstStyle/>
            <a:p>
              <a:endParaRPr lang="en-US"/>
            </a:p>
          </p:txBody>
        </p:sp>
      </p:grpSp>
      <p:grpSp>
        <p:nvGrpSpPr>
          <p:cNvPr id="194639" name="Group 148"/>
          <p:cNvGrpSpPr>
            <a:grpSpLocks/>
          </p:cNvGrpSpPr>
          <p:nvPr/>
        </p:nvGrpSpPr>
        <p:grpSpPr bwMode="auto">
          <a:xfrm>
            <a:off x="7566025" y="3870325"/>
            <a:ext cx="630238" cy="762000"/>
            <a:chOff x="4032" y="2438"/>
            <a:chExt cx="397" cy="480"/>
          </a:xfrm>
        </p:grpSpPr>
        <p:sp>
          <p:nvSpPr>
            <p:cNvPr id="194720" name="Text Box 149"/>
            <p:cNvSpPr txBox="1">
              <a:spLocks noChangeArrowheads="1"/>
            </p:cNvSpPr>
            <p:nvPr/>
          </p:nvSpPr>
          <p:spPr bwMode="auto">
            <a:xfrm>
              <a:off x="4078" y="2438"/>
              <a:ext cx="351" cy="480"/>
            </a:xfrm>
            <a:prstGeom prst="rect">
              <a:avLst/>
            </a:prstGeom>
            <a:noFill/>
            <a:ln w="9525">
              <a:noFill/>
              <a:miter lim="800000"/>
              <a:headEnd/>
              <a:tailEnd/>
            </a:ln>
          </p:spPr>
          <p:txBody>
            <a:bodyPr wrap="none">
              <a:spAutoFit/>
            </a:bodyPr>
            <a:lstStyle/>
            <a:p>
              <a:r>
                <a:rPr lang="en-US" sz="4400">
                  <a:solidFill>
                    <a:srgbClr val="FF9900"/>
                  </a:solidFill>
                  <a:latin typeface="Arial" charset="0"/>
                </a:rPr>
                <a:t>S</a:t>
              </a:r>
            </a:p>
          </p:txBody>
        </p:sp>
        <p:sp>
          <p:nvSpPr>
            <p:cNvPr id="194721" name="Oval 150"/>
            <p:cNvSpPr>
              <a:spLocks noChangeAspect="1" noChangeArrowheads="1"/>
            </p:cNvSpPr>
            <p:nvPr/>
          </p:nvSpPr>
          <p:spPr bwMode="auto">
            <a:xfrm>
              <a:off x="4105" y="2496"/>
              <a:ext cx="23" cy="23"/>
            </a:xfrm>
            <a:prstGeom prst="ellipse">
              <a:avLst/>
            </a:prstGeom>
            <a:solidFill>
              <a:srgbClr val="FF9900"/>
            </a:solidFill>
            <a:ln w="9525">
              <a:noFill/>
              <a:round/>
              <a:headEnd/>
              <a:tailEnd/>
            </a:ln>
          </p:spPr>
          <p:txBody>
            <a:bodyPr wrap="none" anchor="ctr"/>
            <a:lstStyle/>
            <a:p>
              <a:endParaRPr lang="en-US"/>
            </a:p>
          </p:txBody>
        </p:sp>
        <p:sp>
          <p:nvSpPr>
            <p:cNvPr id="194722" name="Oval 151"/>
            <p:cNvSpPr>
              <a:spLocks noChangeAspect="1" noChangeArrowheads="1"/>
            </p:cNvSpPr>
            <p:nvPr/>
          </p:nvSpPr>
          <p:spPr bwMode="auto">
            <a:xfrm>
              <a:off x="4032" y="2592"/>
              <a:ext cx="23" cy="23"/>
            </a:xfrm>
            <a:prstGeom prst="ellipse">
              <a:avLst/>
            </a:prstGeom>
            <a:solidFill>
              <a:srgbClr val="FF9900"/>
            </a:solidFill>
            <a:ln w="9525">
              <a:noFill/>
              <a:round/>
              <a:headEnd/>
              <a:tailEnd/>
            </a:ln>
          </p:spPr>
          <p:txBody>
            <a:bodyPr wrap="none" anchor="ctr"/>
            <a:lstStyle/>
            <a:p>
              <a:endParaRPr lang="en-US"/>
            </a:p>
          </p:txBody>
        </p:sp>
        <p:sp>
          <p:nvSpPr>
            <p:cNvPr id="194723" name="Oval 152"/>
            <p:cNvSpPr>
              <a:spLocks noChangeAspect="1" noChangeArrowheads="1"/>
            </p:cNvSpPr>
            <p:nvPr/>
          </p:nvSpPr>
          <p:spPr bwMode="auto">
            <a:xfrm>
              <a:off x="4128" y="2857"/>
              <a:ext cx="23" cy="23"/>
            </a:xfrm>
            <a:prstGeom prst="ellipse">
              <a:avLst/>
            </a:prstGeom>
            <a:solidFill>
              <a:srgbClr val="FF9900"/>
            </a:solidFill>
            <a:ln w="9525">
              <a:noFill/>
              <a:round/>
              <a:headEnd/>
              <a:tailEnd/>
            </a:ln>
          </p:spPr>
          <p:txBody>
            <a:bodyPr wrap="none" anchor="ctr"/>
            <a:lstStyle/>
            <a:p>
              <a:endParaRPr lang="en-US"/>
            </a:p>
          </p:txBody>
        </p:sp>
        <p:sp>
          <p:nvSpPr>
            <p:cNvPr id="194724" name="Oval 153"/>
            <p:cNvSpPr>
              <a:spLocks noChangeAspect="1" noChangeArrowheads="1"/>
            </p:cNvSpPr>
            <p:nvPr/>
          </p:nvSpPr>
          <p:spPr bwMode="auto">
            <a:xfrm>
              <a:off x="4393" y="2761"/>
              <a:ext cx="23" cy="23"/>
            </a:xfrm>
            <a:prstGeom prst="ellipse">
              <a:avLst/>
            </a:prstGeom>
            <a:solidFill>
              <a:srgbClr val="FF9900"/>
            </a:solidFill>
            <a:ln w="9525">
              <a:noFill/>
              <a:round/>
              <a:headEnd/>
              <a:tailEnd/>
            </a:ln>
          </p:spPr>
          <p:txBody>
            <a:bodyPr wrap="none" anchor="ctr"/>
            <a:lstStyle/>
            <a:p>
              <a:endParaRPr lang="en-US"/>
            </a:p>
          </p:txBody>
        </p:sp>
        <p:sp>
          <p:nvSpPr>
            <p:cNvPr id="194725" name="Oval 154"/>
            <p:cNvSpPr>
              <a:spLocks noChangeAspect="1" noChangeArrowheads="1"/>
            </p:cNvSpPr>
            <p:nvPr/>
          </p:nvSpPr>
          <p:spPr bwMode="auto">
            <a:xfrm>
              <a:off x="4393" y="2569"/>
              <a:ext cx="23" cy="23"/>
            </a:xfrm>
            <a:prstGeom prst="ellipse">
              <a:avLst/>
            </a:prstGeom>
            <a:solidFill>
              <a:srgbClr val="FF9900"/>
            </a:solidFill>
            <a:ln w="9525">
              <a:noFill/>
              <a:round/>
              <a:headEnd/>
              <a:tailEnd/>
            </a:ln>
          </p:spPr>
          <p:txBody>
            <a:bodyPr wrap="none" anchor="ctr"/>
            <a:lstStyle/>
            <a:p>
              <a:endParaRPr lang="en-US"/>
            </a:p>
          </p:txBody>
        </p:sp>
        <p:sp>
          <p:nvSpPr>
            <p:cNvPr id="194726" name="Oval 155"/>
            <p:cNvSpPr>
              <a:spLocks noChangeAspect="1" noChangeArrowheads="1"/>
            </p:cNvSpPr>
            <p:nvPr/>
          </p:nvSpPr>
          <p:spPr bwMode="auto">
            <a:xfrm>
              <a:off x="4345" y="2473"/>
              <a:ext cx="23" cy="23"/>
            </a:xfrm>
            <a:prstGeom prst="ellipse">
              <a:avLst/>
            </a:prstGeom>
            <a:solidFill>
              <a:srgbClr val="FF9900"/>
            </a:solidFill>
            <a:ln w="9525">
              <a:noFill/>
              <a:round/>
              <a:headEnd/>
              <a:tailEnd/>
            </a:ln>
          </p:spPr>
          <p:txBody>
            <a:bodyPr wrap="none" anchor="ctr"/>
            <a:lstStyle/>
            <a:p>
              <a:endParaRPr lang="en-US"/>
            </a:p>
          </p:txBody>
        </p:sp>
      </p:grpSp>
      <p:grpSp>
        <p:nvGrpSpPr>
          <p:cNvPr id="194640" name="Group 156"/>
          <p:cNvGrpSpPr>
            <a:grpSpLocks/>
          </p:cNvGrpSpPr>
          <p:nvPr/>
        </p:nvGrpSpPr>
        <p:grpSpPr bwMode="auto">
          <a:xfrm>
            <a:off x="7261225" y="4419600"/>
            <a:ext cx="587375" cy="762000"/>
            <a:chOff x="2352" y="2112"/>
            <a:chExt cx="370" cy="480"/>
          </a:xfrm>
        </p:grpSpPr>
        <p:sp>
          <p:nvSpPr>
            <p:cNvPr id="194718" name="Text Box 157"/>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19" name="Oval 158"/>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4641" name="Group 159"/>
          <p:cNvGrpSpPr>
            <a:grpSpLocks/>
          </p:cNvGrpSpPr>
          <p:nvPr/>
        </p:nvGrpSpPr>
        <p:grpSpPr bwMode="auto">
          <a:xfrm>
            <a:off x="8023225" y="4419600"/>
            <a:ext cx="587375" cy="762000"/>
            <a:chOff x="4320" y="2784"/>
            <a:chExt cx="370" cy="480"/>
          </a:xfrm>
        </p:grpSpPr>
        <p:sp>
          <p:nvSpPr>
            <p:cNvPr id="194716" name="Text Box 160"/>
            <p:cNvSpPr txBox="1">
              <a:spLocks noChangeArrowheads="1"/>
            </p:cNvSpPr>
            <p:nvPr/>
          </p:nvSpPr>
          <p:spPr bwMode="auto">
            <a:xfrm>
              <a:off x="4320" y="2784"/>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17" name="Oval 161"/>
            <p:cNvSpPr>
              <a:spLocks noChangeAspect="1" noChangeArrowheads="1"/>
            </p:cNvSpPr>
            <p:nvPr/>
          </p:nvSpPr>
          <p:spPr bwMode="auto">
            <a:xfrm>
              <a:off x="4331" y="2832"/>
              <a:ext cx="23" cy="23"/>
            </a:xfrm>
            <a:prstGeom prst="ellipse">
              <a:avLst/>
            </a:prstGeom>
            <a:solidFill>
              <a:schemeClr val="bg2"/>
            </a:solidFill>
            <a:ln w="9525">
              <a:noFill/>
              <a:round/>
              <a:headEnd/>
              <a:tailEnd/>
            </a:ln>
          </p:spPr>
          <p:txBody>
            <a:bodyPr wrap="none" anchor="ctr"/>
            <a:lstStyle/>
            <a:p>
              <a:endParaRPr lang="en-US"/>
            </a:p>
          </p:txBody>
        </p:sp>
      </p:grpSp>
      <p:grpSp>
        <p:nvGrpSpPr>
          <p:cNvPr id="194642" name="Group 162"/>
          <p:cNvGrpSpPr>
            <a:grpSpLocks/>
          </p:cNvGrpSpPr>
          <p:nvPr/>
        </p:nvGrpSpPr>
        <p:grpSpPr bwMode="auto">
          <a:xfrm>
            <a:off x="1143000" y="4191000"/>
            <a:ext cx="685800" cy="762000"/>
            <a:chOff x="1344" y="2640"/>
            <a:chExt cx="432" cy="480"/>
          </a:xfrm>
        </p:grpSpPr>
        <p:sp>
          <p:nvSpPr>
            <p:cNvPr id="194711" name="Oval 163"/>
            <p:cNvSpPr>
              <a:spLocks noChangeAspect="1" noChangeArrowheads="1"/>
            </p:cNvSpPr>
            <p:nvPr/>
          </p:nvSpPr>
          <p:spPr bwMode="auto">
            <a:xfrm>
              <a:off x="1344" y="28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12" name="Oval 164"/>
            <p:cNvSpPr>
              <a:spLocks noChangeAspect="1" noChangeArrowheads="1"/>
            </p:cNvSpPr>
            <p:nvPr/>
          </p:nvSpPr>
          <p:spPr bwMode="auto">
            <a:xfrm>
              <a:off x="1753" y="2786"/>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13" name="Oval 165"/>
            <p:cNvSpPr>
              <a:spLocks noChangeAspect="1" noChangeArrowheads="1"/>
            </p:cNvSpPr>
            <p:nvPr/>
          </p:nvSpPr>
          <p:spPr bwMode="auto">
            <a:xfrm>
              <a:off x="1753" y="288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14" name="Oval 166"/>
            <p:cNvSpPr>
              <a:spLocks noChangeAspect="1" noChangeArrowheads="1"/>
            </p:cNvSpPr>
            <p:nvPr/>
          </p:nvSpPr>
          <p:spPr bwMode="auto">
            <a:xfrm>
              <a:off x="1753" y="3001"/>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15" name="Text Box 167"/>
            <p:cNvSpPr txBox="1">
              <a:spLocks noChangeArrowheads="1"/>
            </p:cNvSpPr>
            <p:nvPr/>
          </p:nvSpPr>
          <p:spPr bwMode="auto">
            <a:xfrm>
              <a:off x="1358" y="2640"/>
              <a:ext cx="370" cy="480"/>
            </a:xfrm>
            <a:prstGeom prst="rect">
              <a:avLst/>
            </a:prstGeom>
            <a:noFill/>
            <a:ln w="9525">
              <a:noFill/>
              <a:miter lim="800000"/>
              <a:headEnd/>
              <a:tailEnd/>
            </a:ln>
          </p:spPr>
          <p:txBody>
            <a:bodyPr wrap="none">
              <a:spAutoFit/>
            </a:bodyPr>
            <a:lstStyle/>
            <a:p>
              <a:r>
                <a:rPr lang="en-US" sz="4400">
                  <a:latin typeface="Arial" charset="0"/>
                </a:rPr>
                <a:t>C</a:t>
              </a:r>
            </a:p>
          </p:txBody>
        </p:sp>
      </p:grpSp>
      <p:grpSp>
        <p:nvGrpSpPr>
          <p:cNvPr id="194643" name="Group 168"/>
          <p:cNvGrpSpPr>
            <a:grpSpLocks/>
          </p:cNvGrpSpPr>
          <p:nvPr/>
        </p:nvGrpSpPr>
        <p:grpSpPr bwMode="auto">
          <a:xfrm>
            <a:off x="1981200" y="4191000"/>
            <a:ext cx="609600" cy="762000"/>
            <a:chOff x="1872" y="2640"/>
            <a:chExt cx="384" cy="480"/>
          </a:xfrm>
        </p:grpSpPr>
        <p:sp>
          <p:nvSpPr>
            <p:cNvPr id="194706" name="Oval 169"/>
            <p:cNvSpPr>
              <a:spLocks noChangeAspect="1" noChangeArrowheads="1"/>
            </p:cNvSpPr>
            <p:nvPr/>
          </p:nvSpPr>
          <p:spPr bwMode="auto">
            <a:xfrm>
              <a:off x="2233" y="28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07" name="Oval 170"/>
            <p:cNvSpPr>
              <a:spLocks noChangeAspect="1" noChangeArrowheads="1"/>
            </p:cNvSpPr>
            <p:nvPr/>
          </p:nvSpPr>
          <p:spPr bwMode="auto">
            <a:xfrm>
              <a:off x="1872" y="2784"/>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08" name="Oval 171"/>
            <p:cNvSpPr>
              <a:spLocks noChangeAspect="1" noChangeArrowheads="1"/>
            </p:cNvSpPr>
            <p:nvPr/>
          </p:nvSpPr>
          <p:spPr bwMode="auto">
            <a:xfrm>
              <a:off x="1872" y="2880"/>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09" name="Oval 172"/>
            <p:cNvSpPr>
              <a:spLocks noChangeAspect="1" noChangeArrowheads="1"/>
            </p:cNvSpPr>
            <p:nvPr/>
          </p:nvSpPr>
          <p:spPr bwMode="auto">
            <a:xfrm>
              <a:off x="1872" y="2999"/>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10" name="Text Box 173"/>
            <p:cNvSpPr txBox="1">
              <a:spLocks noChangeArrowheads="1"/>
            </p:cNvSpPr>
            <p:nvPr/>
          </p:nvSpPr>
          <p:spPr bwMode="auto">
            <a:xfrm>
              <a:off x="1886" y="2640"/>
              <a:ext cx="370" cy="480"/>
            </a:xfrm>
            <a:prstGeom prst="rect">
              <a:avLst/>
            </a:prstGeom>
            <a:noFill/>
            <a:ln w="9525">
              <a:noFill/>
              <a:miter lim="800000"/>
              <a:headEnd/>
              <a:tailEnd/>
            </a:ln>
          </p:spPr>
          <p:txBody>
            <a:bodyPr wrap="none">
              <a:spAutoFit/>
            </a:bodyPr>
            <a:lstStyle/>
            <a:p>
              <a:r>
                <a:rPr lang="en-US" sz="4400">
                  <a:latin typeface="Arial" charset="0"/>
                </a:rPr>
                <a:t>C</a:t>
              </a:r>
            </a:p>
          </p:txBody>
        </p:sp>
      </p:grpSp>
      <p:grpSp>
        <p:nvGrpSpPr>
          <p:cNvPr id="194644" name="Group 174"/>
          <p:cNvGrpSpPr>
            <a:grpSpLocks/>
          </p:cNvGrpSpPr>
          <p:nvPr/>
        </p:nvGrpSpPr>
        <p:grpSpPr bwMode="auto">
          <a:xfrm>
            <a:off x="2536825" y="4191000"/>
            <a:ext cx="587375" cy="762000"/>
            <a:chOff x="2702" y="1680"/>
            <a:chExt cx="370" cy="480"/>
          </a:xfrm>
        </p:grpSpPr>
        <p:sp>
          <p:nvSpPr>
            <p:cNvPr id="194704" name="Text Box 175"/>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05" name="Oval 176"/>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4645" name="Group 177"/>
          <p:cNvGrpSpPr>
            <a:grpSpLocks/>
          </p:cNvGrpSpPr>
          <p:nvPr/>
        </p:nvGrpSpPr>
        <p:grpSpPr bwMode="auto">
          <a:xfrm>
            <a:off x="609600" y="4191000"/>
            <a:ext cx="587375" cy="762000"/>
            <a:chOff x="1934" y="1680"/>
            <a:chExt cx="370" cy="480"/>
          </a:xfrm>
        </p:grpSpPr>
        <p:sp>
          <p:nvSpPr>
            <p:cNvPr id="194702" name="Text Box 178"/>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703" name="Oval 179"/>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4646" name="Group 180"/>
          <p:cNvGrpSpPr>
            <a:grpSpLocks/>
          </p:cNvGrpSpPr>
          <p:nvPr/>
        </p:nvGrpSpPr>
        <p:grpSpPr bwMode="auto">
          <a:xfrm>
            <a:off x="4676775" y="4648200"/>
            <a:ext cx="719138" cy="762000"/>
            <a:chOff x="1586" y="1680"/>
            <a:chExt cx="453" cy="480"/>
          </a:xfrm>
        </p:grpSpPr>
        <p:sp>
          <p:nvSpPr>
            <p:cNvPr id="194697" name="Text Box 181"/>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4698" name="Oval 182"/>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699" name="Oval 183"/>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00" name="Oval 184"/>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4701" name="Oval 185"/>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4647" name="Group 186"/>
          <p:cNvGrpSpPr>
            <a:grpSpLocks/>
          </p:cNvGrpSpPr>
          <p:nvPr/>
        </p:nvGrpSpPr>
        <p:grpSpPr bwMode="auto">
          <a:xfrm>
            <a:off x="5334000" y="4648200"/>
            <a:ext cx="711200" cy="762000"/>
            <a:chOff x="2000" y="1680"/>
            <a:chExt cx="448" cy="480"/>
          </a:xfrm>
        </p:grpSpPr>
        <p:sp>
          <p:nvSpPr>
            <p:cNvPr id="194689" name="Text Box 187"/>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690" name="Oval 188"/>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94691" name="Oval 189"/>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94692" name="Oval 190"/>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94693" name="Oval 191"/>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94694" name="Oval 192"/>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94695" name="Oval 193"/>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94696" name="Oval 194"/>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94648" name="Group 195"/>
          <p:cNvGrpSpPr>
            <a:grpSpLocks/>
          </p:cNvGrpSpPr>
          <p:nvPr/>
        </p:nvGrpSpPr>
        <p:grpSpPr bwMode="auto">
          <a:xfrm>
            <a:off x="4038600" y="4648200"/>
            <a:ext cx="711200" cy="762000"/>
            <a:chOff x="1184" y="1680"/>
            <a:chExt cx="448" cy="480"/>
          </a:xfrm>
        </p:grpSpPr>
        <p:sp>
          <p:nvSpPr>
            <p:cNvPr id="194681" name="Text Box 196"/>
            <p:cNvSpPr txBox="1">
              <a:spLocks noChangeArrowheads="1"/>
            </p:cNvSpPr>
            <p:nvPr/>
          </p:nvSpPr>
          <p:spPr bwMode="auto">
            <a:xfrm>
              <a:off x="1184"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682" name="Oval 197"/>
            <p:cNvSpPr>
              <a:spLocks noChangeAspect="1" noChangeArrowheads="1"/>
            </p:cNvSpPr>
            <p:nvPr/>
          </p:nvSpPr>
          <p:spPr bwMode="auto">
            <a:xfrm>
              <a:off x="1584" y="1968"/>
              <a:ext cx="23" cy="23"/>
            </a:xfrm>
            <a:prstGeom prst="ellipse">
              <a:avLst/>
            </a:prstGeom>
            <a:solidFill>
              <a:srgbClr val="008000"/>
            </a:solidFill>
            <a:ln w="9525">
              <a:noFill/>
              <a:round/>
              <a:headEnd/>
              <a:tailEnd/>
            </a:ln>
          </p:spPr>
          <p:txBody>
            <a:bodyPr wrap="none" anchor="ctr"/>
            <a:lstStyle/>
            <a:p>
              <a:endParaRPr lang="en-US"/>
            </a:p>
          </p:txBody>
        </p:sp>
        <p:sp>
          <p:nvSpPr>
            <p:cNvPr id="194683" name="Oval 198"/>
            <p:cNvSpPr>
              <a:spLocks noChangeAspect="1" noChangeArrowheads="1"/>
            </p:cNvSpPr>
            <p:nvPr/>
          </p:nvSpPr>
          <p:spPr bwMode="auto">
            <a:xfrm>
              <a:off x="1195" y="1968"/>
              <a:ext cx="23" cy="23"/>
            </a:xfrm>
            <a:prstGeom prst="ellipse">
              <a:avLst/>
            </a:prstGeom>
            <a:solidFill>
              <a:srgbClr val="008000"/>
            </a:solidFill>
            <a:ln w="9525">
              <a:noFill/>
              <a:round/>
              <a:headEnd/>
              <a:tailEnd/>
            </a:ln>
          </p:spPr>
          <p:txBody>
            <a:bodyPr wrap="none" anchor="ctr"/>
            <a:lstStyle/>
            <a:p>
              <a:endParaRPr lang="en-US"/>
            </a:p>
          </p:txBody>
        </p:sp>
        <p:sp>
          <p:nvSpPr>
            <p:cNvPr id="194684" name="Oval 199"/>
            <p:cNvSpPr>
              <a:spLocks noChangeAspect="1" noChangeArrowheads="1"/>
            </p:cNvSpPr>
            <p:nvPr/>
          </p:nvSpPr>
          <p:spPr bwMode="auto">
            <a:xfrm>
              <a:off x="1321" y="2137"/>
              <a:ext cx="23" cy="23"/>
            </a:xfrm>
            <a:prstGeom prst="ellipse">
              <a:avLst/>
            </a:prstGeom>
            <a:solidFill>
              <a:srgbClr val="008000"/>
            </a:solidFill>
            <a:ln w="9525">
              <a:noFill/>
              <a:round/>
              <a:headEnd/>
              <a:tailEnd/>
            </a:ln>
          </p:spPr>
          <p:txBody>
            <a:bodyPr wrap="none" anchor="ctr"/>
            <a:lstStyle/>
            <a:p>
              <a:endParaRPr lang="en-US"/>
            </a:p>
          </p:txBody>
        </p:sp>
        <p:sp>
          <p:nvSpPr>
            <p:cNvPr id="194685" name="Oval 200"/>
            <p:cNvSpPr>
              <a:spLocks noChangeAspect="1" noChangeArrowheads="1"/>
            </p:cNvSpPr>
            <p:nvPr/>
          </p:nvSpPr>
          <p:spPr bwMode="auto">
            <a:xfrm>
              <a:off x="1417" y="2137"/>
              <a:ext cx="23" cy="23"/>
            </a:xfrm>
            <a:prstGeom prst="ellipse">
              <a:avLst/>
            </a:prstGeom>
            <a:solidFill>
              <a:srgbClr val="008000"/>
            </a:solidFill>
            <a:ln w="9525">
              <a:noFill/>
              <a:round/>
              <a:headEnd/>
              <a:tailEnd/>
            </a:ln>
          </p:spPr>
          <p:txBody>
            <a:bodyPr wrap="none" anchor="ctr"/>
            <a:lstStyle/>
            <a:p>
              <a:endParaRPr lang="en-US"/>
            </a:p>
          </p:txBody>
        </p:sp>
        <p:sp>
          <p:nvSpPr>
            <p:cNvPr id="194686" name="Oval 201"/>
            <p:cNvSpPr>
              <a:spLocks noChangeAspect="1" noChangeArrowheads="1"/>
            </p:cNvSpPr>
            <p:nvPr/>
          </p:nvSpPr>
          <p:spPr bwMode="auto">
            <a:xfrm>
              <a:off x="1321" y="1705"/>
              <a:ext cx="23" cy="23"/>
            </a:xfrm>
            <a:prstGeom prst="ellipse">
              <a:avLst/>
            </a:prstGeom>
            <a:solidFill>
              <a:srgbClr val="008000"/>
            </a:solidFill>
            <a:ln w="9525">
              <a:noFill/>
              <a:round/>
              <a:headEnd/>
              <a:tailEnd/>
            </a:ln>
          </p:spPr>
          <p:txBody>
            <a:bodyPr wrap="none" anchor="ctr"/>
            <a:lstStyle/>
            <a:p>
              <a:endParaRPr lang="en-US"/>
            </a:p>
          </p:txBody>
        </p:sp>
        <p:sp>
          <p:nvSpPr>
            <p:cNvPr id="194687" name="Oval 202"/>
            <p:cNvSpPr>
              <a:spLocks noChangeAspect="1" noChangeArrowheads="1"/>
            </p:cNvSpPr>
            <p:nvPr/>
          </p:nvSpPr>
          <p:spPr bwMode="auto">
            <a:xfrm>
              <a:off x="1417" y="1705"/>
              <a:ext cx="23" cy="23"/>
            </a:xfrm>
            <a:prstGeom prst="ellipse">
              <a:avLst/>
            </a:prstGeom>
            <a:solidFill>
              <a:srgbClr val="008000"/>
            </a:solidFill>
            <a:ln w="9525">
              <a:noFill/>
              <a:round/>
              <a:headEnd/>
              <a:tailEnd/>
            </a:ln>
          </p:spPr>
          <p:txBody>
            <a:bodyPr wrap="none" anchor="ctr"/>
            <a:lstStyle/>
            <a:p>
              <a:endParaRPr lang="en-US"/>
            </a:p>
          </p:txBody>
        </p:sp>
        <p:sp>
          <p:nvSpPr>
            <p:cNvPr id="194688" name="Oval 203"/>
            <p:cNvSpPr>
              <a:spLocks noChangeAspect="1" noChangeArrowheads="1"/>
            </p:cNvSpPr>
            <p:nvPr/>
          </p:nvSpPr>
          <p:spPr bwMode="auto">
            <a:xfrm>
              <a:off x="1186" y="1872"/>
              <a:ext cx="23" cy="23"/>
            </a:xfrm>
            <a:prstGeom prst="ellipse">
              <a:avLst/>
            </a:prstGeom>
            <a:solidFill>
              <a:srgbClr val="008000"/>
            </a:solidFill>
            <a:ln w="9525">
              <a:noFill/>
              <a:round/>
              <a:headEnd/>
              <a:tailEnd/>
            </a:ln>
          </p:spPr>
          <p:txBody>
            <a:bodyPr wrap="none" anchor="ctr"/>
            <a:lstStyle/>
            <a:p>
              <a:endParaRPr lang="en-US"/>
            </a:p>
          </p:txBody>
        </p:sp>
      </p:grpSp>
      <p:grpSp>
        <p:nvGrpSpPr>
          <p:cNvPr id="194649" name="Group 204"/>
          <p:cNvGrpSpPr>
            <a:grpSpLocks/>
          </p:cNvGrpSpPr>
          <p:nvPr/>
        </p:nvGrpSpPr>
        <p:grpSpPr bwMode="auto">
          <a:xfrm>
            <a:off x="4673600" y="5334000"/>
            <a:ext cx="711200" cy="762000"/>
            <a:chOff x="1584" y="2208"/>
            <a:chExt cx="448" cy="480"/>
          </a:xfrm>
        </p:grpSpPr>
        <p:sp>
          <p:nvSpPr>
            <p:cNvPr id="194673" name="Text Box 205"/>
            <p:cNvSpPr txBox="1">
              <a:spLocks noChangeArrowheads="1"/>
            </p:cNvSpPr>
            <p:nvPr/>
          </p:nvSpPr>
          <p:spPr bwMode="auto">
            <a:xfrm>
              <a:off x="1584" y="2208"/>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674" name="Oval 206"/>
            <p:cNvSpPr>
              <a:spLocks noChangeAspect="1" noChangeArrowheads="1"/>
            </p:cNvSpPr>
            <p:nvPr/>
          </p:nvSpPr>
          <p:spPr bwMode="auto">
            <a:xfrm>
              <a:off x="2009" y="2400"/>
              <a:ext cx="23" cy="23"/>
            </a:xfrm>
            <a:prstGeom prst="ellipse">
              <a:avLst/>
            </a:prstGeom>
            <a:solidFill>
              <a:srgbClr val="008000"/>
            </a:solidFill>
            <a:ln w="9525">
              <a:noFill/>
              <a:round/>
              <a:headEnd/>
              <a:tailEnd/>
            </a:ln>
          </p:spPr>
          <p:txBody>
            <a:bodyPr wrap="none" anchor="ctr"/>
            <a:lstStyle/>
            <a:p>
              <a:endParaRPr lang="en-US"/>
            </a:p>
          </p:txBody>
        </p:sp>
        <p:sp>
          <p:nvSpPr>
            <p:cNvPr id="194675" name="Oval 207"/>
            <p:cNvSpPr>
              <a:spLocks noChangeAspect="1" noChangeArrowheads="1"/>
            </p:cNvSpPr>
            <p:nvPr/>
          </p:nvSpPr>
          <p:spPr bwMode="auto">
            <a:xfrm>
              <a:off x="2009" y="2496"/>
              <a:ext cx="23" cy="23"/>
            </a:xfrm>
            <a:prstGeom prst="ellipse">
              <a:avLst/>
            </a:prstGeom>
            <a:solidFill>
              <a:srgbClr val="008000"/>
            </a:solidFill>
            <a:ln w="9525">
              <a:noFill/>
              <a:round/>
              <a:headEnd/>
              <a:tailEnd/>
            </a:ln>
          </p:spPr>
          <p:txBody>
            <a:bodyPr wrap="none" anchor="ctr"/>
            <a:lstStyle/>
            <a:p>
              <a:endParaRPr lang="en-US"/>
            </a:p>
          </p:txBody>
        </p:sp>
        <p:sp>
          <p:nvSpPr>
            <p:cNvPr id="194676" name="Oval 208"/>
            <p:cNvSpPr>
              <a:spLocks noChangeAspect="1" noChangeArrowheads="1"/>
            </p:cNvSpPr>
            <p:nvPr/>
          </p:nvSpPr>
          <p:spPr bwMode="auto">
            <a:xfrm>
              <a:off x="1735" y="2665"/>
              <a:ext cx="23" cy="23"/>
            </a:xfrm>
            <a:prstGeom prst="ellipse">
              <a:avLst/>
            </a:prstGeom>
            <a:solidFill>
              <a:srgbClr val="008000"/>
            </a:solidFill>
            <a:ln w="9525">
              <a:noFill/>
              <a:round/>
              <a:headEnd/>
              <a:tailEnd/>
            </a:ln>
          </p:spPr>
          <p:txBody>
            <a:bodyPr wrap="none" anchor="ctr"/>
            <a:lstStyle/>
            <a:p>
              <a:endParaRPr lang="en-US"/>
            </a:p>
          </p:txBody>
        </p:sp>
        <p:sp>
          <p:nvSpPr>
            <p:cNvPr id="194677" name="Oval 209"/>
            <p:cNvSpPr>
              <a:spLocks noChangeAspect="1" noChangeArrowheads="1"/>
            </p:cNvSpPr>
            <p:nvPr/>
          </p:nvSpPr>
          <p:spPr bwMode="auto">
            <a:xfrm>
              <a:off x="1831" y="2665"/>
              <a:ext cx="23" cy="23"/>
            </a:xfrm>
            <a:prstGeom prst="ellipse">
              <a:avLst/>
            </a:prstGeom>
            <a:solidFill>
              <a:srgbClr val="008000"/>
            </a:solidFill>
            <a:ln w="9525">
              <a:noFill/>
              <a:round/>
              <a:headEnd/>
              <a:tailEnd/>
            </a:ln>
          </p:spPr>
          <p:txBody>
            <a:bodyPr wrap="none" anchor="ctr"/>
            <a:lstStyle/>
            <a:p>
              <a:endParaRPr lang="en-US"/>
            </a:p>
          </p:txBody>
        </p:sp>
        <p:sp>
          <p:nvSpPr>
            <p:cNvPr id="194678" name="Oval 210"/>
            <p:cNvSpPr>
              <a:spLocks noChangeAspect="1" noChangeArrowheads="1"/>
            </p:cNvSpPr>
            <p:nvPr/>
          </p:nvSpPr>
          <p:spPr bwMode="auto">
            <a:xfrm>
              <a:off x="1849" y="2233"/>
              <a:ext cx="23" cy="23"/>
            </a:xfrm>
            <a:prstGeom prst="ellipse">
              <a:avLst/>
            </a:prstGeom>
            <a:solidFill>
              <a:srgbClr val="008000"/>
            </a:solidFill>
            <a:ln w="9525">
              <a:noFill/>
              <a:round/>
              <a:headEnd/>
              <a:tailEnd/>
            </a:ln>
          </p:spPr>
          <p:txBody>
            <a:bodyPr wrap="none" anchor="ctr"/>
            <a:lstStyle/>
            <a:p>
              <a:endParaRPr lang="en-US"/>
            </a:p>
          </p:txBody>
        </p:sp>
        <p:sp>
          <p:nvSpPr>
            <p:cNvPr id="194679" name="Oval 211"/>
            <p:cNvSpPr>
              <a:spLocks noChangeAspect="1" noChangeArrowheads="1"/>
            </p:cNvSpPr>
            <p:nvPr/>
          </p:nvSpPr>
          <p:spPr bwMode="auto">
            <a:xfrm>
              <a:off x="1609" y="2496"/>
              <a:ext cx="23" cy="23"/>
            </a:xfrm>
            <a:prstGeom prst="ellipse">
              <a:avLst/>
            </a:prstGeom>
            <a:solidFill>
              <a:srgbClr val="008000"/>
            </a:solidFill>
            <a:ln w="9525">
              <a:noFill/>
              <a:round/>
              <a:headEnd/>
              <a:tailEnd/>
            </a:ln>
          </p:spPr>
          <p:txBody>
            <a:bodyPr wrap="none" anchor="ctr"/>
            <a:lstStyle/>
            <a:p>
              <a:endParaRPr lang="en-US"/>
            </a:p>
          </p:txBody>
        </p:sp>
        <p:sp>
          <p:nvSpPr>
            <p:cNvPr id="194680" name="Oval 212"/>
            <p:cNvSpPr>
              <a:spLocks noChangeAspect="1" noChangeArrowheads="1"/>
            </p:cNvSpPr>
            <p:nvPr/>
          </p:nvSpPr>
          <p:spPr bwMode="auto">
            <a:xfrm>
              <a:off x="1600" y="2400"/>
              <a:ext cx="23" cy="23"/>
            </a:xfrm>
            <a:prstGeom prst="ellipse">
              <a:avLst/>
            </a:prstGeom>
            <a:solidFill>
              <a:srgbClr val="008000"/>
            </a:solidFill>
            <a:ln w="9525">
              <a:noFill/>
              <a:round/>
              <a:headEnd/>
              <a:tailEnd/>
            </a:ln>
          </p:spPr>
          <p:txBody>
            <a:bodyPr wrap="none" anchor="ctr"/>
            <a:lstStyle/>
            <a:p>
              <a:endParaRPr lang="en-US"/>
            </a:p>
          </p:txBody>
        </p:sp>
      </p:grpSp>
      <p:grpSp>
        <p:nvGrpSpPr>
          <p:cNvPr id="194650" name="Group 213"/>
          <p:cNvGrpSpPr>
            <a:grpSpLocks/>
          </p:cNvGrpSpPr>
          <p:nvPr/>
        </p:nvGrpSpPr>
        <p:grpSpPr bwMode="auto">
          <a:xfrm>
            <a:off x="4746625" y="4038600"/>
            <a:ext cx="587375" cy="762000"/>
            <a:chOff x="2352" y="1296"/>
            <a:chExt cx="370" cy="480"/>
          </a:xfrm>
        </p:grpSpPr>
        <p:sp>
          <p:nvSpPr>
            <p:cNvPr id="194671" name="Text Box 214"/>
            <p:cNvSpPr txBox="1">
              <a:spLocks noChangeArrowheads="1"/>
            </p:cNvSpPr>
            <p:nvPr/>
          </p:nvSpPr>
          <p:spPr bwMode="auto">
            <a:xfrm>
              <a:off x="2352" y="1296"/>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672" name="Oval 215"/>
            <p:cNvSpPr>
              <a:spLocks noChangeAspect="1" noChangeArrowheads="1"/>
            </p:cNvSpPr>
            <p:nvPr/>
          </p:nvSpPr>
          <p:spPr bwMode="auto">
            <a:xfrm>
              <a:off x="2448" y="1705"/>
              <a:ext cx="23" cy="23"/>
            </a:xfrm>
            <a:prstGeom prst="ellipse">
              <a:avLst/>
            </a:prstGeom>
            <a:solidFill>
              <a:schemeClr val="bg2"/>
            </a:solidFill>
            <a:ln w="9525">
              <a:noFill/>
              <a:round/>
              <a:headEnd/>
              <a:tailEnd/>
            </a:ln>
          </p:spPr>
          <p:txBody>
            <a:bodyPr wrap="none" anchor="ctr"/>
            <a:lstStyle/>
            <a:p>
              <a:endParaRPr lang="en-US"/>
            </a:p>
          </p:txBody>
        </p:sp>
      </p:grpSp>
      <p:grpSp>
        <p:nvGrpSpPr>
          <p:cNvPr id="194651" name="Group 216"/>
          <p:cNvGrpSpPr>
            <a:grpSpLocks/>
          </p:cNvGrpSpPr>
          <p:nvPr/>
        </p:nvGrpSpPr>
        <p:grpSpPr bwMode="auto">
          <a:xfrm>
            <a:off x="2489200" y="5562600"/>
            <a:ext cx="587375" cy="762000"/>
            <a:chOff x="1934" y="1680"/>
            <a:chExt cx="370" cy="480"/>
          </a:xfrm>
        </p:grpSpPr>
        <p:sp>
          <p:nvSpPr>
            <p:cNvPr id="194669" name="Text Box 217"/>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4670" name="Oval 218"/>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4652" name="Group 219"/>
          <p:cNvGrpSpPr>
            <a:grpSpLocks/>
          </p:cNvGrpSpPr>
          <p:nvPr/>
        </p:nvGrpSpPr>
        <p:grpSpPr bwMode="auto">
          <a:xfrm>
            <a:off x="3022600" y="5562600"/>
            <a:ext cx="711200" cy="762000"/>
            <a:chOff x="2000" y="1680"/>
            <a:chExt cx="448" cy="480"/>
          </a:xfrm>
        </p:grpSpPr>
        <p:sp>
          <p:nvSpPr>
            <p:cNvPr id="194661" name="Text Box 220"/>
            <p:cNvSpPr txBox="1">
              <a:spLocks noChangeArrowheads="1"/>
            </p:cNvSpPr>
            <p:nvPr/>
          </p:nvSpPr>
          <p:spPr bwMode="auto">
            <a:xfrm>
              <a:off x="2000" y="1680"/>
              <a:ext cx="448" cy="480"/>
            </a:xfrm>
            <a:prstGeom prst="rect">
              <a:avLst/>
            </a:prstGeom>
            <a:noFill/>
            <a:ln w="9525">
              <a:noFill/>
              <a:miter lim="800000"/>
              <a:headEnd/>
              <a:tailEnd/>
            </a:ln>
          </p:spPr>
          <p:txBody>
            <a:bodyPr wrap="none">
              <a:spAutoFit/>
            </a:bodyPr>
            <a:lstStyle/>
            <a:p>
              <a:r>
                <a:rPr lang="en-US" sz="4400">
                  <a:solidFill>
                    <a:srgbClr val="006600"/>
                  </a:solidFill>
                  <a:latin typeface="Arial" charset="0"/>
                </a:rPr>
                <a:t>Cl</a:t>
              </a:r>
            </a:p>
          </p:txBody>
        </p:sp>
        <p:sp>
          <p:nvSpPr>
            <p:cNvPr id="194662" name="Oval 221"/>
            <p:cNvSpPr>
              <a:spLocks noChangeAspect="1" noChangeArrowheads="1"/>
            </p:cNvSpPr>
            <p:nvPr/>
          </p:nvSpPr>
          <p:spPr bwMode="auto">
            <a:xfrm>
              <a:off x="2425" y="1872"/>
              <a:ext cx="23" cy="23"/>
            </a:xfrm>
            <a:prstGeom prst="ellipse">
              <a:avLst/>
            </a:prstGeom>
            <a:solidFill>
              <a:srgbClr val="008000"/>
            </a:solidFill>
            <a:ln w="9525">
              <a:noFill/>
              <a:round/>
              <a:headEnd/>
              <a:tailEnd/>
            </a:ln>
          </p:spPr>
          <p:txBody>
            <a:bodyPr wrap="none" anchor="ctr"/>
            <a:lstStyle/>
            <a:p>
              <a:endParaRPr lang="en-US"/>
            </a:p>
          </p:txBody>
        </p:sp>
        <p:sp>
          <p:nvSpPr>
            <p:cNvPr id="194663" name="Oval 222"/>
            <p:cNvSpPr>
              <a:spLocks noChangeAspect="1" noChangeArrowheads="1"/>
            </p:cNvSpPr>
            <p:nvPr/>
          </p:nvSpPr>
          <p:spPr bwMode="auto">
            <a:xfrm>
              <a:off x="2425" y="1968"/>
              <a:ext cx="23" cy="23"/>
            </a:xfrm>
            <a:prstGeom prst="ellipse">
              <a:avLst/>
            </a:prstGeom>
            <a:solidFill>
              <a:srgbClr val="008000"/>
            </a:solidFill>
            <a:ln w="9525">
              <a:noFill/>
              <a:round/>
              <a:headEnd/>
              <a:tailEnd/>
            </a:ln>
          </p:spPr>
          <p:txBody>
            <a:bodyPr wrap="none" anchor="ctr"/>
            <a:lstStyle/>
            <a:p>
              <a:endParaRPr lang="en-US"/>
            </a:p>
          </p:txBody>
        </p:sp>
        <p:sp>
          <p:nvSpPr>
            <p:cNvPr id="194664" name="Oval 223"/>
            <p:cNvSpPr>
              <a:spLocks noChangeAspect="1" noChangeArrowheads="1"/>
            </p:cNvSpPr>
            <p:nvPr/>
          </p:nvSpPr>
          <p:spPr bwMode="auto">
            <a:xfrm>
              <a:off x="2151" y="2137"/>
              <a:ext cx="23" cy="23"/>
            </a:xfrm>
            <a:prstGeom prst="ellipse">
              <a:avLst/>
            </a:prstGeom>
            <a:solidFill>
              <a:srgbClr val="008000"/>
            </a:solidFill>
            <a:ln w="9525">
              <a:noFill/>
              <a:round/>
              <a:headEnd/>
              <a:tailEnd/>
            </a:ln>
          </p:spPr>
          <p:txBody>
            <a:bodyPr wrap="none" anchor="ctr"/>
            <a:lstStyle/>
            <a:p>
              <a:endParaRPr lang="en-US"/>
            </a:p>
          </p:txBody>
        </p:sp>
        <p:sp>
          <p:nvSpPr>
            <p:cNvPr id="194665" name="Oval 224"/>
            <p:cNvSpPr>
              <a:spLocks noChangeAspect="1" noChangeArrowheads="1"/>
            </p:cNvSpPr>
            <p:nvPr/>
          </p:nvSpPr>
          <p:spPr bwMode="auto">
            <a:xfrm>
              <a:off x="2247" y="2137"/>
              <a:ext cx="23" cy="23"/>
            </a:xfrm>
            <a:prstGeom prst="ellipse">
              <a:avLst/>
            </a:prstGeom>
            <a:solidFill>
              <a:srgbClr val="008000"/>
            </a:solidFill>
            <a:ln w="9525">
              <a:noFill/>
              <a:round/>
              <a:headEnd/>
              <a:tailEnd/>
            </a:ln>
          </p:spPr>
          <p:txBody>
            <a:bodyPr wrap="none" anchor="ctr"/>
            <a:lstStyle/>
            <a:p>
              <a:endParaRPr lang="en-US"/>
            </a:p>
          </p:txBody>
        </p:sp>
        <p:sp>
          <p:nvSpPr>
            <p:cNvPr id="194666" name="Oval 225"/>
            <p:cNvSpPr>
              <a:spLocks noChangeAspect="1" noChangeArrowheads="1"/>
            </p:cNvSpPr>
            <p:nvPr/>
          </p:nvSpPr>
          <p:spPr bwMode="auto">
            <a:xfrm>
              <a:off x="2151" y="1705"/>
              <a:ext cx="23" cy="23"/>
            </a:xfrm>
            <a:prstGeom prst="ellipse">
              <a:avLst/>
            </a:prstGeom>
            <a:solidFill>
              <a:srgbClr val="008000"/>
            </a:solidFill>
            <a:ln w="9525">
              <a:noFill/>
              <a:round/>
              <a:headEnd/>
              <a:tailEnd/>
            </a:ln>
          </p:spPr>
          <p:txBody>
            <a:bodyPr wrap="none" anchor="ctr"/>
            <a:lstStyle/>
            <a:p>
              <a:endParaRPr lang="en-US"/>
            </a:p>
          </p:txBody>
        </p:sp>
        <p:sp>
          <p:nvSpPr>
            <p:cNvPr id="194667" name="Oval 226"/>
            <p:cNvSpPr>
              <a:spLocks noChangeAspect="1" noChangeArrowheads="1"/>
            </p:cNvSpPr>
            <p:nvPr/>
          </p:nvSpPr>
          <p:spPr bwMode="auto">
            <a:xfrm>
              <a:off x="2247" y="1705"/>
              <a:ext cx="23" cy="23"/>
            </a:xfrm>
            <a:prstGeom prst="ellipse">
              <a:avLst/>
            </a:prstGeom>
            <a:solidFill>
              <a:srgbClr val="008000"/>
            </a:solidFill>
            <a:ln w="9525">
              <a:noFill/>
              <a:round/>
              <a:headEnd/>
              <a:tailEnd/>
            </a:ln>
          </p:spPr>
          <p:txBody>
            <a:bodyPr wrap="none" anchor="ctr"/>
            <a:lstStyle/>
            <a:p>
              <a:endParaRPr lang="en-US"/>
            </a:p>
          </p:txBody>
        </p:sp>
        <p:sp>
          <p:nvSpPr>
            <p:cNvPr id="194668" name="Oval 227"/>
            <p:cNvSpPr>
              <a:spLocks noChangeAspect="1" noChangeArrowheads="1"/>
            </p:cNvSpPr>
            <p:nvPr/>
          </p:nvSpPr>
          <p:spPr bwMode="auto">
            <a:xfrm>
              <a:off x="2016" y="1872"/>
              <a:ext cx="23" cy="23"/>
            </a:xfrm>
            <a:prstGeom prst="ellipse">
              <a:avLst/>
            </a:prstGeom>
            <a:solidFill>
              <a:srgbClr val="008000"/>
            </a:solidFill>
            <a:ln w="9525">
              <a:noFill/>
              <a:round/>
              <a:headEnd/>
              <a:tailEnd/>
            </a:ln>
          </p:spPr>
          <p:txBody>
            <a:bodyPr wrap="none" anchor="ctr"/>
            <a:lstStyle/>
            <a:p>
              <a:endParaRPr lang="en-US"/>
            </a:p>
          </p:txBody>
        </p:sp>
      </p:grpSp>
      <p:sp>
        <p:nvSpPr>
          <p:cNvPr id="194653" name="Text Box 228"/>
          <p:cNvSpPr txBox="1">
            <a:spLocks noChangeArrowheads="1"/>
          </p:cNvSpPr>
          <p:nvPr/>
        </p:nvSpPr>
        <p:spPr bwMode="auto">
          <a:xfrm>
            <a:off x="1279525" y="3770313"/>
            <a:ext cx="649288" cy="366712"/>
          </a:xfrm>
          <a:prstGeom prst="rect">
            <a:avLst/>
          </a:prstGeom>
          <a:noFill/>
          <a:ln w="9525">
            <a:noFill/>
            <a:miter lim="800000"/>
            <a:headEnd/>
            <a:tailEnd/>
          </a:ln>
        </p:spPr>
        <p:txBody>
          <a:bodyPr wrap="none">
            <a:spAutoFit/>
          </a:bodyPr>
          <a:lstStyle/>
          <a:p>
            <a:r>
              <a:rPr lang="en-US" sz="1800">
                <a:latin typeface="Arial" charset="0"/>
              </a:rPr>
              <a:t>CCl</a:t>
            </a:r>
            <a:r>
              <a:rPr lang="en-US" sz="1800" baseline="-25000">
                <a:latin typeface="Arial" charset="0"/>
              </a:rPr>
              <a:t>4</a:t>
            </a:r>
          </a:p>
        </p:txBody>
      </p:sp>
      <p:sp>
        <p:nvSpPr>
          <p:cNvPr id="194654" name="Text Box 229"/>
          <p:cNvSpPr txBox="1">
            <a:spLocks noChangeArrowheads="1"/>
          </p:cNvSpPr>
          <p:nvPr/>
        </p:nvSpPr>
        <p:spPr bwMode="auto">
          <a:xfrm>
            <a:off x="3657600" y="3733800"/>
            <a:ext cx="598488" cy="366713"/>
          </a:xfrm>
          <a:prstGeom prst="rect">
            <a:avLst/>
          </a:prstGeom>
          <a:noFill/>
          <a:ln w="9525">
            <a:noFill/>
            <a:miter lim="800000"/>
            <a:headEnd/>
            <a:tailEnd/>
          </a:ln>
        </p:spPr>
        <p:txBody>
          <a:bodyPr wrap="none">
            <a:spAutoFit/>
          </a:bodyPr>
          <a:lstStyle/>
          <a:p>
            <a:r>
              <a:rPr lang="en-US" sz="1800">
                <a:latin typeface="Arial" charset="0"/>
              </a:rPr>
              <a:t>CH</a:t>
            </a:r>
            <a:r>
              <a:rPr lang="en-US" sz="1800" baseline="-25000">
                <a:latin typeface="Arial" charset="0"/>
              </a:rPr>
              <a:t>4</a:t>
            </a:r>
          </a:p>
        </p:txBody>
      </p:sp>
      <p:sp>
        <p:nvSpPr>
          <p:cNvPr id="194655" name="Text Box 230"/>
          <p:cNvSpPr txBox="1">
            <a:spLocks noChangeArrowheads="1"/>
          </p:cNvSpPr>
          <p:nvPr/>
        </p:nvSpPr>
        <p:spPr bwMode="auto">
          <a:xfrm>
            <a:off x="6437313" y="3124200"/>
            <a:ext cx="611187" cy="366713"/>
          </a:xfrm>
          <a:prstGeom prst="rect">
            <a:avLst/>
          </a:prstGeom>
          <a:noFill/>
          <a:ln w="9525">
            <a:noFill/>
            <a:miter lim="800000"/>
            <a:headEnd/>
            <a:tailEnd/>
          </a:ln>
        </p:spPr>
        <p:txBody>
          <a:bodyPr wrap="none">
            <a:spAutoFit/>
          </a:bodyPr>
          <a:lstStyle/>
          <a:p>
            <a:r>
              <a:rPr lang="en-US" sz="1800">
                <a:latin typeface="Arial" charset="0"/>
              </a:rPr>
              <a:t>CO</a:t>
            </a:r>
            <a:r>
              <a:rPr lang="en-US" sz="1800" baseline="-25000">
                <a:latin typeface="Arial" charset="0"/>
              </a:rPr>
              <a:t>2</a:t>
            </a:r>
          </a:p>
        </p:txBody>
      </p:sp>
      <p:sp>
        <p:nvSpPr>
          <p:cNvPr id="194656" name="Text Box 231"/>
          <p:cNvSpPr txBox="1">
            <a:spLocks noChangeArrowheads="1"/>
          </p:cNvSpPr>
          <p:nvPr/>
        </p:nvSpPr>
        <p:spPr bwMode="auto">
          <a:xfrm>
            <a:off x="1560513" y="4967288"/>
            <a:ext cx="682625" cy="366712"/>
          </a:xfrm>
          <a:prstGeom prst="rect">
            <a:avLst/>
          </a:prstGeom>
          <a:noFill/>
          <a:ln w="9525">
            <a:noFill/>
            <a:miter lim="800000"/>
            <a:headEnd/>
            <a:tailEnd/>
          </a:ln>
        </p:spPr>
        <p:txBody>
          <a:bodyPr wrap="none">
            <a:spAutoFit/>
          </a:bodyPr>
          <a:lstStyle/>
          <a:p>
            <a:r>
              <a:rPr lang="en-US" sz="1800">
                <a:latin typeface="Arial" charset="0"/>
              </a:rPr>
              <a:t>C</a:t>
            </a:r>
            <a:r>
              <a:rPr lang="en-US" sz="1800" baseline="-25000">
                <a:latin typeface="Arial" charset="0"/>
              </a:rPr>
              <a:t>2</a:t>
            </a:r>
            <a:r>
              <a:rPr lang="en-US" sz="1800">
                <a:latin typeface="Arial" charset="0"/>
              </a:rPr>
              <a:t>H</a:t>
            </a:r>
            <a:r>
              <a:rPr lang="en-US" sz="1800" baseline="-25000">
                <a:latin typeface="Arial" charset="0"/>
              </a:rPr>
              <a:t>2</a:t>
            </a:r>
          </a:p>
        </p:txBody>
      </p:sp>
      <p:sp>
        <p:nvSpPr>
          <p:cNvPr id="194657" name="Text Box 232"/>
          <p:cNvSpPr txBox="1">
            <a:spLocks noChangeArrowheads="1"/>
          </p:cNvSpPr>
          <p:nvPr/>
        </p:nvSpPr>
        <p:spPr bwMode="auto">
          <a:xfrm>
            <a:off x="2855913" y="6338888"/>
            <a:ext cx="565150" cy="366712"/>
          </a:xfrm>
          <a:prstGeom prst="rect">
            <a:avLst/>
          </a:prstGeom>
          <a:noFill/>
          <a:ln w="9525">
            <a:noFill/>
            <a:miter lim="800000"/>
            <a:headEnd/>
            <a:tailEnd/>
          </a:ln>
        </p:spPr>
        <p:txBody>
          <a:bodyPr wrap="none">
            <a:spAutoFit/>
          </a:bodyPr>
          <a:lstStyle/>
          <a:p>
            <a:r>
              <a:rPr lang="en-US" sz="1800">
                <a:latin typeface="Arial" charset="0"/>
              </a:rPr>
              <a:t>HCl</a:t>
            </a:r>
            <a:endParaRPr lang="en-US" sz="1800" baseline="-25000">
              <a:latin typeface="Arial" charset="0"/>
            </a:endParaRPr>
          </a:p>
        </p:txBody>
      </p:sp>
      <p:sp>
        <p:nvSpPr>
          <p:cNvPr id="194658" name="Text Box 233"/>
          <p:cNvSpPr txBox="1">
            <a:spLocks noChangeArrowheads="1"/>
          </p:cNvSpPr>
          <p:nvPr/>
        </p:nvSpPr>
        <p:spPr bwMode="auto">
          <a:xfrm>
            <a:off x="4595813" y="6186488"/>
            <a:ext cx="814387" cy="366712"/>
          </a:xfrm>
          <a:prstGeom prst="rect">
            <a:avLst/>
          </a:prstGeom>
          <a:noFill/>
          <a:ln w="9525">
            <a:noFill/>
            <a:miter lim="800000"/>
            <a:headEnd/>
            <a:tailEnd/>
          </a:ln>
        </p:spPr>
        <p:txBody>
          <a:bodyPr wrap="none">
            <a:spAutoFit/>
          </a:bodyPr>
          <a:lstStyle/>
          <a:p>
            <a:r>
              <a:rPr lang="en-US" sz="1800">
                <a:latin typeface="Arial" charset="0"/>
              </a:rPr>
              <a:t>CHCl</a:t>
            </a:r>
            <a:r>
              <a:rPr lang="en-US" sz="1800" baseline="-25000">
                <a:latin typeface="Arial" charset="0"/>
              </a:rPr>
              <a:t>3</a:t>
            </a:r>
          </a:p>
        </p:txBody>
      </p:sp>
      <p:sp>
        <p:nvSpPr>
          <p:cNvPr id="194659" name="Text Box 234"/>
          <p:cNvSpPr txBox="1">
            <a:spLocks noChangeArrowheads="1"/>
          </p:cNvSpPr>
          <p:nvPr/>
        </p:nvSpPr>
        <p:spPr bwMode="auto">
          <a:xfrm>
            <a:off x="7643813" y="5181600"/>
            <a:ext cx="585787" cy="366713"/>
          </a:xfrm>
          <a:prstGeom prst="rect">
            <a:avLst/>
          </a:prstGeom>
          <a:noFill/>
          <a:ln w="9525">
            <a:noFill/>
            <a:miter lim="800000"/>
            <a:headEnd/>
            <a:tailEnd/>
          </a:ln>
        </p:spPr>
        <p:txBody>
          <a:bodyPr wrap="none">
            <a:spAutoFit/>
          </a:bodyPr>
          <a:lstStyle/>
          <a:p>
            <a:r>
              <a:rPr lang="en-US" sz="1800">
                <a:latin typeface="Arial" charset="0"/>
              </a:rPr>
              <a:t>SH</a:t>
            </a:r>
            <a:r>
              <a:rPr lang="en-US" sz="1800" baseline="-25000">
                <a:latin typeface="Arial" charset="0"/>
              </a:rPr>
              <a:t>2</a:t>
            </a:r>
          </a:p>
        </p:txBody>
      </p:sp>
      <p:sp>
        <p:nvSpPr>
          <p:cNvPr id="194660" name="AutoShape 235">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586" name="Group 2"/>
          <p:cNvGrpSpPr>
            <a:grpSpLocks/>
          </p:cNvGrpSpPr>
          <p:nvPr/>
        </p:nvGrpSpPr>
        <p:grpSpPr bwMode="auto">
          <a:xfrm>
            <a:off x="1773238" y="2209800"/>
            <a:ext cx="719137" cy="762000"/>
            <a:chOff x="1586" y="1680"/>
            <a:chExt cx="453" cy="480"/>
          </a:xfrm>
        </p:grpSpPr>
        <p:sp>
          <p:nvSpPr>
            <p:cNvPr id="195702" name="Text Box 3"/>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703" name="Oval 4"/>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704" name="Oval 5"/>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705" name="Oval 6"/>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706" name="Oval 7"/>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587" name="Group 8"/>
          <p:cNvGrpSpPr>
            <a:grpSpLocks/>
          </p:cNvGrpSpPr>
          <p:nvPr/>
        </p:nvGrpSpPr>
        <p:grpSpPr bwMode="auto">
          <a:xfrm>
            <a:off x="1882775" y="2895600"/>
            <a:ext cx="587375" cy="762000"/>
            <a:chOff x="2352" y="2112"/>
            <a:chExt cx="370" cy="480"/>
          </a:xfrm>
        </p:grpSpPr>
        <p:sp>
          <p:nvSpPr>
            <p:cNvPr id="195700" name="Text Box 9"/>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701" name="Oval 10"/>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588" name="Group 11"/>
          <p:cNvGrpSpPr>
            <a:grpSpLocks/>
          </p:cNvGrpSpPr>
          <p:nvPr/>
        </p:nvGrpSpPr>
        <p:grpSpPr bwMode="auto">
          <a:xfrm>
            <a:off x="1087438" y="2209800"/>
            <a:ext cx="719137" cy="762000"/>
            <a:chOff x="1586" y="1680"/>
            <a:chExt cx="453" cy="480"/>
          </a:xfrm>
        </p:grpSpPr>
        <p:sp>
          <p:nvSpPr>
            <p:cNvPr id="195695" name="Text Box 12"/>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96" name="Oval 13"/>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97" name="Oval 14"/>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98" name="Oval 15"/>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99" name="Oval 16"/>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589" name="Group 17"/>
          <p:cNvGrpSpPr>
            <a:grpSpLocks/>
          </p:cNvGrpSpPr>
          <p:nvPr/>
        </p:nvGrpSpPr>
        <p:grpSpPr bwMode="auto">
          <a:xfrm>
            <a:off x="533400" y="2209800"/>
            <a:ext cx="587375" cy="762000"/>
            <a:chOff x="1934" y="1680"/>
            <a:chExt cx="370" cy="480"/>
          </a:xfrm>
        </p:grpSpPr>
        <p:sp>
          <p:nvSpPr>
            <p:cNvPr id="195693" name="Text Box 18"/>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94" name="Oval 19"/>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5590" name="Group 20"/>
          <p:cNvGrpSpPr>
            <a:grpSpLocks/>
          </p:cNvGrpSpPr>
          <p:nvPr/>
        </p:nvGrpSpPr>
        <p:grpSpPr bwMode="auto">
          <a:xfrm>
            <a:off x="1196975" y="2895600"/>
            <a:ext cx="587375" cy="762000"/>
            <a:chOff x="2352" y="2112"/>
            <a:chExt cx="370" cy="480"/>
          </a:xfrm>
        </p:grpSpPr>
        <p:sp>
          <p:nvSpPr>
            <p:cNvPr id="195691" name="Text Box 21"/>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92" name="Oval 22"/>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591" name="Group 23"/>
          <p:cNvGrpSpPr>
            <a:grpSpLocks/>
          </p:cNvGrpSpPr>
          <p:nvPr/>
        </p:nvGrpSpPr>
        <p:grpSpPr bwMode="auto">
          <a:xfrm>
            <a:off x="2459038" y="2209800"/>
            <a:ext cx="719137" cy="762000"/>
            <a:chOff x="1586" y="1680"/>
            <a:chExt cx="453" cy="480"/>
          </a:xfrm>
        </p:grpSpPr>
        <p:sp>
          <p:nvSpPr>
            <p:cNvPr id="195686" name="Text Box 24"/>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87" name="Oval 25"/>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88" name="Oval 26"/>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89" name="Oval 27"/>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90" name="Oval 28"/>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592" name="Group 29"/>
          <p:cNvGrpSpPr>
            <a:grpSpLocks/>
          </p:cNvGrpSpPr>
          <p:nvPr/>
        </p:nvGrpSpPr>
        <p:grpSpPr bwMode="auto">
          <a:xfrm>
            <a:off x="2568575" y="2895600"/>
            <a:ext cx="587375" cy="762000"/>
            <a:chOff x="2352" y="2112"/>
            <a:chExt cx="370" cy="480"/>
          </a:xfrm>
        </p:grpSpPr>
        <p:sp>
          <p:nvSpPr>
            <p:cNvPr id="195684" name="Text Box 30"/>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85" name="Oval 31"/>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593" name="Group 32"/>
          <p:cNvGrpSpPr>
            <a:grpSpLocks/>
          </p:cNvGrpSpPr>
          <p:nvPr/>
        </p:nvGrpSpPr>
        <p:grpSpPr bwMode="auto">
          <a:xfrm>
            <a:off x="3144838" y="2209800"/>
            <a:ext cx="719137" cy="762000"/>
            <a:chOff x="1586" y="1680"/>
            <a:chExt cx="453" cy="480"/>
          </a:xfrm>
        </p:grpSpPr>
        <p:sp>
          <p:nvSpPr>
            <p:cNvPr id="195679" name="Text Box 33"/>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80" name="Oval 34"/>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81" name="Oval 35"/>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82" name="Oval 36"/>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83" name="Oval 37"/>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594" name="Group 38"/>
          <p:cNvGrpSpPr>
            <a:grpSpLocks/>
          </p:cNvGrpSpPr>
          <p:nvPr/>
        </p:nvGrpSpPr>
        <p:grpSpPr bwMode="auto">
          <a:xfrm>
            <a:off x="3810000" y="2209800"/>
            <a:ext cx="587375" cy="762000"/>
            <a:chOff x="2702" y="1680"/>
            <a:chExt cx="370" cy="480"/>
          </a:xfrm>
        </p:grpSpPr>
        <p:sp>
          <p:nvSpPr>
            <p:cNvPr id="195677" name="Text Box 39"/>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78" name="Oval 40"/>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5595" name="Group 41"/>
          <p:cNvGrpSpPr>
            <a:grpSpLocks/>
          </p:cNvGrpSpPr>
          <p:nvPr/>
        </p:nvGrpSpPr>
        <p:grpSpPr bwMode="auto">
          <a:xfrm>
            <a:off x="3254375" y="2895600"/>
            <a:ext cx="587375" cy="762000"/>
            <a:chOff x="2352" y="2112"/>
            <a:chExt cx="370" cy="480"/>
          </a:xfrm>
        </p:grpSpPr>
        <p:sp>
          <p:nvSpPr>
            <p:cNvPr id="195675" name="Text Box 42"/>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76" name="Oval 43"/>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596" name="Group 44"/>
          <p:cNvGrpSpPr>
            <a:grpSpLocks/>
          </p:cNvGrpSpPr>
          <p:nvPr/>
        </p:nvGrpSpPr>
        <p:grpSpPr bwMode="auto">
          <a:xfrm>
            <a:off x="3254375" y="1524000"/>
            <a:ext cx="587375" cy="762000"/>
            <a:chOff x="3216" y="960"/>
            <a:chExt cx="370" cy="480"/>
          </a:xfrm>
        </p:grpSpPr>
        <p:sp>
          <p:nvSpPr>
            <p:cNvPr id="195673" name="Text Box 45"/>
            <p:cNvSpPr txBox="1">
              <a:spLocks noChangeArrowheads="1"/>
            </p:cNvSpPr>
            <p:nvPr/>
          </p:nvSpPr>
          <p:spPr bwMode="auto">
            <a:xfrm>
              <a:off x="3216"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74" name="Oval 46"/>
            <p:cNvSpPr>
              <a:spLocks noChangeAspect="1" noChangeArrowheads="1"/>
            </p:cNvSpPr>
            <p:nvPr/>
          </p:nvSpPr>
          <p:spPr bwMode="auto">
            <a:xfrm>
              <a:off x="3312"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597" name="Group 47"/>
          <p:cNvGrpSpPr>
            <a:grpSpLocks/>
          </p:cNvGrpSpPr>
          <p:nvPr/>
        </p:nvGrpSpPr>
        <p:grpSpPr bwMode="auto">
          <a:xfrm>
            <a:off x="2568575" y="1524000"/>
            <a:ext cx="587375" cy="762000"/>
            <a:chOff x="2784" y="960"/>
            <a:chExt cx="370" cy="480"/>
          </a:xfrm>
        </p:grpSpPr>
        <p:sp>
          <p:nvSpPr>
            <p:cNvPr id="195671" name="Text Box 48"/>
            <p:cNvSpPr txBox="1">
              <a:spLocks noChangeArrowheads="1"/>
            </p:cNvSpPr>
            <p:nvPr/>
          </p:nvSpPr>
          <p:spPr bwMode="auto">
            <a:xfrm>
              <a:off x="2784"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72" name="Oval 49"/>
            <p:cNvSpPr>
              <a:spLocks noChangeAspect="1" noChangeArrowheads="1"/>
            </p:cNvSpPr>
            <p:nvPr/>
          </p:nvSpPr>
          <p:spPr bwMode="auto">
            <a:xfrm>
              <a:off x="2880"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598" name="Group 50"/>
          <p:cNvGrpSpPr>
            <a:grpSpLocks/>
          </p:cNvGrpSpPr>
          <p:nvPr/>
        </p:nvGrpSpPr>
        <p:grpSpPr bwMode="auto">
          <a:xfrm>
            <a:off x="1882775" y="1524000"/>
            <a:ext cx="587375" cy="762000"/>
            <a:chOff x="2352" y="960"/>
            <a:chExt cx="370" cy="480"/>
          </a:xfrm>
        </p:grpSpPr>
        <p:sp>
          <p:nvSpPr>
            <p:cNvPr id="195669" name="Text Box 51"/>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70" name="Oval 52"/>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599" name="Group 53"/>
          <p:cNvGrpSpPr>
            <a:grpSpLocks/>
          </p:cNvGrpSpPr>
          <p:nvPr/>
        </p:nvGrpSpPr>
        <p:grpSpPr bwMode="auto">
          <a:xfrm>
            <a:off x="1196975" y="1524000"/>
            <a:ext cx="587375" cy="762000"/>
            <a:chOff x="1920" y="960"/>
            <a:chExt cx="370" cy="480"/>
          </a:xfrm>
        </p:grpSpPr>
        <p:sp>
          <p:nvSpPr>
            <p:cNvPr id="195667" name="Text Box 54"/>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68" name="Oval 55"/>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600" name="Group 56"/>
          <p:cNvGrpSpPr>
            <a:grpSpLocks/>
          </p:cNvGrpSpPr>
          <p:nvPr/>
        </p:nvGrpSpPr>
        <p:grpSpPr bwMode="auto">
          <a:xfrm>
            <a:off x="6215063" y="2209800"/>
            <a:ext cx="719137" cy="762000"/>
            <a:chOff x="1586" y="1680"/>
            <a:chExt cx="453" cy="480"/>
          </a:xfrm>
        </p:grpSpPr>
        <p:sp>
          <p:nvSpPr>
            <p:cNvPr id="195662" name="Text Box 57"/>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63" name="Oval 58"/>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64" name="Oval 59"/>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65" name="Oval 60"/>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66" name="Oval 61"/>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601" name="Group 62"/>
          <p:cNvGrpSpPr>
            <a:grpSpLocks/>
          </p:cNvGrpSpPr>
          <p:nvPr/>
        </p:nvGrpSpPr>
        <p:grpSpPr bwMode="auto">
          <a:xfrm>
            <a:off x="6324600" y="2895600"/>
            <a:ext cx="587375" cy="762000"/>
            <a:chOff x="2352" y="2112"/>
            <a:chExt cx="370" cy="480"/>
          </a:xfrm>
        </p:grpSpPr>
        <p:sp>
          <p:nvSpPr>
            <p:cNvPr id="195660" name="Text Box 63"/>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61" name="Oval 64"/>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602" name="Group 65"/>
          <p:cNvGrpSpPr>
            <a:grpSpLocks/>
          </p:cNvGrpSpPr>
          <p:nvPr/>
        </p:nvGrpSpPr>
        <p:grpSpPr bwMode="auto">
          <a:xfrm>
            <a:off x="5529263" y="2209800"/>
            <a:ext cx="719137" cy="762000"/>
            <a:chOff x="1586" y="1680"/>
            <a:chExt cx="453" cy="480"/>
          </a:xfrm>
        </p:grpSpPr>
        <p:sp>
          <p:nvSpPr>
            <p:cNvPr id="195655" name="Text Box 66"/>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56" name="Oval 67"/>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57" name="Oval 68"/>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58" name="Oval 69"/>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59" name="Oval 70"/>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603" name="Group 71"/>
          <p:cNvGrpSpPr>
            <a:grpSpLocks/>
          </p:cNvGrpSpPr>
          <p:nvPr/>
        </p:nvGrpSpPr>
        <p:grpSpPr bwMode="auto">
          <a:xfrm>
            <a:off x="4975225" y="2209800"/>
            <a:ext cx="587375" cy="762000"/>
            <a:chOff x="1934" y="1680"/>
            <a:chExt cx="370" cy="480"/>
          </a:xfrm>
        </p:grpSpPr>
        <p:sp>
          <p:nvSpPr>
            <p:cNvPr id="195653" name="Text Box 72"/>
            <p:cNvSpPr txBox="1">
              <a:spLocks noChangeArrowheads="1"/>
            </p:cNvSpPr>
            <p:nvPr/>
          </p:nvSpPr>
          <p:spPr bwMode="auto">
            <a:xfrm>
              <a:off x="1934"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54" name="Oval 73"/>
            <p:cNvSpPr>
              <a:spLocks noChangeAspect="1" noChangeArrowheads="1"/>
            </p:cNvSpPr>
            <p:nvPr/>
          </p:nvSpPr>
          <p:spPr bwMode="auto">
            <a:xfrm>
              <a:off x="2281" y="1993"/>
              <a:ext cx="23" cy="23"/>
            </a:xfrm>
            <a:prstGeom prst="ellipse">
              <a:avLst/>
            </a:prstGeom>
            <a:solidFill>
              <a:schemeClr val="bg2"/>
            </a:solidFill>
            <a:ln w="9525">
              <a:noFill/>
              <a:round/>
              <a:headEnd/>
              <a:tailEnd/>
            </a:ln>
          </p:spPr>
          <p:txBody>
            <a:bodyPr wrap="none" anchor="ctr"/>
            <a:lstStyle/>
            <a:p>
              <a:endParaRPr lang="en-US"/>
            </a:p>
          </p:txBody>
        </p:sp>
      </p:grpSp>
      <p:grpSp>
        <p:nvGrpSpPr>
          <p:cNvPr id="195604" name="Group 74"/>
          <p:cNvGrpSpPr>
            <a:grpSpLocks/>
          </p:cNvGrpSpPr>
          <p:nvPr/>
        </p:nvGrpSpPr>
        <p:grpSpPr bwMode="auto">
          <a:xfrm>
            <a:off x="5638800" y="2895600"/>
            <a:ext cx="587375" cy="762000"/>
            <a:chOff x="2352" y="2112"/>
            <a:chExt cx="370" cy="480"/>
          </a:xfrm>
        </p:grpSpPr>
        <p:sp>
          <p:nvSpPr>
            <p:cNvPr id="195651" name="Text Box 75"/>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52" name="Oval 76"/>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605" name="Group 77"/>
          <p:cNvGrpSpPr>
            <a:grpSpLocks/>
          </p:cNvGrpSpPr>
          <p:nvPr/>
        </p:nvGrpSpPr>
        <p:grpSpPr bwMode="auto">
          <a:xfrm>
            <a:off x="6900863" y="2209800"/>
            <a:ext cx="719137" cy="762000"/>
            <a:chOff x="1586" y="1680"/>
            <a:chExt cx="453" cy="480"/>
          </a:xfrm>
        </p:grpSpPr>
        <p:sp>
          <p:nvSpPr>
            <p:cNvPr id="195646" name="Text Box 78"/>
            <p:cNvSpPr txBox="1">
              <a:spLocks noChangeArrowheads="1"/>
            </p:cNvSpPr>
            <p:nvPr/>
          </p:nvSpPr>
          <p:spPr bwMode="auto">
            <a:xfrm>
              <a:off x="1632" y="1680"/>
              <a:ext cx="370" cy="480"/>
            </a:xfrm>
            <a:prstGeom prst="rect">
              <a:avLst/>
            </a:prstGeom>
            <a:noFill/>
            <a:ln w="9525">
              <a:noFill/>
              <a:miter lim="800000"/>
              <a:headEnd/>
              <a:tailEnd/>
            </a:ln>
          </p:spPr>
          <p:txBody>
            <a:bodyPr wrap="none">
              <a:spAutoFit/>
            </a:bodyPr>
            <a:lstStyle/>
            <a:p>
              <a:r>
                <a:rPr lang="en-US" sz="4400">
                  <a:latin typeface="Arial" charset="0"/>
                </a:rPr>
                <a:t>C</a:t>
              </a:r>
            </a:p>
          </p:txBody>
        </p:sp>
        <p:sp>
          <p:nvSpPr>
            <p:cNvPr id="195647" name="Oval 79"/>
            <p:cNvSpPr>
              <a:spLocks noChangeAspect="1" noChangeArrowheads="1"/>
            </p:cNvSpPr>
            <p:nvPr/>
          </p:nvSpPr>
          <p:spPr bwMode="auto">
            <a:xfrm>
              <a:off x="2016" y="1968"/>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48" name="Oval 80"/>
            <p:cNvSpPr>
              <a:spLocks noChangeAspect="1" noChangeArrowheads="1"/>
            </p:cNvSpPr>
            <p:nvPr/>
          </p:nvSpPr>
          <p:spPr bwMode="auto">
            <a:xfrm>
              <a:off x="1586" y="1872"/>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49" name="Oval 81"/>
            <p:cNvSpPr>
              <a:spLocks noChangeAspect="1" noChangeArrowheads="1"/>
            </p:cNvSpPr>
            <p:nvPr/>
          </p:nvSpPr>
          <p:spPr bwMode="auto">
            <a:xfrm>
              <a:off x="1753" y="2137"/>
              <a:ext cx="23" cy="23"/>
            </a:xfrm>
            <a:prstGeom prst="ellipse">
              <a:avLst/>
            </a:prstGeom>
            <a:solidFill>
              <a:schemeClr val="tx2"/>
            </a:solidFill>
            <a:ln w="9525">
              <a:solidFill>
                <a:schemeClr val="tx1"/>
              </a:solidFill>
              <a:round/>
              <a:headEnd/>
              <a:tailEnd/>
            </a:ln>
          </p:spPr>
          <p:txBody>
            <a:bodyPr wrap="none" anchor="ctr"/>
            <a:lstStyle/>
            <a:p>
              <a:endParaRPr lang="en-US"/>
            </a:p>
          </p:txBody>
        </p:sp>
        <p:sp>
          <p:nvSpPr>
            <p:cNvPr id="195650" name="Oval 82"/>
            <p:cNvSpPr>
              <a:spLocks noChangeAspect="1" noChangeArrowheads="1"/>
            </p:cNvSpPr>
            <p:nvPr/>
          </p:nvSpPr>
          <p:spPr bwMode="auto">
            <a:xfrm>
              <a:off x="1849" y="1705"/>
              <a:ext cx="23" cy="23"/>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195606" name="Group 83"/>
          <p:cNvGrpSpPr>
            <a:grpSpLocks/>
          </p:cNvGrpSpPr>
          <p:nvPr/>
        </p:nvGrpSpPr>
        <p:grpSpPr bwMode="auto">
          <a:xfrm>
            <a:off x="7010400" y="2895600"/>
            <a:ext cx="587375" cy="762000"/>
            <a:chOff x="2352" y="2112"/>
            <a:chExt cx="370" cy="480"/>
          </a:xfrm>
        </p:grpSpPr>
        <p:sp>
          <p:nvSpPr>
            <p:cNvPr id="195644" name="Text Box 84"/>
            <p:cNvSpPr txBox="1">
              <a:spLocks noChangeArrowheads="1"/>
            </p:cNvSpPr>
            <p:nvPr/>
          </p:nvSpPr>
          <p:spPr bwMode="auto">
            <a:xfrm>
              <a:off x="2352" y="2112"/>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45" name="Oval 85"/>
            <p:cNvSpPr>
              <a:spLocks noChangeAspect="1" noChangeArrowheads="1"/>
            </p:cNvSpPr>
            <p:nvPr/>
          </p:nvSpPr>
          <p:spPr bwMode="auto">
            <a:xfrm>
              <a:off x="2569" y="2137"/>
              <a:ext cx="23" cy="23"/>
            </a:xfrm>
            <a:prstGeom prst="ellipse">
              <a:avLst/>
            </a:prstGeom>
            <a:solidFill>
              <a:schemeClr val="bg2"/>
            </a:solidFill>
            <a:ln w="9525">
              <a:noFill/>
              <a:round/>
              <a:headEnd/>
              <a:tailEnd/>
            </a:ln>
          </p:spPr>
          <p:txBody>
            <a:bodyPr wrap="none" anchor="ctr"/>
            <a:lstStyle/>
            <a:p>
              <a:endParaRPr lang="en-US"/>
            </a:p>
          </p:txBody>
        </p:sp>
      </p:grpSp>
      <p:grpSp>
        <p:nvGrpSpPr>
          <p:cNvPr id="195607" name="Group 86"/>
          <p:cNvGrpSpPr>
            <a:grpSpLocks/>
          </p:cNvGrpSpPr>
          <p:nvPr/>
        </p:nvGrpSpPr>
        <p:grpSpPr bwMode="auto">
          <a:xfrm>
            <a:off x="7566025" y="2209800"/>
            <a:ext cx="587375" cy="762000"/>
            <a:chOff x="2702" y="1680"/>
            <a:chExt cx="370" cy="480"/>
          </a:xfrm>
        </p:grpSpPr>
        <p:sp>
          <p:nvSpPr>
            <p:cNvPr id="195642" name="Text Box 87"/>
            <p:cNvSpPr txBox="1">
              <a:spLocks noChangeArrowheads="1"/>
            </p:cNvSpPr>
            <p:nvPr/>
          </p:nvSpPr>
          <p:spPr bwMode="auto">
            <a:xfrm>
              <a:off x="2702" y="168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43" name="Oval 88"/>
            <p:cNvSpPr>
              <a:spLocks noChangeAspect="1" noChangeArrowheads="1"/>
            </p:cNvSpPr>
            <p:nvPr/>
          </p:nvSpPr>
          <p:spPr bwMode="auto">
            <a:xfrm>
              <a:off x="2713" y="1849"/>
              <a:ext cx="23" cy="23"/>
            </a:xfrm>
            <a:prstGeom prst="ellipse">
              <a:avLst/>
            </a:prstGeom>
            <a:solidFill>
              <a:schemeClr val="bg2"/>
            </a:solidFill>
            <a:ln w="9525">
              <a:noFill/>
              <a:round/>
              <a:headEnd/>
              <a:tailEnd/>
            </a:ln>
          </p:spPr>
          <p:txBody>
            <a:bodyPr wrap="none" anchor="ctr"/>
            <a:lstStyle/>
            <a:p>
              <a:endParaRPr lang="en-US"/>
            </a:p>
          </p:txBody>
        </p:sp>
      </p:grpSp>
      <p:grpSp>
        <p:nvGrpSpPr>
          <p:cNvPr id="195608" name="Group 89"/>
          <p:cNvGrpSpPr>
            <a:grpSpLocks/>
          </p:cNvGrpSpPr>
          <p:nvPr/>
        </p:nvGrpSpPr>
        <p:grpSpPr bwMode="auto">
          <a:xfrm>
            <a:off x="7010400" y="1524000"/>
            <a:ext cx="587375" cy="762000"/>
            <a:chOff x="2784" y="960"/>
            <a:chExt cx="370" cy="480"/>
          </a:xfrm>
        </p:grpSpPr>
        <p:sp>
          <p:nvSpPr>
            <p:cNvPr id="195640" name="Text Box 90"/>
            <p:cNvSpPr txBox="1">
              <a:spLocks noChangeArrowheads="1"/>
            </p:cNvSpPr>
            <p:nvPr/>
          </p:nvSpPr>
          <p:spPr bwMode="auto">
            <a:xfrm>
              <a:off x="2784"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41" name="Oval 91"/>
            <p:cNvSpPr>
              <a:spLocks noChangeAspect="1" noChangeArrowheads="1"/>
            </p:cNvSpPr>
            <p:nvPr/>
          </p:nvSpPr>
          <p:spPr bwMode="auto">
            <a:xfrm>
              <a:off x="2880"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609" name="Group 92"/>
          <p:cNvGrpSpPr>
            <a:grpSpLocks/>
          </p:cNvGrpSpPr>
          <p:nvPr/>
        </p:nvGrpSpPr>
        <p:grpSpPr bwMode="auto">
          <a:xfrm>
            <a:off x="6324600" y="1524000"/>
            <a:ext cx="587375" cy="762000"/>
            <a:chOff x="2352" y="960"/>
            <a:chExt cx="370" cy="480"/>
          </a:xfrm>
        </p:grpSpPr>
        <p:sp>
          <p:nvSpPr>
            <p:cNvPr id="195638" name="Text Box 93"/>
            <p:cNvSpPr txBox="1">
              <a:spLocks noChangeArrowheads="1"/>
            </p:cNvSpPr>
            <p:nvPr/>
          </p:nvSpPr>
          <p:spPr bwMode="auto">
            <a:xfrm>
              <a:off x="2352"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39" name="Oval 94"/>
            <p:cNvSpPr>
              <a:spLocks noChangeAspect="1" noChangeArrowheads="1"/>
            </p:cNvSpPr>
            <p:nvPr/>
          </p:nvSpPr>
          <p:spPr bwMode="auto">
            <a:xfrm>
              <a:off x="2448" y="1417"/>
              <a:ext cx="23" cy="23"/>
            </a:xfrm>
            <a:prstGeom prst="ellipse">
              <a:avLst/>
            </a:prstGeom>
            <a:solidFill>
              <a:schemeClr val="bg2"/>
            </a:solidFill>
            <a:ln w="9525">
              <a:noFill/>
              <a:round/>
              <a:headEnd/>
              <a:tailEnd/>
            </a:ln>
          </p:spPr>
          <p:txBody>
            <a:bodyPr wrap="none" anchor="ctr"/>
            <a:lstStyle/>
            <a:p>
              <a:endParaRPr lang="en-US"/>
            </a:p>
          </p:txBody>
        </p:sp>
      </p:grpSp>
      <p:grpSp>
        <p:nvGrpSpPr>
          <p:cNvPr id="195610" name="Group 95"/>
          <p:cNvGrpSpPr>
            <a:grpSpLocks/>
          </p:cNvGrpSpPr>
          <p:nvPr/>
        </p:nvGrpSpPr>
        <p:grpSpPr bwMode="auto">
          <a:xfrm>
            <a:off x="5638800" y="1524000"/>
            <a:ext cx="587375" cy="762000"/>
            <a:chOff x="1920" y="960"/>
            <a:chExt cx="370" cy="480"/>
          </a:xfrm>
        </p:grpSpPr>
        <p:sp>
          <p:nvSpPr>
            <p:cNvPr id="195636" name="Text Box 96"/>
            <p:cNvSpPr txBox="1">
              <a:spLocks noChangeArrowheads="1"/>
            </p:cNvSpPr>
            <p:nvPr/>
          </p:nvSpPr>
          <p:spPr bwMode="auto">
            <a:xfrm>
              <a:off x="1920" y="960"/>
              <a:ext cx="370" cy="48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37" name="Oval 97"/>
            <p:cNvSpPr>
              <a:spLocks noChangeAspect="1" noChangeArrowheads="1"/>
            </p:cNvSpPr>
            <p:nvPr/>
          </p:nvSpPr>
          <p:spPr bwMode="auto">
            <a:xfrm>
              <a:off x="2016" y="1417"/>
              <a:ext cx="23" cy="23"/>
            </a:xfrm>
            <a:prstGeom prst="ellipse">
              <a:avLst/>
            </a:prstGeom>
            <a:solidFill>
              <a:schemeClr val="bg2"/>
            </a:solidFill>
            <a:ln w="9525">
              <a:noFill/>
              <a:round/>
              <a:headEnd/>
              <a:tailEnd/>
            </a:ln>
          </p:spPr>
          <p:txBody>
            <a:bodyPr wrap="none" anchor="ctr"/>
            <a:lstStyle/>
            <a:p>
              <a:endParaRPr lang="en-US"/>
            </a:p>
          </p:txBody>
        </p:sp>
      </p:grpSp>
      <p:sp>
        <p:nvSpPr>
          <p:cNvPr id="195611" name="Text Box 98"/>
          <p:cNvSpPr txBox="1">
            <a:spLocks noChangeArrowheads="1"/>
          </p:cNvSpPr>
          <p:nvPr/>
        </p:nvSpPr>
        <p:spPr bwMode="auto">
          <a:xfrm>
            <a:off x="1600200" y="4764088"/>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95612" name="Oval 99"/>
          <p:cNvSpPr>
            <a:spLocks noChangeAspect="1" noChangeArrowheads="1"/>
          </p:cNvSpPr>
          <p:nvPr/>
        </p:nvSpPr>
        <p:spPr bwMode="auto">
          <a:xfrm>
            <a:off x="2249488" y="5221288"/>
            <a:ext cx="36512" cy="36512"/>
          </a:xfrm>
          <a:prstGeom prst="ellipse">
            <a:avLst/>
          </a:prstGeom>
          <a:solidFill>
            <a:srgbClr val="FF0000"/>
          </a:solidFill>
          <a:ln w="9525">
            <a:noFill/>
            <a:round/>
            <a:headEnd/>
            <a:tailEnd/>
          </a:ln>
        </p:spPr>
        <p:txBody>
          <a:bodyPr wrap="none" anchor="ctr"/>
          <a:lstStyle/>
          <a:p>
            <a:endParaRPr lang="en-US"/>
          </a:p>
        </p:txBody>
      </p:sp>
      <p:sp>
        <p:nvSpPr>
          <p:cNvPr id="195613" name="Oval 100"/>
          <p:cNvSpPr>
            <a:spLocks noChangeAspect="1" noChangeArrowheads="1"/>
          </p:cNvSpPr>
          <p:nvPr/>
        </p:nvSpPr>
        <p:spPr bwMode="auto">
          <a:xfrm>
            <a:off x="1563688" y="5334000"/>
            <a:ext cx="36512" cy="36513"/>
          </a:xfrm>
          <a:prstGeom prst="ellipse">
            <a:avLst/>
          </a:prstGeom>
          <a:solidFill>
            <a:srgbClr val="FF0000"/>
          </a:solidFill>
          <a:ln w="9525">
            <a:noFill/>
            <a:round/>
            <a:headEnd/>
            <a:tailEnd/>
          </a:ln>
        </p:spPr>
        <p:txBody>
          <a:bodyPr wrap="none" anchor="ctr"/>
          <a:lstStyle/>
          <a:p>
            <a:endParaRPr lang="en-US"/>
          </a:p>
        </p:txBody>
      </p:sp>
      <p:sp>
        <p:nvSpPr>
          <p:cNvPr id="195614" name="Oval 101"/>
          <p:cNvSpPr>
            <a:spLocks noChangeAspect="1" noChangeArrowheads="1"/>
          </p:cNvSpPr>
          <p:nvPr/>
        </p:nvSpPr>
        <p:spPr bwMode="auto">
          <a:xfrm>
            <a:off x="1981200" y="5489575"/>
            <a:ext cx="36513" cy="36513"/>
          </a:xfrm>
          <a:prstGeom prst="ellipse">
            <a:avLst/>
          </a:prstGeom>
          <a:solidFill>
            <a:srgbClr val="FF0000"/>
          </a:solidFill>
          <a:ln w="9525">
            <a:noFill/>
            <a:round/>
            <a:headEnd/>
            <a:tailEnd/>
          </a:ln>
        </p:spPr>
        <p:txBody>
          <a:bodyPr wrap="none" anchor="ctr"/>
          <a:lstStyle/>
          <a:p>
            <a:endParaRPr lang="en-US"/>
          </a:p>
        </p:txBody>
      </p:sp>
      <p:sp>
        <p:nvSpPr>
          <p:cNvPr id="195615" name="Oval 102"/>
          <p:cNvSpPr>
            <a:spLocks noChangeAspect="1" noChangeArrowheads="1"/>
          </p:cNvSpPr>
          <p:nvPr/>
        </p:nvSpPr>
        <p:spPr bwMode="auto">
          <a:xfrm>
            <a:off x="1789113" y="4803775"/>
            <a:ext cx="36512" cy="36513"/>
          </a:xfrm>
          <a:prstGeom prst="ellipse">
            <a:avLst/>
          </a:prstGeom>
          <a:solidFill>
            <a:srgbClr val="FF0000"/>
          </a:solidFill>
          <a:ln w="9525">
            <a:noFill/>
            <a:round/>
            <a:headEnd/>
            <a:tailEnd/>
          </a:ln>
        </p:spPr>
        <p:txBody>
          <a:bodyPr wrap="none" anchor="ctr"/>
          <a:lstStyle/>
          <a:p>
            <a:endParaRPr lang="en-US"/>
          </a:p>
        </p:txBody>
      </p:sp>
      <p:sp>
        <p:nvSpPr>
          <p:cNvPr id="195616" name="Oval 103"/>
          <p:cNvSpPr>
            <a:spLocks noChangeAspect="1" noChangeArrowheads="1"/>
          </p:cNvSpPr>
          <p:nvPr/>
        </p:nvSpPr>
        <p:spPr bwMode="auto">
          <a:xfrm>
            <a:off x="1941513" y="4803775"/>
            <a:ext cx="36512" cy="36513"/>
          </a:xfrm>
          <a:prstGeom prst="ellipse">
            <a:avLst/>
          </a:prstGeom>
          <a:solidFill>
            <a:srgbClr val="FF0000"/>
          </a:solidFill>
          <a:ln w="9525">
            <a:noFill/>
            <a:round/>
            <a:headEnd/>
            <a:tailEnd/>
          </a:ln>
        </p:spPr>
        <p:txBody>
          <a:bodyPr wrap="none" anchor="ctr"/>
          <a:lstStyle/>
          <a:p>
            <a:endParaRPr lang="en-US"/>
          </a:p>
        </p:txBody>
      </p:sp>
      <p:sp>
        <p:nvSpPr>
          <p:cNvPr id="195617" name="Oval 104"/>
          <p:cNvSpPr>
            <a:spLocks noChangeAspect="1" noChangeArrowheads="1"/>
          </p:cNvSpPr>
          <p:nvPr/>
        </p:nvSpPr>
        <p:spPr bwMode="auto">
          <a:xfrm>
            <a:off x="2173288" y="5334000"/>
            <a:ext cx="36512" cy="36513"/>
          </a:xfrm>
          <a:prstGeom prst="ellipse">
            <a:avLst/>
          </a:prstGeom>
          <a:solidFill>
            <a:schemeClr val="bg2"/>
          </a:solidFill>
          <a:ln w="9525">
            <a:noFill/>
            <a:round/>
            <a:headEnd/>
            <a:tailEnd/>
          </a:ln>
        </p:spPr>
        <p:txBody>
          <a:bodyPr wrap="none" anchor="ctr"/>
          <a:lstStyle/>
          <a:p>
            <a:endParaRPr lang="en-US"/>
          </a:p>
        </p:txBody>
      </p:sp>
      <p:sp>
        <p:nvSpPr>
          <p:cNvPr id="195618" name="Oval 105"/>
          <p:cNvSpPr>
            <a:spLocks noChangeAspect="1" noChangeArrowheads="1"/>
          </p:cNvSpPr>
          <p:nvPr/>
        </p:nvSpPr>
        <p:spPr bwMode="auto">
          <a:xfrm>
            <a:off x="1487488" y="5221288"/>
            <a:ext cx="36512" cy="36512"/>
          </a:xfrm>
          <a:prstGeom prst="ellipse">
            <a:avLst/>
          </a:prstGeom>
          <a:solidFill>
            <a:schemeClr val="bg2"/>
          </a:solidFill>
          <a:ln w="9525">
            <a:noFill/>
            <a:round/>
            <a:headEnd/>
            <a:tailEnd/>
          </a:ln>
        </p:spPr>
        <p:txBody>
          <a:bodyPr wrap="none" anchor="ctr"/>
          <a:lstStyle/>
          <a:p>
            <a:endParaRPr lang="en-US"/>
          </a:p>
        </p:txBody>
      </p:sp>
      <p:sp>
        <p:nvSpPr>
          <p:cNvPr id="195619" name="Oval 106"/>
          <p:cNvSpPr>
            <a:spLocks noChangeAspect="1" noChangeArrowheads="1"/>
          </p:cNvSpPr>
          <p:nvPr/>
        </p:nvSpPr>
        <p:spPr bwMode="auto">
          <a:xfrm>
            <a:off x="1828800" y="5486400"/>
            <a:ext cx="36513" cy="36513"/>
          </a:xfrm>
          <a:prstGeom prst="ellipse">
            <a:avLst/>
          </a:prstGeom>
          <a:solidFill>
            <a:schemeClr val="bg2"/>
          </a:solidFill>
          <a:ln w="9525">
            <a:noFill/>
            <a:round/>
            <a:headEnd/>
            <a:tailEnd/>
          </a:ln>
        </p:spPr>
        <p:txBody>
          <a:bodyPr wrap="none" anchor="ctr"/>
          <a:lstStyle/>
          <a:p>
            <a:endParaRPr lang="en-US"/>
          </a:p>
        </p:txBody>
      </p:sp>
      <p:sp>
        <p:nvSpPr>
          <p:cNvPr id="195620" name="Text Box 107"/>
          <p:cNvSpPr txBox="1">
            <a:spLocks noChangeArrowheads="1"/>
          </p:cNvSpPr>
          <p:nvPr/>
        </p:nvSpPr>
        <p:spPr bwMode="auto">
          <a:xfrm>
            <a:off x="990600" y="51816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21" name="Text Box 108"/>
          <p:cNvSpPr txBox="1">
            <a:spLocks noChangeArrowheads="1"/>
          </p:cNvSpPr>
          <p:nvPr/>
        </p:nvSpPr>
        <p:spPr bwMode="auto">
          <a:xfrm>
            <a:off x="2209800" y="51816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22" name="Text Box 109"/>
          <p:cNvSpPr txBox="1">
            <a:spLocks noChangeArrowheads="1"/>
          </p:cNvSpPr>
          <p:nvPr/>
        </p:nvSpPr>
        <p:spPr bwMode="auto">
          <a:xfrm>
            <a:off x="1622425" y="5410200"/>
            <a:ext cx="587375" cy="762000"/>
          </a:xfrm>
          <a:prstGeom prst="rect">
            <a:avLst/>
          </a:prstGeom>
          <a:noFill/>
          <a:ln w="9525">
            <a:noFill/>
            <a:miter lim="800000"/>
            <a:headEnd/>
            <a:tailEnd/>
          </a:ln>
        </p:spPr>
        <p:txBody>
          <a:bodyPr wrap="none">
            <a:spAutoFit/>
          </a:bodyPr>
          <a:lstStyle/>
          <a:p>
            <a:r>
              <a:rPr lang="en-US" sz="4400">
                <a:solidFill>
                  <a:schemeClr val="bg2"/>
                </a:solidFill>
                <a:latin typeface="Arial" charset="0"/>
              </a:rPr>
              <a:t>H</a:t>
            </a:r>
          </a:p>
        </p:txBody>
      </p:sp>
      <p:sp>
        <p:nvSpPr>
          <p:cNvPr id="195623" name="Text Box 110"/>
          <p:cNvSpPr txBox="1">
            <a:spLocks noChangeArrowheads="1"/>
          </p:cNvSpPr>
          <p:nvPr/>
        </p:nvSpPr>
        <p:spPr bwMode="auto">
          <a:xfrm>
            <a:off x="4876800" y="4724400"/>
            <a:ext cx="587375" cy="762000"/>
          </a:xfrm>
          <a:prstGeom prst="rect">
            <a:avLst/>
          </a:prstGeom>
          <a:noFill/>
          <a:ln w="9525">
            <a:noFill/>
            <a:miter lim="800000"/>
            <a:headEnd/>
            <a:tailEnd/>
          </a:ln>
        </p:spPr>
        <p:txBody>
          <a:bodyPr wrap="none">
            <a:spAutoFit/>
          </a:bodyPr>
          <a:lstStyle/>
          <a:p>
            <a:r>
              <a:rPr lang="en-US" sz="4400">
                <a:solidFill>
                  <a:srgbClr val="FF0000"/>
                </a:solidFill>
                <a:latin typeface="Arial" charset="0"/>
              </a:rPr>
              <a:t>N</a:t>
            </a:r>
          </a:p>
        </p:txBody>
      </p:sp>
      <p:sp>
        <p:nvSpPr>
          <p:cNvPr id="195624" name="Oval 111"/>
          <p:cNvSpPr>
            <a:spLocks noChangeAspect="1" noChangeArrowheads="1"/>
          </p:cNvSpPr>
          <p:nvPr/>
        </p:nvSpPr>
        <p:spPr bwMode="auto">
          <a:xfrm>
            <a:off x="5526088" y="5181600"/>
            <a:ext cx="36512" cy="36513"/>
          </a:xfrm>
          <a:prstGeom prst="ellipse">
            <a:avLst/>
          </a:prstGeom>
          <a:solidFill>
            <a:srgbClr val="FF0000"/>
          </a:solidFill>
          <a:ln w="9525">
            <a:noFill/>
            <a:round/>
            <a:headEnd/>
            <a:tailEnd/>
          </a:ln>
        </p:spPr>
        <p:txBody>
          <a:bodyPr wrap="none" anchor="ctr"/>
          <a:lstStyle/>
          <a:p>
            <a:endParaRPr lang="en-US"/>
          </a:p>
        </p:txBody>
      </p:sp>
      <p:sp>
        <p:nvSpPr>
          <p:cNvPr id="195625" name="Oval 112"/>
          <p:cNvSpPr>
            <a:spLocks noChangeAspect="1" noChangeArrowheads="1"/>
          </p:cNvSpPr>
          <p:nvPr/>
        </p:nvSpPr>
        <p:spPr bwMode="auto">
          <a:xfrm>
            <a:off x="4800600" y="5294313"/>
            <a:ext cx="36513" cy="36512"/>
          </a:xfrm>
          <a:prstGeom prst="ellipse">
            <a:avLst/>
          </a:prstGeom>
          <a:solidFill>
            <a:srgbClr val="FF0000"/>
          </a:solidFill>
          <a:ln w="9525">
            <a:noFill/>
            <a:round/>
            <a:headEnd/>
            <a:tailEnd/>
          </a:ln>
        </p:spPr>
        <p:txBody>
          <a:bodyPr wrap="none" anchor="ctr"/>
          <a:lstStyle/>
          <a:p>
            <a:endParaRPr lang="en-US"/>
          </a:p>
        </p:txBody>
      </p:sp>
      <p:sp>
        <p:nvSpPr>
          <p:cNvPr id="195626" name="Oval 113"/>
          <p:cNvSpPr>
            <a:spLocks noChangeAspect="1" noChangeArrowheads="1"/>
          </p:cNvSpPr>
          <p:nvPr/>
        </p:nvSpPr>
        <p:spPr bwMode="auto">
          <a:xfrm>
            <a:off x="5257800" y="5449888"/>
            <a:ext cx="36513" cy="36512"/>
          </a:xfrm>
          <a:prstGeom prst="ellipse">
            <a:avLst/>
          </a:prstGeom>
          <a:solidFill>
            <a:srgbClr val="FF0000"/>
          </a:solidFill>
          <a:ln w="9525">
            <a:noFill/>
            <a:round/>
            <a:headEnd/>
            <a:tailEnd/>
          </a:ln>
        </p:spPr>
        <p:txBody>
          <a:bodyPr wrap="none" anchor="ctr"/>
          <a:lstStyle/>
          <a:p>
            <a:endParaRPr lang="en-US"/>
          </a:p>
        </p:txBody>
      </p:sp>
      <p:sp>
        <p:nvSpPr>
          <p:cNvPr id="195627" name="Oval 114"/>
          <p:cNvSpPr>
            <a:spLocks noChangeAspect="1" noChangeArrowheads="1"/>
          </p:cNvSpPr>
          <p:nvPr/>
        </p:nvSpPr>
        <p:spPr bwMode="auto">
          <a:xfrm>
            <a:off x="5065713" y="4764088"/>
            <a:ext cx="36512" cy="36512"/>
          </a:xfrm>
          <a:prstGeom prst="ellipse">
            <a:avLst/>
          </a:prstGeom>
          <a:solidFill>
            <a:srgbClr val="FF0000"/>
          </a:solidFill>
          <a:ln w="9525">
            <a:noFill/>
            <a:round/>
            <a:headEnd/>
            <a:tailEnd/>
          </a:ln>
        </p:spPr>
        <p:txBody>
          <a:bodyPr wrap="none" anchor="ctr"/>
          <a:lstStyle/>
          <a:p>
            <a:endParaRPr lang="en-US"/>
          </a:p>
        </p:txBody>
      </p:sp>
      <p:sp>
        <p:nvSpPr>
          <p:cNvPr id="195628" name="Oval 115"/>
          <p:cNvSpPr>
            <a:spLocks noChangeAspect="1" noChangeArrowheads="1"/>
          </p:cNvSpPr>
          <p:nvPr/>
        </p:nvSpPr>
        <p:spPr bwMode="auto">
          <a:xfrm>
            <a:off x="5218113" y="4764088"/>
            <a:ext cx="36512" cy="36512"/>
          </a:xfrm>
          <a:prstGeom prst="ellipse">
            <a:avLst/>
          </a:prstGeom>
          <a:solidFill>
            <a:srgbClr val="FF0000"/>
          </a:solidFill>
          <a:ln w="9525">
            <a:noFill/>
            <a:round/>
            <a:headEnd/>
            <a:tailEnd/>
          </a:ln>
        </p:spPr>
        <p:txBody>
          <a:bodyPr wrap="none" anchor="ctr"/>
          <a:lstStyle/>
          <a:p>
            <a:endParaRPr lang="en-US"/>
          </a:p>
        </p:txBody>
      </p:sp>
      <p:sp>
        <p:nvSpPr>
          <p:cNvPr id="195629" name="Oval 116"/>
          <p:cNvSpPr>
            <a:spLocks noChangeAspect="1" noChangeArrowheads="1"/>
          </p:cNvSpPr>
          <p:nvPr/>
        </p:nvSpPr>
        <p:spPr bwMode="auto">
          <a:xfrm>
            <a:off x="5449888" y="5297488"/>
            <a:ext cx="36512" cy="36512"/>
          </a:xfrm>
          <a:prstGeom prst="ellipse">
            <a:avLst/>
          </a:prstGeom>
          <a:solidFill>
            <a:srgbClr val="006600"/>
          </a:solidFill>
          <a:ln w="9525">
            <a:noFill/>
            <a:round/>
            <a:headEnd/>
            <a:tailEnd/>
          </a:ln>
        </p:spPr>
        <p:txBody>
          <a:bodyPr wrap="none" anchor="ctr"/>
          <a:lstStyle/>
          <a:p>
            <a:endParaRPr lang="en-US"/>
          </a:p>
        </p:txBody>
      </p:sp>
      <p:sp>
        <p:nvSpPr>
          <p:cNvPr id="195630" name="Oval 117"/>
          <p:cNvSpPr>
            <a:spLocks noChangeAspect="1" noChangeArrowheads="1"/>
          </p:cNvSpPr>
          <p:nvPr/>
        </p:nvSpPr>
        <p:spPr bwMode="auto">
          <a:xfrm>
            <a:off x="4724400" y="5181600"/>
            <a:ext cx="36513" cy="36513"/>
          </a:xfrm>
          <a:prstGeom prst="ellipse">
            <a:avLst/>
          </a:prstGeom>
          <a:solidFill>
            <a:srgbClr val="006600"/>
          </a:solidFill>
          <a:ln w="9525">
            <a:noFill/>
            <a:round/>
            <a:headEnd/>
            <a:tailEnd/>
          </a:ln>
        </p:spPr>
        <p:txBody>
          <a:bodyPr wrap="none" anchor="ctr"/>
          <a:lstStyle/>
          <a:p>
            <a:endParaRPr lang="en-US"/>
          </a:p>
        </p:txBody>
      </p:sp>
      <p:sp>
        <p:nvSpPr>
          <p:cNvPr id="195631" name="Oval 118"/>
          <p:cNvSpPr>
            <a:spLocks noChangeAspect="1" noChangeArrowheads="1"/>
          </p:cNvSpPr>
          <p:nvPr/>
        </p:nvSpPr>
        <p:spPr bwMode="auto">
          <a:xfrm>
            <a:off x="5105400" y="5446713"/>
            <a:ext cx="36513" cy="36512"/>
          </a:xfrm>
          <a:prstGeom prst="ellipse">
            <a:avLst/>
          </a:prstGeom>
          <a:solidFill>
            <a:srgbClr val="006600"/>
          </a:solidFill>
          <a:ln w="9525">
            <a:noFill/>
            <a:round/>
            <a:headEnd/>
            <a:tailEnd/>
          </a:ln>
        </p:spPr>
        <p:txBody>
          <a:bodyPr wrap="none" anchor="ctr"/>
          <a:lstStyle/>
          <a:p>
            <a:endParaRPr lang="en-US"/>
          </a:p>
        </p:txBody>
      </p:sp>
      <p:sp>
        <p:nvSpPr>
          <p:cNvPr id="195632" name="Text Box 119"/>
          <p:cNvSpPr txBox="1">
            <a:spLocks noChangeArrowheads="1"/>
          </p:cNvSpPr>
          <p:nvPr/>
        </p:nvSpPr>
        <p:spPr bwMode="auto">
          <a:xfrm>
            <a:off x="4430713" y="5105400"/>
            <a:ext cx="369887"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5633" name="Text Box 120"/>
          <p:cNvSpPr txBox="1">
            <a:spLocks noChangeArrowheads="1"/>
          </p:cNvSpPr>
          <p:nvPr/>
        </p:nvSpPr>
        <p:spPr bwMode="auto">
          <a:xfrm>
            <a:off x="5497513" y="5105400"/>
            <a:ext cx="369887"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5634" name="Text Box 121"/>
          <p:cNvSpPr txBox="1">
            <a:spLocks noChangeArrowheads="1"/>
          </p:cNvSpPr>
          <p:nvPr/>
        </p:nvSpPr>
        <p:spPr bwMode="auto">
          <a:xfrm>
            <a:off x="5029200" y="5410200"/>
            <a:ext cx="369888" cy="762000"/>
          </a:xfrm>
          <a:prstGeom prst="rect">
            <a:avLst/>
          </a:prstGeom>
          <a:noFill/>
          <a:ln w="9525">
            <a:noFill/>
            <a:miter lim="800000"/>
            <a:headEnd/>
            <a:tailEnd/>
          </a:ln>
        </p:spPr>
        <p:txBody>
          <a:bodyPr wrap="none">
            <a:spAutoFit/>
          </a:bodyPr>
          <a:lstStyle/>
          <a:p>
            <a:r>
              <a:rPr lang="en-US" sz="4400">
                <a:solidFill>
                  <a:srgbClr val="006600"/>
                </a:solidFill>
                <a:latin typeface="Times New Roman" pitchFamily="18" charset="0"/>
              </a:rPr>
              <a:t>I</a:t>
            </a:r>
          </a:p>
        </p:txBody>
      </p:sp>
      <p:sp>
        <p:nvSpPr>
          <p:cNvPr id="195635" name="AutoShape 122">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I1"/>
          <p:cNvPicPr>
            <a:picLocks noChangeAspect="1" noChangeArrowheads="1"/>
          </p:cNvPicPr>
          <p:nvPr/>
        </p:nvPicPr>
        <p:blipFill>
          <a:blip r:embed="rId6"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2995" name="Picture 3" descr="I2"/>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pic>
        <p:nvPicPr>
          <p:cNvPr id="212996" name="Picture 4" descr="I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212997" name="Picture 5" descr="I4"/>
          <p:cNvPicPr>
            <a:picLocks noChangeAspect="1" noChangeArrowheads="1"/>
          </p:cNvPicPr>
          <p:nvPr/>
        </p:nvPicPr>
        <p:blipFill>
          <a:blip r:embed="rId9"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2998" name="Picture 6" descr="I5"/>
          <p:cNvPicPr>
            <a:picLocks noChangeAspect="1" noChangeArrowheads="1"/>
          </p:cNvPicPr>
          <p:nvPr/>
        </p:nvPicPr>
        <p:blipFill>
          <a:blip r:embed="rId10" cstate="print">
            <a:lum bright="18000"/>
          </a:blip>
          <a:srcRect/>
          <a:stretch>
            <a:fillRect/>
          </a:stretch>
        </p:blipFill>
        <p:spPr bwMode="auto">
          <a:xfrm>
            <a:off x="0" y="0"/>
            <a:ext cx="9144000" cy="6858000"/>
          </a:xfrm>
          <a:prstGeom prst="rect">
            <a:avLst/>
          </a:prstGeom>
          <a:noFill/>
          <a:ln w="9525">
            <a:noFill/>
            <a:miter lim="800000"/>
            <a:headEnd/>
            <a:tailEnd/>
          </a:ln>
        </p:spPr>
      </p:pic>
      <p:pic>
        <p:nvPicPr>
          <p:cNvPr id="212999" name="Picture 7" descr="I6"/>
          <p:cNvPicPr>
            <a:picLocks noChangeAspect="1" noChangeArrowheads="1"/>
          </p:cNvPicPr>
          <p:nvPr/>
        </p:nvPicPr>
        <p:blipFill>
          <a:blip r:embed="rId11"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3000" name="Picture 8" descr="I7"/>
          <p:cNvPicPr>
            <a:picLocks noChangeAspect="1" noChangeArrowheads="1"/>
          </p:cNvPicPr>
          <p:nvPr/>
        </p:nvPicPr>
        <p:blipFill>
          <a:blip r:embed="rId12" cstate="print">
            <a:lum bright="18000"/>
          </a:blip>
          <a:srcRect/>
          <a:stretch>
            <a:fillRect/>
          </a:stretch>
        </p:blipFill>
        <p:spPr bwMode="auto">
          <a:xfrm>
            <a:off x="0" y="0"/>
            <a:ext cx="9144000" cy="6858000"/>
          </a:xfrm>
          <a:prstGeom prst="rect">
            <a:avLst/>
          </a:prstGeom>
          <a:noFill/>
          <a:ln w="9525">
            <a:noFill/>
            <a:miter lim="800000"/>
            <a:headEnd/>
            <a:tailEnd/>
          </a:ln>
        </p:spPr>
      </p:pic>
      <p:pic>
        <p:nvPicPr>
          <p:cNvPr id="213001" name="Picture 9" descr="I8"/>
          <p:cNvPicPr>
            <a:picLocks noChangeAspect="1" noChangeArrowheads="1"/>
          </p:cNvPicPr>
          <p:nvPr/>
        </p:nvPicPr>
        <p:blipFill>
          <a:blip r:embed="rId13"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3002" name="Picture 10" descr="I9"/>
          <p:cNvPicPr>
            <a:picLocks noChangeAspect="1" noChangeArrowheads="1"/>
          </p:cNvPicPr>
          <p:nvPr/>
        </p:nvPicPr>
        <p:blipFill>
          <a:blip r:embed="rId14"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3003" name="Picture 11" descr="I10"/>
          <p:cNvPicPr>
            <a:picLocks noChangeAspect="1" noChangeArrowheads="1"/>
          </p:cNvPicPr>
          <p:nvPr/>
        </p:nvPicPr>
        <p:blipFill>
          <a:blip r:embed="rId15"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3004" name="Picture 12" descr="I11"/>
          <p:cNvPicPr>
            <a:picLocks noChangeAspect="1" noChangeArrowheads="1"/>
          </p:cNvPicPr>
          <p:nvPr/>
        </p:nvPicPr>
        <p:blipFill>
          <a:blip r:embed="rId16" cstate="print">
            <a:lum bright="12000"/>
          </a:blip>
          <a:srcRect/>
          <a:stretch>
            <a:fillRect/>
          </a:stretch>
        </p:blipFill>
        <p:spPr bwMode="auto">
          <a:xfrm>
            <a:off x="0" y="0"/>
            <a:ext cx="9144000" cy="6858000"/>
          </a:xfrm>
          <a:prstGeom prst="rect">
            <a:avLst/>
          </a:prstGeom>
          <a:noFill/>
          <a:ln w="9525">
            <a:noFill/>
            <a:miter lim="800000"/>
            <a:headEnd/>
            <a:tailEnd/>
          </a:ln>
        </p:spPr>
      </p:pic>
      <p:pic>
        <p:nvPicPr>
          <p:cNvPr id="213005" name="Picture 13" descr="decomposition of nitrogen triiodide"/>
          <p:cNvPicPr>
            <a:picLocks noChangeAspect="1" noChangeArrowheads="1"/>
          </p:cNvPicPr>
          <p:nvPr/>
        </p:nvPicPr>
        <p:blipFill>
          <a:blip r:embed="rId17" cstate="print">
            <a:lum bright="12000"/>
          </a:blip>
          <a:srcRect/>
          <a:stretch>
            <a:fillRect/>
          </a:stretch>
        </p:blipFill>
        <p:spPr bwMode="auto">
          <a:xfrm>
            <a:off x="0" y="0"/>
            <a:ext cx="9144000" cy="6858000"/>
          </a:xfrm>
          <a:prstGeom prst="rect">
            <a:avLst/>
          </a:prstGeom>
          <a:noFill/>
          <a:ln w="9525">
            <a:noFill/>
            <a:miter lim="800000"/>
            <a:headEnd/>
            <a:tailEnd/>
          </a:ln>
        </p:spPr>
      </p:pic>
      <p:sp>
        <p:nvSpPr>
          <p:cNvPr id="196622" name="Text Box 14"/>
          <p:cNvSpPr txBox="1">
            <a:spLocks noChangeArrowheads="1"/>
          </p:cNvSpPr>
          <p:nvPr/>
        </p:nvSpPr>
        <p:spPr bwMode="auto">
          <a:xfrm>
            <a:off x="457200" y="2209800"/>
            <a:ext cx="3962400" cy="366713"/>
          </a:xfrm>
          <a:prstGeom prst="rect">
            <a:avLst/>
          </a:prstGeom>
          <a:noFill/>
          <a:ln w="9525">
            <a:noFill/>
            <a:miter lim="800000"/>
            <a:headEnd/>
            <a:tailEnd/>
          </a:ln>
        </p:spPr>
        <p:txBody>
          <a:bodyPr>
            <a:spAutoFit/>
          </a:bodyPr>
          <a:lstStyle/>
          <a:p>
            <a:r>
              <a:rPr lang="en-US" sz="1800">
                <a:solidFill>
                  <a:srgbClr val="660066"/>
                </a:solidFill>
                <a:latin typeface="Arial" charset="0"/>
              </a:rPr>
              <a:t>Decomposition of Nitrogen Triiodide</a:t>
            </a:r>
          </a:p>
        </p:txBody>
      </p:sp>
      <p:pic>
        <p:nvPicPr>
          <p:cNvPr id="213007" name="NI3.wmv">
            <a:hlinkClick r:id="" action="ppaction://media"/>
          </p:cNvPr>
          <p:cNvPicPr>
            <a:picLocks noRot="1" noChangeAspect="1" noChangeArrowheads="1"/>
          </p:cNvPicPr>
          <p:nvPr>
            <a:videoFile r:link="rId2"/>
          </p:nvPr>
        </p:nvPicPr>
        <p:blipFill>
          <a:blip r:embed="rId18" cstate="print"/>
          <a:srcRect/>
          <a:stretch>
            <a:fillRect/>
          </a:stretch>
        </p:blipFill>
        <p:spPr bwMode="auto">
          <a:xfrm>
            <a:off x="838200" y="152400"/>
            <a:ext cx="2743200" cy="2057400"/>
          </a:xfrm>
          <a:prstGeom prst="rect">
            <a:avLst/>
          </a:prstGeom>
          <a:noFill/>
          <a:ln w="9525">
            <a:noFill/>
            <a:miter lim="800000"/>
            <a:headEnd/>
            <a:tailEnd/>
          </a:ln>
        </p:spPr>
      </p:pic>
      <p:pic>
        <p:nvPicPr>
          <p:cNvPr id="213008" name="slowNI3.wmv">
            <a:hlinkClick r:id="" action="ppaction://media"/>
          </p:cNvPr>
          <p:cNvPicPr>
            <a:picLocks noRot="1" noChangeAspect="1" noChangeArrowheads="1"/>
          </p:cNvPicPr>
          <p:nvPr>
            <a:videoFile r:link="rId3"/>
          </p:nvPr>
        </p:nvPicPr>
        <p:blipFill>
          <a:blip r:embed="rId19" cstate="print"/>
          <a:srcRect/>
          <a:stretch>
            <a:fillRect/>
          </a:stretch>
        </p:blipFill>
        <p:spPr bwMode="auto">
          <a:xfrm>
            <a:off x="304800" y="5181600"/>
            <a:ext cx="990600" cy="742950"/>
          </a:xfrm>
          <a:prstGeom prst="rect">
            <a:avLst/>
          </a:prstGeom>
          <a:noFill/>
          <a:ln w="9525">
            <a:noFill/>
            <a:miter lim="800000"/>
            <a:headEnd/>
            <a:tailEnd/>
          </a:ln>
        </p:spPr>
      </p:pic>
      <p:sp>
        <p:nvSpPr>
          <p:cNvPr id="196625" name="AutoShape 17">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1299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1299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1299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12998"/>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2998"/>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1299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1300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13001"/>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1300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213003"/>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1300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213005"/>
                                        </p:tgtEl>
                                        <p:attrNameLst>
                                          <p:attrName>style.visibility</p:attrName>
                                        </p:attrNameLst>
                                      </p:cBhvr>
                                      <p:to>
                                        <p:strVal val="visible"/>
                                      </p:to>
                                    </p:set>
                                  </p:childTnLst>
                                </p:cTn>
                              </p:par>
                            </p:childTnLst>
                          </p:cTn>
                        </p:par>
                        <p:par>
                          <p:cTn id="37" fill="hold">
                            <p:stCondLst>
                              <p:cond delay="5500"/>
                            </p:stCondLst>
                            <p:childTnLst>
                              <p:par>
                                <p:cTn id="38" presetID="1" presetClass="mediacall" presetSubtype="0" fill="hold" nodeType="afterEffect">
                                  <p:stCondLst>
                                    <p:cond delay="0"/>
                                  </p:stCondLst>
                                  <p:childTnLst>
                                    <p:cmd type="call" cmd="playFrom(0.0)">
                                      <p:cBhvr>
                                        <p:cTn id="39" dur="9466" fill="hold"/>
                                        <p:tgtEl>
                                          <p:spTgt spid="2130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40" fill="hold" display="0">
                  <p:stCondLst>
                    <p:cond delay="indefinite"/>
                  </p:stCondLst>
                  <p:endCondLst>
                    <p:cond evt="onNext" delay="0">
                      <p:tgtEl>
                        <p:sldTgt/>
                      </p:tgtEl>
                    </p:cond>
                    <p:cond evt="onPrev" delay="0">
                      <p:tgtEl>
                        <p:sldTgt/>
                      </p:tgtEl>
                    </p:cond>
                  </p:endCondLst>
                </p:cTn>
                <p:tgtEl>
                  <p:spTgt spid="213007"/>
                </p:tgtEl>
              </p:cMediaNode>
            </p:video>
            <p:seq concurrent="1" nextAc="seek">
              <p:cTn id="41" restart="whenNotActive" fill="hold" evtFilter="cancelBubble" nodeType="interactiveSeq">
                <p:stCondLst>
                  <p:cond evt="onClick" delay="0">
                    <p:tgtEl>
                      <p:spTgt spid="213007"/>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213007"/>
                                        </p:tgtEl>
                                      </p:cBhvr>
                                    </p:cmd>
                                  </p:childTnLst>
                                </p:cTn>
                              </p:par>
                            </p:childTnLst>
                          </p:cTn>
                        </p:par>
                      </p:childTnLst>
                    </p:cTn>
                  </p:par>
                </p:childTnLst>
              </p:cTn>
              <p:nextCondLst>
                <p:cond evt="onClick" delay="0">
                  <p:tgtEl>
                    <p:spTgt spid="213007"/>
                  </p:tgtEl>
                </p:cond>
              </p:nextCondLst>
            </p:seq>
            <p:seq concurrent="1" nextAc="seek">
              <p:cTn id="46" restart="whenNotActive" fill="hold" evtFilter="cancelBubble" nodeType="interactiveSeq">
                <p:stCondLst>
                  <p:cond evt="onClick" delay="0">
                    <p:tgtEl>
                      <p:spTgt spid="213008"/>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13008"/>
                                        </p:tgtEl>
                                      </p:cBhvr>
                                    </p:cmd>
                                  </p:childTnLst>
                                </p:cTn>
                              </p:par>
                            </p:childTnLst>
                          </p:cTn>
                        </p:par>
                      </p:childTnLst>
                    </p:cTn>
                  </p:par>
                </p:childTnLst>
              </p:cTn>
              <p:nextCondLst>
                <p:cond evt="onClick" delay="0">
                  <p:tgtEl>
                    <p:spTgt spid="213008"/>
                  </p:tgtEl>
                </p:cond>
              </p:nextCondLst>
            </p:seq>
            <p:video fullScrn="1">
              <p:cMediaNode>
                <p:cTn id="51" fill="hold" display="0">
                  <p:stCondLst>
                    <p:cond delay="indefinite"/>
                  </p:stCondLst>
                  <p:endCondLst>
                    <p:cond evt="onNext" delay="0">
                      <p:tgtEl>
                        <p:sldTgt/>
                      </p:tgtEl>
                    </p:cond>
                    <p:cond evt="onPrev" delay="0">
                      <p:tgtEl>
                        <p:sldTgt/>
                      </p:tgtEl>
                    </p:cond>
                  </p:endCondLst>
                </p:cTn>
                <p:tgtEl>
                  <p:spTgt spid="213008"/>
                </p:tgtEl>
              </p:cMediaNode>
            </p:video>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I1"/>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214019" name="Picture 3" descr="I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214020" name="Picture 4" descr="I3"/>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214021" name="Picture 5" descr="I4"/>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pic>
        <p:nvPicPr>
          <p:cNvPr id="214022" name="Picture 6" descr="I5"/>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214023" name="Picture 7" descr="I6"/>
          <p:cNvPicPr>
            <a:picLocks noChangeAspect="1" noChangeArrowheads="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pic>
        <p:nvPicPr>
          <p:cNvPr id="214024" name="Picture 8" descr="I7"/>
          <p:cNvPicPr>
            <a:picLocks noChangeAspect="1" noChangeArrowheads="1"/>
          </p:cNvPicPr>
          <p:nvPr/>
        </p:nvPicPr>
        <p:blipFill>
          <a:blip r:embed="rId10" cstate="print"/>
          <a:srcRect/>
          <a:stretch>
            <a:fillRect/>
          </a:stretch>
        </p:blipFill>
        <p:spPr bwMode="auto">
          <a:xfrm>
            <a:off x="0" y="0"/>
            <a:ext cx="9144000" cy="6858000"/>
          </a:xfrm>
          <a:prstGeom prst="rect">
            <a:avLst/>
          </a:prstGeom>
          <a:noFill/>
          <a:ln w="9525">
            <a:noFill/>
            <a:miter lim="800000"/>
            <a:headEnd/>
            <a:tailEnd/>
          </a:ln>
        </p:spPr>
      </p:pic>
      <p:pic>
        <p:nvPicPr>
          <p:cNvPr id="214025" name="Picture 9" descr="I8"/>
          <p:cNvPicPr>
            <a:picLocks noChangeAspect="1" noChangeArrowheads="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pic>
        <p:nvPicPr>
          <p:cNvPr id="214026" name="Picture 10" descr="I9"/>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214027" name="Picture 11" descr="I10"/>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214028" name="Picture 12" descr="I1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214029" name="Picture 13" descr="decomposition of nitrogen triiodide"/>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97646" name="AutoShape 14">
            <a:hlinkClick r:id="" action="ppaction://hlinkshowjump?jump=firstslide"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1401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1402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1402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14022"/>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214022"/>
                                        </p:tgtEl>
                                        <p:attrNameLst>
                                          <p:attrName>style.visibility</p:attrName>
                                        </p:attrNameLst>
                                      </p:cBhvr>
                                      <p:to>
                                        <p:strVal val="hidden"/>
                                      </p:to>
                                    </p:set>
                                  </p:sub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1402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214024"/>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214025"/>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21402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214027"/>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214028"/>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214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z="3600" smtClean="0">
                <a:latin typeface="Arial" charset="0"/>
              </a:rPr>
              <a:t>Decomposition of Nitrogen Triiodide</a:t>
            </a:r>
          </a:p>
        </p:txBody>
      </p:sp>
      <p:grpSp>
        <p:nvGrpSpPr>
          <p:cNvPr id="198659" name="Group 3"/>
          <p:cNvGrpSpPr>
            <a:grpSpLocks/>
          </p:cNvGrpSpPr>
          <p:nvPr/>
        </p:nvGrpSpPr>
        <p:grpSpPr bwMode="auto">
          <a:xfrm>
            <a:off x="1143000" y="2667000"/>
            <a:ext cx="2590800" cy="2590800"/>
            <a:chOff x="720" y="1680"/>
            <a:chExt cx="1632" cy="1632"/>
          </a:xfrm>
        </p:grpSpPr>
        <p:sp>
          <p:nvSpPr>
            <p:cNvPr id="217092" name="Oval 4"/>
            <p:cNvSpPr>
              <a:spLocks noChangeArrowheads="1"/>
            </p:cNvSpPr>
            <p:nvPr/>
          </p:nvSpPr>
          <p:spPr bwMode="auto">
            <a:xfrm>
              <a:off x="720" y="1680"/>
              <a:ext cx="1632" cy="1632"/>
            </a:xfrm>
            <a:prstGeom prst="ellipse">
              <a:avLst/>
            </a:prstGeom>
            <a:gradFill rotWithShape="1">
              <a:gsLst>
                <a:gs pos="0">
                  <a:srgbClr val="996633"/>
                </a:gs>
                <a:gs pos="50000">
                  <a:srgbClr val="CC99FF">
                    <a:alpha val="63000"/>
                  </a:srgbClr>
                </a:gs>
                <a:gs pos="100000">
                  <a:srgbClr val="996633"/>
                </a:gs>
              </a:gsLst>
              <a:lin ang="2700000" scaled="1"/>
            </a:gradFill>
            <a:ln w="9525">
              <a:solidFill>
                <a:schemeClr val="bg1"/>
              </a:solidFill>
              <a:miter lim="800000"/>
              <a:headEnd/>
              <a:tailEnd/>
            </a:ln>
            <a:effectLst/>
          </p:spPr>
          <p:txBody>
            <a:bodyPr wrap="none" anchor="ctr"/>
            <a:lstStyle/>
            <a:p>
              <a:pPr>
                <a:defRPr/>
              </a:pPr>
              <a:endParaRPr lang="en-US"/>
            </a:p>
          </p:txBody>
        </p:sp>
        <p:grpSp>
          <p:nvGrpSpPr>
            <p:cNvPr id="198722" name="Group 5"/>
            <p:cNvGrpSpPr>
              <a:grpSpLocks/>
            </p:cNvGrpSpPr>
            <p:nvPr/>
          </p:nvGrpSpPr>
          <p:grpSpPr bwMode="auto">
            <a:xfrm>
              <a:off x="1728" y="2688"/>
              <a:ext cx="432" cy="384"/>
              <a:chOff x="2832" y="3072"/>
              <a:chExt cx="432" cy="384"/>
            </a:xfrm>
          </p:grpSpPr>
          <p:sp>
            <p:nvSpPr>
              <p:cNvPr id="198778" name="Oval 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79" name="Oval 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80" name="Oval 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81" name="Oval 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3" name="Group 10"/>
            <p:cNvGrpSpPr>
              <a:grpSpLocks/>
            </p:cNvGrpSpPr>
            <p:nvPr/>
          </p:nvGrpSpPr>
          <p:grpSpPr bwMode="auto">
            <a:xfrm rot="-2065919">
              <a:off x="1872" y="2352"/>
              <a:ext cx="432" cy="384"/>
              <a:chOff x="2832" y="3072"/>
              <a:chExt cx="432" cy="384"/>
            </a:xfrm>
          </p:grpSpPr>
          <p:sp>
            <p:nvSpPr>
              <p:cNvPr id="198774" name="Oval 1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75" name="Oval 1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76" name="Oval 1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77" name="Oval 1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4" name="Group 15"/>
            <p:cNvGrpSpPr>
              <a:grpSpLocks/>
            </p:cNvGrpSpPr>
            <p:nvPr/>
          </p:nvGrpSpPr>
          <p:grpSpPr bwMode="auto">
            <a:xfrm rot="2408933">
              <a:off x="1344" y="2016"/>
              <a:ext cx="432" cy="384"/>
              <a:chOff x="2832" y="3072"/>
              <a:chExt cx="432" cy="384"/>
            </a:xfrm>
          </p:grpSpPr>
          <p:sp>
            <p:nvSpPr>
              <p:cNvPr id="198770" name="Oval 1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71" name="Oval 1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72" name="Oval 1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73" name="Oval 1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5" name="Group 20"/>
            <p:cNvGrpSpPr>
              <a:grpSpLocks/>
            </p:cNvGrpSpPr>
            <p:nvPr/>
          </p:nvGrpSpPr>
          <p:grpSpPr bwMode="auto">
            <a:xfrm rot="2931758">
              <a:off x="1464" y="2856"/>
              <a:ext cx="432" cy="384"/>
              <a:chOff x="2832" y="3072"/>
              <a:chExt cx="432" cy="384"/>
            </a:xfrm>
          </p:grpSpPr>
          <p:sp>
            <p:nvSpPr>
              <p:cNvPr id="198766" name="Oval 2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67" name="Oval 2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68" name="Oval 2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69" name="Oval 2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6" name="Group 25"/>
            <p:cNvGrpSpPr>
              <a:grpSpLocks/>
            </p:cNvGrpSpPr>
            <p:nvPr/>
          </p:nvGrpSpPr>
          <p:grpSpPr bwMode="auto">
            <a:xfrm rot="-608732">
              <a:off x="1056" y="2400"/>
              <a:ext cx="432" cy="384"/>
              <a:chOff x="2832" y="3072"/>
              <a:chExt cx="432" cy="384"/>
            </a:xfrm>
          </p:grpSpPr>
          <p:sp>
            <p:nvSpPr>
              <p:cNvPr id="198762" name="Oval 2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63" name="Oval 2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64" name="Oval 2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65" name="Oval 2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7" name="Group 30"/>
            <p:cNvGrpSpPr>
              <a:grpSpLocks/>
            </p:cNvGrpSpPr>
            <p:nvPr/>
          </p:nvGrpSpPr>
          <p:grpSpPr bwMode="auto">
            <a:xfrm rot="2643376">
              <a:off x="1728" y="1920"/>
              <a:ext cx="432" cy="384"/>
              <a:chOff x="2832" y="3072"/>
              <a:chExt cx="432" cy="384"/>
            </a:xfrm>
          </p:grpSpPr>
          <p:sp>
            <p:nvSpPr>
              <p:cNvPr id="198758" name="Oval 3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59" name="Oval 3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60" name="Oval 3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61" name="Oval 3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8" name="Group 35"/>
            <p:cNvGrpSpPr>
              <a:grpSpLocks/>
            </p:cNvGrpSpPr>
            <p:nvPr/>
          </p:nvGrpSpPr>
          <p:grpSpPr bwMode="auto">
            <a:xfrm rot="-1298139">
              <a:off x="1296" y="1728"/>
              <a:ext cx="432" cy="384"/>
              <a:chOff x="2832" y="3072"/>
              <a:chExt cx="432" cy="384"/>
            </a:xfrm>
          </p:grpSpPr>
          <p:sp>
            <p:nvSpPr>
              <p:cNvPr id="198754" name="Oval 3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55" name="Oval 3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56" name="Oval 3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57" name="Oval 3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29" name="Group 40"/>
            <p:cNvGrpSpPr>
              <a:grpSpLocks/>
            </p:cNvGrpSpPr>
            <p:nvPr/>
          </p:nvGrpSpPr>
          <p:grpSpPr bwMode="auto">
            <a:xfrm rot="2220184">
              <a:off x="936" y="1896"/>
              <a:ext cx="432" cy="384"/>
              <a:chOff x="2832" y="3072"/>
              <a:chExt cx="432" cy="384"/>
            </a:xfrm>
          </p:grpSpPr>
          <p:sp>
            <p:nvSpPr>
              <p:cNvPr id="198750" name="Oval 4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51" name="Oval 4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52" name="Oval 4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53" name="Oval 4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30" name="Group 45"/>
            <p:cNvGrpSpPr>
              <a:grpSpLocks/>
            </p:cNvGrpSpPr>
            <p:nvPr/>
          </p:nvGrpSpPr>
          <p:grpSpPr bwMode="auto">
            <a:xfrm>
              <a:off x="816" y="2688"/>
              <a:ext cx="432" cy="384"/>
              <a:chOff x="2832" y="3072"/>
              <a:chExt cx="432" cy="384"/>
            </a:xfrm>
          </p:grpSpPr>
          <p:sp>
            <p:nvSpPr>
              <p:cNvPr id="198746" name="Oval 4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47" name="Oval 4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48" name="Oval 4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49" name="Oval 4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31" name="Group 50"/>
            <p:cNvGrpSpPr>
              <a:grpSpLocks/>
            </p:cNvGrpSpPr>
            <p:nvPr/>
          </p:nvGrpSpPr>
          <p:grpSpPr bwMode="auto">
            <a:xfrm rot="-4514476">
              <a:off x="720" y="2280"/>
              <a:ext cx="432" cy="384"/>
              <a:chOff x="2832" y="3072"/>
              <a:chExt cx="432" cy="384"/>
            </a:xfrm>
          </p:grpSpPr>
          <p:sp>
            <p:nvSpPr>
              <p:cNvPr id="198742" name="Oval 5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43" name="Oval 5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44" name="Oval 5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45" name="Oval 5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32" name="Group 55"/>
            <p:cNvGrpSpPr>
              <a:grpSpLocks/>
            </p:cNvGrpSpPr>
            <p:nvPr/>
          </p:nvGrpSpPr>
          <p:grpSpPr bwMode="auto">
            <a:xfrm rot="-6180070">
              <a:off x="1272" y="2760"/>
              <a:ext cx="432" cy="384"/>
              <a:chOff x="2832" y="3072"/>
              <a:chExt cx="432" cy="384"/>
            </a:xfrm>
          </p:grpSpPr>
          <p:sp>
            <p:nvSpPr>
              <p:cNvPr id="198738" name="Oval 56"/>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39" name="Oval 57"/>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40" name="Oval 58"/>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41" name="Oval 59"/>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nvGrpSpPr>
            <p:cNvPr id="198733" name="Group 60"/>
            <p:cNvGrpSpPr>
              <a:grpSpLocks/>
            </p:cNvGrpSpPr>
            <p:nvPr/>
          </p:nvGrpSpPr>
          <p:grpSpPr bwMode="auto">
            <a:xfrm rot="-772996">
              <a:off x="1488" y="2352"/>
              <a:ext cx="432" cy="384"/>
              <a:chOff x="2832" y="3072"/>
              <a:chExt cx="432" cy="384"/>
            </a:xfrm>
          </p:grpSpPr>
          <p:sp>
            <p:nvSpPr>
              <p:cNvPr id="198734" name="Oval 61"/>
              <p:cNvSpPr>
                <a:spLocks noChangeArrowheads="1"/>
              </p:cNvSpPr>
              <p:nvPr/>
            </p:nvSpPr>
            <p:spPr bwMode="auto">
              <a:xfrm>
                <a:off x="2832" y="31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35" name="Oval 62"/>
              <p:cNvSpPr>
                <a:spLocks noChangeArrowheads="1"/>
              </p:cNvSpPr>
              <p:nvPr/>
            </p:nvSpPr>
            <p:spPr bwMode="auto">
              <a:xfrm>
                <a:off x="3072" y="30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36" name="Oval 63"/>
              <p:cNvSpPr>
                <a:spLocks noChangeArrowheads="1"/>
              </p:cNvSpPr>
              <p:nvPr/>
            </p:nvSpPr>
            <p:spPr bwMode="auto">
              <a:xfrm>
                <a:off x="2976" y="31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37" name="Oval 64"/>
              <p:cNvSpPr>
                <a:spLocks noChangeArrowheads="1"/>
              </p:cNvSpPr>
              <p:nvPr/>
            </p:nvSpPr>
            <p:spPr bwMode="auto">
              <a:xfrm>
                <a:off x="3072" y="326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grpSp>
      <p:grpSp>
        <p:nvGrpSpPr>
          <p:cNvPr id="15" name="Group 65"/>
          <p:cNvGrpSpPr>
            <a:grpSpLocks/>
          </p:cNvGrpSpPr>
          <p:nvPr/>
        </p:nvGrpSpPr>
        <p:grpSpPr bwMode="auto">
          <a:xfrm>
            <a:off x="4724400" y="2590800"/>
            <a:ext cx="2590800" cy="2590800"/>
            <a:chOff x="2976" y="1632"/>
            <a:chExt cx="1632" cy="1632"/>
          </a:xfrm>
        </p:grpSpPr>
        <p:sp>
          <p:nvSpPr>
            <p:cNvPr id="198670" name="Oval 66"/>
            <p:cNvSpPr>
              <a:spLocks noChangeArrowheads="1"/>
            </p:cNvSpPr>
            <p:nvPr/>
          </p:nvSpPr>
          <p:spPr bwMode="auto">
            <a:xfrm>
              <a:off x="2976" y="1632"/>
              <a:ext cx="1632" cy="1632"/>
            </a:xfrm>
            <a:prstGeom prst="ellipse">
              <a:avLst/>
            </a:prstGeom>
            <a:gradFill rotWithShape="1">
              <a:gsLst>
                <a:gs pos="0">
                  <a:schemeClr val="tx1"/>
                </a:gs>
                <a:gs pos="100000">
                  <a:srgbClr val="9966FF">
                    <a:alpha val="39998"/>
                  </a:srgbClr>
                </a:gs>
              </a:gsLst>
              <a:path path="shape">
                <a:fillToRect l="50000" t="50000" r="50000" b="50000"/>
              </a:path>
            </a:gradFill>
            <a:ln w="3175">
              <a:solidFill>
                <a:schemeClr val="tx1"/>
              </a:solidFill>
              <a:miter lim="800000"/>
              <a:headEnd/>
              <a:tailEnd/>
            </a:ln>
          </p:spPr>
          <p:txBody>
            <a:bodyPr wrap="none" anchor="ctr"/>
            <a:lstStyle/>
            <a:p>
              <a:endParaRPr lang="en-US"/>
            </a:p>
          </p:txBody>
        </p:sp>
        <p:sp>
          <p:nvSpPr>
            <p:cNvPr id="198671" name="Oval 67"/>
            <p:cNvSpPr>
              <a:spLocks noChangeArrowheads="1"/>
            </p:cNvSpPr>
            <p:nvPr/>
          </p:nvSpPr>
          <p:spPr bwMode="auto">
            <a:xfrm>
              <a:off x="3984" y="283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2" name="Oval 68"/>
            <p:cNvSpPr>
              <a:spLocks noChangeArrowheads="1"/>
            </p:cNvSpPr>
            <p:nvPr/>
          </p:nvSpPr>
          <p:spPr bwMode="auto">
            <a:xfrm>
              <a:off x="4272" y="268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3" name="Oval 69"/>
            <p:cNvSpPr>
              <a:spLocks noChangeArrowheads="1"/>
            </p:cNvSpPr>
            <p:nvPr/>
          </p:nvSpPr>
          <p:spPr bwMode="auto">
            <a:xfrm>
              <a:off x="3456" y="2112"/>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74" name="Oval 70"/>
            <p:cNvSpPr>
              <a:spLocks noChangeArrowheads="1"/>
            </p:cNvSpPr>
            <p:nvPr/>
          </p:nvSpPr>
          <p:spPr bwMode="auto">
            <a:xfrm>
              <a:off x="4224" y="283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5" name="Oval 71"/>
            <p:cNvSpPr>
              <a:spLocks noChangeArrowheads="1"/>
            </p:cNvSpPr>
            <p:nvPr/>
          </p:nvSpPr>
          <p:spPr bwMode="auto">
            <a:xfrm rot="-2065919">
              <a:off x="3984" y="240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6" name="Oval 72"/>
            <p:cNvSpPr>
              <a:spLocks noChangeArrowheads="1"/>
            </p:cNvSpPr>
            <p:nvPr/>
          </p:nvSpPr>
          <p:spPr bwMode="auto">
            <a:xfrm rot="-2065919">
              <a:off x="4368" y="230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7" name="Oval 73"/>
            <p:cNvSpPr>
              <a:spLocks noChangeArrowheads="1"/>
            </p:cNvSpPr>
            <p:nvPr/>
          </p:nvSpPr>
          <p:spPr bwMode="auto">
            <a:xfrm rot="-2065919">
              <a:off x="4128" y="2592"/>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78" name="Oval 74"/>
            <p:cNvSpPr>
              <a:spLocks noChangeArrowheads="1"/>
            </p:cNvSpPr>
            <p:nvPr/>
          </p:nvSpPr>
          <p:spPr bwMode="auto">
            <a:xfrm rot="-2065919">
              <a:off x="4401" y="2411"/>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79" name="Oval 75"/>
            <p:cNvSpPr>
              <a:spLocks noChangeArrowheads="1"/>
            </p:cNvSpPr>
            <p:nvPr/>
          </p:nvSpPr>
          <p:spPr bwMode="auto">
            <a:xfrm rot="2408933">
              <a:off x="3659" y="1949"/>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0" name="Oval 76"/>
            <p:cNvSpPr>
              <a:spLocks noChangeArrowheads="1"/>
            </p:cNvSpPr>
            <p:nvPr/>
          </p:nvSpPr>
          <p:spPr bwMode="auto">
            <a:xfrm rot="2408933">
              <a:off x="3744" y="196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1" name="Oval 77"/>
            <p:cNvSpPr>
              <a:spLocks noChangeArrowheads="1"/>
            </p:cNvSpPr>
            <p:nvPr/>
          </p:nvSpPr>
          <p:spPr bwMode="auto">
            <a:xfrm rot="2408933">
              <a:off x="4032" y="2640"/>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82" name="Oval 78"/>
            <p:cNvSpPr>
              <a:spLocks noChangeArrowheads="1"/>
            </p:cNvSpPr>
            <p:nvPr/>
          </p:nvSpPr>
          <p:spPr bwMode="auto">
            <a:xfrm rot="2408933">
              <a:off x="3749" y="221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3" name="Oval 79"/>
            <p:cNvSpPr>
              <a:spLocks noChangeArrowheads="1"/>
            </p:cNvSpPr>
            <p:nvPr/>
          </p:nvSpPr>
          <p:spPr bwMode="auto">
            <a:xfrm rot="2931758">
              <a:off x="3797" y="278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4" name="Oval 80"/>
            <p:cNvSpPr>
              <a:spLocks noChangeArrowheads="1"/>
            </p:cNvSpPr>
            <p:nvPr/>
          </p:nvSpPr>
          <p:spPr bwMode="auto">
            <a:xfrm rot="2931758">
              <a:off x="3991" y="2931"/>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5" name="Oval 81"/>
            <p:cNvSpPr>
              <a:spLocks noChangeArrowheads="1"/>
            </p:cNvSpPr>
            <p:nvPr/>
          </p:nvSpPr>
          <p:spPr bwMode="auto">
            <a:xfrm rot="2931758">
              <a:off x="4080" y="220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86" name="Oval 82"/>
            <p:cNvSpPr>
              <a:spLocks noChangeArrowheads="1"/>
            </p:cNvSpPr>
            <p:nvPr/>
          </p:nvSpPr>
          <p:spPr bwMode="auto">
            <a:xfrm rot="2931758">
              <a:off x="3846" y="3057"/>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7" name="Oval 83"/>
            <p:cNvSpPr>
              <a:spLocks noChangeArrowheads="1"/>
            </p:cNvSpPr>
            <p:nvPr/>
          </p:nvSpPr>
          <p:spPr bwMode="auto">
            <a:xfrm rot="-608732">
              <a:off x="3168" y="259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8" name="Oval 84"/>
            <p:cNvSpPr>
              <a:spLocks noChangeArrowheads="1"/>
            </p:cNvSpPr>
            <p:nvPr/>
          </p:nvSpPr>
          <p:spPr bwMode="auto">
            <a:xfrm rot="-608732">
              <a:off x="3533" y="233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89" name="Oval 85"/>
            <p:cNvSpPr>
              <a:spLocks noChangeArrowheads="1"/>
            </p:cNvSpPr>
            <p:nvPr/>
          </p:nvSpPr>
          <p:spPr bwMode="auto">
            <a:xfrm rot="-608732">
              <a:off x="3360" y="2400"/>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90" name="Oval 86"/>
            <p:cNvSpPr>
              <a:spLocks noChangeArrowheads="1"/>
            </p:cNvSpPr>
            <p:nvPr/>
          </p:nvSpPr>
          <p:spPr bwMode="auto">
            <a:xfrm rot="-608732">
              <a:off x="3552" y="264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1" name="Oval 87"/>
            <p:cNvSpPr>
              <a:spLocks noChangeArrowheads="1"/>
            </p:cNvSpPr>
            <p:nvPr/>
          </p:nvSpPr>
          <p:spPr bwMode="auto">
            <a:xfrm rot="2643376">
              <a:off x="3936" y="1776"/>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2" name="Oval 88"/>
            <p:cNvSpPr>
              <a:spLocks noChangeArrowheads="1"/>
            </p:cNvSpPr>
            <p:nvPr/>
          </p:nvSpPr>
          <p:spPr bwMode="auto">
            <a:xfrm rot="2643376">
              <a:off x="4256" y="198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3" name="Oval 89"/>
            <p:cNvSpPr>
              <a:spLocks noChangeArrowheads="1"/>
            </p:cNvSpPr>
            <p:nvPr/>
          </p:nvSpPr>
          <p:spPr bwMode="auto">
            <a:xfrm rot="2643376">
              <a:off x="3600" y="3024"/>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94" name="Oval 90"/>
            <p:cNvSpPr>
              <a:spLocks noChangeArrowheads="1"/>
            </p:cNvSpPr>
            <p:nvPr/>
          </p:nvSpPr>
          <p:spPr bwMode="auto">
            <a:xfrm rot="2643376">
              <a:off x="4176" y="192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5" name="Oval 91"/>
            <p:cNvSpPr>
              <a:spLocks noChangeArrowheads="1"/>
            </p:cNvSpPr>
            <p:nvPr/>
          </p:nvSpPr>
          <p:spPr bwMode="auto">
            <a:xfrm rot="-1298139">
              <a:off x="4032" y="211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6" name="Oval 92"/>
            <p:cNvSpPr>
              <a:spLocks noChangeArrowheads="1"/>
            </p:cNvSpPr>
            <p:nvPr/>
          </p:nvSpPr>
          <p:spPr bwMode="auto">
            <a:xfrm rot="-1298139">
              <a:off x="3936" y="2016"/>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7" name="Oval 93"/>
            <p:cNvSpPr>
              <a:spLocks noChangeArrowheads="1"/>
            </p:cNvSpPr>
            <p:nvPr/>
          </p:nvSpPr>
          <p:spPr bwMode="auto">
            <a:xfrm rot="-1298139">
              <a:off x="3504" y="292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698" name="Oval 94"/>
            <p:cNvSpPr>
              <a:spLocks noChangeArrowheads="1"/>
            </p:cNvSpPr>
            <p:nvPr/>
          </p:nvSpPr>
          <p:spPr bwMode="auto">
            <a:xfrm rot="-1298139">
              <a:off x="3840" y="172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699" name="Oval 95"/>
            <p:cNvSpPr>
              <a:spLocks noChangeArrowheads="1"/>
            </p:cNvSpPr>
            <p:nvPr/>
          </p:nvSpPr>
          <p:spPr bwMode="auto">
            <a:xfrm rot="2220184">
              <a:off x="3408" y="1776"/>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0" name="Oval 96"/>
            <p:cNvSpPr>
              <a:spLocks noChangeArrowheads="1"/>
            </p:cNvSpPr>
            <p:nvPr/>
          </p:nvSpPr>
          <p:spPr bwMode="auto">
            <a:xfrm rot="2220184">
              <a:off x="3456" y="187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1" name="Oval 97"/>
            <p:cNvSpPr>
              <a:spLocks noChangeArrowheads="1"/>
            </p:cNvSpPr>
            <p:nvPr/>
          </p:nvSpPr>
          <p:spPr bwMode="auto">
            <a:xfrm rot="2220184">
              <a:off x="3216" y="1920"/>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02" name="Oval 98"/>
            <p:cNvSpPr>
              <a:spLocks noChangeArrowheads="1"/>
            </p:cNvSpPr>
            <p:nvPr/>
          </p:nvSpPr>
          <p:spPr bwMode="auto">
            <a:xfrm rot="2220184">
              <a:off x="3264" y="2160"/>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3" name="Oval 99"/>
            <p:cNvSpPr>
              <a:spLocks noChangeArrowheads="1"/>
            </p:cNvSpPr>
            <p:nvPr/>
          </p:nvSpPr>
          <p:spPr bwMode="auto">
            <a:xfrm>
              <a:off x="3072" y="268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4" name="Oval 100"/>
            <p:cNvSpPr>
              <a:spLocks noChangeArrowheads="1"/>
            </p:cNvSpPr>
            <p:nvPr/>
          </p:nvSpPr>
          <p:spPr bwMode="auto">
            <a:xfrm>
              <a:off x="3312" y="2736"/>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5" name="Oval 101"/>
            <p:cNvSpPr>
              <a:spLocks noChangeArrowheads="1"/>
            </p:cNvSpPr>
            <p:nvPr/>
          </p:nvSpPr>
          <p:spPr bwMode="auto">
            <a:xfrm>
              <a:off x="3360" y="2496"/>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06" name="Oval 102"/>
            <p:cNvSpPr>
              <a:spLocks noChangeArrowheads="1"/>
            </p:cNvSpPr>
            <p:nvPr/>
          </p:nvSpPr>
          <p:spPr bwMode="auto">
            <a:xfrm>
              <a:off x="3312" y="283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7" name="Oval 103"/>
            <p:cNvSpPr>
              <a:spLocks noChangeArrowheads="1"/>
            </p:cNvSpPr>
            <p:nvPr/>
          </p:nvSpPr>
          <p:spPr bwMode="auto">
            <a:xfrm rot="-4514476">
              <a:off x="3019" y="2431"/>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8" name="Oval 104"/>
            <p:cNvSpPr>
              <a:spLocks noChangeArrowheads="1"/>
            </p:cNvSpPr>
            <p:nvPr/>
          </p:nvSpPr>
          <p:spPr bwMode="auto">
            <a:xfrm rot="-4514476">
              <a:off x="3024" y="230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09" name="Oval 105"/>
            <p:cNvSpPr>
              <a:spLocks noChangeArrowheads="1"/>
            </p:cNvSpPr>
            <p:nvPr/>
          </p:nvSpPr>
          <p:spPr bwMode="auto">
            <a:xfrm rot="-4514476">
              <a:off x="3120" y="196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10" name="Oval 106"/>
            <p:cNvSpPr>
              <a:spLocks noChangeArrowheads="1"/>
            </p:cNvSpPr>
            <p:nvPr/>
          </p:nvSpPr>
          <p:spPr bwMode="auto">
            <a:xfrm rot="-4514476">
              <a:off x="3219" y="2236"/>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1" name="Oval 107"/>
            <p:cNvSpPr>
              <a:spLocks noChangeArrowheads="1"/>
            </p:cNvSpPr>
            <p:nvPr/>
          </p:nvSpPr>
          <p:spPr bwMode="auto">
            <a:xfrm rot="-6180070">
              <a:off x="3744" y="3024"/>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2" name="Oval 108"/>
            <p:cNvSpPr>
              <a:spLocks noChangeArrowheads="1"/>
            </p:cNvSpPr>
            <p:nvPr/>
          </p:nvSpPr>
          <p:spPr bwMode="auto">
            <a:xfrm rot="-6180070">
              <a:off x="3527" y="271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3" name="Oval 109"/>
            <p:cNvSpPr>
              <a:spLocks noChangeArrowheads="1"/>
            </p:cNvSpPr>
            <p:nvPr/>
          </p:nvSpPr>
          <p:spPr bwMode="auto">
            <a:xfrm rot="-6180070">
              <a:off x="4224" y="2208"/>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14" name="Oval 110"/>
            <p:cNvSpPr>
              <a:spLocks noChangeArrowheads="1"/>
            </p:cNvSpPr>
            <p:nvPr/>
          </p:nvSpPr>
          <p:spPr bwMode="auto">
            <a:xfrm rot="-6180070">
              <a:off x="3792" y="268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5" name="Oval 111"/>
            <p:cNvSpPr>
              <a:spLocks noChangeArrowheads="1"/>
            </p:cNvSpPr>
            <p:nvPr/>
          </p:nvSpPr>
          <p:spPr bwMode="auto">
            <a:xfrm rot="-772996">
              <a:off x="3600" y="2352"/>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6" name="Oval 112"/>
            <p:cNvSpPr>
              <a:spLocks noChangeArrowheads="1"/>
            </p:cNvSpPr>
            <p:nvPr/>
          </p:nvSpPr>
          <p:spPr bwMode="auto">
            <a:xfrm rot="-772996">
              <a:off x="3840" y="220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sp>
          <p:nvSpPr>
            <p:cNvPr id="198717" name="Oval 113"/>
            <p:cNvSpPr>
              <a:spLocks noChangeArrowheads="1"/>
            </p:cNvSpPr>
            <p:nvPr/>
          </p:nvSpPr>
          <p:spPr bwMode="auto">
            <a:xfrm rot="-772996">
              <a:off x="3552" y="2064"/>
              <a:ext cx="192" cy="192"/>
            </a:xfrm>
            <a:prstGeom prst="ellipse">
              <a:avLst/>
            </a:prstGeom>
            <a:gradFill rotWithShape="1">
              <a:gsLst>
                <a:gs pos="0">
                  <a:srgbClr val="472F18"/>
                </a:gs>
                <a:gs pos="50000">
                  <a:srgbClr val="996633"/>
                </a:gs>
                <a:gs pos="100000">
                  <a:srgbClr val="472F18"/>
                </a:gs>
              </a:gsLst>
              <a:lin ang="2700000" scaled="1"/>
            </a:gradFill>
            <a:ln w="9525">
              <a:noFill/>
              <a:miter lim="800000"/>
              <a:headEnd/>
              <a:tailEnd/>
            </a:ln>
          </p:spPr>
          <p:txBody>
            <a:bodyPr wrap="none" anchor="ctr"/>
            <a:lstStyle/>
            <a:p>
              <a:endParaRPr lang="en-US"/>
            </a:p>
          </p:txBody>
        </p:sp>
        <p:sp>
          <p:nvSpPr>
            <p:cNvPr id="198718" name="Oval 114"/>
            <p:cNvSpPr>
              <a:spLocks noChangeArrowheads="1"/>
            </p:cNvSpPr>
            <p:nvPr/>
          </p:nvSpPr>
          <p:spPr bwMode="auto">
            <a:xfrm rot="-772996">
              <a:off x="3888" y="2448"/>
              <a:ext cx="192" cy="192"/>
            </a:xfrm>
            <a:prstGeom prst="ellipse">
              <a:avLst/>
            </a:prstGeom>
            <a:gradFill rotWithShape="1">
              <a:gsLst>
                <a:gs pos="0">
                  <a:srgbClr val="CC99FF"/>
                </a:gs>
                <a:gs pos="100000">
                  <a:srgbClr val="5E4776"/>
                </a:gs>
              </a:gsLst>
              <a:lin ang="2700000" scaled="1"/>
            </a:gradFill>
            <a:ln w="9525">
              <a:noFill/>
              <a:miter lim="800000"/>
              <a:headEnd/>
              <a:tailEnd/>
            </a:ln>
          </p:spPr>
          <p:txBody>
            <a:bodyPr wrap="none" anchor="ctr"/>
            <a:lstStyle/>
            <a:p>
              <a:endParaRPr lang="en-US"/>
            </a:p>
          </p:txBody>
        </p:sp>
      </p:grpSp>
      <p:sp>
        <p:nvSpPr>
          <p:cNvPr id="198661" name="Text Box 115"/>
          <p:cNvSpPr txBox="1">
            <a:spLocks noChangeArrowheads="1"/>
          </p:cNvSpPr>
          <p:nvPr/>
        </p:nvSpPr>
        <p:spPr bwMode="auto">
          <a:xfrm>
            <a:off x="1600200" y="5410200"/>
            <a:ext cx="5846763" cy="579438"/>
          </a:xfrm>
          <a:prstGeom prst="rect">
            <a:avLst/>
          </a:prstGeom>
          <a:noFill/>
          <a:ln w="9525">
            <a:noFill/>
            <a:miter lim="800000"/>
            <a:headEnd/>
            <a:tailEnd/>
          </a:ln>
        </p:spPr>
        <p:txBody>
          <a:bodyPr wrap="none">
            <a:spAutoFit/>
          </a:bodyPr>
          <a:lstStyle/>
          <a:p>
            <a:r>
              <a:rPr lang="en-US" sz="3200">
                <a:latin typeface="Arial" charset="0"/>
              </a:rPr>
              <a:t>2 NI</a:t>
            </a:r>
            <a:r>
              <a:rPr lang="en-US" sz="3200" baseline="-25000">
                <a:latin typeface="Arial" charset="0"/>
              </a:rPr>
              <a:t>3</a:t>
            </a:r>
            <a:r>
              <a:rPr lang="en-US" sz="3200">
                <a:latin typeface="Arial" charset="0"/>
              </a:rPr>
              <a:t>(</a:t>
            </a:r>
            <a:r>
              <a:rPr lang="en-US" sz="3200" i="1">
                <a:latin typeface="Arial" charset="0"/>
              </a:rPr>
              <a:t>s</a:t>
            </a:r>
            <a:r>
              <a:rPr lang="en-US" sz="3200">
                <a:latin typeface="Arial" charset="0"/>
              </a:rPr>
              <a:t>)              N</a:t>
            </a:r>
            <a:r>
              <a:rPr lang="en-US" sz="3200" baseline="-25000">
                <a:latin typeface="Arial" charset="0"/>
              </a:rPr>
              <a:t>2</a:t>
            </a:r>
            <a:r>
              <a:rPr lang="en-US" sz="3200">
                <a:latin typeface="Arial" charset="0"/>
              </a:rPr>
              <a:t>(</a:t>
            </a:r>
            <a:r>
              <a:rPr lang="en-US" sz="3200" i="1">
                <a:latin typeface="Arial" charset="0"/>
              </a:rPr>
              <a:t>g</a:t>
            </a:r>
            <a:r>
              <a:rPr lang="en-US" sz="3200">
                <a:latin typeface="Arial" charset="0"/>
              </a:rPr>
              <a:t>)  +  3 I</a:t>
            </a:r>
            <a:r>
              <a:rPr lang="en-US" sz="3200" baseline="-25000">
                <a:latin typeface="Arial" charset="0"/>
              </a:rPr>
              <a:t>2</a:t>
            </a:r>
            <a:r>
              <a:rPr lang="en-US" sz="3200">
                <a:latin typeface="Arial" charset="0"/>
              </a:rPr>
              <a:t>(</a:t>
            </a:r>
            <a:r>
              <a:rPr lang="en-US" sz="3200" i="1">
                <a:latin typeface="Arial" charset="0"/>
              </a:rPr>
              <a:t>g</a:t>
            </a:r>
            <a:r>
              <a:rPr lang="en-US" sz="3200">
                <a:latin typeface="Arial" charset="0"/>
              </a:rPr>
              <a:t>)</a:t>
            </a:r>
          </a:p>
        </p:txBody>
      </p:sp>
      <p:sp>
        <p:nvSpPr>
          <p:cNvPr id="198662" name="Line 116"/>
          <p:cNvSpPr>
            <a:spLocks noChangeShapeType="1"/>
          </p:cNvSpPr>
          <p:nvPr/>
        </p:nvSpPr>
        <p:spPr bwMode="auto">
          <a:xfrm>
            <a:off x="3276600" y="5715000"/>
            <a:ext cx="1143000" cy="0"/>
          </a:xfrm>
          <a:prstGeom prst="line">
            <a:avLst/>
          </a:prstGeom>
          <a:noFill/>
          <a:ln w="22225">
            <a:solidFill>
              <a:schemeClr val="tx1"/>
            </a:solidFill>
            <a:miter lim="800000"/>
            <a:headEnd/>
            <a:tailEnd type="triangle" w="med" len="med"/>
          </a:ln>
        </p:spPr>
        <p:txBody>
          <a:bodyPr wrap="none"/>
          <a:lstStyle/>
          <a:p>
            <a:endParaRPr lang="en-US"/>
          </a:p>
        </p:txBody>
      </p:sp>
      <p:sp>
        <p:nvSpPr>
          <p:cNvPr id="198663" name="Text Box 117"/>
          <p:cNvSpPr txBox="1">
            <a:spLocks noChangeArrowheads="1"/>
          </p:cNvSpPr>
          <p:nvPr/>
        </p:nvSpPr>
        <p:spPr bwMode="auto">
          <a:xfrm>
            <a:off x="3505200" y="2514600"/>
            <a:ext cx="425450" cy="304800"/>
          </a:xfrm>
          <a:prstGeom prst="rect">
            <a:avLst/>
          </a:prstGeom>
          <a:noFill/>
          <a:ln w="9525">
            <a:noFill/>
            <a:miter lim="800000"/>
            <a:headEnd/>
            <a:tailEnd/>
          </a:ln>
        </p:spPr>
        <p:txBody>
          <a:bodyPr wrap="none">
            <a:spAutoFit/>
          </a:bodyPr>
          <a:lstStyle/>
          <a:p>
            <a:r>
              <a:rPr lang="en-US" sz="1400">
                <a:latin typeface="Arial" charset="0"/>
              </a:rPr>
              <a:t>NI</a:t>
            </a:r>
            <a:r>
              <a:rPr lang="en-US" sz="1400" baseline="-25000">
                <a:latin typeface="Arial" charset="0"/>
              </a:rPr>
              <a:t>3</a:t>
            </a:r>
          </a:p>
        </p:txBody>
      </p:sp>
      <p:sp>
        <p:nvSpPr>
          <p:cNvPr id="198664" name="Line 118"/>
          <p:cNvSpPr>
            <a:spLocks noChangeShapeType="1"/>
          </p:cNvSpPr>
          <p:nvPr/>
        </p:nvSpPr>
        <p:spPr bwMode="auto">
          <a:xfrm flipH="1">
            <a:off x="3124200" y="2819400"/>
            <a:ext cx="457200" cy="533400"/>
          </a:xfrm>
          <a:prstGeom prst="line">
            <a:avLst/>
          </a:prstGeom>
          <a:noFill/>
          <a:ln w="9525">
            <a:solidFill>
              <a:schemeClr val="tx1"/>
            </a:solidFill>
            <a:miter lim="800000"/>
            <a:headEnd/>
            <a:tailEnd type="triangle" w="med" len="med"/>
          </a:ln>
        </p:spPr>
        <p:txBody>
          <a:bodyPr wrap="none"/>
          <a:lstStyle/>
          <a:p>
            <a:endParaRPr lang="en-US"/>
          </a:p>
        </p:txBody>
      </p:sp>
      <p:sp>
        <p:nvSpPr>
          <p:cNvPr id="217207" name="Text Box 119"/>
          <p:cNvSpPr txBox="1">
            <a:spLocks noChangeArrowheads="1"/>
          </p:cNvSpPr>
          <p:nvPr/>
        </p:nvSpPr>
        <p:spPr bwMode="auto">
          <a:xfrm>
            <a:off x="7146925" y="2525713"/>
            <a:ext cx="296863" cy="304800"/>
          </a:xfrm>
          <a:prstGeom prst="rect">
            <a:avLst/>
          </a:prstGeom>
          <a:noFill/>
          <a:ln w="9525">
            <a:noFill/>
            <a:miter lim="800000"/>
            <a:headEnd/>
            <a:tailEnd/>
          </a:ln>
        </p:spPr>
        <p:txBody>
          <a:bodyPr wrap="none">
            <a:spAutoFit/>
          </a:bodyPr>
          <a:lstStyle/>
          <a:p>
            <a:r>
              <a:rPr lang="en-US" sz="1400">
                <a:latin typeface="Arial" charset="0"/>
              </a:rPr>
              <a:t>I</a:t>
            </a:r>
            <a:r>
              <a:rPr lang="en-US" sz="1400" baseline="-25000">
                <a:latin typeface="Arial" charset="0"/>
              </a:rPr>
              <a:t>2</a:t>
            </a:r>
          </a:p>
        </p:txBody>
      </p:sp>
      <p:sp>
        <p:nvSpPr>
          <p:cNvPr id="217208" name="Line 120"/>
          <p:cNvSpPr>
            <a:spLocks noChangeShapeType="1"/>
          </p:cNvSpPr>
          <p:nvPr/>
        </p:nvSpPr>
        <p:spPr bwMode="auto">
          <a:xfrm flipH="1">
            <a:off x="6781800" y="2743200"/>
            <a:ext cx="381000" cy="457200"/>
          </a:xfrm>
          <a:prstGeom prst="line">
            <a:avLst/>
          </a:prstGeom>
          <a:noFill/>
          <a:ln w="9525">
            <a:solidFill>
              <a:schemeClr val="tx1"/>
            </a:solidFill>
            <a:miter lim="800000"/>
            <a:headEnd/>
            <a:tailEnd type="triangle" w="med" len="med"/>
          </a:ln>
        </p:spPr>
        <p:txBody>
          <a:bodyPr wrap="none"/>
          <a:lstStyle/>
          <a:p>
            <a:endParaRPr lang="en-US"/>
          </a:p>
        </p:txBody>
      </p:sp>
      <p:sp>
        <p:nvSpPr>
          <p:cNvPr id="217209" name="Text Box 121"/>
          <p:cNvSpPr txBox="1">
            <a:spLocks noChangeArrowheads="1"/>
          </p:cNvSpPr>
          <p:nvPr/>
        </p:nvSpPr>
        <p:spPr bwMode="auto">
          <a:xfrm>
            <a:off x="4860925" y="2297113"/>
            <a:ext cx="376238" cy="304800"/>
          </a:xfrm>
          <a:prstGeom prst="rect">
            <a:avLst/>
          </a:prstGeom>
          <a:noFill/>
          <a:ln w="9525">
            <a:noFill/>
            <a:miter lim="800000"/>
            <a:headEnd/>
            <a:tailEnd/>
          </a:ln>
        </p:spPr>
        <p:txBody>
          <a:bodyPr wrap="none">
            <a:spAutoFit/>
          </a:bodyPr>
          <a:lstStyle/>
          <a:p>
            <a:r>
              <a:rPr lang="en-US" sz="1400">
                <a:latin typeface="Arial" charset="0"/>
              </a:rPr>
              <a:t>N</a:t>
            </a:r>
            <a:r>
              <a:rPr lang="en-US" sz="1400" baseline="-25000">
                <a:latin typeface="Arial" charset="0"/>
              </a:rPr>
              <a:t>2</a:t>
            </a:r>
          </a:p>
        </p:txBody>
      </p:sp>
      <p:sp>
        <p:nvSpPr>
          <p:cNvPr id="217210" name="Line 122"/>
          <p:cNvSpPr>
            <a:spLocks noChangeShapeType="1"/>
          </p:cNvSpPr>
          <p:nvPr/>
        </p:nvSpPr>
        <p:spPr bwMode="auto">
          <a:xfrm>
            <a:off x="5029200" y="2590800"/>
            <a:ext cx="76200" cy="685800"/>
          </a:xfrm>
          <a:prstGeom prst="line">
            <a:avLst/>
          </a:prstGeom>
          <a:noFill/>
          <a:ln w="9525">
            <a:solidFill>
              <a:schemeClr val="tx1"/>
            </a:solidFill>
            <a:miter lim="800000"/>
            <a:headEnd/>
            <a:tailEnd type="triangle" w="med" len="med"/>
          </a:ln>
        </p:spPr>
        <p:txBody>
          <a:bodyPr wrap="none"/>
          <a:lstStyle/>
          <a:p>
            <a:endParaRPr lang="en-US"/>
          </a:p>
        </p:txBody>
      </p:sp>
      <p:sp>
        <p:nvSpPr>
          <p:cNvPr id="217211" name="AutoShape 123"/>
          <p:cNvSpPr>
            <a:spLocks noChangeArrowheads="1"/>
          </p:cNvSpPr>
          <p:nvPr/>
        </p:nvSpPr>
        <p:spPr bwMode="auto">
          <a:xfrm rot="428123">
            <a:off x="685800" y="1447800"/>
            <a:ext cx="4078288" cy="4495800"/>
          </a:xfrm>
          <a:prstGeom prst="irregularSeal2">
            <a:avLst/>
          </a:prstGeom>
          <a:gradFill rotWithShape="1">
            <a:gsLst>
              <a:gs pos="0">
                <a:srgbClr val="472F76"/>
              </a:gs>
              <a:gs pos="100000">
                <a:srgbClr val="9966FF"/>
              </a:gs>
            </a:gsLst>
            <a:lin ang="2700000" scaled="1"/>
          </a:gradFill>
          <a:ln w="9525">
            <a:solidFill>
              <a:srgbClr val="9966FF"/>
            </a:solidFill>
            <a:miter lim="800000"/>
            <a:headEnd/>
            <a:tailEnd/>
          </a:ln>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7211"/>
                                        </p:tgtEl>
                                        <p:attrNameLst>
                                          <p:attrName>style.visibility</p:attrName>
                                        </p:attrNameLst>
                                      </p:cBhvr>
                                      <p:to>
                                        <p:strVal val="visible"/>
                                      </p:to>
                                    </p:set>
                                    <p:animEffect transition="in" filter="checkerboard(across)">
                                      <p:cBhvr>
                                        <p:cTn id="7" dur="500"/>
                                        <p:tgtEl>
                                          <p:spTgt spid="217211"/>
                                        </p:tgtEl>
                                      </p:cBhvr>
                                    </p:animEffect>
                                  </p:childTnLst>
                                </p:cTn>
                              </p:par>
                              <p:par>
                                <p:cTn id="8" presetID="0" presetClass="path" presetSubtype="0" accel="50000" decel="50000" fill="hold" grpId="1" nodeType="withEffect">
                                  <p:stCondLst>
                                    <p:cond delay="0"/>
                                  </p:stCondLst>
                                  <p:childTnLst>
                                    <p:animMotion origin="layout" path="M 3.33333E-6 1.11111E-6 C 0.00399 -0.00278 0.00746 -0.00602 0.0118 -0.00787 C 0.01788 -0.01597 0.0243 -0.02269 0.02968 -0.03171 C 0.03229 -0.03611 0.03385 -0.0419 0.0368 -0.04607 C 0.04739 -0.06065 0.03316 -0.03658 0.04392 -0.05394 C 0.04479 -0.05533 0.04514 -0.05764 0.04635 -0.0588 C 0.04843 -0.06065 0.05347 -0.06204 0.05347 -0.06181 C 0.06267 -0.05579 0.06163 -0.05463 0.06666 -0.04445 C 0.06892 -0.03287 0.06805 -0.01991 0.07621 -0.01273 C 0.08333 -0.01435 0.08524 -0.01458 0.08923 -0.02222 C 0.09114 -0.03426 0.09461 -0.04537 0.1 -0.05556 C 0.10277 -0.06667 0.10677 -0.0632 0.11545 -0.06204 C 0.11996 -0.05995 0.12239 -0.05579 0.12621 -0.05232 C 0.13316 -0.03843 0.13819 -0.02338 0.15121 -0.01898 C 0.15399 -0.02014 0.15694 -0.02037 0.15955 -0.02222 C 0.16649 -0.02685 0.16701 -0.03796 0.17725 -0.04283 C 0.18177 -0.04213 0.18802 -0.04352 0.19045 -0.03658 C 0.19184 -0.03264 0.19288 -0.02384 0.19288 -0.02361 C 0.1934 -0.0088 0.18906 0.00764 0.19878 0.01574 C 0.21267 0.0125 0.22482 -0.00023 0.23802 -0.00648 C 0.24757 -0.00509 0.24982 -0.00648 0.2559 0.00162 C 0.25764 0.00833 0.25902 0.01528 0.26059 0.02222 C 0.26093 0.02384 0.26059 0.02662 0.2618 0.02685 C 0.26927 0.0287 0.27691 0.02801 0.28455 0.02847 C 0.29357 0.04097 0.28368 0.0044 0.30086 0.00555 C 0.3026 0.01227 0.31527 0.01435 0.31632 0.02153 C 0.31684 0.02523 0.3342 0.02592 0.33541 0.0294 C 0.33698 0.03403 0.35746 0.01991 0.3592 0.01991 " pathEditMode="relative" rAng="0" ptsTypes="ffffffffffffffffffffffffffff">
                                      <p:cBhvr>
                                        <p:cTn id="9" dur="2000" fill="hold"/>
                                        <p:tgtEl>
                                          <p:spTgt spid="217211"/>
                                        </p:tgtEl>
                                        <p:attrNameLst>
                                          <p:attrName>ppt_x</p:attrName>
                                          <p:attrName>ppt_y</p:attrName>
                                        </p:attrNameLst>
                                      </p:cBhvr>
                                      <p:rCtr x="180" y="-13"/>
                                    </p:animMotion>
                                  </p:childTnLst>
                                </p:cTn>
                              </p:par>
                              <p:par>
                                <p:cTn id="10" presetID="27" presetClass="emph" presetSubtype="0" fill="hold" grpId="2" nodeType="withEffect">
                                  <p:stCondLst>
                                    <p:cond delay="0"/>
                                  </p:stCondLst>
                                  <p:childTnLst>
                                    <p:animClr clrSpc="rgb" dir="cw">
                                      <p:cBhvr override="childStyle">
                                        <p:cTn id="11" dur="250" autoRev="1" fill="hold"/>
                                        <p:tgtEl>
                                          <p:spTgt spid="217211"/>
                                        </p:tgtEl>
                                        <p:attrNameLst>
                                          <p:attrName>style.color</p:attrName>
                                        </p:attrNameLst>
                                      </p:cBhvr>
                                      <p:to>
                                        <a:schemeClr val="bg1"/>
                                      </p:to>
                                    </p:animClr>
                                    <p:animClr clrSpc="rgb" dir="cw">
                                      <p:cBhvr>
                                        <p:cTn id="12" dur="250" autoRev="1" fill="hold"/>
                                        <p:tgtEl>
                                          <p:spTgt spid="217211"/>
                                        </p:tgtEl>
                                        <p:attrNameLst>
                                          <p:attrName>fillcolor</p:attrName>
                                        </p:attrNameLst>
                                      </p:cBhvr>
                                      <p:to>
                                        <a:schemeClr val="bg1"/>
                                      </p:to>
                                    </p:animClr>
                                    <p:set>
                                      <p:cBhvr>
                                        <p:cTn id="13" dur="250" autoRev="1" fill="hold"/>
                                        <p:tgtEl>
                                          <p:spTgt spid="217211"/>
                                        </p:tgtEl>
                                        <p:attrNameLst>
                                          <p:attrName>fill.type</p:attrName>
                                        </p:attrNameLst>
                                      </p:cBhvr>
                                      <p:to>
                                        <p:strVal val="solid"/>
                                      </p:to>
                                    </p:set>
                                    <p:set>
                                      <p:cBhvr>
                                        <p:cTn id="14" dur="250" autoRev="1" fill="hold"/>
                                        <p:tgtEl>
                                          <p:spTgt spid="217211"/>
                                        </p:tgtEl>
                                        <p:attrNameLst>
                                          <p:attrName>fill.on</p:attrName>
                                        </p:attrNameLst>
                                      </p:cBhvr>
                                      <p:to>
                                        <p:strVal val="true"/>
                                      </p:to>
                                    </p:set>
                                  </p:childTnLst>
                                </p:cTn>
                              </p:par>
                            </p:childTnLst>
                          </p:cTn>
                        </p:par>
                        <p:par>
                          <p:cTn id="15" fill="hold">
                            <p:stCondLst>
                              <p:cond delay="2000"/>
                            </p:stCondLst>
                            <p:childTnLst>
                              <p:par>
                                <p:cTn id="16" presetID="55" presetClass="exit" presetSubtype="0" fill="hold" grpId="3" nodeType="afterEffect">
                                  <p:stCondLst>
                                    <p:cond delay="0"/>
                                  </p:stCondLst>
                                  <p:childTnLst>
                                    <p:anim calcmode="lin" valueType="num">
                                      <p:cBhvr>
                                        <p:cTn id="17" dur="2000"/>
                                        <p:tgtEl>
                                          <p:spTgt spid="217211"/>
                                        </p:tgtEl>
                                        <p:attrNameLst>
                                          <p:attrName>ppt_w</p:attrName>
                                        </p:attrNameLst>
                                      </p:cBhvr>
                                      <p:tavLst>
                                        <p:tav tm="0">
                                          <p:val>
                                            <p:strVal val="ppt_w"/>
                                          </p:val>
                                        </p:tav>
                                        <p:tav tm="100000">
                                          <p:val>
                                            <p:strVal val="ppt_w*0.70"/>
                                          </p:val>
                                        </p:tav>
                                      </p:tavLst>
                                    </p:anim>
                                    <p:anim calcmode="lin" valueType="num">
                                      <p:cBhvr>
                                        <p:cTn id="18" dur="2000"/>
                                        <p:tgtEl>
                                          <p:spTgt spid="217211"/>
                                        </p:tgtEl>
                                        <p:attrNameLst>
                                          <p:attrName>ppt_h</p:attrName>
                                        </p:attrNameLst>
                                      </p:cBhvr>
                                      <p:tavLst>
                                        <p:tav tm="0">
                                          <p:val>
                                            <p:strVal val="ppt_h"/>
                                          </p:val>
                                        </p:tav>
                                        <p:tav tm="100000">
                                          <p:val>
                                            <p:strVal val="ppt_h"/>
                                          </p:val>
                                        </p:tav>
                                      </p:tavLst>
                                    </p:anim>
                                    <p:animEffect transition="out" filter="fade">
                                      <p:cBhvr>
                                        <p:cTn id="19" dur="2000"/>
                                        <p:tgtEl>
                                          <p:spTgt spid="217211"/>
                                        </p:tgtEl>
                                      </p:cBhvr>
                                    </p:animEffect>
                                    <p:set>
                                      <p:cBhvr>
                                        <p:cTn id="20" dur="1" fill="hold">
                                          <p:stCondLst>
                                            <p:cond delay="1999"/>
                                          </p:stCondLst>
                                        </p:cTn>
                                        <p:tgtEl>
                                          <p:spTgt spid="217211"/>
                                        </p:tgtEl>
                                        <p:attrNameLst>
                                          <p:attrName>style.visibility</p:attrName>
                                        </p:attrNameLst>
                                      </p:cBhvr>
                                      <p:to>
                                        <p:strVal val="hidden"/>
                                      </p:to>
                                    </p:set>
                                  </p:childTnLst>
                                </p:cTn>
                              </p:par>
                            </p:childTnLst>
                          </p:cTn>
                        </p:par>
                        <p:par>
                          <p:cTn id="21" fill="hold">
                            <p:stCondLst>
                              <p:cond delay="4000"/>
                            </p:stCondLst>
                            <p:childTnLst>
                              <p:par>
                                <p:cTn id="22" presetID="39" presetClass="entr" presetSubtype="0" accel="10000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childTnLst>
                                </p:cTn>
                              </p:par>
                              <p:par>
                                <p:cTn id="28" presetID="39" presetClass="entr" presetSubtype="0" accel="100000" fill="hold" grpId="0" nodeType="withEffect">
                                  <p:stCondLst>
                                    <p:cond delay="0"/>
                                  </p:stCondLst>
                                  <p:childTnLst>
                                    <p:set>
                                      <p:cBhvr>
                                        <p:cTn id="29" dur="1" fill="hold">
                                          <p:stCondLst>
                                            <p:cond delay="0"/>
                                          </p:stCondLst>
                                        </p:cTn>
                                        <p:tgtEl>
                                          <p:spTgt spid="217207"/>
                                        </p:tgtEl>
                                        <p:attrNameLst>
                                          <p:attrName>style.visibility</p:attrName>
                                        </p:attrNameLst>
                                      </p:cBhvr>
                                      <p:to>
                                        <p:strVal val="visible"/>
                                      </p:to>
                                    </p:set>
                                    <p:anim calcmode="lin" valueType="num">
                                      <p:cBhvr>
                                        <p:cTn id="30" dur="500" fill="hold"/>
                                        <p:tgtEl>
                                          <p:spTgt spid="217207"/>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17207"/>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17207"/>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17207"/>
                                        </p:tgtEl>
                                        <p:attrNameLst>
                                          <p:attrName>ppt_y</p:attrName>
                                        </p:attrNameLst>
                                      </p:cBhvr>
                                      <p:tavLst>
                                        <p:tav tm="0">
                                          <p:val>
                                            <p:strVal val="#ppt_y"/>
                                          </p:val>
                                        </p:tav>
                                        <p:tav tm="100000">
                                          <p:val>
                                            <p:strVal val="#ppt_y"/>
                                          </p:val>
                                        </p:tav>
                                      </p:tavLst>
                                    </p:anim>
                                  </p:childTnLst>
                                </p:cTn>
                              </p:par>
                              <p:par>
                                <p:cTn id="34" presetID="39" presetClass="entr" presetSubtype="0" accel="100000" fill="hold" grpId="0" nodeType="withEffect">
                                  <p:stCondLst>
                                    <p:cond delay="0"/>
                                  </p:stCondLst>
                                  <p:childTnLst>
                                    <p:set>
                                      <p:cBhvr>
                                        <p:cTn id="35" dur="1" fill="hold">
                                          <p:stCondLst>
                                            <p:cond delay="0"/>
                                          </p:stCondLst>
                                        </p:cTn>
                                        <p:tgtEl>
                                          <p:spTgt spid="217208"/>
                                        </p:tgtEl>
                                        <p:attrNameLst>
                                          <p:attrName>style.visibility</p:attrName>
                                        </p:attrNameLst>
                                      </p:cBhvr>
                                      <p:to>
                                        <p:strVal val="visible"/>
                                      </p:to>
                                    </p:set>
                                    <p:anim calcmode="lin" valueType="num">
                                      <p:cBhvr>
                                        <p:cTn id="36" dur="500" fill="hold"/>
                                        <p:tgtEl>
                                          <p:spTgt spid="217208"/>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17208"/>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17208"/>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17208"/>
                                        </p:tgtEl>
                                        <p:attrNameLst>
                                          <p:attrName>ppt_y</p:attrName>
                                        </p:attrNameLst>
                                      </p:cBhvr>
                                      <p:tavLst>
                                        <p:tav tm="0">
                                          <p:val>
                                            <p:strVal val="#ppt_y"/>
                                          </p:val>
                                        </p:tav>
                                        <p:tav tm="100000">
                                          <p:val>
                                            <p:strVal val="#ppt_y"/>
                                          </p:val>
                                        </p:tav>
                                      </p:tavLst>
                                    </p:anim>
                                  </p:childTnLst>
                                </p:cTn>
                              </p:par>
                              <p:par>
                                <p:cTn id="40" presetID="39" presetClass="entr" presetSubtype="0" accel="100000" fill="hold" grpId="0" nodeType="withEffect">
                                  <p:stCondLst>
                                    <p:cond delay="0"/>
                                  </p:stCondLst>
                                  <p:childTnLst>
                                    <p:set>
                                      <p:cBhvr>
                                        <p:cTn id="41" dur="1" fill="hold">
                                          <p:stCondLst>
                                            <p:cond delay="0"/>
                                          </p:stCondLst>
                                        </p:cTn>
                                        <p:tgtEl>
                                          <p:spTgt spid="217209"/>
                                        </p:tgtEl>
                                        <p:attrNameLst>
                                          <p:attrName>style.visibility</p:attrName>
                                        </p:attrNameLst>
                                      </p:cBhvr>
                                      <p:to>
                                        <p:strVal val="visible"/>
                                      </p:to>
                                    </p:set>
                                    <p:anim calcmode="lin" valueType="num">
                                      <p:cBhvr>
                                        <p:cTn id="42" dur="500" fill="hold"/>
                                        <p:tgtEl>
                                          <p:spTgt spid="217209"/>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217209"/>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217209"/>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217209"/>
                                        </p:tgtEl>
                                        <p:attrNameLst>
                                          <p:attrName>ppt_y</p:attrName>
                                        </p:attrNameLst>
                                      </p:cBhvr>
                                      <p:tavLst>
                                        <p:tav tm="0">
                                          <p:val>
                                            <p:strVal val="#ppt_y"/>
                                          </p:val>
                                        </p:tav>
                                        <p:tav tm="100000">
                                          <p:val>
                                            <p:strVal val="#ppt_y"/>
                                          </p:val>
                                        </p:tav>
                                      </p:tavLst>
                                    </p:anim>
                                  </p:childTnLst>
                                </p:cTn>
                              </p:par>
                              <p:par>
                                <p:cTn id="46" presetID="39" presetClass="entr" presetSubtype="0" accel="100000" fill="hold" grpId="0" nodeType="withEffect">
                                  <p:stCondLst>
                                    <p:cond delay="0"/>
                                  </p:stCondLst>
                                  <p:childTnLst>
                                    <p:set>
                                      <p:cBhvr>
                                        <p:cTn id="47" dur="1" fill="hold">
                                          <p:stCondLst>
                                            <p:cond delay="0"/>
                                          </p:stCondLst>
                                        </p:cTn>
                                        <p:tgtEl>
                                          <p:spTgt spid="217210"/>
                                        </p:tgtEl>
                                        <p:attrNameLst>
                                          <p:attrName>style.visibility</p:attrName>
                                        </p:attrNameLst>
                                      </p:cBhvr>
                                      <p:to>
                                        <p:strVal val="visible"/>
                                      </p:to>
                                    </p:set>
                                    <p:anim calcmode="lin" valueType="num">
                                      <p:cBhvr>
                                        <p:cTn id="48" dur="500" fill="hold"/>
                                        <p:tgtEl>
                                          <p:spTgt spid="217210"/>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217210"/>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217210"/>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217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07" grpId="0"/>
      <p:bldP spid="217208" grpId="0" animBg="1"/>
      <p:bldP spid="217209" grpId="0"/>
      <p:bldP spid="217210" grpId="0" animBg="1"/>
      <p:bldP spid="217211" grpId="0" animBg="1"/>
      <p:bldP spid="217211" grpId="1" animBg="1"/>
      <p:bldP spid="217211" grpId="2" animBg="1"/>
      <p:bldP spid="217211"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charset="0"/>
              </a:rPr>
              <a:t>Naming Binary Compounds</a:t>
            </a:r>
          </a:p>
        </p:txBody>
      </p:sp>
      <p:sp>
        <p:nvSpPr>
          <p:cNvPr id="30723" name="Text Box 3"/>
          <p:cNvSpPr txBox="1">
            <a:spLocks noChangeArrowheads="1"/>
          </p:cNvSpPr>
          <p:nvPr/>
        </p:nvSpPr>
        <p:spPr bwMode="auto">
          <a:xfrm>
            <a:off x="1652588" y="1676400"/>
            <a:ext cx="5588000" cy="457200"/>
          </a:xfrm>
          <a:prstGeom prst="rect">
            <a:avLst/>
          </a:prstGeom>
          <a:noFill/>
          <a:ln w="9525">
            <a:noFill/>
            <a:miter lim="800000"/>
            <a:headEnd/>
            <a:tailEnd/>
          </a:ln>
        </p:spPr>
        <p:txBody>
          <a:bodyPr wrap="none">
            <a:spAutoFit/>
          </a:bodyPr>
          <a:lstStyle/>
          <a:p>
            <a:r>
              <a:rPr lang="en-US" sz="2400" b="1">
                <a:latin typeface="Arial" charset="0"/>
              </a:rPr>
              <a:t>Formula				Name</a:t>
            </a:r>
          </a:p>
        </p:txBody>
      </p:sp>
      <p:sp>
        <p:nvSpPr>
          <p:cNvPr id="30724" name="Text Box 4"/>
          <p:cNvSpPr txBox="1">
            <a:spLocks noChangeArrowheads="1"/>
          </p:cNvSpPr>
          <p:nvPr/>
        </p:nvSpPr>
        <p:spPr bwMode="auto">
          <a:xfrm>
            <a:off x="517525" y="2362200"/>
            <a:ext cx="8153400" cy="4108450"/>
          </a:xfrm>
          <a:prstGeom prst="rect">
            <a:avLst/>
          </a:prstGeom>
          <a:noFill/>
          <a:ln w="9525">
            <a:noFill/>
            <a:miter lim="800000"/>
            <a:headEnd/>
            <a:tailEnd/>
          </a:ln>
        </p:spPr>
        <p:txBody>
          <a:bodyPr wrap="none">
            <a:spAutoFit/>
          </a:bodyPr>
          <a:lstStyle/>
          <a:p>
            <a:pPr marL="457200" indent="-457200">
              <a:buFontTx/>
              <a:buAutoNum type="arabicPlain"/>
            </a:pPr>
            <a:r>
              <a:rPr lang="en-US" sz="2400">
                <a:latin typeface="Arial" charset="0"/>
              </a:rPr>
              <a:t>          BaO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sodium bromide</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          MgI</a:t>
            </a:r>
            <a:r>
              <a:rPr lang="en-US" sz="2400" baseline="-25000">
                <a:latin typeface="Arial" charset="0"/>
              </a:rPr>
              <a:t>2</a:t>
            </a:r>
            <a:r>
              <a:rPr lang="en-US" sz="2400">
                <a:latin typeface="Arial" charset="0"/>
              </a:rPr>
              <a:t>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          KCl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strontium fluoride</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cesium fluoride</a:t>
            </a:r>
          </a:p>
        </p:txBody>
      </p:sp>
      <p:sp>
        <p:nvSpPr>
          <p:cNvPr id="43013" name="Text Box 5"/>
          <p:cNvSpPr txBox="1">
            <a:spLocks noChangeArrowheads="1"/>
          </p:cNvSpPr>
          <p:nvPr/>
        </p:nvSpPr>
        <p:spPr bwMode="auto">
          <a:xfrm>
            <a:off x="5840413" y="2286000"/>
            <a:ext cx="1931987" cy="457200"/>
          </a:xfrm>
          <a:prstGeom prst="rect">
            <a:avLst/>
          </a:prstGeom>
          <a:noFill/>
          <a:ln w="9525">
            <a:noFill/>
            <a:miter lim="800000"/>
            <a:headEnd/>
            <a:tailEnd/>
          </a:ln>
        </p:spPr>
        <p:txBody>
          <a:bodyPr wrap="none">
            <a:spAutoFit/>
          </a:bodyPr>
          <a:lstStyle/>
          <a:p>
            <a:r>
              <a:rPr lang="en-US" sz="2400">
                <a:latin typeface="Arial" charset="0"/>
              </a:rPr>
              <a:t>barium ox</a:t>
            </a:r>
            <a:r>
              <a:rPr lang="en-US" sz="2400">
                <a:solidFill>
                  <a:srgbClr val="CC3300"/>
                </a:solidFill>
                <a:latin typeface="Arial" charset="0"/>
              </a:rPr>
              <a:t>ide</a:t>
            </a:r>
          </a:p>
        </p:txBody>
      </p:sp>
      <p:sp>
        <p:nvSpPr>
          <p:cNvPr id="43014" name="Text Box 6"/>
          <p:cNvSpPr txBox="1">
            <a:spLocks noChangeArrowheads="1"/>
          </p:cNvSpPr>
          <p:nvPr/>
        </p:nvSpPr>
        <p:spPr bwMode="auto">
          <a:xfrm>
            <a:off x="1812925" y="3011488"/>
            <a:ext cx="879475"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NaBr</a:t>
            </a:r>
          </a:p>
        </p:txBody>
      </p:sp>
      <p:sp>
        <p:nvSpPr>
          <p:cNvPr id="43015" name="Text Box 7"/>
          <p:cNvSpPr txBox="1">
            <a:spLocks noChangeArrowheads="1"/>
          </p:cNvSpPr>
          <p:nvPr/>
        </p:nvSpPr>
        <p:spPr bwMode="auto">
          <a:xfrm>
            <a:off x="5622925" y="3773488"/>
            <a:ext cx="2662238" cy="457200"/>
          </a:xfrm>
          <a:prstGeom prst="rect">
            <a:avLst/>
          </a:prstGeom>
          <a:noFill/>
          <a:ln w="9525">
            <a:noFill/>
            <a:miter lim="800000"/>
            <a:headEnd/>
            <a:tailEnd/>
          </a:ln>
        </p:spPr>
        <p:txBody>
          <a:bodyPr wrap="none">
            <a:spAutoFit/>
          </a:bodyPr>
          <a:lstStyle/>
          <a:p>
            <a:r>
              <a:rPr lang="en-US" sz="2400">
                <a:latin typeface="Arial" charset="0"/>
              </a:rPr>
              <a:t>magnesium iod</a:t>
            </a:r>
            <a:r>
              <a:rPr lang="en-US" sz="2400">
                <a:solidFill>
                  <a:srgbClr val="CC3300"/>
                </a:solidFill>
                <a:latin typeface="Arial" charset="0"/>
              </a:rPr>
              <a:t>ide</a:t>
            </a:r>
          </a:p>
        </p:txBody>
      </p:sp>
      <p:sp>
        <p:nvSpPr>
          <p:cNvPr id="43016" name="Text Box 8"/>
          <p:cNvSpPr txBox="1">
            <a:spLocks noChangeArrowheads="1"/>
          </p:cNvSpPr>
          <p:nvPr/>
        </p:nvSpPr>
        <p:spPr bwMode="auto">
          <a:xfrm>
            <a:off x="5576888" y="4495800"/>
            <a:ext cx="2728912" cy="457200"/>
          </a:xfrm>
          <a:prstGeom prst="rect">
            <a:avLst/>
          </a:prstGeom>
          <a:noFill/>
          <a:ln w="9525">
            <a:noFill/>
            <a:miter lim="800000"/>
            <a:headEnd/>
            <a:tailEnd/>
          </a:ln>
        </p:spPr>
        <p:txBody>
          <a:bodyPr wrap="none">
            <a:spAutoFit/>
          </a:bodyPr>
          <a:lstStyle/>
          <a:p>
            <a:r>
              <a:rPr lang="en-US" sz="2400">
                <a:latin typeface="Arial" charset="0"/>
              </a:rPr>
              <a:t>potassium chlor</a:t>
            </a:r>
            <a:r>
              <a:rPr lang="en-US" sz="2400">
                <a:solidFill>
                  <a:srgbClr val="CC3300"/>
                </a:solidFill>
                <a:latin typeface="Arial" charset="0"/>
              </a:rPr>
              <a:t>ide</a:t>
            </a:r>
          </a:p>
        </p:txBody>
      </p:sp>
      <p:sp>
        <p:nvSpPr>
          <p:cNvPr id="43017" name="Text Box 9"/>
          <p:cNvSpPr txBox="1">
            <a:spLocks noChangeArrowheads="1"/>
          </p:cNvSpPr>
          <p:nvPr/>
        </p:nvSpPr>
        <p:spPr bwMode="auto">
          <a:xfrm>
            <a:off x="1812925" y="5181600"/>
            <a:ext cx="78740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SrF</a:t>
            </a:r>
            <a:r>
              <a:rPr lang="en-US" sz="2400" baseline="-25000">
                <a:solidFill>
                  <a:srgbClr val="CC3300"/>
                </a:solidFill>
                <a:latin typeface="Arial" charset="0"/>
              </a:rPr>
              <a:t>2</a:t>
            </a:r>
          </a:p>
        </p:txBody>
      </p:sp>
      <p:sp>
        <p:nvSpPr>
          <p:cNvPr id="43018" name="Text Box 10"/>
          <p:cNvSpPr txBox="1">
            <a:spLocks noChangeArrowheads="1"/>
          </p:cNvSpPr>
          <p:nvPr/>
        </p:nvSpPr>
        <p:spPr bwMode="auto">
          <a:xfrm>
            <a:off x="1828800" y="5943600"/>
            <a:ext cx="74295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CsF</a:t>
            </a:r>
            <a:endParaRPr lang="en-US" sz="2400" baseline="-25000">
              <a:solidFill>
                <a:srgbClr val="CC3300"/>
              </a:solidFill>
              <a:latin typeface="Arial" charset="0"/>
            </a:endParaRPr>
          </a:p>
        </p:txBody>
      </p:sp>
      <p:sp>
        <p:nvSpPr>
          <p:cNvPr id="30731" name="AutoShape 11">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dissolve">
                                      <p:cBhvr>
                                        <p:cTn id="7" dur="500"/>
                                        <p:tgtEl>
                                          <p:spTgt spid="43013"/>
                                        </p:tgtEl>
                                      </p:cBhvr>
                                    </p:animEffect>
                                  </p:childTnLst>
                                  <p:subTnLst>
                                    <p:animClr clrSpc="rgb" dir="cw">
                                      <p:cBhvr override="childStyle">
                                        <p:cTn dur="1" fill="hold" display="0" masterRel="nextClick" afterEffect="1"/>
                                        <p:tgtEl>
                                          <p:spTgt spid="43013"/>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4"/>
                                        </p:tgtEl>
                                        <p:attrNameLst>
                                          <p:attrName>style.visibility</p:attrName>
                                        </p:attrNameLst>
                                      </p:cBhvr>
                                      <p:to>
                                        <p:strVal val="visible"/>
                                      </p:to>
                                    </p:set>
                                    <p:animEffect transition="in" filter="dissolve">
                                      <p:cBhvr>
                                        <p:cTn id="12" dur="500"/>
                                        <p:tgtEl>
                                          <p:spTgt spid="43014"/>
                                        </p:tgtEl>
                                      </p:cBhvr>
                                    </p:animEffect>
                                  </p:childTnLst>
                                  <p:subTnLst>
                                    <p:animClr clrSpc="rgb" dir="cw">
                                      <p:cBhvr override="childStyle">
                                        <p:cTn dur="1" fill="hold" display="0" masterRel="nextClick" afterEffect="1"/>
                                        <p:tgtEl>
                                          <p:spTgt spid="43014"/>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015"/>
                                        </p:tgtEl>
                                        <p:attrNameLst>
                                          <p:attrName>style.visibility</p:attrName>
                                        </p:attrNameLst>
                                      </p:cBhvr>
                                      <p:to>
                                        <p:strVal val="visible"/>
                                      </p:to>
                                    </p:set>
                                    <p:animEffect transition="in" filter="dissolve">
                                      <p:cBhvr>
                                        <p:cTn id="17" dur="500"/>
                                        <p:tgtEl>
                                          <p:spTgt spid="43015"/>
                                        </p:tgtEl>
                                      </p:cBhvr>
                                    </p:animEffect>
                                  </p:childTnLst>
                                  <p:subTnLst>
                                    <p:animClr clrSpc="rgb" dir="cw">
                                      <p:cBhvr override="childStyle">
                                        <p:cTn dur="1" fill="hold" display="0" masterRel="nextClick" afterEffect="1"/>
                                        <p:tgtEl>
                                          <p:spTgt spid="43015"/>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16"/>
                                        </p:tgtEl>
                                        <p:attrNameLst>
                                          <p:attrName>style.visibility</p:attrName>
                                        </p:attrNameLst>
                                      </p:cBhvr>
                                      <p:to>
                                        <p:strVal val="visible"/>
                                      </p:to>
                                    </p:set>
                                    <p:animEffect transition="in" filter="dissolve">
                                      <p:cBhvr>
                                        <p:cTn id="22" dur="500"/>
                                        <p:tgtEl>
                                          <p:spTgt spid="43016"/>
                                        </p:tgtEl>
                                      </p:cBhvr>
                                    </p:animEffect>
                                  </p:childTnLst>
                                  <p:subTnLst>
                                    <p:animClr clrSpc="rgb" dir="cw">
                                      <p:cBhvr override="childStyle">
                                        <p:cTn dur="1" fill="hold" display="0" masterRel="nextClick" afterEffect="1"/>
                                        <p:tgtEl>
                                          <p:spTgt spid="43016"/>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017"/>
                                        </p:tgtEl>
                                        <p:attrNameLst>
                                          <p:attrName>style.visibility</p:attrName>
                                        </p:attrNameLst>
                                      </p:cBhvr>
                                      <p:to>
                                        <p:strVal val="visible"/>
                                      </p:to>
                                    </p:set>
                                    <p:animEffect transition="in" filter="dissolve">
                                      <p:cBhvr>
                                        <p:cTn id="27" dur="500"/>
                                        <p:tgtEl>
                                          <p:spTgt spid="43017"/>
                                        </p:tgtEl>
                                      </p:cBhvr>
                                    </p:animEffect>
                                  </p:childTnLst>
                                  <p:subTnLst>
                                    <p:animClr clrSpc="rgb" dir="cw">
                                      <p:cBhvr override="childStyle">
                                        <p:cTn dur="1" fill="hold" display="0" masterRel="nextClick" afterEffect="1"/>
                                        <p:tgtEl>
                                          <p:spTgt spid="43017"/>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P spid="43014" grpId="0" autoUpdateAnimBg="0"/>
      <p:bldP spid="43015" grpId="0" autoUpdateAnimBg="0"/>
      <p:bldP spid="43016" grpId="0" autoUpdateAnimBg="0"/>
      <p:bldP spid="43017" grpId="0" autoUpdateAnimBg="0"/>
      <p:bldP spid="43018" grpId="0" autoUpdateAnimBg="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682" name="Group 2"/>
          <p:cNvGrpSpPr>
            <a:grpSpLocks/>
          </p:cNvGrpSpPr>
          <p:nvPr/>
        </p:nvGrpSpPr>
        <p:grpSpPr bwMode="auto">
          <a:xfrm>
            <a:off x="838200" y="806450"/>
            <a:ext cx="1981200" cy="2332038"/>
            <a:chOff x="528" y="1459"/>
            <a:chExt cx="1248" cy="1469"/>
          </a:xfrm>
        </p:grpSpPr>
        <p:sp>
          <p:nvSpPr>
            <p:cNvPr id="199730" name="Text Box 3"/>
            <p:cNvSpPr txBox="1">
              <a:spLocks noChangeArrowheads="1"/>
            </p:cNvSpPr>
            <p:nvPr/>
          </p:nvSpPr>
          <p:spPr bwMode="auto">
            <a:xfrm>
              <a:off x="998" y="2026"/>
              <a:ext cx="301" cy="365"/>
            </a:xfrm>
            <a:prstGeom prst="rect">
              <a:avLst/>
            </a:prstGeom>
            <a:noFill/>
            <a:ln w="9525">
              <a:noFill/>
              <a:miter lim="800000"/>
              <a:headEnd/>
              <a:tailEnd/>
            </a:ln>
          </p:spPr>
          <p:txBody>
            <a:bodyPr wrap="none">
              <a:spAutoFit/>
            </a:bodyPr>
            <a:lstStyle/>
            <a:p>
              <a:r>
                <a:rPr lang="en-US" sz="3200">
                  <a:latin typeface="Arial" charset="0"/>
                </a:rPr>
                <a:t>C</a:t>
              </a:r>
            </a:p>
          </p:txBody>
        </p:sp>
        <p:sp>
          <p:nvSpPr>
            <p:cNvPr id="199731" name="Line 4"/>
            <p:cNvSpPr>
              <a:spLocks noChangeShapeType="1"/>
            </p:cNvSpPr>
            <p:nvPr/>
          </p:nvSpPr>
          <p:spPr bwMode="auto">
            <a:xfrm flipV="1">
              <a:off x="1152" y="1776"/>
              <a:ext cx="0" cy="288"/>
            </a:xfrm>
            <a:prstGeom prst="line">
              <a:avLst/>
            </a:prstGeom>
            <a:noFill/>
            <a:ln w="9525">
              <a:solidFill>
                <a:schemeClr val="tx1"/>
              </a:solidFill>
              <a:round/>
              <a:headEnd/>
              <a:tailEnd/>
            </a:ln>
          </p:spPr>
          <p:txBody>
            <a:bodyPr/>
            <a:lstStyle/>
            <a:p>
              <a:endParaRPr lang="en-US"/>
            </a:p>
          </p:txBody>
        </p:sp>
        <p:sp>
          <p:nvSpPr>
            <p:cNvPr id="199732" name="Freeform 5"/>
            <p:cNvSpPr>
              <a:spLocks/>
            </p:cNvSpPr>
            <p:nvPr/>
          </p:nvSpPr>
          <p:spPr bwMode="auto">
            <a:xfrm>
              <a:off x="831" y="230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99733" name="AutoShape 6"/>
            <p:cNvSpPr>
              <a:spLocks noChangeArrowheads="1"/>
            </p:cNvSpPr>
            <p:nvPr/>
          </p:nvSpPr>
          <p:spPr bwMode="auto">
            <a:xfrm rot="1576671">
              <a:off x="1056" y="230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99734" name="Line 7"/>
            <p:cNvSpPr>
              <a:spLocks noChangeShapeType="1"/>
            </p:cNvSpPr>
            <p:nvPr/>
          </p:nvSpPr>
          <p:spPr bwMode="auto">
            <a:xfrm>
              <a:off x="1248" y="2304"/>
              <a:ext cx="240" cy="192"/>
            </a:xfrm>
            <a:prstGeom prst="line">
              <a:avLst/>
            </a:prstGeom>
            <a:noFill/>
            <a:ln w="9525">
              <a:solidFill>
                <a:schemeClr val="tx1"/>
              </a:solidFill>
              <a:round/>
              <a:headEnd/>
              <a:tailEnd/>
            </a:ln>
          </p:spPr>
          <p:txBody>
            <a:bodyPr/>
            <a:lstStyle/>
            <a:p>
              <a:endParaRPr lang="en-US"/>
            </a:p>
          </p:txBody>
        </p:sp>
        <p:sp>
          <p:nvSpPr>
            <p:cNvPr id="199735" name="Freeform 8"/>
            <p:cNvSpPr>
              <a:spLocks/>
            </p:cNvSpPr>
            <p:nvPr/>
          </p:nvSpPr>
          <p:spPr bwMode="auto">
            <a:xfrm>
              <a:off x="1104" y="240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99736" name="Text Box 9"/>
            <p:cNvSpPr txBox="1">
              <a:spLocks noChangeArrowheads="1"/>
            </p:cNvSpPr>
            <p:nvPr/>
          </p:nvSpPr>
          <p:spPr bwMode="auto">
            <a:xfrm>
              <a:off x="1104" y="2467"/>
              <a:ext cx="391" cy="173"/>
            </a:xfrm>
            <a:prstGeom prst="rect">
              <a:avLst/>
            </a:prstGeom>
            <a:noFill/>
            <a:ln w="9525">
              <a:noFill/>
              <a:miter lim="800000"/>
              <a:headEnd/>
              <a:tailEnd/>
            </a:ln>
          </p:spPr>
          <p:txBody>
            <a:bodyPr wrap="none">
              <a:spAutoFit/>
            </a:bodyPr>
            <a:lstStyle/>
            <a:p>
              <a:r>
                <a:rPr lang="en-US" sz="1200">
                  <a:latin typeface="Arial" charset="0"/>
                </a:rPr>
                <a:t>109.5</a:t>
              </a:r>
              <a:r>
                <a:rPr lang="en-US" sz="1200" baseline="30000">
                  <a:latin typeface="Arial" charset="0"/>
                </a:rPr>
                <a:t>o</a:t>
              </a:r>
            </a:p>
          </p:txBody>
        </p:sp>
        <p:sp>
          <p:nvSpPr>
            <p:cNvPr id="199737" name="Text Box 10"/>
            <p:cNvSpPr txBox="1">
              <a:spLocks noChangeArrowheads="1"/>
            </p:cNvSpPr>
            <p:nvPr/>
          </p:nvSpPr>
          <p:spPr bwMode="auto">
            <a:xfrm>
              <a:off x="998" y="1459"/>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38" name="Text Box 11"/>
            <p:cNvSpPr txBox="1">
              <a:spLocks noChangeArrowheads="1"/>
            </p:cNvSpPr>
            <p:nvPr/>
          </p:nvSpPr>
          <p:spPr bwMode="auto">
            <a:xfrm>
              <a:off x="1475" y="2352"/>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39" name="Text Box 12"/>
            <p:cNvSpPr txBox="1">
              <a:spLocks noChangeArrowheads="1"/>
            </p:cNvSpPr>
            <p:nvPr/>
          </p:nvSpPr>
          <p:spPr bwMode="auto">
            <a:xfrm>
              <a:off x="528" y="2371"/>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40" name="Text Box 13"/>
            <p:cNvSpPr txBox="1">
              <a:spLocks noChangeArrowheads="1"/>
            </p:cNvSpPr>
            <p:nvPr/>
          </p:nvSpPr>
          <p:spPr bwMode="auto">
            <a:xfrm>
              <a:off x="851" y="2563"/>
              <a:ext cx="301" cy="365"/>
            </a:xfrm>
            <a:prstGeom prst="rect">
              <a:avLst/>
            </a:prstGeom>
            <a:noFill/>
            <a:ln w="9525">
              <a:noFill/>
              <a:miter lim="800000"/>
              <a:headEnd/>
              <a:tailEnd/>
            </a:ln>
          </p:spPr>
          <p:txBody>
            <a:bodyPr wrap="none">
              <a:spAutoFit/>
            </a:bodyPr>
            <a:lstStyle/>
            <a:p>
              <a:r>
                <a:rPr lang="en-US" sz="3200">
                  <a:latin typeface="Arial" charset="0"/>
                </a:rPr>
                <a:t>H</a:t>
              </a:r>
            </a:p>
          </p:txBody>
        </p:sp>
      </p:grpSp>
      <p:grpSp>
        <p:nvGrpSpPr>
          <p:cNvPr id="199683" name="Group 14"/>
          <p:cNvGrpSpPr>
            <a:grpSpLocks/>
          </p:cNvGrpSpPr>
          <p:nvPr/>
        </p:nvGrpSpPr>
        <p:grpSpPr bwMode="auto">
          <a:xfrm>
            <a:off x="3657600" y="700088"/>
            <a:ext cx="1981200" cy="2422525"/>
            <a:chOff x="2160" y="1392"/>
            <a:chExt cx="1248" cy="1526"/>
          </a:xfrm>
        </p:grpSpPr>
        <p:sp>
          <p:nvSpPr>
            <p:cNvPr id="199718" name="Text Box 15"/>
            <p:cNvSpPr txBox="1">
              <a:spLocks noChangeArrowheads="1"/>
            </p:cNvSpPr>
            <p:nvPr/>
          </p:nvSpPr>
          <p:spPr bwMode="auto">
            <a:xfrm>
              <a:off x="2630" y="2016"/>
              <a:ext cx="301" cy="365"/>
            </a:xfrm>
            <a:prstGeom prst="rect">
              <a:avLst/>
            </a:prstGeom>
            <a:noFill/>
            <a:ln w="9525">
              <a:noFill/>
              <a:miter lim="800000"/>
              <a:headEnd/>
              <a:tailEnd/>
            </a:ln>
          </p:spPr>
          <p:txBody>
            <a:bodyPr wrap="none">
              <a:spAutoFit/>
            </a:bodyPr>
            <a:lstStyle/>
            <a:p>
              <a:r>
                <a:rPr lang="en-US" sz="3200">
                  <a:latin typeface="Arial" charset="0"/>
                </a:rPr>
                <a:t>N</a:t>
              </a:r>
            </a:p>
          </p:txBody>
        </p:sp>
        <p:sp>
          <p:nvSpPr>
            <p:cNvPr id="199719" name="Line 16"/>
            <p:cNvSpPr>
              <a:spLocks noChangeShapeType="1"/>
            </p:cNvSpPr>
            <p:nvPr/>
          </p:nvSpPr>
          <p:spPr bwMode="auto">
            <a:xfrm flipV="1">
              <a:off x="2784" y="1776"/>
              <a:ext cx="0" cy="288"/>
            </a:xfrm>
            <a:prstGeom prst="line">
              <a:avLst/>
            </a:prstGeom>
            <a:noFill/>
            <a:ln w="9525">
              <a:solidFill>
                <a:schemeClr val="tx1"/>
              </a:solidFill>
              <a:round/>
              <a:headEnd/>
              <a:tailEnd/>
            </a:ln>
          </p:spPr>
          <p:txBody>
            <a:bodyPr/>
            <a:lstStyle/>
            <a:p>
              <a:endParaRPr lang="en-US"/>
            </a:p>
          </p:txBody>
        </p:sp>
        <p:sp>
          <p:nvSpPr>
            <p:cNvPr id="199720" name="Freeform 17"/>
            <p:cNvSpPr>
              <a:spLocks/>
            </p:cNvSpPr>
            <p:nvPr/>
          </p:nvSpPr>
          <p:spPr bwMode="auto">
            <a:xfrm>
              <a:off x="2463" y="2294"/>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99721" name="AutoShape 18"/>
            <p:cNvSpPr>
              <a:spLocks noChangeArrowheads="1"/>
            </p:cNvSpPr>
            <p:nvPr/>
          </p:nvSpPr>
          <p:spPr bwMode="auto">
            <a:xfrm rot="1576671">
              <a:off x="2688" y="2294"/>
              <a:ext cx="48" cy="336"/>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99722" name="Line 19"/>
            <p:cNvSpPr>
              <a:spLocks noChangeShapeType="1"/>
            </p:cNvSpPr>
            <p:nvPr/>
          </p:nvSpPr>
          <p:spPr bwMode="auto">
            <a:xfrm>
              <a:off x="2880" y="2294"/>
              <a:ext cx="240" cy="192"/>
            </a:xfrm>
            <a:prstGeom prst="line">
              <a:avLst/>
            </a:prstGeom>
            <a:noFill/>
            <a:ln w="9525">
              <a:solidFill>
                <a:schemeClr val="tx1"/>
              </a:solidFill>
              <a:round/>
              <a:headEnd/>
              <a:tailEnd/>
            </a:ln>
          </p:spPr>
          <p:txBody>
            <a:bodyPr/>
            <a:lstStyle/>
            <a:p>
              <a:endParaRPr lang="en-US"/>
            </a:p>
          </p:txBody>
        </p:sp>
        <p:sp>
          <p:nvSpPr>
            <p:cNvPr id="199723" name="Freeform 20"/>
            <p:cNvSpPr>
              <a:spLocks/>
            </p:cNvSpPr>
            <p:nvPr/>
          </p:nvSpPr>
          <p:spPr bwMode="auto">
            <a:xfrm>
              <a:off x="2736" y="2390"/>
              <a:ext cx="192" cy="112"/>
            </a:xfrm>
            <a:custGeom>
              <a:avLst/>
              <a:gdLst>
                <a:gd name="T0" fmla="*/ 0 w 192"/>
                <a:gd name="T1" fmla="*/ 96 h 112"/>
                <a:gd name="T2" fmla="*/ 144 w 192"/>
                <a:gd name="T3" fmla="*/ 96 h 112"/>
                <a:gd name="T4" fmla="*/ 192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99724" name="Text Box 21"/>
            <p:cNvSpPr txBox="1">
              <a:spLocks noChangeArrowheads="1"/>
            </p:cNvSpPr>
            <p:nvPr/>
          </p:nvSpPr>
          <p:spPr bwMode="auto">
            <a:xfrm>
              <a:off x="2736" y="2457"/>
              <a:ext cx="311" cy="173"/>
            </a:xfrm>
            <a:prstGeom prst="rect">
              <a:avLst/>
            </a:prstGeom>
            <a:noFill/>
            <a:ln w="9525">
              <a:noFill/>
              <a:miter lim="800000"/>
              <a:headEnd/>
              <a:tailEnd/>
            </a:ln>
          </p:spPr>
          <p:txBody>
            <a:bodyPr wrap="none">
              <a:spAutoFit/>
            </a:bodyPr>
            <a:lstStyle/>
            <a:p>
              <a:r>
                <a:rPr lang="en-US" sz="1200">
                  <a:latin typeface="Arial" charset="0"/>
                </a:rPr>
                <a:t>107</a:t>
              </a:r>
              <a:r>
                <a:rPr lang="en-US" sz="1200" baseline="30000">
                  <a:latin typeface="Arial" charset="0"/>
                </a:rPr>
                <a:t>o</a:t>
              </a:r>
            </a:p>
          </p:txBody>
        </p:sp>
        <p:sp>
          <p:nvSpPr>
            <p:cNvPr id="199725" name="Text Box 22"/>
            <p:cNvSpPr txBox="1">
              <a:spLocks noChangeArrowheads="1"/>
            </p:cNvSpPr>
            <p:nvPr/>
          </p:nvSpPr>
          <p:spPr bwMode="auto">
            <a:xfrm>
              <a:off x="3107" y="2342"/>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26" name="Text Box 23"/>
            <p:cNvSpPr txBox="1">
              <a:spLocks noChangeArrowheads="1"/>
            </p:cNvSpPr>
            <p:nvPr/>
          </p:nvSpPr>
          <p:spPr bwMode="auto">
            <a:xfrm>
              <a:off x="2160" y="2361"/>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27" name="Text Box 24"/>
            <p:cNvSpPr txBox="1">
              <a:spLocks noChangeArrowheads="1"/>
            </p:cNvSpPr>
            <p:nvPr/>
          </p:nvSpPr>
          <p:spPr bwMode="auto">
            <a:xfrm>
              <a:off x="2483" y="2553"/>
              <a:ext cx="301" cy="365"/>
            </a:xfrm>
            <a:prstGeom prst="rect">
              <a:avLst/>
            </a:prstGeom>
            <a:noFill/>
            <a:ln w="9525">
              <a:noFill/>
              <a:miter lim="800000"/>
              <a:headEnd/>
              <a:tailEnd/>
            </a:ln>
          </p:spPr>
          <p:txBody>
            <a:bodyPr wrap="none">
              <a:spAutoFit/>
            </a:bodyPr>
            <a:lstStyle/>
            <a:p>
              <a:r>
                <a:rPr lang="en-US" sz="3200">
                  <a:latin typeface="Arial" charset="0"/>
                </a:rPr>
                <a:t>H</a:t>
              </a:r>
            </a:p>
          </p:txBody>
        </p:sp>
        <p:sp>
          <p:nvSpPr>
            <p:cNvPr id="199728" name="Freeform 25"/>
            <p:cNvSpPr>
              <a:spLocks/>
            </p:cNvSpPr>
            <p:nvPr/>
          </p:nvSpPr>
          <p:spPr bwMode="auto">
            <a:xfrm>
              <a:off x="2584" y="1536"/>
              <a:ext cx="400" cy="528"/>
            </a:xfrm>
            <a:custGeom>
              <a:avLst/>
              <a:gdLst>
                <a:gd name="T0" fmla="*/ 152 w 400"/>
                <a:gd name="T1" fmla="*/ 528 h 528"/>
                <a:gd name="T2" fmla="*/ 8 w 400"/>
                <a:gd name="T3" fmla="*/ 144 h 528"/>
                <a:gd name="T4" fmla="*/ 200 w 400"/>
                <a:gd name="T5" fmla="*/ 0 h 528"/>
                <a:gd name="T6" fmla="*/ 392 w 400"/>
                <a:gd name="T7" fmla="*/ 144 h 528"/>
                <a:gd name="T8" fmla="*/ 248 w 400"/>
                <a:gd name="T9" fmla="*/ 528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99729" name="Text Box 26"/>
            <p:cNvSpPr txBox="1">
              <a:spLocks noChangeArrowheads="1"/>
            </p:cNvSpPr>
            <p:nvPr/>
          </p:nvSpPr>
          <p:spPr bwMode="auto">
            <a:xfrm>
              <a:off x="2640" y="1392"/>
              <a:ext cx="258" cy="365"/>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grpSp>
      <p:sp>
        <p:nvSpPr>
          <p:cNvPr id="199684" name="Text Box 27"/>
          <p:cNvSpPr txBox="1">
            <a:spLocks noChangeArrowheads="1"/>
          </p:cNvSpPr>
          <p:nvPr/>
        </p:nvSpPr>
        <p:spPr bwMode="auto">
          <a:xfrm>
            <a:off x="7070725" y="1690688"/>
            <a:ext cx="500063" cy="579437"/>
          </a:xfrm>
          <a:prstGeom prst="rect">
            <a:avLst/>
          </a:prstGeom>
          <a:noFill/>
          <a:ln w="9525">
            <a:noFill/>
            <a:miter lim="800000"/>
            <a:headEnd/>
            <a:tailEnd/>
          </a:ln>
        </p:spPr>
        <p:txBody>
          <a:bodyPr wrap="none">
            <a:spAutoFit/>
          </a:bodyPr>
          <a:lstStyle/>
          <a:p>
            <a:r>
              <a:rPr lang="en-US" sz="3200">
                <a:latin typeface="Arial" charset="0"/>
              </a:rPr>
              <a:t>O</a:t>
            </a:r>
          </a:p>
        </p:txBody>
      </p:sp>
      <p:sp>
        <p:nvSpPr>
          <p:cNvPr id="199685" name="Line 28"/>
          <p:cNvSpPr>
            <a:spLocks noChangeShapeType="1"/>
          </p:cNvSpPr>
          <p:nvPr/>
        </p:nvSpPr>
        <p:spPr bwMode="auto">
          <a:xfrm flipV="1">
            <a:off x="7315200" y="1309688"/>
            <a:ext cx="0" cy="457200"/>
          </a:xfrm>
          <a:prstGeom prst="line">
            <a:avLst/>
          </a:prstGeom>
          <a:noFill/>
          <a:ln w="9525">
            <a:solidFill>
              <a:schemeClr val="tx1"/>
            </a:solidFill>
            <a:round/>
            <a:headEnd/>
            <a:tailEnd/>
          </a:ln>
        </p:spPr>
        <p:txBody>
          <a:bodyPr/>
          <a:lstStyle/>
          <a:p>
            <a:endParaRPr lang="en-US"/>
          </a:p>
        </p:txBody>
      </p:sp>
      <p:sp>
        <p:nvSpPr>
          <p:cNvPr id="199686" name="Freeform 29"/>
          <p:cNvSpPr>
            <a:spLocks/>
          </p:cNvSpPr>
          <p:nvPr/>
        </p:nvSpPr>
        <p:spPr bwMode="auto">
          <a:xfrm>
            <a:off x="6805613" y="2132013"/>
            <a:ext cx="357187" cy="269875"/>
          </a:xfrm>
          <a:custGeom>
            <a:avLst/>
            <a:gdLst>
              <a:gd name="T0" fmla="*/ 357187 w 225"/>
              <a:gd name="T1" fmla="*/ 0 h 170"/>
              <a:gd name="T2" fmla="*/ 0 w 225"/>
              <a:gd name="T3" fmla="*/ 269875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prstDash val="dash"/>
            <a:round/>
            <a:headEnd/>
            <a:tailEnd/>
          </a:ln>
        </p:spPr>
        <p:txBody>
          <a:bodyPr/>
          <a:lstStyle/>
          <a:p>
            <a:endParaRPr lang="en-US"/>
          </a:p>
        </p:txBody>
      </p:sp>
      <p:sp>
        <p:nvSpPr>
          <p:cNvPr id="199687" name="AutoShape 30"/>
          <p:cNvSpPr>
            <a:spLocks noChangeArrowheads="1"/>
          </p:cNvSpPr>
          <p:nvPr/>
        </p:nvSpPr>
        <p:spPr bwMode="auto">
          <a:xfrm rot="1576671">
            <a:off x="7162800" y="2132013"/>
            <a:ext cx="76200" cy="533400"/>
          </a:xfrm>
          <a:prstGeom prst="triangle">
            <a:avLst>
              <a:gd name="adj" fmla="val 41667"/>
            </a:avLst>
          </a:prstGeom>
          <a:gradFill rotWithShape="1">
            <a:gsLst>
              <a:gs pos="0">
                <a:schemeClr val="bg2"/>
              </a:gs>
              <a:gs pos="100000">
                <a:schemeClr val="tx2"/>
              </a:gs>
            </a:gsLst>
            <a:lin ang="5400000" scaled="1"/>
          </a:gradFill>
          <a:ln w="9525">
            <a:solidFill>
              <a:schemeClr val="tx1"/>
            </a:solidFill>
            <a:miter lim="800000"/>
            <a:headEnd/>
            <a:tailEnd/>
          </a:ln>
        </p:spPr>
        <p:txBody>
          <a:bodyPr wrap="none" anchor="ctr"/>
          <a:lstStyle/>
          <a:p>
            <a:endParaRPr lang="en-US"/>
          </a:p>
        </p:txBody>
      </p:sp>
      <p:sp>
        <p:nvSpPr>
          <p:cNvPr id="199688" name="Line 31"/>
          <p:cNvSpPr>
            <a:spLocks noChangeShapeType="1"/>
          </p:cNvSpPr>
          <p:nvPr/>
        </p:nvSpPr>
        <p:spPr bwMode="auto">
          <a:xfrm>
            <a:off x="7467600" y="2132013"/>
            <a:ext cx="381000" cy="304800"/>
          </a:xfrm>
          <a:prstGeom prst="line">
            <a:avLst/>
          </a:prstGeom>
          <a:noFill/>
          <a:ln w="9525">
            <a:solidFill>
              <a:schemeClr val="tx1"/>
            </a:solidFill>
            <a:round/>
            <a:headEnd/>
            <a:tailEnd/>
          </a:ln>
        </p:spPr>
        <p:txBody>
          <a:bodyPr/>
          <a:lstStyle/>
          <a:p>
            <a:endParaRPr lang="en-US"/>
          </a:p>
        </p:txBody>
      </p:sp>
      <p:sp>
        <p:nvSpPr>
          <p:cNvPr id="199689" name="Freeform 32"/>
          <p:cNvSpPr>
            <a:spLocks/>
          </p:cNvSpPr>
          <p:nvPr/>
        </p:nvSpPr>
        <p:spPr bwMode="auto">
          <a:xfrm>
            <a:off x="7239000" y="2284413"/>
            <a:ext cx="304800" cy="177800"/>
          </a:xfrm>
          <a:custGeom>
            <a:avLst/>
            <a:gdLst>
              <a:gd name="T0" fmla="*/ 0 w 192"/>
              <a:gd name="T1" fmla="*/ 152400 h 112"/>
              <a:gd name="T2" fmla="*/ 228600 w 192"/>
              <a:gd name="T3" fmla="*/ 152400 h 112"/>
              <a:gd name="T4" fmla="*/ 304800 w 192"/>
              <a:gd name="T5" fmla="*/ 0 h 112"/>
              <a:gd name="T6" fmla="*/ 0 60000 65536"/>
              <a:gd name="T7" fmla="*/ 0 60000 65536"/>
              <a:gd name="T8" fmla="*/ 0 60000 65536"/>
              <a:gd name="T9" fmla="*/ 0 w 192"/>
              <a:gd name="T10" fmla="*/ 0 h 112"/>
              <a:gd name="T11" fmla="*/ 192 w 192"/>
              <a:gd name="T12" fmla="*/ 112 h 112"/>
            </a:gdLst>
            <a:ahLst/>
            <a:cxnLst>
              <a:cxn ang="T6">
                <a:pos x="T0" y="T1"/>
              </a:cxn>
              <a:cxn ang="T7">
                <a:pos x="T2" y="T3"/>
              </a:cxn>
              <a:cxn ang="T8">
                <a:pos x="T4" y="T5"/>
              </a:cxn>
            </a:cxnLst>
            <a:rect l="T9" t="T10" r="T11" b="T12"/>
            <a:pathLst>
              <a:path w="192" h="112">
                <a:moveTo>
                  <a:pt x="0" y="96"/>
                </a:moveTo>
                <a:cubicBezTo>
                  <a:pt x="56" y="104"/>
                  <a:pt x="112" y="112"/>
                  <a:pt x="144" y="96"/>
                </a:cubicBezTo>
                <a:cubicBezTo>
                  <a:pt x="176" y="80"/>
                  <a:pt x="184" y="40"/>
                  <a:pt x="192" y="0"/>
                </a:cubicBezTo>
              </a:path>
            </a:pathLst>
          </a:custGeom>
          <a:noFill/>
          <a:ln w="9525">
            <a:solidFill>
              <a:schemeClr val="accent2"/>
            </a:solidFill>
            <a:round/>
            <a:headEnd type="triangle" w="med" len="med"/>
            <a:tailEnd type="triangle" w="med" len="med"/>
          </a:ln>
        </p:spPr>
        <p:txBody>
          <a:bodyPr/>
          <a:lstStyle/>
          <a:p>
            <a:endParaRPr lang="en-US"/>
          </a:p>
        </p:txBody>
      </p:sp>
      <p:sp>
        <p:nvSpPr>
          <p:cNvPr id="199690" name="Text Box 33"/>
          <p:cNvSpPr txBox="1">
            <a:spLocks noChangeArrowheads="1"/>
          </p:cNvSpPr>
          <p:nvPr/>
        </p:nvSpPr>
        <p:spPr bwMode="auto">
          <a:xfrm>
            <a:off x="7239000" y="2390775"/>
            <a:ext cx="620713" cy="274638"/>
          </a:xfrm>
          <a:prstGeom prst="rect">
            <a:avLst/>
          </a:prstGeom>
          <a:noFill/>
          <a:ln w="9525">
            <a:noFill/>
            <a:miter lim="800000"/>
            <a:headEnd/>
            <a:tailEnd/>
          </a:ln>
        </p:spPr>
        <p:txBody>
          <a:bodyPr wrap="none">
            <a:spAutoFit/>
          </a:bodyPr>
          <a:lstStyle/>
          <a:p>
            <a:r>
              <a:rPr lang="en-US" sz="1200">
                <a:latin typeface="Arial" charset="0"/>
              </a:rPr>
              <a:t>104.5</a:t>
            </a:r>
            <a:r>
              <a:rPr lang="en-US" sz="1200" baseline="30000">
                <a:latin typeface="Arial" charset="0"/>
              </a:rPr>
              <a:t>o</a:t>
            </a:r>
          </a:p>
        </p:txBody>
      </p:sp>
      <p:sp>
        <p:nvSpPr>
          <p:cNvPr id="199691" name="Text Box 34"/>
          <p:cNvSpPr txBox="1">
            <a:spLocks noChangeArrowheads="1"/>
          </p:cNvSpPr>
          <p:nvPr/>
        </p:nvSpPr>
        <p:spPr bwMode="auto">
          <a:xfrm>
            <a:off x="7827963" y="2208213"/>
            <a:ext cx="477837" cy="579437"/>
          </a:xfrm>
          <a:prstGeom prst="rect">
            <a:avLst/>
          </a:prstGeom>
          <a:noFill/>
          <a:ln w="9525">
            <a:noFill/>
            <a:miter lim="800000"/>
            <a:headEnd/>
            <a:tailEnd/>
          </a:ln>
        </p:spPr>
        <p:txBody>
          <a:bodyPr wrap="none">
            <a:spAutoFit/>
          </a:bodyPr>
          <a:lstStyle/>
          <a:p>
            <a:r>
              <a:rPr lang="en-US" sz="3200">
                <a:latin typeface="Arial" charset="0"/>
              </a:rPr>
              <a:t>H</a:t>
            </a:r>
          </a:p>
        </p:txBody>
      </p:sp>
      <p:sp>
        <p:nvSpPr>
          <p:cNvPr id="199692" name="Text Box 35"/>
          <p:cNvSpPr txBox="1">
            <a:spLocks noChangeArrowheads="1"/>
          </p:cNvSpPr>
          <p:nvPr/>
        </p:nvSpPr>
        <p:spPr bwMode="auto">
          <a:xfrm>
            <a:off x="6837363" y="2543175"/>
            <a:ext cx="477837" cy="579438"/>
          </a:xfrm>
          <a:prstGeom prst="rect">
            <a:avLst/>
          </a:prstGeom>
          <a:noFill/>
          <a:ln w="9525">
            <a:noFill/>
            <a:miter lim="800000"/>
            <a:headEnd/>
            <a:tailEnd/>
          </a:ln>
        </p:spPr>
        <p:txBody>
          <a:bodyPr wrap="none">
            <a:spAutoFit/>
          </a:bodyPr>
          <a:lstStyle/>
          <a:p>
            <a:r>
              <a:rPr lang="en-US" sz="3200">
                <a:latin typeface="Arial" charset="0"/>
              </a:rPr>
              <a:t>H</a:t>
            </a:r>
          </a:p>
        </p:txBody>
      </p:sp>
      <p:sp>
        <p:nvSpPr>
          <p:cNvPr id="199693" name="Freeform 36"/>
          <p:cNvSpPr>
            <a:spLocks/>
          </p:cNvSpPr>
          <p:nvPr/>
        </p:nvSpPr>
        <p:spPr bwMode="auto">
          <a:xfrm>
            <a:off x="6997700" y="928688"/>
            <a:ext cx="635000" cy="838200"/>
          </a:xfrm>
          <a:custGeom>
            <a:avLst/>
            <a:gdLst>
              <a:gd name="T0" fmla="*/ 241300 w 400"/>
              <a:gd name="T1" fmla="*/ 838200 h 528"/>
              <a:gd name="T2" fmla="*/ 12700 w 400"/>
              <a:gd name="T3" fmla="*/ 228600 h 528"/>
              <a:gd name="T4" fmla="*/ 317500 w 400"/>
              <a:gd name="T5" fmla="*/ 0 h 528"/>
              <a:gd name="T6" fmla="*/ 622300 w 400"/>
              <a:gd name="T7" fmla="*/ 228600 h 528"/>
              <a:gd name="T8" fmla="*/ 393700 w 400"/>
              <a:gd name="T9" fmla="*/ 838200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99694" name="Text Box 37"/>
          <p:cNvSpPr txBox="1">
            <a:spLocks noChangeArrowheads="1"/>
          </p:cNvSpPr>
          <p:nvPr/>
        </p:nvSpPr>
        <p:spPr bwMode="auto">
          <a:xfrm>
            <a:off x="7086600" y="700088"/>
            <a:ext cx="409575" cy="579437"/>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sp>
        <p:nvSpPr>
          <p:cNvPr id="199695" name="Freeform 38"/>
          <p:cNvSpPr>
            <a:spLocks noChangeAspect="1"/>
          </p:cNvSpPr>
          <p:nvPr/>
        </p:nvSpPr>
        <p:spPr bwMode="auto">
          <a:xfrm rot="-7349268">
            <a:off x="6654800" y="1990726"/>
            <a:ext cx="503237" cy="665162"/>
          </a:xfrm>
          <a:custGeom>
            <a:avLst/>
            <a:gdLst>
              <a:gd name="T0" fmla="*/ 191230 w 400"/>
              <a:gd name="T1" fmla="*/ 665162 h 528"/>
              <a:gd name="T2" fmla="*/ 10065 w 400"/>
              <a:gd name="T3" fmla="*/ 181408 h 528"/>
              <a:gd name="T4" fmla="*/ 251619 w 400"/>
              <a:gd name="T5" fmla="*/ 0 h 528"/>
              <a:gd name="T6" fmla="*/ 493172 w 400"/>
              <a:gd name="T7" fmla="*/ 181408 h 528"/>
              <a:gd name="T8" fmla="*/ 312007 w 400"/>
              <a:gd name="T9" fmla="*/ 665162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199696" name="Text Box 39"/>
          <p:cNvSpPr txBox="1">
            <a:spLocks noChangeArrowheads="1"/>
          </p:cNvSpPr>
          <p:nvPr/>
        </p:nvSpPr>
        <p:spPr bwMode="auto">
          <a:xfrm rot="-7228883">
            <a:off x="6439694" y="2215357"/>
            <a:ext cx="409575" cy="579437"/>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sp>
        <p:nvSpPr>
          <p:cNvPr id="199697" name="Text Box 40"/>
          <p:cNvSpPr txBox="1">
            <a:spLocks noChangeArrowheads="1"/>
          </p:cNvSpPr>
          <p:nvPr/>
        </p:nvSpPr>
        <p:spPr bwMode="auto">
          <a:xfrm>
            <a:off x="990600" y="3367088"/>
            <a:ext cx="1614488" cy="366712"/>
          </a:xfrm>
          <a:prstGeom prst="rect">
            <a:avLst/>
          </a:prstGeom>
          <a:noFill/>
          <a:ln w="9525">
            <a:noFill/>
            <a:miter lim="800000"/>
            <a:headEnd/>
            <a:tailEnd/>
          </a:ln>
        </p:spPr>
        <p:txBody>
          <a:bodyPr wrap="none">
            <a:spAutoFit/>
          </a:bodyPr>
          <a:lstStyle/>
          <a:p>
            <a:r>
              <a:rPr lang="en-US" sz="1800">
                <a:latin typeface="Arial" charset="0"/>
              </a:rPr>
              <a:t>CH</a:t>
            </a:r>
            <a:r>
              <a:rPr lang="en-US" sz="1800" baseline="-25000">
                <a:latin typeface="Arial" charset="0"/>
              </a:rPr>
              <a:t>4</a:t>
            </a:r>
            <a:r>
              <a:rPr lang="en-US" sz="1800">
                <a:latin typeface="Arial" charset="0"/>
              </a:rPr>
              <a:t>, methane</a:t>
            </a:r>
          </a:p>
        </p:txBody>
      </p:sp>
      <p:sp>
        <p:nvSpPr>
          <p:cNvPr id="199698" name="Text Box 41"/>
          <p:cNvSpPr txBox="1">
            <a:spLocks noChangeArrowheads="1"/>
          </p:cNvSpPr>
          <p:nvPr/>
        </p:nvSpPr>
        <p:spPr bwMode="auto">
          <a:xfrm>
            <a:off x="3810000" y="3367088"/>
            <a:ext cx="1665288" cy="366712"/>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3</a:t>
            </a:r>
            <a:r>
              <a:rPr lang="en-US" sz="1800">
                <a:latin typeface="Arial" charset="0"/>
              </a:rPr>
              <a:t>, ammonia</a:t>
            </a:r>
          </a:p>
        </p:txBody>
      </p:sp>
      <p:sp>
        <p:nvSpPr>
          <p:cNvPr id="199699" name="Text Box 42"/>
          <p:cNvSpPr txBox="1">
            <a:spLocks noChangeArrowheads="1"/>
          </p:cNvSpPr>
          <p:nvPr/>
        </p:nvSpPr>
        <p:spPr bwMode="auto">
          <a:xfrm>
            <a:off x="6780213" y="3367088"/>
            <a:ext cx="1296987" cy="366712"/>
          </a:xfrm>
          <a:prstGeom prst="rect">
            <a:avLst/>
          </a:prstGeom>
          <a:noFill/>
          <a:ln w="9525">
            <a:noFill/>
            <a:miter lim="800000"/>
            <a:headEnd/>
            <a:tailEnd/>
          </a:ln>
        </p:spPr>
        <p:txBody>
          <a:bodyPr wrap="none">
            <a:spAutoFit/>
          </a:bodyPr>
          <a:lstStyle/>
          <a:p>
            <a:r>
              <a:rPr lang="en-US" sz="1800">
                <a:latin typeface="Arial" charset="0"/>
              </a:rPr>
              <a:t>H</a:t>
            </a:r>
            <a:r>
              <a:rPr lang="en-US" sz="1800" baseline="-25000">
                <a:latin typeface="Arial" charset="0"/>
              </a:rPr>
              <a:t>2</a:t>
            </a:r>
            <a:r>
              <a:rPr lang="en-US" sz="1800">
                <a:latin typeface="Arial" charset="0"/>
              </a:rPr>
              <a:t>O, water</a:t>
            </a:r>
          </a:p>
        </p:txBody>
      </p:sp>
      <p:sp>
        <p:nvSpPr>
          <p:cNvPr id="105515" name="Freeform 43"/>
          <p:cNvSpPr>
            <a:spLocks/>
          </p:cNvSpPr>
          <p:nvPr/>
        </p:nvSpPr>
        <p:spPr bwMode="auto">
          <a:xfrm>
            <a:off x="2362200" y="4114800"/>
            <a:ext cx="635000" cy="838200"/>
          </a:xfrm>
          <a:custGeom>
            <a:avLst/>
            <a:gdLst>
              <a:gd name="T0" fmla="*/ 241300 w 400"/>
              <a:gd name="T1" fmla="*/ 838200 h 528"/>
              <a:gd name="T2" fmla="*/ 12700 w 400"/>
              <a:gd name="T3" fmla="*/ 228600 h 528"/>
              <a:gd name="T4" fmla="*/ 317500 w 400"/>
              <a:gd name="T5" fmla="*/ 0 h 528"/>
              <a:gd name="T6" fmla="*/ 622300 w 400"/>
              <a:gd name="T7" fmla="*/ 228600 h 528"/>
              <a:gd name="T8" fmla="*/ 393700 w 400"/>
              <a:gd name="T9" fmla="*/ 838200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gradFill rotWithShape="1">
            <a:gsLst>
              <a:gs pos="0">
                <a:srgbClr val="D6D1FB"/>
              </a:gs>
              <a:gs pos="100000">
                <a:srgbClr val="E3E0FC"/>
              </a:gs>
            </a:gsLst>
            <a:lin ang="5400000" scaled="1"/>
          </a:gradFill>
          <a:ln w="9525">
            <a:noFill/>
            <a:round/>
            <a:headEnd/>
            <a:tailEnd/>
          </a:ln>
        </p:spPr>
        <p:txBody>
          <a:bodyPr/>
          <a:lstStyle/>
          <a:p>
            <a:endParaRPr lang="en-US"/>
          </a:p>
        </p:txBody>
      </p:sp>
      <p:sp>
        <p:nvSpPr>
          <p:cNvPr id="105516" name="Text Box 44"/>
          <p:cNvSpPr txBox="1">
            <a:spLocks noChangeArrowheads="1"/>
          </p:cNvSpPr>
          <p:nvPr/>
        </p:nvSpPr>
        <p:spPr bwMode="auto">
          <a:xfrm>
            <a:off x="2451100" y="3886200"/>
            <a:ext cx="409575" cy="579438"/>
          </a:xfrm>
          <a:prstGeom prst="rect">
            <a:avLst/>
          </a:prstGeom>
          <a:noFill/>
          <a:ln w="9525">
            <a:noFill/>
            <a:miter lim="800000"/>
            <a:headEnd/>
            <a:tailEnd/>
          </a:ln>
        </p:spPr>
        <p:txBody>
          <a:bodyPr wrap="none">
            <a:spAutoFit/>
          </a:bodyPr>
          <a:lstStyle/>
          <a:p>
            <a:r>
              <a:rPr lang="en-US" sz="3200" b="1">
                <a:solidFill>
                  <a:srgbClr val="FF0000"/>
                </a:solidFill>
                <a:latin typeface="Arial" charset="0"/>
              </a:rPr>
              <a:t>..</a:t>
            </a:r>
          </a:p>
        </p:txBody>
      </p:sp>
      <p:sp>
        <p:nvSpPr>
          <p:cNvPr id="105517" name="Line 45"/>
          <p:cNvSpPr>
            <a:spLocks noChangeShapeType="1"/>
          </p:cNvSpPr>
          <p:nvPr/>
        </p:nvSpPr>
        <p:spPr bwMode="auto">
          <a:xfrm>
            <a:off x="3886200" y="5105400"/>
            <a:ext cx="1371600" cy="0"/>
          </a:xfrm>
          <a:prstGeom prst="line">
            <a:avLst/>
          </a:prstGeom>
          <a:noFill/>
          <a:ln w="25400">
            <a:solidFill>
              <a:schemeClr val="tx1"/>
            </a:solidFill>
            <a:round/>
            <a:headEnd/>
            <a:tailEnd type="triangle" w="med" len="med"/>
          </a:ln>
        </p:spPr>
        <p:txBody>
          <a:bodyPr/>
          <a:lstStyle/>
          <a:p>
            <a:endParaRPr lang="en-US"/>
          </a:p>
        </p:txBody>
      </p:sp>
      <p:grpSp>
        <p:nvGrpSpPr>
          <p:cNvPr id="4" name="Group 46"/>
          <p:cNvGrpSpPr>
            <a:grpSpLocks/>
          </p:cNvGrpSpPr>
          <p:nvPr/>
        </p:nvGrpSpPr>
        <p:grpSpPr bwMode="auto">
          <a:xfrm>
            <a:off x="5638800" y="4800600"/>
            <a:ext cx="2209800" cy="1003300"/>
            <a:chOff x="3744" y="3024"/>
            <a:chExt cx="1392" cy="632"/>
          </a:xfrm>
        </p:grpSpPr>
        <p:sp>
          <p:nvSpPr>
            <p:cNvPr id="105519" name="Rectangle 47"/>
            <p:cNvSpPr>
              <a:spLocks noChangeAspect="1" noChangeArrowheads="1"/>
            </p:cNvSpPr>
            <p:nvPr/>
          </p:nvSpPr>
          <p:spPr bwMode="auto">
            <a:xfrm rot="1466637">
              <a:off x="4480" y="3292"/>
              <a:ext cx="468" cy="66"/>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5520" name="Rectangle 48"/>
            <p:cNvSpPr>
              <a:spLocks noChangeAspect="1" noChangeArrowheads="1"/>
            </p:cNvSpPr>
            <p:nvPr/>
          </p:nvSpPr>
          <p:spPr bwMode="auto">
            <a:xfrm rot="-1282237">
              <a:off x="3945" y="3292"/>
              <a:ext cx="468" cy="66"/>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99715" name="Oval 49"/>
            <p:cNvSpPr>
              <a:spLocks noChangeAspect="1" noChangeArrowheads="1"/>
            </p:cNvSpPr>
            <p:nvPr/>
          </p:nvSpPr>
          <p:spPr bwMode="auto">
            <a:xfrm>
              <a:off x="3744" y="3292"/>
              <a:ext cx="345" cy="344"/>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199716" name="Oval 50"/>
            <p:cNvSpPr>
              <a:spLocks noChangeAspect="1" noChangeArrowheads="1"/>
            </p:cNvSpPr>
            <p:nvPr/>
          </p:nvSpPr>
          <p:spPr bwMode="auto">
            <a:xfrm>
              <a:off x="4272" y="3024"/>
              <a:ext cx="345" cy="344"/>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199717" name="Oval 51"/>
            <p:cNvSpPr>
              <a:spLocks noChangeAspect="1" noChangeArrowheads="1"/>
            </p:cNvSpPr>
            <p:nvPr/>
          </p:nvSpPr>
          <p:spPr bwMode="auto">
            <a:xfrm>
              <a:off x="4791" y="3312"/>
              <a:ext cx="345" cy="344"/>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grpSp>
      <p:sp>
        <p:nvSpPr>
          <p:cNvPr id="105524" name="Text Box 52"/>
          <p:cNvSpPr txBox="1">
            <a:spLocks noChangeArrowheads="1"/>
          </p:cNvSpPr>
          <p:nvPr/>
        </p:nvSpPr>
        <p:spPr bwMode="auto">
          <a:xfrm>
            <a:off x="1371600" y="4191000"/>
            <a:ext cx="800100" cy="457200"/>
          </a:xfrm>
          <a:prstGeom prst="rect">
            <a:avLst/>
          </a:prstGeom>
          <a:noFill/>
          <a:ln w="9525">
            <a:noFill/>
            <a:miter lim="800000"/>
            <a:headEnd/>
            <a:tailEnd/>
          </a:ln>
        </p:spPr>
        <p:txBody>
          <a:bodyPr wrap="none">
            <a:spAutoFit/>
          </a:bodyPr>
          <a:lstStyle/>
          <a:p>
            <a:pPr algn="ctr"/>
            <a:r>
              <a:rPr lang="en-US" sz="1200">
                <a:latin typeface="Arial" charset="0"/>
              </a:rPr>
              <a:t>lone pair</a:t>
            </a:r>
          </a:p>
          <a:p>
            <a:pPr algn="ctr"/>
            <a:r>
              <a:rPr lang="en-US" sz="1200">
                <a:latin typeface="Arial" charset="0"/>
              </a:rPr>
              <a:t>electrons</a:t>
            </a:r>
          </a:p>
        </p:txBody>
      </p:sp>
      <p:grpSp>
        <p:nvGrpSpPr>
          <p:cNvPr id="5" name="Group 53"/>
          <p:cNvGrpSpPr>
            <a:grpSpLocks/>
          </p:cNvGrpSpPr>
          <p:nvPr/>
        </p:nvGrpSpPr>
        <p:grpSpPr bwMode="auto">
          <a:xfrm>
            <a:off x="1676400" y="4892675"/>
            <a:ext cx="1947863" cy="1584325"/>
            <a:chOff x="1056" y="3082"/>
            <a:chExt cx="1227" cy="998"/>
          </a:xfrm>
        </p:grpSpPr>
        <p:sp>
          <p:nvSpPr>
            <p:cNvPr id="199706" name="Text Box 54"/>
            <p:cNvSpPr txBox="1">
              <a:spLocks noChangeArrowheads="1"/>
            </p:cNvSpPr>
            <p:nvPr/>
          </p:nvSpPr>
          <p:spPr bwMode="auto">
            <a:xfrm>
              <a:off x="1526" y="3082"/>
              <a:ext cx="315" cy="365"/>
            </a:xfrm>
            <a:prstGeom prst="rect">
              <a:avLst/>
            </a:prstGeom>
            <a:noFill/>
            <a:ln w="9525">
              <a:noFill/>
              <a:miter lim="800000"/>
              <a:headEnd/>
              <a:tailEnd/>
            </a:ln>
          </p:spPr>
          <p:txBody>
            <a:bodyPr wrap="none">
              <a:spAutoFit/>
            </a:bodyPr>
            <a:lstStyle/>
            <a:p>
              <a:r>
                <a:rPr lang="en-US" sz="3200">
                  <a:latin typeface="Arial" charset="0"/>
                </a:rPr>
                <a:t>O</a:t>
              </a:r>
            </a:p>
          </p:txBody>
        </p:sp>
        <p:sp>
          <p:nvSpPr>
            <p:cNvPr id="199707" name="Freeform 55"/>
            <p:cNvSpPr>
              <a:spLocks/>
            </p:cNvSpPr>
            <p:nvPr/>
          </p:nvSpPr>
          <p:spPr bwMode="auto">
            <a:xfrm>
              <a:off x="1359" y="3360"/>
              <a:ext cx="225" cy="170"/>
            </a:xfrm>
            <a:custGeom>
              <a:avLst/>
              <a:gdLst>
                <a:gd name="T0" fmla="*/ 225 w 225"/>
                <a:gd name="T1" fmla="*/ 0 h 170"/>
                <a:gd name="T2" fmla="*/ 0 w 225"/>
                <a:gd name="T3" fmla="*/ 170 h 170"/>
                <a:gd name="T4" fmla="*/ 0 60000 65536"/>
                <a:gd name="T5" fmla="*/ 0 60000 65536"/>
                <a:gd name="T6" fmla="*/ 0 w 225"/>
                <a:gd name="T7" fmla="*/ 0 h 170"/>
                <a:gd name="T8" fmla="*/ 225 w 225"/>
                <a:gd name="T9" fmla="*/ 170 h 170"/>
              </a:gdLst>
              <a:ahLst/>
              <a:cxnLst>
                <a:cxn ang="T4">
                  <a:pos x="T0" y="T1"/>
                </a:cxn>
                <a:cxn ang="T5">
                  <a:pos x="T2" y="T3"/>
                </a:cxn>
              </a:cxnLst>
              <a:rect l="T6" t="T7" r="T8" b="T9"/>
              <a:pathLst>
                <a:path w="225" h="170">
                  <a:moveTo>
                    <a:pt x="225" y="0"/>
                  </a:moveTo>
                  <a:lnTo>
                    <a:pt x="0" y="170"/>
                  </a:lnTo>
                </a:path>
              </a:pathLst>
            </a:custGeom>
            <a:noFill/>
            <a:ln w="9525">
              <a:solidFill>
                <a:schemeClr val="tx1"/>
              </a:solidFill>
              <a:round/>
              <a:headEnd/>
              <a:tailEnd/>
            </a:ln>
          </p:spPr>
          <p:txBody>
            <a:bodyPr/>
            <a:lstStyle/>
            <a:p>
              <a:endParaRPr lang="en-US"/>
            </a:p>
          </p:txBody>
        </p:sp>
        <p:sp>
          <p:nvSpPr>
            <p:cNvPr id="199708" name="Line 56"/>
            <p:cNvSpPr>
              <a:spLocks noChangeShapeType="1"/>
            </p:cNvSpPr>
            <p:nvPr/>
          </p:nvSpPr>
          <p:spPr bwMode="auto">
            <a:xfrm>
              <a:off x="1824" y="3312"/>
              <a:ext cx="240" cy="192"/>
            </a:xfrm>
            <a:prstGeom prst="line">
              <a:avLst/>
            </a:prstGeom>
            <a:noFill/>
            <a:ln w="9525">
              <a:solidFill>
                <a:schemeClr val="tx1"/>
              </a:solidFill>
              <a:round/>
              <a:headEnd/>
              <a:tailEnd/>
            </a:ln>
          </p:spPr>
          <p:txBody>
            <a:bodyPr/>
            <a:lstStyle/>
            <a:p>
              <a:endParaRPr lang="en-US"/>
            </a:p>
          </p:txBody>
        </p:sp>
        <p:sp>
          <p:nvSpPr>
            <p:cNvPr id="199709" name="Text Box 57"/>
            <p:cNvSpPr txBox="1">
              <a:spLocks noChangeArrowheads="1"/>
            </p:cNvSpPr>
            <p:nvPr/>
          </p:nvSpPr>
          <p:spPr bwMode="auto">
            <a:xfrm>
              <a:off x="1968" y="3427"/>
              <a:ext cx="315" cy="365"/>
            </a:xfrm>
            <a:prstGeom prst="rect">
              <a:avLst/>
            </a:prstGeom>
            <a:noFill/>
            <a:ln w="9525">
              <a:noFill/>
              <a:miter lim="800000"/>
              <a:headEnd/>
              <a:tailEnd/>
            </a:ln>
          </p:spPr>
          <p:txBody>
            <a:bodyPr wrap="none">
              <a:spAutoFit/>
            </a:bodyPr>
            <a:lstStyle/>
            <a:p>
              <a:r>
                <a:rPr lang="en-US" sz="3200">
                  <a:latin typeface="Arial" charset="0"/>
                </a:rPr>
                <a:t>O</a:t>
              </a:r>
            </a:p>
          </p:txBody>
        </p:sp>
        <p:sp>
          <p:nvSpPr>
            <p:cNvPr id="199710" name="Text Box 58"/>
            <p:cNvSpPr txBox="1">
              <a:spLocks noChangeArrowheads="1"/>
            </p:cNvSpPr>
            <p:nvPr/>
          </p:nvSpPr>
          <p:spPr bwMode="auto">
            <a:xfrm>
              <a:off x="1056" y="3427"/>
              <a:ext cx="315" cy="365"/>
            </a:xfrm>
            <a:prstGeom prst="rect">
              <a:avLst/>
            </a:prstGeom>
            <a:noFill/>
            <a:ln w="9525">
              <a:noFill/>
              <a:miter lim="800000"/>
              <a:headEnd/>
              <a:tailEnd/>
            </a:ln>
          </p:spPr>
          <p:txBody>
            <a:bodyPr wrap="none">
              <a:spAutoFit/>
            </a:bodyPr>
            <a:lstStyle/>
            <a:p>
              <a:r>
                <a:rPr lang="en-US" sz="3200">
                  <a:latin typeface="Arial" charset="0"/>
                </a:rPr>
                <a:t>O</a:t>
              </a:r>
            </a:p>
          </p:txBody>
        </p:sp>
        <p:sp>
          <p:nvSpPr>
            <p:cNvPr id="199711" name="Line 59"/>
            <p:cNvSpPr>
              <a:spLocks noChangeShapeType="1"/>
            </p:cNvSpPr>
            <p:nvPr/>
          </p:nvSpPr>
          <p:spPr bwMode="auto">
            <a:xfrm>
              <a:off x="1776" y="3360"/>
              <a:ext cx="240" cy="192"/>
            </a:xfrm>
            <a:prstGeom prst="line">
              <a:avLst/>
            </a:prstGeom>
            <a:noFill/>
            <a:ln w="9525">
              <a:solidFill>
                <a:schemeClr val="tx1"/>
              </a:solidFill>
              <a:round/>
              <a:headEnd/>
              <a:tailEnd/>
            </a:ln>
          </p:spPr>
          <p:txBody>
            <a:bodyPr/>
            <a:lstStyle/>
            <a:p>
              <a:endParaRPr lang="en-US"/>
            </a:p>
          </p:txBody>
        </p:sp>
        <p:sp>
          <p:nvSpPr>
            <p:cNvPr id="199712" name="Text Box 60"/>
            <p:cNvSpPr txBox="1">
              <a:spLocks noChangeArrowheads="1"/>
            </p:cNvSpPr>
            <p:nvPr/>
          </p:nvSpPr>
          <p:spPr bwMode="auto">
            <a:xfrm>
              <a:off x="1311" y="3849"/>
              <a:ext cx="753" cy="231"/>
            </a:xfrm>
            <a:prstGeom prst="rect">
              <a:avLst/>
            </a:prstGeom>
            <a:noFill/>
            <a:ln w="9525">
              <a:noFill/>
              <a:miter lim="800000"/>
              <a:headEnd/>
              <a:tailEnd/>
            </a:ln>
          </p:spPr>
          <p:txBody>
            <a:bodyPr wrap="none">
              <a:spAutoFit/>
            </a:bodyPr>
            <a:lstStyle/>
            <a:p>
              <a:r>
                <a:rPr lang="en-US" sz="1800">
                  <a:latin typeface="Arial" charset="0"/>
                </a:rPr>
                <a:t>O</a:t>
              </a:r>
              <a:r>
                <a:rPr lang="en-US" sz="1800" baseline="-25000">
                  <a:latin typeface="Arial" charset="0"/>
                </a:rPr>
                <a:t>3</a:t>
              </a:r>
              <a:r>
                <a:rPr lang="en-US" sz="1800">
                  <a:latin typeface="Arial" charset="0"/>
                </a:rPr>
                <a:t>, ozone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5515"/>
                                        </p:tgtEl>
                                        <p:attrNameLst>
                                          <p:attrName>style.visibility</p:attrName>
                                        </p:attrNameLst>
                                      </p:cBhvr>
                                      <p:to>
                                        <p:strVal val="visible"/>
                                      </p:to>
                                    </p:set>
                                    <p:animEffect transition="in" filter="wipe(down)">
                                      <p:cBhvr>
                                        <p:cTn id="13" dur="500"/>
                                        <p:tgtEl>
                                          <p:spTgt spid="1055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516"/>
                                        </p:tgtEl>
                                        <p:attrNameLst>
                                          <p:attrName>style.visibility</p:attrName>
                                        </p:attrNameLst>
                                      </p:cBhvr>
                                      <p:to>
                                        <p:strVal val="visible"/>
                                      </p:to>
                                    </p:set>
                                    <p:animEffect transition="in" filter="dissolve">
                                      <p:cBhvr>
                                        <p:cTn id="16" dur="500"/>
                                        <p:tgtEl>
                                          <p:spTgt spid="105516"/>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105524"/>
                                        </p:tgtEl>
                                        <p:attrNameLst>
                                          <p:attrName>style.visibility</p:attrName>
                                        </p:attrNameLst>
                                      </p:cBhvr>
                                      <p:to>
                                        <p:strVal val="visible"/>
                                      </p:to>
                                    </p:set>
                                    <p:anim from="(-#ppt_w/2)" to="(#ppt_x)" calcmode="lin" valueType="num">
                                      <p:cBhvr>
                                        <p:cTn id="21" dur="600" fill="hold">
                                          <p:stCondLst>
                                            <p:cond delay="0"/>
                                          </p:stCondLst>
                                        </p:cTn>
                                        <p:tgtEl>
                                          <p:spTgt spid="105524"/>
                                        </p:tgtEl>
                                        <p:attrNameLst>
                                          <p:attrName>ppt_x</p:attrName>
                                        </p:attrNameLst>
                                      </p:cBhvr>
                                    </p:anim>
                                    <p:anim from="0" to="-1.0" calcmode="lin" valueType="num">
                                      <p:cBhvr>
                                        <p:cTn id="22" dur="200" decel="50000" autoRev="1" fill="hold">
                                          <p:stCondLst>
                                            <p:cond delay="600"/>
                                          </p:stCondLst>
                                        </p:cTn>
                                        <p:tgtEl>
                                          <p:spTgt spid="105524"/>
                                        </p:tgtEl>
                                        <p:attrNameLst>
                                          <p:attrName>xshear</p:attrName>
                                        </p:attrNameLst>
                                      </p:cBhvr>
                                    </p:anim>
                                    <p:animScale>
                                      <p:cBhvr>
                                        <p:cTn id="23" dur="200" decel="100000" autoRev="1" fill="hold">
                                          <p:stCondLst>
                                            <p:cond delay="600"/>
                                          </p:stCondLst>
                                        </p:cTn>
                                        <p:tgtEl>
                                          <p:spTgt spid="105524"/>
                                        </p:tgtEl>
                                      </p:cBhvr>
                                      <p:from x="100000" y="100000"/>
                                      <p:to x="80000" y="100000"/>
                                    </p:animScale>
                                    <p:anim by="(#ppt_h/3+#ppt_w*0.1)" calcmode="lin" valueType="num">
                                      <p:cBhvr additive="sum">
                                        <p:cTn id="24" dur="200" decel="100000" autoRev="1" fill="hold">
                                          <p:stCondLst>
                                            <p:cond delay="600"/>
                                          </p:stCondLst>
                                        </p:cTn>
                                        <p:tgtEl>
                                          <p:spTgt spid="105524"/>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5517"/>
                                        </p:tgtEl>
                                        <p:attrNameLst>
                                          <p:attrName>style.visibility</p:attrName>
                                        </p:attrNameLst>
                                      </p:cBhvr>
                                      <p:to>
                                        <p:strVal val="visible"/>
                                      </p:to>
                                    </p:set>
                                    <p:animEffect transition="in" filter="wipe(left)">
                                      <p:cBhvr>
                                        <p:cTn id="29" dur="500"/>
                                        <p:tgtEl>
                                          <p:spTgt spid="10551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5" grpId="0" animBg="1"/>
      <p:bldP spid="105516" grpId="0"/>
      <p:bldP spid="105517" grpId="0" animBg="1"/>
      <p:bldP spid="105524"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reeform 2"/>
          <p:cNvSpPr>
            <a:spLocks/>
          </p:cNvSpPr>
          <p:nvPr/>
        </p:nvSpPr>
        <p:spPr bwMode="auto">
          <a:xfrm>
            <a:off x="7162800" y="2362200"/>
            <a:ext cx="1371600" cy="457200"/>
          </a:xfrm>
          <a:custGeom>
            <a:avLst/>
            <a:gdLst/>
            <a:ahLst/>
            <a:cxnLst>
              <a:cxn ang="0">
                <a:pos x="48" y="144"/>
              </a:cxn>
              <a:cxn ang="0">
                <a:pos x="624" y="288"/>
              </a:cxn>
              <a:cxn ang="0">
                <a:pos x="864" y="0"/>
              </a:cxn>
              <a:cxn ang="0">
                <a:pos x="0" y="144"/>
              </a:cxn>
            </a:cxnLst>
            <a:rect l="0" t="0" r="r" b="b"/>
            <a:pathLst>
              <a:path w="864" h="288">
                <a:moveTo>
                  <a:pt x="48" y="144"/>
                </a:moveTo>
                <a:lnTo>
                  <a:pt x="624" y="288"/>
                </a:lnTo>
                <a:lnTo>
                  <a:pt x="864" y="0"/>
                </a:lnTo>
                <a:lnTo>
                  <a:pt x="0" y="144"/>
                </a:lnTo>
              </a:path>
            </a:pathLst>
          </a:custGeom>
          <a:gradFill rotWithShape="1">
            <a:gsLst>
              <a:gs pos="0">
                <a:schemeClr val="bg2">
                  <a:alpha val="48000"/>
                </a:schemeClr>
              </a:gs>
              <a:gs pos="50000">
                <a:schemeClr val="bg2">
                  <a:gamma/>
                  <a:tint val="82353"/>
                  <a:invGamma/>
                </a:schemeClr>
              </a:gs>
              <a:gs pos="100000">
                <a:schemeClr val="bg2">
                  <a:alpha val="48000"/>
                </a:schemeClr>
              </a:gs>
            </a:gsLst>
            <a:lin ang="0" scaled="1"/>
          </a:gradFill>
          <a:ln w="9525">
            <a:noFill/>
            <a:round/>
            <a:headEnd/>
            <a:tailEnd/>
          </a:ln>
          <a:effectLst/>
        </p:spPr>
        <p:txBody>
          <a:bodyPr/>
          <a:lstStyle/>
          <a:p>
            <a:pPr>
              <a:defRPr/>
            </a:pPr>
            <a:endParaRPr lang="en-US"/>
          </a:p>
        </p:txBody>
      </p:sp>
      <p:grpSp>
        <p:nvGrpSpPr>
          <p:cNvPr id="2" name="Group 3"/>
          <p:cNvGrpSpPr>
            <a:grpSpLocks noChangeAspect="1"/>
          </p:cNvGrpSpPr>
          <p:nvPr/>
        </p:nvGrpSpPr>
        <p:grpSpPr bwMode="auto">
          <a:xfrm rot="2536285">
            <a:off x="3624263" y="1600200"/>
            <a:ext cx="338137" cy="609600"/>
            <a:chOff x="4788" y="768"/>
            <a:chExt cx="300" cy="540"/>
          </a:xfrm>
        </p:grpSpPr>
        <p:sp>
          <p:nvSpPr>
            <p:cNvPr id="200799" name="Freeform 4"/>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200800" name="Text Box 5"/>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3" name="Group 6"/>
          <p:cNvGrpSpPr>
            <a:grpSpLocks noChangeAspect="1"/>
          </p:cNvGrpSpPr>
          <p:nvPr/>
        </p:nvGrpSpPr>
        <p:grpSpPr bwMode="auto">
          <a:xfrm rot="-2039269">
            <a:off x="3048000" y="1600200"/>
            <a:ext cx="338138" cy="609600"/>
            <a:chOff x="4788" y="768"/>
            <a:chExt cx="300" cy="540"/>
          </a:xfrm>
        </p:grpSpPr>
        <p:sp>
          <p:nvSpPr>
            <p:cNvPr id="200797" name="Freeform 7"/>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200798" name="Text Box 8"/>
            <p:cNvSpPr txBox="1">
              <a:spLocks noChangeAspect="1" noChangeArrowheads="1"/>
            </p:cNvSpPr>
            <p:nvPr/>
          </p:nvSpPr>
          <p:spPr bwMode="auto">
            <a:xfrm>
              <a:off x="4844" y="768"/>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grpSp>
        <p:nvGrpSpPr>
          <p:cNvPr id="4" name="Group 9"/>
          <p:cNvGrpSpPr>
            <a:grpSpLocks/>
          </p:cNvGrpSpPr>
          <p:nvPr/>
        </p:nvGrpSpPr>
        <p:grpSpPr bwMode="auto">
          <a:xfrm>
            <a:off x="7600950" y="1317625"/>
            <a:ext cx="476250" cy="758825"/>
            <a:chOff x="4788" y="830"/>
            <a:chExt cx="300" cy="478"/>
          </a:xfrm>
        </p:grpSpPr>
        <p:sp>
          <p:nvSpPr>
            <p:cNvPr id="200795" name="Freeform 10"/>
            <p:cNvSpPr>
              <a:spLocks noChangeAspect="1"/>
            </p:cNvSpPr>
            <p:nvPr/>
          </p:nvSpPr>
          <p:spPr bwMode="auto">
            <a:xfrm>
              <a:off x="4788" y="912"/>
              <a:ext cx="300" cy="396"/>
            </a:xfrm>
            <a:custGeom>
              <a:avLst/>
              <a:gdLst>
                <a:gd name="T0" fmla="*/ 114 w 400"/>
                <a:gd name="T1" fmla="*/ 396 h 528"/>
                <a:gd name="T2" fmla="*/ 6 w 400"/>
                <a:gd name="T3" fmla="*/ 108 h 528"/>
                <a:gd name="T4" fmla="*/ 150 w 400"/>
                <a:gd name="T5" fmla="*/ 0 h 528"/>
                <a:gd name="T6" fmla="*/ 294 w 400"/>
                <a:gd name="T7" fmla="*/ 108 h 528"/>
                <a:gd name="T8" fmla="*/ 186 w 400"/>
                <a:gd name="T9" fmla="*/ 396 h 528"/>
                <a:gd name="T10" fmla="*/ 0 60000 65536"/>
                <a:gd name="T11" fmla="*/ 0 60000 65536"/>
                <a:gd name="T12" fmla="*/ 0 60000 65536"/>
                <a:gd name="T13" fmla="*/ 0 60000 65536"/>
                <a:gd name="T14" fmla="*/ 0 60000 65536"/>
                <a:gd name="T15" fmla="*/ 0 w 400"/>
                <a:gd name="T16" fmla="*/ 0 h 528"/>
                <a:gd name="T17" fmla="*/ 400 w 400"/>
                <a:gd name="T18" fmla="*/ 528 h 528"/>
              </a:gdLst>
              <a:ahLst/>
              <a:cxnLst>
                <a:cxn ang="T10">
                  <a:pos x="T0" y="T1"/>
                </a:cxn>
                <a:cxn ang="T11">
                  <a:pos x="T2" y="T3"/>
                </a:cxn>
                <a:cxn ang="T12">
                  <a:pos x="T4" y="T5"/>
                </a:cxn>
                <a:cxn ang="T13">
                  <a:pos x="T6" y="T7"/>
                </a:cxn>
                <a:cxn ang="T14">
                  <a:pos x="T8" y="T9"/>
                </a:cxn>
              </a:cxnLst>
              <a:rect l="T15" t="T16" r="T17" b="T18"/>
              <a:pathLst>
                <a:path w="400" h="528">
                  <a:moveTo>
                    <a:pt x="152" y="528"/>
                  </a:moveTo>
                  <a:cubicBezTo>
                    <a:pt x="76" y="380"/>
                    <a:pt x="0" y="232"/>
                    <a:pt x="8" y="144"/>
                  </a:cubicBezTo>
                  <a:cubicBezTo>
                    <a:pt x="16" y="56"/>
                    <a:pt x="136" y="0"/>
                    <a:pt x="200" y="0"/>
                  </a:cubicBezTo>
                  <a:cubicBezTo>
                    <a:pt x="264" y="0"/>
                    <a:pt x="384" y="56"/>
                    <a:pt x="392" y="144"/>
                  </a:cubicBezTo>
                  <a:cubicBezTo>
                    <a:pt x="400" y="232"/>
                    <a:pt x="324" y="380"/>
                    <a:pt x="248" y="528"/>
                  </a:cubicBezTo>
                </a:path>
              </a:pathLst>
            </a:custGeom>
            <a:noFill/>
            <a:ln w="9525">
              <a:solidFill>
                <a:schemeClr val="tx1"/>
              </a:solidFill>
              <a:round/>
              <a:headEnd/>
              <a:tailEnd/>
            </a:ln>
          </p:spPr>
          <p:txBody>
            <a:bodyPr/>
            <a:lstStyle/>
            <a:p>
              <a:endParaRPr lang="en-US"/>
            </a:p>
          </p:txBody>
        </p:sp>
        <p:sp>
          <p:nvSpPr>
            <p:cNvPr id="200796" name="Text Box 11"/>
            <p:cNvSpPr txBox="1">
              <a:spLocks noChangeAspect="1" noChangeArrowheads="1"/>
            </p:cNvSpPr>
            <p:nvPr/>
          </p:nvSpPr>
          <p:spPr bwMode="auto">
            <a:xfrm>
              <a:off x="4846" y="830"/>
              <a:ext cx="194" cy="274"/>
            </a:xfrm>
            <a:prstGeom prst="rect">
              <a:avLst/>
            </a:prstGeom>
            <a:noFill/>
            <a:ln w="9525">
              <a:noFill/>
              <a:miter lim="800000"/>
              <a:headEnd/>
              <a:tailEnd/>
            </a:ln>
          </p:spPr>
          <p:txBody>
            <a:bodyPr wrap="none"/>
            <a:lstStyle/>
            <a:p>
              <a:r>
                <a:rPr lang="en-US" b="1">
                  <a:solidFill>
                    <a:srgbClr val="FF0000"/>
                  </a:solidFill>
                  <a:latin typeface="Arial" charset="0"/>
                </a:rPr>
                <a:t>..</a:t>
              </a:r>
            </a:p>
          </p:txBody>
        </p:sp>
      </p:grpSp>
      <p:sp>
        <p:nvSpPr>
          <p:cNvPr id="200710" name="Rectangle 12"/>
          <p:cNvSpPr>
            <a:spLocks noGrp="1" noChangeArrowheads="1"/>
          </p:cNvSpPr>
          <p:nvPr>
            <p:ph type="title"/>
          </p:nvPr>
        </p:nvSpPr>
        <p:spPr/>
        <p:txBody>
          <a:bodyPr/>
          <a:lstStyle/>
          <a:p>
            <a:pPr eaLnBrk="1" hangingPunct="1"/>
            <a:r>
              <a:rPr lang="en-US" sz="4000" smtClean="0"/>
              <a:t>The VSEPR Model</a:t>
            </a:r>
          </a:p>
        </p:txBody>
      </p:sp>
      <p:grpSp>
        <p:nvGrpSpPr>
          <p:cNvPr id="200711" name="Group 13"/>
          <p:cNvGrpSpPr>
            <a:grpSpLocks/>
          </p:cNvGrpSpPr>
          <p:nvPr/>
        </p:nvGrpSpPr>
        <p:grpSpPr bwMode="auto">
          <a:xfrm>
            <a:off x="457200" y="2300288"/>
            <a:ext cx="1600200" cy="393700"/>
            <a:chOff x="288" y="1449"/>
            <a:chExt cx="1008" cy="248"/>
          </a:xfrm>
        </p:grpSpPr>
        <p:sp>
          <p:nvSpPr>
            <p:cNvPr id="106510" name="Rectangle 14"/>
            <p:cNvSpPr>
              <a:spLocks noChangeArrowheads="1"/>
            </p:cNvSpPr>
            <p:nvPr/>
          </p:nvSpPr>
          <p:spPr bwMode="auto">
            <a:xfrm>
              <a:off x="432" y="1545"/>
              <a:ext cx="720"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92" name="Oval 15"/>
            <p:cNvSpPr>
              <a:spLocks noChangeArrowheads="1"/>
            </p:cNvSpPr>
            <p:nvPr/>
          </p:nvSpPr>
          <p:spPr bwMode="auto">
            <a:xfrm>
              <a:off x="288" y="1497"/>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93" name="Oval 16"/>
            <p:cNvSpPr>
              <a:spLocks noChangeArrowheads="1"/>
            </p:cNvSpPr>
            <p:nvPr/>
          </p:nvSpPr>
          <p:spPr bwMode="auto">
            <a:xfrm>
              <a:off x="1104" y="1497"/>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94" name="Oval 17"/>
            <p:cNvSpPr>
              <a:spLocks noChangeAspect="1" noChangeArrowheads="1"/>
            </p:cNvSpPr>
            <p:nvPr/>
          </p:nvSpPr>
          <p:spPr bwMode="auto">
            <a:xfrm>
              <a:off x="672" y="1449"/>
              <a:ext cx="248" cy="248"/>
            </a:xfrm>
            <a:prstGeom prst="ellipse">
              <a:avLst/>
            </a:prstGeom>
            <a:solidFill>
              <a:schemeClr val="bg2"/>
            </a:solidFill>
            <a:ln w="9525">
              <a:solidFill>
                <a:schemeClr val="tx1"/>
              </a:solidFill>
              <a:round/>
              <a:headEnd/>
              <a:tailEnd/>
            </a:ln>
          </p:spPr>
          <p:txBody>
            <a:bodyPr wrap="none" anchor="ctr"/>
            <a:lstStyle/>
            <a:p>
              <a:pPr algn="ctr"/>
              <a:r>
                <a:rPr lang="en-US" sz="1800">
                  <a:latin typeface="Arial" charset="0"/>
                </a:rPr>
                <a:t>C</a:t>
              </a:r>
            </a:p>
          </p:txBody>
        </p:sp>
      </p:grpSp>
      <p:sp>
        <p:nvSpPr>
          <p:cNvPr id="200712" name="Text Box 18"/>
          <p:cNvSpPr txBox="1">
            <a:spLocks noChangeArrowheads="1"/>
          </p:cNvSpPr>
          <p:nvPr/>
        </p:nvSpPr>
        <p:spPr bwMode="auto">
          <a:xfrm>
            <a:off x="838200" y="2909888"/>
            <a:ext cx="819150" cy="366712"/>
          </a:xfrm>
          <a:prstGeom prst="rect">
            <a:avLst/>
          </a:prstGeom>
          <a:noFill/>
          <a:ln w="9525">
            <a:noFill/>
            <a:miter lim="800000"/>
            <a:headEnd/>
            <a:tailEnd/>
          </a:ln>
        </p:spPr>
        <p:txBody>
          <a:bodyPr wrap="none">
            <a:spAutoFit/>
          </a:bodyPr>
          <a:lstStyle/>
          <a:p>
            <a:r>
              <a:rPr lang="en-US" sz="1800">
                <a:latin typeface="Arial" charset="0"/>
              </a:rPr>
              <a:t>Linear</a:t>
            </a:r>
          </a:p>
        </p:txBody>
      </p:sp>
      <p:sp>
        <p:nvSpPr>
          <p:cNvPr id="200713" name="Text Box 19"/>
          <p:cNvSpPr txBox="1">
            <a:spLocks noChangeArrowheads="1"/>
          </p:cNvSpPr>
          <p:nvPr/>
        </p:nvSpPr>
        <p:spPr bwMode="auto">
          <a:xfrm>
            <a:off x="2101850" y="1143000"/>
            <a:ext cx="4637088" cy="366713"/>
          </a:xfrm>
          <a:prstGeom prst="rect">
            <a:avLst/>
          </a:prstGeom>
          <a:noFill/>
          <a:ln w="9525">
            <a:noFill/>
            <a:miter lim="800000"/>
            <a:headEnd/>
            <a:tailEnd/>
          </a:ln>
        </p:spPr>
        <p:txBody>
          <a:bodyPr wrap="none">
            <a:spAutoFit/>
          </a:bodyPr>
          <a:lstStyle/>
          <a:p>
            <a:r>
              <a:rPr lang="en-US" sz="1800">
                <a:solidFill>
                  <a:schemeClr val="tx2"/>
                </a:solidFill>
                <a:latin typeface="Arial" charset="0"/>
              </a:rPr>
              <a:t>The Shapes of Some Simple AB</a:t>
            </a:r>
            <a:r>
              <a:rPr lang="en-US" sz="1800" baseline="-25000">
                <a:solidFill>
                  <a:schemeClr val="tx2"/>
                </a:solidFill>
                <a:latin typeface="Arial" charset="0"/>
              </a:rPr>
              <a:t>n</a:t>
            </a:r>
            <a:r>
              <a:rPr lang="en-US" sz="1800">
                <a:solidFill>
                  <a:schemeClr val="tx2"/>
                </a:solidFill>
                <a:latin typeface="Arial" charset="0"/>
              </a:rPr>
              <a:t> Molecules</a:t>
            </a:r>
          </a:p>
        </p:txBody>
      </p:sp>
      <p:grpSp>
        <p:nvGrpSpPr>
          <p:cNvPr id="200714" name="Group 20"/>
          <p:cNvGrpSpPr>
            <a:grpSpLocks/>
          </p:cNvGrpSpPr>
          <p:nvPr/>
        </p:nvGrpSpPr>
        <p:grpSpPr bwMode="auto">
          <a:xfrm>
            <a:off x="2667000" y="2071688"/>
            <a:ext cx="1600200" cy="609600"/>
            <a:chOff x="2064" y="1056"/>
            <a:chExt cx="1008" cy="384"/>
          </a:xfrm>
        </p:grpSpPr>
        <p:sp>
          <p:nvSpPr>
            <p:cNvPr id="106517" name="Rectangle 21"/>
            <p:cNvSpPr>
              <a:spLocks noChangeArrowheads="1"/>
            </p:cNvSpPr>
            <p:nvPr/>
          </p:nvSpPr>
          <p:spPr bwMode="auto">
            <a:xfrm rot="1466637">
              <a:off x="2592"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18" name="Rectangle 22"/>
            <p:cNvSpPr>
              <a:spLocks noChangeArrowheads="1"/>
            </p:cNvSpPr>
            <p:nvPr/>
          </p:nvSpPr>
          <p:spPr bwMode="auto">
            <a:xfrm rot="-1282237">
              <a:off x="2208" y="124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88" name="Oval 23"/>
            <p:cNvSpPr>
              <a:spLocks noChangeArrowheads="1"/>
            </p:cNvSpPr>
            <p:nvPr/>
          </p:nvSpPr>
          <p:spPr bwMode="auto">
            <a:xfrm>
              <a:off x="2064" y="1248"/>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89" name="Oval 24"/>
            <p:cNvSpPr>
              <a:spLocks noChangeArrowheads="1"/>
            </p:cNvSpPr>
            <p:nvPr/>
          </p:nvSpPr>
          <p:spPr bwMode="auto">
            <a:xfrm>
              <a:off x="2880" y="1248"/>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90" name="Oval 25"/>
            <p:cNvSpPr>
              <a:spLocks noChangeAspect="1" noChangeArrowheads="1"/>
            </p:cNvSpPr>
            <p:nvPr/>
          </p:nvSpPr>
          <p:spPr bwMode="auto">
            <a:xfrm>
              <a:off x="2448" y="1056"/>
              <a:ext cx="248" cy="248"/>
            </a:xfrm>
            <a:prstGeom prst="ellipse">
              <a:avLst/>
            </a:prstGeom>
            <a:solidFill>
              <a:srgbClr val="FFCC00"/>
            </a:solidFill>
            <a:ln w="9525">
              <a:solidFill>
                <a:schemeClr val="tx1"/>
              </a:solidFill>
              <a:round/>
              <a:headEnd/>
              <a:tailEnd/>
            </a:ln>
          </p:spPr>
          <p:txBody>
            <a:bodyPr wrap="none" anchor="ctr"/>
            <a:lstStyle/>
            <a:p>
              <a:pPr algn="ctr"/>
              <a:r>
                <a:rPr lang="en-US" sz="1800">
                  <a:latin typeface="Arial" charset="0"/>
                </a:rPr>
                <a:t>S</a:t>
              </a:r>
            </a:p>
          </p:txBody>
        </p:sp>
      </p:grpSp>
      <p:sp>
        <p:nvSpPr>
          <p:cNvPr id="200715" name="Text Box 26"/>
          <p:cNvSpPr txBox="1">
            <a:spLocks noChangeArrowheads="1"/>
          </p:cNvSpPr>
          <p:nvPr/>
        </p:nvSpPr>
        <p:spPr bwMode="auto">
          <a:xfrm>
            <a:off x="3155950" y="2909888"/>
            <a:ext cx="654050" cy="366712"/>
          </a:xfrm>
          <a:prstGeom prst="rect">
            <a:avLst/>
          </a:prstGeom>
          <a:noFill/>
          <a:ln w="9525">
            <a:noFill/>
            <a:miter lim="800000"/>
            <a:headEnd/>
            <a:tailEnd/>
          </a:ln>
        </p:spPr>
        <p:txBody>
          <a:bodyPr wrap="none">
            <a:spAutoFit/>
          </a:bodyPr>
          <a:lstStyle/>
          <a:p>
            <a:r>
              <a:rPr lang="en-US" sz="1800">
                <a:latin typeface="Arial" charset="0"/>
              </a:rPr>
              <a:t>Bent</a:t>
            </a:r>
          </a:p>
        </p:txBody>
      </p:sp>
      <p:grpSp>
        <p:nvGrpSpPr>
          <p:cNvPr id="200716" name="Group 27"/>
          <p:cNvGrpSpPr>
            <a:grpSpLocks/>
          </p:cNvGrpSpPr>
          <p:nvPr/>
        </p:nvGrpSpPr>
        <p:grpSpPr bwMode="auto">
          <a:xfrm>
            <a:off x="4800600" y="1828800"/>
            <a:ext cx="1600200" cy="1219200"/>
            <a:chOff x="3024" y="1152"/>
            <a:chExt cx="1008" cy="768"/>
          </a:xfrm>
        </p:grpSpPr>
        <p:sp>
          <p:nvSpPr>
            <p:cNvPr id="106524" name="Rectangle 28"/>
            <p:cNvSpPr>
              <a:spLocks noChangeArrowheads="1"/>
            </p:cNvSpPr>
            <p:nvPr/>
          </p:nvSpPr>
          <p:spPr bwMode="auto">
            <a:xfrm rot="5400000">
              <a:off x="3360" y="1392"/>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25" name="Rectangle 29"/>
            <p:cNvSpPr>
              <a:spLocks noChangeArrowheads="1"/>
            </p:cNvSpPr>
            <p:nvPr/>
          </p:nvSpPr>
          <p:spPr bwMode="auto">
            <a:xfrm rot="1466637">
              <a:off x="3552" y="17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26" name="Rectangle 30"/>
            <p:cNvSpPr>
              <a:spLocks noChangeArrowheads="1"/>
            </p:cNvSpPr>
            <p:nvPr/>
          </p:nvSpPr>
          <p:spPr bwMode="auto">
            <a:xfrm rot="-1282237">
              <a:off x="3168" y="17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82" name="Oval 31"/>
            <p:cNvSpPr>
              <a:spLocks noChangeArrowheads="1"/>
            </p:cNvSpPr>
            <p:nvPr/>
          </p:nvSpPr>
          <p:spPr bwMode="auto">
            <a:xfrm>
              <a:off x="3024" y="1728"/>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83" name="Oval 32"/>
            <p:cNvSpPr>
              <a:spLocks noChangeArrowheads="1"/>
            </p:cNvSpPr>
            <p:nvPr/>
          </p:nvSpPr>
          <p:spPr bwMode="auto">
            <a:xfrm>
              <a:off x="3840" y="1728"/>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sp>
          <p:nvSpPr>
            <p:cNvPr id="200784" name="Oval 33"/>
            <p:cNvSpPr>
              <a:spLocks noChangeAspect="1" noChangeArrowheads="1"/>
            </p:cNvSpPr>
            <p:nvPr/>
          </p:nvSpPr>
          <p:spPr bwMode="auto">
            <a:xfrm>
              <a:off x="3408" y="1536"/>
              <a:ext cx="248" cy="248"/>
            </a:xfrm>
            <a:prstGeom prst="ellipse">
              <a:avLst/>
            </a:prstGeom>
            <a:solidFill>
              <a:srgbClr val="FFCC00"/>
            </a:solidFill>
            <a:ln w="9525">
              <a:solidFill>
                <a:schemeClr val="tx1"/>
              </a:solidFill>
              <a:round/>
              <a:headEnd/>
              <a:tailEnd/>
            </a:ln>
          </p:spPr>
          <p:txBody>
            <a:bodyPr wrap="none" anchor="ctr"/>
            <a:lstStyle/>
            <a:p>
              <a:pPr algn="ctr"/>
              <a:r>
                <a:rPr lang="en-US" sz="1800">
                  <a:latin typeface="Arial" charset="0"/>
                </a:rPr>
                <a:t>S</a:t>
              </a:r>
            </a:p>
          </p:txBody>
        </p:sp>
        <p:sp>
          <p:nvSpPr>
            <p:cNvPr id="200785" name="Oval 34"/>
            <p:cNvSpPr>
              <a:spLocks noChangeArrowheads="1"/>
            </p:cNvSpPr>
            <p:nvPr/>
          </p:nvSpPr>
          <p:spPr bwMode="auto">
            <a:xfrm>
              <a:off x="3456" y="1152"/>
              <a:ext cx="192" cy="192"/>
            </a:xfrm>
            <a:prstGeom prst="ellipse">
              <a:avLst/>
            </a:prstGeom>
            <a:solidFill>
              <a:schemeClr val="accent1"/>
            </a:solidFill>
            <a:ln w="9525">
              <a:solidFill>
                <a:schemeClr val="tx1"/>
              </a:solidFill>
              <a:round/>
              <a:headEnd/>
              <a:tailEnd/>
            </a:ln>
          </p:spPr>
          <p:txBody>
            <a:bodyPr wrap="none" anchor="ctr"/>
            <a:lstStyle/>
            <a:p>
              <a:pPr algn="ctr"/>
              <a:r>
                <a:rPr lang="en-US" sz="1800">
                  <a:latin typeface="Arial" charset="0"/>
                </a:rPr>
                <a:t>O</a:t>
              </a:r>
            </a:p>
          </p:txBody>
        </p:sp>
      </p:grpSp>
      <p:sp>
        <p:nvSpPr>
          <p:cNvPr id="200717" name="Text Box 35"/>
          <p:cNvSpPr txBox="1">
            <a:spLocks noChangeArrowheads="1"/>
          </p:cNvSpPr>
          <p:nvPr/>
        </p:nvSpPr>
        <p:spPr bwMode="auto">
          <a:xfrm>
            <a:off x="5105400" y="3016250"/>
            <a:ext cx="1009650" cy="641350"/>
          </a:xfrm>
          <a:prstGeom prst="rect">
            <a:avLst/>
          </a:prstGeom>
          <a:noFill/>
          <a:ln w="9525">
            <a:noFill/>
            <a:miter lim="800000"/>
            <a:headEnd/>
            <a:tailEnd/>
          </a:ln>
        </p:spPr>
        <p:txBody>
          <a:bodyPr wrap="none">
            <a:spAutoFit/>
          </a:bodyPr>
          <a:lstStyle/>
          <a:p>
            <a:pPr algn="ctr"/>
            <a:r>
              <a:rPr lang="en-US" sz="1800">
                <a:latin typeface="Arial" charset="0"/>
              </a:rPr>
              <a:t>Trigonal</a:t>
            </a:r>
          </a:p>
          <a:p>
            <a:pPr algn="ctr"/>
            <a:r>
              <a:rPr lang="en-US" sz="1800">
                <a:latin typeface="Arial" charset="0"/>
              </a:rPr>
              <a:t>planar</a:t>
            </a:r>
          </a:p>
        </p:txBody>
      </p:sp>
      <p:grpSp>
        <p:nvGrpSpPr>
          <p:cNvPr id="200718" name="Group 36"/>
          <p:cNvGrpSpPr>
            <a:grpSpLocks/>
          </p:cNvGrpSpPr>
          <p:nvPr/>
        </p:nvGrpSpPr>
        <p:grpSpPr bwMode="auto">
          <a:xfrm>
            <a:off x="7010400" y="2057400"/>
            <a:ext cx="1600200" cy="898525"/>
            <a:chOff x="4416" y="1536"/>
            <a:chExt cx="1008" cy="566"/>
          </a:xfrm>
        </p:grpSpPr>
        <p:sp>
          <p:nvSpPr>
            <p:cNvPr id="200772" name="Oval 37"/>
            <p:cNvSpPr>
              <a:spLocks noChangeAspect="1" noChangeArrowheads="1"/>
            </p:cNvSpPr>
            <p:nvPr/>
          </p:nvSpPr>
          <p:spPr bwMode="auto">
            <a:xfrm>
              <a:off x="5257" y="1632"/>
              <a:ext cx="167" cy="167"/>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106534" name="Rectangle 38"/>
            <p:cNvSpPr>
              <a:spLocks noChangeArrowheads="1"/>
            </p:cNvSpPr>
            <p:nvPr/>
          </p:nvSpPr>
          <p:spPr bwMode="auto">
            <a:xfrm rot="11677253">
              <a:off x="4944" y="1632"/>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35" name="Rectangle 39"/>
            <p:cNvSpPr>
              <a:spLocks noChangeArrowheads="1"/>
            </p:cNvSpPr>
            <p:nvPr/>
          </p:nvSpPr>
          <p:spPr bwMode="auto">
            <a:xfrm rot="3323475">
              <a:off x="4848" y="177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36" name="Rectangle 40"/>
            <p:cNvSpPr>
              <a:spLocks noChangeArrowheads="1"/>
            </p:cNvSpPr>
            <p:nvPr/>
          </p:nvSpPr>
          <p:spPr bwMode="auto">
            <a:xfrm rot="-2124412">
              <a:off x="4560" y="17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76" name="Oval 41"/>
            <p:cNvSpPr>
              <a:spLocks noChangeArrowheads="1"/>
            </p:cNvSpPr>
            <p:nvPr/>
          </p:nvSpPr>
          <p:spPr bwMode="auto">
            <a:xfrm>
              <a:off x="4416" y="1776"/>
              <a:ext cx="192" cy="192"/>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77" name="Oval 42"/>
            <p:cNvSpPr>
              <a:spLocks noChangeAspect="1" noChangeArrowheads="1"/>
            </p:cNvSpPr>
            <p:nvPr/>
          </p:nvSpPr>
          <p:spPr bwMode="auto">
            <a:xfrm>
              <a:off x="5040" y="1872"/>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78" name="Oval 43"/>
            <p:cNvSpPr>
              <a:spLocks noChangeAspect="1" noChangeArrowheads="1"/>
            </p:cNvSpPr>
            <p:nvPr/>
          </p:nvSpPr>
          <p:spPr bwMode="auto">
            <a:xfrm>
              <a:off x="4800" y="1536"/>
              <a:ext cx="248" cy="248"/>
            </a:xfrm>
            <a:prstGeom prst="ellipse">
              <a:avLst/>
            </a:prstGeom>
            <a:solidFill>
              <a:srgbClr val="C0C0C0"/>
            </a:solidFill>
            <a:ln w="9525">
              <a:solidFill>
                <a:schemeClr val="tx1"/>
              </a:solidFill>
              <a:round/>
              <a:headEnd/>
              <a:tailEnd/>
            </a:ln>
          </p:spPr>
          <p:txBody>
            <a:bodyPr wrap="none" anchor="ctr"/>
            <a:lstStyle/>
            <a:p>
              <a:pPr algn="ctr"/>
              <a:r>
                <a:rPr lang="en-US" sz="1800">
                  <a:latin typeface="Arial" charset="0"/>
                </a:rPr>
                <a:t>N</a:t>
              </a:r>
            </a:p>
          </p:txBody>
        </p:sp>
      </p:grpSp>
      <p:sp>
        <p:nvSpPr>
          <p:cNvPr id="200719" name="Text Box 44"/>
          <p:cNvSpPr txBox="1">
            <a:spLocks noChangeArrowheads="1"/>
          </p:cNvSpPr>
          <p:nvPr/>
        </p:nvSpPr>
        <p:spPr bwMode="auto">
          <a:xfrm>
            <a:off x="7131050" y="3016250"/>
            <a:ext cx="1174750" cy="641350"/>
          </a:xfrm>
          <a:prstGeom prst="rect">
            <a:avLst/>
          </a:prstGeom>
          <a:noFill/>
          <a:ln w="9525">
            <a:noFill/>
            <a:miter lim="800000"/>
            <a:headEnd/>
            <a:tailEnd/>
          </a:ln>
        </p:spPr>
        <p:txBody>
          <a:bodyPr wrap="none">
            <a:spAutoFit/>
          </a:bodyPr>
          <a:lstStyle/>
          <a:p>
            <a:pPr algn="ctr"/>
            <a:r>
              <a:rPr lang="en-US" sz="1800">
                <a:latin typeface="Arial" charset="0"/>
              </a:rPr>
              <a:t>Trigonal</a:t>
            </a:r>
          </a:p>
          <a:p>
            <a:pPr algn="ctr"/>
            <a:r>
              <a:rPr lang="en-US" sz="1800">
                <a:latin typeface="Arial" charset="0"/>
              </a:rPr>
              <a:t>pyramidal</a:t>
            </a:r>
          </a:p>
        </p:txBody>
      </p:sp>
      <p:sp>
        <p:nvSpPr>
          <p:cNvPr id="200720" name="Text Box 45"/>
          <p:cNvSpPr txBox="1">
            <a:spLocks noChangeArrowheads="1"/>
          </p:cNvSpPr>
          <p:nvPr/>
        </p:nvSpPr>
        <p:spPr bwMode="auto">
          <a:xfrm>
            <a:off x="838200" y="5576888"/>
            <a:ext cx="1149350" cy="366712"/>
          </a:xfrm>
          <a:prstGeom prst="rect">
            <a:avLst/>
          </a:prstGeom>
          <a:noFill/>
          <a:ln w="9525">
            <a:noFill/>
            <a:miter lim="800000"/>
            <a:headEnd/>
            <a:tailEnd/>
          </a:ln>
        </p:spPr>
        <p:txBody>
          <a:bodyPr wrap="none">
            <a:spAutoFit/>
          </a:bodyPr>
          <a:lstStyle/>
          <a:p>
            <a:r>
              <a:rPr lang="en-US" sz="1800">
                <a:latin typeface="Arial" charset="0"/>
              </a:rPr>
              <a:t>T-shaped</a:t>
            </a:r>
          </a:p>
        </p:txBody>
      </p:sp>
      <p:sp>
        <p:nvSpPr>
          <p:cNvPr id="200721" name="Text Box 46"/>
          <p:cNvSpPr txBox="1">
            <a:spLocks noChangeArrowheads="1"/>
          </p:cNvSpPr>
          <p:nvPr/>
        </p:nvSpPr>
        <p:spPr bwMode="auto">
          <a:xfrm>
            <a:off x="3124200" y="5576888"/>
            <a:ext cx="920750" cy="641350"/>
          </a:xfrm>
          <a:prstGeom prst="rect">
            <a:avLst/>
          </a:prstGeom>
          <a:noFill/>
          <a:ln w="9525">
            <a:noFill/>
            <a:miter lim="800000"/>
            <a:headEnd/>
            <a:tailEnd/>
          </a:ln>
        </p:spPr>
        <p:txBody>
          <a:bodyPr wrap="none">
            <a:spAutoFit/>
          </a:bodyPr>
          <a:lstStyle/>
          <a:p>
            <a:pPr algn="ctr"/>
            <a:r>
              <a:rPr lang="en-US" sz="1800">
                <a:latin typeface="Arial" charset="0"/>
              </a:rPr>
              <a:t>Square</a:t>
            </a:r>
          </a:p>
          <a:p>
            <a:pPr algn="ctr"/>
            <a:r>
              <a:rPr lang="en-US" sz="1800">
                <a:latin typeface="Arial" charset="0"/>
              </a:rPr>
              <a:t>planar</a:t>
            </a:r>
          </a:p>
        </p:txBody>
      </p:sp>
      <p:grpSp>
        <p:nvGrpSpPr>
          <p:cNvPr id="200722" name="Group 47"/>
          <p:cNvGrpSpPr>
            <a:grpSpLocks/>
          </p:cNvGrpSpPr>
          <p:nvPr/>
        </p:nvGrpSpPr>
        <p:grpSpPr bwMode="auto">
          <a:xfrm>
            <a:off x="457200" y="4343400"/>
            <a:ext cx="1600200" cy="1017588"/>
            <a:chOff x="288" y="2880"/>
            <a:chExt cx="1008" cy="641"/>
          </a:xfrm>
        </p:grpSpPr>
        <p:sp>
          <p:nvSpPr>
            <p:cNvPr id="106544" name="Rectangle 48"/>
            <p:cNvSpPr>
              <a:spLocks noChangeArrowheads="1"/>
            </p:cNvSpPr>
            <p:nvPr/>
          </p:nvSpPr>
          <p:spPr bwMode="auto">
            <a:xfrm rot="5400000">
              <a:off x="624" y="316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45" name="Rectangle 49"/>
            <p:cNvSpPr>
              <a:spLocks noChangeArrowheads="1"/>
            </p:cNvSpPr>
            <p:nvPr/>
          </p:nvSpPr>
          <p:spPr bwMode="auto">
            <a:xfrm>
              <a:off x="432" y="3369"/>
              <a:ext cx="720"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68" name="Oval 50"/>
            <p:cNvSpPr>
              <a:spLocks noChangeArrowheads="1"/>
            </p:cNvSpPr>
            <p:nvPr/>
          </p:nvSpPr>
          <p:spPr bwMode="auto">
            <a:xfrm>
              <a:off x="288" y="3321"/>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200769" name="Oval 51"/>
            <p:cNvSpPr>
              <a:spLocks noChangeArrowheads="1"/>
            </p:cNvSpPr>
            <p:nvPr/>
          </p:nvSpPr>
          <p:spPr bwMode="auto">
            <a:xfrm>
              <a:off x="1104" y="3321"/>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200770" name="Oval 52"/>
            <p:cNvSpPr>
              <a:spLocks noChangeAspect="1" noChangeArrowheads="1"/>
            </p:cNvSpPr>
            <p:nvPr/>
          </p:nvSpPr>
          <p:spPr bwMode="auto">
            <a:xfrm>
              <a:off x="672" y="3273"/>
              <a:ext cx="248" cy="248"/>
            </a:xfrm>
            <a:prstGeom prst="ellipse">
              <a:avLst/>
            </a:prstGeom>
            <a:solidFill>
              <a:srgbClr val="6FCF6F"/>
            </a:solidFill>
            <a:ln w="9525">
              <a:solidFill>
                <a:schemeClr val="tx1"/>
              </a:solidFill>
              <a:round/>
              <a:headEnd/>
              <a:tailEnd/>
            </a:ln>
          </p:spPr>
          <p:txBody>
            <a:bodyPr wrap="none" anchor="ctr"/>
            <a:lstStyle/>
            <a:p>
              <a:pPr algn="ctr"/>
              <a:r>
                <a:rPr lang="en-US" sz="1800">
                  <a:latin typeface="Arial" charset="0"/>
                </a:rPr>
                <a:t>Cl</a:t>
              </a:r>
            </a:p>
          </p:txBody>
        </p:sp>
        <p:sp>
          <p:nvSpPr>
            <p:cNvPr id="200771" name="Oval 53"/>
            <p:cNvSpPr>
              <a:spLocks noChangeArrowheads="1"/>
            </p:cNvSpPr>
            <p:nvPr/>
          </p:nvSpPr>
          <p:spPr bwMode="auto">
            <a:xfrm>
              <a:off x="720" y="2880"/>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grpSp>
      <p:grpSp>
        <p:nvGrpSpPr>
          <p:cNvPr id="200723" name="Group 54"/>
          <p:cNvGrpSpPr>
            <a:grpSpLocks/>
          </p:cNvGrpSpPr>
          <p:nvPr/>
        </p:nvGrpSpPr>
        <p:grpSpPr bwMode="auto">
          <a:xfrm>
            <a:off x="2743200" y="4343400"/>
            <a:ext cx="1524000" cy="1219200"/>
            <a:chOff x="1728" y="2736"/>
            <a:chExt cx="960" cy="768"/>
          </a:xfrm>
        </p:grpSpPr>
        <p:sp>
          <p:nvSpPr>
            <p:cNvPr id="106551" name="Rectangle 55"/>
            <p:cNvSpPr>
              <a:spLocks noChangeArrowheads="1"/>
            </p:cNvSpPr>
            <p:nvPr/>
          </p:nvSpPr>
          <p:spPr bwMode="auto">
            <a:xfrm rot="2172735">
              <a:off x="2256" y="3264"/>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52" name="Rectangle 56"/>
            <p:cNvSpPr>
              <a:spLocks noChangeArrowheads="1"/>
            </p:cNvSpPr>
            <p:nvPr/>
          </p:nvSpPr>
          <p:spPr bwMode="auto">
            <a:xfrm rot="-1988335">
              <a:off x="1824" y="3264"/>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59" name="Oval 57"/>
            <p:cNvSpPr>
              <a:spLocks noChangeArrowheads="1"/>
            </p:cNvSpPr>
            <p:nvPr/>
          </p:nvSpPr>
          <p:spPr bwMode="auto">
            <a:xfrm>
              <a:off x="1776" y="3264"/>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200760" name="Oval 58"/>
            <p:cNvSpPr>
              <a:spLocks noChangeArrowheads="1"/>
            </p:cNvSpPr>
            <p:nvPr/>
          </p:nvSpPr>
          <p:spPr bwMode="auto">
            <a:xfrm>
              <a:off x="2496" y="3312"/>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200761" name="Oval 59"/>
            <p:cNvSpPr>
              <a:spLocks noChangeAspect="1" noChangeArrowheads="1"/>
            </p:cNvSpPr>
            <p:nvPr/>
          </p:nvSpPr>
          <p:spPr bwMode="auto">
            <a:xfrm>
              <a:off x="2064" y="2985"/>
              <a:ext cx="322" cy="322"/>
            </a:xfrm>
            <a:prstGeom prst="ellipse">
              <a:avLst/>
            </a:prstGeom>
            <a:solidFill>
              <a:srgbClr val="CC99FF"/>
            </a:solidFill>
            <a:ln w="9525">
              <a:solidFill>
                <a:schemeClr val="tx1"/>
              </a:solidFill>
              <a:round/>
              <a:headEnd/>
              <a:tailEnd/>
            </a:ln>
          </p:spPr>
          <p:txBody>
            <a:bodyPr wrap="none" anchor="ctr"/>
            <a:lstStyle/>
            <a:p>
              <a:pPr algn="ctr"/>
              <a:r>
                <a:rPr lang="en-US" sz="1800">
                  <a:latin typeface="Arial" charset="0"/>
                </a:rPr>
                <a:t>Xe</a:t>
              </a:r>
            </a:p>
          </p:txBody>
        </p:sp>
        <p:sp>
          <p:nvSpPr>
            <p:cNvPr id="106556" name="Rectangle 60"/>
            <p:cNvSpPr>
              <a:spLocks noChangeArrowheads="1"/>
            </p:cNvSpPr>
            <p:nvPr/>
          </p:nvSpPr>
          <p:spPr bwMode="auto">
            <a:xfrm rot="19256110" flipV="1">
              <a:off x="2256" y="29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57" name="Rectangle 61"/>
            <p:cNvSpPr>
              <a:spLocks noChangeArrowheads="1"/>
            </p:cNvSpPr>
            <p:nvPr/>
          </p:nvSpPr>
          <p:spPr bwMode="auto">
            <a:xfrm rot="2159490" flipV="1">
              <a:off x="1824" y="2928"/>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64" name="Oval 62"/>
            <p:cNvSpPr>
              <a:spLocks noChangeArrowheads="1"/>
            </p:cNvSpPr>
            <p:nvPr/>
          </p:nvSpPr>
          <p:spPr bwMode="auto">
            <a:xfrm>
              <a:off x="1728" y="2736"/>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200765" name="Oval 63"/>
            <p:cNvSpPr>
              <a:spLocks noChangeArrowheads="1"/>
            </p:cNvSpPr>
            <p:nvPr/>
          </p:nvSpPr>
          <p:spPr bwMode="auto">
            <a:xfrm>
              <a:off x="2448" y="2736"/>
              <a:ext cx="192" cy="192"/>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grpSp>
      <p:grpSp>
        <p:nvGrpSpPr>
          <p:cNvPr id="200724" name="Group 64"/>
          <p:cNvGrpSpPr>
            <a:grpSpLocks/>
          </p:cNvGrpSpPr>
          <p:nvPr/>
        </p:nvGrpSpPr>
        <p:grpSpPr bwMode="auto">
          <a:xfrm>
            <a:off x="4800600" y="4038600"/>
            <a:ext cx="1676400" cy="1965325"/>
            <a:chOff x="3024" y="2544"/>
            <a:chExt cx="1056" cy="1238"/>
          </a:xfrm>
        </p:grpSpPr>
        <p:sp>
          <p:nvSpPr>
            <p:cNvPr id="200747" name="Oval 65"/>
            <p:cNvSpPr>
              <a:spLocks noChangeAspect="1" noChangeArrowheads="1"/>
            </p:cNvSpPr>
            <p:nvPr/>
          </p:nvSpPr>
          <p:spPr bwMode="auto">
            <a:xfrm>
              <a:off x="3055" y="2863"/>
              <a:ext cx="161" cy="161"/>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106562" name="Rectangle 66"/>
            <p:cNvSpPr>
              <a:spLocks noChangeArrowheads="1"/>
            </p:cNvSpPr>
            <p:nvPr/>
          </p:nvSpPr>
          <p:spPr bwMode="auto">
            <a:xfrm rot="5400000">
              <a:off x="3024" y="3120"/>
              <a:ext cx="1008"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63" name="Rectangle 67"/>
            <p:cNvSpPr>
              <a:spLocks noChangeArrowheads="1"/>
            </p:cNvSpPr>
            <p:nvPr/>
          </p:nvSpPr>
          <p:spPr bwMode="auto">
            <a:xfrm>
              <a:off x="3504" y="3120"/>
              <a:ext cx="384"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64" name="Rectangle 68"/>
            <p:cNvSpPr>
              <a:spLocks noChangeArrowheads="1"/>
            </p:cNvSpPr>
            <p:nvPr/>
          </p:nvSpPr>
          <p:spPr bwMode="auto">
            <a:xfrm rot="1386107">
              <a:off x="3168" y="3024"/>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65" name="Rectangle 69"/>
            <p:cNvSpPr>
              <a:spLocks noChangeArrowheads="1"/>
            </p:cNvSpPr>
            <p:nvPr/>
          </p:nvSpPr>
          <p:spPr bwMode="auto">
            <a:xfrm rot="-2124412">
              <a:off x="3168" y="321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52" name="Oval 70"/>
            <p:cNvSpPr>
              <a:spLocks noChangeAspect="1" noChangeArrowheads="1"/>
            </p:cNvSpPr>
            <p:nvPr/>
          </p:nvSpPr>
          <p:spPr bwMode="auto">
            <a:xfrm>
              <a:off x="3024" y="3264"/>
              <a:ext cx="248" cy="248"/>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53" name="Oval 71"/>
            <p:cNvSpPr>
              <a:spLocks noChangeAspect="1" noChangeArrowheads="1"/>
            </p:cNvSpPr>
            <p:nvPr/>
          </p:nvSpPr>
          <p:spPr bwMode="auto">
            <a:xfrm>
              <a:off x="3850" y="3024"/>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54" name="Oval 72"/>
            <p:cNvSpPr>
              <a:spLocks noChangeAspect="1" noChangeArrowheads="1"/>
            </p:cNvSpPr>
            <p:nvPr/>
          </p:nvSpPr>
          <p:spPr bwMode="auto">
            <a:xfrm>
              <a:off x="3360" y="2976"/>
              <a:ext cx="288" cy="288"/>
            </a:xfrm>
            <a:prstGeom prst="ellipse">
              <a:avLst/>
            </a:prstGeom>
            <a:solidFill>
              <a:srgbClr val="666699"/>
            </a:solidFill>
            <a:ln w="9525">
              <a:solidFill>
                <a:schemeClr val="tx1"/>
              </a:solidFill>
              <a:round/>
              <a:headEnd/>
              <a:tailEnd/>
            </a:ln>
          </p:spPr>
          <p:txBody>
            <a:bodyPr wrap="none" anchor="ctr"/>
            <a:lstStyle/>
            <a:p>
              <a:pPr algn="ctr"/>
              <a:r>
                <a:rPr lang="en-US" sz="1800">
                  <a:latin typeface="Arial" charset="0"/>
                </a:rPr>
                <a:t>P</a:t>
              </a:r>
            </a:p>
          </p:txBody>
        </p:sp>
        <p:sp>
          <p:nvSpPr>
            <p:cNvPr id="200755" name="Oval 73"/>
            <p:cNvSpPr>
              <a:spLocks noChangeAspect="1" noChangeArrowheads="1"/>
            </p:cNvSpPr>
            <p:nvPr/>
          </p:nvSpPr>
          <p:spPr bwMode="auto">
            <a:xfrm>
              <a:off x="3408" y="2544"/>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56" name="Oval 74"/>
            <p:cNvSpPr>
              <a:spLocks noChangeAspect="1" noChangeArrowheads="1"/>
            </p:cNvSpPr>
            <p:nvPr/>
          </p:nvSpPr>
          <p:spPr bwMode="auto">
            <a:xfrm>
              <a:off x="3408" y="3552"/>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grpSp>
      <p:sp>
        <p:nvSpPr>
          <p:cNvPr id="200725" name="Text Box 75"/>
          <p:cNvSpPr txBox="1">
            <a:spLocks noChangeArrowheads="1"/>
          </p:cNvSpPr>
          <p:nvPr/>
        </p:nvSpPr>
        <p:spPr bwMode="auto">
          <a:xfrm>
            <a:off x="4895850" y="5988050"/>
            <a:ext cx="1352550" cy="641350"/>
          </a:xfrm>
          <a:prstGeom prst="rect">
            <a:avLst/>
          </a:prstGeom>
          <a:noFill/>
          <a:ln w="9525">
            <a:noFill/>
            <a:miter lim="800000"/>
            <a:headEnd/>
            <a:tailEnd/>
          </a:ln>
        </p:spPr>
        <p:txBody>
          <a:bodyPr wrap="none">
            <a:spAutoFit/>
          </a:bodyPr>
          <a:lstStyle/>
          <a:p>
            <a:pPr algn="ctr"/>
            <a:r>
              <a:rPr lang="en-US" sz="1800">
                <a:latin typeface="Arial" charset="0"/>
              </a:rPr>
              <a:t>Trigonal</a:t>
            </a:r>
          </a:p>
          <a:p>
            <a:pPr algn="ctr"/>
            <a:r>
              <a:rPr lang="en-US" sz="1800">
                <a:latin typeface="Arial" charset="0"/>
              </a:rPr>
              <a:t>bipyramidal</a:t>
            </a:r>
          </a:p>
        </p:txBody>
      </p:sp>
      <p:sp>
        <p:nvSpPr>
          <p:cNvPr id="200726" name="Text Box 76"/>
          <p:cNvSpPr txBox="1">
            <a:spLocks noChangeArrowheads="1"/>
          </p:cNvSpPr>
          <p:nvPr/>
        </p:nvSpPr>
        <p:spPr bwMode="auto">
          <a:xfrm>
            <a:off x="6902450" y="5988050"/>
            <a:ext cx="1301750" cy="366713"/>
          </a:xfrm>
          <a:prstGeom prst="rect">
            <a:avLst/>
          </a:prstGeom>
          <a:noFill/>
          <a:ln w="9525">
            <a:noFill/>
            <a:miter lim="800000"/>
            <a:headEnd/>
            <a:tailEnd/>
          </a:ln>
        </p:spPr>
        <p:txBody>
          <a:bodyPr wrap="none">
            <a:spAutoFit/>
          </a:bodyPr>
          <a:lstStyle/>
          <a:p>
            <a:pPr algn="ctr"/>
            <a:r>
              <a:rPr lang="en-US" sz="1800">
                <a:latin typeface="Arial" charset="0"/>
              </a:rPr>
              <a:t>Octahedral</a:t>
            </a:r>
          </a:p>
        </p:txBody>
      </p:sp>
      <p:grpSp>
        <p:nvGrpSpPr>
          <p:cNvPr id="200727" name="Group 77"/>
          <p:cNvGrpSpPr>
            <a:grpSpLocks/>
          </p:cNvGrpSpPr>
          <p:nvPr/>
        </p:nvGrpSpPr>
        <p:grpSpPr bwMode="auto">
          <a:xfrm>
            <a:off x="6781800" y="4038600"/>
            <a:ext cx="1689100" cy="1965325"/>
            <a:chOff x="4272" y="2544"/>
            <a:chExt cx="1064" cy="1238"/>
          </a:xfrm>
        </p:grpSpPr>
        <p:sp>
          <p:nvSpPr>
            <p:cNvPr id="200735" name="Oval 78"/>
            <p:cNvSpPr>
              <a:spLocks noChangeAspect="1" noChangeArrowheads="1"/>
            </p:cNvSpPr>
            <p:nvPr/>
          </p:nvSpPr>
          <p:spPr bwMode="auto">
            <a:xfrm>
              <a:off x="5040" y="2784"/>
              <a:ext cx="161" cy="161"/>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106575" name="Rectangle 79"/>
            <p:cNvSpPr>
              <a:spLocks noChangeArrowheads="1"/>
            </p:cNvSpPr>
            <p:nvPr/>
          </p:nvSpPr>
          <p:spPr bwMode="auto">
            <a:xfrm rot="-2124412">
              <a:off x="4752" y="297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37" name="Oval 80"/>
            <p:cNvSpPr>
              <a:spLocks noChangeAspect="1" noChangeArrowheads="1"/>
            </p:cNvSpPr>
            <p:nvPr/>
          </p:nvSpPr>
          <p:spPr bwMode="auto">
            <a:xfrm>
              <a:off x="4303" y="2863"/>
              <a:ext cx="161" cy="161"/>
            </a:xfrm>
            <a:prstGeom prst="ellipse">
              <a:avLst/>
            </a:prstGeom>
            <a:solidFill>
              <a:schemeClr val="folHlink"/>
            </a:solidFill>
            <a:ln w="9525">
              <a:solidFill>
                <a:schemeClr val="tx1"/>
              </a:solidFill>
              <a:round/>
              <a:headEnd/>
              <a:tailEnd/>
            </a:ln>
          </p:spPr>
          <p:txBody>
            <a:bodyPr wrap="none" anchor="ctr"/>
            <a:lstStyle/>
            <a:p>
              <a:pPr algn="ctr"/>
              <a:r>
                <a:rPr lang="en-US" sz="1800">
                  <a:latin typeface="Arial" charset="0"/>
                </a:rPr>
                <a:t>F</a:t>
              </a:r>
            </a:p>
          </p:txBody>
        </p:sp>
        <p:sp>
          <p:nvSpPr>
            <p:cNvPr id="106577" name="Rectangle 81"/>
            <p:cNvSpPr>
              <a:spLocks noChangeArrowheads="1"/>
            </p:cNvSpPr>
            <p:nvPr/>
          </p:nvSpPr>
          <p:spPr bwMode="auto">
            <a:xfrm rot="5400000">
              <a:off x="4272" y="3120"/>
              <a:ext cx="1008"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78" name="Rectangle 82"/>
            <p:cNvSpPr>
              <a:spLocks noChangeArrowheads="1"/>
            </p:cNvSpPr>
            <p:nvPr/>
          </p:nvSpPr>
          <p:spPr bwMode="auto">
            <a:xfrm rot="1386107">
              <a:off x="4416" y="3024"/>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106579" name="Rectangle 83"/>
            <p:cNvSpPr>
              <a:spLocks noChangeArrowheads="1"/>
            </p:cNvSpPr>
            <p:nvPr/>
          </p:nvSpPr>
          <p:spPr bwMode="auto">
            <a:xfrm rot="-2124412">
              <a:off x="4416" y="321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41" name="Oval 84"/>
            <p:cNvSpPr>
              <a:spLocks noChangeAspect="1" noChangeArrowheads="1"/>
            </p:cNvSpPr>
            <p:nvPr/>
          </p:nvSpPr>
          <p:spPr bwMode="auto">
            <a:xfrm>
              <a:off x="4272" y="3264"/>
              <a:ext cx="248" cy="248"/>
            </a:xfrm>
            <a:prstGeom prst="ellipse">
              <a:avLst/>
            </a:prstGeom>
            <a:solidFill>
              <a:srgbClr val="99CC00"/>
            </a:solidFill>
            <a:ln w="9525">
              <a:solidFill>
                <a:schemeClr val="tx1"/>
              </a:solidFill>
              <a:round/>
              <a:headEnd/>
              <a:tailEnd/>
            </a:ln>
          </p:spPr>
          <p:txBody>
            <a:bodyPr wrap="none" anchor="ctr"/>
            <a:lstStyle/>
            <a:p>
              <a:pPr algn="just"/>
              <a:r>
                <a:rPr lang="en-US" sz="1800">
                  <a:latin typeface="Arial" charset="0"/>
                </a:rPr>
                <a:t>F</a:t>
              </a:r>
            </a:p>
          </p:txBody>
        </p:sp>
        <p:sp>
          <p:nvSpPr>
            <p:cNvPr id="200742" name="Oval 85"/>
            <p:cNvSpPr>
              <a:spLocks noChangeAspect="1" noChangeArrowheads="1"/>
            </p:cNvSpPr>
            <p:nvPr/>
          </p:nvSpPr>
          <p:spPr bwMode="auto">
            <a:xfrm>
              <a:off x="4608" y="2976"/>
              <a:ext cx="288" cy="288"/>
            </a:xfrm>
            <a:prstGeom prst="ellipse">
              <a:avLst/>
            </a:prstGeom>
            <a:solidFill>
              <a:srgbClr val="FFCC00"/>
            </a:solidFill>
            <a:ln w="9525">
              <a:solidFill>
                <a:schemeClr val="tx1"/>
              </a:solidFill>
              <a:round/>
              <a:headEnd/>
              <a:tailEnd/>
            </a:ln>
          </p:spPr>
          <p:txBody>
            <a:bodyPr wrap="none" anchor="ctr"/>
            <a:lstStyle/>
            <a:p>
              <a:pPr algn="ctr"/>
              <a:r>
                <a:rPr lang="en-US" sz="1800">
                  <a:latin typeface="Arial" charset="0"/>
                </a:rPr>
                <a:t>S</a:t>
              </a:r>
            </a:p>
          </p:txBody>
        </p:sp>
        <p:sp>
          <p:nvSpPr>
            <p:cNvPr id="200743" name="Oval 86"/>
            <p:cNvSpPr>
              <a:spLocks noChangeAspect="1" noChangeArrowheads="1"/>
            </p:cNvSpPr>
            <p:nvPr/>
          </p:nvSpPr>
          <p:spPr bwMode="auto">
            <a:xfrm>
              <a:off x="4656" y="2544"/>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200744" name="Oval 87"/>
            <p:cNvSpPr>
              <a:spLocks noChangeAspect="1" noChangeArrowheads="1"/>
            </p:cNvSpPr>
            <p:nvPr/>
          </p:nvSpPr>
          <p:spPr bwMode="auto">
            <a:xfrm>
              <a:off x="4656" y="3552"/>
              <a:ext cx="230" cy="230"/>
            </a:xfrm>
            <a:prstGeom prst="ellipse">
              <a:avLst/>
            </a:prstGeom>
            <a:solidFill>
              <a:srgbClr val="99CC00"/>
            </a:solidFill>
            <a:ln w="9525">
              <a:solidFill>
                <a:schemeClr val="tx1"/>
              </a:solidFill>
              <a:round/>
              <a:headEnd/>
              <a:tailEnd/>
            </a:ln>
          </p:spPr>
          <p:txBody>
            <a:bodyPr wrap="none" anchor="ctr"/>
            <a:lstStyle/>
            <a:p>
              <a:pPr algn="ctr"/>
              <a:r>
                <a:rPr lang="en-US" sz="1800">
                  <a:latin typeface="Arial" charset="0"/>
                </a:rPr>
                <a:t>F</a:t>
              </a:r>
            </a:p>
          </p:txBody>
        </p:sp>
        <p:sp>
          <p:nvSpPr>
            <p:cNvPr id="106584" name="Rectangle 88"/>
            <p:cNvSpPr>
              <a:spLocks noChangeArrowheads="1"/>
            </p:cNvSpPr>
            <p:nvPr/>
          </p:nvSpPr>
          <p:spPr bwMode="auto">
            <a:xfrm rot="1386107">
              <a:off x="4848" y="3216"/>
              <a:ext cx="336" cy="48"/>
            </a:xfrm>
            <a:prstGeom prst="rect">
              <a:avLst/>
            </a:prstGeom>
            <a:gradFill rotWithShape="1">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sp>
          <p:nvSpPr>
            <p:cNvPr id="200746" name="Oval 89"/>
            <p:cNvSpPr>
              <a:spLocks noChangeAspect="1" noChangeArrowheads="1"/>
            </p:cNvSpPr>
            <p:nvPr/>
          </p:nvSpPr>
          <p:spPr bwMode="auto">
            <a:xfrm>
              <a:off x="5088" y="3216"/>
              <a:ext cx="248" cy="248"/>
            </a:xfrm>
            <a:prstGeom prst="ellipse">
              <a:avLst/>
            </a:prstGeom>
            <a:solidFill>
              <a:srgbClr val="99CC00"/>
            </a:solidFill>
            <a:ln w="9525">
              <a:solidFill>
                <a:schemeClr val="tx1"/>
              </a:solidFill>
              <a:round/>
              <a:headEnd/>
              <a:tailEnd/>
            </a:ln>
          </p:spPr>
          <p:txBody>
            <a:bodyPr wrap="none" anchor="ctr"/>
            <a:lstStyle/>
            <a:p>
              <a:pPr algn="just"/>
              <a:r>
                <a:rPr lang="en-US" sz="1800">
                  <a:latin typeface="Arial" charset="0"/>
                </a:rPr>
                <a:t>F</a:t>
              </a:r>
            </a:p>
          </p:txBody>
        </p:sp>
      </p:grpSp>
      <p:pic>
        <p:nvPicPr>
          <p:cNvPr id="106586" name="Picture 90" descr="Octahedron"/>
          <p:cNvPicPr>
            <a:picLocks noChangeAspect="1" noChangeArrowheads="1"/>
          </p:cNvPicPr>
          <p:nvPr/>
        </p:nvPicPr>
        <p:blipFill>
          <a:blip r:embed="rId3" cstate="print">
            <a:lum bright="-12000" contrast="18000"/>
          </a:blip>
          <a:srcRect l="25999" t="10001" r="28000" b="15334"/>
          <a:stretch>
            <a:fillRect/>
          </a:stretch>
        </p:blipFill>
        <p:spPr bwMode="auto">
          <a:xfrm>
            <a:off x="6705600" y="3810000"/>
            <a:ext cx="1754188" cy="2217738"/>
          </a:xfrm>
          <a:prstGeom prst="rect">
            <a:avLst/>
          </a:prstGeom>
          <a:noFill/>
          <a:ln w="9525">
            <a:noFill/>
            <a:miter lim="800000"/>
            <a:headEnd/>
            <a:tailEnd/>
          </a:ln>
        </p:spPr>
      </p:pic>
      <p:sp>
        <p:nvSpPr>
          <p:cNvPr id="200729" name="Text Box 91"/>
          <p:cNvSpPr txBox="1">
            <a:spLocks noChangeArrowheads="1"/>
          </p:cNvSpPr>
          <p:nvPr/>
        </p:nvSpPr>
        <p:spPr bwMode="auto">
          <a:xfrm>
            <a:off x="8077200" y="3810000"/>
            <a:ext cx="460375" cy="274638"/>
          </a:xfrm>
          <a:prstGeom prst="rect">
            <a:avLst/>
          </a:prstGeom>
          <a:noFill/>
          <a:ln w="9525">
            <a:noFill/>
            <a:miter lim="800000"/>
            <a:headEnd/>
            <a:tailEnd/>
          </a:ln>
        </p:spPr>
        <p:txBody>
          <a:bodyPr wrap="none">
            <a:spAutoFit/>
          </a:bodyPr>
          <a:lstStyle/>
          <a:p>
            <a:r>
              <a:rPr lang="en-US" sz="1200" b="1">
                <a:solidFill>
                  <a:schemeClr val="bg1"/>
                </a:solidFill>
                <a:latin typeface="Arial" charset="0"/>
              </a:rPr>
              <a:t>AB</a:t>
            </a:r>
            <a:r>
              <a:rPr lang="en-US" sz="1200" b="1" baseline="-25000">
                <a:solidFill>
                  <a:schemeClr val="bg1"/>
                </a:solidFill>
                <a:latin typeface="Arial" charset="0"/>
              </a:rPr>
              <a:t>6</a:t>
            </a:r>
          </a:p>
        </p:txBody>
      </p:sp>
      <p:sp>
        <p:nvSpPr>
          <p:cNvPr id="200730" name="Text Box 92"/>
          <p:cNvSpPr txBox="1">
            <a:spLocks noChangeArrowheads="1"/>
          </p:cNvSpPr>
          <p:nvPr/>
        </p:nvSpPr>
        <p:spPr bwMode="auto">
          <a:xfrm>
            <a:off x="3886200" y="1676400"/>
            <a:ext cx="461963" cy="274638"/>
          </a:xfrm>
          <a:prstGeom prst="rect">
            <a:avLst/>
          </a:prstGeom>
          <a:noFill/>
          <a:ln w="9525">
            <a:noFill/>
            <a:miter lim="800000"/>
            <a:headEnd/>
            <a:tailEnd/>
          </a:ln>
        </p:spPr>
        <p:txBody>
          <a:bodyPr wrap="none">
            <a:spAutoFit/>
          </a:bodyPr>
          <a:lstStyle/>
          <a:p>
            <a:r>
              <a:rPr lang="en-US" sz="1200" b="1">
                <a:solidFill>
                  <a:schemeClr val="bg1"/>
                </a:solidFill>
                <a:latin typeface="Arial" charset="0"/>
              </a:rPr>
              <a:t>SO</a:t>
            </a:r>
            <a:r>
              <a:rPr lang="en-US" sz="1200" b="1" baseline="-25000">
                <a:solidFill>
                  <a:schemeClr val="bg1"/>
                </a:solidFill>
                <a:latin typeface="Arial" charset="0"/>
              </a:rPr>
              <a:t>2</a:t>
            </a:r>
          </a:p>
        </p:txBody>
      </p:sp>
      <p:grpSp>
        <p:nvGrpSpPr>
          <p:cNvPr id="13" name="Group 93"/>
          <p:cNvGrpSpPr>
            <a:grpSpLocks/>
          </p:cNvGrpSpPr>
          <p:nvPr/>
        </p:nvGrpSpPr>
        <p:grpSpPr bwMode="auto">
          <a:xfrm>
            <a:off x="7239000" y="1752600"/>
            <a:ext cx="1181100" cy="304800"/>
            <a:chOff x="4560" y="1104"/>
            <a:chExt cx="744" cy="192"/>
          </a:xfrm>
        </p:grpSpPr>
        <p:sp>
          <p:nvSpPr>
            <p:cNvPr id="200733" name="Freeform 94"/>
            <p:cNvSpPr>
              <a:spLocks/>
            </p:cNvSpPr>
            <p:nvPr/>
          </p:nvSpPr>
          <p:spPr bwMode="auto">
            <a:xfrm>
              <a:off x="5136" y="1104"/>
              <a:ext cx="168" cy="192"/>
            </a:xfrm>
            <a:custGeom>
              <a:avLst/>
              <a:gdLst>
                <a:gd name="T0" fmla="*/ 0 w 168"/>
                <a:gd name="T1" fmla="*/ 0 h 192"/>
                <a:gd name="T2" fmla="*/ 144 w 168"/>
                <a:gd name="T3" fmla="*/ 48 h 192"/>
                <a:gd name="T4" fmla="*/ 144 w 168"/>
                <a:gd name="T5" fmla="*/ 192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p:spPr>
          <p:txBody>
            <a:bodyPr/>
            <a:lstStyle/>
            <a:p>
              <a:endParaRPr lang="en-US"/>
            </a:p>
          </p:txBody>
        </p:sp>
        <p:sp>
          <p:nvSpPr>
            <p:cNvPr id="200734" name="Freeform 95"/>
            <p:cNvSpPr>
              <a:spLocks/>
            </p:cNvSpPr>
            <p:nvPr/>
          </p:nvSpPr>
          <p:spPr bwMode="auto">
            <a:xfrm flipH="1">
              <a:off x="4560" y="1104"/>
              <a:ext cx="168" cy="192"/>
            </a:xfrm>
            <a:custGeom>
              <a:avLst/>
              <a:gdLst>
                <a:gd name="T0" fmla="*/ 0 w 168"/>
                <a:gd name="T1" fmla="*/ 0 h 192"/>
                <a:gd name="T2" fmla="*/ 144 w 168"/>
                <a:gd name="T3" fmla="*/ 48 h 192"/>
                <a:gd name="T4" fmla="*/ 144 w 168"/>
                <a:gd name="T5" fmla="*/ 192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0" y="0"/>
                  </a:moveTo>
                  <a:cubicBezTo>
                    <a:pt x="60" y="8"/>
                    <a:pt x="120" y="16"/>
                    <a:pt x="144" y="48"/>
                  </a:cubicBezTo>
                  <a:cubicBezTo>
                    <a:pt x="168" y="80"/>
                    <a:pt x="156" y="136"/>
                    <a:pt x="144" y="192"/>
                  </a:cubicBezTo>
                </a:path>
              </a:pathLst>
            </a:custGeom>
            <a:noFill/>
            <a:ln w="9525">
              <a:solidFill>
                <a:schemeClr val="tx1"/>
              </a:solidFill>
              <a:round/>
              <a:headEnd/>
              <a:tailEnd type="triangle" w="med" len="med"/>
            </a:ln>
          </p:spPr>
          <p:txBody>
            <a:bodyPr/>
            <a:lstStyle/>
            <a:p>
              <a:endParaRPr lang="en-US"/>
            </a:p>
          </p:txBody>
        </p:sp>
      </p:grpSp>
      <p:sp>
        <p:nvSpPr>
          <p:cNvPr id="200732" name="Rectangle 96"/>
          <p:cNvSpPr>
            <a:spLocks noChangeArrowheads="1"/>
          </p:cNvSpPr>
          <p:nvPr/>
        </p:nvSpPr>
        <p:spPr bwMode="auto">
          <a:xfrm>
            <a:off x="76200" y="6567488"/>
            <a:ext cx="3486150" cy="214312"/>
          </a:xfrm>
          <a:prstGeom prst="rect">
            <a:avLst/>
          </a:prstGeom>
          <a:noFill/>
          <a:ln w="9525">
            <a:noFill/>
            <a:miter lim="800000"/>
            <a:headEnd/>
            <a:tailEnd/>
          </a:ln>
        </p:spPr>
        <p:txBody>
          <a:bodyPr wrap="none">
            <a:spAutoFit/>
          </a:bodyPr>
          <a:lstStyle/>
          <a:p>
            <a:r>
              <a:rPr lang="en-US" sz="800">
                <a:latin typeface="Arial" charset="0"/>
              </a:rPr>
              <a:t>Brown, LeMay, Bursten, </a:t>
            </a:r>
            <a:r>
              <a:rPr lang="en-US" sz="800" u="sng">
                <a:latin typeface="Arial" charset="0"/>
              </a:rPr>
              <a:t>Chemistry The Central Science</a:t>
            </a:r>
            <a:r>
              <a:rPr lang="en-US" sz="800">
                <a:latin typeface="Arial" charset="0"/>
              </a:rPr>
              <a:t>, 2000, page 305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6498"/>
                                        </p:tgtEl>
                                        <p:attrNameLst>
                                          <p:attrName>style.visibility</p:attrName>
                                        </p:attrNameLst>
                                      </p:cBhvr>
                                      <p:to>
                                        <p:strVal val="visible"/>
                                      </p:to>
                                    </p:set>
                                    <p:animEffect transition="in" filter="fade">
                                      <p:cBhvr>
                                        <p:cTn id="34" dur="2000"/>
                                        <p:tgtEl>
                                          <p:spTgt spid="1064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2000"/>
                                        <p:tgtEl>
                                          <p:spTgt spid="106498"/>
                                        </p:tgtEl>
                                      </p:cBhvr>
                                    </p:animEffect>
                                    <p:set>
                                      <p:cBhvr>
                                        <p:cTn id="39" dur="1" fill="hold">
                                          <p:stCondLst>
                                            <p:cond delay="1999"/>
                                          </p:stCondLst>
                                        </p:cTn>
                                        <p:tgtEl>
                                          <p:spTgt spid="10649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4"/>
                                        </p:tgtEl>
                                      </p:cBhvr>
                                    </p:animEffect>
                                    <p:set>
                                      <p:cBhvr>
                                        <p:cTn id="44" dur="1" fill="hold">
                                          <p:stCondLst>
                                            <p:cond delay="1999"/>
                                          </p:stCondLst>
                                        </p:cTn>
                                        <p:tgtEl>
                                          <p:spTgt spid="4"/>
                                        </p:tgtEl>
                                        <p:attrNameLst>
                                          <p:attrName>style.visibility</p:attrName>
                                        </p:attrNameLst>
                                      </p:cBhvr>
                                      <p:to>
                                        <p:strVal val="hidden"/>
                                      </p:to>
                                    </p:set>
                                  </p:childTnLst>
                                </p:cTn>
                              </p:par>
                              <p:par>
                                <p:cTn id="45" presetID="37" presetClass="exit" presetSubtype="0" fill="hold" nodeType="withEffect">
                                  <p:stCondLst>
                                    <p:cond delay="0"/>
                                  </p:stCondLst>
                                  <p:childTnLst>
                                    <p:animEffect transition="out" filter="fade">
                                      <p:cBhvr>
                                        <p:cTn id="46" dur="1000"/>
                                        <p:tgtEl>
                                          <p:spTgt spid="13"/>
                                        </p:tgtEl>
                                      </p:cBhvr>
                                    </p:animEffect>
                                    <p:anim calcmode="lin" valueType="num">
                                      <p:cBhvr>
                                        <p:cTn id="47" dur="1000"/>
                                        <p:tgtEl>
                                          <p:spTgt spid="13"/>
                                        </p:tgtEl>
                                        <p:attrNameLst>
                                          <p:attrName>ppt_x</p:attrName>
                                        </p:attrNameLst>
                                      </p:cBhvr>
                                      <p:tavLst>
                                        <p:tav tm="0">
                                          <p:val>
                                            <p:strVal val="ppt_x"/>
                                          </p:val>
                                        </p:tav>
                                        <p:tav tm="100000">
                                          <p:val>
                                            <p:strVal val="ppt_x"/>
                                          </p:val>
                                        </p:tav>
                                      </p:tavLst>
                                    </p:anim>
                                    <p:anim calcmode="lin" valueType="num">
                                      <p:cBhvr>
                                        <p:cTn id="48" dur="100" decel="100000"/>
                                        <p:tgtEl>
                                          <p:spTgt spid="13"/>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3"/>
                                        </p:tgtEl>
                                        <p:attrNameLst>
                                          <p:attrName>ppt_y</p:attrName>
                                        </p:attrNameLst>
                                      </p:cBhvr>
                                      <p:tavLst>
                                        <p:tav tm="0">
                                          <p:val>
                                            <p:strVal val="ppt_y"/>
                                          </p:val>
                                        </p:tav>
                                        <p:tav tm="100000">
                                          <p:val>
                                            <p:strVal val="ppt_y+1"/>
                                          </p:val>
                                        </p:tav>
                                      </p:tavLst>
                                    </p:anim>
                                    <p:set>
                                      <p:cBhvr>
                                        <p:cTn id="50" dur="1" fill="hold">
                                          <p:stCondLst>
                                            <p:cond delay="999"/>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06586"/>
                                        </p:tgtEl>
                                        <p:attrNameLst>
                                          <p:attrName>style.visibility</p:attrName>
                                        </p:attrNameLst>
                                      </p:cBhvr>
                                      <p:to>
                                        <p:strVal val="visible"/>
                                      </p:to>
                                    </p:set>
                                    <p:animEffect transition="in" filter="dissolve">
                                      <p:cBhvr>
                                        <p:cTn id="55" dur="500"/>
                                        <p:tgtEl>
                                          <p:spTgt spid="106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p:bldP spid="106498" grpId="1"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r>
              <a:rPr lang="en-US" smtClean="0">
                <a:solidFill>
                  <a:schemeClr val="bg1"/>
                </a:solidFill>
              </a:rPr>
              <a:t>KEYS - Nomenclature</a:t>
            </a:r>
          </a:p>
        </p:txBody>
      </p:sp>
      <p:sp>
        <p:nvSpPr>
          <p:cNvPr id="350211" name="Text Box 3"/>
          <p:cNvSpPr txBox="1">
            <a:spLocks noChangeArrowheads="1"/>
          </p:cNvSpPr>
          <p:nvPr/>
        </p:nvSpPr>
        <p:spPr bwMode="auto">
          <a:xfrm>
            <a:off x="1365250" y="1641475"/>
            <a:ext cx="1608138"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hlinkClick r:id="rId4" action="ppaction://hlinkfile"/>
              </a:rPr>
              <a:t>Objectives</a:t>
            </a:r>
            <a:endParaRPr lang="en-US" sz="2400">
              <a:solidFill>
                <a:schemeClr val="bg1"/>
              </a:solidFill>
              <a:effectLst>
                <a:outerShdw blurRad="38100" dist="38100" dir="2700000" algn="tl">
                  <a:srgbClr val="000000"/>
                </a:outerShdw>
              </a:effectLst>
              <a:latin typeface="Arial" charset="0"/>
            </a:endParaRPr>
          </a:p>
        </p:txBody>
      </p:sp>
      <p:sp>
        <p:nvSpPr>
          <p:cNvPr id="350212" name="Text Box 4"/>
          <p:cNvSpPr txBox="1">
            <a:spLocks noChangeArrowheads="1"/>
          </p:cNvSpPr>
          <p:nvPr/>
        </p:nvSpPr>
        <p:spPr bwMode="auto">
          <a:xfrm>
            <a:off x="300038" y="2325688"/>
            <a:ext cx="39671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5" action="ppaction://hlinkfile"/>
              </a:rPr>
              <a:t>binary cmpds:  single charge cation</a:t>
            </a:r>
            <a:endParaRPr lang="en-US" sz="1400">
              <a:solidFill>
                <a:schemeClr val="bg1"/>
              </a:solidFill>
              <a:effectLst>
                <a:outerShdw blurRad="38100" dist="38100" dir="2700000" algn="tl">
                  <a:srgbClr val="000000"/>
                </a:outerShdw>
              </a:effectLst>
              <a:latin typeface="Arial" charset="0"/>
            </a:endParaRPr>
          </a:p>
        </p:txBody>
      </p:sp>
      <p:sp>
        <p:nvSpPr>
          <p:cNvPr id="350213" name="Text Box 5"/>
          <p:cNvSpPr txBox="1">
            <a:spLocks noChangeArrowheads="1"/>
          </p:cNvSpPr>
          <p:nvPr/>
        </p:nvSpPr>
        <p:spPr bwMode="auto">
          <a:xfrm>
            <a:off x="298450" y="2681288"/>
            <a:ext cx="3179763"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6" action="ppaction://hlinkfile"/>
              </a:rPr>
              <a:t>ions in chemical formulas</a:t>
            </a:r>
            <a:endParaRPr lang="en-US" sz="1400">
              <a:solidFill>
                <a:schemeClr val="bg1"/>
              </a:solidFill>
              <a:effectLst>
                <a:outerShdw blurRad="38100" dist="38100" dir="2700000" algn="tl">
                  <a:srgbClr val="000000"/>
                </a:outerShdw>
              </a:effectLst>
              <a:latin typeface="Arial" charset="0"/>
            </a:endParaRPr>
          </a:p>
        </p:txBody>
      </p:sp>
      <p:sp>
        <p:nvSpPr>
          <p:cNvPr id="350214" name="Text Box 6"/>
          <p:cNvSpPr txBox="1">
            <a:spLocks noChangeArrowheads="1"/>
          </p:cNvSpPr>
          <p:nvPr/>
        </p:nvSpPr>
        <p:spPr bwMode="auto">
          <a:xfrm>
            <a:off x="304800" y="3071813"/>
            <a:ext cx="545623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7" action="ppaction://hlinkfile"/>
              </a:rPr>
              <a:t>ionic cmpds:  polyatomic ions w multiple-charge cation</a:t>
            </a:r>
            <a:endParaRPr lang="en-US" sz="1400">
              <a:solidFill>
                <a:schemeClr val="bg1"/>
              </a:solidFill>
              <a:effectLst>
                <a:outerShdw blurRad="38100" dist="38100" dir="2700000" algn="tl">
                  <a:srgbClr val="000000"/>
                </a:outerShdw>
              </a:effectLst>
              <a:latin typeface="Arial" charset="0"/>
            </a:endParaRPr>
          </a:p>
        </p:txBody>
      </p:sp>
      <p:sp>
        <p:nvSpPr>
          <p:cNvPr id="350215" name="Text Box 7"/>
          <p:cNvSpPr txBox="1">
            <a:spLocks noChangeArrowheads="1"/>
          </p:cNvSpPr>
          <p:nvPr/>
        </p:nvSpPr>
        <p:spPr bwMode="auto">
          <a:xfrm>
            <a:off x="300038" y="3468688"/>
            <a:ext cx="4695825"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8" action="ppaction://hlinkfile"/>
              </a:rPr>
              <a:t>ionic formulas (binary, polyatomic, transition)</a:t>
            </a:r>
            <a:endParaRPr lang="en-US" sz="1400">
              <a:solidFill>
                <a:schemeClr val="bg1"/>
              </a:solidFill>
              <a:effectLst>
                <a:outerShdw blurRad="38100" dist="38100" dir="2700000" algn="tl">
                  <a:srgbClr val="000000"/>
                </a:outerShdw>
              </a:effectLst>
              <a:latin typeface="Arial" charset="0"/>
            </a:endParaRPr>
          </a:p>
        </p:txBody>
      </p:sp>
      <p:sp>
        <p:nvSpPr>
          <p:cNvPr id="350216" name="Text Box 8"/>
          <p:cNvSpPr txBox="1">
            <a:spLocks noChangeArrowheads="1"/>
          </p:cNvSpPr>
          <p:nvPr/>
        </p:nvSpPr>
        <p:spPr bwMode="auto">
          <a:xfrm>
            <a:off x="301625" y="3859213"/>
            <a:ext cx="501173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9" action="ppaction://hlinkfile"/>
              </a:rPr>
              <a:t>ionic cmpds:  traditional system of nomenclature</a:t>
            </a:r>
            <a:endParaRPr lang="en-US" sz="1400">
              <a:solidFill>
                <a:schemeClr val="bg1"/>
              </a:solidFill>
              <a:effectLst>
                <a:outerShdw blurRad="38100" dist="38100" dir="2700000" algn="tl">
                  <a:srgbClr val="000000"/>
                </a:outerShdw>
              </a:effectLst>
              <a:latin typeface="Arial" charset="0"/>
            </a:endParaRPr>
          </a:p>
        </p:txBody>
      </p:sp>
      <p:sp>
        <p:nvSpPr>
          <p:cNvPr id="350217" name="Text Box 9"/>
          <p:cNvSpPr txBox="1">
            <a:spLocks noChangeArrowheads="1"/>
          </p:cNvSpPr>
          <p:nvPr/>
        </p:nvSpPr>
        <p:spPr bwMode="auto">
          <a:xfrm>
            <a:off x="309563" y="4240213"/>
            <a:ext cx="48815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0" action="ppaction://hlinkfile"/>
              </a:rPr>
              <a:t>covalent binary cmpds:  non-metal - non-metal </a:t>
            </a:r>
            <a:endParaRPr lang="en-US" sz="1400">
              <a:solidFill>
                <a:schemeClr val="bg1"/>
              </a:solidFill>
              <a:effectLst>
                <a:outerShdw blurRad="38100" dist="38100" dir="2700000" algn="tl">
                  <a:srgbClr val="000000"/>
                </a:outerShdw>
              </a:effectLst>
              <a:latin typeface="Arial" charset="0"/>
            </a:endParaRPr>
          </a:p>
        </p:txBody>
      </p:sp>
      <p:sp>
        <p:nvSpPr>
          <p:cNvPr id="350218" name="Text Box 10"/>
          <p:cNvSpPr txBox="1">
            <a:spLocks noChangeArrowheads="1"/>
          </p:cNvSpPr>
          <p:nvPr/>
        </p:nvSpPr>
        <p:spPr bwMode="auto">
          <a:xfrm>
            <a:off x="309563" y="4637088"/>
            <a:ext cx="34464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7" action="ppaction://hlinkfile"/>
              </a:rPr>
              <a:t>ionic cmpds: polyatomic ions</a:t>
            </a:r>
            <a:endParaRPr lang="en-US" sz="1400">
              <a:solidFill>
                <a:schemeClr val="bg1"/>
              </a:solidFill>
              <a:effectLst>
                <a:outerShdw blurRad="38100" dist="38100" dir="2700000" algn="tl">
                  <a:srgbClr val="000000"/>
                </a:outerShdw>
              </a:effectLst>
              <a:latin typeface="Arial" charset="0"/>
            </a:endParaRPr>
          </a:p>
        </p:txBody>
      </p:sp>
      <p:sp>
        <p:nvSpPr>
          <p:cNvPr id="350219" name="Text Box 11"/>
          <p:cNvSpPr txBox="1">
            <a:spLocks noChangeArrowheads="1"/>
          </p:cNvSpPr>
          <p:nvPr/>
        </p:nvSpPr>
        <p:spPr bwMode="auto">
          <a:xfrm>
            <a:off x="311150" y="5027613"/>
            <a:ext cx="4479925"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1" action="ppaction://hlinkfile"/>
              </a:rPr>
              <a:t>ionic binary cmpds: multiple charge cation</a:t>
            </a:r>
            <a:endParaRPr lang="en-US" sz="1400">
              <a:solidFill>
                <a:schemeClr val="bg1"/>
              </a:solidFill>
              <a:effectLst>
                <a:outerShdw blurRad="38100" dist="38100" dir="2700000" algn="tl">
                  <a:srgbClr val="000000"/>
                </a:outerShdw>
              </a:effectLst>
              <a:latin typeface="Arial" charset="0"/>
            </a:endParaRPr>
          </a:p>
        </p:txBody>
      </p:sp>
      <p:sp>
        <p:nvSpPr>
          <p:cNvPr id="350220" name="Text Box 12"/>
          <p:cNvSpPr txBox="1">
            <a:spLocks noChangeArrowheads="1"/>
          </p:cNvSpPr>
          <p:nvPr/>
        </p:nvSpPr>
        <p:spPr bwMode="auto">
          <a:xfrm>
            <a:off x="6686550" y="6400800"/>
            <a:ext cx="2457450" cy="457200"/>
          </a:xfrm>
          <a:prstGeom prst="rect">
            <a:avLst/>
          </a:prstGeom>
          <a:noFill/>
          <a:ln w="9525">
            <a:noFill/>
            <a:miter lim="800000"/>
            <a:headEnd/>
            <a:tailEnd/>
          </a:ln>
          <a:effectLst/>
        </p:spPr>
        <p:txBody>
          <a:bodyPr wrap="none">
            <a:spAutoFit/>
          </a:bodyPr>
          <a:lstStyle/>
          <a:p>
            <a:pPr>
              <a:defRPr/>
            </a:pPr>
            <a:r>
              <a:rPr lang="en-US" sz="2400">
                <a:latin typeface="Arial" charset="0"/>
                <a:hlinkClick r:id="rId12" action="ppaction://hlinkfile"/>
              </a:rPr>
              <a:t>Outline</a:t>
            </a:r>
            <a:r>
              <a:rPr lang="en-US" sz="2400">
                <a:latin typeface="Arial" charset="0"/>
              </a:rPr>
              <a:t> </a:t>
            </a:r>
            <a:r>
              <a:rPr lang="en-US" sz="2400">
                <a:solidFill>
                  <a:schemeClr val="bg1"/>
                </a:solidFill>
                <a:effectLst>
                  <a:outerShdw blurRad="38100" dist="38100" dir="2700000" algn="tl">
                    <a:srgbClr val="000000"/>
                  </a:outerShdw>
                </a:effectLst>
                <a:latin typeface="Arial" charset="0"/>
              </a:rPr>
              <a:t>(general)</a:t>
            </a:r>
          </a:p>
        </p:txBody>
      </p:sp>
      <p:sp>
        <p:nvSpPr>
          <p:cNvPr id="350221" name="Text Box 13"/>
          <p:cNvSpPr txBox="1">
            <a:spLocks noChangeArrowheads="1"/>
          </p:cNvSpPr>
          <p:nvPr/>
        </p:nvSpPr>
        <p:spPr bwMode="auto">
          <a:xfrm>
            <a:off x="300038" y="5791200"/>
            <a:ext cx="39671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3" action="ppaction://hlinkfile"/>
              </a:rPr>
              <a:t>oxidation numbers and ionic cmpds</a:t>
            </a:r>
            <a:endParaRPr lang="en-US" sz="1400">
              <a:solidFill>
                <a:schemeClr val="bg1"/>
              </a:solidFill>
              <a:effectLst>
                <a:outerShdw blurRad="38100" dist="38100" dir="2700000" algn="tl">
                  <a:srgbClr val="000000"/>
                </a:outerShdw>
              </a:effectLst>
              <a:latin typeface="Arial" charset="0"/>
            </a:endParaRPr>
          </a:p>
        </p:txBody>
      </p:sp>
      <p:sp>
        <p:nvSpPr>
          <p:cNvPr id="350222" name="Text Box 14"/>
          <p:cNvSpPr txBox="1">
            <a:spLocks noChangeArrowheads="1"/>
          </p:cNvSpPr>
          <p:nvPr/>
        </p:nvSpPr>
        <p:spPr bwMode="auto">
          <a:xfrm>
            <a:off x="298450" y="6146800"/>
            <a:ext cx="356235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4" action="ppaction://hlinkfile"/>
              </a:rPr>
              <a:t>names and formulas of cmpds</a:t>
            </a:r>
            <a:endParaRPr lang="en-US" sz="1400">
              <a:solidFill>
                <a:schemeClr val="bg1"/>
              </a:solidFill>
              <a:effectLst>
                <a:outerShdw blurRad="38100" dist="38100" dir="2700000" algn="tl">
                  <a:srgbClr val="000000"/>
                </a:outerShdw>
              </a:effectLst>
              <a:latin typeface="Arial" charset="0"/>
            </a:endParaRPr>
          </a:p>
        </p:txBody>
      </p:sp>
      <p:sp>
        <p:nvSpPr>
          <p:cNvPr id="350223" name="Text Box 15"/>
          <p:cNvSpPr txBox="1">
            <a:spLocks noChangeArrowheads="1"/>
          </p:cNvSpPr>
          <p:nvPr/>
        </p:nvSpPr>
        <p:spPr bwMode="auto">
          <a:xfrm>
            <a:off x="5818188" y="3689350"/>
            <a:ext cx="30607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5" action="ppaction://hlinkfile"/>
              </a:rPr>
              <a:t>empirical and molecular</a:t>
            </a:r>
            <a:endParaRPr lang="en-US" sz="1400">
              <a:solidFill>
                <a:schemeClr val="bg1"/>
              </a:solidFill>
              <a:effectLst>
                <a:outerShdw blurRad="38100" dist="38100" dir="2700000" algn="tl">
                  <a:srgbClr val="000000"/>
                </a:outerShdw>
              </a:effectLst>
              <a:latin typeface="Arial" charset="0"/>
            </a:endParaRPr>
          </a:p>
        </p:txBody>
      </p:sp>
      <p:sp>
        <p:nvSpPr>
          <p:cNvPr id="350224" name="Text Box 16"/>
          <p:cNvSpPr txBox="1">
            <a:spLocks noChangeArrowheads="1"/>
          </p:cNvSpPr>
          <p:nvPr/>
        </p:nvSpPr>
        <p:spPr bwMode="auto">
          <a:xfrm>
            <a:off x="5818188" y="4086225"/>
            <a:ext cx="24590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6" action="ppaction://hlinkfile"/>
              </a:rPr>
              <a:t>vocab (bonding)</a:t>
            </a:r>
            <a:endParaRPr lang="en-US" sz="1400">
              <a:solidFill>
                <a:schemeClr val="bg1"/>
              </a:solidFill>
              <a:effectLst>
                <a:outerShdw blurRad="38100" dist="38100" dir="2700000" algn="tl">
                  <a:srgbClr val="000000"/>
                </a:outerShdw>
              </a:effectLst>
              <a:latin typeface="Arial" charset="0"/>
            </a:endParaRPr>
          </a:p>
        </p:txBody>
      </p:sp>
      <p:sp>
        <p:nvSpPr>
          <p:cNvPr id="350226" name="Text Box 18"/>
          <p:cNvSpPr txBox="1">
            <a:spLocks noChangeArrowheads="1"/>
          </p:cNvSpPr>
          <p:nvPr/>
        </p:nvSpPr>
        <p:spPr bwMode="auto">
          <a:xfrm>
            <a:off x="5827713" y="4857750"/>
            <a:ext cx="191135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Activity – </a:t>
            </a:r>
            <a:r>
              <a:rPr lang="en-US" sz="1400">
                <a:solidFill>
                  <a:schemeClr val="bg1"/>
                </a:solidFill>
                <a:effectLst>
                  <a:outerShdw blurRad="38100" dist="38100" dir="2700000" algn="tl">
                    <a:srgbClr val="000000"/>
                  </a:outerShdw>
                </a:effectLst>
                <a:latin typeface="Arial" charset="0"/>
                <a:hlinkClick r:id="rId17" action="ppaction://hlinkpres?slideindex=1&amp;slidetitle="/>
              </a:rPr>
              <a:t>bonding PP </a:t>
            </a:r>
            <a:endParaRPr lang="en-US" sz="1400">
              <a:solidFill>
                <a:schemeClr val="bg1"/>
              </a:solidFill>
              <a:effectLst>
                <a:outerShdw blurRad="38100" dist="38100" dir="2700000" algn="tl">
                  <a:srgbClr val="000000"/>
                </a:outerShdw>
              </a:effectLst>
              <a:latin typeface="Arial" charset="0"/>
            </a:endParaRPr>
          </a:p>
        </p:txBody>
      </p:sp>
      <p:sp>
        <p:nvSpPr>
          <p:cNvPr id="350227" name="Text Box 19"/>
          <p:cNvSpPr txBox="1">
            <a:spLocks noChangeArrowheads="1"/>
          </p:cNvSpPr>
          <p:nvPr/>
        </p:nvSpPr>
        <p:spPr bwMode="auto">
          <a:xfrm>
            <a:off x="5827713" y="5254625"/>
            <a:ext cx="22939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Activity - molecular models</a:t>
            </a:r>
          </a:p>
        </p:txBody>
      </p:sp>
      <p:sp>
        <p:nvSpPr>
          <p:cNvPr id="350228" name="Text Box 20"/>
          <p:cNvSpPr txBox="1">
            <a:spLocks noChangeArrowheads="1"/>
          </p:cNvSpPr>
          <p:nvPr/>
        </p:nvSpPr>
        <p:spPr bwMode="auto">
          <a:xfrm>
            <a:off x="5829300" y="5645150"/>
            <a:ext cx="186848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activity - mole pattern</a:t>
            </a:r>
          </a:p>
        </p:txBody>
      </p:sp>
      <p:sp>
        <p:nvSpPr>
          <p:cNvPr id="350229" name="Text Box 21"/>
          <p:cNvSpPr txBox="1">
            <a:spLocks noChangeArrowheads="1"/>
          </p:cNvSpPr>
          <p:nvPr/>
        </p:nvSpPr>
        <p:spPr bwMode="auto">
          <a:xfrm>
            <a:off x="304800" y="5426075"/>
            <a:ext cx="478313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8" action="ppaction://hlinkfile"/>
              </a:rPr>
              <a:t>errors in chemical formulas and nomenclature</a:t>
            </a:r>
            <a:endParaRPr lang="en-US" sz="1400">
              <a:solidFill>
                <a:schemeClr val="bg1"/>
              </a:solidFill>
              <a:effectLst>
                <a:outerShdw blurRad="38100" dist="38100" dir="2700000" algn="tl">
                  <a:srgbClr val="000000"/>
                </a:outerShdw>
              </a:effectLst>
              <a:latin typeface="Arial" charset="0"/>
            </a:endParaRPr>
          </a:p>
        </p:txBody>
      </p:sp>
      <p:sp>
        <p:nvSpPr>
          <p:cNvPr id="350230" name="Text Box 22"/>
          <p:cNvSpPr txBox="1">
            <a:spLocks noChangeArrowheads="1"/>
          </p:cNvSpPr>
          <p:nvPr/>
        </p:nvSpPr>
        <p:spPr bwMode="auto">
          <a:xfrm>
            <a:off x="5815013" y="2325688"/>
            <a:ext cx="26368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19" action="ppaction://hlinkfile"/>
              </a:rPr>
              <a:t>binary compounds</a:t>
            </a:r>
            <a:endParaRPr lang="en-US" sz="1400">
              <a:solidFill>
                <a:schemeClr val="bg1"/>
              </a:solidFill>
              <a:effectLst>
                <a:outerShdw blurRad="38100" dist="38100" dir="2700000" algn="tl">
                  <a:srgbClr val="000000"/>
                </a:outerShdw>
              </a:effectLst>
              <a:latin typeface="Arial" charset="0"/>
            </a:endParaRPr>
          </a:p>
        </p:txBody>
      </p:sp>
      <p:sp>
        <p:nvSpPr>
          <p:cNvPr id="350232" name="Text Box 24"/>
          <p:cNvSpPr txBox="1">
            <a:spLocks noChangeArrowheads="1"/>
          </p:cNvSpPr>
          <p:nvPr/>
        </p:nvSpPr>
        <p:spPr bwMode="auto">
          <a:xfrm>
            <a:off x="5813425" y="2681288"/>
            <a:ext cx="34163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Worksheet - </a:t>
            </a:r>
            <a:r>
              <a:rPr lang="en-US" sz="1400">
                <a:solidFill>
                  <a:schemeClr val="bg1"/>
                </a:solidFill>
                <a:effectLst>
                  <a:outerShdw blurRad="38100" dist="38100" dir="2700000" algn="tl">
                    <a:srgbClr val="000000"/>
                  </a:outerShdw>
                </a:effectLst>
                <a:latin typeface="Arial" charset="0"/>
                <a:hlinkClick r:id="rId20" action="ppaction://hlinkfile"/>
              </a:rPr>
              <a:t>ions in chemical compounds</a:t>
            </a:r>
            <a:endParaRPr lang="en-US" sz="1400">
              <a:solidFill>
                <a:schemeClr val="bg1"/>
              </a:solidFill>
              <a:effectLst>
                <a:outerShdw blurRad="38100" dist="38100" dir="2700000" algn="tl">
                  <a:srgbClr val="000000"/>
                </a:outerShdw>
              </a:effectLst>
              <a:latin typeface="Arial" charset="0"/>
            </a:endParaRPr>
          </a:p>
        </p:txBody>
      </p:sp>
      <p:sp>
        <p:nvSpPr>
          <p:cNvPr id="350233" name="Text Box 25"/>
          <p:cNvSpPr txBox="1">
            <a:spLocks noChangeArrowheads="1"/>
          </p:cNvSpPr>
          <p:nvPr/>
        </p:nvSpPr>
        <p:spPr bwMode="auto">
          <a:xfrm>
            <a:off x="5834063" y="5937250"/>
            <a:ext cx="18288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rPr>
              <a:t>Textbook - </a:t>
            </a:r>
            <a:r>
              <a:rPr lang="en-US" sz="1400">
                <a:solidFill>
                  <a:schemeClr val="bg1"/>
                </a:solidFill>
                <a:effectLst>
                  <a:outerShdw blurRad="38100" dist="38100" dir="2700000" algn="tl">
                    <a:srgbClr val="000000"/>
                  </a:outerShdw>
                </a:effectLst>
                <a:latin typeface="Arial" charset="0"/>
                <a:hlinkClick r:id="rId21" action="ppaction://hlinkfile"/>
              </a:rPr>
              <a:t>questions</a:t>
            </a:r>
            <a:endParaRPr lang="en-US" sz="1400">
              <a:solidFill>
                <a:schemeClr val="bg1"/>
              </a:solidFill>
              <a:effectLst>
                <a:outerShdw blurRad="38100" dist="38100" dir="2700000" algn="tl">
                  <a:srgbClr val="000000"/>
                </a:outerShdw>
              </a:effectLst>
              <a:latin typeface="Arial" charset="0"/>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smtClean="0">
                <a:solidFill>
                  <a:schemeClr val="bg1"/>
                </a:solidFill>
              </a:rPr>
              <a:t>Resources - Nomenclature</a:t>
            </a:r>
          </a:p>
        </p:txBody>
      </p:sp>
      <p:sp>
        <p:nvSpPr>
          <p:cNvPr id="355331" name="Text Box 3"/>
          <p:cNvSpPr txBox="1">
            <a:spLocks noChangeArrowheads="1"/>
          </p:cNvSpPr>
          <p:nvPr/>
        </p:nvSpPr>
        <p:spPr bwMode="auto">
          <a:xfrm>
            <a:off x="1365250" y="1641475"/>
            <a:ext cx="1608138" cy="457200"/>
          </a:xfrm>
          <a:prstGeom prst="rect">
            <a:avLst/>
          </a:prstGeom>
          <a:noFill/>
          <a:ln w="9525">
            <a:noFill/>
            <a:miter lim="800000"/>
            <a:headEnd/>
            <a:tailEnd/>
          </a:ln>
          <a:effectLst/>
        </p:spPr>
        <p:txBody>
          <a:bodyPr wrap="none">
            <a:spAutoFit/>
          </a:bodyPr>
          <a:lstStyle/>
          <a:p>
            <a:pPr>
              <a:defRPr/>
            </a:pPr>
            <a:r>
              <a:rPr lang="en-US" sz="2400">
                <a:solidFill>
                  <a:schemeClr val="bg1"/>
                </a:solidFill>
                <a:effectLst>
                  <a:outerShdw blurRad="38100" dist="38100" dir="2700000" algn="tl">
                    <a:srgbClr val="000000"/>
                  </a:outerShdw>
                </a:effectLst>
                <a:latin typeface="Arial" charset="0"/>
                <a:hlinkClick r:id="rId3" action="ppaction://hlinkfile"/>
              </a:rPr>
              <a:t>Objectives</a:t>
            </a:r>
            <a:endParaRPr lang="en-US" sz="2400">
              <a:solidFill>
                <a:schemeClr val="bg1"/>
              </a:solidFill>
              <a:effectLst>
                <a:outerShdw blurRad="38100" dist="38100" dir="2700000" algn="tl">
                  <a:srgbClr val="000000"/>
                </a:outerShdw>
              </a:effectLst>
              <a:latin typeface="Arial" charset="0"/>
            </a:endParaRPr>
          </a:p>
        </p:txBody>
      </p:sp>
      <p:sp>
        <p:nvSpPr>
          <p:cNvPr id="355332" name="Text Box 4"/>
          <p:cNvSpPr txBox="1">
            <a:spLocks noChangeArrowheads="1"/>
          </p:cNvSpPr>
          <p:nvPr/>
        </p:nvSpPr>
        <p:spPr bwMode="auto">
          <a:xfrm>
            <a:off x="300038" y="2325688"/>
            <a:ext cx="39671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4" action="ppaction://hlinkfile"/>
              </a:rPr>
              <a:t>Worksheet</a:t>
            </a:r>
            <a:r>
              <a:rPr lang="en-US" sz="1400">
                <a:solidFill>
                  <a:schemeClr val="bg1"/>
                </a:solidFill>
                <a:effectLst>
                  <a:outerShdw blurRad="38100" dist="38100" dir="2700000" algn="tl">
                    <a:srgbClr val="000000"/>
                  </a:outerShdw>
                </a:effectLst>
                <a:latin typeface="Arial" charset="0"/>
              </a:rPr>
              <a:t> - binary cmpds:  single charge cation</a:t>
            </a:r>
          </a:p>
        </p:txBody>
      </p:sp>
      <p:sp>
        <p:nvSpPr>
          <p:cNvPr id="355333" name="Text Box 5"/>
          <p:cNvSpPr txBox="1">
            <a:spLocks noChangeArrowheads="1"/>
          </p:cNvSpPr>
          <p:nvPr/>
        </p:nvSpPr>
        <p:spPr bwMode="auto">
          <a:xfrm>
            <a:off x="298450" y="2681288"/>
            <a:ext cx="3179763"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5" action="ppaction://hlinkfile"/>
              </a:rPr>
              <a:t>Worksheet</a:t>
            </a:r>
            <a:r>
              <a:rPr lang="en-US" sz="1400">
                <a:solidFill>
                  <a:schemeClr val="bg1"/>
                </a:solidFill>
                <a:effectLst>
                  <a:outerShdw blurRad="38100" dist="38100" dir="2700000" algn="tl">
                    <a:srgbClr val="000000"/>
                  </a:outerShdw>
                </a:effectLst>
                <a:latin typeface="Arial" charset="0"/>
              </a:rPr>
              <a:t> - ions in chemical formulas</a:t>
            </a:r>
          </a:p>
        </p:txBody>
      </p:sp>
      <p:sp>
        <p:nvSpPr>
          <p:cNvPr id="355334" name="Text Box 6"/>
          <p:cNvSpPr txBox="1">
            <a:spLocks noChangeArrowheads="1"/>
          </p:cNvSpPr>
          <p:nvPr/>
        </p:nvSpPr>
        <p:spPr bwMode="auto">
          <a:xfrm>
            <a:off x="304800" y="3071813"/>
            <a:ext cx="545623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6" action="ppaction://hlinkfile"/>
              </a:rPr>
              <a:t>Worksheet</a:t>
            </a:r>
            <a:r>
              <a:rPr lang="en-US" sz="1400">
                <a:solidFill>
                  <a:schemeClr val="bg1"/>
                </a:solidFill>
                <a:effectLst>
                  <a:outerShdw blurRad="38100" dist="38100" dir="2700000" algn="tl">
                    <a:srgbClr val="000000"/>
                  </a:outerShdw>
                </a:effectLst>
                <a:latin typeface="Arial" charset="0"/>
              </a:rPr>
              <a:t> - ionic cmpds:  polyatomic ions w multiple-charge cation</a:t>
            </a:r>
          </a:p>
        </p:txBody>
      </p:sp>
      <p:sp>
        <p:nvSpPr>
          <p:cNvPr id="355335" name="Text Box 7"/>
          <p:cNvSpPr txBox="1">
            <a:spLocks noChangeArrowheads="1"/>
          </p:cNvSpPr>
          <p:nvPr/>
        </p:nvSpPr>
        <p:spPr bwMode="auto">
          <a:xfrm>
            <a:off x="300038" y="3468688"/>
            <a:ext cx="4695825"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7" action="ppaction://hlinkfile"/>
              </a:rPr>
              <a:t>Worksheet</a:t>
            </a:r>
            <a:r>
              <a:rPr lang="en-US" sz="1400">
                <a:solidFill>
                  <a:schemeClr val="bg1"/>
                </a:solidFill>
                <a:effectLst>
                  <a:outerShdw blurRad="38100" dist="38100" dir="2700000" algn="tl">
                    <a:srgbClr val="000000"/>
                  </a:outerShdw>
                </a:effectLst>
                <a:latin typeface="Arial" charset="0"/>
              </a:rPr>
              <a:t> - ionic formulas (binary, polyatomic, transition)</a:t>
            </a:r>
          </a:p>
        </p:txBody>
      </p:sp>
      <p:sp>
        <p:nvSpPr>
          <p:cNvPr id="355336" name="Text Box 8"/>
          <p:cNvSpPr txBox="1">
            <a:spLocks noChangeArrowheads="1"/>
          </p:cNvSpPr>
          <p:nvPr/>
        </p:nvSpPr>
        <p:spPr bwMode="auto">
          <a:xfrm>
            <a:off x="301625" y="3859213"/>
            <a:ext cx="3887788"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8" action="ppaction://hlinkfile"/>
              </a:rPr>
              <a:t>Worksheet</a:t>
            </a:r>
            <a:r>
              <a:rPr lang="en-US" sz="1400">
                <a:solidFill>
                  <a:schemeClr val="bg1"/>
                </a:solidFill>
                <a:effectLst>
                  <a:outerShdw blurRad="38100" dist="38100" dir="2700000" algn="tl">
                    <a:srgbClr val="000000"/>
                  </a:outerShdw>
                </a:effectLst>
                <a:latin typeface="Arial" charset="0"/>
              </a:rPr>
              <a:t> - traditional system of nomenclature</a:t>
            </a:r>
          </a:p>
        </p:txBody>
      </p:sp>
      <p:sp>
        <p:nvSpPr>
          <p:cNvPr id="355337" name="Text Box 9"/>
          <p:cNvSpPr txBox="1">
            <a:spLocks noChangeArrowheads="1"/>
          </p:cNvSpPr>
          <p:nvPr/>
        </p:nvSpPr>
        <p:spPr bwMode="auto">
          <a:xfrm>
            <a:off x="309563" y="4240213"/>
            <a:ext cx="48815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9" action="ppaction://hlinkfile"/>
              </a:rPr>
              <a:t>Worksheet</a:t>
            </a:r>
            <a:r>
              <a:rPr lang="en-US" sz="1400">
                <a:solidFill>
                  <a:schemeClr val="bg1"/>
                </a:solidFill>
                <a:effectLst>
                  <a:outerShdw blurRad="38100" dist="38100" dir="2700000" algn="tl">
                    <a:srgbClr val="000000"/>
                  </a:outerShdw>
                </a:effectLst>
                <a:latin typeface="Arial" charset="0"/>
              </a:rPr>
              <a:t> - covalent binary cmpds:  non-metal - non-metal </a:t>
            </a:r>
          </a:p>
        </p:txBody>
      </p:sp>
      <p:sp>
        <p:nvSpPr>
          <p:cNvPr id="355338" name="Text Box 10"/>
          <p:cNvSpPr txBox="1">
            <a:spLocks noChangeArrowheads="1"/>
          </p:cNvSpPr>
          <p:nvPr/>
        </p:nvSpPr>
        <p:spPr bwMode="auto">
          <a:xfrm>
            <a:off x="309563" y="4637088"/>
            <a:ext cx="34464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6" action="ppaction://hlinkfile"/>
              </a:rPr>
              <a:t>Worksheet</a:t>
            </a:r>
            <a:r>
              <a:rPr lang="en-US" sz="1400">
                <a:solidFill>
                  <a:schemeClr val="bg1"/>
                </a:solidFill>
                <a:effectLst>
                  <a:outerShdw blurRad="38100" dist="38100" dir="2700000" algn="tl">
                    <a:srgbClr val="000000"/>
                  </a:outerShdw>
                </a:effectLst>
                <a:latin typeface="Arial" charset="0"/>
              </a:rPr>
              <a:t> - ionic cmpds: polyatomic ions</a:t>
            </a:r>
          </a:p>
        </p:txBody>
      </p:sp>
      <p:sp>
        <p:nvSpPr>
          <p:cNvPr id="355340" name="Text Box 12"/>
          <p:cNvSpPr txBox="1">
            <a:spLocks noChangeArrowheads="1"/>
          </p:cNvSpPr>
          <p:nvPr/>
        </p:nvSpPr>
        <p:spPr bwMode="auto">
          <a:xfrm>
            <a:off x="6686550" y="6400800"/>
            <a:ext cx="2457450" cy="457200"/>
          </a:xfrm>
          <a:prstGeom prst="rect">
            <a:avLst/>
          </a:prstGeom>
          <a:noFill/>
          <a:ln w="9525">
            <a:noFill/>
            <a:miter lim="800000"/>
            <a:headEnd/>
            <a:tailEnd/>
          </a:ln>
          <a:effectLst/>
        </p:spPr>
        <p:txBody>
          <a:bodyPr wrap="none">
            <a:spAutoFit/>
          </a:bodyPr>
          <a:lstStyle/>
          <a:p>
            <a:pPr>
              <a:defRPr/>
            </a:pPr>
            <a:r>
              <a:rPr lang="en-US" sz="2400">
                <a:latin typeface="Arial" charset="0"/>
                <a:hlinkClick r:id="rId10" action="ppaction://hlinkfile"/>
              </a:rPr>
              <a:t>Outline</a:t>
            </a:r>
            <a:r>
              <a:rPr lang="en-US" sz="2400">
                <a:latin typeface="Arial" charset="0"/>
              </a:rPr>
              <a:t> </a:t>
            </a:r>
            <a:r>
              <a:rPr lang="en-US" sz="2400">
                <a:solidFill>
                  <a:schemeClr val="bg1"/>
                </a:solidFill>
                <a:effectLst>
                  <a:outerShdw blurRad="38100" dist="38100" dir="2700000" algn="tl">
                    <a:srgbClr val="000000"/>
                  </a:outerShdw>
                </a:effectLst>
                <a:latin typeface="Arial" charset="0"/>
              </a:rPr>
              <a:t>(</a:t>
            </a:r>
            <a:r>
              <a:rPr lang="en-US" sz="2400">
                <a:solidFill>
                  <a:schemeClr val="bg1"/>
                </a:solidFill>
                <a:effectLst>
                  <a:outerShdw blurRad="38100" dist="38100" dir="2700000" algn="tl">
                    <a:srgbClr val="000000"/>
                  </a:outerShdw>
                </a:effectLst>
                <a:latin typeface="Arial" charset="0"/>
                <a:hlinkClick r:id="rId11" action="ppaction://hlinkfile"/>
              </a:rPr>
              <a:t>general</a:t>
            </a:r>
            <a:r>
              <a:rPr lang="en-US" sz="2400">
                <a:solidFill>
                  <a:schemeClr val="bg1"/>
                </a:solidFill>
                <a:effectLst>
                  <a:outerShdw blurRad="38100" dist="38100" dir="2700000" algn="tl">
                    <a:srgbClr val="000000"/>
                  </a:outerShdw>
                </a:effectLst>
                <a:latin typeface="Arial" charset="0"/>
              </a:rPr>
              <a:t>)</a:t>
            </a:r>
          </a:p>
        </p:txBody>
      </p:sp>
      <p:sp>
        <p:nvSpPr>
          <p:cNvPr id="355343" name="Text Box 15"/>
          <p:cNvSpPr txBox="1">
            <a:spLocks noChangeArrowheads="1"/>
          </p:cNvSpPr>
          <p:nvPr/>
        </p:nvSpPr>
        <p:spPr bwMode="auto">
          <a:xfrm>
            <a:off x="5818188" y="3689350"/>
            <a:ext cx="30607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2" action="ppaction://hlinkfile"/>
              </a:rPr>
              <a:t>Worksheet</a:t>
            </a:r>
            <a:r>
              <a:rPr lang="en-US" sz="1400">
                <a:solidFill>
                  <a:schemeClr val="bg1"/>
                </a:solidFill>
                <a:effectLst>
                  <a:outerShdw blurRad="38100" dist="38100" dir="2700000" algn="tl">
                    <a:srgbClr val="000000"/>
                  </a:outerShdw>
                </a:effectLst>
                <a:latin typeface="Arial" charset="0"/>
              </a:rPr>
              <a:t> - empirical and molecular</a:t>
            </a:r>
          </a:p>
        </p:txBody>
      </p:sp>
      <p:sp>
        <p:nvSpPr>
          <p:cNvPr id="355344" name="Text Box 16"/>
          <p:cNvSpPr txBox="1">
            <a:spLocks noChangeArrowheads="1"/>
          </p:cNvSpPr>
          <p:nvPr/>
        </p:nvSpPr>
        <p:spPr bwMode="auto">
          <a:xfrm>
            <a:off x="5818188" y="4086225"/>
            <a:ext cx="24590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3" action="ppaction://hlinkfile"/>
              </a:rPr>
              <a:t>Worksheet</a:t>
            </a:r>
            <a:r>
              <a:rPr lang="en-US" sz="1400">
                <a:solidFill>
                  <a:schemeClr val="bg1"/>
                </a:solidFill>
                <a:effectLst>
                  <a:outerShdw blurRad="38100" dist="38100" dir="2700000" algn="tl">
                    <a:srgbClr val="000000"/>
                  </a:outerShdw>
                </a:effectLst>
                <a:latin typeface="Arial" charset="0"/>
              </a:rPr>
              <a:t> - vocab (bonding)</a:t>
            </a:r>
          </a:p>
        </p:txBody>
      </p:sp>
      <p:sp>
        <p:nvSpPr>
          <p:cNvPr id="355346" name="Text Box 18"/>
          <p:cNvSpPr txBox="1">
            <a:spLocks noChangeArrowheads="1"/>
          </p:cNvSpPr>
          <p:nvPr/>
        </p:nvSpPr>
        <p:spPr bwMode="auto">
          <a:xfrm>
            <a:off x="5827713" y="4857750"/>
            <a:ext cx="209708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4" action="ppaction://hlinkfile"/>
              </a:rPr>
              <a:t>Activity</a:t>
            </a:r>
            <a:r>
              <a:rPr lang="en-US" sz="1400">
                <a:solidFill>
                  <a:schemeClr val="bg1"/>
                </a:solidFill>
                <a:effectLst>
                  <a:outerShdw blurRad="38100" dist="38100" dir="2700000" algn="tl">
                    <a:srgbClr val="000000"/>
                  </a:outerShdw>
                </a:effectLst>
                <a:latin typeface="Arial" charset="0"/>
              </a:rPr>
              <a:t> - </a:t>
            </a:r>
            <a:r>
              <a:rPr lang="en-US" sz="1400">
                <a:solidFill>
                  <a:schemeClr val="bg1"/>
                </a:solidFill>
                <a:effectLst>
                  <a:outerShdw blurRad="38100" dist="38100" dir="2700000" algn="tl">
                    <a:srgbClr val="000000"/>
                  </a:outerShdw>
                </a:effectLst>
                <a:latin typeface="Arial" charset="0"/>
                <a:hlinkClick r:id="rId15" action="ppaction://hlinkpres?slideindex=1&amp;slidetitle="/>
              </a:rPr>
              <a:t>bonding</a:t>
            </a:r>
            <a:r>
              <a:rPr lang="en-US" sz="1400">
                <a:solidFill>
                  <a:schemeClr val="bg1"/>
                </a:solidFill>
                <a:effectLst>
                  <a:outerShdw blurRad="38100" dist="38100" dir="2700000" algn="tl">
                    <a:srgbClr val="000000"/>
                  </a:outerShdw>
                </a:effectLst>
                <a:latin typeface="Arial" charset="0"/>
              </a:rPr>
              <a:t> </a:t>
            </a:r>
            <a:r>
              <a:rPr lang="en-US" sz="1400">
                <a:solidFill>
                  <a:schemeClr val="bg1"/>
                </a:solidFill>
                <a:effectLst>
                  <a:outerShdw blurRad="38100" dist="38100" dir="2700000" algn="tl">
                    <a:srgbClr val="000000"/>
                  </a:outerShdw>
                </a:effectLst>
                <a:latin typeface="Arial" charset="0"/>
                <a:hlinkClick r:id="rId16" action="ppaction://hlinkfile"/>
              </a:rPr>
              <a:t>pieces</a:t>
            </a:r>
            <a:endParaRPr lang="en-US" sz="1400">
              <a:solidFill>
                <a:schemeClr val="bg1"/>
              </a:solidFill>
              <a:effectLst>
                <a:outerShdw blurRad="38100" dist="38100" dir="2700000" algn="tl">
                  <a:srgbClr val="000000"/>
                </a:outerShdw>
              </a:effectLst>
              <a:latin typeface="Arial" charset="0"/>
            </a:endParaRPr>
          </a:p>
        </p:txBody>
      </p:sp>
      <p:sp>
        <p:nvSpPr>
          <p:cNvPr id="355347" name="Text Box 19"/>
          <p:cNvSpPr txBox="1">
            <a:spLocks noChangeArrowheads="1"/>
          </p:cNvSpPr>
          <p:nvPr/>
        </p:nvSpPr>
        <p:spPr bwMode="auto">
          <a:xfrm>
            <a:off x="5827713" y="5254625"/>
            <a:ext cx="22939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7" action="ppaction://hlinkfile"/>
              </a:rPr>
              <a:t>Activity</a:t>
            </a:r>
            <a:r>
              <a:rPr lang="en-US" sz="1400">
                <a:solidFill>
                  <a:schemeClr val="bg1"/>
                </a:solidFill>
                <a:effectLst>
                  <a:outerShdw blurRad="38100" dist="38100" dir="2700000" algn="tl">
                    <a:srgbClr val="000000"/>
                  </a:outerShdw>
                </a:effectLst>
                <a:latin typeface="Arial" charset="0"/>
              </a:rPr>
              <a:t> - molecular models</a:t>
            </a:r>
          </a:p>
        </p:txBody>
      </p:sp>
      <p:sp>
        <p:nvSpPr>
          <p:cNvPr id="355348" name="Text Box 20"/>
          <p:cNvSpPr txBox="1">
            <a:spLocks noChangeArrowheads="1"/>
          </p:cNvSpPr>
          <p:nvPr/>
        </p:nvSpPr>
        <p:spPr bwMode="auto">
          <a:xfrm>
            <a:off x="5829300" y="5645150"/>
            <a:ext cx="1889125"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8" action="ppaction://hlinkpres?slideindex=1&amp;slidetitle="/>
              </a:rPr>
              <a:t>Activity</a:t>
            </a:r>
            <a:r>
              <a:rPr lang="en-US" sz="1400">
                <a:solidFill>
                  <a:schemeClr val="bg1"/>
                </a:solidFill>
                <a:effectLst>
                  <a:outerShdw blurRad="38100" dist="38100" dir="2700000" algn="tl">
                    <a:srgbClr val="000000"/>
                  </a:outerShdw>
                </a:effectLst>
                <a:latin typeface="Arial" charset="0"/>
              </a:rPr>
              <a:t> - mole pattern</a:t>
            </a:r>
          </a:p>
        </p:txBody>
      </p:sp>
      <p:sp>
        <p:nvSpPr>
          <p:cNvPr id="202769" name="AutoShape 22" descr="Back to menu">
            <a:hlinkClick r:id="" action="ppaction://hlinkshowjump?jump=lastslideviewed" highlightClick="1"/>
            <a:hlinkHover r:id="" action="ppaction://hlinkshowjump?jump=lastslideviewed"/>
          </p:cNvPr>
          <p:cNvSpPr>
            <a:spLocks noChangeArrowheads="1"/>
          </p:cNvSpPr>
          <p:nvPr/>
        </p:nvSpPr>
        <p:spPr bwMode="auto">
          <a:xfrm>
            <a:off x="0" y="6391275"/>
            <a:ext cx="381000" cy="238125"/>
          </a:xfrm>
          <a:prstGeom prst="actionButtonBackPrevious">
            <a:avLst/>
          </a:prstGeom>
          <a:solidFill>
            <a:srgbClr val="F8F8F8">
              <a:alpha val="89803"/>
            </a:srgbClr>
          </a:solidFill>
          <a:ln w="9525">
            <a:noFill/>
            <a:miter lim="800000"/>
            <a:headEnd/>
            <a:tailEnd/>
          </a:ln>
        </p:spPr>
        <p:txBody>
          <a:bodyPr wrap="none" anchor="ctr"/>
          <a:lstStyle/>
          <a:p>
            <a:endParaRPr lang="en-US"/>
          </a:p>
        </p:txBody>
      </p:sp>
      <p:sp>
        <p:nvSpPr>
          <p:cNvPr id="355351" name="Text Box 23"/>
          <p:cNvSpPr txBox="1">
            <a:spLocks noChangeArrowheads="1"/>
          </p:cNvSpPr>
          <p:nvPr/>
        </p:nvSpPr>
        <p:spPr bwMode="auto">
          <a:xfrm>
            <a:off x="5815013" y="2325688"/>
            <a:ext cx="2636837"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19" action="ppaction://hlinkfile"/>
              </a:rPr>
              <a:t>Worksheet</a:t>
            </a:r>
            <a:r>
              <a:rPr lang="en-US" sz="1400">
                <a:solidFill>
                  <a:schemeClr val="bg1"/>
                </a:solidFill>
                <a:effectLst>
                  <a:outerShdw blurRad="38100" dist="38100" dir="2700000" algn="tl">
                    <a:srgbClr val="000000"/>
                  </a:outerShdw>
                </a:effectLst>
                <a:latin typeface="Arial" charset="0"/>
              </a:rPr>
              <a:t> - binary compounds</a:t>
            </a:r>
          </a:p>
        </p:txBody>
      </p:sp>
      <p:sp>
        <p:nvSpPr>
          <p:cNvPr id="355352" name="Text Box 24"/>
          <p:cNvSpPr txBox="1">
            <a:spLocks noChangeArrowheads="1"/>
          </p:cNvSpPr>
          <p:nvPr/>
        </p:nvSpPr>
        <p:spPr bwMode="auto">
          <a:xfrm>
            <a:off x="5813425" y="2681288"/>
            <a:ext cx="34163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0" action="ppaction://hlinkfile"/>
              </a:rPr>
              <a:t>Worksheet</a:t>
            </a:r>
            <a:r>
              <a:rPr lang="en-US" sz="1400">
                <a:solidFill>
                  <a:schemeClr val="bg1"/>
                </a:solidFill>
                <a:effectLst>
                  <a:outerShdw blurRad="38100" dist="38100" dir="2700000" algn="tl">
                    <a:srgbClr val="000000"/>
                  </a:outerShdw>
                </a:effectLst>
                <a:latin typeface="Arial" charset="0"/>
              </a:rPr>
              <a:t> - ions in chemical compounds</a:t>
            </a:r>
          </a:p>
        </p:txBody>
      </p:sp>
      <p:sp>
        <p:nvSpPr>
          <p:cNvPr id="355353" name="Text Box 25"/>
          <p:cNvSpPr txBox="1">
            <a:spLocks noChangeArrowheads="1"/>
          </p:cNvSpPr>
          <p:nvPr/>
        </p:nvSpPr>
        <p:spPr bwMode="auto">
          <a:xfrm>
            <a:off x="5834063" y="5937250"/>
            <a:ext cx="1828800"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1" action="ppaction://hlinkfile"/>
              </a:rPr>
              <a:t>Textbook</a:t>
            </a:r>
            <a:r>
              <a:rPr lang="en-US" sz="1400">
                <a:solidFill>
                  <a:schemeClr val="bg1"/>
                </a:solidFill>
                <a:effectLst>
                  <a:outerShdw blurRad="38100" dist="38100" dir="2700000" algn="tl">
                    <a:srgbClr val="000000"/>
                  </a:outerShdw>
                </a:effectLst>
                <a:latin typeface="Arial" charset="0"/>
              </a:rPr>
              <a:t> - questions</a:t>
            </a:r>
          </a:p>
        </p:txBody>
      </p:sp>
      <p:sp>
        <p:nvSpPr>
          <p:cNvPr id="355354" name="Text Box 26"/>
          <p:cNvSpPr txBox="1">
            <a:spLocks noChangeArrowheads="1"/>
          </p:cNvSpPr>
          <p:nvPr/>
        </p:nvSpPr>
        <p:spPr bwMode="auto">
          <a:xfrm>
            <a:off x="311150" y="5027613"/>
            <a:ext cx="4479925"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2" action="ppaction://hlinkfile"/>
              </a:rPr>
              <a:t>Workshee</a:t>
            </a:r>
            <a:r>
              <a:rPr lang="en-US" sz="1400">
                <a:solidFill>
                  <a:schemeClr val="bg1"/>
                </a:solidFill>
                <a:effectLst>
                  <a:outerShdw blurRad="38100" dist="38100" dir="2700000" algn="tl">
                    <a:srgbClr val="000000"/>
                  </a:outerShdw>
                </a:effectLst>
                <a:latin typeface="Arial" charset="0"/>
                <a:hlinkClick r:id="rId23" action="ppaction://hlinkfile"/>
              </a:rPr>
              <a:t>t</a:t>
            </a:r>
            <a:r>
              <a:rPr lang="en-US" sz="1400">
                <a:solidFill>
                  <a:schemeClr val="bg1"/>
                </a:solidFill>
                <a:effectLst>
                  <a:outerShdw blurRad="38100" dist="38100" dir="2700000" algn="tl">
                    <a:srgbClr val="000000"/>
                  </a:outerShdw>
                </a:effectLst>
                <a:latin typeface="Arial" charset="0"/>
              </a:rPr>
              <a:t> - ionic binary cmpds: multiple charge cation</a:t>
            </a:r>
          </a:p>
        </p:txBody>
      </p:sp>
      <p:sp>
        <p:nvSpPr>
          <p:cNvPr id="355355" name="Text Box 27"/>
          <p:cNvSpPr txBox="1">
            <a:spLocks noChangeArrowheads="1"/>
          </p:cNvSpPr>
          <p:nvPr/>
        </p:nvSpPr>
        <p:spPr bwMode="auto">
          <a:xfrm>
            <a:off x="300038" y="5791200"/>
            <a:ext cx="3967162" cy="304800"/>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4" action="ppaction://hlinkfile"/>
              </a:rPr>
              <a:t>Worksheet</a:t>
            </a:r>
            <a:r>
              <a:rPr lang="en-US" sz="1400">
                <a:solidFill>
                  <a:schemeClr val="bg1"/>
                </a:solidFill>
                <a:effectLst>
                  <a:outerShdw blurRad="38100" dist="38100" dir="2700000" algn="tl">
                    <a:srgbClr val="000000"/>
                  </a:outerShdw>
                </a:effectLst>
                <a:latin typeface="Arial" charset="0"/>
              </a:rPr>
              <a:t> - oxidation numbers and ionic cmpds</a:t>
            </a:r>
          </a:p>
        </p:txBody>
      </p:sp>
      <p:sp>
        <p:nvSpPr>
          <p:cNvPr id="355356" name="Text Box 28"/>
          <p:cNvSpPr txBox="1">
            <a:spLocks noChangeArrowheads="1"/>
          </p:cNvSpPr>
          <p:nvPr/>
        </p:nvSpPr>
        <p:spPr bwMode="auto">
          <a:xfrm>
            <a:off x="298450" y="6146800"/>
            <a:ext cx="3562350" cy="517525"/>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5" action="ppaction://hlinkfile"/>
              </a:rPr>
              <a:t>Worksheet</a:t>
            </a:r>
            <a:r>
              <a:rPr lang="en-US" sz="1400">
                <a:solidFill>
                  <a:schemeClr val="bg1"/>
                </a:solidFill>
                <a:effectLst>
                  <a:outerShdw blurRad="38100" dist="38100" dir="2700000" algn="tl">
                    <a:srgbClr val="000000"/>
                  </a:outerShdw>
                </a:effectLst>
                <a:latin typeface="Arial" charset="0"/>
              </a:rPr>
              <a:t> - names and formulas of cmpds</a:t>
            </a:r>
          </a:p>
          <a:p>
            <a:pPr>
              <a:defRPr/>
            </a:pPr>
            <a:endParaRPr lang="en-US" sz="1400">
              <a:solidFill>
                <a:schemeClr val="bg1"/>
              </a:solidFill>
              <a:effectLst>
                <a:outerShdw blurRad="38100" dist="38100" dir="2700000" algn="tl">
                  <a:srgbClr val="000000"/>
                </a:outerShdw>
              </a:effectLst>
              <a:latin typeface="Arial" charset="0"/>
            </a:endParaRPr>
          </a:p>
        </p:txBody>
      </p:sp>
      <p:sp>
        <p:nvSpPr>
          <p:cNvPr id="355357" name="Text Box 29"/>
          <p:cNvSpPr txBox="1">
            <a:spLocks noChangeArrowheads="1"/>
          </p:cNvSpPr>
          <p:nvPr/>
        </p:nvSpPr>
        <p:spPr bwMode="auto">
          <a:xfrm>
            <a:off x="304800" y="5426075"/>
            <a:ext cx="4783138" cy="517525"/>
          </a:xfrm>
          <a:prstGeom prst="rect">
            <a:avLst/>
          </a:prstGeom>
          <a:noFill/>
          <a:ln w="9525">
            <a:noFill/>
            <a:miter lim="800000"/>
            <a:headEnd/>
            <a:tailEnd/>
          </a:ln>
          <a:effectLst/>
        </p:spPr>
        <p:txBody>
          <a:bodyPr wrap="none">
            <a:spAutoFit/>
          </a:bodyPr>
          <a:lstStyle/>
          <a:p>
            <a:pPr>
              <a:defRPr/>
            </a:pPr>
            <a:r>
              <a:rPr lang="en-US" sz="1400">
                <a:solidFill>
                  <a:schemeClr val="bg1"/>
                </a:solidFill>
                <a:effectLst>
                  <a:outerShdw blurRad="38100" dist="38100" dir="2700000" algn="tl">
                    <a:srgbClr val="000000"/>
                  </a:outerShdw>
                </a:effectLst>
                <a:latin typeface="Arial" charset="0"/>
                <a:hlinkClick r:id="rId26" action="ppaction://hlinkfile"/>
              </a:rPr>
              <a:t>Worksheet</a:t>
            </a:r>
            <a:r>
              <a:rPr lang="en-US" sz="1400">
                <a:solidFill>
                  <a:schemeClr val="bg1"/>
                </a:solidFill>
                <a:effectLst>
                  <a:outerShdw blurRad="38100" dist="38100" dir="2700000" algn="tl">
                    <a:srgbClr val="000000"/>
                  </a:outerShdw>
                </a:effectLst>
                <a:latin typeface="Arial" charset="0"/>
              </a:rPr>
              <a:t> - errors in chemical formulas and nomenclature</a:t>
            </a:r>
          </a:p>
          <a:p>
            <a:pPr>
              <a:defRPr/>
            </a:pPr>
            <a:endParaRPr lang="en-US" sz="1400">
              <a:solidFill>
                <a:schemeClr val="bg1"/>
              </a:solidFill>
              <a:effectLst>
                <a:outerShdw blurRad="38100" dist="38100" dir="2700000" algn="tl">
                  <a:srgbClr val="000000"/>
                </a:outerShdw>
              </a:effectLst>
              <a:latin typeface="Arial" charset="0"/>
            </a:endParaRPr>
          </a:p>
        </p:txBody>
      </p:sp>
      <p:sp>
        <p:nvSpPr>
          <p:cNvPr id="202777" name="Text Box 30"/>
          <p:cNvSpPr txBox="1">
            <a:spLocks noChangeArrowheads="1"/>
          </p:cNvSpPr>
          <p:nvPr/>
        </p:nvSpPr>
        <p:spPr bwMode="auto">
          <a:xfrm>
            <a:off x="5816600" y="1673225"/>
            <a:ext cx="2205038" cy="336550"/>
          </a:xfrm>
          <a:prstGeom prst="rect">
            <a:avLst/>
          </a:prstGeom>
          <a:noFill/>
          <a:ln w="9525">
            <a:noFill/>
            <a:miter lim="800000"/>
            <a:headEnd/>
            <a:tailEnd/>
          </a:ln>
        </p:spPr>
        <p:txBody>
          <a:bodyPr wrap="none">
            <a:spAutoFit/>
          </a:bodyPr>
          <a:lstStyle/>
          <a:p>
            <a:r>
              <a:rPr lang="en-US" sz="1600">
                <a:latin typeface="Arial" charset="0"/>
                <a:hlinkClick r:id="rId27" action="ppaction://hlinkpres?slideindex=1&amp;slidetitle=" tooltip="General Chemistry POWERPOINT &quot;Bonding and Inorganic Nomenclature&quot;"/>
              </a:rPr>
              <a:t>General Chemistry PP</a:t>
            </a:r>
            <a:endParaRPr lang="en-US" sz="160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chemeClr val="bg1"/>
                </a:solidFill>
              </a:rPr>
              <a:t>Nomenclature - </a:t>
            </a:r>
            <a:r>
              <a:rPr lang="en-US" i="1" smtClean="0">
                <a:solidFill>
                  <a:schemeClr val="bg1"/>
                </a:solidFill>
              </a:rPr>
              <a:t>Humor</a:t>
            </a:r>
          </a:p>
        </p:txBody>
      </p:sp>
      <p:sp>
        <p:nvSpPr>
          <p:cNvPr id="405507" name="Text Box 3"/>
          <p:cNvSpPr txBox="1">
            <a:spLocks noChangeArrowheads="1"/>
          </p:cNvSpPr>
          <p:nvPr/>
        </p:nvSpPr>
        <p:spPr bwMode="auto">
          <a:xfrm>
            <a:off x="1335088" y="4724400"/>
            <a:ext cx="3114675" cy="579438"/>
          </a:xfrm>
          <a:prstGeom prst="rect">
            <a:avLst/>
          </a:prstGeom>
          <a:noFill/>
          <a:ln w="9525">
            <a:noFill/>
            <a:miter lim="800000"/>
            <a:headEnd/>
            <a:tailEnd/>
          </a:ln>
        </p:spPr>
        <p:txBody>
          <a:bodyPr wrap="none">
            <a:spAutoFit/>
          </a:bodyPr>
          <a:lstStyle/>
          <a:p>
            <a:r>
              <a:rPr lang="en-US" sz="3200">
                <a:solidFill>
                  <a:schemeClr val="bg1"/>
                </a:solidFill>
                <a:latin typeface="Arial" charset="0"/>
              </a:rPr>
              <a:t>“Ferrous Wheel”</a:t>
            </a:r>
          </a:p>
        </p:txBody>
      </p:sp>
      <p:sp>
        <p:nvSpPr>
          <p:cNvPr id="405508" name="Text Box 4"/>
          <p:cNvSpPr txBox="1">
            <a:spLocks noChangeArrowheads="1"/>
          </p:cNvSpPr>
          <p:nvPr/>
        </p:nvSpPr>
        <p:spPr bwMode="auto">
          <a:xfrm>
            <a:off x="1379538" y="5638800"/>
            <a:ext cx="27876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Fe = iron  (Latin = ferrum)</a:t>
            </a:r>
          </a:p>
        </p:txBody>
      </p:sp>
      <p:sp>
        <p:nvSpPr>
          <p:cNvPr id="405509" name="Text Box 5"/>
          <p:cNvSpPr txBox="1">
            <a:spLocks noChangeArrowheads="1"/>
          </p:cNvSpPr>
          <p:nvPr/>
        </p:nvSpPr>
        <p:spPr bwMode="auto">
          <a:xfrm>
            <a:off x="903288" y="6056313"/>
            <a:ext cx="4103687" cy="641350"/>
          </a:xfrm>
          <a:prstGeom prst="rect">
            <a:avLst/>
          </a:prstGeom>
          <a:noFill/>
          <a:ln w="9525">
            <a:noFill/>
            <a:miter lim="800000"/>
            <a:headEnd/>
            <a:tailEnd/>
          </a:ln>
        </p:spPr>
        <p:txBody>
          <a:bodyPr wrap="none">
            <a:spAutoFit/>
          </a:bodyPr>
          <a:lstStyle/>
          <a:p>
            <a:r>
              <a:rPr lang="en-US" sz="1800">
                <a:solidFill>
                  <a:schemeClr val="bg1"/>
                </a:solidFill>
                <a:latin typeface="Arial" charset="0"/>
              </a:rPr>
              <a:t>Fe</a:t>
            </a:r>
            <a:r>
              <a:rPr lang="en-US" sz="1800" baseline="30000">
                <a:solidFill>
                  <a:schemeClr val="bg1"/>
                </a:solidFill>
                <a:latin typeface="Arial" charset="0"/>
              </a:rPr>
              <a:t>2+</a:t>
            </a:r>
            <a:r>
              <a:rPr lang="en-US" sz="1800">
                <a:solidFill>
                  <a:schemeClr val="bg1"/>
                </a:solidFill>
                <a:latin typeface="Arial" charset="0"/>
              </a:rPr>
              <a:t>  =  lower oxidation state = ferr</a:t>
            </a:r>
            <a:r>
              <a:rPr lang="en-US" sz="1800" b="1" i="1">
                <a:solidFill>
                  <a:schemeClr val="bg1"/>
                </a:solidFill>
                <a:latin typeface="Arial" charset="0"/>
              </a:rPr>
              <a:t>ous</a:t>
            </a:r>
          </a:p>
          <a:p>
            <a:r>
              <a:rPr lang="en-US" sz="1800">
                <a:solidFill>
                  <a:schemeClr val="bg1"/>
                </a:solidFill>
                <a:latin typeface="Arial" charset="0"/>
              </a:rPr>
              <a:t>Fe</a:t>
            </a:r>
            <a:r>
              <a:rPr lang="en-US" sz="1800" baseline="30000">
                <a:solidFill>
                  <a:schemeClr val="bg1"/>
                </a:solidFill>
                <a:latin typeface="Arial" charset="0"/>
              </a:rPr>
              <a:t>3+</a:t>
            </a:r>
            <a:r>
              <a:rPr lang="en-US" sz="1800">
                <a:solidFill>
                  <a:schemeClr val="bg1"/>
                </a:solidFill>
                <a:latin typeface="Arial" charset="0"/>
              </a:rPr>
              <a:t>  =  higher oxidation state  =  ferr</a:t>
            </a:r>
            <a:r>
              <a:rPr lang="en-US" sz="1800" b="1" i="1">
                <a:solidFill>
                  <a:schemeClr val="bg1"/>
                </a:solidFill>
                <a:latin typeface="Arial" charset="0"/>
              </a:rPr>
              <a:t>ic</a:t>
            </a:r>
          </a:p>
        </p:txBody>
      </p:sp>
      <p:sp>
        <p:nvSpPr>
          <p:cNvPr id="13318" name="Text Box 6"/>
          <p:cNvSpPr txBox="1">
            <a:spLocks noChangeArrowheads="1"/>
          </p:cNvSpPr>
          <p:nvPr/>
        </p:nvSpPr>
        <p:spPr bwMode="auto">
          <a:xfrm>
            <a:off x="5919788" y="2176463"/>
            <a:ext cx="1497012" cy="641350"/>
          </a:xfrm>
          <a:prstGeom prst="rect">
            <a:avLst/>
          </a:prstGeom>
          <a:noFill/>
          <a:ln w="9525">
            <a:noFill/>
            <a:miter lim="800000"/>
            <a:headEnd/>
            <a:tailEnd/>
          </a:ln>
        </p:spPr>
        <p:txBody>
          <a:bodyPr wrap="none">
            <a:spAutoFit/>
          </a:bodyPr>
          <a:lstStyle/>
          <a:p>
            <a:r>
              <a:rPr lang="en-US" sz="3600">
                <a:solidFill>
                  <a:srgbClr val="FFFF4B"/>
                </a:solidFill>
                <a:latin typeface="Arial" charset="0"/>
              </a:rPr>
              <a:t>BaNa</a:t>
            </a:r>
            <a:r>
              <a:rPr lang="en-US" sz="3600" baseline="-25000">
                <a:solidFill>
                  <a:srgbClr val="FFFF4B"/>
                </a:solidFill>
                <a:latin typeface="Arial" charset="0"/>
              </a:rPr>
              <a:t>2</a:t>
            </a:r>
          </a:p>
        </p:txBody>
      </p:sp>
      <p:sp>
        <p:nvSpPr>
          <p:cNvPr id="405511" name="Text Box 7"/>
          <p:cNvSpPr txBox="1">
            <a:spLocks noChangeArrowheads="1"/>
          </p:cNvSpPr>
          <p:nvPr/>
        </p:nvSpPr>
        <p:spPr bwMode="auto">
          <a:xfrm>
            <a:off x="5707063" y="4038600"/>
            <a:ext cx="1989137" cy="579438"/>
          </a:xfrm>
          <a:prstGeom prst="rect">
            <a:avLst/>
          </a:prstGeom>
          <a:noFill/>
          <a:ln w="9525">
            <a:noFill/>
            <a:miter lim="800000"/>
            <a:headEnd/>
            <a:tailEnd/>
          </a:ln>
        </p:spPr>
        <p:txBody>
          <a:bodyPr wrap="none">
            <a:spAutoFit/>
          </a:bodyPr>
          <a:lstStyle/>
          <a:p>
            <a:r>
              <a:rPr lang="en-US" sz="3200">
                <a:solidFill>
                  <a:schemeClr val="bg1"/>
                </a:solidFill>
                <a:latin typeface="Arial" charset="0"/>
              </a:rPr>
              <a:t>“</a:t>
            </a:r>
            <a:r>
              <a:rPr lang="en-US" sz="3200">
                <a:solidFill>
                  <a:srgbClr val="FFFF4B"/>
                </a:solidFill>
                <a:latin typeface="Arial" charset="0"/>
              </a:rPr>
              <a:t>BaNaNa</a:t>
            </a:r>
            <a:r>
              <a:rPr lang="en-US" sz="3200">
                <a:solidFill>
                  <a:schemeClr val="bg1"/>
                </a:solidFill>
                <a:latin typeface="Arial" charset="0"/>
              </a:rPr>
              <a:t>”</a:t>
            </a:r>
          </a:p>
        </p:txBody>
      </p:sp>
      <p:pic>
        <p:nvPicPr>
          <p:cNvPr id="405512" name="Picture 8" descr="banana-bunch_d">
            <a:hlinkClick r:id="rId3"/>
          </p:cNvPr>
          <p:cNvPicPr>
            <a:picLocks noChangeAspect="1" noChangeArrowheads="1"/>
          </p:cNvPicPr>
          <p:nvPr/>
        </p:nvPicPr>
        <p:blipFill>
          <a:blip r:embed="rId4" cstate="print"/>
          <a:srcRect/>
          <a:stretch>
            <a:fillRect/>
          </a:stretch>
        </p:blipFill>
        <p:spPr bwMode="auto">
          <a:xfrm>
            <a:off x="6164263" y="3048000"/>
            <a:ext cx="962025" cy="895350"/>
          </a:xfrm>
          <a:prstGeom prst="rect">
            <a:avLst/>
          </a:prstGeom>
          <a:noFill/>
          <a:ln w="9525">
            <a:noFill/>
            <a:miter lim="800000"/>
            <a:headEnd/>
            <a:tailEnd/>
          </a:ln>
        </p:spPr>
      </p:pic>
      <p:grpSp>
        <p:nvGrpSpPr>
          <p:cNvPr id="2" name="Group 9"/>
          <p:cNvGrpSpPr>
            <a:grpSpLocks/>
          </p:cNvGrpSpPr>
          <p:nvPr/>
        </p:nvGrpSpPr>
        <p:grpSpPr bwMode="auto">
          <a:xfrm>
            <a:off x="1055688" y="1600200"/>
            <a:ext cx="3276600" cy="2667000"/>
            <a:chOff x="480" y="1008"/>
            <a:chExt cx="2064" cy="1680"/>
          </a:xfrm>
        </p:grpSpPr>
        <p:sp>
          <p:nvSpPr>
            <p:cNvPr id="13324" name="AutoShape 10"/>
            <p:cNvSpPr>
              <a:spLocks noChangeArrowheads="1"/>
            </p:cNvSpPr>
            <p:nvPr/>
          </p:nvSpPr>
          <p:spPr bwMode="auto">
            <a:xfrm>
              <a:off x="912" y="1248"/>
              <a:ext cx="1200" cy="1200"/>
            </a:xfrm>
            <a:prstGeom prst="octagon">
              <a:avLst>
                <a:gd name="adj" fmla="val 29287"/>
              </a:avLst>
            </a:prstGeom>
            <a:noFill/>
            <a:ln w="9525">
              <a:solidFill>
                <a:srgbClr val="FF0000"/>
              </a:solidFill>
              <a:miter lim="800000"/>
              <a:headEnd/>
              <a:tailEnd/>
            </a:ln>
          </p:spPr>
          <p:txBody>
            <a:bodyPr wrap="none" anchor="ctr"/>
            <a:lstStyle/>
            <a:p>
              <a:pPr algn="ctr"/>
              <a:endParaRPr lang="en-US" sz="1800">
                <a:solidFill>
                  <a:srgbClr val="FF0000"/>
                </a:solidFill>
                <a:latin typeface="Arial" charset="0"/>
              </a:endParaRPr>
            </a:p>
          </p:txBody>
        </p:sp>
        <p:sp>
          <p:nvSpPr>
            <p:cNvPr id="13325" name="Text Box 11"/>
            <p:cNvSpPr txBox="1">
              <a:spLocks noChangeArrowheads="1"/>
            </p:cNvSpPr>
            <p:nvPr/>
          </p:nvSpPr>
          <p:spPr bwMode="auto">
            <a:xfrm>
              <a:off x="1759" y="1008"/>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26" name="Text Box 12"/>
            <p:cNvSpPr txBox="1">
              <a:spLocks noChangeArrowheads="1"/>
            </p:cNvSpPr>
            <p:nvPr/>
          </p:nvSpPr>
          <p:spPr bwMode="auto">
            <a:xfrm>
              <a:off x="2095" y="1392"/>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27" name="Text Box 13"/>
            <p:cNvSpPr txBox="1">
              <a:spLocks noChangeArrowheads="1"/>
            </p:cNvSpPr>
            <p:nvPr/>
          </p:nvSpPr>
          <p:spPr bwMode="auto">
            <a:xfrm>
              <a:off x="864" y="1008"/>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28" name="Text Box 14"/>
            <p:cNvSpPr txBox="1">
              <a:spLocks noChangeArrowheads="1"/>
            </p:cNvSpPr>
            <p:nvPr/>
          </p:nvSpPr>
          <p:spPr bwMode="auto">
            <a:xfrm>
              <a:off x="528" y="1392"/>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29" name="Text Box 15"/>
            <p:cNvSpPr txBox="1">
              <a:spLocks noChangeArrowheads="1"/>
            </p:cNvSpPr>
            <p:nvPr/>
          </p:nvSpPr>
          <p:spPr bwMode="auto">
            <a:xfrm>
              <a:off x="480" y="1968"/>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30" name="Text Box 16"/>
            <p:cNvSpPr txBox="1">
              <a:spLocks noChangeArrowheads="1"/>
            </p:cNvSpPr>
            <p:nvPr/>
          </p:nvSpPr>
          <p:spPr bwMode="auto">
            <a:xfrm>
              <a:off x="912" y="2400"/>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31" name="Text Box 17"/>
            <p:cNvSpPr txBox="1">
              <a:spLocks noChangeArrowheads="1"/>
            </p:cNvSpPr>
            <p:nvPr/>
          </p:nvSpPr>
          <p:spPr bwMode="auto">
            <a:xfrm>
              <a:off x="2095" y="2016"/>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32" name="Text Box 18"/>
            <p:cNvSpPr txBox="1">
              <a:spLocks noChangeArrowheads="1"/>
            </p:cNvSpPr>
            <p:nvPr/>
          </p:nvSpPr>
          <p:spPr bwMode="auto">
            <a:xfrm>
              <a:off x="1663" y="2400"/>
              <a:ext cx="449" cy="288"/>
            </a:xfrm>
            <a:prstGeom prst="rect">
              <a:avLst/>
            </a:prstGeom>
            <a:noFill/>
            <a:ln w="9525">
              <a:noFill/>
              <a:miter lim="800000"/>
              <a:headEnd/>
              <a:tailEnd/>
            </a:ln>
          </p:spPr>
          <p:txBody>
            <a:bodyPr wrap="none">
              <a:spAutoFit/>
            </a:bodyPr>
            <a:lstStyle/>
            <a:p>
              <a:r>
                <a:rPr lang="en-US" sz="2400">
                  <a:solidFill>
                    <a:srgbClr val="FF0000"/>
                  </a:solidFill>
                  <a:latin typeface="Arial" charset="0"/>
                </a:rPr>
                <a:t>Fe</a:t>
              </a:r>
              <a:r>
                <a:rPr lang="en-US" sz="1800" baseline="30000">
                  <a:solidFill>
                    <a:srgbClr val="FF0000"/>
                  </a:solidFill>
                  <a:latin typeface="Arial" charset="0"/>
                </a:rPr>
                <a:t>2+</a:t>
              </a:r>
              <a:endParaRPr lang="en-US" sz="1800">
                <a:solidFill>
                  <a:srgbClr val="FF0000"/>
                </a:solidFill>
                <a:latin typeface="Arial" charset="0"/>
              </a:endParaRPr>
            </a:p>
          </p:txBody>
        </p:sp>
        <p:sp>
          <p:nvSpPr>
            <p:cNvPr id="13333" name="Oval 19"/>
            <p:cNvSpPr>
              <a:spLocks noChangeArrowheads="1"/>
            </p:cNvSpPr>
            <p:nvPr/>
          </p:nvSpPr>
          <p:spPr bwMode="auto">
            <a:xfrm>
              <a:off x="864" y="1200"/>
              <a:ext cx="1296" cy="1296"/>
            </a:xfrm>
            <a:prstGeom prst="ellipse">
              <a:avLst/>
            </a:prstGeom>
            <a:noFill/>
            <a:ln w="9525">
              <a:solidFill>
                <a:srgbClr val="FF0000"/>
              </a:solidFill>
              <a:round/>
              <a:headEnd/>
              <a:tailEnd/>
            </a:ln>
          </p:spPr>
          <p:txBody>
            <a:bodyPr wrap="none" anchor="ctr"/>
            <a:lstStyle/>
            <a:p>
              <a:endParaRPr lang="en-US"/>
            </a:p>
          </p:txBody>
        </p:sp>
      </p:grpSp>
      <p:sp>
        <p:nvSpPr>
          <p:cNvPr id="405528" name="Text Box 24"/>
          <p:cNvSpPr txBox="1">
            <a:spLocks noChangeArrowheads="1"/>
          </p:cNvSpPr>
          <p:nvPr/>
        </p:nvSpPr>
        <p:spPr bwMode="auto">
          <a:xfrm>
            <a:off x="5549900" y="4891088"/>
            <a:ext cx="3455988" cy="1006475"/>
          </a:xfrm>
          <a:prstGeom prst="rect">
            <a:avLst/>
          </a:prstGeom>
          <a:noFill/>
          <a:ln w="9525">
            <a:noFill/>
            <a:miter lim="800000"/>
            <a:headEnd/>
            <a:tailEnd/>
          </a:ln>
        </p:spPr>
        <p:txBody>
          <a:bodyPr wrap="none">
            <a:spAutoFit/>
          </a:bodyPr>
          <a:lstStyle/>
          <a:p>
            <a:r>
              <a:rPr lang="en-US">
                <a:solidFill>
                  <a:schemeClr val="bg1"/>
                </a:solidFill>
                <a:latin typeface="Arial" charset="0"/>
              </a:rPr>
              <a:t>What weapon can you make </a:t>
            </a:r>
          </a:p>
          <a:p>
            <a:r>
              <a:rPr lang="en-US">
                <a:solidFill>
                  <a:schemeClr val="bg1"/>
                </a:solidFill>
                <a:latin typeface="Arial" charset="0"/>
              </a:rPr>
              <a:t>from the elements nickel, </a:t>
            </a:r>
          </a:p>
          <a:p>
            <a:r>
              <a:rPr lang="en-US">
                <a:solidFill>
                  <a:schemeClr val="bg1"/>
                </a:solidFill>
                <a:latin typeface="Arial" charset="0"/>
              </a:rPr>
              <a:t>potassium and iron?</a:t>
            </a:r>
          </a:p>
        </p:txBody>
      </p:sp>
      <p:sp>
        <p:nvSpPr>
          <p:cNvPr id="405529" name="Text Box 25"/>
          <p:cNvSpPr txBox="1">
            <a:spLocks noChangeArrowheads="1"/>
          </p:cNvSpPr>
          <p:nvPr/>
        </p:nvSpPr>
        <p:spPr bwMode="auto">
          <a:xfrm>
            <a:off x="6524625" y="5986463"/>
            <a:ext cx="1201738" cy="396875"/>
          </a:xfrm>
          <a:prstGeom prst="rect">
            <a:avLst/>
          </a:prstGeom>
          <a:noFill/>
          <a:ln w="9525">
            <a:noFill/>
            <a:miter lim="800000"/>
            <a:headEnd/>
            <a:tailEnd/>
          </a:ln>
        </p:spPr>
        <p:txBody>
          <a:bodyPr wrap="none">
            <a:spAutoFit/>
          </a:bodyPr>
          <a:lstStyle/>
          <a:p>
            <a:r>
              <a:rPr lang="en-US">
                <a:solidFill>
                  <a:srgbClr val="E7CEB5"/>
                </a:solidFill>
                <a:latin typeface="Arial" charset="0"/>
              </a:rPr>
              <a:t>A  KNiFe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05511"/>
                                        </p:tgtEl>
                                        <p:attrNameLst>
                                          <p:attrName>style.visibility</p:attrName>
                                        </p:attrNameLst>
                                      </p:cBhvr>
                                      <p:to>
                                        <p:strVal val="visible"/>
                                      </p:to>
                                    </p:set>
                                    <p:anim by="(-#ppt_w*2)" calcmode="lin" valueType="num">
                                      <p:cBhvr rctx="PPT">
                                        <p:cTn id="7" dur="500" autoRev="1" fill="hold">
                                          <p:stCondLst>
                                            <p:cond delay="0"/>
                                          </p:stCondLst>
                                        </p:cTn>
                                        <p:tgtEl>
                                          <p:spTgt spid="405511"/>
                                        </p:tgtEl>
                                        <p:attrNameLst>
                                          <p:attrName>ppt_w</p:attrName>
                                        </p:attrNameLst>
                                      </p:cBhvr>
                                    </p:anim>
                                    <p:anim by="(#ppt_w*0.50)" calcmode="lin" valueType="num">
                                      <p:cBhvr>
                                        <p:cTn id="8" dur="500" decel="50000" autoRev="1" fill="hold">
                                          <p:stCondLst>
                                            <p:cond delay="0"/>
                                          </p:stCondLst>
                                        </p:cTn>
                                        <p:tgtEl>
                                          <p:spTgt spid="405511"/>
                                        </p:tgtEl>
                                        <p:attrNameLst>
                                          <p:attrName>ppt_x</p:attrName>
                                        </p:attrNameLst>
                                      </p:cBhvr>
                                    </p:anim>
                                    <p:anim from="(-#ppt_h/2)" to="(#ppt_y)" calcmode="lin" valueType="num">
                                      <p:cBhvr>
                                        <p:cTn id="9" dur="1000" fill="hold">
                                          <p:stCondLst>
                                            <p:cond delay="0"/>
                                          </p:stCondLst>
                                        </p:cTn>
                                        <p:tgtEl>
                                          <p:spTgt spid="405511"/>
                                        </p:tgtEl>
                                        <p:attrNameLst>
                                          <p:attrName>ppt_y</p:attrName>
                                        </p:attrNameLst>
                                      </p:cBhvr>
                                    </p:anim>
                                    <p:animRot by="21600000">
                                      <p:cBhvr>
                                        <p:cTn id="10" dur="1000" fill="hold">
                                          <p:stCondLst>
                                            <p:cond delay="0"/>
                                          </p:stCondLst>
                                        </p:cTn>
                                        <p:tgtEl>
                                          <p:spTgt spid="405511"/>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405512"/>
                                        </p:tgtEl>
                                        <p:attrNameLst>
                                          <p:attrName>style.visibility</p:attrName>
                                        </p:attrNameLst>
                                      </p:cBhvr>
                                      <p:to>
                                        <p:strVal val="visible"/>
                                      </p:to>
                                    </p:set>
                                    <p:animEffect transition="in" filter="wipe(down)">
                                      <p:cBhvr>
                                        <p:cTn id="13" dur="580">
                                          <p:stCondLst>
                                            <p:cond delay="0"/>
                                          </p:stCondLst>
                                        </p:cTn>
                                        <p:tgtEl>
                                          <p:spTgt spid="405512"/>
                                        </p:tgtEl>
                                      </p:cBhvr>
                                    </p:animEffect>
                                    <p:anim calcmode="lin" valueType="num">
                                      <p:cBhvr>
                                        <p:cTn id="14" dur="1822" tmFilter="0,0; 0.14,0.36; 0.43,0.73; 0.71,0.91; 1.0,1.0">
                                          <p:stCondLst>
                                            <p:cond delay="0"/>
                                          </p:stCondLst>
                                        </p:cTn>
                                        <p:tgtEl>
                                          <p:spTgt spid="4055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055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055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055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05512"/>
                                        </p:tgtEl>
                                        <p:attrNameLst>
                                          <p:attrName>ppt_y</p:attrName>
                                        </p:attrNameLst>
                                      </p:cBhvr>
                                      <p:tavLst>
                                        <p:tav tm="0" fmla="#ppt_y-sin(pi*$)/81">
                                          <p:val>
                                            <p:fltVal val="0"/>
                                          </p:val>
                                        </p:tav>
                                        <p:tav tm="100000">
                                          <p:val>
                                            <p:fltVal val="1"/>
                                          </p:val>
                                        </p:tav>
                                      </p:tavLst>
                                    </p:anim>
                                    <p:animScale>
                                      <p:cBhvr>
                                        <p:cTn id="19" dur="26">
                                          <p:stCondLst>
                                            <p:cond delay="650"/>
                                          </p:stCondLst>
                                        </p:cTn>
                                        <p:tgtEl>
                                          <p:spTgt spid="405512"/>
                                        </p:tgtEl>
                                      </p:cBhvr>
                                      <p:to x="100000" y="60000"/>
                                    </p:animScale>
                                    <p:animScale>
                                      <p:cBhvr>
                                        <p:cTn id="20" dur="166" decel="50000">
                                          <p:stCondLst>
                                            <p:cond delay="676"/>
                                          </p:stCondLst>
                                        </p:cTn>
                                        <p:tgtEl>
                                          <p:spTgt spid="405512"/>
                                        </p:tgtEl>
                                      </p:cBhvr>
                                      <p:to x="100000" y="100000"/>
                                    </p:animScale>
                                    <p:animScale>
                                      <p:cBhvr>
                                        <p:cTn id="21" dur="26">
                                          <p:stCondLst>
                                            <p:cond delay="1312"/>
                                          </p:stCondLst>
                                        </p:cTn>
                                        <p:tgtEl>
                                          <p:spTgt spid="405512"/>
                                        </p:tgtEl>
                                      </p:cBhvr>
                                      <p:to x="100000" y="80000"/>
                                    </p:animScale>
                                    <p:animScale>
                                      <p:cBhvr>
                                        <p:cTn id="22" dur="166" decel="50000">
                                          <p:stCondLst>
                                            <p:cond delay="1338"/>
                                          </p:stCondLst>
                                        </p:cTn>
                                        <p:tgtEl>
                                          <p:spTgt spid="405512"/>
                                        </p:tgtEl>
                                      </p:cBhvr>
                                      <p:to x="100000" y="100000"/>
                                    </p:animScale>
                                    <p:animScale>
                                      <p:cBhvr>
                                        <p:cTn id="23" dur="26">
                                          <p:stCondLst>
                                            <p:cond delay="1642"/>
                                          </p:stCondLst>
                                        </p:cTn>
                                        <p:tgtEl>
                                          <p:spTgt spid="405512"/>
                                        </p:tgtEl>
                                      </p:cBhvr>
                                      <p:to x="100000" y="90000"/>
                                    </p:animScale>
                                    <p:animScale>
                                      <p:cBhvr>
                                        <p:cTn id="24" dur="166" decel="50000">
                                          <p:stCondLst>
                                            <p:cond delay="1668"/>
                                          </p:stCondLst>
                                        </p:cTn>
                                        <p:tgtEl>
                                          <p:spTgt spid="405512"/>
                                        </p:tgtEl>
                                      </p:cBhvr>
                                      <p:to x="100000" y="100000"/>
                                    </p:animScale>
                                    <p:animScale>
                                      <p:cBhvr>
                                        <p:cTn id="25" dur="26">
                                          <p:stCondLst>
                                            <p:cond delay="1808"/>
                                          </p:stCondLst>
                                        </p:cTn>
                                        <p:tgtEl>
                                          <p:spTgt spid="405512"/>
                                        </p:tgtEl>
                                      </p:cBhvr>
                                      <p:to x="100000" y="95000"/>
                                    </p:animScale>
                                    <p:animScale>
                                      <p:cBhvr>
                                        <p:cTn id="26" dur="166" decel="50000">
                                          <p:stCondLst>
                                            <p:cond delay="1834"/>
                                          </p:stCondLst>
                                        </p:cTn>
                                        <p:tgtEl>
                                          <p:spTgt spid="40551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style.rotation</p:attrName>
                                        </p:attrNameLst>
                                      </p:cBhvr>
                                      <p:tavLst>
                                        <p:tav tm="0">
                                          <p:val>
                                            <p:fltVal val="720"/>
                                          </p:val>
                                        </p:tav>
                                        <p:tav tm="100000">
                                          <p:val>
                                            <p:fltVal val="0"/>
                                          </p:val>
                                        </p:tav>
                                      </p:tavLst>
                                    </p:anim>
                                    <p:anim calcmode="lin" valueType="num">
                                      <p:cBhvr>
                                        <p:cTn id="33" dur="2000" fill="hold"/>
                                        <p:tgtEl>
                                          <p:spTgt spid="2"/>
                                        </p:tgtEl>
                                        <p:attrNameLst>
                                          <p:attrName>ppt_h</p:attrName>
                                        </p:attrNameLst>
                                      </p:cBhvr>
                                      <p:tavLst>
                                        <p:tav tm="0">
                                          <p:val>
                                            <p:fltVal val="0"/>
                                          </p:val>
                                        </p:tav>
                                        <p:tav tm="100000">
                                          <p:val>
                                            <p:strVal val="#ppt_h"/>
                                          </p:val>
                                        </p:tav>
                                      </p:tavLst>
                                    </p:anim>
                                    <p:anim calcmode="lin" valueType="num">
                                      <p:cBhvr>
                                        <p:cTn id="34"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05507"/>
                                        </p:tgtEl>
                                        <p:attrNameLst>
                                          <p:attrName>style.visibility</p:attrName>
                                        </p:attrNameLst>
                                      </p:cBhvr>
                                      <p:to>
                                        <p:strVal val="visible"/>
                                      </p:to>
                                    </p:set>
                                    <p:animEffect transition="in" filter="fade">
                                      <p:cBhvr>
                                        <p:cTn id="39" dur="2000"/>
                                        <p:tgtEl>
                                          <p:spTgt spid="405507"/>
                                        </p:tgtEl>
                                      </p:cBhvr>
                                    </p:animEffect>
                                    <p:anim calcmode="lin" valueType="num">
                                      <p:cBhvr>
                                        <p:cTn id="40" dur="2000" fill="hold"/>
                                        <p:tgtEl>
                                          <p:spTgt spid="405507"/>
                                        </p:tgtEl>
                                        <p:attrNameLst>
                                          <p:attrName>ppt_w</p:attrName>
                                        </p:attrNameLst>
                                      </p:cBhvr>
                                      <p:tavLst>
                                        <p:tav tm="0" fmla="#ppt_w*sin(2.5*pi*$)">
                                          <p:val>
                                            <p:fltVal val="0"/>
                                          </p:val>
                                        </p:tav>
                                        <p:tav tm="100000">
                                          <p:val>
                                            <p:fltVal val="1"/>
                                          </p:val>
                                        </p:tav>
                                      </p:tavLst>
                                    </p:anim>
                                    <p:anim calcmode="lin" valueType="num">
                                      <p:cBhvr>
                                        <p:cTn id="41" dur="2000" fill="hold"/>
                                        <p:tgtEl>
                                          <p:spTgt spid="405507"/>
                                        </p:tgtEl>
                                        <p:attrNameLst>
                                          <p:attrName>ppt_h</p:attrName>
                                        </p:attrNameLst>
                                      </p:cBhvr>
                                      <p:tavLst>
                                        <p:tav tm="0">
                                          <p:val>
                                            <p:strVal val="#ppt_h"/>
                                          </p:val>
                                        </p:tav>
                                        <p:tav tm="100000">
                                          <p:val>
                                            <p:strVal val="#ppt_h"/>
                                          </p:val>
                                        </p:tav>
                                      </p:tavLst>
                                    </p:anim>
                                  </p:childTnLst>
                                </p:cTn>
                              </p:par>
                              <p:par>
                                <p:cTn id="42" presetID="8" presetClass="emph" presetSubtype="0" fill="hold" nodeType="withEffect">
                                  <p:stCondLst>
                                    <p:cond delay="0"/>
                                  </p:stCondLst>
                                  <p:childTnLst>
                                    <p:animRot by="21600000">
                                      <p:cBhvr>
                                        <p:cTn id="43" dur="3000" fill="hold"/>
                                        <p:tgtEl>
                                          <p:spTgt spid="2"/>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5508"/>
                                        </p:tgtEl>
                                        <p:attrNameLst>
                                          <p:attrName>style.visibility</p:attrName>
                                        </p:attrNameLst>
                                      </p:cBhvr>
                                      <p:to>
                                        <p:strVal val="visible"/>
                                      </p:to>
                                    </p:set>
                                    <p:animEffect transition="in" filter="wipe(down)">
                                      <p:cBhvr>
                                        <p:cTn id="48" dur="500"/>
                                        <p:tgtEl>
                                          <p:spTgt spid="40550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05509"/>
                                        </p:tgtEl>
                                        <p:attrNameLst>
                                          <p:attrName>style.visibility</p:attrName>
                                        </p:attrNameLst>
                                      </p:cBhvr>
                                      <p:to>
                                        <p:strVal val="visible"/>
                                      </p:to>
                                    </p:set>
                                    <p:anim calcmode="lin" valueType="num">
                                      <p:cBhvr additive="base">
                                        <p:cTn id="53" dur="500" fill="hold"/>
                                        <p:tgtEl>
                                          <p:spTgt spid="405509"/>
                                        </p:tgtEl>
                                        <p:attrNameLst>
                                          <p:attrName>ppt_x</p:attrName>
                                        </p:attrNameLst>
                                      </p:cBhvr>
                                      <p:tavLst>
                                        <p:tav tm="0">
                                          <p:val>
                                            <p:strVal val="#ppt_x"/>
                                          </p:val>
                                        </p:tav>
                                        <p:tav tm="100000">
                                          <p:val>
                                            <p:strVal val="#ppt_x"/>
                                          </p:val>
                                        </p:tav>
                                      </p:tavLst>
                                    </p:anim>
                                    <p:anim calcmode="lin" valueType="num">
                                      <p:cBhvr additive="base">
                                        <p:cTn id="54" dur="500" fill="hold"/>
                                        <p:tgtEl>
                                          <p:spTgt spid="40550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405528"/>
                                        </p:tgtEl>
                                        <p:attrNameLst>
                                          <p:attrName>style.visibility</p:attrName>
                                        </p:attrNameLst>
                                      </p:cBhvr>
                                      <p:to>
                                        <p:strVal val="visible"/>
                                      </p:to>
                                    </p:set>
                                    <p:anim calcmode="lin" valueType="num">
                                      <p:cBhvr>
                                        <p:cTn id="59" dur="500" fill="hold"/>
                                        <p:tgtEl>
                                          <p:spTgt spid="405528"/>
                                        </p:tgtEl>
                                        <p:attrNameLst>
                                          <p:attrName>ppt_w</p:attrName>
                                        </p:attrNameLst>
                                      </p:cBhvr>
                                      <p:tavLst>
                                        <p:tav tm="0">
                                          <p:val>
                                            <p:fltVal val="0"/>
                                          </p:val>
                                        </p:tav>
                                        <p:tav tm="100000">
                                          <p:val>
                                            <p:strVal val="#ppt_w"/>
                                          </p:val>
                                        </p:tav>
                                      </p:tavLst>
                                    </p:anim>
                                    <p:anim calcmode="lin" valueType="num">
                                      <p:cBhvr>
                                        <p:cTn id="60" dur="500" fill="hold"/>
                                        <p:tgtEl>
                                          <p:spTgt spid="405528"/>
                                        </p:tgtEl>
                                        <p:attrNameLst>
                                          <p:attrName>ppt_h</p:attrName>
                                        </p:attrNameLst>
                                      </p:cBhvr>
                                      <p:tavLst>
                                        <p:tav tm="0">
                                          <p:val>
                                            <p:fltVal val="0"/>
                                          </p:val>
                                        </p:tav>
                                        <p:tav tm="100000">
                                          <p:val>
                                            <p:strVal val="#ppt_h"/>
                                          </p:val>
                                        </p:tav>
                                      </p:tavLst>
                                    </p:anim>
                                    <p:animEffect transition="in" filter="fade">
                                      <p:cBhvr>
                                        <p:cTn id="61" dur="500"/>
                                        <p:tgtEl>
                                          <p:spTgt spid="405528"/>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405529"/>
                                        </p:tgtEl>
                                        <p:attrNameLst>
                                          <p:attrName>style.visibility</p:attrName>
                                        </p:attrNameLst>
                                      </p:cBhvr>
                                      <p:to>
                                        <p:strVal val="visible"/>
                                      </p:to>
                                    </p:set>
                                    <p:animEffect transition="in" filter="fade">
                                      <p:cBhvr>
                                        <p:cTn id="66" dur="1000"/>
                                        <p:tgtEl>
                                          <p:spTgt spid="405529"/>
                                        </p:tgtEl>
                                      </p:cBhvr>
                                    </p:animEffect>
                                    <p:anim calcmode="lin" valueType="num">
                                      <p:cBhvr>
                                        <p:cTn id="67" dur="1000" fill="hold"/>
                                        <p:tgtEl>
                                          <p:spTgt spid="405529"/>
                                        </p:tgtEl>
                                        <p:attrNameLst>
                                          <p:attrName>ppt_x</p:attrName>
                                        </p:attrNameLst>
                                      </p:cBhvr>
                                      <p:tavLst>
                                        <p:tav tm="0">
                                          <p:val>
                                            <p:strVal val="#ppt_x"/>
                                          </p:val>
                                        </p:tav>
                                        <p:tav tm="100000">
                                          <p:val>
                                            <p:strVal val="#ppt_x"/>
                                          </p:val>
                                        </p:tav>
                                      </p:tavLst>
                                    </p:anim>
                                    <p:anim calcmode="lin" valueType="num">
                                      <p:cBhvr>
                                        <p:cTn id="68" dur="1000" fill="hold"/>
                                        <p:tgtEl>
                                          <p:spTgt spid="4055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p:bldP spid="405508" grpId="0"/>
      <p:bldP spid="405509" grpId="0"/>
      <p:bldP spid="405511" grpId="0"/>
      <p:bldP spid="405528" grpId="0"/>
      <p:bldP spid="4055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Rules for Parentheses</a:t>
            </a:r>
          </a:p>
        </p:txBody>
      </p:sp>
      <p:sp>
        <p:nvSpPr>
          <p:cNvPr id="31747" name="Text Box 3"/>
          <p:cNvSpPr txBox="1">
            <a:spLocks noChangeArrowheads="1"/>
          </p:cNvSpPr>
          <p:nvPr/>
        </p:nvSpPr>
        <p:spPr bwMode="auto">
          <a:xfrm>
            <a:off x="1309688" y="1328738"/>
            <a:ext cx="6492875" cy="822325"/>
          </a:xfrm>
          <a:prstGeom prst="rect">
            <a:avLst/>
          </a:prstGeom>
          <a:noFill/>
          <a:ln w="9525">
            <a:noFill/>
            <a:miter lim="800000"/>
            <a:headEnd/>
            <a:tailEnd/>
          </a:ln>
        </p:spPr>
        <p:txBody>
          <a:bodyPr wrap="none">
            <a:spAutoFit/>
          </a:bodyPr>
          <a:lstStyle/>
          <a:p>
            <a:r>
              <a:rPr lang="en-US" sz="2400">
                <a:solidFill>
                  <a:schemeClr val="accent2"/>
                </a:solidFill>
                <a:latin typeface="Arial" charset="0"/>
              </a:rPr>
              <a:t>Parentheses are used </a:t>
            </a:r>
            <a:r>
              <a:rPr lang="en-US" sz="2400" i="1">
                <a:solidFill>
                  <a:schemeClr val="accent2"/>
                </a:solidFill>
                <a:latin typeface="Arial" charset="0"/>
              </a:rPr>
              <a:t>only</a:t>
            </a:r>
            <a:r>
              <a:rPr lang="en-US" sz="2400">
                <a:solidFill>
                  <a:schemeClr val="accent2"/>
                </a:solidFill>
                <a:latin typeface="Arial" charset="0"/>
              </a:rPr>
              <a:t> when the following </a:t>
            </a:r>
          </a:p>
          <a:p>
            <a:r>
              <a:rPr lang="en-US" sz="2400" u="sng">
                <a:solidFill>
                  <a:schemeClr val="accent2"/>
                </a:solidFill>
                <a:latin typeface="Arial" charset="0"/>
              </a:rPr>
              <a:t>two</a:t>
            </a:r>
            <a:r>
              <a:rPr lang="en-US" sz="2400">
                <a:solidFill>
                  <a:schemeClr val="accent2"/>
                </a:solidFill>
                <a:latin typeface="Arial" charset="0"/>
              </a:rPr>
              <a:t> condition are met:</a:t>
            </a:r>
          </a:p>
        </p:txBody>
      </p:sp>
      <p:sp>
        <p:nvSpPr>
          <p:cNvPr id="31748" name="Text Box 4"/>
          <p:cNvSpPr txBox="1">
            <a:spLocks noChangeArrowheads="1"/>
          </p:cNvSpPr>
          <p:nvPr/>
        </p:nvSpPr>
        <p:spPr bwMode="auto">
          <a:xfrm>
            <a:off x="827088" y="2286000"/>
            <a:ext cx="7473950" cy="822325"/>
          </a:xfrm>
          <a:prstGeom prst="rect">
            <a:avLst/>
          </a:prstGeom>
          <a:noFill/>
          <a:ln w="9525">
            <a:noFill/>
            <a:miter lim="800000"/>
            <a:headEnd/>
            <a:tailEnd/>
          </a:ln>
        </p:spPr>
        <p:txBody>
          <a:bodyPr wrap="none">
            <a:spAutoFit/>
          </a:bodyPr>
          <a:lstStyle/>
          <a:p>
            <a:pPr marL="342900" indent="-342900">
              <a:buFontTx/>
              <a:buAutoNum type="arabicPeriod"/>
            </a:pPr>
            <a:r>
              <a:rPr lang="en-US" sz="2400">
                <a:solidFill>
                  <a:srgbClr val="CC0000"/>
                </a:solidFill>
                <a:latin typeface="Arial" charset="0"/>
              </a:rPr>
              <a:t>There is a radical (polyatomic ion) present and…</a:t>
            </a:r>
          </a:p>
          <a:p>
            <a:pPr marL="342900" indent="-342900">
              <a:buFontTx/>
              <a:buAutoNum type="arabicPeriod"/>
            </a:pPr>
            <a:r>
              <a:rPr lang="en-US" sz="2400">
                <a:solidFill>
                  <a:srgbClr val="CC0000"/>
                </a:solidFill>
                <a:latin typeface="Arial" charset="0"/>
              </a:rPr>
              <a:t>There are two or more of that radical in the formula.</a:t>
            </a:r>
          </a:p>
        </p:txBody>
      </p:sp>
      <p:sp>
        <p:nvSpPr>
          <p:cNvPr id="630789" name="Text Box 5"/>
          <p:cNvSpPr txBox="1">
            <a:spLocks noChangeArrowheads="1"/>
          </p:cNvSpPr>
          <p:nvPr/>
        </p:nvSpPr>
        <p:spPr bwMode="auto">
          <a:xfrm>
            <a:off x="746125" y="3335338"/>
            <a:ext cx="8042275" cy="3233737"/>
          </a:xfrm>
          <a:prstGeom prst="rect">
            <a:avLst/>
          </a:prstGeom>
          <a:noFill/>
          <a:ln w="9525">
            <a:noFill/>
            <a:miter lim="800000"/>
            <a:headEnd/>
            <a:tailEnd/>
          </a:ln>
        </p:spPr>
        <p:txBody>
          <a:bodyPr wrap="none">
            <a:spAutoFit/>
          </a:bodyPr>
          <a:lstStyle/>
          <a:p>
            <a:r>
              <a:rPr lang="en-US" sz="1800">
                <a:solidFill>
                  <a:srgbClr val="CC0000"/>
                </a:solidFill>
                <a:latin typeface="Arial" charset="0"/>
              </a:rPr>
              <a:t>Examples:</a:t>
            </a:r>
          </a:p>
          <a:p>
            <a:endParaRPr lang="en-US" sz="800">
              <a:solidFill>
                <a:srgbClr val="CC0000"/>
              </a:solidFill>
              <a:latin typeface="Arial" charset="0"/>
            </a:endParaRPr>
          </a:p>
          <a:p>
            <a:r>
              <a:rPr lang="en-US" sz="1800">
                <a:latin typeface="Arial" charset="0"/>
              </a:rPr>
              <a:t>   </a:t>
            </a:r>
            <a:r>
              <a:rPr lang="en-US">
                <a:latin typeface="Arial" charset="0"/>
              </a:rPr>
              <a:t>NaNO</a:t>
            </a:r>
            <a:r>
              <a:rPr lang="en-US" baseline="-25000">
                <a:latin typeface="Arial" charset="0"/>
              </a:rPr>
              <a:t>3</a:t>
            </a:r>
            <a:r>
              <a:rPr lang="en-US">
                <a:latin typeface="Arial" charset="0"/>
              </a:rPr>
              <a:t>		</a:t>
            </a:r>
            <a:r>
              <a:rPr lang="en-US">
                <a:solidFill>
                  <a:srgbClr val="333333"/>
                </a:solidFill>
                <a:latin typeface="Arial" charset="0"/>
              </a:rPr>
              <a:t>NO</a:t>
            </a:r>
            <a:r>
              <a:rPr lang="en-US" baseline="-25000">
                <a:solidFill>
                  <a:srgbClr val="333333"/>
                </a:solidFill>
                <a:latin typeface="Arial" charset="0"/>
              </a:rPr>
              <a:t>3</a:t>
            </a:r>
            <a:r>
              <a:rPr lang="en-US" baseline="30000">
                <a:solidFill>
                  <a:srgbClr val="333333"/>
                </a:solidFill>
                <a:latin typeface="Arial" charset="0"/>
              </a:rPr>
              <a:t>1-</a:t>
            </a:r>
            <a:r>
              <a:rPr lang="en-US">
                <a:solidFill>
                  <a:srgbClr val="333333"/>
                </a:solidFill>
                <a:latin typeface="Arial" charset="0"/>
              </a:rPr>
              <a:t>  is a radical, but there is only one of it.</a:t>
            </a:r>
            <a:endParaRPr lang="en-US" sz="800">
              <a:solidFill>
                <a:srgbClr val="333333"/>
              </a:solidFill>
              <a:latin typeface="Arial" charset="0"/>
            </a:endParaRPr>
          </a:p>
          <a:p>
            <a:endParaRPr lang="en-US" sz="800">
              <a:latin typeface="Arial" charset="0"/>
            </a:endParaRPr>
          </a:p>
          <a:p>
            <a:r>
              <a:rPr lang="en-US">
                <a:latin typeface="Arial" charset="0"/>
              </a:rPr>
              <a:t>   Co(NO</a:t>
            </a:r>
            <a:r>
              <a:rPr lang="en-US" baseline="-25000">
                <a:latin typeface="Arial" charset="0"/>
              </a:rPr>
              <a:t>3</a:t>
            </a:r>
            <a:r>
              <a:rPr lang="en-US">
                <a:latin typeface="Arial" charset="0"/>
              </a:rPr>
              <a:t>)</a:t>
            </a:r>
            <a:r>
              <a:rPr lang="en-US" baseline="-25000">
                <a:latin typeface="Arial" charset="0"/>
              </a:rPr>
              <a:t>2</a:t>
            </a:r>
            <a:r>
              <a:rPr lang="en-US">
                <a:latin typeface="Arial" charset="0"/>
              </a:rPr>
              <a:t>		</a:t>
            </a:r>
            <a:r>
              <a:rPr lang="en-US">
                <a:solidFill>
                  <a:srgbClr val="333333"/>
                </a:solidFill>
                <a:latin typeface="Arial" charset="0"/>
              </a:rPr>
              <a:t>NO</a:t>
            </a:r>
            <a:r>
              <a:rPr lang="en-US" baseline="-25000">
                <a:solidFill>
                  <a:srgbClr val="333333"/>
                </a:solidFill>
                <a:latin typeface="Arial" charset="0"/>
              </a:rPr>
              <a:t>3</a:t>
            </a:r>
            <a:r>
              <a:rPr lang="en-US" baseline="30000">
                <a:solidFill>
                  <a:srgbClr val="333333"/>
                </a:solidFill>
                <a:latin typeface="Arial" charset="0"/>
              </a:rPr>
              <a:t>1-</a:t>
            </a:r>
            <a:r>
              <a:rPr lang="en-US">
                <a:solidFill>
                  <a:srgbClr val="333333"/>
                </a:solidFill>
                <a:latin typeface="Arial" charset="0"/>
              </a:rPr>
              <a:t> is a radical and there are two of them</a:t>
            </a:r>
          </a:p>
          <a:p>
            <a:endParaRPr lang="en-US" sz="800">
              <a:solidFill>
                <a:srgbClr val="333333"/>
              </a:solidFill>
              <a:latin typeface="Arial" charset="0"/>
            </a:endParaRPr>
          </a:p>
          <a:p>
            <a:r>
              <a:rPr lang="en-US">
                <a:latin typeface="Arial" charset="0"/>
              </a:rPr>
              <a:t>   (NH</a:t>
            </a:r>
            <a:r>
              <a:rPr lang="en-US" baseline="-25000">
                <a:latin typeface="Arial" charset="0"/>
              </a:rPr>
              <a:t>4</a:t>
            </a:r>
            <a:r>
              <a:rPr lang="en-US">
                <a:latin typeface="Arial" charset="0"/>
              </a:rPr>
              <a:t>)</a:t>
            </a:r>
            <a:r>
              <a:rPr lang="en-US" baseline="-25000">
                <a:latin typeface="Arial" charset="0"/>
              </a:rPr>
              <a:t>2</a:t>
            </a:r>
            <a:r>
              <a:rPr lang="en-US">
                <a:latin typeface="Arial" charset="0"/>
              </a:rPr>
              <a:t>SO</a:t>
            </a:r>
            <a:r>
              <a:rPr lang="en-US" baseline="-25000">
                <a:latin typeface="Arial" charset="0"/>
              </a:rPr>
              <a:t>4</a:t>
            </a:r>
            <a:r>
              <a:rPr lang="en-US">
                <a:latin typeface="Arial" charset="0"/>
              </a:rPr>
              <a:t>		</a:t>
            </a:r>
            <a:r>
              <a:rPr lang="en-US">
                <a:solidFill>
                  <a:srgbClr val="333333"/>
                </a:solidFill>
                <a:latin typeface="Arial" charset="0"/>
              </a:rPr>
              <a:t>NH</a:t>
            </a:r>
            <a:r>
              <a:rPr lang="en-US" baseline="-25000">
                <a:solidFill>
                  <a:srgbClr val="333333"/>
                </a:solidFill>
                <a:latin typeface="Arial" charset="0"/>
              </a:rPr>
              <a:t>4</a:t>
            </a:r>
            <a:r>
              <a:rPr lang="en-US" baseline="30000">
                <a:solidFill>
                  <a:srgbClr val="333333"/>
                </a:solidFill>
                <a:latin typeface="Arial" charset="0"/>
              </a:rPr>
              <a:t>1+</a:t>
            </a:r>
            <a:r>
              <a:rPr lang="en-US">
                <a:solidFill>
                  <a:srgbClr val="333333"/>
                </a:solidFill>
                <a:latin typeface="Arial" charset="0"/>
              </a:rPr>
              <a:t> is a radical and there are two of them;</a:t>
            </a:r>
          </a:p>
          <a:p>
            <a:r>
              <a:rPr lang="en-US">
                <a:solidFill>
                  <a:srgbClr val="333333"/>
                </a:solidFill>
                <a:latin typeface="Arial" charset="0"/>
              </a:rPr>
              <a:t>			SO</a:t>
            </a:r>
            <a:r>
              <a:rPr lang="en-US" baseline="-25000">
                <a:solidFill>
                  <a:srgbClr val="333333"/>
                </a:solidFill>
                <a:latin typeface="Arial" charset="0"/>
              </a:rPr>
              <a:t>4</a:t>
            </a:r>
            <a:r>
              <a:rPr lang="en-US" baseline="30000">
                <a:solidFill>
                  <a:srgbClr val="333333"/>
                </a:solidFill>
                <a:latin typeface="Arial" charset="0"/>
              </a:rPr>
              <a:t>2-</a:t>
            </a:r>
            <a:r>
              <a:rPr lang="en-US">
                <a:solidFill>
                  <a:srgbClr val="333333"/>
                </a:solidFill>
                <a:latin typeface="Arial" charset="0"/>
              </a:rPr>
              <a:t> is a radical but there is only one of it.</a:t>
            </a:r>
          </a:p>
          <a:p>
            <a:endParaRPr lang="en-US" sz="800">
              <a:solidFill>
                <a:srgbClr val="333333"/>
              </a:solidFill>
              <a:latin typeface="Arial" charset="0"/>
            </a:endParaRPr>
          </a:p>
          <a:p>
            <a:r>
              <a:rPr lang="en-US">
                <a:latin typeface="Arial" charset="0"/>
              </a:rPr>
              <a:t>   Co(OH)</a:t>
            </a:r>
            <a:r>
              <a:rPr lang="en-US" baseline="-25000">
                <a:latin typeface="Arial" charset="0"/>
              </a:rPr>
              <a:t>2</a:t>
            </a:r>
            <a:r>
              <a:rPr lang="en-US">
                <a:latin typeface="Arial" charset="0"/>
              </a:rPr>
              <a:t>		</a:t>
            </a:r>
            <a:r>
              <a:rPr lang="en-US">
                <a:solidFill>
                  <a:srgbClr val="333333"/>
                </a:solidFill>
                <a:latin typeface="Arial" charset="0"/>
              </a:rPr>
              <a:t>OH</a:t>
            </a:r>
            <a:r>
              <a:rPr lang="en-US" baseline="30000">
                <a:solidFill>
                  <a:srgbClr val="333333"/>
                </a:solidFill>
                <a:latin typeface="Arial" charset="0"/>
              </a:rPr>
              <a:t>1-</a:t>
            </a:r>
            <a:r>
              <a:rPr lang="en-US">
                <a:solidFill>
                  <a:srgbClr val="333333"/>
                </a:solidFill>
                <a:latin typeface="Arial" charset="0"/>
              </a:rPr>
              <a:t> is a radical and there are two of it.</a:t>
            </a:r>
          </a:p>
          <a:p>
            <a:endParaRPr lang="en-US" sz="800">
              <a:solidFill>
                <a:srgbClr val="333333"/>
              </a:solidFill>
              <a:latin typeface="Arial" charset="0"/>
            </a:endParaRPr>
          </a:p>
          <a:p>
            <a:r>
              <a:rPr lang="en-US">
                <a:latin typeface="Arial" charset="0"/>
              </a:rPr>
              <a:t>   Al</a:t>
            </a:r>
            <a:r>
              <a:rPr lang="en-US" baseline="-25000">
                <a:latin typeface="Arial" charset="0"/>
              </a:rPr>
              <a:t>2</a:t>
            </a:r>
            <a:r>
              <a:rPr lang="en-US">
                <a:latin typeface="Arial" charset="0"/>
              </a:rPr>
              <a:t>(CO</a:t>
            </a:r>
            <a:r>
              <a:rPr lang="en-US" baseline="-25000">
                <a:latin typeface="Arial" charset="0"/>
              </a:rPr>
              <a:t>3</a:t>
            </a:r>
            <a:r>
              <a:rPr lang="en-US">
                <a:latin typeface="Arial" charset="0"/>
              </a:rPr>
              <a:t>)</a:t>
            </a:r>
            <a:r>
              <a:rPr lang="en-US" baseline="-25000">
                <a:latin typeface="Arial" charset="0"/>
              </a:rPr>
              <a:t>3</a:t>
            </a:r>
            <a:r>
              <a:rPr lang="en-US">
                <a:latin typeface="Arial" charset="0"/>
              </a:rPr>
              <a:t>		</a:t>
            </a:r>
            <a:r>
              <a:rPr lang="en-US">
                <a:solidFill>
                  <a:srgbClr val="333333"/>
                </a:solidFill>
                <a:latin typeface="Arial" charset="0"/>
              </a:rPr>
              <a:t>CO</a:t>
            </a:r>
            <a:r>
              <a:rPr lang="en-US" baseline="-25000">
                <a:solidFill>
                  <a:srgbClr val="333333"/>
                </a:solidFill>
                <a:latin typeface="Arial" charset="0"/>
              </a:rPr>
              <a:t>3</a:t>
            </a:r>
            <a:r>
              <a:rPr lang="en-US" baseline="30000">
                <a:solidFill>
                  <a:srgbClr val="333333"/>
                </a:solidFill>
                <a:latin typeface="Arial" charset="0"/>
              </a:rPr>
              <a:t>2-</a:t>
            </a:r>
            <a:r>
              <a:rPr lang="en-US">
                <a:solidFill>
                  <a:srgbClr val="333333"/>
                </a:solidFill>
                <a:latin typeface="Arial" charset="0"/>
              </a:rPr>
              <a:t> is a radical and there are three of them.</a:t>
            </a:r>
          </a:p>
          <a:p>
            <a:endParaRPr lang="en-US" sz="800">
              <a:solidFill>
                <a:srgbClr val="333333"/>
              </a:solidFill>
              <a:latin typeface="Arial" charset="0"/>
            </a:endParaRPr>
          </a:p>
          <a:p>
            <a:r>
              <a:rPr lang="en-US">
                <a:latin typeface="Arial" charset="0"/>
              </a:rPr>
              <a:t>   NaOH		</a:t>
            </a:r>
            <a:r>
              <a:rPr lang="en-US">
                <a:solidFill>
                  <a:srgbClr val="333333"/>
                </a:solidFill>
                <a:latin typeface="Arial" charset="0"/>
              </a:rPr>
              <a:t>OH</a:t>
            </a:r>
            <a:r>
              <a:rPr lang="en-US" baseline="30000">
                <a:solidFill>
                  <a:srgbClr val="333333"/>
                </a:solidFill>
                <a:latin typeface="Arial" charset="0"/>
              </a:rPr>
              <a:t>1-</a:t>
            </a:r>
            <a:r>
              <a:rPr lang="en-US">
                <a:solidFill>
                  <a:srgbClr val="333333"/>
                </a:solidFill>
                <a:latin typeface="Arial" charset="0"/>
              </a:rPr>
              <a:t> is a radical but there is only one of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0789">
                                            <p:txEl>
                                              <p:pRg st="2" end="2"/>
                                            </p:txEl>
                                          </p:spTgt>
                                        </p:tgtEl>
                                        <p:attrNameLst>
                                          <p:attrName>style.visibility</p:attrName>
                                        </p:attrNameLst>
                                      </p:cBhvr>
                                      <p:to>
                                        <p:strVal val="visible"/>
                                      </p:to>
                                    </p:set>
                                    <p:animEffect transition="in" filter="wipe(down)">
                                      <p:cBhvr>
                                        <p:cTn id="7" dur="500"/>
                                        <p:tgtEl>
                                          <p:spTgt spid="63078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30789">
                                            <p:txEl>
                                              <p:pRg st="4" end="4"/>
                                            </p:txEl>
                                          </p:spTgt>
                                        </p:tgtEl>
                                        <p:attrNameLst>
                                          <p:attrName>style.visibility</p:attrName>
                                        </p:attrNameLst>
                                      </p:cBhvr>
                                      <p:to>
                                        <p:strVal val="visible"/>
                                      </p:to>
                                    </p:set>
                                    <p:animEffect transition="in" filter="wipe(down)">
                                      <p:cBhvr>
                                        <p:cTn id="12" dur="500"/>
                                        <p:tgtEl>
                                          <p:spTgt spid="63078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30789">
                                            <p:txEl>
                                              <p:pRg st="6" end="6"/>
                                            </p:txEl>
                                          </p:spTgt>
                                        </p:tgtEl>
                                        <p:attrNameLst>
                                          <p:attrName>style.visibility</p:attrName>
                                        </p:attrNameLst>
                                      </p:cBhvr>
                                      <p:to>
                                        <p:strVal val="visible"/>
                                      </p:to>
                                    </p:set>
                                    <p:animEffect transition="in" filter="wipe(down)">
                                      <p:cBhvr>
                                        <p:cTn id="17" dur="500"/>
                                        <p:tgtEl>
                                          <p:spTgt spid="630789">
                                            <p:txEl>
                                              <p:pRg st="6" end="6"/>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630789">
                                            <p:txEl>
                                              <p:pRg st="7" end="7"/>
                                            </p:txEl>
                                          </p:spTgt>
                                        </p:tgtEl>
                                        <p:attrNameLst>
                                          <p:attrName>style.visibility</p:attrName>
                                        </p:attrNameLst>
                                      </p:cBhvr>
                                      <p:to>
                                        <p:strVal val="visible"/>
                                      </p:to>
                                    </p:set>
                                    <p:animEffect transition="in" filter="wipe(up)">
                                      <p:cBhvr>
                                        <p:cTn id="21" dur="500"/>
                                        <p:tgtEl>
                                          <p:spTgt spid="630789">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0789">
                                            <p:txEl>
                                              <p:pRg st="9" end="9"/>
                                            </p:txEl>
                                          </p:spTgt>
                                        </p:tgtEl>
                                        <p:attrNameLst>
                                          <p:attrName>style.visibility</p:attrName>
                                        </p:attrNameLst>
                                      </p:cBhvr>
                                      <p:to>
                                        <p:strVal val="visible"/>
                                      </p:to>
                                    </p:set>
                                    <p:animEffect transition="in" filter="wipe(down)">
                                      <p:cBhvr>
                                        <p:cTn id="26" dur="500"/>
                                        <p:tgtEl>
                                          <p:spTgt spid="630789">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630789">
                                            <p:txEl>
                                              <p:pRg st="11" end="11"/>
                                            </p:txEl>
                                          </p:spTgt>
                                        </p:tgtEl>
                                        <p:attrNameLst>
                                          <p:attrName>style.visibility</p:attrName>
                                        </p:attrNameLst>
                                      </p:cBhvr>
                                      <p:to>
                                        <p:strVal val="visible"/>
                                      </p:to>
                                    </p:set>
                                    <p:animEffect transition="in" filter="wipe(down)">
                                      <p:cBhvr>
                                        <p:cTn id="31" dur="500"/>
                                        <p:tgtEl>
                                          <p:spTgt spid="630789">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30789">
                                            <p:txEl>
                                              <p:pRg st="13" end="13"/>
                                            </p:txEl>
                                          </p:spTgt>
                                        </p:tgtEl>
                                        <p:attrNameLst>
                                          <p:attrName>style.visibility</p:attrName>
                                        </p:attrNameLst>
                                      </p:cBhvr>
                                      <p:to>
                                        <p:strVal val="visible"/>
                                      </p:to>
                                    </p:set>
                                    <p:animEffect transition="in" filter="wipe(down)">
                                      <p:cBhvr>
                                        <p:cTn id="36" dur="500"/>
                                        <p:tgtEl>
                                          <p:spTgt spid="63078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smtClean="0">
                <a:latin typeface="Arial" charset="0"/>
              </a:rPr>
              <a:t>Ions in Chemical Formulas</a:t>
            </a:r>
          </a:p>
        </p:txBody>
      </p:sp>
      <p:sp>
        <p:nvSpPr>
          <p:cNvPr id="138243"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3824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38245"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32774" name="Rectangle 6"/>
          <p:cNvSpPr>
            <a:spLocks noChangeArrowheads="1"/>
          </p:cNvSpPr>
          <p:nvPr/>
        </p:nvSpPr>
        <p:spPr bwMode="auto">
          <a:xfrm>
            <a:off x="2438400" y="1981200"/>
            <a:ext cx="3260725" cy="396875"/>
          </a:xfrm>
          <a:prstGeom prst="rect">
            <a:avLst/>
          </a:prstGeom>
          <a:noFill/>
          <a:ln w="9525">
            <a:noFill/>
            <a:miter lim="800000"/>
            <a:headEnd/>
            <a:tailEnd/>
          </a:ln>
        </p:spPr>
        <p:txBody>
          <a:bodyPr wrap="none" anchor="ctr">
            <a:spAutoFit/>
          </a:bodyPr>
          <a:lstStyle/>
          <a:p>
            <a:r>
              <a:rPr lang="en-US">
                <a:latin typeface="Arial" charset="0"/>
                <a:hlinkClick r:id="rId6" action="ppaction://hlinkfile"/>
              </a:rPr>
              <a:t>Ions in Chemical Formulas </a:t>
            </a:r>
            <a:endParaRPr lang="en-US">
              <a:latin typeface="Arial" charset="0"/>
            </a:endParaRPr>
          </a:p>
        </p:txBody>
      </p:sp>
      <p:sp>
        <p:nvSpPr>
          <p:cNvPr id="32775" name="Rectangle 7"/>
          <p:cNvSpPr>
            <a:spLocks noChangeArrowheads="1"/>
          </p:cNvSpPr>
          <p:nvPr/>
        </p:nvSpPr>
        <p:spPr bwMode="auto">
          <a:xfrm>
            <a:off x="2438400" y="4022725"/>
            <a:ext cx="3260725" cy="396875"/>
          </a:xfrm>
          <a:prstGeom prst="rect">
            <a:avLst/>
          </a:prstGeom>
          <a:noFill/>
          <a:ln w="9525">
            <a:noFill/>
            <a:miter lim="800000"/>
            <a:headEnd/>
            <a:tailEnd/>
          </a:ln>
        </p:spPr>
        <p:txBody>
          <a:bodyPr wrap="none" anchor="ctr">
            <a:spAutoFit/>
          </a:bodyPr>
          <a:lstStyle/>
          <a:p>
            <a:r>
              <a:rPr lang="en-US">
                <a:latin typeface="Arial" charset="0"/>
                <a:hlinkClick r:id="rId7"/>
              </a:rPr>
              <a:t>Ions in Chemical Formulas</a:t>
            </a:r>
            <a:r>
              <a:rPr lang="en-US">
                <a:latin typeface="Arial" charset="0"/>
              </a:rPr>
              <a:t> </a:t>
            </a:r>
          </a:p>
        </p:txBody>
      </p:sp>
      <p:sp>
        <p:nvSpPr>
          <p:cNvPr id="32776" name="Text Box 8"/>
          <p:cNvSpPr txBox="1">
            <a:spLocks noChangeArrowheads="1"/>
          </p:cNvSpPr>
          <p:nvPr/>
        </p:nvSpPr>
        <p:spPr bwMode="auto">
          <a:xfrm>
            <a:off x="2436813" y="2439988"/>
            <a:ext cx="4205287" cy="396875"/>
          </a:xfrm>
          <a:prstGeom prst="rect">
            <a:avLst/>
          </a:prstGeom>
          <a:noFill/>
          <a:ln w="9525">
            <a:noFill/>
            <a:miter lim="800000"/>
            <a:headEnd/>
            <a:tailEnd/>
          </a:ln>
        </p:spPr>
        <p:txBody>
          <a:bodyPr wrap="none">
            <a:spAutoFit/>
          </a:bodyPr>
          <a:lstStyle/>
          <a:p>
            <a:r>
              <a:rPr lang="en-US">
                <a:latin typeface="Arial" charset="0"/>
                <a:hlinkClick r:id="rId8" action="ppaction://hlinkfile"/>
              </a:rPr>
              <a:t>Ions in Chemical Compounds - Grid</a:t>
            </a:r>
            <a:endParaRPr lang="en-US">
              <a:latin typeface="Arial" charset="0"/>
            </a:endParaRPr>
          </a:p>
        </p:txBody>
      </p:sp>
      <p:sp>
        <p:nvSpPr>
          <p:cNvPr id="32777" name="Text Box 9"/>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32778" name="Text Box 8"/>
          <p:cNvSpPr txBox="1">
            <a:spLocks noChangeArrowheads="1"/>
          </p:cNvSpPr>
          <p:nvPr/>
        </p:nvSpPr>
        <p:spPr bwMode="auto">
          <a:xfrm>
            <a:off x="2432050" y="4484688"/>
            <a:ext cx="4205288" cy="396875"/>
          </a:xfrm>
          <a:prstGeom prst="rect">
            <a:avLst/>
          </a:prstGeom>
          <a:noFill/>
          <a:ln w="9525">
            <a:noFill/>
            <a:miter lim="800000"/>
            <a:headEnd/>
            <a:tailEnd/>
          </a:ln>
        </p:spPr>
        <p:txBody>
          <a:bodyPr wrap="none">
            <a:spAutoFit/>
          </a:bodyPr>
          <a:lstStyle/>
          <a:p>
            <a:r>
              <a:rPr lang="en-US">
                <a:latin typeface="Arial" charset="0"/>
                <a:hlinkClick r:id="rId9" tooltip="Ions in Chemical Compounds Grid"/>
              </a:rPr>
              <a:t>Ions in Chemical Compounds - Grid</a:t>
            </a:r>
            <a:endParaRPr lang="en-US">
              <a:latin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066800"/>
            <a:ext cx="7772400" cy="1143000"/>
          </a:xfrm>
        </p:spPr>
        <p:txBody>
          <a:bodyPr/>
          <a:lstStyle/>
          <a:p>
            <a:pPr eaLnBrk="1" hangingPunct="1"/>
            <a:r>
              <a:rPr lang="en-US" smtClean="0">
                <a:latin typeface="Arial" charset="0"/>
              </a:rPr>
              <a:t>Hungry for Tater Tots?</a:t>
            </a:r>
          </a:p>
        </p:txBody>
      </p:sp>
      <p:pic>
        <p:nvPicPr>
          <p:cNvPr id="33795" name="Picture 4" descr="tater tots"/>
          <p:cNvPicPr>
            <a:picLocks noChangeAspect="1" noChangeArrowheads="1"/>
          </p:cNvPicPr>
          <p:nvPr/>
        </p:nvPicPr>
        <p:blipFill>
          <a:blip r:embed="rId3" cstate="print"/>
          <a:srcRect/>
          <a:stretch>
            <a:fillRect/>
          </a:stretch>
        </p:blipFill>
        <p:spPr bwMode="auto">
          <a:xfrm>
            <a:off x="1143000" y="2286000"/>
            <a:ext cx="6807200" cy="3797300"/>
          </a:xfrm>
          <a:prstGeom prst="rect">
            <a:avLst/>
          </a:prstGeom>
          <a:noFill/>
          <a:ln w="9525">
            <a:solidFill>
              <a:schemeClr val="tx1"/>
            </a:solidFill>
            <a:miter lim="800000"/>
            <a:headEnd/>
            <a:tailEnd/>
          </a:ln>
        </p:spPr>
      </p:pic>
      <p:pic>
        <p:nvPicPr>
          <p:cNvPr id="33796" name="Picture 5"/>
          <p:cNvPicPr>
            <a:picLocks noChangeAspect="1" noChangeArrowheads="1"/>
          </p:cNvPicPr>
          <p:nvPr/>
        </p:nvPicPr>
        <p:blipFill>
          <a:blip r:embed="rId4" cstate="print"/>
          <a:srcRect/>
          <a:stretch>
            <a:fillRect/>
          </a:stretch>
        </p:blipFill>
        <p:spPr bwMode="auto">
          <a:xfrm>
            <a:off x="7837488" y="228600"/>
            <a:ext cx="1077912" cy="1466850"/>
          </a:xfrm>
          <a:prstGeom prst="rect">
            <a:avLst/>
          </a:prstGeom>
          <a:noFill/>
          <a:ln w="9525">
            <a:noFill/>
            <a:miter lim="800000"/>
            <a:headEnd/>
            <a:tailEnd/>
          </a:ln>
        </p:spPr>
      </p:pic>
      <p:sp>
        <p:nvSpPr>
          <p:cNvPr id="33797" name="Text Box 6"/>
          <p:cNvSpPr txBox="1">
            <a:spLocks noChangeArrowheads="1"/>
          </p:cNvSpPr>
          <p:nvPr/>
        </p:nvSpPr>
        <p:spPr bwMode="auto">
          <a:xfrm>
            <a:off x="7696200" y="1676400"/>
            <a:ext cx="1322388" cy="244475"/>
          </a:xfrm>
          <a:prstGeom prst="rect">
            <a:avLst/>
          </a:prstGeom>
          <a:noFill/>
          <a:ln w="9525">
            <a:noFill/>
            <a:miter lim="800000"/>
            <a:headEnd/>
            <a:tailEnd/>
          </a:ln>
        </p:spPr>
        <p:txBody>
          <a:bodyPr wrap="none">
            <a:spAutoFit/>
          </a:bodyPr>
          <a:lstStyle/>
          <a:p>
            <a:r>
              <a:rPr lang="en-US" sz="1000">
                <a:latin typeface="Arial" charset="0"/>
              </a:rPr>
              <a:t>Mr. C at 7 years old.</a:t>
            </a:r>
          </a:p>
        </p:txBody>
      </p:sp>
      <p:sp>
        <p:nvSpPr>
          <p:cNvPr id="33798" name="AutoShape 7">
            <a:hlinkClick r:id="rId5"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2436813" y="1985963"/>
            <a:ext cx="4205287" cy="396875"/>
          </a:xfrm>
          <a:prstGeom prst="rect">
            <a:avLst/>
          </a:prstGeom>
          <a:noFill/>
          <a:ln w="9525">
            <a:noFill/>
            <a:miter lim="800000"/>
            <a:headEnd/>
            <a:tailEnd/>
          </a:ln>
        </p:spPr>
        <p:txBody>
          <a:bodyPr wrap="none">
            <a:spAutoFit/>
          </a:bodyPr>
          <a:lstStyle/>
          <a:p>
            <a:r>
              <a:rPr lang="en-US">
                <a:latin typeface="Arial" charset="0"/>
                <a:hlinkClick r:id="rId3" action="ppaction://hlinkfile"/>
              </a:rPr>
              <a:t>Ions in Chemical Compounds - Grid</a:t>
            </a:r>
            <a:endParaRPr lang="en-US">
              <a:latin typeface="Arial" charset="0"/>
            </a:endParaRPr>
          </a:p>
        </p:txBody>
      </p:sp>
      <p:sp>
        <p:nvSpPr>
          <p:cNvPr id="34819" name="Rectangle 2"/>
          <p:cNvSpPr>
            <a:spLocks noGrp="1" noChangeArrowheads="1"/>
          </p:cNvSpPr>
          <p:nvPr>
            <p:ph type="title"/>
          </p:nvPr>
        </p:nvSpPr>
        <p:spPr/>
        <p:txBody>
          <a:bodyPr/>
          <a:lstStyle/>
          <a:p>
            <a:pPr eaLnBrk="1" hangingPunct="1"/>
            <a:r>
              <a:rPr lang="en-US" sz="3600" smtClean="0">
                <a:latin typeface="Arial" charset="0"/>
              </a:rPr>
              <a:t>Ions in Chemical Compounds</a:t>
            </a:r>
          </a:p>
        </p:txBody>
      </p:sp>
      <p:sp>
        <p:nvSpPr>
          <p:cNvPr id="388099" name="Document">
            <a:hlinkClick r:id="rId4"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8810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388101" name="File">
            <a:hlinkClick r:id="rId5"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6" action="ppaction://hlinkfile"/>
              </a:rPr>
              <a:t>Keys</a:t>
            </a: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34823" name="Text Box 9"/>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34824" name="Text Box 10"/>
          <p:cNvSpPr txBox="1">
            <a:spLocks noChangeArrowheads="1"/>
          </p:cNvSpPr>
          <p:nvPr/>
        </p:nvSpPr>
        <p:spPr bwMode="auto">
          <a:xfrm>
            <a:off x="2436813" y="4100513"/>
            <a:ext cx="4205287" cy="396875"/>
          </a:xfrm>
          <a:prstGeom prst="rect">
            <a:avLst/>
          </a:prstGeom>
          <a:noFill/>
          <a:ln w="9525">
            <a:noFill/>
            <a:miter lim="800000"/>
            <a:headEnd/>
            <a:tailEnd/>
          </a:ln>
        </p:spPr>
        <p:txBody>
          <a:bodyPr wrap="none">
            <a:spAutoFit/>
          </a:bodyPr>
          <a:lstStyle/>
          <a:p>
            <a:r>
              <a:rPr lang="en-US">
                <a:latin typeface="Arial" charset="0"/>
                <a:hlinkClick r:id="rId7"/>
              </a:rPr>
              <a:t>Ions in Chemical Compounds - Grid</a:t>
            </a:r>
            <a:endParaRPr lang="en-US">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solidFill>
                  <a:schemeClr val="bg1"/>
                </a:solidFill>
                <a:latin typeface="Arial" charset="0"/>
              </a:rPr>
              <a:t>Chemical Bonding</a:t>
            </a:r>
            <a:br>
              <a:rPr lang="en-US" sz="4000" smtClean="0">
                <a:solidFill>
                  <a:schemeClr val="bg1"/>
                </a:solidFill>
                <a:latin typeface="Arial" charset="0"/>
              </a:rPr>
            </a:br>
            <a:r>
              <a:rPr lang="en-US" sz="4000" smtClean="0">
                <a:solidFill>
                  <a:schemeClr val="bg1"/>
                </a:solidFill>
                <a:latin typeface="Arial" charset="0"/>
              </a:rPr>
              <a:t>&amp; Nomenclature</a:t>
            </a:r>
          </a:p>
        </p:txBody>
      </p:sp>
      <p:sp>
        <p:nvSpPr>
          <p:cNvPr id="35843"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35844" name="Text Box 5"/>
          <p:cNvSpPr txBox="1">
            <a:spLocks noChangeArrowheads="1"/>
          </p:cNvSpPr>
          <p:nvPr/>
        </p:nvSpPr>
        <p:spPr bwMode="auto">
          <a:xfrm>
            <a:off x="3035300" y="2595563"/>
            <a:ext cx="3033713" cy="396875"/>
          </a:xfrm>
          <a:prstGeom prst="rect">
            <a:avLst/>
          </a:prstGeom>
          <a:noFill/>
          <a:ln w="9525">
            <a:noFill/>
            <a:miter lim="800000"/>
            <a:headEnd/>
            <a:tailEnd/>
          </a:ln>
        </p:spPr>
        <p:txBody>
          <a:bodyPr wrap="none">
            <a:spAutoFit/>
          </a:bodyPr>
          <a:lstStyle/>
          <a:p>
            <a:r>
              <a:rPr lang="en-US">
                <a:solidFill>
                  <a:srgbClr val="FF9900"/>
                </a:solidFill>
                <a:latin typeface="Arial" charset="0"/>
              </a:rPr>
              <a:t>General Chemistry Notes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p:txBody>
          <a:bodyPr/>
          <a:lstStyle/>
          <a:p>
            <a:pPr eaLnBrk="1" hangingPunct="1"/>
            <a:r>
              <a:rPr lang="en-US" smtClean="0">
                <a:latin typeface="Arial" charset="0"/>
              </a:rPr>
              <a:t>Chemical Bonding</a:t>
            </a:r>
          </a:p>
        </p:txBody>
      </p:sp>
      <p:sp>
        <p:nvSpPr>
          <p:cNvPr id="36867"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39653" name="Line 5"/>
          <p:cNvSpPr>
            <a:spLocks noChangeShapeType="1"/>
          </p:cNvSpPr>
          <p:nvPr/>
        </p:nvSpPr>
        <p:spPr bwMode="auto">
          <a:xfrm flipH="1" flipV="1">
            <a:off x="1951038" y="3656013"/>
            <a:ext cx="441325" cy="1046162"/>
          </a:xfrm>
          <a:prstGeom prst="line">
            <a:avLst/>
          </a:prstGeom>
          <a:noFill/>
          <a:ln w="9525">
            <a:solidFill>
              <a:srgbClr val="000000"/>
            </a:solidFill>
            <a:round/>
            <a:headEnd/>
            <a:tailEnd/>
          </a:ln>
        </p:spPr>
        <p:txBody>
          <a:bodyPr/>
          <a:lstStyle/>
          <a:p>
            <a:endParaRPr lang="en-US"/>
          </a:p>
        </p:txBody>
      </p:sp>
      <p:sp>
        <p:nvSpPr>
          <p:cNvPr id="539654" name="Freeform 6"/>
          <p:cNvSpPr>
            <a:spLocks/>
          </p:cNvSpPr>
          <p:nvPr/>
        </p:nvSpPr>
        <p:spPr bwMode="auto">
          <a:xfrm>
            <a:off x="1951038" y="3416300"/>
            <a:ext cx="482600" cy="239713"/>
          </a:xfrm>
          <a:custGeom>
            <a:avLst/>
            <a:gdLst>
              <a:gd name="T0" fmla="*/ 0 w 523"/>
              <a:gd name="T1" fmla="*/ 239713 h 260"/>
              <a:gd name="T2" fmla="*/ 482600 w 523"/>
              <a:gd name="T3" fmla="*/ 0 h 260"/>
              <a:gd name="T4" fmla="*/ 0 60000 65536"/>
              <a:gd name="T5" fmla="*/ 0 60000 65536"/>
              <a:gd name="T6" fmla="*/ 0 w 523"/>
              <a:gd name="T7" fmla="*/ 0 h 260"/>
              <a:gd name="T8" fmla="*/ 523 w 523"/>
              <a:gd name="T9" fmla="*/ 260 h 260"/>
            </a:gdLst>
            <a:ahLst/>
            <a:cxnLst>
              <a:cxn ang="T4">
                <a:pos x="T0" y="T1"/>
              </a:cxn>
              <a:cxn ang="T5">
                <a:pos x="T2" y="T3"/>
              </a:cxn>
            </a:cxnLst>
            <a:rect l="T6" t="T7" r="T8" b="T9"/>
            <a:pathLst>
              <a:path w="523" h="260">
                <a:moveTo>
                  <a:pt x="0" y="260"/>
                </a:moveTo>
                <a:lnTo>
                  <a:pt x="523" y="0"/>
                </a:lnTo>
              </a:path>
            </a:pathLst>
          </a:custGeom>
          <a:noFill/>
          <a:ln w="9525">
            <a:solidFill>
              <a:srgbClr val="000000"/>
            </a:solidFill>
            <a:round/>
            <a:headEnd/>
            <a:tailEnd type="triangle" w="med" len="med"/>
          </a:ln>
        </p:spPr>
        <p:txBody>
          <a:bodyPr/>
          <a:lstStyle/>
          <a:p>
            <a:endParaRPr lang="en-US"/>
          </a:p>
        </p:txBody>
      </p:sp>
      <p:sp>
        <p:nvSpPr>
          <p:cNvPr id="539655" name="Line 7"/>
          <p:cNvSpPr>
            <a:spLocks noChangeShapeType="1"/>
          </p:cNvSpPr>
          <p:nvPr/>
        </p:nvSpPr>
        <p:spPr bwMode="auto">
          <a:xfrm>
            <a:off x="1951038" y="3656013"/>
            <a:ext cx="468312" cy="352425"/>
          </a:xfrm>
          <a:prstGeom prst="line">
            <a:avLst/>
          </a:prstGeom>
          <a:noFill/>
          <a:ln w="9525">
            <a:solidFill>
              <a:srgbClr val="000000"/>
            </a:solidFill>
            <a:round/>
            <a:headEnd/>
            <a:tailEnd type="triangle" w="med" len="med"/>
          </a:ln>
        </p:spPr>
        <p:txBody>
          <a:bodyPr/>
          <a:lstStyle/>
          <a:p>
            <a:endParaRPr lang="en-US"/>
          </a:p>
        </p:txBody>
      </p:sp>
      <p:sp>
        <p:nvSpPr>
          <p:cNvPr id="539656" name="Rectangle 8"/>
          <p:cNvSpPr>
            <a:spLocks noChangeArrowheads="1"/>
          </p:cNvSpPr>
          <p:nvPr/>
        </p:nvSpPr>
        <p:spPr bwMode="auto">
          <a:xfrm>
            <a:off x="1117600" y="2416175"/>
            <a:ext cx="6913563" cy="457200"/>
          </a:xfrm>
          <a:prstGeom prst="rect">
            <a:avLst/>
          </a:prstGeom>
          <a:noFill/>
          <a:ln w="9525">
            <a:noFill/>
            <a:miter lim="800000"/>
            <a:headEnd/>
            <a:tailEnd/>
          </a:ln>
        </p:spPr>
        <p:txBody>
          <a:bodyPr wrap="none" anchor="ctr">
            <a:spAutoFit/>
          </a:bodyPr>
          <a:lstStyle/>
          <a:p>
            <a:pPr eaLnBrk="0" hangingPunct="0">
              <a:tabLst>
                <a:tab pos="457200" algn="l"/>
              </a:tabLst>
            </a:pPr>
            <a:r>
              <a:rPr lang="en-US" sz="2400">
                <a:latin typeface="Arial" charset="0"/>
                <a:ea typeface="Times New Roman" pitchFamily="18" charset="0"/>
                <a:cs typeface="Arial" charset="0"/>
              </a:rPr>
              <a:t>…atoms share electrons to get a full valence shell</a:t>
            </a:r>
            <a:endParaRPr lang="en-US" sz="2400">
              <a:latin typeface="Times New Roman" pitchFamily="18" charset="0"/>
              <a:ea typeface="Times New Roman" pitchFamily="18" charset="0"/>
              <a:cs typeface="Arial" charset="0"/>
            </a:endParaRPr>
          </a:p>
        </p:txBody>
      </p:sp>
      <p:sp>
        <p:nvSpPr>
          <p:cNvPr id="539658" name="Rectangle 10"/>
          <p:cNvSpPr>
            <a:spLocks noChangeArrowheads="1"/>
          </p:cNvSpPr>
          <p:nvPr/>
        </p:nvSpPr>
        <p:spPr bwMode="auto">
          <a:xfrm>
            <a:off x="741363" y="1949450"/>
            <a:ext cx="2503487" cy="457200"/>
          </a:xfrm>
          <a:prstGeom prst="rect">
            <a:avLst/>
          </a:prstGeom>
          <a:noFill/>
          <a:ln w="9525">
            <a:noFill/>
            <a:miter lim="800000"/>
            <a:headEnd/>
            <a:tailEnd/>
          </a:ln>
        </p:spPr>
        <p:txBody>
          <a:bodyPr wrap="none">
            <a:spAutoFit/>
          </a:bodyPr>
          <a:lstStyle/>
          <a:p>
            <a:r>
              <a:rPr lang="en-US" sz="2400" b="1" i="1">
                <a:solidFill>
                  <a:schemeClr val="accent2"/>
                </a:solidFill>
                <a:latin typeface="Arial" charset="0"/>
                <a:ea typeface="Times New Roman" pitchFamily="18" charset="0"/>
                <a:cs typeface="Arial" charset="0"/>
              </a:rPr>
              <a:t>Covalent Bonds</a:t>
            </a:r>
          </a:p>
        </p:txBody>
      </p:sp>
      <p:sp>
        <p:nvSpPr>
          <p:cNvPr id="539660" name="Rectangle 12"/>
          <p:cNvSpPr>
            <a:spLocks noChangeArrowheads="1"/>
          </p:cNvSpPr>
          <p:nvPr/>
        </p:nvSpPr>
        <p:spPr bwMode="auto">
          <a:xfrm>
            <a:off x="2414588" y="3155950"/>
            <a:ext cx="404812"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C</a:t>
            </a:r>
          </a:p>
        </p:txBody>
      </p:sp>
      <p:sp>
        <p:nvSpPr>
          <p:cNvPr id="539662" name="Rectangle 14"/>
          <p:cNvSpPr>
            <a:spLocks noChangeArrowheads="1"/>
          </p:cNvSpPr>
          <p:nvPr/>
        </p:nvSpPr>
        <p:spPr bwMode="auto">
          <a:xfrm>
            <a:off x="4249738" y="3152775"/>
            <a:ext cx="1660525"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      2s</a:t>
            </a:r>
            <a:r>
              <a:rPr lang="en-US" sz="2400" baseline="30000">
                <a:latin typeface="Arial" charset="0"/>
                <a:ea typeface="Times New Roman" pitchFamily="18" charset="0"/>
                <a:cs typeface="Arial" charset="0"/>
              </a:rPr>
              <a:t>2</a:t>
            </a:r>
            <a:r>
              <a:rPr lang="en-US" sz="2400">
                <a:latin typeface="Arial" charset="0"/>
                <a:ea typeface="Times New Roman" pitchFamily="18" charset="0"/>
                <a:cs typeface="Arial" charset="0"/>
              </a:rPr>
              <a:t> 2p</a:t>
            </a:r>
            <a:r>
              <a:rPr lang="en-US" sz="2400" baseline="30000">
                <a:latin typeface="Arial" charset="0"/>
                <a:ea typeface="Times New Roman" pitchFamily="18" charset="0"/>
                <a:cs typeface="Arial" charset="0"/>
              </a:rPr>
              <a:t>2</a:t>
            </a:r>
          </a:p>
        </p:txBody>
      </p:sp>
      <p:sp>
        <p:nvSpPr>
          <p:cNvPr id="539664" name="Rectangle 16"/>
          <p:cNvSpPr>
            <a:spLocks noChangeArrowheads="1"/>
          </p:cNvSpPr>
          <p:nvPr/>
        </p:nvSpPr>
        <p:spPr bwMode="auto">
          <a:xfrm>
            <a:off x="6985000" y="3154363"/>
            <a:ext cx="1160463"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(4 v.e</a:t>
            </a:r>
            <a:r>
              <a:rPr lang="en-US" sz="2400" baseline="30000">
                <a:latin typeface="Arial" charset="0"/>
                <a:ea typeface="Times New Roman" pitchFamily="18" charset="0"/>
                <a:cs typeface="Arial" charset="0"/>
              </a:rPr>
              <a:t>–</a:t>
            </a:r>
            <a:r>
              <a:rPr lang="en-US" sz="2400">
                <a:latin typeface="Arial" charset="0"/>
                <a:ea typeface="Times New Roman" pitchFamily="18" charset="0"/>
                <a:cs typeface="Arial" charset="0"/>
              </a:rPr>
              <a:t>)</a:t>
            </a:r>
          </a:p>
        </p:txBody>
      </p:sp>
      <p:sp>
        <p:nvSpPr>
          <p:cNvPr id="539666" name="Rectangle 18"/>
          <p:cNvSpPr>
            <a:spLocks noChangeArrowheads="1"/>
          </p:cNvSpPr>
          <p:nvPr/>
        </p:nvSpPr>
        <p:spPr bwMode="auto">
          <a:xfrm>
            <a:off x="2408238" y="3879850"/>
            <a:ext cx="369887"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F</a:t>
            </a:r>
          </a:p>
        </p:txBody>
      </p:sp>
      <p:sp>
        <p:nvSpPr>
          <p:cNvPr id="539668" name="Rectangle 20"/>
          <p:cNvSpPr>
            <a:spLocks noChangeArrowheads="1"/>
          </p:cNvSpPr>
          <p:nvPr/>
        </p:nvSpPr>
        <p:spPr bwMode="auto">
          <a:xfrm>
            <a:off x="4243388" y="3881438"/>
            <a:ext cx="1660525"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      2s</a:t>
            </a:r>
            <a:r>
              <a:rPr lang="en-US" sz="2400" baseline="30000">
                <a:latin typeface="Arial" charset="0"/>
                <a:ea typeface="Times New Roman" pitchFamily="18" charset="0"/>
                <a:cs typeface="Arial" charset="0"/>
              </a:rPr>
              <a:t>2</a:t>
            </a:r>
            <a:r>
              <a:rPr lang="en-US" sz="2400">
                <a:latin typeface="Arial" charset="0"/>
                <a:ea typeface="Times New Roman" pitchFamily="18" charset="0"/>
                <a:cs typeface="Arial" charset="0"/>
              </a:rPr>
              <a:t> 2p</a:t>
            </a:r>
            <a:r>
              <a:rPr lang="en-US" sz="2400" baseline="30000">
                <a:latin typeface="Arial" charset="0"/>
                <a:ea typeface="Times New Roman" pitchFamily="18" charset="0"/>
                <a:cs typeface="Arial" charset="0"/>
              </a:rPr>
              <a:t>5</a:t>
            </a:r>
          </a:p>
        </p:txBody>
      </p:sp>
      <p:sp>
        <p:nvSpPr>
          <p:cNvPr id="539670" name="Rectangle 22"/>
          <p:cNvSpPr>
            <a:spLocks noChangeArrowheads="1"/>
          </p:cNvSpPr>
          <p:nvPr/>
        </p:nvSpPr>
        <p:spPr bwMode="auto">
          <a:xfrm>
            <a:off x="6986588" y="3881438"/>
            <a:ext cx="1160462"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(7 v.e</a:t>
            </a:r>
            <a:r>
              <a:rPr lang="en-US" sz="2400" baseline="30000">
                <a:latin typeface="Arial" charset="0"/>
                <a:ea typeface="Times New Roman" pitchFamily="18" charset="0"/>
                <a:cs typeface="Arial" charset="0"/>
              </a:rPr>
              <a:t>–</a:t>
            </a:r>
            <a:r>
              <a:rPr lang="en-US" sz="2400">
                <a:latin typeface="Arial" charset="0"/>
                <a:ea typeface="Times New Roman" pitchFamily="18" charset="0"/>
                <a:cs typeface="Arial" charset="0"/>
              </a:rPr>
              <a:t>)</a:t>
            </a:r>
          </a:p>
        </p:txBody>
      </p:sp>
      <p:sp>
        <p:nvSpPr>
          <p:cNvPr id="539672" name="Rectangle 24"/>
          <p:cNvSpPr>
            <a:spLocks noChangeArrowheads="1"/>
          </p:cNvSpPr>
          <p:nvPr/>
        </p:nvSpPr>
        <p:spPr bwMode="auto">
          <a:xfrm>
            <a:off x="1501775" y="4606925"/>
            <a:ext cx="6915150"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both need 8 valence electrons for a full outer shell</a:t>
            </a:r>
          </a:p>
        </p:txBody>
      </p:sp>
      <p:sp>
        <p:nvSpPr>
          <p:cNvPr id="539674" name="Rectangle 26"/>
          <p:cNvSpPr>
            <a:spLocks noChangeArrowheads="1"/>
          </p:cNvSpPr>
          <p:nvPr/>
        </p:nvSpPr>
        <p:spPr bwMode="auto">
          <a:xfrm>
            <a:off x="3435350" y="4973638"/>
            <a:ext cx="1641475" cy="457200"/>
          </a:xfrm>
          <a:prstGeom prst="rect">
            <a:avLst/>
          </a:prstGeom>
          <a:noFill/>
          <a:ln w="9525">
            <a:noFill/>
            <a:miter lim="800000"/>
            <a:headEnd/>
            <a:tailEnd/>
          </a:ln>
        </p:spPr>
        <p:txBody>
          <a:bodyPr wrap="none">
            <a:spAutoFit/>
          </a:bodyPr>
          <a:lstStyle/>
          <a:p>
            <a:r>
              <a:rPr lang="en-US" sz="2400">
                <a:solidFill>
                  <a:schemeClr val="accent2"/>
                </a:solidFill>
                <a:latin typeface="Arial" charset="0"/>
                <a:ea typeface="Times New Roman" pitchFamily="18" charset="0"/>
                <a:cs typeface="Arial" charset="0"/>
              </a:rPr>
              <a:t>(octet rule)</a:t>
            </a:r>
          </a:p>
        </p:txBody>
      </p:sp>
      <p:sp>
        <p:nvSpPr>
          <p:cNvPr id="539676" name="Rectangle 28"/>
          <p:cNvSpPr>
            <a:spLocks noChangeArrowheads="1"/>
          </p:cNvSpPr>
          <p:nvPr/>
        </p:nvSpPr>
        <p:spPr bwMode="auto">
          <a:xfrm>
            <a:off x="4252913" y="3152775"/>
            <a:ext cx="619125"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1s</a:t>
            </a:r>
            <a:r>
              <a:rPr lang="en-US" sz="2400" baseline="30000">
                <a:latin typeface="Arial" charset="0"/>
                <a:ea typeface="Times New Roman" pitchFamily="18" charset="0"/>
                <a:cs typeface="Arial" charset="0"/>
              </a:rPr>
              <a:t>2</a:t>
            </a:r>
          </a:p>
        </p:txBody>
      </p:sp>
      <p:sp>
        <p:nvSpPr>
          <p:cNvPr id="539677" name="Rectangle 29"/>
          <p:cNvSpPr>
            <a:spLocks noChangeArrowheads="1"/>
          </p:cNvSpPr>
          <p:nvPr/>
        </p:nvSpPr>
        <p:spPr bwMode="auto">
          <a:xfrm>
            <a:off x="4243388" y="3886200"/>
            <a:ext cx="619125" cy="457200"/>
          </a:xfrm>
          <a:prstGeom prst="rect">
            <a:avLst/>
          </a:prstGeom>
          <a:noFill/>
          <a:ln w="9525">
            <a:noFill/>
            <a:miter lim="800000"/>
            <a:headEnd/>
            <a:tailEnd/>
          </a:ln>
        </p:spPr>
        <p:txBody>
          <a:bodyPr wrap="none">
            <a:spAutoFit/>
          </a:bodyPr>
          <a:lstStyle/>
          <a:p>
            <a:r>
              <a:rPr lang="en-US" sz="2400">
                <a:latin typeface="Arial" charset="0"/>
                <a:ea typeface="Times New Roman" pitchFamily="18" charset="0"/>
                <a:cs typeface="Arial" charset="0"/>
              </a:rPr>
              <a:t>1s</a:t>
            </a:r>
            <a:r>
              <a:rPr lang="en-US" sz="2400" baseline="30000">
                <a:latin typeface="Arial" charset="0"/>
                <a:ea typeface="Times New Roman" pitchFamily="18" charset="0"/>
                <a:cs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39658"/>
                                        </p:tgtEl>
                                        <p:attrNameLst>
                                          <p:attrName>style.visibility</p:attrName>
                                        </p:attrNameLst>
                                      </p:cBhvr>
                                      <p:to>
                                        <p:strVal val="visible"/>
                                      </p:to>
                                    </p:set>
                                    <p:animEffect transition="in" filter="fade">
                                      <p:cBhvr>
                                        <p:cTn id="7" dur="1000"/>
                                        <p:tgtEl>
                                          <p:spTgt spid="539658"/>
                                        </p:tgtEl>
                                      </p:cBhvr>
                                    </p:animEffect>
                                    <p:anim calcmode="lin" valueType="num">
                                      <p:cBhvr>
                                        <p:cTn id="8" dur="1000" fill="hold"/>
                                        <p:tgtEl>
                                          <p:spTgt spid="539658"/>
                                        </p:tgtEl>
                                        <p:attrNameLst>
                                          <p:attrName>ppt_x</p:attrName>
                                        </p:attrNameLst>
                                      </p:cBhvr>
                                      <p:tavLst>
                                        <p:tav tm="0">
                                          <p:val>
                                            <p:strVal val="#ppt_x"/>
                                          </p:val>
                                        </p:tav>
                                        <p:tav tm="100000">
                                          <p:val>
                                            <p:strVal val="#ppt_x"/>
                                          </p:val>
                                        </p:tav>
                                      </p:tavLst>
                                    </p:anim>
                                    <p:anim calcmode="lin" valueType="num">
                                      <p:cBhvr>
                                        <p:cTn id="9" dur="900" decel="100000" fill="hold"/>
                                        <p:tgtEl>
                                          <p:spTgt spid="5396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96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39656"/>
                                        </p:tgtEl>
                                        <p:attrNameLst>
                                          <p:attrName>style.visibility</p:attrName>
                                        </p:attrNameLst>
                                      </p:cBhvr>
                                      <p:to>
                                        <p:strVal val="visible"/>
                                      </p:to>
                                    </p:set>
                                    <p:animEffect transition="in" filter="fade">
                                      <p:cBhvr>
                                        <p:cTn id="15" dur="1000"/>
                                        <p:tgtEl>
                                          <p:spTgt spid="539656"/>
                                        </p:tgtEl>
                                      </p:cBhvr>
                                    </p:animEffect>
                                    <p:anim calcmode="lin" valueType="num">
                                      <p:cBhvr>
                                        <p:cTn id="16" dur="1000" fill="hold"/>
                                        <p:tgtEl>
                                          <p:spTgt spid="539656"/>
                                        </p:tgtEl>
                                        <p:attrNameLst>
                                          <p:attrName>ppt_x</p:attrName>
                                        </p:attrNameLst>
                                      </p:cBhvr>
                                      <p:tavLst>
                                        <p:tav tm="0">
                                          <p:val>
                                            <p:strVal val="#ppt_x-.1"/>
                                          </p:val>
                                        </p:tav>
                                        <p:tav tm="100000">
                                          <p:val>
                                            <p:strVal val="#ppt_x"/>
                                          </p:val>
                                        </p:tav>
                                      </p:tavLst>
                                    </p:anim>
                                    <p:anim calcmode="lin" valueType="num">
                                      <p:cBhvr>
                                        <p:cTn id="17" dur="1000" fill="hold"/>
                                        <p:tgtEl>
                                          <p:spTgt spid="53965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539660"/>
                                        </p:tgtEl>
                                        <p:attrNameLst>
                                          <p:attrName>style.visibility</p:attrName>
                                        </p:attrNameLst>
                                      </p:cBhvr>
                                      <p:to>
                                        <p:strVal val="visible"/>
                                      </p:to>
                                    </p:set>
                                    <p:anim calcmode="lin" valueType="num">
                                      <p:cBhvr>
                                        <p:cTn id="22" dur="500" fill="hold"/>
                                        <p:tgtEl>
                                          <p:spTgt spid="539660"/>
                                        </p:tgtEl>
                                        <p:attrNameLst>
                                          <p:attrName>ppt_w</p:attrName>
                                        </p:attrNameLst>
                                      </p:cBhvr>
                                      <p:tavLst>
                                        <p:tav tm="0">
                                          <p:val>
                                            <p:fltVal val="0"/>
                                          </p:val>
                                        </p:tav>
                                        <p:tav tm="100000">
                                          <p:val>
                                            <p:strVal val="#ppt_w"/>
                                          </p:val>
                                        </p:tav>
                                      </p:tavLst>
                                    </p:anim>
                                    <p:anim calcmode="lin" valueType="num">
                                      <p:cBhvr>
                                        <p:cTn id="23" dur="500" fill="hold"/>
                                        <p:tgtEl>
                                          <p:spTgt spid="539660"/>
                                        </p:tgtEl>
                                        <p:attrNameLst>
                                          <p:attrName>ppt_h</p:attrName>
                                        </p:attrNameLst>
                                      </p:cBhvr>
                                      <p:tavLst>
                                        <p:tav tm="0">
                                          <p:val>
                                            <p:fltVal val="0"/>
                                          </p:val>
                                        </p:tav>
                                        <p:tav tm="100000">
                                          <p:val>
                                            <p:strVal val="#ppt_h"/>
                                          </p:val>
                                        </p:tav>
                                      </p:tavLst>
                                    </p:anim>
                                    <p:animEffect transition="in" filter="fade">
                                      <p:cBhvr>
                                        <p:cTn id="24" dur="500"/>
                                        <p:tgtEl>
                                          <p:spTgt spid="53966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39676"/>
                                        </p:tgtEl>
                                        <p:attrNameLst>
                                          <p:attrName>style.visibility</p:attrName>
                                        </p:attrNameLst>
                                      </p:cBhvr>
                                      <p:to>
                                        <p:strVal val="visible"/>
                                      </p:to>
                                    </p:set>
                                    <p:animEffect transition="in" filter="wipe(left)">
                                      <p:cBhvr>
                                        <p:cTn id="29" dur="500"/>
                                        <p:tgtEl>
                                          <p:spTgt spid="53967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39662"/>
                                        </p:tgtEl>
                                        <p:attrNameLst>
                                          <p:attrName>style.visibility</p:attrName>
                                        </p:attrNameLst>
                                      </p:cBhvr>
                                      <p:to>
                                        <p:strVal val="visible"/>
                                      </p:to>
                                    </p:set>
                                    <p:animEffect transition="in" filter="wipe(left)">
                                      <p:cBhvr>
                                        <p:cTn id="32" dur="2000"/>
                                        <p:tgtEl>
                                          <p:spTgt spid="539662"/>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grpId="0" nodeType="clickEffect">
                                  <p:stCondLst>
                                    <p:cond delay="0"/>
                                  </p:stCondLst>
                                  <p:childTnLst>
                                    <p:set>
                                      <p:cBhvr>
                                        <p:cTn id="36" dur="1" fill="hold">
                                          <p:stCondLst>
                                            <p:cond delay="0"/>
                                          </p:stCondLst>
                                        </p:cTn>
                                        <p:tgtEl>
                                          <p:spTgt spid="539664"/>
                                        </p:tgtEl>
                                        <p:attrNameLst>
                                          <p:attrName>style.visibility</p:attrName>
                                        </p:attrNameLst>
                                      </p:cBhvr>
                                      <p:to>
                                        <p:strVal val="visible"/>
                                      </p:to>
                                    </p:set>
                                    <p:anim from="(-#ppt_w/2)" to="(#ppt_x)" calcmode="lin" valueType="num">
                                      <p:cBhvr>
                                        <p:cTn id="37" dur="600" fill="hold">
                                          <p:stCondLst>
                                            <p:cond delay="0"/>
                                          </p:stCondLst>
                                        </p:cTn>
                                        <p:tgtEl>
                                          <p:spTgt spid="539664"/>
                                        </p:tgtEl>
                                        <p:attrNameLst>
                                          <p:attrName>ppt_x</p:attrName>
                                        </p:attrNameLst>
                                      </p:cBhvr>
                                    </p:anim>
                                    <p:anim from="0" to="-1.0" calcmode="lin" valueType="num">
                                      <p:cBhvr>
                                        <p:cTn id="38" dur="200" decel="50000" autoRev="1" fill="hold">
                                          <p:stCondLst>
                                            <p:cond delay="600"/>
                                          </p:stCondLst>
                                        </p:cTn>
                                        <p:tgtEl>
                                          <p:spTgt spid="539664"/>
                                        </p:tgtEl>
                                        <p:attrNameLst>
                                          <p:attrName>xshear</p:attrName>
                                        </p:attrNameLst>
                                      </p:cBhvr>
                                    </p:anim>
                                    <p:animScale>
                                      <p:cBhvr>
                                        <p:cTn id="39" dur="200" decel="100000" autoRev="1" fill="hold">
                                          <p:stCondLst>
                                            <p:cond delay="600"/>
                                          </p:stCondLst>
                                        </p:cTn>
                                        <p:tgtEl>
                                          <p:spTgt spid="539664"/>
                                        </p:tgtEl>
                                      </p:cBhvr>
                                      <p:from x="100000" y="100000"/>
                                      <p:to x="80000" y="100000"/>
                                    </p:animScale>
                                    <p:anim by="(#ppt_h/3+#ppt_w*0.1)" calcmode="lin" valueType="num">
                                      <p:cBhvr additive="sum">
                                        <p:cTn id="40" dur="200" decel="100000" autoRev="1" fill="hold">
                                          <p:stCondLst>
                                            <p:cond delay="600"/>
                                          </p:stCondLst>
                                        </p:cTn>
                                        <p:tgtEl>
                                          <p:spTgt spid="539664"/>
                                        </p:tgtEl>
                                        <p:attrNameLst>
                                          <p:attrName>ppt_x</p:attrName>
                                        </p:attrNameLst>
                                      </p:cBhvr>
                                    </p:anim>
                                  </p:childTnLst>
                                </p:cTn>
                              </p:par>
                            </p:childTnLst>
                          </p:cTn>
                        </p:par>
                        <p:par>
                          <p:cTn id="41" fill="hold">
                            <p:stCondLst>
                              <p:cond delay="1000"/>
                            </p:stCondLst>
                            <p:childTnLst>
                              <p:par>
                                <p:cTn id="42" presetID="9" presetClass="emph" presetSubtype="0" grpId="1" nodeType="afterEffect">
                                  <p:stCondLst>
                                    <p:cond delay="0"/>
                                  </p:stCondLst>
                                  <p:childTnLst>
                                    <p:set>
                                      <p:cBhvr rctx="PPT">
                                        <p:cTn id="43" dur="indefinite"/>
                                        <p:tgtEl>
                                          <p:spTgt spid="539676"/>
                                        </p:tgtEl>
                                        <p:attrNameLst>
                                          <p:attrName>style.opacity</p:attrName>
                                        </p:attrNameLst>
                                      </p:cBhvr>
                                      <p:to>
                                        <p:strVal val="0.5"/>
                                      </p:to>
                                    </p:set>
                                    <p:animEffect filter="image" prLst="opacity: 0.5">
                                      <p:cBhvr rctx="IE">
                                        <p:cTn id="44" dur="indefinite"/>
                                        <p:tgtEl>
                                          <p:spTgt spid="53967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539666"/>
                                        </p:tgtEl>
                                        <p:attrNameLst>
                                          <p:attrName>style.visibility</p:attrName>
                                        </p:attrNameLst>
                                      </p:cBhvr>
                                      <p:to>
                                        <p:strVal val="visible"/>
                                      </p:to>
                                    </p:set>
                                    <p:anim calcmode="lin" valueType="num">
                                      <p:cBhvr>
                                        <p:cTn id="49" dur="500" fill="hold"/>
                                        <p:tgtEl>
                                          <p:spTgt spid="539666"/>
                                        </p:tgtEl>
                                        <p:attrNameLst>
                                          <p:attrName>ppt_w</p:attrName>
                                        </p:attrNameLst>
                                      </p:cBhvr>
                                      <p:tavLst>
                                        <p:tav tm="0">
                                          <p:val>
                                            <p:fltVal val="0"/>
                                          </p:val>
                                        </p:tav>
                                        <p:tav tm="100000">
                                          <p:val>
                                            <p:strVal val="#ppt_w"/>
                                          </p:val>
                                        </p:tav>
                                      </p:tavLst>
                                    </p:anim>
                                    <p:anim calcmode="lin" valueType="num">
                                      <p:cBhvr>
                                        <p:cTn id="50" dur="500" fill="hold"/>
                                        <p:tgtEl>
                                          <p:spTgt spid="539666"/>
                                        </p:tgtEl>
                                        <p:attrNameLst>
                                          <p:attrName>ppt_h</p:attrName>
                                        </p:attrNameLst>
                                      </p:cBhvr>
                                      <p:tavLst>
                                        <p:tav tm="0">
                                          <p:val>
                                            <p:fltVal val="0"/>
                                          </p:val>
                                        </p:tav>
                                        <p:tav tm="100000">
                                          <p:val>
                                            <p:strVal val="#ppt_h"/>
                                          </p:val>
                                        </p:tav>
                                      </p:tavLst>
                                    </p:anim>
                                    <p:animEffect transition="in" filter="fade">
                                      <p:cBhvr>
                                        <p:cTn id="51" dur="500"/>
                                        <p:tgtEl>
                                          <p:spTgt spid="53966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39677"/>
                                        </p:tgtEl>
                                        <p:attrNameLst>
                                          <p:attrName>style.visibility</p:attrName>
                                        </p:attrNameLst>
                                      </p:cBhvr>
                                      <p:to>
                                        <p:strVal val="visible"/>
                                      </p:to>
                                    </p:set>
                                    <p:animEffect transition="in" filter="wipe(left)">
                                      <p:cBhvr>
                                        <p:cTn id="56" dur="500"/>
                                        <p:tgtEl>
                                          <p:spTgt spid="539677"/>
                                        </p:tgtEl>
                                      </p:cBhvr>
                                    </p:animEffect>
                                  </p:childTnLst>
                                </p:cTn>
                              </p:par>
                              <p:par>
                                <p:cTn id="57" presetID="22" presetClass="entr" presetSubtype="8" fill="hold" nodeType="withEffect">
                                  <p:stCondLst>
                                    <p:cond delay="0"/>
                                  </p:stCondLst>
                                  <p:childTnLst>
                                    <p:set>
                                      <p:cBhvr>
                                        <p:cTn id="58" dur="1" fill="hold">
                                          <p:stCondLst>
                                            <p:cond delay="0"/>
                                          </p:stCondLst>
                                        </p:cTn>
                                        <p:tgtEl>
                                          <p:spTgt spid="539668">
                                            <p:txEl>
                                              <p:pRg st="0" end="0"/>
                                            </p:txEl>
                                          </p:spTgt>
                                        </p:tgtEl>
                                        <p:attrNameLst>
                                          <p:attrName>style.visibility</p:attrName>
                                        </p:attrNameLst>
                                      </p:cBhvr>
                                      <p:to>
                                        <p:strVal val="visible"/>
                                      </p:to>
                                    </p:set>
                                    <p:animEffect transition="in" filter="wipe(left)">
                                      <p:cBhvr>
                                        <p:cTn id="59" dur="2000"/>
                                        <p:tgtEl>
                                          <p:spTgt spid="539668">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4" presetClass="entr" presetSubtype="0" fill="hold" grpId="0" nodeType="clickEffect">
                                  <p:stCondLst>
                                    <p:cond delay="0"/>
                                  </p:stCondLst>
                                  <p:childTnLst>
                                    <p:set>
                                      <p:cBhvr>
                                        <p:cTn id="63" dur="1" fill="hold">
                                          <p:stCondLst>
                                            <p:cond delay="0"/>
                                          </p:stCondLst>
                                        </p:cTn>
                                        <p:tgtEl>
                                          <p:spTgt spid="539670"/>
                                        </p:tgtEl>
                                        <p:attrNameLst>
                                          <p:attrName>style.visibility</p:attrName>
                                        </p:attrNameLst>
                                      </p:cBhvr>
                                      <p:to>
                                        <p:strVal val="visible"/>
                                      </p:to>
                                    </p:set>
                                    <p:anim from="(-#ppt_w/2)" to="(#ppt_x)" calcmode="lin" valueType="num">
                                      <p:cBhvr>
                                        <p:cTn id="64" dur="600" fill="hold">
                                          <p:stCondLst>
                                            <p:cond delay="0"/>
                                          </p:stCondLst>
                                        </p:cTn>
                                        <p:tgtEl>
                                          <p:spTgt spid="539670"/>
                                        </p:tgtEl>
                                        <p:attrNameLst>
                                          <p:attrName>ppt_x</p:attrName>
                                        </p:attrNameLst>
                                      </p:cBhvr>
                                    </p:anim>
                                    <p:anim from="0" to="-1.0" calcmode="lin" valueType="num">
                                      <p:cBhvr>
                                        <p:cTn id="65" dur="200" decel="50000" autoRev="1" fill="hold">
                                          <p:stCondLst>
                                            <p:cond delay="600"/>
                                          </p:stCondLst>
                                        </p:cTn>
                                        <p:tgtEl>
                                          <p:spTgt spid="539670"/>
                                        </p:tgtEl>
                                        <p:attrNameLst>
                                          <p:attrName>xshear</p:attrName>
                                        </p:attrNameLst>
                                      </p:cBhvr>
                                    </p:anim>
                                    <p:animScale>
                                      <p:cBhvr>
                                        <p:cTn id="66" dur="200" decel="100000" autoRev="1" fill="hold">
                                          <p:stCondLst>
                                            <p:cond delay="600"/>
                                          </p:stCondLst>
                                        </p:cTn>
                                        <p:tgtEl>
                                          <p:spTgt spid="539670"/>
                                        </p:tgtEl>
                                      </p:cBhvr>
                                      <p:from x="100000" y="100000"/>
                                      <p:to x="80000" y="100000"/>
                                    </p:animScale>
                                    <p:anim by="(#ppt_h/3+#ppt_w*0.1)" calcmode="lin" valueType="num">
                                      <p:cBhvr additive="sum">
                                        <p:cTn id="67" dur="200" decel="100000" autoRev="1" fill="hold">
                                          <p:stCondLst>
                                            <p:cond delay="600"/>
                                          </p:stCondLst>
                                        </p:cTn>
                                        <p:tgtEl>
                                          <p:spTgt spid="539670"/>
                                        </p:tgtEl>
                                        <p:attrNameLst>
                                          <p:attrName>ppt_x</p:attrName>
                                        </p:attrNameLst>
                                      </p:cBhvr>
                                    </p:anim>
                                  </p:childTnLst>
                                </p:cTn>
                              </p:par>
                            </p:childTnLst>
                          </p:cTn>
                        </p:par>
                        <p:par>
                          <p:cTn id="68" fill="hold">
                            <p:stCondLst>
                              <p:cond delay="1000"/>
                            </p:stCondLst>
                            <p:childTnLst>
                              <p:par>
                                <p:cTn id="69" presetID="9" presetClass="emph" presetSubtype="0" grpId="1" nodeType="afterEffect">
                                  <p:stCondLst>
                                    <p:cond delay="0"/>
                                  </p:stCondLst>
                                  <p:childTnLst>
                                    <p:set>
                                      <p:cBhvr rctx="PPT">
                                        <p:cTn id="70" dur="indefinite"/>
                                        <p:tgtEl>
                                          <p:spTgt spid="539677"/>
                                        </p:tgtEl>
                                        <p:attrNameLst>
                                          <p:attrName>style.opacity</p:attrName>
                                        </p:attrNameLst>
                                      </p:cBhvr>
                                      <p:to>
                                        <p:strVal val="0.5"/>
                                      </p:to>
                                    </p:set>
                                    <p:animEffect filter="image" prLst="opacity: 0.5">
                                      <p:cBhvr rctx="IE">
                                        <p:cTn id="71" dur="indefinite"/>
                                        <p:tgtEl>
                                          <p:spTgt spid="539677"/>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539672"/>
                                        </p:tgtEl>
                                        <p:attrNameLst>
                                          <p:attrName>style.visibility</p:attrName>
                                        </p:attrNameLst>
                                      </p:cBhvr>
                                      <p:to>
                                        <p:strVal val="visible"/>
                                      </p:to>
                                    </p:set>
                                    <p:anim calcmode="lin" valueType="num">
                                      <p:cBhvr>
                                        <p:cTn id="76" dur="500" fill="hold"/>
                                        <p:tgtEl>
                                          <p:spTgt spid="539672"/>
                                        </p:tgtEl>
                                        <p:attrNameLst>
                                          <p:attrName>ppt_w</p:attrName>
                                        </p:attrNameLst>
                                      </p:cBhvr>
                                      <p:tavLst>
                                        <p:tav tm="0">
                                          <p:val>
                                            <p:fltVal val="0"/>
                                          </p:val>
                                        </p:tav>
                                        <p:tav tm="100000">
                                          <p:val>
                                            <p:strVal val="#ppt_w"/>
                                          </p:val>
                                        </p:tav>
                                      </p:tavLst>
                                    </p:anim>
                                    <p:anim calcmode="lin" valueType="num">
                                      <p:cBhvr>
                                        <p:cTn id="77" dur="500" fill="hold"/>
                                        <p:tgtEl>
                                          <p:spTgt spid="539672"/>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539653"/>
                                        </p:tgtEl>
                                        <p:attrNameLst>
                                          <p:attrName>style.visibility</p:attrName>
                                        </p:attrNameLst>
                                      </p:cBhvr>
                                      <p:to>
                                        <p:strVal val="visible"/>
                                      </p:to>
                                    </p:set>
                                    <p:animEffect transition="in" filter="wipe(down)">
                                      <p:cBhvr>
                                        <p:cTn id="81" dur="500"/>
                                        <p:tgtEl>
                                          <p:spTgt spid="539653"/>
                                        </p:tgtEl>
                                      </p:cBhvr>
                                    </p:animEffec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539655"/>
                                        </p:tgtEl>
                                        <p:attrNameLst>
                                          <p:attrName>style.visibility</p:attrName>
                                        </p:attrNameLst>
                                      </p:cBhvr>
                                      <p:to>
                                        <p:strVal val="visible"/>
                                      </p:to>
                                    </p:set>
                                    <p:animEffect transition="in" filter="wipe(left)">
                                      <p:cBhvr>
                                        <p:cTn id="85" dur="500"/>
                                        <p:tgtEl>
                                          <p:spTgt spid="53965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539654"/>
                                        </p:tgtEl>
                                        <p:attrNameLst>
                                          <p:attrName>style.visibility</p:attrName>
                                        </p:attrNameLst>
                                      </p:cBhvr>
                                      <p:to>
                                        <p:strVal val="visible"/>
                                      </p:to>
                                    </p:set>
                                    <p:animEffect transition="in" filter="wipe(down)">
                                      <p:cBhvr>
                                        <p:cTn id="88" dur="500"/>
                                        <p:tgtEl>
                                          <p:spTgt spid="539654"/>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539674"/>
                                        </p:tgtEl>
                                        <p:attrNameLst>
                                          <p:attrName>style.visibility</p:attrName>
                                        </p:attrNameLst>
                                      </p:cBhvr>
                                      <p:to>
                                        <p:strVal val="visible"/>
                                      </p:to>
                                    </p:set>
                                    <p:animEffect transition="in" filter="dissolve">
                                      <p:cBhvr>
                                        <p:cTn id="93" dur="500"/>
                                        <p:tgtEl>
                                          <p:spTgt spid="539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3" grpId="0" animBg="1"/>
      <p:bldP spid="539654" grpId="0" animBg="1"/>
      <p:bldP spid="539655" grpId="0" animBg="1"/>
      <p:bldP spid="539656" grpId="0"/>
      <p:bldP spid="539658" grpId="0"/>
      <p:bldP spid="539660" grpId="0"/>
      <p:bldP spid="539662" grpId="0"/>
      <p:bldP spid="539664" grpId="0"/>
      <p:bldP spid="539666" grpId="0"/>
      <p:bldP spid="539670" grpId="0"/>
      <p:bldP spid="539672" grpId="0"/>
      <p:bldP spid="539674" grpId="0"/>
      <p:bldP spid="539676" grpId="0"/>
      <p:bldP spid="539676" grpId="1"/>
      <p:bldP spid="539677" grpId="0"/>
      <p:bldP spid="53967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Oval 2"/>
          <p:cNvSpPr>
            <a:spLocks noChangeAspect="1" noChangeArrowheads="1"/>
          </p:cNvSpPr>
          <p:nvPr/>
        </p:nvSpPr>
        <p:spPr bwMode="auto">
          <a:xfrm>
            <a:off x="3213100" y="4318000"/>
            <a:ext cx="1508125" cy="1508125"/>
          </a:xfrm>
          <a:prstGeom prst="ellipse">
            <a:avLst/>
          </a:prstGeom>
          <a:solidFill>
            <a:schemeClr val="accent1">
              <a:alpha val="9019"/>
            </a:schemeClr>
          </a:solidFill>
          <a:ln w="12700">
            <a:solidFill>
              <a:schemeClr val="accent1"/>
            </a:solidFill>
            <a:round/>
            <a:headEnd type="none" w="sm" len="sm"/>
            <a:tailEnd type="none" w="sm" len="sm"/>
          </a:ln>
        </p:spPr>
        <p:txBody>
          <a:bodyPr wrap="none" anchor="ctr"/>
          <a:lstStyle/>
          <a:p>
            <a:endParaRPr lang="en-US"/>
          </a:p>
        </p:txBody>
      </p:sp>
      <p:sp>
        <p:nvSpPr>
          <p:cNvPr id="541699" name="Oval 3"/>
          <p:cNvSpPr>
            <a:spLocks noChangeArrowheads="1"/>
          </p:cNvSpPr>
          <p:nvPr/>
        </p:nvSpPr>
        <p:spPr bwMode="auto">
          <a:xfrm>
            <a:off x="4381500" y="4305300"/>
            <a:ext cx="1435100" cy="1508125"/>
          </a:xfrm>
          <a:prstGeom prst="ellipse">
            <a:avLst/>
          </a:prstGeom>
          <a:solidFill>
            <a:schemeClr val="accent1">
              <a:alpha val="9019"/>
            </a:schemeClr>
          </a:solidFill>
          <a:ln w="12700">
            <a:solidFill>
              <a:schemeClr val="accent1"/>
            </a:solidFill>
            <a:round/>
            <a:headEnd type="none" w="sm" len="sm"/>
            <a:tailEnd type="none" w="sm" len="sm"/>
          </a:ln>
        </p:spPr>
        <p:txBody>
          <a:bodyPr wrap="none" anchor="ctr"/>
          <a:lstStyle/>
          <a:p>
            <a:endParaRPr lang="en-US"/>
          </a:p>
        </p:txBody>
      </p:sp>
      <p:sp>
        <p:nvSpPr>
          <p:cNvPr id="37892" name="Rectangle 4"/>
          <p:cNvSpPr>
            <a:spLocks noGrp="1" noChangeArrowheads="1"/>
          </p:cNvSpPr>
          <p:nvPr>
            <p:ph type="title"/>
          </p:nvPr>
        </p:nvSpPr>
        <p:spPr>
          <a:xfrm>
            <a:off x="457200" y="465138"/>
            <a:ext cx="8229600" cy="762000"/>
          </a:xfrm>
          <a:noFill/>
        </p:spPr>
        <p:txBody>
          <a:bodyPr lIns="92075" tIns="46038" rIns="92075" bIns="46038" anchorCtr="1">
            <a:spAutoFit/>
          </a:bodyPr>
          <a:lstStyle/>
          <a:p>
            <a:pPr eaLnBrk="1" hangingPunct="1"/>
            <a:r>
              <a:rPr lang="en-US" smtClean="0"/>
              <a:t>Covalent bonding</a:t>
            </a:r>
          </a:p>
        </p:txBody>
      </p:sp>
      <p:grpSp>
        <p:nvGrpSpPr>
          <p:cNvPr id="2" name="Group 5"/>
          <p:cNvGrpSpPr>
            <a:grpSpLocks/>
          </p:cNvGrpSpPr>
          <p:nvPr/>
        </p:nvGrpSpPr>
        <p:grpSpPr bwMode="auto">
          <a:xfrm>
            <a:off x="1828800" y="4229100"/>
            <a:ext cx="1457325" cy="1657350"/>
            <a:chOff x="1482" y="2664"/>
            <a:chExt cx="918" cy="1044"/>
          </a:xfrm>
        </p:grpSpPr>
        <p:sp>
          <p:nvSpPr>
            <p:cNvPr id="37913" name="Rectangle 6"/>
            <p:cNvSpPr>
              <a:spLocks noChangeArrowheads="1"/>
            </p:cNvSpPr>
            <p:nvPr/>
          </p:nvSpPr>
          <p:spPr bwMode="auto">
            <a:xfrm>
              <a:off x="1632" y="2688"/>
              <a:ext cx="624" cy="10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0000">
                  <a:latin typeface="Arial" charset="0"/>
                </a:rPr>
                <a:t>F</a:t>
              </a:r>
            </a:p>
          </p:txBody>
        </p:sp>
        <p:grpSp>
          <p:nvGrpSpPr>
            <p:cNvPr id="37914" name="Group 7"/>
            <p:cNvGrpSpPr>
              <a:grpSpLocks/>
            </p:cNvGrpSpPr>
            <p:nvPr/>
          </p:nvGrpSpPr>
          <p:grpSpPr bwMode="auto">
            <a:xfrm>
              <a:off x="1482" y="3012"/>
              <a:ext cx="96" cy="336"/>
              <a:chOff x="1440" y="2928"/>
              <a:chExt cx="96" cy="336"/>
            </a:xfrm>
          </p:grpSpPr>
          <p:sp>
            <p:nvSpPr>
              <p:cNvPr id="37922" name="Oval 8"/>
              <p:cNvSpPr>
                <a:spLocks noChangeArrowheads="1"/>
              </p:cNvSpPr>
              <p:nvPr/>
            </p:nvSpPr>
            <p:spPr bwMode="auto">
              <a:xfrm>
                <a:off x="1440" y="2928"/>
                <a:ext cx="96" cy="96"/>
              </a:xfrm>
              <a:prstGeom prst="ellipse">
                <a:avLst/>
              </a:prstGeom>
              <a:solidFill>
                <a:schemeClr val="tx2"/>
              </a:solidFill>
              <a:ln w="9525">
                <a:noFill/>
                <a:round/>
                <a:headEnd/>
                <a:tailEnd/>
              </a:ln>
            </p:spPr>
            <p:txBody>
              <a:bodyPr wrap="none" anchor="ctr"/>
              <a:lstStyle/>
              <a:p>
                <a:endParaRPr lang="en-US"/>
              </a:p>
            </p:txBody>
          </p:sp>
          <p:sp>
            <p:nvSpPr>
              <p:cNvPr id="37923" name="Oval 9"/>
              <p:cNvSpPr>
                <a:spLocks noChangeArrowheads="1"/>
              </p:cNvSpPr>
              <p:nvPr/>
            </p:nvSpPr>
            <p:spPr bwMode="auto">
              <a:xfrm>
                <a:off x="1440" y="3168"/>
                <a:ext cx="96" cy="96"/>
              </a:xfrm>
              <a:prstGeom prst="ellipse">
                <a:avLst/>
              </a:prstGeom>
              <a:solidFill>
                <a:schemeClr val="tx2"/>
              </a:solidFill>
              <a:ln w="9525">
                <a:noFill/>
                <a:round/>
                <a:headEnd/>
                <a:tailEnd/>
              </a:ln>
            </p:spPr>
            <p:txBody>
              <a:bodyPr wrap="none" anchor="ctr"/>
              <a:lstStyle/>
              <a:p>
                <a:endParaRPr lang="en-US"/>
              </a:p>
            </p:txBody>
          </p:sp>
        </p:grpSp>
        <p:sp>
          <p:nvSpPr>
            <p:cNvPr id="37915" name="Oval 10"/>
            <p:cNvSpPr>
              <a:spLocks noChangeArrowheads="1"/>
            </p:cNvSpPr>
            <p:nvPr/>
          </p:nvSpPr>
          <p:spPr bwMode="auto">
            <a:xfrm>
              <a:off x="2304" y="3012"/>
              <a:ext cx="96" cy="96"/>
            </a:xfrm>
            <a:prstGeom prst="ellipse">
              <a:avLst/>
            </a:prstGeom>
            <a:solidFill>
              <a:schemeClr val="tx2"/>
            </a:solidFill>
            <a:ln w="9525">
              <a:noFill/>
              <a:round/>
              <a:headEnd/>
              <a:tailEnd/>
            </a:ln>
          </p:spPr>
          <p:txBody>
            <a:bodyPr wrap="none" anchor="ctr"/>
            <a:lstStyle/>
            <a:p>
              <a:endParaRPr lang="en-US"/>
            </a:p>
          </p:txBody>
        </p:sp>
        <p:grpSp>
          <p:nvGrpSpPr>
            <p:cNvPr id="37916" name="Group 11"/>
            <p:cNvGrpSpPr>
              <a:grpSpLocks/>
            </p:cNvGrpSpPr>
            <p:nvPr/>
          </p:nvGrpSpPr>
          <p:grpSpPr bwMode="auto">
            <a:xfrm>
              <a:off x="1764" y="2664"/>
              <a:ext cx="336" cy="96"/>
              <a:chOff x="1752" y="2664"/>
              <a:chExt cx="336" cy="96"/>
            </a:xfrm>
          </p:grpSpPr>
          <p:sp>
            <p:nvSpPr>
              <p:cNvPr id="37920" name="Oval 12"/>
              <p:cNvSpPr>
                <a:spLocks noChangeArrowheads="1"/>
              </p:cNvSpPr>
              <p:nvPr/>
            </p:nvSpPr>
            <p:spPr bwMode="auto">
              <a:xfrm>
                <a:off x="1992" y="2664"/>
                <a:ext cx="96" cy="96"/>
              </a:xfrm>
              <a:prstGeom prst="ellipse">
                <a:avLst/>
              </a:prstGeom>
              <a:solidFill>
                <a:schemeClr val="tx2"/>
              </a:solidFill>
              <a:ln w="9525">
                <a:noFill/>
                <a:round/>
                <a:headEnd/>
                <a:tailEnd/>
              </a:ln>
            </p:spPr>
            <p:txBody>
              <a:bodyPr wrap="none" anchor="ctr"/>
              <a:lstStyle/>
              <a:p>
                <a:endParaRPr lang="en-US"/>
              </a:p>
            </p:txBody>
          </p:sp>
          <p:sp>
            <p:nvSpPr>
              <p:cNvPr id="37921" name="Oval 13"/>
              <p:cNvSpPr>
                <a:spLocks noChangeArrowheads="1"/>
              </p:cNvSpPr>
              <p:nvPr/>
            </p:nvSpPr>
            <p:spPr bwMode="auto">
              <a:xfrm>
                <a:off x="1752" y="2664"/>
                <a:ext cx="96" cy="96"/>
              </a:xfrm>
              <a:prstGeom prst="ellipse">
                <a:avLst/>
              </a:prstGeom>
              <a:solidFill>
                <a:schemeClr val="tx2"/>
              </a:solidFill>
              <a:ln w="9525">
                <a:noFill/>
                <a:round/>
                <a:headEnd/>
                <a:tailEnd/>
              </a:ln>
            </p:spPr>
            <p:txBody>
              <a:bodyPr wrap="none" anchor="ctr"/>
              <a:lstStyle/>
              <a:p>
                <a:endParaRPr lang="en-US"/>
              </a:p>
            </p:txBody>
          </p:sp>
        </p:grpSp>
        <p:grpSp>
          <p:nvGrpSpPr>
            <p:cNvPr id="37917" name="Group 14"/>
            <p:cNvGrpSpPr>
              <a:grpSpLocks/>
            </p:cNvGrpSpPr>
            <p:nvPr/>
          </p:nvGrpSpPr>
          <p:grpSpPr bwMode="auto">
            <a:xfrm>
              <a:off x="1764" y="3612"/>
              <a:ext cx="336" cy="96"/>
              <a:chOff x="1800" y="3480"/>
              <a:chExt cx="336" cy="96"/>
            </a:xfrm>
          </p:grpSpPr>
          <p:sp>
            <p:nvSpPr>
              <p:cNvPr id="37918" name="Oval 15"/>
              <p:cNvSpPr>
                <a:spLocks noChangeArrowheads="1"/>
              </p:cNvSpPr>
              <p:nvPr/>
            </p:nvSpPr>
            <p:spPr bwMode="auto">
              <a:xfrm>
                <a:off x="2040" y="3480"/>
                <a:ext cx="96" cy="96"/>
              </a:xfrm>
              <a:prstGeom prst="ellipse">
                <a:avLst/>
              </a:prstGeom>
              <a:solidFill>
                <a:schemeClr val="tx2"/>
              </a:solidFill>
              <a:ln w="9525">
                <a:noFill/>
                <a:round/>
                <a:headEnd/>
                <a:tailEnd/>
              </a:ln>
            </p:spPr>
            <p:txBody>
              <a:bodyPr wrap="none" anchor="ctr"/>
              <a:lstStyle/>
              <a:p>
                <a:endParaRPr lang="en-US"/>
              </a:p>
            </p:txBody>
          </p:sp>
          <p:sp>
            <p:nvSpPr>
              <p:cNvPr id="37919" name="Oval 16"/>
              <p:cNvSpPr>
                <a:spLocks noChangeArrowheads="1"/>
              </p:cNvSpPr>
              <p:nvPr/>
            </p:nvSpPr>
            <p:spPr bwMode="auto">
              <a:xfrm>
                <a:off x="1800" y="3480"/>
                <a:ext cx="96" cy="96"/>
              </a:xfrm>
              <a:prstGeom prst="ellipse">
                <a:avLst/>
              </a:prstGeom>
              <a:solidFill>
                <a:schemeClr val="tx2"/>
              </a:solidFill>
              <a:ln w="9525">
                <a:noFill/>
                <a:round/>
                <a:headEnd/>
                <a:tailEnd/>
              </a:ln>
            </p:spPr>
            <p:txBody>
              <a:bodyPr wrap="none" anchor="ctr"/>
              <a:lstStyle/>
              <a:p>
                <a:endParaRPr lang="en-US"/>
              </a:p>
            </p:txBody>
          </p:sp>
        </p:grpSp>
      </p:grpSp>
      <p:grpSp>
        <p:nvGrpSpPr>
          <p:cNvPr id="6" name="Group 17"/>
          <p:cNvGrpSpPr>
            <a:grpSpLocks/>
          </p:cNvGrpSpPr>
          <p:nvPr/>
        </p:nvGrpSpPr>
        <p:grpSpPr bwMode="auto">
          <a:xfrm>
            <a:off x="5840413" y="4224338"/>
            <a:ext cx="1381125" cy="1666875"/>
            <a:chOff x="3264" y="2664"/>
            <a:chExt cx="870" cy="1050"/>
          </a:xfrm>
        </p:grpSpPr>
        <p:sp>
          <p:nvSpPr>
            <p:cNvPr id="37902" name="Rectangle 18"/>
            <p:cNvSpPr>
              <a:spLocks noChangeArrowheads="1"/>
            </p:cNvSpPr>
            <p:nvPr/>
          </p:nvSpPr>
          <p:spPr bwMode="auto">
            <a:xfrm>
              <a:off x="3408" y="2688"/>
              <a:ext cx="624" cy="1018"/>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0000">
                  <a:latin typeface="Arial" charset="0"/>
                </a:rPr>
                <a:t>F</a:t>
              </a:r>
            </a:p>
          </p:txBody>
        </p:sp>
        <p:grpSp>
          <p:nvGrpSpPr>
            <p:cNvPr id="37903" name="Group 19"/>
            <p:cNvGrpSpPr>
              <a:grpSpLocks/>
            </p:cNvGrpSpPr>
            <p:nvPr/>
          </p:nvGrpSpPr>
          <p:grpSpPr bwMode="auto">
            <a:xfrm>
              <a:off x="4038" y="3012"/>
              <a:ext cx="96" cy="336"/>
              <a:chOff x="4128" y="2928"/>
              <a:chExt cx="96" cy="336"/>
            </a:xfrm>
          </p:grpSpPr>
          <p:sp>
            <p:nvSpPr>
              <p:cNvPr id="37911" name="Oval 20"/>
              <p:cNvSpPr>
                <a:spLocks noChangeArrowheads="1"/>
              </p:cNvSpPr>
              <p:nvPr/>
            </p:nvSpPr>
            <p:spPr bwMode="auto">
              <a:xfrm>
                <a:off x="4128" y="2928"/>
                <a:ext cx="96" cy="96"/>
              </a:xfrm>
              <a:prstGeom prst="ellipse">
                <a:avLst/>
              </a:prstGeom>
              <a:solidFill>
                <a:schemeClr val="tx2"/>
              </a:solidFill>
              <a:ln w="9525">
                <a:noFill/>
                <a:round/>
                <a:headEnd/>
                <a:tailEnd/>
              </a:ln>
            </p:spPr>
            <p:txBody>
              <a:bodyPr wrap="none" anchor="ctr"/>
              <a:lstStyle/>
              <a:p>
                <a:endParaRPr lang="en-US"/>
              </a:p>
            </p:txBody>
          </p:sp>
          <p:sp>
            <p:nvSpPr>
              <p:cNvPr id="37912" name="Oval 21"/>
              <p:cNvSpPr>
                <a:spLocks noChangeArrowheads="1"/>
              </p:cNvSpPr>
              <p:nvPr/>
            </p:nvSpPr>
            <p:spPr bwMode="auto">
              <a:xfrm>
                <a:off x="4128" y="3168"/>
                <a:ext cx="96" cy="96"/>
              </a:xfrm>
              <a:prstGeom prst="ellipse">
                <a:avLst/>
              </a:prstGeom>
              <a:solidFill>
                <a:schemeClr val="tx2"/>
              </a:solidFill>
              <a:ln w="9525">
                <a:noFill/>
                <a:round/>
                <a:headEnd/>
                <a:tailEnd/>
              </a:ln>
            </p:spPr>
            <p:txBody>
              <a:bodyPr wrap="none" anchor="ctr"/>
              <a:lstStyle/>
              <a:p>
                <a:endParaRPr lang="en-US"/>
              </a:p>
            </p:txBody>
          </p:sp>
        </p:grpSp>
        <p:sp>
          <p:nvSpPr>
            <p:cNvPr id="37904" name="Oval 22"/>
            <p:cNvSpPr>
              <a:spLocks noChangeArrowheads="1"/>
            </p:cNvSpPr>
            <p:nvPr/>
          </p:nvSpPr>
          <p:spPr bwMode="auto">
            <a:xfrm>
              <a:off x="3264" y="3264"/>
              <a:ext cx="96" cy="96"/>
            </a:xfrm>
            <a:prstGeom prst="ellipse">
              <a:avLst/>
            </a:prstGeom>
            <a:solidFill>
              <a:schemeClr val="tx2"/>
            </a:solidFill>
            <a:ln w="9525">
              <a:noFill/>
              <a:round/>
              <a:headEnd/>
              <a:tailEnd/>
            </a:ln>
          </p:spPr>
          <p:txBody>
            <a:bodyPr wrap="none" anchor="ctr"/>
            <a:lstStyle/>
            <a:p>
              <a:endParaRPr lang="en-US"/>
            </a:p>
          </p:txBody>
        </p:sp>
        <p:grpSp>
          <p:nvGrpSpPr>
            <p:cNvPr id="37905" name="Group 23"/>
            <p:cNvGrpSpPr>
              <a:grpSpLocks/>
            </p:cNvGrpSpPr>
            <p:nvPr/>
          </p:nvGrpSpPr>
          <p:grpSpPr bwMode="auto">
            <a:xfrm>
              <a:off x="3552" y="2664"/>
              <a:ext cx="336" cy="96"/>
              <a:chOff x="3528" y="2664"/>
              <a:chExt cx="336" cy="96"/>
            </a:xfrm>
          </p:grpSpPr>
          <p:sp>
            <p:nvSpPr>
              <p:cNvPr id="37909" name="Oval 24"/>
              <p:cNvSpPr>
                <a:spLocks noChangeArrowheads="1"/>
              </p:cNvSpPr>
              <p:nvPr/>
            </p:nvSpPr>
            <p:spPr bwMode="auto">
              <a:xfrm>
                <a:off x="3768" y="2664"/>
                <a:ext cx="96" cy="96"/>
              </a:xfrm>
              <a:prstGeom prst="ellipse">
                <a:avLst/>
              </a:prstGeom>
              <a:solidFill>
                <a:schemeClr val="tx2"/>
              </a:solidFill>
              <a:ln w="9525">
                <a:noFill/>
                <a:round/>
                <a:headEnd/>
                <a:tailEnd/>
              </a:ln>
            </p:spPr>
            <p:txBody>
              <a:bodyPr wrap="none" anchor="ctr"/>
              <a:lstStyle/>
              <a:p>
                <a:endParaRPr lang="en-US"/>
              </a:p>
            </p:txBody>
          </p:sp>
          <p:sp>
            <p:nvSpPr>
              <p:cNvPr id="37910" name="Oval 25"/>
              <p:cNvSpPr>
                <a:spLocks noChangeArrowheads="1"/>
              </p:cNvSpPr>
              <p:nvPr/>
            </p:nvSpPr>
            <p:spPr bwMode="auto">
              <a:xfrm>
                <a:off x="3528" y="2664"/>
                <a:ext cx="96" cy="96"/>
              </a:xfrm>
              <a:prstGeom prst="ellipse">
                <a:avLst/>
              </a:prstGeom>
              <a:solidFill>
                <a:schemeClr val="tx2"/>
              </a:solidFill>
              <a:ln w="9525">
                <a:noFill/>
                <a:round/>
                <a:headEnd/>
                <a:tailEnd/>
              </a:ln>
            </p:spPr>
            <p:txBody>
              <a:bodyPr wrap="none" anchor="ctr"/>
              <a:lstStyle/>
              <a:p>
                <a:endParaRPr lang="en-US"/>
              </a:p>
            </p:txBody>
          </p:sp>
        </p:grpSp>
        <p:grpSp>
          <p:nvGrpSpPr>
            <p:cNvPr id="37906" name="Group 26"/>
            <p:cNvGrpSpPr>
              <a:grpSpLocks/>
            </p:cNvGrpSpPr>
            <p:nvPr/>
          </p:nvGrpSpPr>
          <p:grpSpPr bwMode="auto">
            <a:xfrm>
              <a:off x="3546" y="3618"/>
              <a:ext cx="336" cy="96"/>
              <a:chOff x="3576" y="3480"/>
              <a:chExt cx="336" cy="96"/>
            </a:xfrm>
          </p:grpSpPr>
          <p:sp>
            <p:nvSpPr>
              <p:cNvPr id="37907" name="Oval 27"/>
              <p:cNvSpPr>
                <a:spLocks noChangeArrowheads="1"/>
              </p:cNvSpPr>
              <p:nvPr/>
            </p:nvSpPr>
            <p:spPr bwMode="auto">
              <a:xfrm>
                <a:off x="3816" y="3480"/>
                <a:ext cx="96" cy="96"/>
              </a:xfrm>
              <a:prstGeom prst="ellipse">
                <a:avLst/>
              </a:prstGeom>
              <a:solidFill>
                <a:schemeClr val="tx2"/>
              </a:solidFill>
              <a:ln w="9525">
                <a:noFill/>
                <a:round/>
                <a:headEnd/>
                <a:tailEnd/>
              </a:ln>
            </p:spPr>
            <p:txBody>
              <a:bodyPr wrap="none" anchor="ctr"/>
              <a:lstStyle/>
              <a:p>
                <a:endParaRPr lang="en-US"/>
              </a:p>
            </p:txBody>
          </p:sp>
          <p:sp>
            <p:nvSpPr>
              <p:cNvPr id="37908" name="Oval 28"/>
              <p:cNvSpPr>
                <a:spLocks noChangeArrowheads="1"/>
              </p:cNvSpPr>
              <p:nvPr/>
            </p:nvSpPr>
            <p:spPr bwMode="auto">
              <a:xfrm>
                <a:off x="3576" y="3480"/>
                <a:ext cx="96" cy="96"/>
              </a:xfrm>
              <a:prstGeom prst="ellipse">
                <a:avLst/>
              </a:prstGeom>
              <a:solidFill>
                <a:schemeClr val="tx2"/>
              </a:solidFill>
              <a:ln w="9525">
                <a:noFill/>
                <a:round/>
                <a:headEnd/>
                <a:tailEnd/>
              </a:ln>
            </p:spPr>
            <p:txBody>
              <a:bodyPr wrap="none" anchor="ctr"/>
              <a:lstStyle/>
              <a:p>
                <a:endParaRPr lang="en-US"/>
              </a:p>
            </p:txBody>
          </p:sp>
        </p:grpSp>
      </p:grpSp>
      <p:sp>
        <p:nvSpPr>
          <p:cNvPr id="541725" name="Rectangle 29"/>
          <p:cNvSpPr>
            <a:spLocks noGrp="1" noChangeArrowheads="1"/>
          </p:cNvSpPr>
          <p:nvPr>
            <p:ph type="body" idx="1"/>
          </p:nvPr>
        </p:nvSpPr>
        <p:spPr/>
        <p:txBody>
          <a:bodyPr/>
          <a:lstStyle/>
          <a:p>
            <a:pPr eaLnBrk="1" hangingPunct="1"/>
            <a:r>
              <a:rPr lang="en-US" smtClean="0"/>
              <a:t>Fluorine has seven valence electrons</a:t>
            </a:r>
          </a:p>
          <a:p>
            <a:pPr eaLnBrk="1" hangingPunct="1"/>
            <a:r>
              <a:rPr lang="en-US" smtClean="0"/>
              <a:t>A second F atom also has seven</a:t>
            </a:r>
          </a:p>
          <a:p>
            <a:pPr eaLnBrk="1" hangingPunct="1"/>
            <a:r>
              <a:rPr lang="en-US" smtClean="0"/>
              <a:t>By sharing electrons</a:t>
            </a:r>
          </a:p>
          <a:p>
            <a:pPr eaLnBrk="1" hangingPunct="1"/>
            <a:r>
              <a:rPr lang="en-US" smtClean="0"/>
              <a:t>Both end with full orbitals (stable octets)</a:t>
            </a:r>
          </a:p>
        </p:txBody>
      </p:sp>
      <p:grpSp>
        <p:nvGrpSpPr>
          <p:cNvPr id="10" name="Group 30"/>
          <p:cNvGrpSpPr>
            <a:grpSpLocks/>
          </p:cNvGrpSpPr>
          <p:nvPr/>
        </p:nvGrpSpPr>
        <p:grpSpPr bwMode="auto">
          <a:xfrm>
            <a:off x="5949950" y="4019550"/>
            <a:ext cx="2806700" cy="2044700"/>
            <a:chOff x="3748" y="2452"/>
            <a:chExt cx="1768" cy="1288"/>
          </a:xfrm>
        </p:grpSpPr>
        <p:sp>
          <p:nvSpPr>
            <p:cNvPr id="37900" name="AutoShape 31"/>
            <p:cNvSpPr>
              <a:spLocks noChangeArrowheads="1"/>
            </p:cNvSpPr>
            <p:nvPr/>
          </p:nvSpPr>
          <p:spPr bwMode="auto">
            <a:xfrm>
              <a:off x="3748" y="2452"/>
              <a:ext cx="1768" cy="1288"/>
            </a:xfrm>
            <a:prstGeom prst="leftArrow">
              <a:avLst>
                <a:gd name="adj1" fmla="val 50000"/>
                <a:gd name="adj2" fmla="val 68627"/>
              </a:avLst>
            </a:prstGeom>
            <a:solidFill>
              <a:schemeClr val="accent1"/>
            </a:solidFill>
            <a:ln w="12700">
              <a:solidFill>
                <a:schemeClr val="tx1"/>
              </a:solidFill>
              <a:miter lim="800000"/>
              <a:headEnd/>
              <a:tailEnd/>
            </a:ln>
          </p:spPr>
          <p:txBody>
            <a:bodyPr wrap="none" anchor="ctr"/>
            <a:lstStyle/>
            <a:p>
              <a:endParaRPr lang="en-US"/>
            </a:p>
          </p:txBody>
        </p:sp>
        <p:sp>
          <p:nvSpPr>
            <p:cNvPr id="37901" name="Rectangle 32"/>
            <p:cNvSpPr>
              <a:spLocks noChangeArrowheads="1"/>
            </p:cNvSpPr>
            <p:nvPr/>
          </p:nvSpPr>
          <p:spPr bwMode="auto">
            <a:xfrm>
              <a:off x="4176" y="2784"/>
              <a:ext cx="1296" cy="67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200">
                  <a:solidFill>
                    <a:schemeClr val="bg1"/>
                  </a:solidFill>
                  <a:latin typeface="Arial" charset="0"/>
                </a:rPr>
                <a:t>8 Valence electrons</a:t>
              </a:r>
            </a:p>
          </p:txBody>
        </p:sp>
      </p:grpSp>
      <p:grpSp>
        <p:nvGrpSpPr>
          <p:cNvPr id="11" name="Group 33"/>
          <p:cNvGrpSpPr>
            <a:grpSpLocks/>
          </p:cNvGrpSpPr>
          <p:nvPr/>
        </p:nvGrpSpPr>
        <p:grpSpPr bwMode="auto">
          <a:xfrm>
            <a:off x="158750" y="4019550"/>
            <a:ext cx="2882900" cy="2120900"/>
            <a:chOff x="100" y="2452"/>
            <a:chExt cx="1816" cy="1336"/>
          </a:xfrm>
        </p:grpSpPr>
        <p:sp>
          <p:nvSpPr>
            <p:cNvPr id="37898" name="AutoShape 34"/>
            <p:cNvSpPr>
              <a:spLocks noChangeArrowheads="1"/>
            </p:cNvSpPr>
            <p:nvPr/>
          </p:nvSpPr>
          <p:spPr bwMode="auto">
            <a:xfrm>
              <a:off x="100" y="2452"/>
              <a:ext cx="1816" cy="1336"/>
            </a:xfrm>
            <a:prstGeom prst="rightArrow">
              <a:avLst>
                <a:gd name="adj1" fmla="val 50000"/>
                <a:gd name="adj2" fmla="val 67970"/>
              </a:avLst>
            </a:prstGeom>
            <a:solidFill>
              <a:schemeClr val="accent1"/>
            </a:solidFill>
            <a:ln w="12700">
              <a:solidFill>
                <a:schemeClr val="tx1"/>
              </a:solidFill>
              <a:miter lim="800000"/>
              <a:headEnd/>
              <a:tailEnd/>
            </a:ln>
          </p:spPr>
          <p:txBody>
            <a:bodyPr wrap="none" anchor="ctr"/>
            <a:lstStyle/>
            <a:p>
              <a:endParaRPr lang="en-US"/>
            </a:p>
          </p:txBody>
        </p:sp>
        <p:sp>
          <p:nvSpPr>
            <p:cNvPr id="37899" name="Rectangle 35"/>
            <p:cNvSpPr>
              <a:spLocks noChangeArrowheads="1"/>
            </p:cNvSpPr>
            <p:nvPr/>
          </p:nvSpPr>
          <p:spPr bwMode="auto">
            <a:xfrm>
              <a:off x="240" y="2784"/>
              <a:ext cx="1296" cy="672"/>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200">
                  <a:solidFill>
                    <a:schemeClr val="bg1"/>
                  </a:solidFill>
                  <a:latin typeface="Arial" charset="0"/>
                </a:rPr>
                <a:t>8 Valence electrons</a:t>
              </a:r>
            </a:p>
          </p:txBody>
        </p:sp>
      </p:grpSp>
    </p:spTree>
  </p:cSld>
  <p:clrMapOvr>
    <a:overrideClrMapping bg1="lt1" tx1="dk1" bg2="lt2" tx2="dk2" accent1="accent1" accent2="accent2" accent3="accent3" accent4="accent4" accent5="accent5" accent6="accent6" hlink="hlink" folHlink="folHlink"/>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41725">
                                            <p:txEl>
                                              <p:pRg st="0" end="0"/>
                                            </p:txEl>
                                          </p:spTgt>
                                        </p:tgtEl>
                                        <p:attrNameLst>
                                          <p:attrName>style.visibility</p:attrName>
                                        </p:attrNameLst>
                                      </p:cBhvr>
                                      <p:to>
                                        <p:strVal val="visible"/>
                                      </p:to>
                                    </p:set>
                                    <p:animEffect transition="in" filter="fade">
                                      <p:cBhvr>
                                        <p:cTn id="7" dur="1000"/>
                                        <p:tgtEl>
                                          <p:spTgt spid="541725">
                                            <p:txEl>
                                              <p:pRg st="0" end="0"/>
                                            </p:txEl>
                                          </p:spTgt>
                                        </p:tgtEl>
                                      </p:cBhvr>
                                    </p:animEffect>
                                    <p:anim calcmode="lin" valueType="num">
                                      <p:cBhvr>
                                        <p:cTn id="8" dur="1000" fill="hold"/>
                                        <p:tgtEl>
                                          <p:spTgt spid="54172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172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172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41725">
                                            <p:txEl>
                                              <p:pRg st="1" end="1"/>
                                            </p:txEl>
                                          </p:spTgt>
                                        </p:tgtEl>
                                        <p:attrNameLst>
                                          <p:attrName>style.visibility</p:attrName>
                                        </p:attrNameLst>
                                      </p:cBhvr>
                                      <p:to>
                                        <p:strVal val="visible"/>
                                      </p:to>
                                    </p:set>
                                    <p:animEffect transition="in" filter="fade">
                                      <p:cBhvr>
                                        <p:cTn id="19" dur="1000"/>
                                        <p:tgtEl>
                                          <p:spTgt spid="541725">
                                            <p:txEl>
                                              <p:pRg st="1" end="1"/>
                                            </p:txEl>
                                          </p:spTgt>
                                        </p:tgtEl>
                                      </p:cBhvr>
                                    </p:animEffect>
                                    <p:anim calcmode="lin" valueType="num">
                                      <p:cBhvr>
                                        <p:cTn id="20" dur="1000" fill="hold"/>
                                        <p:tgtEl>
                                          <p:spTgt spid="54172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41725">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541725">
                                            <p:txEl>
                                              <p:pRg st="2" end="2"/>
                                            </p:txEl>
                                          </p:spTgt>
                                        </p:tgtEl>
                                        <p:attrNameLst>
                                          <p:attrName>style.visibility</p:attrName>
                                        </p:attrNameLst>
                                      </p:cBhvr>
                                      <p:to>
                                        <p:strVal val="visible"/>
                                      </p:to>
                                    </p:set>
                                    <p:animEffect transition="in" filter="fade">
                                      <p:cBhvr>
                                        <p:cTn id="30" dur="1000"/>
                                        <p:tgtEl>
                                          <p:spTgt spid="541725">
                                            <p:txEl>
                                              <p:pRg st="2" end="2"/>
                                            </p:txEl>
                                          </p:spTgt>
                                        </p:tgtEl>
                                      </p:cBhvr>
                                    </p:animEffect>
                                    <p:anim calcmode="lin" valueType="num">
                                      <p:cBhvr>
                                        <p:cTn id="31" dur="1000" fill="hold"/>
                                        <p:tgtEl>
                                          <p:spTgt spid="541725">
                                            <p:txEl>
                                              <p:pRg st="2" end="2"/>
                                            </p:txEl>
                                          </p:spTgt>
                                        </p:tgtEl>
                                        <p:attrNameLst>
                                          <p:attrName>ppt_x</p:attrName>
                                        </p:attrNameLst>
                                      </p:cBhvr>
                                      <p:tavLst>
                                        <p:tav tm="0">
                                          <p:val>
                                            <p:strVal val="#ppt_x-.1"/>
                                          </p:val>
                                        </p:tav>
                                        <p:tav tm="100000">
                                          <p:val>
                                            <p:strVal val="#ppt_x"/>
                                          </p:val>
                                        </p:tav>
                                      </p:tavLst>
                                    </p:anim>
                                    <p:anim calcmode="lin" valueType="num">
                                      <p:cBhvr>
                                        <p:cTn id="32" dur="1000" fill="hold"/>
                                        <p:tgtEl>
                                          <p:spTgt spid="541725">
                                            <p:txEl>
                                              <p:pRg st="2" end="2"/>
                                            </p:txEl>
                                          </p:spTgt>
                                        </p:tgtEl>
                                        <p:attrNameLst>
                                          <p:attrName>ppt_y</p:attrName>
                                        </p:attrNameLst>
                                      </p:cBhvr>
                                      <p:tavLst>
                                        <p:tav tm="0">
                                          <p:val>
                                            <p:strVal val="#ppt_y"/>
                                          </p:val>
                                        </p:tav>
                                        <p:tav tm="100000">
                                          <p:val>
                                            <p:strVal val="#ppt_y"/>
                                          </p:val>
                                        </p:tav>
                                      </p:tavLst>
                                    </p:anim>
                                  </p:childTnLst>
                                </p:cTn>
                              </p:par>
                              <p:par>
                                <p:cTn id="33" presetID="0" presetClass="path" presetSubtype="0" accel="50000" decel="50000" fill="hold" nodeType="withEffect">
                                  <p:stCondLst>
                                    <p:cond delay="0"/>
                                  </p:stCondLst>
                                  <p:childTnLst>
                                    <p:animMotion origin="layout" path="M -2.77778E-7 -7.40741E-7 L 0.14861 -7.40741E-7 " pathEditMode="relative" ptsTypes="AA">
                                      <p:cBhvr>
                                        <p:cTn id="34" dur="5000" fill="hold"/>
                                        <p:tgtEl>
                                          <p:spTgt spid="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3.88889E-6 0 L -0.14861 0 " pathEditMode="relative" rAng="0" ptsTypes="AA">
                                      <p:cBhvr>
                                        <p:cTn id="36" dur="5000" fill="hold"/>
                                        <p:tgtEl>
                                          <p:spTgt spid="6"/>
                                        </p:tgtEl>
                                        <p:attrNameLst>
                                          <p:attrName>ppt_x</p:attrName>
                                          <p:attrName>ppt_y</p:attrName>
                                        </p:attrNameLst>
                                      </p:cBhvr>
                                      <p:rCtr x="-74" y="0"/>
                                    </p:animMotion>
                                  </p:childTnLst>
                                </p:cTn>
                              </p:par>
                            </p:childTnLst>
                          </p:cTn>
                        </p:par>
                        <p:par>
                          <p:cTn id="37" fill="hold">
                            <p:stCondLst>
                              <p:cond delay="5000"/>
                            </p:stCondLst>
                            <p:childTnLst>
                              <p:par>
                                <p:cTn id="38" presetID="40" presetClass="entr" presetSubtype="0" fill="hold" nodeType="afterEffect">
                                  <p:stCondLst>
                                    <p:cond delay="0"/>
                                  </p:stCondLst>
                                  <p:iterate type="lt">
                                    <p:tmPct val="10000"/>
                                  </p:iterate>
                                  <p:childTnLst>
                                    <p:set>
                                      <p:cBhvr>
                                        <p:cTn id="39" dur="1" fill="hold">
                                          <p:stCondLst>
                                            <p:cond delay="0"/>
                                          </p:stCondLst>
                                        </p:cTn>
                                        <p:tgtEl>
                                          <p:spTgt spid="541725">
                                            <p:txEl>
                                              <p:pRg st="3" end="3"/>
                                            </p:txEl>
                                          </p:spTgt>
                                        </p:tgtEl>
                                        <p:attrNameLst>
                                          <p:attrName>style.visibility</p:attrName>
                                        </p:attrNameLst>
                                      </p:cBhvr>
                                      <p:to>
                                        <p:strVal val="visible"/>
                                      </p:to>
                                    </p:set>
                                    <p:animEffect transition="in" filter="fade">
                                      <p:cBhvr>
                                        <p:cTn id="40" dur="1000"/>
                                        <p:tgtEl>
                                          <p:spTgt spid="541725">
                                            <p:txEl>
                                              <p:pRg st="3" end="3"/>
                                            </p:txEl>
                                          </p:spTgt>
                                        </p:tgtEl>
                                      </p:cBhvr>
                                    </p:animEffect>
                                    <p:anim calcmode="lin" valueType="num">
                                      <p:cBhvr>
                                        <p:cTn id="41" dur="1000" fill="hold"/>
                                        <p:tgtEl>
                                          <p:spTgt spid="541725">
                                            <p:txEl>
                                              <p:pRg st="3" end="3"/>
                                            </p:txEl>
                                          </p:spTgt>
                                        </p:tgtEl>
                                        <p:attrNameLst>
                                          <p:attrName>ppt_x</p:attrName>
                                        </p:attrNameLst>
                                      </p:cBhvr>
                                      <p:tavLst>
                                        <p:tav tm="0">
                                          <p:val>
                                            <p:strVal val="#ppt_x-.1"/>
                                          </p:val>
                                        </p:tav>
                                        <p:tav tm="100000">
                                          <p:val>
                                            <p:strVal val="#ppt_x"/>
                                          </p:val>
                                        </p:tav>
                                      </p:tavLst>
                                    </p:anim>
                                    <p:anim calcmode="lin" valueType="num">
                                      <p:cBhvr>
                                        <p:cTn id="42" dur="1000" fill="hold"/>
                                        <p:tgtEl>
                                          <p:spTgt spid="5417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41699"/>
                                        </p:tgtEl>
                                        <p:attrNameLst>
                                          <p:attrName>style.visibility</p:attrName>
                                        </p:attrNameLst>
                                      </p:cBhvr>
                                      <p:to>
                                        <p:strVal val="visible"/>
                                      </p:to>
                                    </p:set>
                                    <p:animEffect transition="in" filter="fade">
                                      <p:cBhvr>
                                        <p:cTn id="50" dur="2000"/>
                                        <p:tgtEl>
                                          <p:spTgt spid="54169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41698"/>
                                        </p:tgtEl>
                                        <p:attrNameLst>
                                          <p:attrName>style.visibility</p:attrName>
                                        </p:attrNameLst>
                                      </p:cBhvr>
                                      <p:to>
                                        <p:strVal val="visible"/>
                                      </p:to>
                                    </p:set>
                                    <p:animEffect transition="in" filter="fade">
                                      <p:cBhvr>
                                        <p:cTn id="58" dur="2000"/>
                                        <p:tgtEl>
                                          <p:spTgt spid="541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8" grpId="0" animBg="1"/>
      <p:bldP spid="5416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latin typeface="Arial" charset="0"/>
              </a:rPr>
              <a:t>Chemical Bonding</a:t>
            </a:r>
          </a:p>
        </p:txBody>
      </p:sp>
      <p:sp>
        <p:nvSpPr>
          <p:cNvPr id="38915" name="AutoShape 3">
            <a:hlinkClick r:id="rId4"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00742" name="Rectangle 6"/>
          <p:cNvSpPr>
            <a:spLocks noChangeArrowheads="1"/>
          </p:cNvSpPr>
          <p:nvPr/>
        </p:nvSpPr>
        <p:spPr bwMode="auto">
          <a:xfrm>
            <a:off x="1225550" y="1955800"/>
            <a:ext cx="1708150" cy="396875"/>
          </a:xfrm>
          <a:prstGeom prst="rect">
            <a:avLst/>
          </a:prstGeom>
          <a:noFill/>
          <a:ln w="9525">
            <a:noFill/>
            <a:miter lim="800000"/>
            <a:headEnd/>
            <a:tailEnd/>
          </a:ln>
        </p:spPr>
        <p:txBody>
          <a:bodyPr wrap="none">
            <a:spAutoFit/>
          </a:bodyPr>
          <a:lstStyle/>
          <a:p>
            <a:r>
              <a:rPr lang="en-US" b="1" i="1">
                <a:solidFill>
                  <a:schemeClr val="accent2"/>
                </a:solidFill>
                <a:latin typeface="Arial" charset="0"/>
                <a:ea typeface="Times New Roman" pitchFamily="18" charset="0"/>
                <a:cs typeface="Arial" charset="0"/>
              </a:rPr>
              <a:t>Ionic Bonds</a:t>
            </a:r>
            <a:r>
              <a:rPr lang="en-US">
                <a:solidFill>
                  <a:schemeClr val="accent2"/>
                </a:solidFill>
                <a:latin typeface="Arial" charset="0"/>
                <a:ea typeface="Times New Roman" pitchFamily="18" charset="0"/>
                <a:cs typeface="Arial" charset="0"/>
              </a:rPr>
              <a:t>:</a:t>
            </a:r>
          </a:p>
        </p:txBody>
      </p:sp>
      <p:sp>
        <p:nvSpPr>
          <p:cNvPr id="500744" name="Rectangle 8"/>
          <p:cNvSpPr>
            <a:spLocks noChangeArrowheads="1"/>
          </p:cNvSpPr>
          <p:nvPr/>
        </p:nvSpPr>
        <p:spPr bwMode="auto">
          <a:xfrm>
            <a:off x="947738" y="2268538"/>
            <a:ext cx="7323137" cy="701675"/>
          </a:xfrm>
          <a:prstGeom prst="rect">
            <a:avLst/>
          </a:prstGeom>
          <a:noFill/>
          <a:ln w="9525">
            <a:noFill/>
            <a:miter lim="800000"/>
            <a:headEnd/>
            <a:tailEnd/>
          </a:ln>
        </p:spPr>
        <p:txBody>
          <a:bodyPr>
            <a:spAutoFit/>
          </a:bodyPr>
          <a:lstStyle/>
          <a:p>
            <a:pPr lvl="2">
              <a:buFont typeface="Wingdings" pitchFamily="2" charset="2"/>
              <a:buChar char=""/>
            </a:pPr>
            <a:r>
              <a:rPr lang="en-US">
                <a:latin typeface="Arial" charset="0"/>
                <a:ea typeface="Times New Roman" pitchFamily="18" charset="0"/>
                <a:cs typeface="Arial" charset="0"/>
              </a:rPr>
              <a:t>atoms give up or gain electrons and are attracted </a:t>
            </a:r>
          </a:p>
          <a:p>
            <a:pPr lvl="2">
              <a:buFont typeface="Wingdings" pitchFamily="2" charset="2"/>
              <a:buChar char=""/>
            </a:pPr>
            <a:r>
              <a:rPr lang="en-US">
                <a:latin typeface="Arial" charset="0"/>
                <a:ea typeface="Times New Roman" pitchFamily="18" charset="0"/>
                <a:cs typeface="Arial" charset="0"/>
              </a:rPr>
              <a:t>to each other by coulombic attraction</a:t>
            </a:r>
          </a:p>
        </p:txBody>
      </p:sp>
      <p:sp>
        <p:nvSpPr>
          <p:cNvPr id="500746" name="Rectangle 10"/>
          <p:cNvSpPr>
            <a:spLocks noChangeArrowheads="1"/>
          </p:cNvSpPr>
          <p:nvPr/>
        </p:nvSpPr>
        <p:spPr bwMode="auto">
          <a:xfrm>
            <a:off x="1406525" y="3175000"/>
            <a:ext cx="1828800" cy="396875"/>
          </a:xfrm>
          <a:prstGeom prst="rect">
            <a:avLst/>
          </a:prstGeom>
          <a:noFill/>
          <a:ln w="9525">
            <a:noFill/>
            <a:miter lim="800000"/>
            <a:headEnd/>
            <a:tailEnd/>
          </a:ln>
        </p:spPr>
        <p:txBody>
          <a:bodyPr wrap="none">
            <a:spAutoFit/>
          </a:bodyPr>
          <a:lstStyle/>
          <a:p>
            <a:r>
              <a:rPr lang="en-US">
                <a:latin typeface="Arial" charset="0"/>
                <a:ea typeface="Times New Roman" pitchFamily="18" charset="0"/>
                <a:cs typeface="Arial" charset="0"/>
              </a:rPr>
              <a:t>Na loses an e</a:t>
            </a:r>
            <a:r>
              <a:rPr lang="en-US" baseline="30000">
                <a:latin typeface="Arial" charset="0"/>
                <a:ea typeface="Times New Roman" pitchFamily="18" charset="0"/>
                <a:cs typeface="Arial" charset="0"/>
              </a:rPr>
              <a:t>–</a:t>
            </a:r>
          </a:p>
        </p:txBody>
      </p:sp>
      <p:sp>
        <p:nvSpPr>
          <p:cNvPr id="500748" name="Rectangle 12"/>
          <p:cNvSpPr>
            <a:spLocks noChangeArrowheads="1"/>
          </p:cNvSpPr>
          <p:nvPr/>
        </p:nvSpPr>
        <p:spPr bwMode="auto">
          <a:xfrm>
            <a:off x="1403350" y="3478213"/>
            <a:ext cx="2212975" cy="396875"/>
          </a:xfrm>
          <a:prstGeom prst="rect">
            <a:avLst/>
          </a:prstGeom>
          <a:noFill/>
          <a:ln w="9525">
            <a:noFill/>
            <a:miter lim="800000"/>
            <a:headEnd/>
            <a:tailEnd/>
          </a:ln>
        </p:spPr>
        <p:txBody>
          <a:bodyPr wrap="none">
            <a:spAutoFit/>
          </a:bodyPr>
          <a:lstStyle/>
          <a:p>
            <a:r>
              <a:rPr lang="en-US">
                <a:latin typeface="Arial" charset="0"/>
                <a:ea typeface="Times New Roman" pitchFamily="18" charset="0"/>
                <a:cs typeface="Arial" charset="0"/>
              </a:rPr>
              <a:t>Na  </a:t>
            </a:r>
            <a:r>
              <a:rPr lang="en-US">
                <a:latin typeface="Arial" charset="0"/>
                <a:ea typeface="Times New Roman" pitchFamily="18" charset="0"/>
                <a:cs typeface="Arial" charset="0"/>
                <a:sym typeface="Wingdings" pitchFamily="2" charset="2"/>
              </a:rPr>
              <a:t></a:t>
            </a:r>
            <a:r>
              <a:rPr lang="en-US">
                <a:latin typeface="Arial" charset="0"/>
                <a:ea typeface="Times New Roman" pitchFamily="18" charset="0"/>
                <a:cs typeface="Arial" charset="0"/>
              </a:rPr>
              <a:t>  </a:t>
            </a:r>
            <a:r>
              <a:rPr lang="en-US">
                <a:latin typeface="Arial" charset="0"/>
                <a:ea typeface="Times New Roman" pitchFamily="18" charset="0"/>
                <a:cs typeface="Arial" charset="0"/>
                <a:sym typeface="Wingdings" pitchFamily="2" charset="2"/>
              </a:rPr>
              <a:t>Na</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  e</a:t>
            </a:r>
            <a:r>
              <a:rPr lang="en-US" baseline="30000">
                <a:latin typeface="Arial" charset="0"/>
                <a:ea typeface="Times New Roman" pitchFamily="18" charset="0"/>
                <a:cs typeface="Arial" charset="0"/>
                <a:sym typeface="Wingdings" pitchFamily="2" charset="2"/>
              </a:rPr>
              <a:t>–</a:t>
            </a:r>
          </a:p>
        </p:txBody>
      </p:sp>
      <p:sp>
        <p:nvSpPr>
          <p:cNvPr id="500750" name="Rectangle 14"/>
          <p:cNvSpPr>
            <a:spLocks noChangeArrowheads="1"/>
          </p:cNvSpPr>
          <p:nvPr/>
        </p:nvSpPr>
        <p:spPr bwMode="auto">
          <a:xfrm>
            <a:off x="5505450" y="3168650"/>
            <a:ext cx="1758950" cy="396875"/>
          </a:xfrm>
          <a:prstGeom prst="rect">
            <a:avLst/>
          </a:prstGeom>
          <a:noFill/>
          <a:ln w="9525">
            <a:noFill/>
            <a:miter lim="800000"/>
            <a:headEnd/>
            <a:tailEnd/>
          </a:ln>
        </p:spPr>
        <p:txBody>
          <a:bodyPr wrap="none">
            <a:spAutoFit/>
          </a:bodyPr>
          <a:lstStyle/>
          <a:p>
            <a:pPr eaLnBrk="0" hangingPunct="0"/>
            <a:r>
              <a:rPr lang="en-US">
                <a:latin typeface="Arial" charset="0"/>
                <a:ea typeface="Times New Roman" pitchFamily="18" charset="0"/>
                <a:cs typeface="Arial" charset="0"/>
              </a:rPr>
              <a:t>Cl gains an e</a:t>
            </a:r>
            <a:r>
              <a:rPr lang="en-US" baseline="30000">
                <a:latin typeface="Arial" charset="0"/>
                <a:ea typeface="Times New Roman" pitchFamily="18" charset="0"/>
                <a:cs typeface="Arial" charset="0"/>
              </a:rPr>
              <a:t>–</a:t>
            </a:r>
          </a:p>
        </p:txBody>
      </p:sp>
      <p:sp>
        <p:nvSpPr>
          <p:cNvPr id="500752" name="Rectangle 16"/>
          <p:cNvSpPr>
            <a:spLocks noChangeArrowheads="1"/>
          </p:cNvSpPr>
          <p:nvPr/>
        </p:nvSpPr>
        <p:spPr bwMode="auto">
          <a:xfrm>
            <a:off x="5514975" y="3479800"/>
            <a:ext cx="2039938" cy="396875"/>
          </a:xfrm>
          <a:prstGeom prst="rect">
            <a:avLst/>
          </a:prstGeom>
          <a:noFill/>
          <a:ln w="9525">
            <a:noFill/>
            <a:miter lim="800000"/>
            <a:headEnd/>
            <a:tailEnd/>
          </a:ln>
        </p:spPr>
        <p:txBody>
          <a:bodyPr wrap="none">
            <a:spAutoFit/>
          </a:bodyPr>
          <a:lstStyle/>
          <a:p>
            <a:r>
              <a:rPr lang="en-US">
                <a:latin typeface="Arial" charset="0"/>
                <a:ea typeface="Times New Roman" pitchFamily="18" charset="0"/>
                <a:cs typeface="Arial" charset="0"/>
                <a:sym typeface="Wingdings" pitchFamily="2" charset="2"/>
              </a:rPr>
              <a:t>Cl  +  e</a:t>
            </a:r>
            <a:r>
              <a:rPr lang="en-US" baseline="30000">
                <a:latin typeface="Arial" charset="0"/>
                <a:ea typeface="Times New Roman" pitchFamily="18" charset="0"/>
                <a:cs typeface="Arial" charset="0"/>
                <a:sym typeface="Wingdings" pitchFamily="2" charset="2"/>
              </a:rPr>
              <a:t>–</a:t>
            </a:r>
            <a:r>
              <a:rPr lang="en-US">
                <a:latin typeface="Arial" charset="0"/>
                <a:ea typeface="Times New Roman" pitchFamily="18" charset="0"/>
                <a:cs typeface="Arial" charset="0"/>
                <a:sym typeface="Wingdings" pitchFamily="2" charset="2"/>
              </a:rPr>
              <a:t>  </a:t>
            </a:r>
            <a:r>
              <a:rPr lang="en-US">
                <a:latin typeface="Arial" charset="0"/>
                <a:ea typeface="Times New Roman" pitchFamily="18" charset="0"/>
                <a:cs typeface="Arial" charset="0"/>
              </a:rPr>
              <a:t>  </a:t>
            </a:r>
            <a:r>
              <a:rPr lang="en-US">
                <a:latin typeface="Arial" charset="0"/>
                <a:ea typeface="Times New Roman" pitchFamily="18" charset="0"/>
                <a:cs typeface="Arial" charset="0"/>
                <a:sym typeface="Wingdings" pitchFamily="2" charset="2"/>
              </a:rPr>
              <a:t>Cl</a:t>
            </a:r>
            <a:r>
              <a:rPr lang="en-US" baseline="30000">
                <a:latin typeface="Arial" charset="0"/>
                <a:ea typeface="Times New Roman" pitchFamily="18" charset="0"/>
                <a:cs typeface="Arial" charset="0"/>
                <a:sym typeface="Wingdings" pitchFamily="2" charset="2"/>
              </a:rPr>
              <a:t>1–</a:t>
            </a:r>
          </a:p>
        </p:txBody>
      </p:sp>
      <p:sp>
        <p:nvSpPr>
          <p:cNvPr id="500754" name="Rectangle 18"/>
          <p:cNvSpPr>
            <a:spLocks noChangeArrowheads="1"/>
          </p:cNvSpPr>
          <p:nvPr/>
        </p:nvSpPr>
        <p:spPr bwMode="auto">
          <a:xfrm>
            <a:off x="1222375" y="4395788"/>
            <a:ext cx="2900363" cy="396875"/>
          </a:xfrm>
          <a:prstGeom prst="rect">
            <a:avLst/>
          </a:prstGeom>
          <a:noFill/>
          <a:ln w="9525">
            <a:noFill/>
            <a:miter lim="800000"/>
            <a:headEnd/>
            <a:tailEnd/>
          </a:ln>
        </p:spPr>
        <p:txBody>
          <a:bodyPr wrap="none">
            <a:spAutoFit/>
          </a:bodyPr>
          <a:lstStyle/>
          <a:p>
            <a:r>
              <a:rPr lang="en-US" u="sng">
                <a:latin typeface="Arial" charset="0"/>
                <a:ea typeface="Times New Roman" pitchFamily="18" charset="0"/>
                <a:cs typeface="Arial" charset="0"/>
                <a:sym typeface="Wingdings" pitchFamily="2" charset="2"/>
              </a:rPr>
              <a:t>ionic compounds</a:t>
            </a:r>
            <a:r>
              <a:rPr lang="en-US">
                <a:latin typeface="Arial" charset="0"/>
                <a:ea typeface="Times New Roman" pitchFamily="18" charset="0"/>
                <a:cs typeface="Arial" charset="0"/>
                <a:sym typeface="Wingdings" pitchFamily="2" charset="2"/>
              </a:rPr>
              <a:t> = </a:t>
            </a:r>
            <a:r>
              <a:rPr lang="en-US" u="sng">
                <a:latin typeface="Arial" charset="0"/>
                <a:ea typeface="Times New Roman" pitchFamily="18" charset="0"/>
                <a:cs typeface="Arial" charset="0"/>
                <a:sym typeface="Wingdings" pitchFamily="2" charset="2"/>
              </a:rPr>
              <a:t>salts</a:t>
            </a:r>
          </a:p>
        </p:txBody>
      </p:sp>
      <p:sp>
        <p:nvSpPr>
          <p:cNvPr id="500756" name="Rectangle 20"/>
          <p:cNvSpPr>
            <a:spLocks noChangeArrowheads="1"/>
          </p:cNvSpPr>
          <p:nvPr/>
        </p:nvSpPr>
        <p:spPr bwMode="auto">
          <a:xfrm>
            <a:off x="5518150" y="4395788"/>
            <a:ext cx="2646363" cy="396875"/>
          </a:xfrm>
          <a:prstGeom prst="rect">
            <a:avLst/>
          </a:prstGeom>
          <a:noFill/>
          <a:ln w="9525">
            <a:noFill/>
            <a:miter lim="800000"/>
            <a:headEnd/>
            <a:tailEnd/>
          </a:ln>
        </p:spPr>
        <p:txBody>
          <a:bodyPr wrap="none">
            <a:spAutoFit/>
          </a:bodyPr>
          <a:lstStyle/>
          <a:p>
            <a:r>
              <a:rPr lang="en-US">
                <a:latin typeface="Arial" charset="0"/>
                <a:ea typeface="Times New Roman" pitchFamily="18" charset="0"/>
                <a:cs typeface="Arial" charset="0"/>
                <a:sym typeface="Wingdings" pitchFamily="2" charset="2"/>
              </a:rPr>
              <a:t>Na</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  Cl</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a:t>
            </a:r>
            <a:r>
              <a:rPr lang="en-US">
                <a:latin typeface="Arial" charset="0"/>
                <a:ea typeface="Times New Roman" pitchFamily="18" charset="0"/>
                <a:cs typeface="Arial" charset="0"/>
              </a:rPr>
              <a:t>  </a:t>
            </a:r>
            <a:r>
              <a:rPr lang="en-US">
                <a:latin typeface="Arial" charset="0"/>
                <a:ea typeface="Times New Roman" pitchFamily="18" charset="0"/>
                <a:cs typeface="Arial" charset="0"/>
                <a:sym typeface="Wingdings" pitchFamily="2" charset="2"/>
              </a:rPr>
              <a:t>NaCl</a:t>
            </a:r>
          </a:p>
        </p:txBody>
      </p:sp>
      <p:sp>
        <p:nvSpPr>
          <p:cNvPr id="500758" name="Rectangle 22"/>
          <p:cNvSpPr>
            <a:spLocks noChangeArrowheads="1"/>
          </p:cNvSpPr>
          <p:nvPr/>
        </p:nvSpPr>
        <p:spPr bwMode="auto">
          <a:xfrm>
            <a:off x="1227138" y="5005388"/>
            <a:ext cx="2798762" cy="396875"/>
          </a:xfrm>
          <a:prstGeom prst="rect">
            <a:avLst/>
          </a:prstGeom>
          <a:noFill/>
          <a:ln w="9525">
            <a:noFill/>
            <a:miter lim="800000"/>
            <a:headEnd/>
            <a:tailEnd/>
          </a:ln>
        </p:spPr>
        <p:txBody>
          <a:bodyPr wrap="none">
            <a:spAutoFit/>
          </a:bodyPr>
          <a:lstStyle/>
          <a:p>
            <a:r>
              <a:rPr lang="en-US">
                <a:latin typeface="Arial" charset="0"/>
                <a:ea typeface="Times New Roman" pitchFamily="18" charset="0"/>
                <a:cs typeface="Arial" charset="0"/>
                <a:sym typeface="Wingdings" pitchFamily="2" charset="2"/>
              </a:rPr>
              <a:t>K</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  NO</a:t>
            </a:r>
            <a:r>
              <a:rPr lang="en-US" baseline="-30000">
                <a:latin typeface="Arial" charset="0"/>
                <a:ea typeface="Times New Roman" pitchFamily="18" charset="0"/>
                <a:cs typeface="Arial" charset="0"/>
                <a:sym typeface="Wingdings" pitchFamily="2" charset="2"/>
              </a:rPr>
              <a:t>3</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a:t>
            </a:r>
            <a:r>
              <a:rPr lang="en-US">
                <a:latin typeface="Arial" charset="0"/>
                <a:ea typeface="Times New Roman" pitchFamily="18" charset="0"/>
                <a:cs typeface="Arial" charset="0"/>
              </a:rPr>
              <a:t>  </a:t>
            </a:r>
            <a:r>
              <a:rPr lang="en-US">
                <a:latin typeface="Arial" charset="0"/>
                <a:ea typeface="Times New Roman" pitchFamily="18" charset="0"/>
                <a:cs typeface="Arial" charset="0"/>
                <a:sym typeface="Wingdings" pitchFamily="2" charset="2"/>
              </a:rPr>
              <a:t>KNO</a:t>
            </a:r>
            <a:r>
              <a:rPr lang="en-US" baseline="-30000">
                <a:latin typeface="Arial" charset="0"/>
                <a:ea typeface="Times New Roman" pitchFamily="18" charset="0"/>
                <a:cs typeface="Arial" charset="0"/>
                <a:sym typeface="Wingdings" pitchFamily="2" charset="2"/>
              </a:rPr>
              <a:t>3</a:t>
            </a:r>
          </a:p>
        </p:txBody>
      </p:sp>
      <p:sp>
        <p:nvSpPr>
          <p:cNvPr id="500760" name="Rectangle 24"/>
          <p:cNvSpPr>
            <a:spLocks noChangeArrowheads="1"/>
          </p:cNvSpPr>
          <p:nvPr/>
        </p:nvSpPr>
        <p:spPr bwMode="auto">
          <a:xfrm>
            <a:off x="942975" y="5607050"/>
            <a:ext cx="7423150" cy="701675"/>
          </a:xfrm>
          <a:prstGeom prst="rect">
            <a:avLst/>
          </a:prstGeom>
          <a:noFill/>
          <a:ln w="9525">
            <a:noFill/>
            <a:miter lim="800000"/>
            <a:headEnd/>
            <a:tailEnd/>
          </a:ln>
        </p:spPr>
        <p:txBody>
          <a:bodyPr>
            <a:spAutoFit/>
          </a:bodyPr>
          <a:lstStyle/>
          <a:p>
            <a:pPr eaLnBrk="0" hangingPunct="0"/>
            <a:r>
              <a:rPr lang="en-US">
                <a:latin typeface="Arial" charset="0"/>
                <a:ea typeface="Times New Roman" pitchFamily="18" charset="0"/>
                <a:cs typeface="Arial" charset="0"/>
                <a:sym typeface="Wingdings" pitchFamily="2" charset="2"/>
              </a:rPr>
              <a:t>where NO</a:t>
            </a:r>
            <a:r>
              <a:rPr lang="en-US" baseline="-30000">
                <a:latin typeface="Arial" charset="0"/>
                <a:ea typeface="Times New Roman" pitchFamily="18" charset="0"/>
                <a:cs typeface="Arial" charset="0"/>
                <a:sym typeface="Wingdings" pitchFamily="2" charset="2"/>
              </a:rPr>
              <a:t>3</a:t>
            </a:r>
            <a:r>
              <a:rPr lang="en-US" baseline="30000">
                <a:latin typeface="Arial" charset="0"/>
                <a:ea typeface="Times New Roman" pitchFamily="18" charset="0"/>
                <a:cs typeface="Arial" charset="0"/>
                <a:sym typeface="Wingdings" pitchFamily="2" charset="2"/>
              </a:rPr>
              <a:t>1–</a:t>
            </a:r>
            <a:r>
              <a:rPr lang="en-US">
                <a:latin typeface="Arial" charset="0"/>
                <a:ea typeface="Times New Roman" pitchFamily="18" charset="0"/>
                <a:cs typeface="Arial" charset="0"/>
                <a:sym typeface="Wingdings" pitchFamily="2" charset="2"/>
              </a:rPr>
              <a:t> is a </a:t>
            </a:r>
            <a:r>
              <a:rPr lang="en-US" u="sng">
                <a:latin typeface="Arial" charset="0"/>
                <a:ea typeface="Times New Roman" pitchFamily="18" charset="0"/>
                <a:cs typeface="Arial" charset="0"/>
                <a:sym typeface="Wingdings" pitchFamily="2" charset="2"/>
              </a:rPr>
              <a:t>polyatomic ion</a:t>
            </a:r>
            <a:r>
              <a:rPr lang="en-US">
                <a:latin typeface="Arial" charset="0"/>
                <a:ea typeface="Times New Roman" pitchFamily="18" charset="0"/>
                <a:cs typeface="Arial" charset="0"/>
                <a:sym typeface="Wingdings" pitchFamily="2" charset="2"/>
              </a:rPr>
              <a:t>: a charged group of atoms</a:t>
            </a:r>
          </a:p>
          <a:p>
            <a:pPr eaLnBrk="0" hangingPunct="0"/>
            <a:r>
              <a:rPr lang="en-US">
                <a:latin typeface="Arial" charset="0"/>
                <a:ea typeface="Times New Roman" pitchFamily="18" charset="0"/>
                <a:cs typeface="Arial" charset="0"/>
                <a:sym typeface="Wingdings" pitchFamily="2" charset="2"/>
              </a:rPr>
              <a:t>	 		that stay together</a:t>
            </a:r>
          </a:p>
        </p:txBody>
      </p:sp>
      <p:sp>
        <p:nvSpPr>
          <p:cNvPr id="500762" name="Oval 26">
            <a:hlinkClick r:id="rId5" action="ppaction://hlinksldjump"/>
          </p:cNvPr>
          <p:cNvSpPr>
            <a:spLocks noChangeArrowheads="1"/>
          </p:cNvSpPr>
          <p:nvPr/>
        </p:nvSpPr>
        <p:spPr bwMode="auto">
          <a:xfrm>
            <a:off x="1176338" y="3262313"/>
            <a:ext cx="233362" cy="233362"/>
          </a:xfrm>
          <a:prstGeom prst="ellipse">
            <a:avLst/>
          </a:prstGeom>
          <a:noFill/>
          <a:ln w="3175">
            <a:solidFill>
              <a:srgbClr val="C0C0C0"/>
            </a:solidFill>
            <a:round/>
            <a:headEnd/>
            <a:tailEnd/>
          </a:ln>
        </p:spPr>
        <p:txBody>
          <a:bodyPr wrap="none" anchor="ctr"/>
          <a:lstStyle/>
          <a:p>
            <a:endParaRPr lang="en-US"/>
          </a:p>
        </p:txBody>
      </p:sp>
      <p:sp>
        <p:nvSpPr>
          <p:cNvPr id="500763" name="Oval 27">
            <a:hlinkClick r:id="rId6" action="ppaction://hlinksldjump"/>
          </p:cNvPr>
          <p:cNvSpPr>
            <a:spLocks noChangeArrowheads="1"/>
          </p:cNvSpPr>
          <p:nvPr/>
        </p:nvSpPr>
        <p:spPr bwMode="auto">
          <a:xfrm>
            <a:off x="5262563" y="3271838"/>
            <a:ext cx="233362" cy="233362"/>
          </a:xfrm>
          <a:prstGeom prst="ellipse">
            <a:avLst/>
          </a:prstGeom>
          <a:noFill/>
          <a:ln w="3175">
            <a:solidFill>
              <a:srgbClr val="C0C0C0"/>
            </a:solidFill>
            <a:round/>
            <a:headEnd/>
            <a:tailEnd/>
          </a:ln>
        </p:spPr>
        <p:txBody>
          <a:bodyPr wrap="none" anchor="ctr"/>
          <a:lstStyle/>
          <a:p>
            <a:endParaRPr lang="en-US"/>
          </a:p>
        </p:txBody>
      </p:sp>
      <p:sp>
        <p:nvSpPr>
          <p:cNvPr id="500764" name="Oval 28">
            <a:hlinkClick r:id="rId7" action="ppaction://hlinksldjump"/>
          </p:cNvPr>
          <p:cNvSpPr>
            <a:spLocks noChangeArrowheads="1"/>
          </p:cNvSpPr>
          <p:nvPr/>
        </p:nvSpPr>
        <p:spPr bwMode="auto">
          <a:xfrm>
            <a:off x="5262563" y="4452938"/>
            <a:ext cx="233362" cy="233362"/>
          </a:xfrm>
          <a:prstGeom prst="ellipse">
            <a:avLst/>
          </a:prstGeom>
          <a:noFill/>
          <a:ln w="3175">
            <a:solidFill>
              <a:srgbClr val="C0C0C0"/>
            </a:solidFill>
            <a:round/>
            <a:headEnd/>
            <a:tailEnd/>
          </a:ln>
        </p:spPr>
        <p:txBody>
          <a:bodyPr wrap="none" anchor="ctr"/>
          <a:lstStyle/>
          <a:p>
            <a:endParaRPr lang="en-US"/>
          </a:p>
        </p:txBody>
      </p:sp>
      <p:pic>
        <p:nvPicPr>
          <p:cNvPr id="500765" name="Ionic bonding.wmv">
            <a:hlinkClick r:id="" action="ppaction://media"/>
          </p:cNvPr>
          <p:cNvPicPr>
            <a:picLocks noRot="1" noChangeAspect="1" noChangeArrowheads="1"/>
          </p:cNvPicPr>
          <p:nvPr>
            <a:videoFile r:link="rId1"/>
          </p:nvPr>
        </p:nvPicPr>
        <p:blipFill>
          <a:blip r:embed="rId8" cstate="print"/>
          <a:srcRect l="1389" r="2777"/>
          <a:stretch>
            <a:fillRect/>
          </a:stretch>
        </p:blipFill>
        <p:spPr bwMode="auto">
          <a:xfrm>
            <a:off x="7362825" y="504825"/>
            <a:ext cx="1314450"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animEffect transition="in" filter="fade">
                                      <p:cBhvr>
                                        <p:cTn id="7" dur="1000"/>
                                        <p:tgtEl>
                                          <p:spTgt spid="500742"/>
                                        </p:tgtEl>
                                      </p:cBhvr>
                                    </p:animEffect>
                                    <p:anim calcmode="lin" valueType="num">
                                      <p:cBhvr>
                                        <p:cTn id="8" dur="1000" fill="hold"/>
                                        <p:tgtEl>
                                          <p:spTgt spid="500742"/>
                                        </p:tgtEl>
                                        <p:attrNameLst>
                                          <p:attrName>ppt_x</p:attrName>
                                        </p:attrNameLst>
                                      </p:cBhvr>
                                      <p:tavLst>
                                        <p:tav tm="0">
                                          <p:val>
                                            <p:strVal val="#ppt_x"/>
                                          </p:val>
                                        </p:tav>
                                        <p:tav tm="100000">
                                          <p:val>
                                            <p:strVal val="#ppt_x"/>
                                          </p:val>
                                        </p:tav>
                                      </p:tavLst>
                                    </p:anim>
                                    <p:anim calcmode="lin" valueType="num">
                                      <p:cBhvr>
                                        <p:cTn id="9" dur="900" decel="100000" fill="hold"/>
                                        <p:tgtEl>
                                          <p:spTgt spid="5007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074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500744">
                                            <p:txEl>
                                              <p:pRg st="0" end="0"/>
                                            </p:txEl>
                                          </p:spTgt>
                                        </p:tgtEl>
                                        <p:attrNameLst>
                                          <p:attrName>style.visibility</p:attrName>
                                        </p:attrNameLst>
                                      </p:cBhvr>
                                      <p:to>
                                        <p:strVal val="visible"/>
                                      </p:to>
                                    </p:set>
                                    <p:animEffect transition="in" filter="fade">
                                      <p:cBhvr>
                                        <p:cTn id="15" dur="1000"/>
                                        <p:tgtEl>
                                          <p:spTgt spid="500744">
                                            <p:txEl>
                                              <p:pRg st="0" end="0"/>
                                            </p:txEl>
                                          </p:spTgt>
                                        </p:tgtEl>
                                      </p:cBhvr>
                                    </p:animEffect>
                                    <p:anim calcmode="lin" valueType="num">
                                      <p:cBhvr>
                                        <p:cTn id="16" dur="1000" fill="hold"/>
                                        <p:tgtEl>
                                          <p:spTgt spid="500744">
                                            <p:txEl>
                                              <p:pRg st="0" end="0"/>
                                            </p:txEl>
                                          </p:spTgt>
                                        </p:tgtEl>
                                        <p:attrNameLst>
                                          <p:attrName>ppt_x</p:attrName>
                                        </p:attrNameLst>
                                      </p:cBhvr>
                                      <p:tavLst>
                                        <p:tav tm="0">
                                          <p:val>
                                            <p:strVal val="#ppt_x-.1"/>
                                          </p:val>
                                        </p:tav>
                                        <p:tav tm="100000">
                                          <p:val>
                                            <p:strVal val="#ppt_x"/>
                                          </p:val>
                                        </p:tav>
                                      </p:tavLst>
                                    </p:anim>
                                    <p:anim calcmode="lin" valueType="num">
                                      <p:cBhvr>
                                        <p:cTn id="17" dur="1000" fill="hold"/>
                                        <p:tgtEl>
                                          <p:spTgt spid="50074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40" presetClass="entr" presetSubtype="0" fill="hold" nodeType="afterEffect">
                                  <p:stCondLst>
                                    <p:cond delay="0"/>
                                  </p:stCondLst>
                                  <p:iterate type="lt">
                                    <p:tmPct val="10000"/>
                                  </p:iterate>
                                  <p:childTnLst>
                                    <p:set>
                                      <p:cBhvr>
                                        <p:cTn id="20" dur="1" fill="hold">
                                          <p:stCondLst>
                                            <p:cond delay="0"/>
                                          </p:stCondLst>
                                        </p:cTn>
                                        <p:tgtEl>
                                          <p:spTgt spid="500744">
                                            <p:txEl>
                                              <p:pRg st="1" end="1"/>
                                            </p:txEl>
                                          </p:spTgt>
                                        </p:tgtEl>
                                        <p:attrNameLst>
                                          <p:attrName>style.visibility</p:attrName>
                                        </p:attrNameLst>
                                      </p:cBhvr>
                                      <p:to>
                                        <p:strVal val="visible"/>
                                      </p:to>
                                    </p:set>
                                    <p:animEffect transition="in" filter="fade">
                                      <p:cBhvr>
                                        <p:cTn id="21" dur="1000"/>
                                        <p:tgtEl>
                                          <p:spTgt spid="500744">
                                            <p:txEl>
                                              <p:pRg st="1" end="1"/>
                                            </p:txEl>
                                          </p:spTgt>
                                        </p:tgtEl>
                                      </p:cBhvr>
                                    </p:animEffect>
                                    <p:anim calcmode="lin" valueType="num">
                                      <p:cBhvr>
                                        <p:cTn id="22" dur="1000" fill="hold"/>
                                        <p:tgtEl>
                                          <p:spTgt spid="500744">
                                            <p:txEl>
                                              <p:pRg st="1" end="1"/>
                                            </p:txEl>
                                          </p:spTgt>
                                        </p:tgtEl>
                                        <p:attrNameLst>
                                          <p:attrName>ppt_x</p:attrName>
                                        </p:attrNameLst>
                                      </p:cBhvr>
                                      <p:tavLst>
                                        <p:tav tm="0">
                                          <p:val>
                                            <p:strVal val="#ppt_x-.1"/>
                                          </p:val>
                                        </p:tav>
                                        <p:tav tm="100000">
                                          <p:val>
                                            <p:strVal val="#ppt_x"/>
                                          </p:val>
                                        </p:tav>
                                      </p:tavLst>
                                    </p:anim>
                                    <p:anim calcmode="lin" valueType="num">
                                      <p:cBhvr>
                                        <p:cTn id="23" dur="1000" fill="hold"/>
                                        <p:tgtEl>
                                          <p:spTgt spid="5007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00746"/>
                                        </p:tgtEl>
                                        <p:attrNameLst>
                                          <p:attrName>style.visibility</p:attrName>
                                        </p:attrNameLst>
                                      </p:cBhvr>
                                      <p:to>
                                        <p:strVal val="visible"/>
                                      </p:to>
                                    </p:set>
                                    <p:anim calcmode="lin" valueType="num">
                                      <p:cBhvr>
                                        <p:cTn id="28" dur="500" fill="hold"/>
                                        <p:tgtEl>
                                          <p:spTgt spid="500746"/>
                                        </p:tgtEl>
                                        <p:attrNameLst>
                                          <p:attrName>ppt_w</p:attrName>
                                        </p:attrNameLst>
                                      </p:cBhvr>
                                      <p:tavLst>
                                        <p:tav tm="0">
                                          <p:val>
                                            <p:fltVal val="0"/>
                                          </p:val>
                                        </p:tav>
                                        <p:tav tm="100000">
                                          <p:val>
                                            <p:strVal val="#ppt_w"/>
                                          </p:val>
                                        </p:tav>
                                      </p:tavLst>
                                    </p:anim>
                                    <p:anim calcmode="lin" valueType="num">
                                      <p:cBhvr>
                                        <p:cTn id="29" dur="500" fill="hold"/>
                                        <p:tgtEl>
                                          <p:spTgt spid="500746"/>
                                        </p:tgtEl>
                                        <p:attrNameLst>
                                          <p:attrName>ppt_h</p:attrName>
                                        </p:attrNameLst>
                                      </p:cBhvr>
                                      <p:tavLst>
                                        <p:tav tm="0">
                                          <p:val>
                                            <p:fltVal val="0"/>
                                          </p:val>
                                        </p:tav>
                                        <p:tav tm="100000">
                                          <p:val>
                                            <p:strVal val="#ppt_h"/>
                                          </p:val>
                                        </p:tav>
                                      </p:tavLst>
                                    </p:anim>
                                    <p:animEffect transition="in" filter="fade">
                                      <p:cBhvr>
                                        <p:cTn id="30" dur="500"/>
                                        <p:tgtEl>
                                          <p:spTgt spid="5007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0748"/>
                                        </p:tgtEl>
                                        <p:attrNameLst>
                                          <p:attrName>style.visibility</p:attrName>
                                        </p:attrNameLst>
                                      </p:cBhvr>
                                      <p:to>
                                        <p:strVal val="visible"/>
                                      </p:to>
                                    </p:set>
                                    <p:animEffect transition="in" filter="fade">
                                      <p:cBhvr>
                                        <p:cTn id="35" dur="2000"/>
                                        <p:tgtEl>
                                          <p:spTgt spid="500748"/>
                                        </p:tgtEl>
                                      </p:cBhvr>
                                    </p:animEffect>
                                  </p:childTnLst>
                                </p:cTn>
                              </p:par>
                            </p:childTnLst>
                          </p:cTn>
                        </p:par>
                        <p:par>
                          <p:cTn id="36" fill="hold">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500762"/>
                                        </p:tgtEl>
                                        <p:attrNameLst>
                                          <p:attrName>style.visibility</p:attrName>
                                        </p:attrNameLst>
                                      </p:cBhvr>
                                      <p:to>
                                        <p:strVal val="visible"/>
                                      </p:to>
                                    </p:set>
                                    <p:anim calcmode="lin" valueType="num">
                                      <p:cBhvr>
                                        <p:cTn id="39" dur="500" fill="hold"/>
                                        <p:tgtEl>
                                          <p:spTgt spid="500762"/>
                                        </p:tgtEl>
                                        <p:attrNameLst>
                                          <p:attrName>ppt_w</p:attrName>
                                        </p:attrNameLst>
                                      </p:cBhvr>
                                      <p:tavLst>
                                        <p:tav tm="0">
                                          <p:val>
                                            <p:fltVal val="0"/>
                                          </p:val>
                                        </p:tav>
                                        <p:tav tm="100000">
                                          <p:val>
                                            <p:strVal val="#ppt_w"/>
                                          </p:val>
                                        </p:tav>
                                      </p:tavLst>
                                    </p:anim>
                                    <p:anim calcmode="lin" valueType="num">
                                      <p:cBhvr>
                                        <p:cTn id="40" dur="500" fill="hold"/>
                                        <p:tgtEl>
                                          <p:spTgt spid="500762"/>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500750"/>
                                        </p:tgtEl>
                                        <p:attrNameLst>
                                          <p:attrName>style.visibility</p:attrName>
                                        </p:attrNameLst>
                                      </p:cBhvr>
                                      <p:to>
                                        <p:strVal val="visible"/>
                                      </p:to>
                                    </p:set>
                                    <p:anim calcmode="lin" valueType="num">
                                      <p:cBhvr>
                                        <p:cTn id="45" dur="500" fill="hold"/>
                                        <p:tgtEl>
                                          <p:spTgt spid="500750"/>
                                        </p:tgtEl>
                                        <p:attrNameLst>
                                          <p:attrName>ppt_w</p:attrName>
                                        </p:attrNameLst>
                                      </p:cBhvr>
                                      <p:tavLst>
                                        <p:tav tm="0">
                                          <p:val>
                                            <p:fltVal val="0"/>
                                          </p:val>
                                        </p:tav>
                                        <p:tav tm="100000">
                                          <p:val>
                                            <p:strVal val="#ppt_w"/>
                                          </p:val>
                                        </p:tav>
                                      </p:tavLst>
                                    </p:anim>
                                    <p:anim calcmode="lin" valueType="num">
                                      <p:cBhvr>
                                        <p:cTn id="46" dur="500" fill="hold"/>
                                        <p:tgtEl>
                                          <p:spTgt spid="500750"/>
                                        </p:tgtEl>
                                        <p:attrNameLst>
                                          <p:attrName>ppt_h</p:attrName>
                                        </p:attrNameLst>
                                      </p:cBhvr>
                                      <p:tavLst>
                                        <p:tav tm="0">
                                          <p:val>
                                            <p:fltVal val="0"/>
                                          </p:val>
                                        </p:tav>
                                        <p:tav tm="100000">
                                          <p:val>
                                            <p:strVal val="#ppt_h"/>
                                          </p:val>
                                        </p:tav>
                                      </p:tavLst>
                                    </p:anim>
                                    <p:animEffect transition="in" filter="fade">
                                      <p:cBhvr>
                                        <p:cTn id="47" dur="500"/>
                                        <p:tgtEl>
                                          <p:spTgt spid="5007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0752"/>
                                        </p:tgtEl>
                                        <p:attrNameLst>
                                          <p:attrName>style.visibility</p:attrName>
                                        </p:attrNameLst>
                                      </p:cBhvr>
                                      <p:to>
                                        <p:strVal val="visible"/>
                                      </p:to>
                                    </p:set>
                                    <p:animEffect transition="in" filter="fade">
                                      <p:cBhvr>
                                        <p:cTn id="52" dur="2000"/>
                                        <p:tgtEl>
                                          <p:spTgt spid="500752"/>
                                        </p:tgtEl>
                                      </p:cBhvr>
                                    </p:animEffect>
                                  </p:childTnLst>
                                </p:cTn>
                              </p:par>
                            </p:childTnLst>
                          </p:cTn>
                        </p:par>
                        <p:par>
                          <p:cTn id="53" fill="hold">
                            <p:stCondLst>
                              <p:cond delay="2000"/>
                            </p:stCondLst>
                            <p:childTnLst>
                              <p:par>
                                <p:cTn id="54" presetID="23" presetClass="entr" presetSubtype="16" fill="hold" grpId="0" nodeType="afterEffect">
                                  <p:stCondLst>
                                    <p:cond delay="0"/>
                                  </p:stCondLst>
                                  <p:childTnLst>
                                    <p:set>
                                      <p:cBhvr>
                                        <p:cTn id="55" dur="1" fill="hold">
                                          <p:stCondLst>
                                            <p:cond delay="0"/>
                                          </p:stCondLst>
                                        </p:cTn>
                                        <p:tgtEl>
                                          <p:spTgt spid="500763"/>
                                        </p:tgtEl>
                                        <p:attrNameLst>
                                          <p:attrName>style.visibility</p:attrName>
                                        </p:attrNameLst>
                                      </p:cBhvr>
                                      <p:to>
                                        <p:strVal val="visible"/>
                                      </p:to>
                                    </p:set>
                                    <p:anim calcmode="lin" valueType="num">
                                      <p:cBhvr>
                                        <p:cTn id="56" dur="500" fill="hold"/>
                                        <p:tgtEl>
                                          <p:spTgt spid="500763"/>
                                        </p:tgtEl>
                                        <p:attrNameLst>
                                          <p:attrName>ppt_w</p:attrName>
                                        </p:attrNameLst>
                                      </p:cBhvr>
                                      <p:tavLst>
                                        <p:tav tm="0">
                                          <p:val>
                                            <p:fltVal val="0"/>
                                          </p:val>
                                        </p:tav>
                                        <p:tav tm="100000">
                                          <p:val>
                                            <p:strVal val="#ppt_w"/>
                                          </p:val>
                                        </p:tav>
                                      </p:tavLst>
                                    </p:anim>
                                    <p:anim calcmode="lin" valueType="num">
                                      <p:cBhvr>
                                        <p:cTn id="57" dur="500" fill="hold"/>
                                        <p:tgtEl>
                                          <p:spTgt spid="500763"/>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grpId="0" nodeType="clickEffect">
                                  <p:stCondLst>
                                    <p:cond delay="0"/>
                                  </p:stCondLst>
                                  <p:childTnLst>
                                    <p:set>
                                      <p:cBhvr>
                                        <p:cTn id="61" dur="1" fill="hold">
                                          <p:stCondLst>
                                            <p:cond delay="0"/>
                                          </p:stCondLst>
                                        </p:cTn>
                                        <p:tgtEl>
                                          <p:spTgt spid="500756"/>
                                        </p:tgtEl>
                                        <p:attrNameLst>
                                          <p:attrName>style.visibility</p:attrName>
                                        </p:attrNameLst>
                                      </p:cBhvr>
                                      <p:to>
                                        <p:strVal val="visible"/>
                                      </p:to>
                                    </p:set>
                                    <p:anim calcmode="lin" valueType="num">
                                      <p:cBhvr>
                                        <p:cTn id="62" dur="500" fill="hold"/>
                                        <p:tgtEl>
                                          <p:spTgt spid="500756"/>
                                        </p:tgtEl>
                                        <p:attrNameLst>
                                          <p:attrName>ppt_w</p:attrName>
                                        </p:attrNameLst>
                                      </p:cBhvr>
                                      <p:tavLst>
                                        <p:tav tm="0">
                                          <p:val>
                                            <p:fltVal val="0"/>
                                          </p:val>
                                        </p:tav>
                                        <p:tav tm="100000">
                                          <p:val>
                                            <p:strVal val="#ppt_w"/>
                                          </p:val>
                                        </p:tav>
                                      </p:tavLst>
                                    </p:anim>
                                    <p:anim calcmode="lin" valueType="num">
                                      <p:cBhvr>
                                        <p:cTn id="63" dur="500" fill="hold"/>
                                        <p:tgtEl>
                                          <p:spTgt spid="500756"/>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3" presetClass="entr" presetSubtype="16" fill="hold" grpId="0" nodeType="afterEffect">
                                  <p:stCondLst>
                                    <p:cond delay="0"/>
                                  </p:stCondLst>
                                  <p:childTnLst>
                                    <p:set>
                                      <p:cBhvr>
                                        <p:cTn id="66" dur="1" fill="hold">
                                          <p:stCondLst>
                                            <p:cond delay="0"/>
                                          </p:stCondLst>
                                        </p:cTn>
                                        <p:tgtEl>
                                          <p:spTgt spid="500764"/>
                                        </p:tgtEl>
                                        <p:attrNameLst>
                                          <p:attrName>style.visibility</p:attrName>
                                        </p:attrNameLst>
                                      </p:cBhvr>
                                      <p:to>
                                        <p:strVal val="visible"/>
                                      </p:to>
                                    </p:set>
                                    <p:anim calcmode="lin" valueType="num">
                                      <p:cBhvr>
                                        <p:cTn id="67" dur="500" fill="hold"/>
                                        <p:tgtEl>
                                          <p:spTgt spid="500764"/>
                                        </p:tgtEl>
                                        <p:attrNameLst>
                                          <p:attrName>ppt_w</p:attrName>
                                        </p:attrNameLst>
                                      </p:cBhvr>
                                      <p:tavLst>
                                        <p:tav tm="0">
                                          <p:val>
                                            <p:fltVal val="0"/>
                                          </p:val>
                                        </p:tav>
                                        <p:tav tm="100000">
                                          <p:val>
                                            <p:strVal val="#ppt_w"/>
                                          </p:val>
                                        </p:tav>
                                      </p:tavLst>
                                    </p:anim>
                                    <p:anim calcmode="lin" valueType="num">
                                      <p:cBhvr>
                                        <p:cTn id="68" dur="500" fill="hold"/>
                                        <p:tgtEl>
                                          <p:spTgt spid="500764"/>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10" fill="hold" grpId="0" nodeType="clickEffect">
                                  <p:stCondLst>
                                    <p:cond delay="0"/>
                                  </p:stCondLst>
                                  <p:childTnLst>
                                    <p:set>
                                      <p:cBhvr>
                                        <p:cTn id="72" dur="1" fill="hold">
                                          <p:stCondLst>
                                            <p:cond delay="0"/>
                                          </p:stCondLst>
                                        </p:cTn>
                                        <p:tgtEl>
                                          <p:spTgt spid="500754"/>
                                        </p:tgtEl>
                                        <p:attrNameLst>
                                          <p:attrName>style.visibility</p:attrName>
                                        </p:attrNameLst>
                                      </p:cBhvr>
                                      <p:to>
                                        <p:strVal val="visible"/>
                                      </p:to>
                                    </p:set>
                                    <p:anim calcmode="lin" valueType="num">
                                      <p:cBhvr>
                                        <p:cTn id="73" dur="500" fill="hold"/>
                                        <p:tgtEl>
                                          <p:spTgt spid="500754"/>
                                        </p:tgtEl>
                                        <p:attrNameLst>
                                          <p:attrName>ppt_w</p:attrName>
                                        </p:attrNameLst>
                                      </p:cBhvr>
                                      <p:tavLst>
                                        <p:tav tm="0">
                                          <p:val>
                                            <p:fltVal val="0"/>
                                          </p:val>
                                        </p:tav>
                                        <p:tav tm="100000">
                                          <p:val>
                                            <p:strVal val="#ppt_w"/>
                                          </p:val>
                                        </p:tav>
                                      </p:tavLst>
                                    </p:anim>
                                    <p:anim calcmode="lin" valueType="num">
                                      <p:cBhvr>
                                        <p:cTn id="74" dur="500" fill="hold"/>
                                        <p:tgtEl>
                                          <p:spTgt spid="500754"/>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500758"/>
                                        </p:tgtEl>
                                        <p:attrNameLst>
                                          <p:attrName>style.visibility</p:attrName>
                                        </p:attrNameLst>
                                      </p:cBhvr>
                                      <p:to>
                                        <p:strVal val="visible"/>
                                      </p:to>
                                    </p:set>
                                    <p:animEffect transition="in" filter="fade">
                                      <p:cBhvr>
                                        <p:cTn id="79" dur="1000"/>
                                        <p:tgtEl>
                                          <p:spTgt spid="500758"/>
                                        </p:tgtEl>
                                      </p:cBhvr>
                                    </p:animEffect>
                                    <p:anim calcmode="lin" valueType="num">
                                      <p:cBhvr>
                                        <p:cTn id="80" dur="1000" fill="hold"/>
                                        <p:tgtEl>
                                          <p:spTgt spid="500758"/>
                                        </p:tgtEl>
                                        <p:attrNameLst>
                                          <p:attrName>ppt_x</p:attrName>
                                        </p:attrNameLst>
                                      </p:cBhvr>
                                      <p:tavLst>
                                        <p:tav tm="0">
                                          <p:val>
                                            <p:strVal val="#ppt_x"/>
                                          </p:val>
                                        </p:tav>
                                        <p:tav tm="100000">
                                          <p:val>
                                            <p:strVal val="#ppt_x"/>
                                          </p:val>
                                        </p:tav>
                                      </p:tavLst>
                                    </p:anim>
                                    <p:anim calcmode="lin" valueType="num">
                                      <p:cBhvr>
                                        <p:cTn id="81" dur="1000" fill="hold"/>
                                        <p:tgtEl>
                                          <p:spTgt spid="50075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nodeType="clickEffect">
                                  <p:stCondLst>
                                    <p:cond delay="0"/>
                                  </p:stCondLst>
                                  <p:childTnLst>
                                    <p:set>
                                      <p:cBhvr>
                                        <p:cTn id="85" dur="1" fill="hold">
                                          <p:stCondLst>
                                            <p:cond delay="0"/>
                                          </p:stCondLst>
                                        </p:cTn>
                                        <p:tgtEl>
                                          <p:spTgt spid="500760">
                                            <p:txEl>
                                              <p:pRg st="0" end="0"/>
                                            </p:txEl>
                                          </p:spTgt>
                                        </p:tgtEl>
                                        <p:attrNameLst>
                                          <p:attrName>style.visibility</p:attrName>
                                        </p:attrNameLst>
                                      </p:cBhvr>
                                      <p:to>
                                        <p:strVal val="visible"/>
                                      </p:to>
                                    </p:set>
                                    <p:anim calcmode="lin" valueType="num">
                                      <p:cBhvr>
                                        <p:cTn id="86" dur="500" fill="hold"/>
                                        <p:tgtEl>
                                          <p:spTgt spid="50076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50076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50076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500760">
                                            <p:txEl>
                                              <p:pRg st="0" end="0"/>
                                            </p:txEl>
                                          </p:spTgt>
                                        </p:tgtEl>
                                        <p:attrNameLst>
                                          <p:attrName>ppt_y</p:attrName>
                                        </p:attrNameLst>
                                      </p:cBhvr>
                                      <p:tavLst>
                                        <p:tav tm="0">
                                          <p:val>
                                            <p:strVal val="#ppt_y"/>
                                          </p:val>
                                        </p:tav>
                                        <p:tav tm="100000">
                                          <p:val>
                                            <p:strVal val="#ppt_y"/>
                                          </p:val>
                                        </p:tav>
                                      </p:tavLst>
                                    </p:anim>
                                  </p:childTnLst>
                                </p:cTn>
                              </p:par>
                              <p:par>
                                <p:cTn id="90" presetID="39" presetClass="entr" presetSubtype="0" accel="100000" fill="hold" nodeType="withEffect">
                                  <p:stCondLst>
                                    <p:cond delay="0"/>
                                  </p:stCondLst>
                                  <p:childTnLst>
                                    <p:set>
                                      <p:cBhvr>
                                        <p:cTn id="91" dur="1" fill="hold">
                                          <p:stCondLst>
                                            <p:cond delay="0"/>
                                          </p:stCondLst>
                                        </p:cTn>
                                        <p:tgtEl>
                                          <p:spTgt spid="500760">
                                            <p:txEl>
                                              <p:pRg st="1" end="1"/>
                                            </p:txEl>
                                          </p:spTgt>
                                        </p:tgtEl>
                                        <p:attrNameLst>
                                          <p:attrName>style.visibility</p:attrName>
                                        </p:attrNameLst>
                                      </p:cBhvr>
                                      <p:to>
                                        <p:strVal val="visible"/>
                                      </p:to>
                                    </p:set>
                                    <p:anim calcmode="lin" valueType="num">
                                      <p:cBhvr>
                                        <p:cTn id="92" dur="500" fill="hold"/>
                                        <p:tgtEl>
                                          <p:spTgt spid="50076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50076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50076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50076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6" restart="whenNotActive" fill="hold" evtFilter="cancelBubble" nodeType="interactiveSeq">
                <p:stCondLst>
                  <p:cond evt="onClick" delay="0">
                    <p:tgtEl>
                      <p:spTgt spid="500765"/>
                    </p:tgtEl>
                  </p:cond>
                </p:stCondLst>
                <p:endSync evt="end" delay="0">
                  <p:rtn val="all"/>
                </p:endSync>
                <p:childTnLst>
                  <p:par>
                    <p:cTn id="97" fill="hold">
                      <p:stCondLst>
                        <p:cond delay="0"/>
                      </p:stCondLst>
                      <p:childTnLst>
                        <p:par>
                          <p:cTn id="98" fill="hold">
                            <p:stCondLst>
                              <p:cond delay="0"/>
                            </p:stCondLst>
                            <p:childTnLst>
                              <p:par>
                                <p:cTn id="99" presetID="2" presetClass="mediacall" presetSubtype="0" fill="hold" nodeType="clickEffect">
                                  <p:stCondLst>
                                    <p:cond delay="0"/>
                                  </p:stCondLst>
                                  <p:childTnLst>
                                    <p:cmd type="call" cmd="togglePause">
                                      <p:cBhvr>
                                        <p:cTn id="100" dur="1" fill="hold"/>
                                        <p:tgtEl>
                                          <p:spTgt spid="500765"/>
                                        </p:tgtEl>
                                      </p:cBhvr>
                                    </p:cmd>
                                  </p:childTnLst>
                                </p:cTn>
                              </p:par>
                            </p:childTnLst>
                          </p:cTn>
                        </p:par>
                      </p:childTnLst>
                    </p:cTn>
                  </p:par>
                </p:childTnLst>
              </p:cTn>
              <p:nextCondLst>
                <p:cond evt="onClick" delay="0">
                  <p:tgtEl>
                    <p:spTgt spid="500765"/>
                  </p:tgtEl>
                </p:cond>
              </p:nextCondLst>
            </p:seq>
            <p:video fullScrn="1">
              <p:cMediaNode>
                <p:cTn id="101" fill="hold" display="0">
                  <p:stCondLst>
                    <p:cond delay="indefinite"/>
                  </p:stCondLst>
                  <p:endCondLst>
                    <p:cond evt="onNext" delay="0">
                      <p:tgtEl>
                        <p:sldTgt/>
                      </p:tgtEl>
                    </p:cond>
                    <p:cond evt="onPrev" delay="0">
                      <p:tgtEl>
                        <p:sldTgt/>
                      </p:tgtEl>
                    </p:cond>
                  </p:endCondLst>
                </p:cTn>
                <p:tgtEl>
                  <p:spTgt spid="500765"/>
                </p:tgtEl>
              </p:cMediaNode>
            </p:video>
          </p:childTnLst>
        </p:cTn>
      </p:par>
    </p:tnLst>
    <p:bldLst>
      <p:bldP spid="500742" grpId="0"/>
      <p:bldP spid="500746" grpId="0"/>
      <p:bldP spid="500748" grpId="0"/>
      <p:bldP spid="500750" grpId="0"/>
      <p:bldP spid="500752" grpId="0"/>
      <p:bldP spid="500754" grpId="0"/>
      <p:bldP spid="500756" grpId="0"/>
      <p:bldP spid="500758" grpId="0"/>
      <p:bldP spid="500762" grpId="0" animBg="1"/>
      <p:bldP spid="500763" grpId="0" animBg="1"/>
      <p:bldP spid="50076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Formation of Cation</a:t>
            </a:r>
          </a:p>
        </p:txBody>
      </p:sp>
      <p:sp>
        <p:nvSpPr>
          <p:cNvPr id="39939" name="Oval 3"/>
          <p:cNvSpPr>
            <a:spLocks noChangeAspect="1" noChangeArrowheads="1"/>
          </p:cNvSpPr>
          <p:nvPr/>
        </p:nvSpPr>
        <p:spPr bwMode="auto">
          <a:xfrm>
            <a:off x="457200" y="2497138"/>
            <a:ext cx="3675063" cy="3675062"/>
          </a:xfrm>
          <a:prstGeom prst="ellipse">
            <a:avLst/>
          </a:prstGeom>
          <a:noFill/>
          <a:ln w="9525">
            <a:solidFill>
              <a:schemeClr val="tx1"/>
            </a:solidFill>
            <a:miter lim="800000"/>
            <a:headEnd/>
            <a:tailEnd/>
          </a:ln>
        </p:spPr>
        <p:txBody>
          <a:bodyPr wrap="none" anchor="ctr"/>
          <a:lstStyle/>
          <a:p>
            <a:endParaRPr lang="en-US"/>
          </a:p>
        </p:txBody>
      </p:sp>
      <p:sp>
        <p:nvSpPr>
          <p:cNvPr id="39940" name="Oval 4"/>
          <p:cNvSpPr>
            <a:spLocks noChangeAspect="1" noChangeArrowheads="1"/>
          </p:cNvSpPr>
          <p:nvPr/>
        </p:nvSpPr>
        <p:spPr bwMode="auto">
          <a:xfrm>
            <a:off x="914400" y="2986088"/>
            <a:ext cx="2787650" cy="2787650"/>
          </a:xfrm>
          <a:prstGeom prst="ellipse">
            <a:avLst/>
          </a:prstGeom>
          <a:noFill/>
          <a:ln w="9525">
            <a:solidFill>
              <a:schemeClr val="tx1"/>
            </a:solidFill>
            <a:miter lim="800000"/>
            <a:headEnd/>
            <a:tailEnd/>
          </a:ln>
        </p:spPr>
        <p:txBody>
          <a:bodyPr wrap="none" anchor="ctr"/>
          <a:lstStyle/>
          <a:p>
            <a:endParaRPr lang="en-US"/>
          </a:p>
        </p:txBody>
      </p:sp>
      <p:sp>
        <p:nvSpPr>
          <p:cNvPr id="39941" name="Oval 5"/>
          <p:cNvSpPr>
            <a:spLocks noChangeAspect="1" noChangeArrowheads="1"/>
          </p:cNvSpPr>
          <p:nvPr/>
        </p:nvSpPr>
        <p:spPr bwMode="auto">
          <a:xfrm>
            <a:off x="1454150" y="3470275"/>
            <a:ext cx="1746250" cy="1746250"/>
          </a:xfrm>
          <a:prstGeom prst="ellipse">
            <a:avLst/>
          </a:prstGeom>
          <a:noFill/>
          <a:ln w="9525">
            <a:solidFill>
              <a:schemeClr val="tx1"/>
            </a:solidFill>
            <a:miter lim="800000"/>
            <a:headEnd/>
            <a:tailEnd/>
          </a:ln>
        </p:spPr>
        <p:txBody>
          <a:bodyPr wrap="none" anchor="ctr"/>
          <a:lstStyle/>
          <a:p>
            <a:endParaRPr lang="en-US"/>
          </a:p>
        </p:txBody>
      </p:sp>
      <p:sp>
        <p:nvSpPr>
          <p:cNvPr id="39942" name="Oval 6"/>
          <p:cNvSpPr>
            <a:spLocks noChangeAspect="1" noChangeArrowheads="1"/>
          </p:cNvSpPr>
          <p:nvPr/>
        </p:nvSpPr>
        <p:spPr bwMode="auto">
          <a:xfrm>
            <a:off x="1981200" y="3994150"/>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11</a:t>
            </a:r>
            <a:r>
              <a:rPr lang="en-US" sz="1800" i="1">
                <a:latin typeface="Arial" charset="0"/>
              </a:rPr>
              <a:t>p</a:t>
            </a:r>
            <a:r>
              <a:rPr lang="en-US" sz="1800" i="1" baseline="30000">
                <a:latin typeface="Arial" charset="0"/>
              </a:rPr>
              <a:t>+</a:t>
            </a:r>
          </a:p>
        </p:txBody>
      </p:sp>
      <p:sp>
        <p:nvSpPr>
          <p:cNvPr id="39943" name="Text Box 7"/>
          <p:cNvSpPr txBox="1">
            <a:spLocks noChangeArrowheads="1"/>
          </p:cNvSpPr>
          <p:nvPr/>
        </p:nvSpPr>
        <p:spPr bwMode="auto">
          <a:xfrm>
            <a:off x="1679575" y="1703388"/>
            <a:ext cx="1492250" cy="641350"/>
          </a:xfrm>
          <a:prstGeom prst="rect">
            <a:avLst/>
          </a:prstGeom>
          <a:noFill/>
          <a:ln w="9525">
            <a:noFill/>
            <a:miter lim="800000"/>
            <a:headEnd/>
            <a:tailEnd/>
          </a:ln>
        </p:spPr>
        <p:txBody>
          <a:bodyPr wrap="none">
            <a:spAutoFit/>
          </a:bodyPr>
          <a:lstStyle/>
          <a:p>
            <a:pPr algn="ctr"/>
            <a:r>
              <a:rPr lang="en-US" sz="1800">
                <a:latin typeface="Arial" charset="0"/>
              </a:rPr>
              <a:t>sodium atom</a:t>
            </a:r>
          </a:p>
          <a:p>
            <a:pPr algn="ctr"/>
            <a:r>
              <a:rPr lang="en-US" sz="1800">
                <a:latin typeface="Arial" charset="0"/>
              </a:rPr>
              <a:t>Na</a:t>
            </a:r>
          </a:p>
        </p:txBody>
      </p:sp>
      <p:sp>
        <p:nvSpPr>
          <p:cNvPr id="552968" name="Oval 8"/>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552969" name="Freeform 9"/>
          <p:cNvSpPr>
            <a:spLocks/>
          </p:cNvSpPr>
          <p:nvPr/>
        </p:nvSpPr>
        <p:spPr bwMode="auto">
          <a:xfrm>
            <a:off x="4267200" y="2497138"/>
            <a:ext cx="609600" cy="1219200"/>
          </a:xfrm>
          <a:custGeom>
            <a:avLst/>
            <a:gdLst>
              <a:gd name="T0" fmla="*/ 0 w 384"/>
              <a:gd name="T1" fmla="*/ 1219200 h 768"/>
              <a:gd name="T2" fmla="*/ 381000 w 384"/>
              <a:gd name="T3" fmla="*/ 685800 h 768"/>
              <a:gd name="T4" fmla="*/ 609600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a:tailEnd type="arrow" w="med" len="med"/>
          </a:ln>
        </p:spPr>
        <p:txBody>
          <a:bodyPr wrap="none"/>
          <a:lstStyle/>
          <a:p>
            <a:endParaRPr lang="en-US"/>
          </a:p>
        </p:txBody>
      </p:sp>
      <p:sp>
        <p:nvSpPr>
          <p:cNvPr id="552970" name="AutoShape 10"/>
          <p:cNvSpPr>
            <a:spLocks noChangeArrowheads="1"/>
          </p:cNvSpPr>
          <p:nvPr/>
        </p:nvSpPr>
        <p:spPr bwMode="auto">
          <a:xfrm>
            <a:off x="4267200" y="3716338"/>
            <a:ext cx="1371600" cy="1752600"/>
          </a:xfrm>
          <a:prstGeom prst="rightArrow">
            <a:avLst>
              <a:gd name="adj1" fmla="val 50000"/>
              <a:gd name="adj2" fmla="val 25000"/>
            </a:avLst>
          </a:prstGeom>
          <a:solidFill>
            <a:srgbClr val="3366FF">
              <a:alpha val="76077"/>
            </a:srgbClr>
          </a:solidFill>
          <a:ln w="9525">
            <a:noFill/>
            <a:miter lim="800000"/>
            <a:headEnd/>
            <a:tailEnd/>
          </a:ln>
        </p:spPr>
        <p:txBody>
          <a:bodyPr wrap="none" anchor="ctr"/>
          <a:lstStyle/>
          <a:p>
            <a:pPr algn="ctr"/>
            <a:r>
              <a:rPr lang="en-US" sz="1600">
                <a:latin typeface="Arial" charset="0"/>
              </a:rPr>
              <a:t>loss of </a:t>
            </a:r>
          </a:p>
          <a:p>
            <a:pPr algn="ctr"/>
            <a:r>
              <a:rPr lang="en-US" sz="1600">
                <a:latin typeface="Arial" charset="0"/>
              </a:rPr>
              <a:t>one valence </a:t>
            </a:r>
          </a:p>
          <a:p>
            <a:pPr algn="ctr"/>
            <a:r>
              <a:rPr lang="en-US" sz="1600">
                <a:latin typeface="Arial" charset="0"/>
              </a:rPr>
              <a:t>electron</a:t>
            </a:r>
          </a:p>
        </p:txBody>
      </p:sp>
      <p:sp>
        <p:nvSpPr>
          <p:cNvPr id="39947" name="Oval 11"/>
          <p:cNvSpPr>
            <a:spLocks noChangeArrowheads="1"/>
          </p:cNvSpPr>
          <p:nvPr/>
        </p:nvSpPr>
        <p:spPr bwMode="auto">
          <a:xfrm>
            <a:off x="17526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48" name="Oval 12"/>
          <p:cNvSpPr>
            <a:spLocks noChangeArrowheads="1"/>
          </p:cNvSpPr>
          <p:nvPr/>
        </p:nvSpPr>
        <p:spPr bwMode="auto">
          <a:xfrm>
            <a:off x="2743200" y="4706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49" name="Oval 13"/>
          <p:cNvSpPr>
            <a:spLocks noChangeArrowheads="1"/>
          </p:cNvSpPr>
          <p:nvPr/>
        </p:nvSpPr>
        <p:spPr bwMode="auto">
          <a:xfrm>
            <a:off x="2438400" y="2878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0" name="Oval 14"/>
          <p:cNvSpPr>
            <a:spLocks noChangeArrowheads="1"/>
          </p:cNvSpPr>
          <p:nvPr/>
        </p:nvSpPr>
        <p:spPr bwMode="auto">
          <a:xfrm>
            <a:off x="3200400" y="3335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1" name="Oval 15"/>
          <p:cNvSpPr>
            <a:spLocks noChangeArrowheads="1"/>
          </p:cNvSpPr>
          <p:nvPr/>
        </p:nvSpPr>
        <p:spPr bwMode="auto">
          <a:xfrm>
            <a:off x="1143000" y="3182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2" name="Oval 16"/>
          <p:cNvSpPr>
            <a:spLocks noChangeArrowheads="1"/>
          </p:cNvSpPr>
          <p:nvPr/>
        </p:nvSpPr>
        <p:spPr bwMode="auto">
          <a:xfrm>
            <a:off x="762000" y="4097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3" name="Oval 17"/>
          <p:cNvSpPr>
            <a:spLocks noChangeArrowheads="1"/>
          </p:cNvSpPr>
          <p:nvPr/>
        </p:nvSpPr>
        <p:spPr bwMode="auto">
          <a:xfrm>
            <a:off x="990600" y="49355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4" name="Oval 18"/>
          <p:cNvSpPr>
            <a:spLocks noChangeArrowheads="1"/>
          </p:cNvSpPr>
          <p:nvPr/>
        </p:nvSpPr>
        <p:spPr bwMode="auto">
          <a:xfrm>
            <a:off x="1676400" y="55451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5" name="Oval 19"/>
          <p:cNvSpPr>
            <a:spLocks noChangeArrowheads="1"/>
          </p:cNvSpPr>
          <p:nvPr/>
        </p:nvSpPr>
        <p:spPr bwMode="auto">
          <a:xfrm>
            <a:off x="2667000" y="54689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6" name="Oval 20"/>
          <p:cNvSpPr>
            <a:spLocks noChangeArrowheads="1"/>
          </p:cNvSpPr>
          <p:nvPr/>
        </p:nvSpPr>
        <p:spPr bwMode="auto">
          <a:xfrm>
            <a:off x="3429000" y="4478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nvGrpSpPr>
          <p:cNvPr id="2" name="Group 21"/>
          <p:cNvGrpSpPr>
            <a:grpSpLocks/>
          </p:cNvGrpSpPr>
          <p:nvPr/>
        </p:nvGrpSpPr>
        <p:grpSpPr bwMode="auto">
          <a:xfrm>
            <a:off x="5715000" y="2098675"/>
            <a:ext cx="3048000" cy="3827463"/>
            <a:chOff x="3696" y="1285"/>
            <a:chExt cx="1920" cy="2411"/>
          </a:xfrm>
        </p:grpSpPr>
        <p:sp>
          <p:nvSpPr>
            <p:cNvPr id="39961" name="Text Box 22"/>
            <p:cNvSpPr txBox="1">
              <a:spLocks noChangeArrowheads="1"/>
            </p:cNvSpPr>
            <p:nvPr/>
          </p:nvSpPr>
          <p:spPr bwMode="auto">
            <a:xfrm>
              <a:off x="4192" y="1285"/>
              <a:ext cx="812" cy="404"/>
            </a:xfrm>
            <a:prstGeom prst="rect">
              <a:avLst/>
            </a:prstGeom>
            <a:noFill/>
            <a:ln w="9525">
              <a:noFill/>
              <a:miter lim="800000"/>
              <a:headEnd/>
              <a:tailEnd/>
            </a:ln>
          </p:spPr>
          <p:txBody>
            <a:bodyPr wrap="none">
              <a:spAutoFit/>
            </a:bodyPr>
            <a:lstStyle/>
            <a:p>
              <a:pPr algn="ctr"/>
              <a:r>
                <a:rPr lang="en-US" sz="1800">
                  <a:latin typeface="Arial" charset="0"/>
                </a:rPr>
                <a:t>sodium ion</a:t>
              </a:r>
            </a:p>
            <a:p>
              <a:pPr algn="ctr"/>
              <a:r>
                <a:rPr lang="en-US" sz="1800">
                  <a:latin typeface="Arial" charset="0"/>
                </a:rPr>
                <a:t>Na</a:t>
              </a:r>
              <a:r>
                <a:rPr lang="en-US" sz="1800" baseline="30000">
                  <a:latin typeface="Arial" charset="0"/>
                </a:rPr>
                <a:t>+</a:t>
              </a:r>
              <a:endParaRPr lang="en-US" sz="1800">
                <a:latin typeface="Arial" charset="0"/>
              </a:endParaRPr>
            </a:p>
          </p:txBody>
        </p:sp>
        <p:sp>
          <p:nvSpPr>
            <p:cNvPr id="39962" name="Oval 23"/>
            <p:cNvSpPr>
              <a:spLocks noChangeAspect="1" noChangeArrowheads="1"/>
            </p:cNvSpPr>
            <p:nvPr/>
          </p:nvSpPr>
          <p:spPr bwMode="auto">
            <a:xfrm>
              <a:off x="3792" y="1844"/>
              <a:ext cx="1756" cy="1756"/>
            </a:xfrm>
            <a:prstGeom prst="ellipse">
              <a:avLst/>
            </a:prstGeom>
            <a:noFill/>
            <a:ln w="9525">
              <a:solidFill>
                <a:schemeClr val="tx1"/>
              </a:solidFill>
              <a:miter lim="800000"/>
              <a:headEnd/>
              <a:tailEnd/>
            </a:ln>
          </p:spPr>
          <p:txBody>
            <a:bodyPr wrap="none" anchor="ctr"/>
            <a:lstStyle/>
            <a:p>
              <a:endParaRPr lang="en-US"/>
            </a:p>
          </p:txBody>
        </p:sp>
        <p:sp>
          <p:nvSpPr>
            <p:cNvPr id="39963" name="Oval 24"/>
            <p:cNvSpPr>
              <a:spLocks noChangeAspect="1" noChangeArrowheads="1"/>
            </p:cNvSpPr>
            <p:nvPr/>
          </p:nvSpPr>
          <p:spPr bwMode="auto">
            <a:xfrm>
              <a:off x="4132" y="2149"/>
              <a:ext cx="1100" cy="1100"/>
            </a:xfrm>
            <a:prstGeom prst="ellipse">
              <a:avLst/>
            </a:prstGeom>
            <a:noFill/>
            <a:ln w="9525">
              <a:solidFill>
                <a:schemeClr val="tx1"/>
              </a:solidFill>
              <a:miter lim="800000"/>
              <a:headEnd/>
              <a:tailEnd/>
            </a:ln>
          </p:spPr>
          <p:txBody>
            <a:bodyPr wrap="none" anchor="ctr"/>
            <a:lstStyle/>
            <a:p>
              <a:endParaRPr lang="en-US"/>
            </a:p>
          </p:txBody>
        </p:sp>
        <p:sp>
          <p:nvSpPr>
            <p:cNvPr id="39964" name="Oval 25"/>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11</a:t>
              </a:r>
              <a:r>
                <a:rPr lang="en-US" sz="1800" i="1">
                  <a:latin typeface="Arial" charset="0"/>
                </a:rPr>
                <a:t>p</a:t>
              </a:r>
              <a:r>
                <a:rPr lang="en-US" sz="1800" i="1" baseline="30000">
                  <a:latin typeface="Arial" charset="0"/>
                </a:rPr>
                <a:t>+</a:t>
              </a:r>
            </a:p>
          </p:txBody>
        </p:sp>
        <p:sp>
          <p:nvSpPr>
            <p:cNvPr id="39965" name="Oval 26"/>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66" name="Oval 27"/>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67" name="Oval 28"/>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68" name="Oval 29"/>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69" name="Oval 30"/>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70" name="Oval 31"/>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71" name="Oval 32"/>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72" name="Oval 33"/>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73" name="Oval 34"/>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74" name="Oval 35"/>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sp>
        <p:nvSpPr>
          <p:cNvPr id="552996" name="Oval 36"/>
          <p:cNvSpPr>
            <a:spLocks noChangeArrowheads="1"/>
          </p:cNvSpPr>
          <p:nvPr/>
        </p:nvSpPr>
        <p:spPr bwMode="auto">
          <a:xfrm>
            <a:off x="3886200" y="3716338"/>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39959" name="AutoShape 37">
            <a:hlinkClick r:id="rId3" action="ppaction://hlinksldjump" highlightClick="1"/>
          </p:cNvPr>
          <p:cNvSpPr>
            <a:spLocks noChangeArrowheads="1"/>
          </p:cNvSpPr>
          <p:nvPr/>
        </p:nvSpPr>
        <p:spPr bwMode="auto">
          <a:xfrm>
            <a:off x="0" y="61722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39960" name="AutoShape 38">
            <a:hlinkClick r:id="" action="ppaction://noaction" highlightClick="1"/>
            <a:hlinkHover r:id="" action="ppaction://hlinkshowjump?jump=lastslideviewed"/>
          </p:cNvPr>
          <p:cNvSpPr>
            <a:spLocks noChangeArrowheads="1"/>
          </p:cNvSpPr>
          <p:nvPr/>
        </p:nvSpPr>
        <p:spPr bwMode="auto">
          <a:xfrm>
            <a:off x="8901113" y="6616700"/>
            <a:ext cx="242887" cy="241300"/>
          </a:xfrm>
          <a:prstGeom prst="actionButtonReturn">
            <a:avLst/>
          </a:prstGeom>
          <a:solidFill>
            <a:schemeClr val="accent2">
              <a:alpha val="10196"/>
            </a:schemeClr>
          </a:solidFill>
          <a:ln w="9525">
            <a:no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2969"/>
                                        </p:tgtEl>
                                        <p:attrNameLst>
                                          <p:attrName>style.visibility</p:attrName>
                                        </p:attrNameLst>
                                      </p:cBhvr>
                                      <p:to>
                                        <p:strVal val="visible"/>
                                      </p:to>
                                    </p:set>
                                    <p:animEffect transition="in" filter="wipe(down)">
                                      <p:cBhvr>
                                        <p:cTn id="7" dur="500"/>
                                        <p:tgtEl>
                                          <p:spTgt spid="552969"/>
                                        </p:tgtEl>
                                      </p:cBhvr>
                                    </p:animEffect>
                                  </p:childTnLst>
                                </p:cTn>
                              </p:par>
                            </p:childTnLst>
                          </p:cTn>
                        </p:par>
                        <p:par>
                          <p:cTn id="8" fill="hold">
                            <p:stCondLst>
                              <p:cond delay="500"/>
                            </p:stCondLst>
                            <p:childTnLst>
                              <p:par>
                                <p:cTn id="9" presetID="9" presetClass="emph" presetSubtype="0" grpId="0" nodeType="afterEffect">
                                  <p:stCondLst>
                                    <p:cond delay="0"/>
                                  </p:stCondLst>
                                  <p:childTnLst>
                                    <p:set>
                                      <p:cBhvr rctx="PPT">
                                        <p:cTn id="10" dur="indefinite"/>
                                        <p:tgtEl>
                                          <p:spTgt spid="552968"/>
                                        </p:tgtEl>
                                        <p:attrNameLst>
                                          <p:attrName>style.opacity</p:attrName>
                                        </p:attrNameLst>
                                      </p:cBhvr>
                                      <p:to>
                                        <p:strVal val="0.5"/>
                                      </p:to>
                                    </p:set>
                                    <p:animEffect filter="image" prLst="opacity: 0.5">
                                      <p:cBhvr rctx="IE">
                                        <p:cTn id="11" dur="indefinite"/>
                                        <p:tgtEl>
                                          <p:spTgt spid="552968"/>
                                        </p:tgtEl>
                                      </p:cBhvr>
                                    </p:animEffect>
                                  </p:childTnLst>
                                </p:cTn>
                              </p:par>
                            </p:childTnLst>
                          </p:cTn>
                        </p:par>
                        <p:par>
                          <p:cTn id="12" fill="hold">
                            <p:stCondLst>
                              <p:cond delay="500"/>
                            </p:stCondLst>
                            <p:childTnLst>
                              <p:par>
                                <p:cTn id="13" presetID="0" presetClass="path" presetSubtype="0" accel="50000" decel="50000" fill="hold" grpId="0" nodeType="afterEffect">
                                  <p:stCondLst>
                                    <p:cond delay="0"/>
                                  </p:stCondLst>
                                  <p:childTnLst>
                                    <p:animMotion origin="layout" path="M 0.00017 -0.00463 C 0.0066 -0.00741 0.00781 -0.01481 0.01441 -0.01805 C 0.01649 -0.02523 0.01823 -0.02708 0.02309 -0.03125 C 0.02569 -0.0419 0.0309 -0.04583 0.03594 -0.05417 C 0.04323 -0.0662 0.03455 -0.05463 0.04167 -0.06366 C 0.04323 -0.07014 0.04514 -0.07407 0.04878 -0.07893 C 0.05069 -0.08657 0.05486 -0.09537 0.05625 -0.09907 C 0.05747 -0.10023 0.06024 -0.11065 0.06163 -0.11134 C 0.06476 -0.12454 0.06233 -0.11991 0.06736 -0.12662 C 0.06944 -0.13495 0.06962 -0.14329 0.07448 -0.1493 C 0.07622 -0.15648 0.07917 -0.16574 0.07917 -0.17153 C 0.08056 -0.17338 0.08247 -0.1838 0.08455 -0.1912 C 0.08576 -0.20764 0.08438 -0.21018 0.09167 -0.21991 C 0.09253 -0.22361 0.09358 -0.22755 0.09444 -0.23125 C 0.09514 -0.2338 0.09583 -0.23889 0.09583 -0.23866 " pathEditMode="relative" rAng="0" ptsTypes="fffffffffffffff">
                                      <p:cBhvr>
                                        <p:cTn id="14" dur="2000" fill="hold"/>
                                        <p:tgtEl>
                                          <p:spTgt spid="552996"/>
                                        </p:tgtEl>
                                        <p:attrNameLst>
                                          <p:attrName>ppt_x</p:attrName>
                                          <p:attrName>ppt_y</p:attrName>
                                        </p:attrNameLst>
                                      </p:cBhvr>
                                      <p:rCtr x="48" y="-117"/>
                                    </p:animMotion>
                                  </p:childTnLst>
                                </p:cTn>
                              </p:par>
                              <p:par>
                                <p:cTn id="15" presetID="53" presetClass="entr" presetSubtype="0" fill="hold" grpId="0" nodeType="withEffect">
                                  <p:stCondLst>
                                    <p:cond delay="0"/>
                                  </p:stCondLst>
                                  <p:childTnLst>
                                    <p:set>
                                      <p:cBhvr>
                                        <p:cTn id="16" dur="1" fill="hold">
                                          <p:stCondLst>
                                            <p:cond delay="0"/>
                                          </p:stCondLst>
                                        </p:cTn>
                                        <p:tgtEl>
                                          <p:spTgt spid="552970"/>
                                        </p:tgtEl>
                                        <p:attrNameLst>
                                          <p:attrName>style.visibility</p:attrName>
                                        </p:attrNameLst>
                                      </p:cBhvr>
                                      <p:to>
                                        <p:strVal val="visible"/>
                                      </p:to>
                                    </p:set>
                                    <p:anim calcmode="lin" valueType="num">
                                      <p:cBhvr>
                                        <p:cTn id="17" dur="1000" fill="hold"/>
                                        <p:tgtEl>
                                          <p:spTgt spid="552970"/>
                                        </p:tgtEl>
                                        <p:attrNameLst>
                                          <p:attrName>ppt_w</p:attrName>
                                        </p:attrNameLst>
                                      </p:cBhvr>
                                      <p:tavLst>
                                        <p:tav tm="0">
                                          <p:val>
                                            <p:fltVal val="0"/>
                                          </p:val>
                                        </p:tav>
                                        <p:tav tm="100000">
                                          <p:val>
                                            <p:strVal val="#ppt_w"/>
                                          </p:val>
                                        </p:tav>
                                      </p:tavLst>
                                    </p:anim>
                                    <p:anim calcmode="lin" valueType="num">
                                      <p:cBhvr>
                                        <p:cTn id="18" dur="1000" fill="hold"/>
                                        <p:tgtEl>
                                          <p:spTgt spid="552970"/>
                                        </p:tgtEl>
                                        <p:attrNameLst>
                                          <p:attrName>ppt_h</p:attrName>
                                        </p:attrNameLst>
                                      </p:cBhvr>
                                      <p:tavLst>
                                        <p:tav tm="0">
                                          <p:val>
                                            <p:fltVal val="0"/>
                                          </p:val>
                                        </p:tav>
                                        <p:tav tm="100000">
                                          <p:val>
                                            <p:strVal val="#ppt_h"/>
                                          </p:val>
                                        </p:tav>
                                      </p:tavLst>
                                    </p:anim>
                                    <p:animEffect transition="in" filter="fade">
                                      <p:cBhvr>
                                        <p:cTn id="19" dur="1000"/>
                                        <p:tgtEl>
                                          <p:spTgt spid="552970"/>
                                        </p:tgtEl>
                                      </p:cBhvr>
                                    </p:animEffect>
                                  </p:childTnLst>
                                </p:cTn>
                              </p:par>
                            </p:childTnLst>
                          </p:cTn>
                        </p:par>
                        <p:par>
                          <p:cTn id="20" fill="hold">
                            <p:stCondLst>
                              <p:cond delay="2500"/>
                            </p:stCondLst>
                            <p:childTnLst>
                              <p:par>
                                <p:cTn id="21" presetID="29" presetClass="entr" presetSubtype="0" fill="hold" nodeType="afterEffect">
                                  <p:stCondLst>
                                    <p:cond delay="200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ppt_x</p:attrName>
                                        </p:attrNameLst>
                                      </p:cBhvr>
                                      <p:tavLst>
                                        <p:tav tm="0">
                                          <p:val>
                                            <p:strVal val="#ppt_x-.2"/>
                                          </p:val>
                                        </p:tav>
                                        <p:tav tm="100000">
                                          <p:val>
                                            <p:strVal val="#ppt_x"/>
                                          </p:val>
                                        </p:tav>
                                      </p:tavLst>
                                    </p:anim>
                                    <p:anim calcmode="lin" valueType="num">
                                      <p:cBhvr>
                                        <p:cTn id="2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8" grpId="0" animBg="1"/>
      <p:bldP spid="552969" grpId="0" animBg="1"/>
      <p:bldP spid="552970" grpId="0" animBg="1"/>
      <p:bldP spid="55299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Formation of Anion</a:t>
            </a:r>
          </a:p>
        </p:txBody>
      </p:sp>
      <p:sp>
        <p:nvSpPr>
          <p:cNvPr id="40963" name="Oval 3"/>
          <p:cNvSpPr>
            <a:spLocks noChangeAspect="1" noChangeArrowheads="1"/>
          </p:cNvSpPr>
          <p:nvPr/>
        </p:nvSpPr>
        <p:spPr bwMode="auto">
          <a:xfrm>
            <a:off x="287338" y="2538413"/>
            <a:ext cx="3675062" cy="3675062"/>
          </a:xfrm>
          <a:prstGeom prst="ellipse">
            <a:avLst/>
          </a:prstGeom>
          <a:noFill/>
          <a:ln w="9525">
            <a:solidFill>
              <a:schemeClr val="tx1"/>
            </a:solidFill>
            <a:miter lim="800000"/>
            <a:headEnd/>
            <a:tailEnd/>
          </a:ln>
        </p:spPr>
        <p:txBody>
          <a:bodyPr wrap="none" anchor="ctr"/>
          <a:lstStyle/>
          <a:p>
            <a:endParaRPr lang="en-US"/>
          </a:p>
        </p:txBody>
      </p:sp>
      <p:sp>
        <p:nvSpPr>
          <p:cNvPr id="40964" name="Oval 4"/>
          <p:cNvSpPr>
            <a:spLocks noChangeAspect="1" noChangeArrowheads="1"/>
          </p:cNvSpPr>
          <p:nvPr/>
        </p:nvSpPr>
        <p:spPr bwMode="auto">
          <a:xfrm>
            <a:off x="744538" y="3027363"/>
            <a:ext cx="2787650" cy="2787650"/>
          </a:xfrm>
          <a:prstGeom prst="ellipse">
            <a:avLst/>
          </a:prstGeom>
          <a:noFill/>
          <a:ln w="9525">
            <a:solidFill>
              <a:schemeClr val="tx1"/>
            </a:solidFill>
            <a:miter lim="800000"/>
            <a:headEnd/>
            <a:tailEnd/>
          </a:ln>
        </p:spPr>
        <p:txBody>
          <a:bodyPr wrap="none" anchor="ctr"/>
          <a:lstStyle/>
          <a:p>
            <a:endParaRPr lang="en-US"/>
          </a:p>
        </p:txBody>
      </p:sp>
      <p:sp>
        <p:nvSpPr>
          <p:cNvPr id="40965" name="Oval 5"/>
          <p:cNvSpPr>
            <a:spLocks noChangeAspect="1" noChangeArrowheads="1"/>
          </p:cNvSpPr>
          <p:nvPr/>
        </p:nvSpPr>
        <p:spPr bwMode="auto">
          <a:xfrm>
            <a:off x="1284288" y="3511550"/>
            <a:ext cx="1746250" cy="1746250"/>
          </a:xfrm>
          <a:prstGeom prst="ellipse">
            <a:avLst/>
          </a:prstGeom>
          <a:noFill/>
          <a:ln w="9525">
            <a:solidFill>
              <a:schemeClr val="tx1"/>
            </a:solidFill>
            <a:miter lim="800000"/>
            <a:headEnd/>
            <a:tailEnd/>
          </a:ln>
        </p:spPr>
        <p:txBody>
          <a:bodyPr wrap="none" anchor="ctr"/>
          <a:lstStyle/>
          <a:p>
            <a:endParaRPr lang="en-US"/>
          </a:p>
        </p:txBody>
      </p:sp>
      <p:sp>
        <p:nvSpPr>
          <p:cNvPr id="40966" name="Oval 6"/>
          <p:cNvSpPr>
            <a:spLocks noChangeAspect="1" noChangeArrowheads="1"/>
          </p:cNvSpPr>
          <p:nvPr/>
        </p:nvSpPr>
        <p:spPr bwMode="auto">
          <a:xfrm>
            <a:off x="1811338" y="4035425"/>
            <a:ext cx="695325" cy="695325"/>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17</a:t>
            </a:r>
            <a:r>
              <a:rPr lang="en-US" sz="1800" i="1">
                <a:latin typeface="Arial" charset="0"/>
              </a:rPr>
              <a:t>p</a:t>
            </a:r>
            <a:r>
              <a:rPr lang="en-US" sz="1800" i="1" baseline="30000">
                <a:latin typeface="Arial" charset="0"/>
              </a:rPr>
              <a:t>+</a:t>
            </a:r>
          </a:p>
        </p:txBody>
      </p:sp>
      <p:sp>
        <p:nvSpPr>
          <p:cNvPr id="40967" name="Text Box 7"/>
          <p:cNvSpPr txBox="1">
            <a:spLocks noChangeArrowheads="1"/>
          </p:cNvSpPr>
          <p:nvPr/>
        </p:nvSpPr>
        <p:spPr bwMode="auto">
          <a:xfrm>
            <a:off x="1477963" y="1744663"/>
            <a:ext cx="1555750" cy="641350"/>
          </a:xfrm>
          <a:prstGeom prst="rect">
            <a:avLst/>
          </a:prstGeom>
          <a:noFill/>
          <a:ln w="9525">
            <a:noFill/>
            <a:miter lim="800000"/>
            <a:headEnd/>
            <a:tailEnd/>
          </a:ln>
        </p:spPr>
        <p:txBody>
          <a:bodyPr wrap="none">
            <a:spAutoFit/>
          </a:bodyPr>
          <a:lstStyle/>
          <a:p>
            <a:pPr algn="ctr"/>
            <a:r>
              <a:rPr lang="en-US" sz="1800">
                <a:latin typeface="Arial" charset="0"/>
              </a:rPr>
              <a:t>chlorine atom</a:t>
            </a:r>
          </a:p>
          <a:p>
            <a:pPr algn="ctr"/>
            <a:r>
              <a:rPr lang="en-US" sz="1800">
                <a:latin typeface="Arial" charset="0"/>
              </a:rPr>
              <a:t>Cl</a:t>
            </a:r>
          </a:p>
        </p:txBody>
      </p:sp>
      <p:sp>
        <p:nvSpPr>
          <p:cNvPr id="40968" name="Oval 8"/>
          <p:cNvSpPr>
            <a:spLocks noChangeArrowheads="1"/>
          </p:cNvSpPr>
          <p:nvPr/>
        </p:nvSpPr>
        <p:spPr bwMode="auto">
          <a:xfrm>
            <a:off x="973138" y="5756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553993" name="Freeform 9"/>
          <p:cNvSpPr>
            <a:spLocks/>
          </p:cNvSpPr>
          <p:nvPr/>
        </p:nvSpPr>
        <p:spPr bwMode="auto">
          <a:xfrm>
            <a:off x="4021138" y="2327275"/>
            <a:ext cx="609600" cy="1219200"/>
          </a:xfrm>
          <a:custGeom>
            <a:avLst/>
            <a:gdLst>
              <a:gd name="T0" fmla="*/ 0 w 384"/>
              <a:gd name="T1" fmla="*/ 1219200 h 768"/>
              <a:gd name="T2" fmla="*/ 381000 w 384"/>
              <a:gd name="T3" fmla="*/ 685800 h 768"/>
              <a:gd name="T4" fmla="*/ 609600 w 384"/>
              <a:gd name="T5" fmla="*/ 0 h 768"/>
              <a:gd name="T6" fmla="*/ 0 60000 65536"/>
              <a:gd name="T7" fmla="*/ 0 60000 65536"/>
              <a:gd name="T8" fmla="*/ 0 60000 65536"/>
              <a:gd name="T9" fmla="*/ 0 w 384"/>
              <a:gd name="T10" fmla="*/ 0 h 768"/>
              <a:gd name="T11" fmla="*/ 384 w 384"/>
              <a:gd name="T12" fmla="*/ 768 h 768"/>
            </a:gdLst>
            <a:ahLst/>
            <a:cxnLst>
              <a:cxn ang="T6">
                <a:pos x="T0" y="T1"/>
              </a:cxn>
              <a:cxn ang="T7">
                <a:pos x="T2" y="T3"/>
              </a:cxn>
              <a:cxn ang="T8">
                <a:pos x="T4" y="T5"/>
              </a:cxn>
            </a:cxnLst>
            <a:rect l="T9" t="T10" r="T11" b="T12"/>
            <a:pathLst>
              <a:path w="384" h="768">
                <a:moveTo>
                  <a:pt x="0" y="768"/>
                </a:moveTo>
                <a:cubicBezTo>
                  <a:pt x="88" y="664"/>
                  <a:pt x="176" y="560"/>
                  <a:pt x="240" y="432"/>
                </a:cubicBezTo>
                <a:cubicBezTo>
                  <a:pt x="304" y="304"/>
                  <a:pt x="360" y="72"/>
                  <a:pt x="384" y="0"/>
                </a:cubicBezTo>
              </a:path>
            </a:pathLst>
          </a:custGeom>
          <a:noFill/>
          <a:ln w="19050">
            <a:solidFill>
              <a:srgbClr val="3366FF"/>
            </a:solidFill>
            <a:miter lim="800000"/>
            <a:headEnd type="triangle" w="med" len="med"/>
            <a:tailEnd/>
          </a:ln>
        </p:spPr>
        <p:txBody>
          <a:bodyPr wrap="none"/>
          <a:lstStyle/>
          <a:p>
            <a:endParaRPr lang="en-US"/>
          </a:p>
        </p:txBody>
      </p:sp>
      <p:sp>
        <p:nvSpPr>
          <p:cNvPr id="40970" name="Oval 10"/>
          <p:cNvSpPr>
            <a:spLocks noChangeArrowheads="1"/>
          </p:cNvSpPr>
          <p:nvPr/>
        </p:nvSpPr>
        <p:spPr bwMode="auto">
          <a:xfrm>
            <a:off x="15827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1" name="Oval 11"/>
          <p:cNvSpPr>
            <a:spLocks noChangeArrowheads="1"/>
          </p:cNvSpPr>
          <p:nvPr/>
        </p:nvSpPr>
        <p:spPr bwMode="auto">
          <a:xfrm>
            <a:off x="2573338" y="4748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2" name="Oval 12"/>
          <p:cNvSpPr>
            <a:spLocks noChangeArrowheads="1"/>
          </p:cNvSpPr>
          <p:nvPr/>
        </p:nvSpPr>
        <p:spPr bwMode="auto">
          <a:xfrm>
            <a:off x="2268538" y="2919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3" name="Oval 13"/>
          <p:cNvSpPr>
            <a:spLocks noChangeArrowheads="1"/>
          </p:cNvSpPr>
          <p:nvPr/>
        </p:nvSpPr>
        <p:spPr bwMode="auto">
          <a:xfrm>
            <a:off x="3030538" y="3376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4" name="Oval 14"/>
          <p:cNvSpPr>
            <a:spLocks noChangeArrowheads="1"/>
          </p:cNvSpPr>
          <p:nvPr/>
        </p:nvSpPr>
        <p:spPr bwMode="auto">
          <a:xfrm>
            <a:off x="973138" y="3224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5" name="Oval 15"/>
          <p:cNvSpPr>
            <a:spLocks noChangeArrowheads="1"/>
          </p:cNvSpPr>
          <p:nvPr/>
        </p:nvSpPr>
        <p:spPr bwMode="auto">
          <a:xfrm>
            <a:off x="592138" y="4138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6" name="Oval 16"/>
          <p:cNvSpPr>
            <a:spLocks noChangeArrowheads="1"/>
          </p:cNvSpPr>
          <p:nvPr/>
        </p:nvSpPr>
        <p:spPr bwMode="auto">
          <a:xfrm>
            <a:off x="820738" y="49768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7" name="Oval 17"/>
          <p:cNvSpPr>
            <a:spLocks noChangeArrowheads="1"/>
          </p:cNvSpPr>
          <p:nvPr/>
        </p:nvSpPr>
        <p:spPr bwMode="auto">
          <a:xfrm>
            <a:off x="1506538" y="55864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8" name="Oval 18"/>
          <p:cNvSpPr>
            <a:spLocks noChangeArrowheads="1"/>
          </p:cNvSpPr>
          <p:nvPr/>
        </p:nvSpPr>
        <p:spPr bwMode="auto">
          <a:xfrm>
            <a:off x="2497138" y="55102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79" name="Oval 19"/>
          <p:cNvSpPr>
            <a:spLocks noChangeArrowheads="1"/>
          </p:cNvSpPr>
          <p:nvPr/>
        </p:nvSpPr>
        <p:spPr bwMode="auto">
          <a:xfrm>
            <a:off x="3259138" y="4519613"/>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554004" name="Oval 20"/>
          <p:cNvSpPr>
            <a:spLocks noChangeArrowheads="1"/>
          </p:cNvSpPr>
          <p:nvPr/>
        </p:nvSpPr>
        <p:spPr bwMode="auto">
          <a:xfrm>
            <a:off x="4554538" y="2098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1" name="Oval 21"/>
          <p:cNvSpPr>
            <a:spLocks noChangeArrowheads="1"/>
          </p:cNvSpPr>
          <p:nvPr/>
        </p:nvSpPr>
        <p:spPr bwMode="auto">
          <a:xfrm>
            <a:off x="3487738" y="5146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2" name="Oval 22"/>
          <p:cNvSpPr>
            <a:spLocks noChangeArrowheads="1"/>
          </p:cNvSpPr>
          <p:nvPr/>
        </p:nvSpPr>
        <p:spPr bwMode="auto">
          <a:xfrm>
            <a:off x="2192338" y="5984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3" name="Oval 23"/>
          <p:cNvSpPr>
            <a:spLocks noChangeArrowheads="1"/>
          </p:cNvSpPr>
          <p:nvPr/>
        </p:nvSpPr>
        <p:spPr bwMode="auto">
          <a:xfrm>
            <a:off x="287338" y="49942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4" name="Oval 24"/>
          <p:cNvSpPr>
            <a:spLocks noChangeArrowheads="1"/>
          </p:cNvSpPr>
          <p:nvPr/>
        </p:nvSpPr>
        <p:spPr bwMode="auto">
          <a:xfrm>
            <a:off x="211138" y="36226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5" name="Oval 25"/>
          <p:cNvSpPr>
            <a:spLocks noChangeArrowheads="1"/>
          </p:cNvSpPr>
          <p:nvPr/>
        </p:nvSpPr>
        <p:spPr bwMode="auto">
          <a:xfrm>
            <a:off x="1506538" y="24034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86" name="Oval 26"/>
          <p:cNvSpPr>
            <a:spLocks noChangeArrowheads="1"/>
          </p:cNvSpPr>
          <p:nvPr/>
        </p:nvSpPr>
        <p:spPr bwMode="auto">
          <a:xfrm>
            <a:off x="2649538" y="2555875"/>
            <a:ext cx="381000" cy="38100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554011" name="AutoShape 27"/>
          <p:cNvSpPr>
            <a:spLocks noChangeArrowheads="1"/>
          </p:cNvSpPr>
          <p:nvPr/>
        </p:nvSpPr>
        <p:spPr bwMode="auto">
          <a:xfrm>
            <a:off x="3962400" y="1870075"/>
            <a:ext cx="1371600" cy="1752600"/>
          </a:xfrm>
          <a:prstGeom prst="rightArrow">
            <a:avLst>
              <a:gd name="adj1" fmla="val 50000"/>
              <a:gd name="adj2" fmla="val 25000"/>
            </a:avLst>
          </a:prstGeom>
          <a:solidFill>
            <a:srgbClr val="658AFF"/>
          </a:solidFill>
          <a:ln w="9525">
            <a:noFill/>
            <a:miter lim="800000"/>
            <a:headEnd/>
            <a:tailEnd/>
          </a:ln>
        </p:spPr>
        <p:txBody>
          <a:bodyPr wrap="none" anchor="ctr"/>
          <a:lstStyle/>
          <a:p>
            <a:pPr algn="ctr"/>
            <a:r>
              <a:rPr lang="en-US" sz="1600">
                <a:latin typeface="Arial" charset="0"/>
              </a:rPr>
              <a:t>gain of </a:t>
            </a:r>
          </a:p>
          <a:p>
            <a:pPr algn="ctr"/>
            <a:r>
              <a:rPr lang="en-US" sz="1600">
                <a:latin typeface="Arial" charset="0"/>
              </a:rPr>
              <a:t>one valence </a:t>
            </a:r>
          </a:p>
          <a:p>
            <a:pPr algn="ctr"/>
            <a:r>
              <a:rPr lang="en-US" sz="1600">
                <a:latin typeface="Arial" charset="0"/>
              </a:rPr>
              <a:t>electron</a:t>
            </a:r>
          </a:p>
        </p:txBody>
      </p:sp>
      <p:grpSp>
        <p:nvGrpSpPr>
          <p:cNvPr id="2" name="Group 28"/>
          <p:cNvGrpSpPr>
            <a:grpSpLocks/>
          </p:cNvGrpSpPr>
          <p:nvPr/>
        </p:nvGrpSpPr>
        <p:grpSpPr bwMode="auto">
          <a:xfrm>
            <a:off x="5164138" y="1717675"/>
            <a:ext cx="3751262" cy="4683125"/>
            <a:chOff x="3253" y="1082"/>
            <a:chExt cx="2363" cy="2950"/>
          </a:xfrm>
        </p:grpSpPr>
        <p:grpSp>
          <p:nvGrpSpPr>
            <p:cNvPr id="40991" name="Group 29"/>
            <p:cNvGrpSpPr>
              <a:grpSpLocks/>
            </p:cNvGrpSpPr>
            <p:nvPr/>
          </p:nvGrpSpPr>
          <p:grpSpPr bwMode="auto">
            <a:xfrm>
              <a:off x="3253" y="1082"/>
              <a:ext cx="2363" cy="2950"/>
              <a:chOff x="3360" y="1056"/>
              <a:chExt cx="2363" cy="2950"/>
            </a:xfrm>
          </p:grpSpPr>
          <p:sp>
            <p:nvSpPr>
              <p:cNvPr id="40994" name="Text Box 30"/>
              <p:cNvSpPr txBox="1">
                <a:spLocks noChangeArrowheads="1"/>
              </p:cNvSpPr>
              <p:nvPr/>
            </p:nvSpPr>
            <p:spPr bwMode="auto">
              <a:xfrm>
                <a:off x="4188" y="1056"/>
                <a:ext cx="852" cy="404"/>
              </a:xfrm>
              <a:prstGeom prst="rect">
                <a:avLst/>
              </a:prstGeom>
              <a:noFill/>
              <a:ln w="9525">
                <a:noFill/>
                <a:miter lim="800000"/>
                <a:headEnd/>
                <a:tailEnd/>
              </a:ln>
            </p:spPr>
            <p:txBody>
              <a:bodyPr wrap="none">
                <a:spAutoFit/>
              </a:bodyPr>
              <a:lstStyle/>
              <a:p>
                <a:pPr algn="ctr"/>
                <a:r>
                  <a:rPr lang="en-US" sz="1800">
                    <a:latin typeface="Arial" charset="0"/>
                  </a:rPr>
                  <a:t>chloride ion</a:t>
                </a:r>
              </a:p>
              <a:p>
                <a:pPr algn="ctr"/>
                <a:r>
                  <a:rPr lang="en-US" sz="1800">
                    <a:latin typeface="Arial" charset="0"/>
                  </a:rPr>
                  <a:t>Cl</a:t>
                </a:r>
                <a:r>
                  <a:rPr lang="en-US" sz="1800" baseline="30000">
                    <a:latin typeface="Arial" charset="0"/>
                  </a:rPr>
                  <a:t>1-</a:t>
                </a:r>
                <a:endParaRPr lang="en-US" sz="1800">
                  <a:latin typeface="Arial" charset="0"/>
                </a:endParaRPr>
              </a:p>
            </p:txBody>
          </p:sp>
          <p:sp>
            <p:nvSpPr>
              <p:cNvPr id="40995" name="Oval 31"/>
              <p:cNvSpPr>
                <a:spLocks noChangeAspect="1" noChangeArrowheads="1"/>
              </p:cNvSpPr>
              <p:nvPr/>
            </p:nvSpPr>
            <p:spPr bwMode="auto">
              <a:xfrm>
                <a:off x="3696" y="1855"/>
                <a:ext cx="1756" cy="1756"/>
              </a:xfrm>
              <a:prstGeom prst="ellipse">
                <a:avLst/>
              </a:prstGeom>
              <a:noFill/>
              <a:ln w="9525">
                <a:solidFill>
                  <a:schemeClr val="tx1"/>
                </a:solidFill>
                <a:miter lim="800000"/>
                <a:headEnd/>
                <a:tailEnd/>
              </a:ln>
            </p:spPr>
            <p:txBody>
              <a:bodyPr wrap="none" anchor="ctr"/>
              <a:lstStyle/>
              <a:p>
                <a:endParaRPr lang="en-US"/>
              </a:p>
            </p:txBody>
          </p:sp>
          <p:sp>
            <p:nvSpPr>
              <p:cNvPr id="40996" name="Oval 32"/>
              <p:cNvSpPr>
                <a:spLocks noChangeAspect="1" noChangeArrowheads="1"/>
              </p:cNvSpPr>
              <p:nvPr/>
            </p:nvSpPr>
            <p:spPr bwMode="auto">
              <a:xfrm>
                <a:off x="4036" y="2160"/>
                <a:ext cx="1100" cy="1100"/>
              </a:xfrm>
              <a:prstGeom prst="ellipse">
                <a:avLst/>
              </a:prstGeom>
              <a:noFill/>
              <a:ln w="9525">
                <a:solidFill>
                  <a:schemeClr val="tx1"/>
                </a:solidFill>
                <a:miter lim="800000"/>
                <a:headEnd/>
                <a:tailEnd/>
              </a:ln>
            </p:spPr>
            <p:txBody>
              <a:bodyPr wrap="none" anchor="ctr"/>
              <a:lstStyle/>
              <a:p>
                <a:endParaRPr lang="en-US"/>
              </a:p>
            </p:txBody>
          </p:sp>
          <p:sp>
            <p:nvSpPr>
              <p:cNvPr id="40997" name="Oval 33"/>
              <p:cNvSpPr>
                <a:spLocks noChangeAspect="1" noChangeArrowheads="1"/>
              </p:cNvSpPr>
              <p:nvPr/>
            </p:nvSpPr>
            <p:spPr bwMode="auto">
              <a:xfrm>
                <a:off x="4368" y="2490"/>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17</a:t>
                </a:r>
                <a:r>
                  <a:rPr lang="en-US" sz="1800" i="1">
                    <a:latin typeface="Arial" charset="0"/>
                  </a:rPr>
                  <a:t>p</a:t>
                </a:r>
                <a:r>
                  <a:rPr lang="en-US" sz="1800" i="1" baseline="30000">
                    <a:latin typeface="Arial" charset="0"/>
                  </a:rPr>
                  <a:t>+</a:t>
                </a:r>
              </a:p>
            </p:txBody>
          </p:sp>
          <p:sp>
            <p:nvSpPr>
              <p:cNvPr id="40998" name="Oval 34"/>
              <p:cNvSpPr>
                <a:spLocks noChangeArrowheads="1"/>
              </p:cNvSpPr>
              <p:nvPr/>
            </p:nvSpPr>
            <p:spPr bwMode="auto">
              <a:xfrm>
                <a:off x="3936" y="250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99" name="Oval 35"/>
              <p:cNvSpPr>
                <a:spLocks noChangeArrowheads="1"/>
              </p:cNvSpPr>
              <p:nvPr/>
            </p:nvSpPr>
            <p:spPr bwMode="auto">
              <a:xfrm>
                <a:off x="4992" y="274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0" name="Oval 36"/>
              <p:cNvSpPr>
                <a:spLocks noChangeArrowheads="1"/>
              </p:cNvSpPr>
              <p:nvPr/>
            </p:nvSpPr>
            <p:spPr bwMode="auto">
              <a:xfrm>
                <a:off x="4368" y="178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1" name="Oval 37"/>
              <p:cNvSpPr>
                <a:spLocks noChangeArrowheads="1"/>
              </p:cNvSpPr>
              <p:nvPr/>
            </p:nvSpPr>
            <p:spPr bwMode="auto">
              <a:xfrm>
                <a:off x="4944" y="193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2" name="Oval 38"/>
              <p:cNvSpPr>
                <a:spLocks noChangeArrowheads="1"/>
              </p:cNvSpPr>
              <p:nvPr/>
            </p:nvSpPr>
            <p:spPr bwMode="auto">
              <a:xfrm>
                <a:off x="3840" y="197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3" name="Oval 39"/>
              <p:cNvSpPr>
                <a:spLocks noChangeArrowheads="1"/>
              </p:cNvSpPr>
              <p:nvPr/>
            </p:nvSpPr>
            <p:spPr bwMode="auto">
              <a:xfrm>
                <a:off x="3600" y="279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4" name="Oval 40"/>
              <p:cNvSpPr>
                <a:spLocks noChangeArrowheads="1"/>
              </p:cNvSpPr>
              <p:nvPr/>
            </p:nvSpPr>
            <p:spPr bwMode="auto">
              <a:xfrm>
                <a:off x="3984" y="332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5" name="Oval 41"/>
              <p:cNvSpPr>
                <a:spLocks noChangeArrowheads="1"/>
              </p:cNvSpPr>
              <p:nvPr/>
            </p:nvSpPr>
            <p:spPr bwMode="auto">
              <a:xfrm>
                <a:off x="4512" y="346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6" name="Oval 42"/>
              <p:cNvSpPr>
                <a:spLocks noChangeArrowheads="1"/>
              </p:cNvSpPr>
              <p:nvPr/>
            </p:nvSpPr>
            <p:spPr bwMode="auto">
              <a:xfrm>
                <a:off x="5088" y="322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7" name="Oval 43"/>
              <p:cNvSpPr>
                <a:spLocks noChangeArrowheads="1"/>
              </p:cNvSpPr>
              <p:nvPr/>
            </p:nvSpPr>
            <p:spPr bwMode="auto">
              <a:xfrm>
                <a:off x="5280" y="245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08" name="Oval 44"/>
              <p:cNvSpPr>
                <a:spLocks noChangeAspect="1" noChangeArrowheads="1"/>
              </p:cNvSpPr>
              <p:nvPr/>
            </p:nvSpPr>
            <p:spPr bwMode="auto">
              <a:xfrm>
                <a:off x="3408" y="1595"/>
                <a:ext cx="2315" cy="2315"/>
              </a:xfrm>
              <a:prstGeom prst="ellipse">
                <a:avLst/>
              </a:prstGeom>
              <a:noFill/>
              <a:ln w="9525">
                <a:solidFill>
                  <a:schemeClr val="tx1"/>
                </a:solidFill>
                <a:miter lim="800000"/>
                <a:headEnd/>
                <a:tailEnd/>
              </a:ln>
            </p:spPr>
            <p:txBody>
              <a:bodyPr wrap="none" anchor="ctr"/>
              <a:lstStyle/>
              <a:p>
                <a:endParaRPr lang="en-US"/>
              </a:p>
            </p:txBody>
          </p:sp>
          <p:sp>
            <p:nvSpPr>
              <p:cNvPr id="41009" name="Oval 45"/>
              <p:cNvSpPr>
                <a:spLocks noChangeArrowheads="1"/>
              </p:cNvSpPr>
              <p:nvPr/>
            </p:nvSpPr>
            <p:spPr bwMode="auto">
              <a:xfrm>
                <a:off x="5424" y="323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10" name="Oval 46"/>
              <p:cNvSpPr>
                <a:spLocks noChangeArrowheads="1"/>
              </p:cNvSpPr>
              <p:nvPr/>
            </p:nvSpPr>
            <p:spPr bwMode="auto">
              <a:xfrm>
                <a:off x="4608" y="376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11" name="Oval 47"/>
              <p:cNvSpPr>
                <a:spLocks noChangeArrowheads="1"/>
              </p:cNvSpPr>
              <p:nvPr/>
            </p:nvSpPr>
            <p:spPr bwMode="auto">
              <a:xfrm>
                <a:off x="3408" y="314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12" name="Oval 48"/>
              <p:cNvSpPr>
                <a:spLocks noChangeArrowheads="1"/>
              </p:cNvSpPr>
              <p:nvPr/>
            </p:nvSpPr>
            <p:spPr bwMode="auto">
              <a:xfrm>
                <a:off x="3360" y="227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13" name="Oval 49"/>
              <p:cNvSpPr>
                <a:spLocks noChangeArrowheads="1"/>
              </p:cNvSpPr>
              <p:nvPr/>
            </p:nvSpPr>
            <p:spPr bwMode="auto">
              <a:xfrm>
                <a:off x="4176" y="151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014" name="Oval 50"/>
              <p:cNvSpPr>
                <a:spLocks noChangeArrowheads="1"/>
              </p:cNvSpPr>
              <p:nvPr/>
            </p:nvSpPr>
            <p:spPr bwMode="auto">
              <a:xfrm>
                <a:off x="4896" y="160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sp>
          <p:nvSpPr>
            <p:cNvPr id="40992" name="Oval 51"/>
            <p:cNvSpPr>
              <a:spLocks noChangeArrowheads="1"/>
            </p:cNvSpPr>
            <p:nvPr/>
          </p:nvSpPr>
          <p:spPr bwMode="auto">
            <a:xfrm>
              <a:off x="3936" y="374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0993" name="Oval 52"/>
            <p:cNvSpPr>
              <a:spLocks noChangeArrowheads="1"/>
            </p:cNvSpPr>
            <p:nvPr/>
          </p:nvSpPr>
          <p:spPr bwMode="auto">
            <a:xfrm>
              <a:off x="5328" y="21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sp>
        <p:nvSpPr>
          <p:cNvPr id="40989" name="AutoShape 53">
            <a:hlinkClick r:id="rId3" action="ppaction://hlinksldjump" highlightClick="1"/>
          </p:cNvPr>
          <p:cNvSpPr>
            <a:spLocks noChangeArrowheads="1"/>
          </p:cNvSpPr>
          <p:nvPr/>
        </p:nvSpPr>
        <p:spPr bwMode="auto">
          <a:xfrm>
            <a:off x="0" y="61722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0990" name="AutoShape 54">
            <a:hlinkClick r:id="" action="ppaction://noaction" highlightClick="1"/>
            <a:hlinkHover r:id="" action="ppaction://hlinkshowjump?jump=lastslideviewed"/>
          </p:cNvPr>
          <p:cNvSpPr>
            <a:spLocks noChangeArrowheads="1"/>
          </p:cNvSpPr>
          <p:nvPr/>
        </p:nvSpPr>
        <p:spPr bwMode="auto">
          <a:xfrm>
            <a:off x="8901113" y="6616700"/>
            <a:ext cx="242887" cy="241300"/>
          </a:xfrm>
          <a:prstGeom prst="actionButtonReturn">
            <a:avLst/>
          </a:prstGeom>
          <a:solidFill>
            <a:schemeClr val="accent2">
              <a:alpha val="10196"/>
            </a:schemeClr>
          </a:solidFill>
          <a:ln w="9525">
            <a:noFill/>
            <a:miter lim="800000"/>
            <a:headEnd/>
            <a:tailEnd/>
          </a:ln>
        </p:spPr>
        <p:txBody>
          <a:bodyPr wrap="none" anchor="ct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3993"/>
                                        </p:tgtEl>
                                        <p:attrNameLst>
                                          <p:attrName>style.visibility</p:attrName>
                                        </p:attrNameLst>
                                      </p:cBhvr>
                                      <p:to>
                                        <p:strVal val="visible"/>
                                      </p:to>
                                    </p:set>
                                    <p:animEffect transition="in" filter="wipe(up)">
                                      <p:cBhvr>
                                        <p:cTn id="7" dur="500"/>
                                        <p:tgtEl>
                                          <p:spTgt spid="553993"/>
                                        </p:tgtEl>
                                      </p:cBhvr>
                                    </p:animEffect>
                                  </p:childTnLst>
                                </p:cTn>
                              </p:par>
                              <p:par>
                                <p:cTn id="8" presetID="53" presetClass="entr" presetSubtype="0" fill="hold" nodeType="withEffect">
                                  <p:stCondLst>
                                    <p:cond delay="0"/>
                                  </p:stCondLst>
                                  <p:childTnLst>
                                    <p:set>
                                      <p:cBhvr>
                                        <p:cTn id="9" dur="1" fill="hold">
                                          <p:stCondLst>
                                            <p:cond delay="0"/>
                                          </p:stCondLst>
                                        </p:cTn>
                                        <p:tgtEl>
                                          <p:spTgt spid="554011"/>
                                        </p:tgtEl>
                                        <p:attrNameLst>
                                          <p:attrName>style.visibility</p:attrName>
                                        </p:attrNameLst>
                                      </p:cBhvr>
                                      <p:to>
                                        <p:strVal val="visible"/>
                                      </p:to>
                                    </p:set>
                                    <p:anim calcmode="lin" valueType="num">
                                      <p:cBhvr>
                                        <p:cTn id="10" dur="1000" fill="hold"/>
                                        <p:tgtEl>
                                          <p:spTgt spid="554011"/>
                                        </p:tgtEl>
                                        <p:attrNameLst>
                                          <p:attrName>ppt_w</p:attrName>
                                        </p:attrNameLst>
                                      </p:cBhvr>
                                      <p:tavLst>
                                        <p:tav tm="0">
                                          <p:val>
                                            <p:fltVal val="0"/>
                                          </p:val>
                                        </p:tav>
                                        <p:tav tm="100000">
                                          <p:val>
                                            <p:strVal val="#ppt_w"/>
                                          </p:val>
                                        </p:tav>
                                      </p:tavLst>
                                    </p:anim>
                                    <p:anim calcmode="lin" valueType="num">
                                      <p:cBhvr>
                                        <p:cTn id="11" dur="1000" fill="hold"/>
                                        <p:tgtEl>
                                          <p:spTgt spid="554011"/>
                                        </p:tgtEl>
                                        <p:attrNameLst>
                                          <p:attrName>ppt_h</p:attrName>
                                        </p:attrNameLst>
                                      </p:cBhvr>
                                      <p:tavLst>
                                        <p:tav tm="0">
                                          <p:val>
                                            <p:fltVal val="0"/>
                                          </p:val>
                                        </p:tav>
                                        <p:tav tm="100000">
                                          <p:val>
                                            <p:strVal val="#ppt_h"/>
                                          </p:val>
                                        </p:tav>
                                      </p:tavLst>
                                    </p:anim>
                                    <p:animEffect transition="in" filter="fade">
                                      <p:cBhvr>
                                        <p:cTn id="12" dur="1000"/>
                                        <p:tgtEl>
                                          <p:spTgt spid="554011"/>
                                        </p:tgtEl>
                                      </p:cBhvr>
                                    </p:animEffect>
                                  </p:childTnLst>
                                </p:cTn>
                              </p:par>
                              <p:par>
                                <p:cTn id="13" presetID="9" presetClass="emph" presetSubtype="0" grpId="3" nodeType="withEffect">
                                  <p:stCondLst>
                                    <p:cond delay="0"/>
                                  </p:stCondLst>
                                  <p:childTnLst>
                                    <p:set>
                                      <p:cBhvr rctx="PPT">
                                        <p:cTn id="14" dur="indefinite"/>
                                        <p:tgtEl>
                                          <p:spTgt spid="554004"/>
                                        </p:tgtEl>
                                        <p:attrNameLst>
                                          <p:attrName>style.opacity</p:attrName>
                                        </p:attrNameLst>
                                      </p:cBhvr>
                                      <p:to>
                                        <p:strVal val="0.75"/>
                                      </p:to>
                                    </p:set>
                                    <p:animEffect filter="image" prLst="opacity: 0.75">
                                      <p:cBhvr rctx="IE">
                                        <p:cTn id="15" dur="indefinite"/>
                                        <p:tgtEl>
                                          <p:spTgt spid="554004"/>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54004"/>
                                        </p:tgtEl>
                                        <p:attrNameLst>
                                          <p:attrName>style.visibility</p:attrName>
                                        </p:attrNameLst>
                                      </p:cBhvr>
                                      <p:to>
                                        <p:strVal val="visible"/>
                                      </p:to>
                                    </p:set>
                                  </p:childTnLst>
                                </p:cTn>
                              </p:par>
                              <p:par>
                                <p:cTn id="18" presetID="0" presetClass="path" presetSubtype="0" accel="50000" decel="50000" fill="hold" grpId="1" nodeType="withEffect">
                                  <p:stCondLst>
                                    <p:cond delay="0"/>
                                  </p:stCondLst>
                                  <p:childTnLst>
                                    <p:animMotion origin="layout" path="M 0 -4.56059E-6 C -0.00191 0.00486 -0.00469 0.00717 -0.00608 0.01249 C -0.00903 0.0266 -0.01007 0.04348 -0.01771 0.05574 C -0.0191 0.06222 -0.02118 0.06869 -0.02205 0.07517 C -0.02274 0.08234 -0.02274 0.09367 -0.02639 0.10084 C -0.02882 0.10593 -0.03194 0.11032 -0.03507 0.11541 C -0.03767 0.1198 -0.04253 0.12188 -0.04531 0.12651 C -0.04983 0.13368 -0.05399 0.14131 -0.0599 0.14732 C -0.06285 0.15819 -0.05851 0.1464 -0.06562 0.15518 C -0.06806 0.15819 -0.06875 0.16259 -0.07135 0.1649 C -0.07222 0.16605 -0.07344 0.16698 -0.07431 0.16837 C -0.0776 0.17993 -0.07292 0.16629 -0.08003 0.17623 C -0.08108 0.17762 -0.0809 0.1797 -0.08177 0.18109 C -0.08281 0.1834 -0.08802 0.19196 -0.09028 0.19543 C -0.09288 0.19982 -0.09028 0.20537 -0.09583 0.20537 " pathEditMode="relative" rAng="0" ptsTypes="ffffffffffffffA">
                                      <p:cBhvr>
                                        <p:cTn id="19" dur="2000" fill="hold"/>
                                        <p:tgtEl>
                                          <p:spTgt spid="554004"/>
                                        </p:tgtEl>
                                        <p:attrNameLst>
                                          <p:attrName>ppt_x</p:attrName>
                                          <p:attrName>ppt_y</p:attrName>
                                        </p:attrNameLst>
                                      </p:cBhvr>
                                      <p:rCtr x="-48" y="103"/>
                                    </p:animMotion>
                                  </p:childTnLst>
                                </p:cTn>
                              </p:par>
                            </p:childTnLst>
                          </p:cTn>
                        </p:par>
                        <p:par>
                          <p:cTn id="20" fill="hold">
                            <p:stCondLst>
                              <p:cond delay="2000"/>
                            </p:stCondLst>
                            <p:childTnLst>
                              <p:par>
                                <p:cTn id="21" presetID="6" presetClass="emph" presetSubtype="0" fill="hold" grpId="2" nodeType="afterEffect">
                                  <p:stCondLst>
                                    <p:cond delay="0"/>
                                  </p:stCondLst>
                                  <p:childTnLst>
                                    <p:animScale>
                                      <p:cBhvr>
                                        <p:cTn id="22" dur="2000" fill="hold"/>
                                        <p:tgtEl>
                                          <p:spTgt spid="554004"/>
                                        </p:tgtEl>
                                      </p:cBhvr>
                                      <p:by x="50000" y="50000"/>
                                    </p:animScale>
                                  </p:childTnLst>
                                </p:cTn>
                              </p:par>
                            </p:childTnLst>
                          </p:cTn>
                        </p:par>
                        <p:par>
                          <p:cTn id="23" fill="hold">
                            <p:stCondLst>
                              <p:cond delay="4000"/>
                            </p:stCondLst>
                            <p:childTnLst>
                              <p:par>
                                <p:cTn id="24" presetID="2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ppt_x</p:attrName>
                                        </p:attrNameLst>
                                      </p:cBhvr>
                                      <p:tavLst>
                                        <p:tav tm="0">
                                          <p:val>
                                            <p:strVal val="#ppt_x-.2"/>
                                          </p:val>
                                        </p:tav>
                                        <p:tav tm="100000">
                                          <p:val>
                                            <p:strVal val="#ppt_x"/>
                                          </p:val>
                                        </p:tav>
                                      </p:tavLst>
                                    </p:anim>
                                    <p:anim calcmode="lin" valueType="num">
                                      <p:cBhvr>
                                        <p:cTn id="27"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gtEl>
                                      </p:cBhvr>
                                    </p:animEffect>
                                  </p:childTnLst>
                                </p:cTn>
                              </p:par>
                            </p:childTnLst>
                          </p:cTn>
                        </p:par>
                        <p:par>
                          <p:cTn id="29" fill="hold">
                            <p:stCondLst>
                              <p:cond delay="5000"/>
                            </p:stCondLst>
                            <p:childTnLst>
                              <p:par>
                                <p:cTn id="30" presetID="39" presetClass="exit" presetSubtype="0" decel="100000" fill="hold" grpId="4" nodeType="afterEffect">
                                  <p:stCondLst>
                                    <p:cond delay="0"/>
                                  </p:stCondLst>
                                  <p:childTnLst>
                                    <p:anim calcmode="lin" valueType="num">
                                      <p:cBhvr>
                                        <p:cTn id="31" dur="500"/>
                                        <p:tgtEl>
                                          <p:spTgt spid="554004"/>
                                        </p:tgtEl>
                                        <p:attrNameLst>
                                          <p:attrName>ppt_h</p:attrName>
                                        </p:attrNameLst>
                                      </p:cBhvr>
                                      <p:tavLst>
                                        <p:tav tm="0">
                                          <p:val>
                                            <p:strVal val="ppt_h"/>
                                          </p:val>
                                        </p:tav>
                                        <p:tav tm="50000">
                                          <p:val>
                                            <p:strVal val="ppt_h/20"/>
                                          </p:val>
                                        </p:tav>
                                        <p:tav tm="100000">
                                          <p:val>
                                            <p:strVal val="ppt_h/20"/>
                                          </p:val>
                                        </p:tav>
                                      </p:tavLst>
                                    </p:anim>
                                    <p:anim calcmode="lin" valueType="num">
                                      <p:cBhvr>
                                        <p:cTn id="32" dur="500"/>
                                        <p:tgtEl>
                                          <p:spTgt spid="554004"/>
                                        </p:tgtEl>
                                        <p:attrNameLst>
                                          <p:attrName>ppt_w</p:attrName>
                                        </p:attrNameLst>
                                      </p:cBhvr>
                                      <p:tavLst>
                                        <p:tav tm="0">
                                          <p:val>
                                            <p:strVal val="ppt_w"/>
                                          </p:val>
                                        </p:tav>
                                        <p:tav tm="50000">
                                          <p:val>
                                            <p:strVal val="ppt_w+.3"/>
                                          </p:val>
                                        </p:tav>
                                        <p:tav tm="100000">
                                          <p:val>
                                            <p:strVal val="ppt_w+.3"/>
                                          </p:val>
                                        </p:tav>
                                      </p:tavLst>
                                    </p:anim>
                                    <p:anim calcmode="lin" valueType="num">
                                      <p:cBhvr>
                                        <p:cTn id="33" dur="500"/>
                                        <p:tgtEl>
                                          <p:spTgt spid="554004"/>
                                        </p:tgtEl>
                                        <p:attrNameLst>
                                          <p:attrName>ppt_x</p:attrName>
                                        </p:attrNameLst>
                                      </p:cBhvr>
                                      <p:tavLst>
                                        <p:tav tm="0">
                                          <p:val>
                                            <p:strVal val="ppt_x"/>
                                          </p:val>
                                        </p:tav>
                                        <p:tav tm="50000">
                                          <p:val>
                                            <p:strVal val="ppt_x"/>
                                          </p:val>
                                        </p:tav>
                                        <p:tav tm="100000">
                                          <p:val>
                                            <p:strVal val="ppt_x-.3"/>
                                          </p:val>
                                        </p:tav>
                                      </p:tavLst>
                                    </p:anim>
                                    <p:anim calcmode="lin" valueType="num">
                                      <p:cBhvr>
                                        <p:cTn id="34" dur="500"/>
                                        <p:tgtEl>
                                          <p:spTgt spid="554004"/>
                                        </p:tgtEl>
                                        <p:attrNameLst>
                                          <p:attrName>ppt_y</p:attrName>
                                        </p:attrNameLst>
                                      </p:cBhvr>
                                      <p:tavLst>
                                        <p:tav tm="0">
                                          <p:val>
                                            <p:strVal val="ppt_y"/>
                                          </p:val>
                                        </p:tav>
                                        <p:tav tm="100000">
                                          <p:val>
                                            <p:strVal val="ppt_y"/>
                                          </p:val>
                                        </p:tav>
                                      </p:tavLst>
                                    </p:anim>
                                    <p:set>
                                      <p:cBhvr>
                                        <p:cTn id="35" dur="1" fill="hold">
                                          <p:stCondLst>
                                            <p:cond delay="499"/>
                                          </p:stCondLst>
                                        </p:cTn>
                                        <p:tgtEl>
                                          <p:spTgt spid="554004"/>
                                        </p:tgtEl>
                                        <p:attrNameLst>
                                          <p:attrName>style.visibility</p:attrName>
                                        </p:attrNameLst>
                                      </p:cBhvr>
                                      <p:to>
                                        <p:strVal val="hidden"/>
                                      </p:to>
                                    </p:set>
                                  </p:childTnLst>
                                </p:cTn>
                              </p:par>
                            </p:childTnLst>
                          </p:cTn>
                        </p:par>
                        <p:par>
                          <p:cTn id="36" fill="hold">
                            <p:stCondLst>
                              <p:cond delay="5500"/>
                            </p:stCondLst>
                            <p:childTnLst>
                              <p:par>
                                <p:cTn id="37" presetID="10" presetClass="exit" presetSubtype="0" fill="hold" grpId="1" nodeType="afterEffect">
                                  <p:stCondLst>
                                    <p:cond delay="0"/>
                                  </p:stCondLst>
                                  <p:childTnLst>
                                    <p:animEffect transition="out" filter="fade">
                                      <p:cBhvr>
                                        <p:cTn id="38" dur="2000"/>
                                        <p:tgtEl>
                                          <p:spTgt spid="553993"/>
                                        </p:tgtEl>
                                      </p:cBhvr>
                                    </p:animEffect>
                                    <p:set>
                                      <p:cBhvr>
                                        <p:cTn id="39" dur="1" fill="hold">
                                          <p:stCondLst>
                                            <p:cond delay="1999"/>
                                          </p:stCondLst>
                                        </p:cTn>
                                        <p:tgtEl>
                                          <p:spTgt spid="5539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93" grpId="0" animBg="1"/>
      <p:bldP spid="553993" grpId="1" animBg="1"/>
      <p:bldP spid="554004" grpId="0" animBg="1"/>
      <p:bldP spid="554004" grpId="1" animBg="1"/>
      <p:bldP spid="554004" grpId="2" animBg="1"/>
      <p:bldP spid="554004" grpId="3" animBg="1"/>
      <p:bldP spid="554004" grpId="4"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5428" name="Text Box 4"/>
          <p:cNvSpPr txBox="1">
            <a:spLocks noChangeArrowheads="1"/>
          </p:cNvSpPr>
          <p:nvPr/>
        </p:nvSpPr>
        <p:spPr bwMode="auto">
          <a:xfrm>
            <a:off x="736600" y="528638"/>
            <a:ext cx="4706938" cy="396875"/>
          </a:xfrm>
          <a:prstGeom prst="rect">
            <a:avLst/>
          </a:prstGeom>
          <a:noFill/>
          <a:ln w="9525">
            <a:noFill/>
            <a:miter lim="800000"/>
            <a:headEnd/>
            <a:tailEnd/>
          </a:ln>
        </p:spPr>
        <p:txBody>
          <a:bodyPr wrap="none">
            <a:spAutoFit/>
          </a:bodyPr>
          <a:lstStyle/>
          <a:p>
            <a:r>
              <a:rPr lang="en-US">
                <a:solidFill>
                  <a:srgbClr val="FF9900"/>
                </a:solidFill>
                <a:latin typeface="Arial" charset="0"/>
              </a:rPr>
              <a:t>Teacher:  What is the formula for water?</a:t>
            </a:r>
          </a:p>
        </p:txBody>
      </p:sp>
      <p:sp>
        <p:nvSpPr>
          <p:cNvPr id="615429" name="Text Box 5"/>
          <p:cNvSpPr txBox="1">
            <a:spLocks noChangeArrowheads="1"/>
          </p:cNvSpPr>
          <p:nvPr/>
        </p:nvSpPr>
        <p:spPr bwMode="auto">
          <a:xfrm>
            <a:off x="736600" y="909638"/>
            <a:ext cx="3530600" cy="396875"/>
          </a:xfrm>
          <a:prstGeom prst="rect">
            <a:avLst/>
          </a:prstGeom>
          <a:noFill/>
          <a:ln w="9525">
            <a:noFill/>
            <a:miter lim="800000"/>
            <a:headEnd/>
            <a:tailEnd/>
          </a:ln>
        </p:spPr>
        <p:txBody>
          <a:bodyPr wrap="none">
            <a:spAutoFit/>
          </a:bodyPr>
          <a:lstStyle/>
          <a:p>
            <a:r>
              <a:rPr lang="en-US">
                <a:solidFill>
                  <a:schemeClr val="bg1"/>
                </a:solidFill>
                <a:latin typeface="Arial" charset="0"/>
              </a:rPr>
              <a:t>Student:  H, I, J, K, L, M, N, O</a:t>
            </a:r>
          </a:p>
        </p:txBody>
      </p:sp>
      <p:sp>
        <p:nvSpPr>
          <p:cNvPr id="615430" name="Text Box 6"/>
          <p:cNvSpPr txBox="1">
            <a:spLocks noChangeArrowheads="1"/>
          </p:cNvSpPr>
          <p:nvPr/>
        </p:nvSpPr>
        <p:spPr bwMode="auto">
          <a:xfrm>
            <a:off x="735013" y="1292225"/>
            <a:ext cx="4510087" cy="396875"/>
          </a:xfrm>
          <a:prstGeom prst="rect">
            <a:avLst/>
          </a:prstGeom>
          <a:noFill/>
          <a:ln w="9525">
            <a:noFill/>
            <a:miter lim="800000"/>
            <a:headEnd/>
            <a:tailEnd/>
          </a:ln>
        </p:spPr>
        <p:txBody>
          <a:bodyPr wrap="none">
            <a:spAutoFit/>
          </a:bodyPr>
          <a:lstStyle/>
          <a:p>
            <a:r>
              <a:rPr lang="en-US">
                <a:solidFill>
                  <a:srgbClr val="FF9900"/>
                </a:solidFill>
                <a:latin typeface="Arial" charset="0"/>
              </a:rPr>
              <a:t>Teacher:  That’s not what I taught you.</a:t>
            </a:r>
          </a:p>
        </p:txBody>
      </p:sp>
      <p:sp>
        <p:nvSpPr>
          <p:cNvPr id="615431" name="Text Box 7"/>
          <p:cNvSpPr txBox="1">
            <a:spLocks noChangeArrowheads="1"/>
          </p:cNvSpPr>
          <p:nvPr/>
        </p:nvSpPr>
        <p:spPr bwMode="auto">
          <a:xfrm>
            <a:off x="735013" y="1671638"/>
            <a:ext cx="6637337" cy="396875"/>
          </a:xfrm>
          <a:prstGeom prst="rect">
            <a:avLst/>
          </a:prstGeom>
          <a:noFill/>
          <a:ln w="9525">
            <a:noFill/>
            <a:miter lim="800000"/>
            <a:headEnd/>
            <a:tailEnd/>
          </a:ln>
        </p:spPr>
        <p:txBody>
          <a:bodyPr wrap="none">
            <a:spAutoFit/>
          </a:bodyPr>
          <a:lstStyle/>
          <a:p>
            <a:r>
              <a:rPr lang="en-US">
                <a:solidFill>
                  <a:schemeClr val="bg1"/>
                </a:solidFill>
                <a:latin typeface="Arial" charset="0"/>
              </a:rPr>
              <a:t>Student:  But you said the formula for water was…H to O.</a:t>
            </a:r>
          </a:p>
        </p:txBody>
      </p:sp>
      <p:sp>
        <p:nvSpPr>
          <p:cNvPr id="615433" name="Text Box 9"/>
          <p:cNvSpPr txBox="1">
            <a:spLocks noChangeArrowheads="1"/>
          </p:cNvSpPr>
          <p:nvPr/>
        </p:nvSpPr>
        <p:spPr bwMode="auto">
          <a:xfrm>
            <a:off x="776288" y="2925763"/>
            <a:ext cx="6350000" cy="396875"/>
          </a:xfrm>
          <a:prstGeom prst="rect">
            <a:avLst/>
          </a:prstGeom>
          <a:noFill/>
          <a:ln w="9525">
            <a:noFill/>
            <a:miter lim="800000"/>
            <a:headEnd/>
            <a:tailEnd/>
          </a:ln>
        </p:spPr>
        <p:txBody>
          <a:bodyPr wrap="none">
            <a:spAutoFit/>
          </a:bodyPr>
          <a:lstStyle/>
          <a:p>
            <a:r>
              <a:rPr lang="en-US">
                <a:solidFill>
                  <a:srgbClr val="7979FF"/>
                </a:solidFill>
                <a:latin typeface="Arial" charset="0"/>
              </a:rPr>
              <a:t>Website:  Dihydrogen monoxide Information Campaign</a:t>
            </a:r>
          </a:p>
        </p:txBody>
      </p:sp>
      <p:sp>
        <p:nvSpPr>
          <p:cNvPr id="14343" name="Text Box 10"/>
          <p:cNvSpPr txBox="1">
            <a:spLocks noChangeArrowheads="1"/>
          </p:cNvSpPr>
          <p:nvPr/>
        </p:nvSpPr>
        <p:spPr bwMode="auto">
          <a:xfrm>
            <a:off x="4319588" y="2624138"/>
            <a:ext cx="579437" cy="396875"/>
          </a:xfrm>
          <a:prstGeom prst="rect">
            <a:avLst/>
          </a:prstGeom>
          <a:noFill/>
          <a:ln w="9525">
            <a:noFill/>
            <a:miter lim="800000"/>
            <a:headEnd/>
            <a:tailEnd/>
          </a:ln>
        </p:spPr>
        <p:txBody>
          <a:bodyPr wrap="none">
            <a:spAutoFit/>
          </a:bodyPr>
          <a:lstStyle/>
          <a:p>
            <a:r>
              <a:rPr lang="en-US">
                <a:latin typeface="Arial" charset="0"/>
              </a:rPr>
              <a:t>mis</a:t>
            </a:r>
          </a:p>
        </p:txBody>
      </p:sp>
      <p:sp>
        <p:nvSpPr>
          <p:cNvPr id="615435" name="WordArt 11">
            <a:hlinkClick r:id="rId3" tooltip="www.dhmo.org"/>
          </p:cNvPr>
          <p:cNvSpPr>
            <a:spLocks noChangeArrowheads="1" noChangeShapeType="1" noTextEdit="1"/>
          </p:cNvSpPr>
          <p:nvPr/>
        </p:nvSpPr>
        <p:spPr bwMode="auto">
          <a:xfrm>
            <a:off x="4457700" y="2574925"/>
            <a:ext cx="228600" cy="280988"/>
          </a:xfrm>
          <a:prstGeom prst="rect">
            <a:avLst/>
          </a:prstGeom>
        </p:spPr>
        <p:txBody>
          <a:bodyPr wrap="none" fromWordArt="1">
            <a:prstTxWarp prst="textSlantUp">
              <a:avLst>
                <a:gd name="adj" fmla="val 32056"/>
              </a:avLst>
            </a:prstTxWarp>
          </a:bodyPr>
          <a:lstStyle/>
          <a:p>
            <a:pPr algn="ctr"/>
            <a:r>
              <a:rPr lang="en-US" sz="1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mis</a:t>
            </a:r>
          </a:p>
        </p:txBody>
      </p:sp>
      <p:grpSp>
        <p:nvGrpSpPr>
          <p:cNvPr id="2" name="Group 15"/>
          <p:cNvGrpSpPr>
            <a:grpSpLocks/>
          </p:cNvGrpSpPr>
          <p:nvPr/>
        </p:nvGrpSpPr>
        <p:grpSpPr bwMode="auto">
          <a:xfrm>
            <a:off x="4416425" y="2828925"/>
            <a:ext cx="249238" cy="238125"/>
            <a:chOff x="2654" y="2222"/>
            <a:chExt cx="157" cy="150"/>
          </a:xfrm>
        </p:grpSpPr>
        <p:sp>
          <p:nvSpPr>
            <p:cNvPr id="14352" name="Line 12"/>
            <p:cNvSpPr>
              <a:spLocks noChangeShapeType="1"/>
            </p:cNvSpPr>
            <p:nvPr/>
          </p:nvSpPr>
          <p:spPr bwMode="auto">
            <a:xfrm>
              <a:off x="2654" y="2222"/>
              <a:ext cx="55" cy="148"/>
            </a:xfrm>
            <a:prstGeom prst="line">
              <a:avLst/>
            </a:prstGeom>
            <a:noFill/>
            <a:ln w="9525">
              <a:solidFill>
                <a:srgbClr val="7979FF"/>
              </a:solidFill>
              <a:round/>
              <a:headEnd/>
              <a:tailEnd/>
            </a:ln>
          </p:spPr>
          <p:txBody>
            <a:bodyPr/>
            <a:lstStyle/>
            <a:p>
              <a:endParaRPr lang="en-US"/>
            </a:p>
          </p:txBody>
        </p:sp>
        <p:sp>
          <p:nvSpPr>
            <p:cNvPr id="14353" name="Line 13"/>
            <p:cNvSpPr>
              <a:spLocks noChangeShapeType="1"/>
            </p:cNvSpPr>
            <p:nvPr/>
          </p:nvSpPr>
          <p:spPr bwMode="auto">
            <a:xfrm flipV="1">
              <a:off x="2709" y="2270"/>
              <a:ext cx="102" cy="102"/>
            </a:xfrm>
            <a:prstGeom prst="line">
              <a:avLst/>
            </a:prstGeom>
            <a:noFill/>
            <a:ln w="9525">
              <a:solidFill>
                <a:srgbClr val="7979FF"/>
              </a:solidFill>
              <a:round/>
              <a:headEnd/>
              <a:tailEnd/>
            </a:ln>
          </p:spPr>
          <p:txBody>
            <a:bodyPr/>
            <a:lstStyle/>
            <a:p>
              <a:endParaRPr lang="en-US"/>
            </a:p>
          </p:txBody>
        </p:sp>
      </p:grpSp>
      <p:sp>
        <p:nvSpPr>
          <p:cNvPr id="615440" name="Text Box 16"/>
          <p:cNvSpPr txBox="1">
            <a:spLocks noChangeArrowheads="1"/>
          </p:cNvSpPr>
          <p:nvPr/>
        </p:nvSpPr>
        <p:spPr bwMode="auto">
          <a:xfrm>
            <a:off x="4729163" y="4037013"/>
            <a:ext cx="3575050" cy="1311275"/>
          </a:xfrm>
          <a:prstGeom prst="rect">
            <a:avLst/>
          </a:prstGeom>
          <a:noFill/>
          <a:ln w="9525">
            <a:noFill/>
            <a:miter lim="800000"/>
            <a:headEnd/>
            <a:tailEnd/>
          </a:ln>
        </p:spPr>
        <p:txBody>
          <a:bodyPr wrap="none">
            <a:spAutoFit/>
          </a:bodyPr>
          <a:lstStyle/>
          <a:p>
            <a:r>
              <a:rPr lang="en-US" i="1">
                <a:solidFill>
                  <a:srgbClr val="D5FFEA"/>
                </a:solidFill>
                <a:latin typeface="Arial" charset="0"/>
              </a:rPr>
              <a:t>“Little Johnny took a drink,</a:t>
            </a:r>
          </a:p>
          <a:p>
            <a:r>
              <a:rPr lang="en-US" i="1">
                <a:solidFill>
                  <a:srgbClr val="D5FFEA"/>
                </a:solidFill>
                <a:latin typeface="Arial" charset="0"/>
              </a:rPr>
              <a:t>Now he shall drink no more.</a:t>
            </a:r>
          </a:p>
          <a:p>
            <a:r>
              <a:rPr lang="en-US" i="1">
                <a:solidFill>
                  <a:srgbClr val="D5FFEA"/>
                </a:solidFill>
                <a:latin typeface="Arial" charset="0"/>
              </a:rPr>
              <a:t>For what he thought was H</a:t>
            </a:r>
            <a:r>
              <a:rPr lang="en-US" i="1" baseline="-25000">
                <a:solidFill>
                  <a:srgbClr val="D5FFEA"/>
                </a:solidFill>
                <a:latin typeface="Arial" charset="0"/>
              </a:rPr>
              <a:t>2</a:t>
            </a:r>
            <a:r>
              <a:rPr lang="en-US" i="1">
                <a:solidFill>
                  <a:srgbClr val="D5FFEA"/>
                </a:solidFill>
                <a:latin typeface="Arial" charset="0"/>
              </a:rPr>
              <a:t>O,</a:t>
            </a:r>
          </a:p>
          <a:p>
            <a:r>
              <a:rPr lang="en-US" i="1">
                <a:solidFill>
                  <a:srgbClr val="D5FFEA"/>
                </a:solidFill>
                <a:latin typeface="Arial" charset="0"/>
              </a:rPr>
              <a:t>Was H</a:t>
            </a:r>
            <a:r>
              <a:rPr lang="en-US" i="1" baseline="-25000">
                <a:solidFill>
                  <a:srgbClr val="D5FFEA"/>
                </a:solidFill>
                <a:latin typeface="Arial" charset="0"/>
              </a:rPr>
              <a:t>2</a:t>
            </a:r>
            <a:r>
              <a:rPr lang="en-US" i="1">
                <a:solidFill>
                  <a:srgbClr val="D5FFEA"/>
                </a:solidFill>
                <a:latin typeface="Arial" charset="0"/>
              </a:rPr>
              <a:t>SO</a:t>
            </a:r>
            <a:r>
              <a:rPr lang="en-US" i="1" baseline="-25000">
                <a:solidFill>
                  <a:srgbClr val="D5FFEA"/>
                </a:solidFill>
                <a:latin typeface="Arial" charset="0"/>
              </a:rPr>
              <a:t>4</a:t>
            </a:r>
            <a:r>
              <a:rPr lang="en-US" i="1">
                <a:solidFill>
                  <a:srgbClr val="D5FFEA"/>
                </a:solidFill>
                <a:latin typeface="Arial" charset="0"/>
              </a:rPr>
              <a:t>.”</a:t>
            </a:r>
          </a:p>
        </p:txBody>
      </p:sp>
      <p:sp>
        <p:nvSpPr>
          <p:cNvPr id="615441" name="Text Box 17"/>
          <p:cNvSpPr txBox="1">
            <a:spLocks noChangeArrowheads="1"/>
          </p:cNvSpPr>
          <p:nvPr/>
        </p:nvSpPr>
        <p:spPr bwMode="auto">
          <a:xfrm>
            <a:off x="649288" y="5799138"/>
            <a:ext cx="7685087" cy="701675"/>
          </a:xfrm>
          <a:prstGeom prst="rect">
            <a:avLst/>
          </a:prstGeom>
          <a:noFill/>
          <a:ln w="9525">
            <a:noFill/>
            <a:miter lim="800000"/>
            <a:headEnd/>
            <a:tailEnd/>
          </a:ln>
        </p:spPr>
        <p:txBody>
          <a:bodyPr wrap="none">
            <a:spAutoFit/>
          </a:bodyPr>
          <a:lstStyle/>
          <a:p>
            <a:r>
              <a:rPr lang="en-US">
                <a:solidFill>
                  <a:srgbClr val="FFFFCC"/>
                </a:solidFill>
                <a:latin typeface="Arial" charset="0"/>
              </a:rPr>
              <a:t>Under aged Pb walks into a bar and the bartender turns to the gold</a:t>
            </a:r>
          </a:p>
          <a:p>
            <a:r>
              <a:rPr lang="en-US">
                <a:solidFill>
                  <a:srgbClr val="FFFFCC"/>
                </a:solidFill>
                <a:latin typeface="Arial" charset="0"/>
              </a:rPr>
              <a:t>Bouncer and says, “Au, get the lead out!”</a:t>
            </a:r>
          </a:p>
        </p:txBody>
      </p:sp>
      <p:grpSp>
        <p:nvGrpSpPr>
          <p:cNvPr id="3" name="Group 18"/>
          <p:cNvGrpSpPr>
            <a:grpSpLocks/>
          </p:cNvGrpSpPr>
          <p:nvPr/>
        </p:nvGrpSpPr>
        <p:grpSpPr bwMode="auto">
          <a:xfrm>
            <a:off x="212725" y="2349500"/>
            <a:ext cx="8807450" cy="3070225"/>
            <a:chOff x="122" y="1834"/>
            <a:chExt cx="5548" cy="1934"/>
          </a:xfrm>
        </p:grpSpPr>
        <p:pic>
          <p:nvPicPr>
            <p:cNvPr id="14349" name="Picture 19" descr="water cartoon"/>
            <p:cNvPicPr>
              <a:picLocks noChangeAspect="1" noChangeArrowheads="1"/>
            </p:cNvPicPr>
            <p:nvPr/>
          </p:nvPicPr>
          <p:blipFill>
            <a:blip r:embed="rId4" cstate="print">
              <a:lum bright="-18000" contrast="54000"/>
            </a:blip>
            <a:srcRect/>
            <a:stretch>
              <a:fillRect/>
            </a:stretch>
          </p:blipFill>
          <p:spPr bwMode="auto">
            <a:xfrm>
              <a:off x="122" y="1834"/>
              <a:ext cx="5548" cy="1934"/>
            </a:xfrm>
            <a:prstGeom prst="rect">
              <a:avLst/>
            </a:prstGeom>
            <a:noFill/>
            <a:ln w="57150" cmpd="thinThick">
              <a:solidFill>
                <a:srgbClr val="996633"/>
              </a:solidFill>
              <a:miter lim="800000"/>
              <a:headEnd/>
              <a:tailEnd/>
            </a:ln>
          </p:spPr>
        </p:pic>
        <p:sp>
          <p:nvSpPr>
            <p:cNvPr id="14350" name="Text Box 20"/>
            <p:cNvSpPr txBox="1">
              <a:spLocks noChangeArrowheads="1"/>
            </p:cNvSpPr>
            <p:nvPr/>
          </p:nvSpPr>
          <p:spPr bwMode="auto">
            <a:xfrm>
              <a:off x="540" y="2093"/>
              <a:ext cx="1047" cy="288"/>
            </a:xfrm>
            <a:prstGeom prst="rect">
              <a:avLst/>
            </a:prstGeom>
            <a:solidFill>
              <a:schemeClr val="bg1"/>
            </a:solidFill>
            <a:ln w="9525">
              <a:noFill/>
              <a:miter lim="800000"/>
              <a:headEnd/>
              <a:tailEnd/>
            </a:ln>
          </p:spPr>
          <p:txBody>
            <a:bodyPr wrap="none">
              <a:spAutoFit/>
            </a:bodyPr>
            <a:lstStyle/>
            <a:p>
              <a:r>
                <a:rPr lang="en-US" sz="1200">
                  <a:latin typeface="Comic Sans MS" pitchFamily="66" charset="0"/>
                </a:rPr>
                <a:t>"H-O-H"?!  WHAT'S</a:t>
              </a:r>
            </a:p>
            <a:p>
              <a:r>
                <a:rPr lang="en-US" sz="1200" b="1">
                  <a:latin typeface="Comic Sans MS" pitchFamily="66" charset="0"/>
                </a:rPr>
                <a:t>THAT</a:t>
              </a:r>
              <a:r>
                <a:rPr lang="en-US" sz="1200">
                  <a:latin typeface="Comic Sans MS" pitchFamily="66" charset="0"/>
                </a:rPr>
                <a:t>  SPELL?!</a:t>
              </a:r>
            </a:p>
          </p:txBody>
        </p:sp>
        <p:sp>
          <p:nvSpPr>
            <p:cNvPr id="14351" name="Text Box 21"/>
            <p:cNvSpPr txBox="1">
              <a:spLocks noChangeArrowheads="1"/>
            </p:cNvSpPr>
            <p:nvPr/>
          </p:nvSpPr>
          <p:spPr bwMode="auto">
            <a:xfrm>
              <a:off x="4124" y="2174"/>
              <a:ext cx="521" cy="173"/>
            </a:xfrm>
            <a:prstGeom prst="rect">
              <a:avLst/>
            </a:prstGeom>
            <a:solidFill>
              <a:schemeClr val="bg1"/>
            </a:solidFill>
            <a:ln w="9525">
              <a:noFill/>
              <a:miter lim="800000"/>
              <a:headEnd/>
              <a:tailEnd/>
            </a:ln>
          </p:spPr>
          <p:txBody>
            <a:bodyPr wrap="none">
              <a:spAutoFit/>
            </a:bodyPr>
            <a:lstStyle/>
            <a:p>
              <a:r>
                <a:rPr lang="en-US" sz="1200">
                  <a:latin typeface="Comic Sans MS" pitchFamily="66" charset="0"/>
                </a:rPr>
                <a:t>WATER?</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5428"/>
                                        </p:tgtEl>
                                        <p:attrNameLst>
                                          <p:attrName>style.visibility</p:attrName>
                                        </p:attrNameLst>
                                      </p:cBhvr>
                                      <p:to>
                                        <p:strVal val="visible"/>
                                      </p:to>
                                    </p:set>
                                    <p:animEffect transition="in" filter="dissolve">
                                      <p:cBhvr>
                                        <p:cTn id="7" dur="500"/>
                                        <p:tgtEl>
                                          <p:spTgt spid="615428"/>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15429"/>
                                        </p:tgtEl>
                                        <p:attrNameLst>
                                          <p:attrName>style.visibility</p:attrName>
                                        </p:attrNameLst>
                                      </p:cBhvr>
                                      <p:to>
                                        <p:strVal val="visible"/>
                                      </p:to>
                                    </p:set>
                                    <p:animEffect transition="in" filter="fade">
                                      <p:cBhvr>
                                        <p:cTn id="12" dur="1000"/>
                                        <p:tgtEl>
                                          <p:spTgt spid="615429"/>
                                        </p:tgtEl>
                                      </p:cBhvr>
                                    </p:animEffect>
                                    <p:anim calcmode="lin" valueType="num">
                                      <p:cBhvr>
                                        <p:cTn id="13" dur="1000" fill="hold"/>
                                        <p:tgtEl>
                                          <p:spTgt spid="615429"/>
                                        </p:tgtEl>
                                        <p:attrNameLst>
                                          <p:attrName>ppt_x</p:attrName>
                                        </p:attrNameLst>
                                      </p:cBhvr>
                                      <p:tavLst>
                                        <p:tav tm="0">
                                          <p:val>
                                            <p:strVal val="#ppt_x-.1"/>
                                          </p:val>
                                        </p:tav>
                                        <p:tav tm="100000">
                                          <p:val>
                                            <p:strVal val="#ppt_x"/>
                                          </p:val>
                                        </p:tav>
                                      </p:tavLst>
                                    </p:anim>
                                    <p:anim calcmode="lin" valueType="num">
                                      <p:cBhvr>
                                        <p:cTn id="14" dur="1000" fill="hold"/>
                                        <p:tgtEl>
                                          <p:spTgt spid="6154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5430">
                                            <p:txEl>
                                              <p:pRg st="0" end="0"/>
                                            </p:txEl>
                                          </p:spTgt>
                                        </p:tgtEl>
                                        <p:attrNameLst>
                                          <p:attrName>style.visibility</p:attrName>
                                        </p:attrNameLst>
                                      </p:cBhvr>
                                      <p:to>
                                        <p:strVal val="visible"/>
                                      </p:to>
                                    </p:set>
                                    <p:animEffect transition="in" filter="dissolve">
                                      <p:cBhvr>
                                        <p:cTn id="19" dur="500"/>
                                        <p:tgtEl>
                                          <p:spTgt spid="6154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615431"/>
                                        </p:tgtEl>
                                        <p:attrNameLst>
                                          <p:attrName>style.visibility</p:attrName>
                                        </p:attrNameLst>
                                      </p:cBhvr>
                                      <p:to>
                                        <p:strVal val="visible"/>
                                      </p:to>
                                    </p:set>
                                    <p:animEffect transition="in" filter="fade">
                                      <p:cBhvr>
                                        <p:cTn id="24" dur="1000"/>
                                        <p:tgtEl>
                                          <p:spTgt spid="615431"/>
                                        </p:tgtEl>
                                      </p:cBhvr>
                                    </p:animEffect>
                                    <p:anim calcmode="lin" valueType="num">
                                      <p:cBhvr>
                                        <p:cTn id="25" dur="1000" fill="hold"/>
                                        <p:tgtEl>
                                          <p:spTgt spid="615431"/>
                                        </p:tgtEl>
                                        <p:attrNameLst>
                                          <p:attrName>ppt_x</p:attrName>
                                        </p:attrNameLst>
                                      </p:cBhvr>
                                      <p:tavLst>
                                        <p:tav tm="0">
                                          <p:val>
                                            <p:strVal val="#ppt_x-.1"/>
                                          </p:val>
                                        </p:tav>
                                        <p:tav tm="100000">
                                          <p:val>
                                            <p:strVal val="#ppt_x"/>
                                          </p:val>
                                        </p:tav>
                                      </p:tavLst>
                                    </p:anim>
                                    <p:anim calcmode="lin" valueType="num">
                                      <p:cBhvr>
                                        <p:cTn id="26" dur="1000" fill="hold"/>
                                        <p:tgtEl>
                                          <p:spTgt spid="61543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xit" presetSubtype="32" fill="hold" nodeType="clickEffect">
                                  <p:stCondLst>
                                    <p:cond delay="0"/>
                                  </p:stCondLst>
                                  <p:childTnLst>
                                    <p:anim calcmode="lin" valueType="num">
                                      <p:cBhvr>
                                        <p:cTn id="37" dur="500"/>
                                        <p:tgtEl>
                                          <p:spTgt spid="3"/>
                                        </p:tgtEl>
                                        <p:attrNameLst>
                                          <p:attrName>ppt_w</p:attrName>
                                        </p:attrNameLst>
                                      </p:cBhvr>
                                      <p:tavLst>
                                        <p:tav tm="0">
                                          <p:val>
                                            <p:strVal val="ppt_w"/>
                                          </p:val>
                                        </p:tav>
                                        <p:tav tm="100000">
                                          <p:val>
                                            <p:fltVal val="0"/>
                                          </p:val>
                                        </p:tav>
                                      </p:tavLst>
                                    </p:anim>
                                    <p:anim calcmode="lin" valueType="num">
                                      <p:cBhvr>
                                        <p:cTn id="38" dur="500"/>
                                        <p:tgtEl>
                                          <p:spTgt spid="3"/>
                                        </p:tgtEl>
                                        <p:attrNameLst>
                                          <p:attrName>ppt_h</p:attrName>
                                        </p:attrNameLst>
                                      </p:cBhvr>
                                      <p:tavLst>
                                        <p:tav tm="0">
                                          <p:val>
                                            <p:strVal val="ppt_h"/>
                                          </p:val>
                                        </p:tav>
                                        <p:tav tm="100000">
                                          <p:val>
                                            <p:fltVal val="0"/>
                                          </p:val>
                                        </p:tav>
                                      </p:tavLst>
                                    </p:anim>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9" presetClass="entr" presetSubtype="0" accel="100000" fill="hold" grpId="0" nodeType="clickEffect">
                                  <p:stCondLst>
                                    <p:cond delay="0"/>
                                  </p:stCondLst>
                                  <p:childTnLst>
                                    <p:set>
                                      <p:cBhvr>
                                        <p:cTn id="43" dur="1" fill="hold">
                                          <p:stCondLst>
                                            <p:cond delay="0"/>
                                          </p:stCondLst>
                                        </p:cTn>
                                        <p:tgtEl>
                                          <p:spTgt spid="615433"/>
                                        </p:tgtEl>
                                        <p:attrNameLst>
                                          <p:attrName>style.visibility</p:attrName>
                                        </p:attrNameLst>
                                      </p:cBhvr>
                                      <p:to>
                                        <p:strVal val="visible"/>
                                      </p:to>
                                    </p:set>
                                    <p:anim calcmode="lin" valueType="num">
                                      <p:cBhvr>
                                        <p:cTn id="44" dur="500" fill="hold"/>
                                        <p:tgtEl>
                                          <p:spTgt spid="615433"/>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615433"/>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615433"/>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61543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615435"/>
                                        </p:tgtEl>
                                        <p:attrNameLst>
                                          <p:attrName>style.visibility</p:attrName>
                                        </p:attrNameLst>
                                      </p:cBhvr>
                                      <p:to>
                                        <p:strVal val="visible"/>
                                      </p:to>
                                    </p:set>
                                    <p:anim calcmode="lin" valueType="num">
                                      <p:cBhvr>
                                        <p:cTn id="55" dur="500" fill="hold"/>
                                        <p:tgtEl>
                                          <p:spTgt spid="615435"/>
                                        </p:tgtEl>
                                        <p:attrNameLst>
                                          <p:attrName>ppt_w</p:attrName>
                                        </p:attrNameLst>
                                      </p:cBhvr>
                                      <p:tavLst>
                                        <p:tav tm="0">
                                          <p:val>
                                            <p:fltVal val="0"/>
                                          </p:val>
                                        </p:tav>
                                        <p:tav tm="100000">
                                          <p:val>
                                            <p:strVal val="#ppt_w"/>
                                          </p:val>
                                        </p:tav>
                                      </p:tavLst>
                                    </p:anim>
                                    <p:anim calcmode="lin" valueType="num">
                                      <p:cBhvr>
                                        <p:cTn id="56" dur="500" fill="hold"/>
                                        <p:tgtEl>
                                          <p:spTgt spid="615435"/>
                                        </p:tgtEl>
                                        <p:attrNameLst>
                                          <p:attrName>ppt_h</p:attrName>
                                        </p:attrNameLst>
                                      </p:cBhvr>
                                      <p:tavLst>
                                        <p:tav tm="0">
                                          <p:val>
                                            <p:fltVal val="0"/>
                                          </p:val>
                                        </p:tav>
                                        <p:tav tm="100000">
                                          <p:val>
                                            <p:strVal val="#ppt_h"/>
                                          </p:val>
                                        </p:tav>
                                      </p:tavLst>
                                    </p:anim>
                                    <p:animEffect transition="in" filter="fade">
                                      <p:cBhvr>
                                        <p:cTn id="57" dur="500"/>
                                        <p:tgtEl>
                                          <p:spTgt spid="61543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15440"/>
                                        </p:tgtEl>
                                        <p:attrNameLst>
                                          <p:attrName>style.visibility</p:attrName>
                                        </p:attrNameLst>
                                      </p:cBhvr>
                                      <p:to>
                                        <p:strVal val="visible"/>
                                      </p:to>
                                    </p:set>
                                    <p:animEffect transition="in" filter="dissolve">
                                      <p:cBhvr>
                                        <p:cTn id="62" dur="500"/>
                                        <p:tgtEl>
                                          <p:spTgt spid="61544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1" nodeType="clickEffect">
                                  <p:stCondLst>
                                    <p:cond delay="0"/>
                                  </p:stCondLst>
                                  <p:childTnLst>
                                    <p:set>
                                      <p:cBhvr rctx="PPT">
                                        <p:cTn id="66" dur="indefinite"/>
                                        <p:tgtEl>
                                          <p:spTgt spid="615440"/>
                                        </p:tgtEl>
                                        <p:attrNameLst>
                                          <p:attrName>style.opacity</p:attrName>
                                        </p:attrNameLst>
                                      </p:cBhvr>
                                      <p:to>
                                        <p:strVal val="0.5"/>
                                      </p:to>
                                    </p:set>
                                    <p:animEffect filter="image" prLst="opacity: 0.5">
                                      <p:cBhvr rctx="IE">
                                        <p:cTn id="67" dur="indefinite"/>
                                        <p:tgtEl>
                                          <p:spTgt spid="6154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15441"/>
                                        </p:tgtEl>
                                        <p:attrNameLst>
                                          <p:attrName>style.visibility</p:attrName>
                                        </p:attrNameLst>
                                      </p:cBhvr>
                                      <p:to>
                                        <p:strVal val="visible"/>
                                      </p:to>
                                    </p:set>
                                    <p:animEffect transition="in" filter="dissolve">
                                      <p:cBhvr>
                                        <p:cTn id="72" dur="500"/>
                                        <p:tgtEl>
                                          <p:spTgt spid="615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8" grpId="0"/>
      <p:bldP spid="615429" grpId="0"/>
      <p:bldP spid="615431" grpId="0"/>
      <p:bldP spid="615433" grpId="0"/>
      <p:bldP spid="615435" grpId="0" animBg="1"/>
      <p:bldP spid="615440" grpId="0"/>
      <p:bldP spid="615440" grpId="1"/>
      <p:bldP spid="61544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Formation of Ionic Bond</a:t>
            </a:r>
          </a:p>
        </p:txBody>
      </p:sp>
      <p:sp>
        <p:nvSpPr>
          <p:cNvPr id="41987" name="Text Box 3"/>
          <p:cNvSpPr txBox="1">
            <a:spLocks noChangeArrowheads="1"/>
          </p:cNvSpPr>
          <p:nvPr/>
        </p:nvSpPr>
        <p:spPr bwMode="auto">
          <a:xfrm>
            <a:off x="5886450" y="1717675"/>
            <a:ext cx="1352550" cy="641350"/>
          </a:xfrm>
          <a:prstGeom prst="rect">
            <a:avLst/>
          </a:prstGeom>
          <a:noFill/>
          <a:ln w="9525">
            <a:noFill/>
            <a:miter lim="800000"/>
            <a:headEnd/>
            <a:tailEnd/>
          </a:ln>
        </p:spPr>
        <p:txBody>
          <a:bodyPr wrap="none">
            <a:spAutoFit/>
          </a:bodyPr>
          <a:lstStyle/>
          <a:p>
            <a:pPr algn="ctr"/>
            <a:r>
              <a:rPr lang="en-US" sz="1800">
                <a:latin typeface="Arial" charset="0"/>
              </a:rPr>
              <a:t>chloride ion</a:t>
            </a:r>
          </a:p>
          <a:p>
            <a:pPr algn="ctr"/>
            <a:r>
              <a:rPr lang="en-US" sz="1800">
                <a:latin typeface="Arial" charset="0"/>
              </a:rPr>
              <a:t>Cl</a:t>
            </a:r>
            <a:r>
              <a:rPr lang="en-US" sz="1800" baseline="30000">
                <a:latin typeface="Arial" charset="0"/>
              </a:rPr>
              <a:t>1-</a:t>
            </a:r>
            <a:endParaRPr lang="en-US" sz="1800">
              <a:latin typeface="Arial" charset="0"/>
            </a:endParaRPr>
          </a:p>
        </p:txBody>
      </p:sp>
      <p:grpSp>
        <p:nvGrpSpPr>
          <p:cNvPr id="41988" name="Group 4"/>
          <p:cNvGrpSpPr>
            <a:grpSpLocks/>
          </p:cNvGrpSpPr>
          <p:nvPr/>
        </p:nvGrpSpPr>
        <p:grpSpPr bwMode="auto">
          <a:xfrm>
            <a:off x="1066800" y="2098675"/>
            <a:ext cx="3048000" cy="3827463"/>
            <a:chOff x="3696" y="1285"/>
            <a:chExt cx="1920" cy="2411"/>
          </a:xfrm>
        </p:grpSpPr>
        <p:sp>
          <p:nvSpPr>
            <p:cNvPr id="42014" name="Text Box 5"/>
            <p:cNvSpPr txBox="1">
              <a:spLocks noChangeArrowheads="1"/>
            </p:cNvSpPr>
            <p:nvPr/>
          </p:nvSpPr>
          <p:spPr bwMode="auto">
            <a:xfrm>
              <a:off x="4192" y="1285"/>
              <a:ext cx="812" cy="404"/>
            </a:xfrm>
            <a:prstGeom prst="rect">
              <a:avLst/>
            </a:prstGeom>
            <a:noFill/>
            <a:ln w="9525">
              <a:noFill/>
              <a:miter lim="800000"/>
              <a:headEnd/>
              <a:tailEnd/>
            </a:ln>
          </p:spPr>
          <p:txBody>
            <a:bodyPr wrap="none">
              <a:spAutoFit/>
            </a:bodyPr>
            <a:lstStyle/>
            <a:p>
              <a:pPr algn="ctr"/>
              <a:r>
                <a:rPr lang="en-US" sz="1800">
                  <a:latin typeface="Arial" charset="0"/>
                </a:rPr>
                <a:t>sodium ion</a:t>
              </a:r>
            </a:p>
            <a:p>
              <a:pPr algn="ctr"/>
              <a:r>
                <a:rPr lang="en-US" sz="1800">
                  <a:latin typeface="Arial" charset="0"/>
                </a:rPr>
                <a:t>Na</a:t>
              </a:r>
              <a:r>
                <a:rPr lang="en-US" sz="1800" baseline="30000">
                  <a:latin typeface="Arial" charset="0"/>
                </a:rPr>
                <a:t>+</a:t>
              </a:r>
              <a:endParaRPr lang="en-US" sz="1800">
                <a:latin typeface="Arial" charset="0"/>
              </a:endParaRPr>
            </a:p>
          </p:txBody>
        </p:sp>
        <p:sp>
          <p:nvSpPr>
            <p:cNvPr id="42015" name="Oval 6"/>
            <p:cNvSpPr>
              <a:spLocks noChangeAspect="1" noChangeArrowheads="1"/>
            </p:cNvSpPr>
            <p:nvPr/>
          </p:nvSpPr>
          <p:spPr bwMode="auto">
            <a:xfrm>
              <a:off x="3792" y="1844"/>
              <a:ext cx="1756" cy="1756"/>
            </a:xfrm>
            <a:prstGeom prst="ellipse">
              <a:avLst/>
            </a:prstGeom>
            <a:noFill/>
            <a:ln w="9525">
              <a:solidFill>
                <a:schemeClr val="tx1"/>
              </a:solidFill>
              <a:miter lim="800000"/>
              <a:headEnd/>
              <a:tailEnd/>
            </a:ln>
          </p:spPr>
          <p:txBody>
            <a:bodyPr wrap="none" anchor="ctr"/>
            <a:lstStyle/>
            <a:p>
              <a:endParaRPr lang="en-US"/>
            </a:p>
          </p:txBody>
        </p:sp>
        <p:sp>
          <p:nvSpPr>
            <p:cNvPr id="42016" name="Oval 7"/>
            <p:cNvSpPr>
              <a:spLocks noChangeAspect="1" noChangeArrowheads="1"/>
            </p:cNvSpPr>
            <p:nvPr/>
          </p:nvSpPr>
          <p:spPr bwMode="auto">
            <a:xfrm>
              <a:off x="4132" y="2149"/>
              <a:ext cx="1100" cy="1100"/>
            </a:xfrm>
            <a:prstGeom prst="ellipse">
              <a:avLst/>
            </a:prstGeom>
            <a:noFill/>
            <a:ln w="9525">
              <a:solidFill>
                <a:schemeClr val="tx1"/>
              </a:solidFill>
              <a:miter lim="800000"/>
              <a:headEnd/>
              <a:tailEnd/>
            </a:ln>
          </p:spPr>
          <p:txBody>
            <a:bodyPr wrap="none" anchor="ctr"/>
            <a:lstStyle/>
            <a:p>
              <a:endParaRPr lang="en-US"/>
            </a:p>
          </p:txBody>
        </p:sp>
        <p:sp>
          <p:nvSpPr>
            <p:cNvPr id="42017" name="Oval 8"/>
            <p:cNvSpPr>
              <a:spLocks noChangeAspect="1" noChangeArrowheads="1"/>
            </p:cNvSpPr>
            <p:nvPr/>
          </p:nvSpPr>
          <p:spPr bwMode="auto">
            <a:xfrm>
              <a:off x="4464" y="2479"/>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11</a:t>
              </a:r>
              <a:r>
                <a:rPr lang="en-US" sz="1800" i="1">
                  <a:latin typeface="Arial" charset="0"/>
                </a:rPr>
                <a:t>p</a:t>
              </a:r>
              <a:r>
                <a:rPr lang="en-US" sz="1800" i="1" baseline="30000">
                  <a:latin typeface="Arial" charset="0"/>
                </a:rPr>
                <a:t>+</a:t>
              </a:r>
            </a:p>
          </p:txBody>
        </p:sp>
        <p:sp>
          <p:nvSpPr>
            <p:cNvPr id="42018" name="Oval 9"/>
            <p:cNvSpPr>
              <a:spLocks noChangeArrowheads="1"/>
            </p:cNvSpPr>
            <p:nvPr/>
          </p:nvSpPr>
          <p:spPr bwMode="auto">
            <a:xfrm>
              <a:off x="4032" y="24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19" name="Oval 10"/>
            <p:cNvSpPr>
              <a:spLocks noChangeArrowheads="1"/>
            </p:cNvSpPr>
            <p:nvPr/>
          </p:nvSpPr>
          <p:spPr bwMode="auto">
            <a:xfrm>
              <a:off x="5088" y="27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0" name="Oval 11"/>
            <p:cNvSpPr>
              <a:spLocks noChangeArrowheads="1"/>
            </p:cNvSpPr>
            <p:nvPr/>
          </p:nvSpPr>
          <p:spPr bwMode="auto">
            <a:xfrm>
              <a:off x="4464" y="177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1" name="Oval 12"/>
            <p:cNvSpPr>
              <a:spLocks noChangeArrowheads="1"/>
            </p:cNvSpPr>
            <p:nvPr/>
          </p:nvSpPr>
          <p:spPr bwMode="auto">
            <a:xfrm>
              <a:off x="5040" y="1920"/>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2" name="Oval 13"/>
            <p:cNvSpPr>
              <a:spLocks noChangeArrowheads="1"/>
            </p:cNvSpPr>
            <p:nvPr/>
          </p:nvSpPr>
          <p:spPr bwMode="auto">
            <a:xfrm>
              <a:off x="3936" y="19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3" name="Oval 14"/>
            <p:cNvSpPr>
              <a:spLocks noChangeArrowheads="1"/>
            </p:cNvSpPr>
            <p:nvPr/>
          </p:nvSpPr>
          <p:spPr bwMode="auto">
            <a:xfrm>
              <a:off x="3696" y="278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4" name="Oval 15"/>
            <p:cNvSpPr>
              <a:spLocks noChangeArrowheads="1"/>
            </p:cNvSpPr>
            <p:nvPr/>
          </p:nvSpPr>
          <p:spPr bwMode="auto">
            <a:xfrm>
              <a:off x="4080" y="331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5" name="Oval 16"/>
            <p:cNvSpPr>
              <a:spLocks noChangeArrowheads="1"/>
            </p:cNvSpPr>
            <p:nvPr/>
          </p:nvSpPr>
          <p:spPr bwMode="auto">
            <a:xfrm>
              <a:off x="4608" y="345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6" name="Oval 17"/>
            <p:cNvSpPr>
              <a:spLocks noChangeArrowheads="1"/>
            </p:cNvSpPr>
            <p:nvPr/>
          </p:nvSpPr>
          <p:spPr bwMode="auto">
            <a:xfrm>
              <a:off x="5184" y="321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27" name="Oval 18"/>
            <p:cNvSpPr>
              <a:spLocks noChangeArrowheads="1"/>
            </p:cNvSpPr>
            <p:nvPr/>
          </p:nvSpPr>
          <p:spPr bwMode="auto">
            <a:xfrm>
              <a:off x="5376" y="244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grpSp>
        <p:nvGrpSpPr>
          <p:cNvPr id="41989" name="Group 19"/>
          <p:cNvGrpSpPr>
            <a:grpSpLocks/>
          </p:cNvGrpSpPr>
          <p:nvPr/>
        </p:nvGrpSpPr>
        <p:grpSpPr bwMode="auto">
          <a:xfrm>
            <a:off x="4572000" y="2438400"/>
            <a:ext cx="3810000" cy="3962400"/>
            <a:chOff x="2880" y="1536"/>
            <a:chExt cx="2400" cy="2496"/>
          </a:xfrm>
        </p:grpSpPr>
        <p:sp>
          <p:nvSpPr>
            <p:cNvPr id="41992" name="Oval 20"/>
            <p:cNvSpPr>
              <a:spLocks noChangeAspect="1" noChangeArrowheads="1"/>
            </p:cNvSpPr>
            <p:nvPr/>
          </p:nvSpPr>
          <p:spPr bwMode="auto">
            <a:xfrm>
              <a:off x="3216" y="1881"/>
              <a:ext cx="1756" cy="1756"/>
            </a:xfrm>
            <a:prstGeom prst="ellipse">
              <a:avLst/>
            </a:prstGeom>
            <a:noFill/>
            <a:ln w="9525">
              <a:solidFill>
                <a:schemeClr val="tx1"/>
              </a:solidFill>
              <a:miter lim="800000"/>
              <a:headEnd/>
              <a:tailEnd/>
            </a:ln>
          </p:spPr>
          <p:txBody>
            <a:bodyPr wrap="none" anchor="ctr"/>
            <a:lstStyle/>
            <a:p>
              <a:endParaRPr lang="en-US"/>
            </a:p>
          </p:txBody>
        </p:sp>
        <p:sp>
          <p:nvSpPr>
            <p:cNvPr id="41993" name="Oval 21"/>
            <p:cNvSpPr>
              <a:spLocks noChangeAspect="1" noChangeArrowheads="1"/>
            </p:cNvSpPr>
            <p:nvPr/>
          </p:nvSpPr>
          <p:spPr bwMode="auto">
            <a:xfrm>
              <a:off x="3556" y="2186"/>
              <a:ext cx="1100" cy="1100"/>
            </a:xfrm>
            <a:prstGeom prst="ellipse">
              <a:avLst/>
            </a:prstGeom>
            <a:noFill/>
            <a:ln w="9525">
              <a:solidFill>
                <a:schemeClr val="tx1"/>
              </a:solidFill>
              <a:miter lim="800000"/>
              <a:headEnd/>
              <a:tailEnd/>
            </a:ln>
          </p:spPr>
          <p:txBody>
            <a:bodyPr wrap="none" anchor="ctr"/>
            <a:lstStyle/>
            <a:p>
              <a:endParaRPr lang="en-US"/>
            </a:p>
          </p:txBody>
        </p:sp>
        <p:sp>
          <p:nvSpPr>
            <p:cNvPr id="41994" name="Oval 22"/>
            <p:cNvSpPr>
              <a:spLocks noChangeAspect="1" noChangeArrowheads="1"/>
            </p:cNvSpPr>
            <p:nvPr/>
          </p:nvSpPr>
          <p:spPr bwMode="auto">
            <a:xfrm>
              <a:off x="3888" y="2516"/>
              <a:ext cx="438" cy="438"/>
            </a:xfrm>
            <a:prstGeom prst="ellipse">
              <a:avLst/>
            </a:prstGeom>
            <a:gradFill rotWithShape="1">
              <a:gsLst>
                <a:gs pos="0">
                  <a:srgbClr val="F55F0B"/>
                </a:gs>
                <a:gs pos="100000">
                  <a:srgbClr val="E9EC5E"/>
                </a:gs>
              </a:gsLst>
              <a:path path="rect">
                <a:fillToRect l="100000" t="100000"/>
              </a:path>
            </a:gradFill>
            <a:ln w="9525">
              <a:solidFill>
                <a:schemeClr val="tx1"/>
              </a:solidFill>
              <a:miter lim="800000"/>
              <a:headEnd/>
              <a:tailEnd/>
            </a:ln>
          </p:spPr>
          <p:txBody>
            <a:bodyPr wrap="none" anchor="ctr"/>
            <a:lstStyle/>
            <a:p>
              <a:pPr algn="ctr"/>
              <a:r>
                <a:rPr lang="en-US" sz="1800">
                  <a:latin typeface="Arial" charset="0"/>
                </a:rPr>
                <a:t>17</a:t>
              </a:r>
              <a:r>
                <a:rPr lang="en-US" sz="1800" i="1">
                  <a:latin typeface="Arial" charset="0"/>
                </a:rPr>
                <a:t>p</a:t>
              </a:r>
              <a:r>
                <a:rPr lang="en-US" sz="1800" i="1" baseline="30000">
                  <a:latin typeface="Arial" charset="0"/>
                </a:rPr>
                <a:t>+</a:t>
              </a:r>
            </a:p>
          </p:txBody>
        </p:sp>
        <p:sp>
          <p:nvSpPr>
            <p:cNvPr id="41995" name="Oval 23"/>
            <p:cNvSpPr>
              <a:spLocks noChangeArrowheads="1"/>
            </p:cNvSpPr>
            <p:nvPr/>
          </p:nvSpPr>
          <p:spPr bwMode="auto">
            <a:xfrm>
              <a:off x="3456" y="253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996" name="Oval 24"/>
            <p:cNvSpPr>
              <a:spLocks noChangeArrowheads="1"/>
            </p:cNvSpPr>
            <p:nvPr/>
          </p:nvSpPr>
          <p:spPr bwMode="auto">
            <a:xfrm>
              <a:off x="4512" y="277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997" name="Oval 25"/>
            <p:cNvSpPr>
              <a:spLocks noChangeArrowheads="1"/>
            </p:cNvSpPr>
            <p:nvPr/>
          </p:nvSpPr>
          <p:spPr bwMode="auto">
            <a:xfrm>
              <a:off x="3888" y="181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998" name="Oval 26"/>
            <p:cNvSpPr>
              <a:spLocks noChangeArrowheads="1"/>
            </p:cNvSpPr>
            <p:nvPr/>
          </p:nvSpPr>
          <p:spPr bwMode="auto">
            <a:xfrm>
              <a:off x="4464" y="1957"/>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1999" name="Oval 27"/>
            <p:cNvSpPr>
              <a:spLocks noChangeArrowheads="1"/>
            </p:cNvSpPr>
            <p:nvPr/>
          </p:nvSpPr>
          <p:spPr bwMode="auto">
            <a:xfrm>
              <a:off x="3360" y="200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0" name="Oval 28"/>
            <p:cNvSpPr>
              <a:spLocks noChangeArrowheads="1"/>
            </p:cNvSpPr>
            <p:nvPr/>
          </p:nvSpPr>
          <p:spPr bwMode="auto">
            <a:xfrm>
              <a:off x="3120" y="2821"/>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1" name="Oval 29"/>
            <p:cNvSpPr>
              <a:spLocks noChangeArrowheads="1"/>
            </p:cNvSpPr>
            <p:nvPr/>
          </p:nvSpPr>
          <p:spPr bwMode="auto">
            <a:xfrm>
              <a:off x="3504" y="3349"/>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2" name="Oval 30"/>
            <p:cNvSpPr>
              <a:spLocks noChangeArrowheads="1"/>
            </p:cNvSpPr>
            <p:nvPr/>
          </p:nvSpPr>
          <p:spPr bwMode="auto">
            <a:xfrm>
              <a:off x="4032" y="349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3" name="Oval 31"/>
            <p:cNvSpPr>
              <a:spLocks noChangeArrowheads="1"/>
            </p:cNvSpPr>
            <p:nvPr/>
          </p:nvSpPr>
          <p:spPr bwMode="auto">
            <a:xfrm>
              <a:off x="4608" y="3253"/>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4" name="Oval 32"/>
            <p:cNvSpPr>
              <a:spLocks noChangeArrowheads="1"/>
            </p:cNvSpPr>
            <p:nvPr/>
          </p:nvSpPr>
          <p:spPr bwMode="auto">
            <a:xfrm>
              <a:off x="4800" y="2485"/>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5" name="Oval 33"/>
            <p:cNvSpPr>
              <a:spLocks noChangeAspect="1" noChangeArrowheads="1"/>
            </p:cNvSpPr>
            <p:nvPr/>
          </p:nvSpPr>
          <p:spPr bwMode="auto">
            <a:xfrm>
              <a:off x="2928" y="1621"/>
              <a:ext cx="2315" cy="2315"/>
            </a:xfrm>
            <a:prstGeom prst="ellipse">
              <a:avLst/>
            </a:prstGeom>
            <a:noFill/>
            <a:ln w="9525">
              <a:solidFill>
                <a:schemeClr val="tx1"/>
              </a:solidFill>
              <a:miter lim="800000"/>
              <a:headEnd/>
              <a:tailEnd/>
            </a:ln>
          </p:spPr>
          <p:txBody>
            <a:bodyPr wrap="none" anchor="ctr"/>
            <a:lstStyle/>
            <a:p>
              <a:endParaRPr lang="en-US"/>
            </a:p>
          </p:txBody>
        </p:sp>
        <p:sp>
          <p:nvSpPr>
            <p:cNvPr id="42006" name="Oval 34"/>
            <p:cNvSpPr>
              <a:spLocks noChangeArrowheads="1"/>
            </p:cNvSpPr>
            <p:nvPr/>
          </p:nvSpPr>
          <p:spPr bwMode="auto">
            <a:xfrm>
              <a:off x="4944" y="326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7" name="Oval 35"/>
            <p:cNvSpPr>
              <a:spLocks noChangeArrowheads="1"/>
            </p:cNvSpPr>
            <p:nvPr/>
          </p:nvSpPr>
          <p:spPr bwMode="auto">
            <a:xfrm>
              <a:off x="4128" y="379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8" name="Oval 36"/>
            <p:cNvSpPr>
              <a:spLocks noChangeArrowheads="1"/>
            </p:cNvSpPr>
            <p:nvPr/>
          </p:nvSpPr>
          <p:spPr bwMode="auto">
            <a:xfrm>
              <a:off x="2928" y="316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09" name="Oval 37"/>
            <p:cNvSpPr>
              <a:spLocks noChangeArrowheads="1"/>
            </p:cNvSpPr>
            <p:nvPr/>
          </p:nvSpPr>
          <p:spPr bwMode="auto">
            <a:xfrm>
              <a:off x="2880" y="2304"/>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10" name="Oval 38"/>
            <p:cNvSpPr>
              <a:spLocks noChangeArrowheads="1"/>
            </p:cNvSpPr>
            <p:nvPr/>
          </p:nvSpPr>
          <p:spPr bwMode="auto">
            <a:xfrm>
              <a:off x="3696" y="153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11" name="Oval 39"/>
            <p:cNvSpPr>
              <a:spLocks noChangeArrowheads="1"/>
            </p:cNvSpPr>
            <p:nvPr/>
          </p:nvSpPr>
          <p:spPr bwMode="auto">
            <a:xfrm>
              <a:off x="4416" y="1632"/>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12" name="Oval 40"/>
            <p:cNvSpPr>
              <a:spLocks noChangeArrowheads="1"/>
            </p:cNvSpPr>
            <p:nvPr/>
          </p:nvSpPr>
          <p:spPr bwMode="auto">
            <a:xfrm>
              <a:off x="3408" y="3696"/>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sp>
          <p:nvSpPr>
            <p:cNvPr id="42013" name="Oval 41"/>
            <p:cNvSpPr>
              <a:spLocks noChangeArrowheads="1"/>
            </p:cNvSpPr>
            <p:nvPr/>
          </p:nvSpPr>
          <p:spPr bwMode="auto">
            <a:xfrm>
              <a:off x="5040" y="2208"/>
              <a:ext cx="240" cy="240"/>
            </a:xfrm>
            <a:prstGeom prst="ellipse">
              <a:avLst/>
            </a:prstGeom>
            <a:gradFill rotWithShape="1">
              <a:gsLst>
                <a:gs pos="0">
                  <a:srgbClr val="CC3300"/>
                </a:gs>
                <a:gs pos="100000">
                  <a:schemeClr val="bg1"/>
                </a:gs>
              </a:gsLst>
              <a:path path="rect">
                <a:fillToRect l="100000" t="100000"/>
              </a:path>
            </a:gradFill>
            <a:ln w="9525">
              <a:solidFill>
                <a:schemeClr val="tx1"/>
              </a:solidFill>
              <a:miter lim="800000"/>
              <a:headEnd/>
              <a:tailEnd/>
            </a:ln>
          </p:spPr>
          <p:txBody>
            <a:bodyPr wrap="none" anchor="ctr"/>
            <a:lstStyle/>
            <a:p>
              <a:pPr algn="ctr"/>
              <a:r>
                <a:rPr lang="en-US" sz="1600">
                  <a:latin typeface="Arial" charset="0"/>
                </a:rPr>
                <a:t>e</a:t>
              </a:r>
              <a:r>
                <a:rPr lang="en-US" sz="1600" baseline="30000">
                  <a:latin typeface="Arial" charset="0"/>
                </a:rPr>
                <a:t>-</a:t>
              </a:r>
            </a:p>
          </p:txBody>
        </p:sp>
      </p:grpSp>
      <p:sp>
        <p:nvSpPr>
          <p:cNvPr id="41990" name="AutoShape 42">
            <a:hlinkClick r:id="rId3" action="ppaction://hlinksldjump" highlightClick="1"/>
          </p:cNvPr>
          <p:cNvSpPr>
            <a:spLocks noChangeArrowheads="1"/>
          </p:cNvSpPr>
          <p:nvPr/>
        </p:nvSpPr>
        <p:spPr bwMode="auto">
          <a:xfrm>
            <a:off x="0" y="61722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1991" name="AutoShape 43">
            <a:hlinkClick r:id="" action="ppaction://noaction" highlightClick="1"/>
            <a:hlinkHover r:id="" action="ppaction://hlinkshowjump?jump=lastslideviewed"/>
          </p:cNvPr>
          <p:cNvSpPr>
            <a:spLocks noChangeArrowheads="1"/>
          </p:cNvSpPr>
          <p:nvPr/>
        </p:nvSpPr>
        <p:spPr bwMode="auto">
          <a:xfrm>
            <a:off x="8901113" y="6616700"/>
            <a:ext cx="242887" cy="241300"/>
          </a:xfrm>
          <a:prstGeom prst="actionButtonReturn">
            <a:avLst/>
          </a:prstGeom>
          <a:solidFill>
            <a:schemeClr val="accent2">
              <a:alpha val="10196"/>
            </a:schemeClr>
          </a:solidFill>
          <a:ln w="9525">
            <a:noFill/>
            <a:miter lim="800000"/>
            <a:headEnd/>
            <a:tailEnd/>
          </a:ln>
        </p:spPr>
        <p:txBody>
          <a:bodyPr wrap="none" anchor="ctr"/>
          <a:lstStyle/>
          <a:p>
            <a:endParaRPr lang="en-US"/>
          </a:p>
        </p:txBody>
      </p:sp>
    </p:spTree>
  </p:cSld>
  <p:clrMapOvr>
    <a:masterClrMapping/>
  </p:clrMapOvr>
  <p:transition spd="slow">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28600" y="2057400"/>
            <a:ext cx="8686800" cy="3505200"/>
          </a:xfrm>
          <a:prstGeom prst="rect">
            <a:avLst/>
          </a:prstGeom>
          <a:noFill/>
          <a:ln w="9525">
            <a:solidFill>
              <a:schemeClr val="tx1"/>
            </a:solidFill>
            <a:miter lim="800000"/>
            <a:headEnd/>
            <a:tailEnd/>
          </a:ln>
        </p:spPr>
        <p:txBody>
          <a:bodyPr wrap="none" anchor="ctr"/>
          <a:lstStyle/>
          <a:p>
            <a:endParaRPr lang="en-US"/>
          </a:p>
        </p:txBody>
      </p:sp>
      <p:sp>
        <p:nvSpPr>
          <p:cNvPr id="43011" name="Rectangle 3"/>
          <p:cNvSpPr>
            <a:spLocks noGrp="1" noChangeArrowheads="1"/>
          </p:cNvSpPr>
          <p:nvPr>
            <p:ph type="title"/>
          </p:nvPr>
        </p:nvSpPr>
        <p:spPr/>
        <p:txBody>
          <a:bodyPr/>
          <a:lstStyle/>
          <a:p>
            <a:pPr eaLnBrk="1" hangingPunct="1"/>
            <a:r>
              <a:rPr lang="en-US" smtClean="0"/>
              <a:t>Ionic Bonding</a:t>
            </a:r>
          </a:p>
        </p:txBody>
      </p:sp>
      <p:sp>
        <p:nvSpPr>
          <p:cNvPr id="556036" name="Oval 4"/>
          <p:cNvSpPr>
            <a:spLocks noChangeAspect="1" noChangeArrowheads="1"/>
          </p:cNvSpPr>
          <p:nvPr/>
        </p:nvSpPr>
        <p:spPr bwMode="auto">
          <a:xfrm>
            <a:off x="655638" y="2560638"/>
            <a:ext cx="2011362" cy="2011362"/>
          </a:xfrm>
          <a:prstGeom prst="ellipse">
            <a:avLst/>
          </a:prstGeom>
          <a:noFill/>
          <a:ln w="9525">
            <a:solidFill>
              <a:schemeClr val="tx1"/>
            </a:solidFill>
            <a:round/>
            <a:headEnd/>
            <a:tailEnd/>
          </a:ln>
        </p:spPr>
        <p:txBody>
          <a:bodyPr wrap="none" anchor="ctr"/>
          <a:lstStyle/>
          <a:p>
            <a:endParaRPr lang="en-US"/>
          </a:p>
        </p:txBody>
      </p:sp>
      <p:sp>
        <p:nvSpPr>
          <p:cNvPr id="43013" name="Oval 5"/>
          <p:cNvSpPr>
            <a:spLocks noChangeAspect="1" noChangeArrowheads="1"/>
          </p:cNvSpPr>
          <p:nvPr/>
        </p:nvSpPr>
        <p:spPr bwMode="auto">
          <a:xfrm>
            <a:off x="1023938" y="2928938"/>
            <a:ext cx="1262062" cy="1262062"/>
          </a:xfrm>
          <a:prstGeom prst="ellipse">
            <a:avLst/>
          </a:prstGeom>
          <a:noFill/>
          <a:ln w="9525">
            <a:solidFill>
              <a:schemeClr val="tx1"/>
            </a:solidFill>
            <a:round/>
            <a:headEnd/>
            <a:tailEnd/>
          </a:ln>
        </p:spPr>
        <p:txBody>
          <a:bodyPr wrap="none" anchor="ctr"/>
          <a:lstStyle/>
          <a:p>
            <a:endParaRPr lang="en-US"/>
          </a:p>
        </p:txBody>
      </p:sp>
      <p:sp>
        <p:nvSpPr>
          <p:cNvPr id="43014" name="Oval 6"/>
          <p:cNvSpPr>
            <a:spLocks noChangeArrowheads="1"/>
          </p:cNvSpPr>
          <p:nvPr/>
        </p:nvSpPr>
        <p:spPr bwMode="auto">
          <a:xfrm>
            <a:off x="2133600" y="3886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15" name="Oval 7"/>
          <p:cNvSpPr>
            <a:spLocks noChangeArrowheads="1"/>
          </p:cNvSpPr>
          <p:nvPr/>
        </p:nvSpPr>
        <p:spPr bwMode="auto">
          <a:xfrm>
            <a:off x="1066800" y="3200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16" name="Oval 8"/>
          <p:cNvSpPr>
            <a:spLocks noChangeArrowheads="1"/>
          </p:cNvSpPr>
          <p:nvPr/>
        </p:nvSpPr>
        <p:spPr bwMode="auto">
          <a:xfrm>
            <a:off x="1447800" y="2895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17" name="Oval 9"/>
          <p:cNvSpPr>
            <a:spLocks noChangeArrowheads="1"/>
          </p:cNvSpPr>
          <p:nvPr/>
        </p:nvSpPr>
        <p:spPr bwMode="auto">
          <a:xfrm>
            <a:off x="2057400" y="3048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18" name="Oval 10"/>
          <p:cNvSpPr>
            <a:spLocks noChangeArrowheads="1"/>
          </p:cNvSpPr>
          <p:nvPr/>
        </p:nvSpPr>
        <p:spPr bwMode="auto">
          <a:xfrm>
            <a:off x="2209800" y="3429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19" name="Oval 11"/>
          <p:cNvSpPr>
            <a:spLocks noChangeArrowheads="1"/>
          </p:cNvSpPr>
          <p:nvPr/>
        </p:nvSpPr>
        <p:spPr bwMode="auto">
          <a:xfrm>
            <a:off x="1371600" y="4114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20" name="Oval 12"/>
          <p:cNvSpPr>
            <a:spLocks noChangeArrowheads="1"/>
          </p:cNvSpPr>
          <p:nvPr/>
        </p:nvSpPr>
        <p:spPr bwMode="auto">
          <a:xfrm>
            <a:off x="1828800" y="4114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21" name="Oval 13"/>
          <p:cNvSpPr>
            <a:spLocks noChangeArrowheads="1"/>
          </p:cNvSpPr>
          <p:nvPr/>
        </p:nvSpPr>
        <p:spPr bwMode="auto">
          <a:xfrm>
            <a:off x="1066800" y="3810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46" name="Oval 14"/>
          <p:cNvSpPr>
            <a:spLocks noChangeArrowheads="1"/>
          </p:cNvSpPr>
          <p:nvPr/>
        </p:nvSpPr>
        <p:spPr bwMode="auto">
          <a:xfrm>
            <a:off x="1951038" y="2590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23" name="Oval 15"/>
          <p:cNvSpPr>
            <a:spLocks noChangeAspect="1" noChangeArrowheads="1"/>
          </p:cNvSpPr>
          <p:nvPr/>
        </p:nvSpPr>
        <p:spPr bwMode="auto">
          <a:xfrm>
            <a:off x="3263900" y="2959100"/>
            <a:ext cx="1262063" cy="1262063"/>
          </a:xfrm>
          <a:prstGeom prst="ellipse">
            <a:avLst/>
          </a:prstGeom>
          <a:noFill/>
          <a:ln w="9525">
            <a:solidFill>
              <a:schemeClr val="tx1"/>
            </a:solidFill>
            <a:round/>
            <a:headEnd/>
            <a:tailEnd/>
          </a:ln>
        </p:spPr>
        <p:txBody>
          <a:bodyPr wrap="none" anchor="ctr"/>
          <a:lstStyle/>
          <a:p>
            <a:endParaRPr lang="en-US"/>
          </a:p>
        </p:txBody>
      </p:sp>
      <p:sp>
        <p:nvSpPr>
          <p:cNvPr id="43024" name="Oval 16"/>
          <p:cNvSpPr>
            <a:spLocks noChangeArrowheads="1"/>
          </p:cNvSpPr>
          <p:nvPr/>
        </p:nvSpPr>
        <p:spPr bwMode="auto">
          <a:xfrm>
            <a:off x="4419600" y="38100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25" name="Oval 17"/>
          <p:cNvSpPr>
            <a:spLocks noChangeArrowheads="1"/>
          </p:cNvSpPr>
          <p:nvPr/>
        </p:nvSpPr>
        <p:spPr bwMode="auto">
          <a:xfrm>
            <a:off x="3276600" y="32766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26" name="Oval 18"/>
          <p:cNvSpPr>
            <a:spLocks noChangeArrowheads="1"/>
          </p:cNvSpPr>
          <p:nvPr/>
        </p:nvSpPr>
        <p:spPr bwMode="auto">
          <a:xfrm>
            <a:off x="3581400" y="29718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27" name="Oval 19"/>
          <p:cNvSpPr>
            <a:spLocks noChangeArrowheads="1"/>
          </p:cNvSpPr>
          <p:nvPr/>
        </p:nvSpPr>
        <p:spPr bwMode="auto">
          <a:xfrm>
            <a:off x="4114800" y="29718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28" name="Oval 20"/>
          <p:cNvSpPr>
            <a:spLocks noChangeArrowheads="1"/>
          </p:cNvSpPr>
          <p:nvPr/>
        </p:nvSpPr>
        <p:spPr bwMode="auto">
          <a:xfrm>
            <a:off x="4419600" y="32766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29" name="Oval 21"/>
          <p:cNvSpPr>
            <a:spLocks noChangeArrowheads="1"/>
          </p:cNvSpPr>
          <p:nvPr/>
        </p:nvSpPr>
        <p:spPr bwMode="auto">
          <a:xfrm>
            <a:off x="3581400" y="41148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30" name="Oval 22"/>
          <p:cNvSpPr>
            <a:spLocks noChangeArrowheads="1"/>
          </p:cNvSpPr>
          <p:nvPr/>
        </p:nvSpPr>
        <p:spPr bwMode="auto">
          <a:xfrm>
            <a:off x="4114800" y="41148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43031" name="Oval 23"/>
          <p:cNvSpPr>
            <a:spLocks noChangeArrowheads="1"/>
          </p:cNvSpPr>
          <p:nvPr/>
        </p:nvSpPr>
        <p:spPr bwMode="auto">
          <a:xfrm>
            <a:off x="3276600" y="3810000"/>
            <a:ext cx="76200" cy="76200"/>
          </a:xfrm>
          <a:prstGeom prst="ellipse">
            <a:avLst/>
          </a:prstGeom>
          <a:noFill/>
          <a:ln w="9525">
            <a:solidFill>
              <a:schemeClr val="accent2"/>
            </a:solidFill>
            <a:prstDash val="dash"/>
            <a:round/>
            <a:headEnd/>
            <a:tailEnd/>
          </a:ln>
        </p:spPr>
        <p:txBody>
          <a:bodyPr wrap="none" anchor="ctr"/>
          <a:lstStyle/>
          <a:p>
            <a:pPr algn="ctr"/>
            <a:endParaRPr lang="en-US" sz="800">
              <a:latin typeface="Arial" charset="0"/>
            </a:endParaRPr>
          </a:p>
        </p:txBody>
      </p:sp>
      <p:sp>
        <p:nvSpPr>
          <p:cNvPr id="43032" name="Text Box 24"/>
          <p:cNvSpPr txBox="1">
            <a:spLocks noChangeArrowheads="1"/>
          </p:cNvSpPr>
          <p:nvPr/>
        </p:nvSpPr>
        <p:spPr bwMode="auto">
          <a:xfrm>
            <a:off x="304800" y="2590800"/>
            <a:ext cx="582613" cy="304800"/>
          </a:xfrm>
          <a:prstGeom prst="rect">
            <a:avLst/>
          </a:prstGeom>
          <a:noFill/>
          <a:ln w="9525">
            <a:noFill/>
            <a:miter lim="800000"/>
            <a:headEnd/>
            <a:tailEnd/>
          </a:ln>
        </p:spPr>
        <p:txBody>
          <a:bodyPr wrap="none">
            <a:spAutoFit/>
          </a:bodyPr>
          <a:lstStyle/>
          <a:p>
            <a:r>
              <a:rPr lang="en-US" sz="1400">
                <a:latin typeface="Arial" charset="0"/>
              </a:rPr>
              <a:t>n = 2</a:t>
            </a:r>
          </a:p>
        </p:txBody>
      </p:sp>
      <p:sp>
        <p:nvSpPr>
          <p:cNvPr id="43033" name="Text Box 25"/>
          <p:cNvSpPr txBox="1">
            <a:spLocks noChangeArrowheads="1"/>
          </p:cNvSpPr>
          <p:nvPr/>
        </p:nvSpPr>
        <p:spPr bwMode="auto">
          <a:xfrm>
            <a:off x="1112838" y="4684713"/>
            <a:ext cx="928687" cy="641350"/>
          </a:xfrm>
          <a:prstGeom prst="rect">
            <a:avLst/>
          </a:prstGeom>
          <a:noFill/>
          <a:ln w="9525">
            <a:noFill/>
            <a:miter lim="800000"/>
            <a:headEnd/>
            <a:tailEnd/>
          </a:ln>
        </p:spPr>
        <p:txBody>
          <a:bodyPr wrap="none">
            <a:spAutoFit/>
          </a:bodyPr>
          <a:lstStyle/>
          <a:p>
            <a:pPr algn="ctr"/>
            <a:r>
              <a:rPr lang="en-US" sz="1800">
                <a:latin typeface="Arial" charset="0"/>
              </a:rPr>
              <a:t>Na</a:t>
            </a:r>
          </a:p>
          <a:p>
            <a:pPr algn="ctr"/>
            <a:r>
              <a:rPr lang="en-US" sz="1800">
                <a:latin typeface="Arial" charset="0"/>
              </a:rPr>
              <a:t>[Ne]3</a:t>
            </a:r>
            <a:r>
              <a:rPr lang="en-US" sz="1800" i="1">
                <a:latin typeface="Arial" charset="0"/>
              </a:rPr>
              <a:t>s</a:t>
            </a:r>
            <a:r>
              <a:rPr lang="en-US" sz="1800" baseline="30000">
                <a:latin typeface="Arial" charset="0"/>
              </a:rPr>
              <a:t>1</a:t>
            </a:r>
          </a:p>
        </p:txBody>
      </p:sp>
      <p:sp>
        <p:nvSpPr>
          <p:cNvPr id="43034" name="Oval 26"/>
          <p:cNvSpPr>
            <a:spLocks noChangeArrowheads="1"/>
          </p:cNvSpPr>
          <p:nvPr/>
        </p:nvSpPr>
        <p:spPr bwMode="auto">
          <a:xfrm>
            <a:off x="1524000" y="34290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43035" name="Oval 27"/>
          <p:cNvSpPr>
            <a:spLocks noChangeAspect="1" noChangeArrowheads="1"/>
          </p:cNvSpPr>
          <p:nvPr/>
        </p:nvSpPr>
        <p:spPr bwMode="auto">
          <a:xfrm>
            <a:off x="1603375" y="3505200"/>
            <a:ext cx="119063"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grpSp>
        <p:nvGrpSpPr>
          <p:cNvPr id="2" name="Group 28"/>
          <p:cNvGrpSpPr>
            <a:grpSpLocks/>
          </p:cNvGrpSpPr>
          <p:nvPr/>
        </p:nvGrpSpPr>
        <p:grpSpPr bwMode="auto">
          <a:xfrm>
            <a:off x="884238" y="2160588"/>
            <a:ext cx="582612" cy="430212"/>
            <a:chOff x="413" y="1121"/>
            <a:chExt cx="367" cy="271"/>
          </a:xfrm>
        </p:grpSpPr>
        <p:sp>
          <p:nvSpPr>
            <p:cNvPr id="43077" name="Text Box 29"/>
            <p:cNvSpPr txBox="1">
              <a:spLocks noChangeArrowheads="1"/>
            </p:cNvSpPr>
            <p:nvPr/>
          </p:nvSpPr>
          <p:spPr bwMode="auto">
            <a:xfrm>
              <a:off x="413" y="1121"/>
              <a:ext cx="367" cy="192"/>
            </a:xfrm>
            <a:prstGeom prst="rect">
              <a:avLst/>
            </a:prstGeom>
            <a:noFill/>
            <a:ln w="9525">
              <a:noFill/>
              <a:miter lim="800000"/>
              <a:headEnd/>
              <a:tailEnd/>
            </a:ln>
          </p:spPr>
          <p:txBody>
            <a:bodyPr wrap="none">
              <a:spAutoFit/>
            </a:bodyPr>
            <a:lstStyle/>
            <a:p>
              <a:r>
                <a:rPr lang="en-US" sz="1400">
                  <a:latin typeface="Arial" charset="0"/>
                </a:rPr>
                <a:t>n = 3</a:t>
              </a:r>
            </a:p>
          </p:txBody>
        </p:sp>
        <p:sp>
          <p:nvSpPr>
            <p:cNvPr id="43078" name="Line 30"/>
            <p:cNvSpPr>
              <a:spLocks noChangeShapeType="1"/>
            </p:cNvSpPr>
            <p:nvPr/>
          </p:nvSpPr>
          <p:spPr bwMode="auto">
            <a:xfrm>
              <a:off x="720" y="1296"/>
              <a:ext cx="48" cy="96"/>
            </a:xfrm>
            <a:prstGeom prst="line">
              <a:avLst/>
            </a:prstGeom>
            <a:noFill/>
            <a:ln w="9525">
              <a:solidFill>
                <a:schemeClr val="tx1"/>
              </a:solidFill>
              <a:round/>
              <a:headEnd/>
              <a:tailEnd/>
            </a:ln>
          </p:spPr>
          <p:txBody>
            <a:bodyPr/>
            <a:lstStyle/>
            <a:p>
              <a:endParaRPr lang="en-US"/>
            </a:p>
          </p:txBody>
        </p:sp>
      </p:grpSp>
      <p:sp>
        <p:nvSpPr>
          <p:cNvPr id="43037" name="Line 31"/>
          <p:cNvSpPr>
            <a:spLocks noChangeShapeType="1"/>
          </p:cNvSpPr>
          <p:nvPr/>
        </p:nvSpPr>
        <p:spPr bwMode="auto">
          <a:xfrm>
            <a:off x="838200" y="2819400"/>
            <a:ext cx="381000" cy="228600"/>
          </a:xfrm>
          <a:prstGeom prst="line">
            <a:avLst/>
          </a:prstGeom>
          <a:noFill/>
          <a:ln w="9525">
            <a:solidFill>
              <a:schemeClr val="tx1"/>
            </a:solidFill>
            <a:round/>
            <a:headEnd/>
            <a:tailEnd/>
          </a:ln>
        </p:spPr>
        <p:txBody>
          <a:bodyPr/>
          <a:lstStyle/>
          <a:p>
            <a:endParaRPr lang="en-US"/>
          </a:p>
        </p:txBody>
      </p:sp>
      <p:sp>
        <p:nvSpPr>
          <p:cNvPr id="43038" name="Oval 32"/>
          <p:cNvSpPr>
            <a:spLocks noChangeArrowheads="1"/>
          </p:cNvSpPr>
          <p:nvPr/>
        </p:nvSpPr>
        <p:spPr bwMode="auto">
          <a:xfrm>
            <a:off x="3733800" y="34290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43039" name="Oval 33"/>
          <p:cNvSpPr>
            <a:spLocks noChangeAspect="1" noChangeArrowheads="1"/>
          </p:cNvSpPr>
          <p:nvPr/>
        </p:nvSpPr>
        <p:spPr bwMode="auto">
          <a:xfrm>
            <a:off x="3813175" y="3505200"/>
            <a:ext cx="119063"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grpSp>
        <p:nvGrpSpPr>
          <p:cNvPr id="43040" name="Group 34"/>
          <p:cNvGrpSpPr>
            <a:grpSpLocks/>
          </p:cNvGrpSpPr>
          <p:nvPr/>
        </p:nvGrpSpPr>
        <p:grpSpPr bwMode="auto">
          <a:xfrm>
            <a:off x="3227388" y="2514600"/>
            <a:ext cx="582612" cy="430213"/>
            <a:chOff x="413" y="1121"/>
            <a:chExt cx="367" cy="271"/>
          </a:xfrm>
        </p:grpSpPr>
        <p:sp>
          <p:nvSpPr>
            <p:cNvPr id="43075" name="Text Box 35"/>
            <p:cNvSpPr txBox="1">
              <a:spLocks noChangeArrowheads="1"/>
            </p:cNvSpPr>
            <p:nvPr/>
          </p:nvSpPr>
          <p:spPr bwMode="auto">
            <a:xfrm>
              <a:off x="413" y="1121"/>
              <a:ext cx="367" cy="192"/>
            </a:xfrm>
            <a:prstGeom prst="rect">
              <a:avLst/>
            </a:prstGeom>
            <a:noFill/>
            <a:ln w="9525">
              <a:noFill/>
              <a:miter lim="800000"/>
              <a:headEnd/>
              <a:tailEnd/>
            </a:ln>
          </p:spPr>
          <p:txBody>
            <a:bodyPr wrap="none">
              <a:spAutoFit/>
            </a:bodyPr>
            <a:lstStyle/>
            <a:p>
              <a:r>
                <a:rPr lang="en-US" sz="1400">
                  <a:latin typeface="Arial" charset="0"/>
                </a:rPr>
                <a:t>n = 3</a:t>
              </a:r>
            </a:p>
          </p:txBody>
        </p:sp>
        <p:sp>
          <p:nvSpPr>
            <p:cNvPr id="43076" name="Line 36"/>
            <p:cNvSpPr>
              <a:spLocks noChangeShapeType="1"/>
            </p:cNvSpPr>
            <p:nvPr/>
          </p:nvSpPr>
          <p:spPr bwMode="auto">
            <a:xfrm>
              <a:off x="720" y="1296"/>
              <a:ext cx="48" cy="96"/>
            </a:xfrm>
            <a:prstGeom prst="line">
              <a:avLst/>
            </a:prstGeom>
            <a:noFill/>
            <a:ln w="9525">
              <a:solidFill>
                <a:schemeClr val="tx1"/>
              </a:solidFill>
              <a:round/>
              <a:headEnd/>
              <a:tailEnd/>
            </a:ln>
          </p:spPr>
          <p:txBody>
            <a:bodyPr/>
            <a:lstStyle/>
            <a:p>
              <a:endParaRPr lang="en-US"/>
            </a:p>
          </p:txBody>
        </p:sp>
      </p:grpSp>
      <p:sp>
        <p:nvSpPr>
          <p:cNvPr id="43041" name="Text Box 37"/>
          <p:cNvSpPr txBox="1">
            <a:spLocks noChangeArrowheads="1"/>
          </p:cNvSpPr>
          <p:nvPr/>
        </p:nvSpPr>
        <p:spPr bwMode="auto">
          <a:xfrm>
            <a:off x="2803525" y="3389313"/>
            <a:ext cx="317500" cy="366712"/>
          </a:xfrm>
          <a:prstGeom prst="rect">
            <a:avLst/>
          </a:prstGeom>
          <a:noFill/>
          <a:ln w="9525">
            <a:noFill/>
            <a:miter lim="800000"/>
            <a:headEnd/>
            <a:tailEnd/>
          </a:ln>
        </p:spPr>
        <p:txBody>
          <a:bodyPr wrap="none">
            <a:spAutoFit/>
          </a:bodyPr>
          <a:lstStyle/>
          <a:p>
            <a:r>
              <a:rPr lang="en-US" sz="1800" b="1">
                <a:latin typeface="Arial" charset="0"/>
              </a:rPr>
              <a:t>+</a:t>
            </a:r>
          </a:p>
        </p:txBody>
      </p:sp>
      <p:sp>
        <p:nvSpPr>
          <p:cNvPr id="556070" name="Line 38"/>
          <p:cNvSpPr>
            <a:spLocks noChangeShapeType="1"/>
          </p:cNvSpPr>
          <p:nvPr/>
        </p:nvSpPr>
        <p:spPr bwMode="auto">
          <a:xfrm>
            <a:off x="4724400" y="3581400"/>
            <a:ext cx="381000" cy="0"/>
          </a:xfrm>
          <a:prstGeom prst="line">
            <a:avLst/>
          </a:prstGeom>
          <a:noFill/>
          <a:ln w="9525">
            <a:solidFill>
              <a:schemeClr val="tx1"/>
            </a:solidFill>
            <a:round/>
            <a:headEnd/>
            <a:tailEnd type="triangle" w="med" len="med"/>
          </a:ln>
        </p:spPr>
        <p:txBody>
          <a:bodyPr/>
          <a:lstStyle/>
          <a:p>
            <a:endParaRPr lang="en-US"/>
          </a:p>
        </p:txBody>
      </p:sp>
      <p:sp>
        <p:nvSpPr>
          <p:cNvPr id="556071" name="Oval 39"/>
          <p:cNvSpPr>
            <a:spLocks noChangeAspect="1" noChangeArrowheads="1"/>
          </p:cNvSpPr>
          <p:nvPr/>
        </p:nvSpPr>
        <p:spPr bwMode="auto">
          <a:xfrm>
            <a:off x="5367338" y="3005138"/>
            <a:ext cx="1262062" cy="1262062"/>
          </a:xfrm>
          <a:prstGeom prst="ellipse">
            <a:avLst/>
          </a:prstGeom>
          <a:noFill/>
          <a:ln w="9525">
            <a:solidFill>
              <a:schemeClr val="tx1"/>
            </a:solidFill>
            <a:round/>
            <a:headEnd/>
            <a:tailEnd/>
          </a:ln>
        </p:spPr>
        <p:txBody>
          <a:bodyPr wrap="none" anchor="ctr"/>
          <a:lstStyle/>
          <a:p>
            <a:endParaRPr lang="en-US"/>
          </a:p>
        </p:txBody>
      </p:sp>
      <p:sp>
        <p:nvSpPr>
          <p:cNvPr id="556072" name="Oval 40"/>
          <p:cNvSpPr>
            <a:spLocks noChangeArrowheads="1"/>
          </p:cNvSpPr>
          <p:nvPr/>
        </p:nvSpPr>
        <p:spPr bwMode="auto">
          <a:xfrm>
            <a:off x="6477000" y="3962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3" name="Oval 41"/>
          <p:cNvSpPr>
            <a:spLocks noChangeArrowheads="1"/>
          </p:cNvSpPr>
          <p:nvPr/>
        </p:nvSpPr>
        <p:spPr bwMode="auto">
          <a:xfrm>
            <a:off x="5410200" y="3276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4" name="Oval 42"/>
          <p:cNvSpPr>
            <a:spLocks noChangeArrowheads="1"/>
          </p:cNvSpPr>
          <p:nvPr/>
        </p:nvSpPr>
        <p:spPr bwMode="auto">
          <a:xfrm>
            <a:off x="5791200" y="2971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5" name="Oval 43"/>
          <p:cNvSpPr>
            <a:spLocks noChangeArrowheads="1"/>
          </p:cNvSpPr>
          <p:nvPr/>
        </p:nvSpPr>
        <p:spPr bwMode="auto">
          <a:xfrm>
            <a:off x="6400800" y="3124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6" name="Oval 44"/>
          <p:cNvSpPr>
            <a:spLocks noChangeArrowheads="1"/>
          </p:cNvSpPr>
          <p:nvPr/>
        </p:nvSpPr>
        <p:spPr bwMode="auto">
          <a:xfrm>
            <a:off x="6553200" y="3505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7" name="Oval 45"/>
          <p:cNvSpPr>
            <a:spLocks noChangeArrowheads="1"/>
          </p:cNvSpPr>
          <p:nvPr/>
        </p:nvSpPr>
        <p:spPr bwMode="auto">
          <a:xfrm>
            <a:off x="5715000" y="4191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8" name="Oval 46"/>
          <p:cNvSpPr>
            <a:spLocks noChangeArrowheads="1"/>
          </p:cNvSpPr>
          <p:nvPr/>
        </p:nvSpPr>
        <p:spPr bwMode="auto">
          <a:xfrm>
            <a:off x="6172200" y="4191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79" name="Oval 47"/>
          <p:cNvSpPr>
            <a:spLocks noChangeArrowheads="1"/>
          </p:cNvSpPr>
          <p:nvPr/>
        </p:nvSpPr>
        <p:spPr bwMode="auto">
          <a:xfrm>
            <a:off x="5410200" y="3886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6080" name="Oval 48"/>
          <p:cNvSpPr>
            <a:spLocks noChangeArrowheads="1"/>
          </p:cNvSpPr>
          <p:nvPr/>
        </p:nvSpPr>
        <p:spPr bwMode="auto">
          <a:xfrm>
            <a:off x="5867400" y="35052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556081" name="Oval 49"/>
          <p:cNvSpPr>
            <a:spLocks noChangeAspect="1" noChangeArrowheads="1"/>
          </p:cNvSpPr>
          <p:nvPr/>
        </p:nvSpPr>
        <p:spPr bwMode="auto">
          <a:xfrm>
            <a:off x="5946775" y="3581400"/>
            <a:ext cx="119063"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sp>
        <p:nvSpPr>
          <p:cNvPr id="556082" name="Oval 50"/>
          <p:cNvSpPr>
            <a:spLocks noChangeAspect="1" noChangeArrowheads="1"/>
          </p:cNvSpPr>
          <p:nvPr/>
        </p:nvSpPr>
        <p:spPr bwMode="auto">
          <a:xfrm>
            <a:off x="7196138" y="2971800"/>
            <a:ext cx="1262062" cy="1262063"/>
          </a:xfrm>
          <a:prstGeom prst="ellipse">
            <a:avLst/>
          </a:prstGeom>
          <a:noFill/>
          <a:ln w="9525">
            <a:solidFill>
              <a:schemeClr val="tx1"/>
            </a:solidFill>
            <a:round/>
            <a:headEnd/>
            <a:tailEnd/>
          </a:ln>
        </p:spPr>
        <p:txBody>
          <a:bodyPr wrap="none" anchor="ctr"/>
          <a:lstStyle/>
          <a:p>
            <a:endParaRPr lang="en-US"/>
          </a:p>
        </p:txBody>
      </p:sp>
      <p:sp>
        <p:nvSpPr>
          <p:cNvPr id="556083" name="Oval 51"/>
          <p:cNvSpPr>
            <a:spLocks noChangeArrowheads="1"/>
          </p:cNvSpPr>
          <p:nvPr/>
        </p:nvSpPr>
        <p:spPr bwMode="auto">
          <a:xfrm>
            <a:off x="8351838" y="38227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4" name="Oval 52"/>
          <p:cNvSpPr>
            <a:spLocks noChangeArrowheads="1"/>
          </p:cNvSpPr>
          <p:nvPr/>
        </p:nvSpPr>
        <p:spPr bwMode="auto">
          <a:xfrm>
            <a:off x="7208838" y="32893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5" name="Oval 53"/>
          <p:cNvSpPr>
            <a:spLocks noChangeArrowheads="1"/>
          </p:cNvSpPr>
          <p:nvPr/>
        </p:nvSpPr>
        <p:spPr bwMode="auto">
          <a:xfrm>
            <a:off x="7513638" y="29845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6" name="Oval 54"/>
          <p:cNvSpPr>
            <a:spLocks noChangeArrowheads="1"/>
          </p:cNvSpPr>
          <p:nvPr/>
        </p:nvSpPr>
        <p:spPr bwMode="auto">
          <a:xfrm>
            <a:off x="8047038" y="29845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7" name="Oval 55"/>
          <p:cNvSpPr>
            <a:spLocks noChangeArrowheads="1"/>
          </p:cNvSpPr>
          <p:nvPr/>
        </p:nvSpPr>
        <p:spPr bwMode="auto">
          <a:xfrm>
            <a:off x="8351838" y="32893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8" name="Oval 56"/>
          <p:cNvSpPr>
            <a:spLocks noChangeArrowheads="1"/>
          </p:cNvSpPr>
          <p:nvPr/>
        </p:nvSpPr>
        <p:spPr bwMode="auto">
          <a:xfrm>
            <a:off x="7513638" y="41275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89" name="Oval 57"/>
          <p:cNvSpPr>
            <a:spLocks noChangeArrowheads="1"/>
          </p:cNvSpPr>
          <p:nvPr/>
        </p:nvSpPr>
        <p:spPr bwMode="auto">
          <a:xfrm>
            <a:off x="8047038" y="4127500"/>
            <a:ext cx="76200" cy="76200"/>
          </a:xfrm>
          <a:prstGeom prst="ellipse">
            <a:avLst/>
          </a:prstGeom>
          <a:gradFill rotWithShape="1">
            <a:gsLst>
              <a:gs pos="0">
                <a:srgbClr val="FFFF00"/>
              </a:gs>
              <a:gs pos="100000">
                <a:srgbClr val="E4E9B5"/>
              </a:gs>
            </a:gsLst>
            <a:lin ang="2700000" scaled="1"/>
          </a:gradFill>
          <a:ln w="9525">
            <a:noFill/>
            <a:round/>
            <a:headEnd/>
            <a:tailEnd/>
          </a:ln>
        </p:spPr>
        <p:txBody>
          <a:bodyPr wrap="none" anchor="ctr"/>
          <a:lstStyle/>
          <a:p>
            <a:pPr algn="ctr"/>
            <a:r>
              <a:rPr lang="en-US" sz="800">
                <a:latin typeface="Arial" charset="0"/>
              </a:rPr>
              <a:t>-</a:t>
            </a:r>
          </a:p>
        </p:txBody>
      </p:sp>
      <p:sp>
        <p:nvSpPr>
          <p:cNvPr id="556090" name="Oval 58"/>
          <p:cNvSpPr>
            <a:spLocks noChangeArrowheads="1"/>
          </p:cNvSpPr>
          <p:nvPr/>
        </p:nvSpPr>
        <p:spPr bwMode="auto">
          <a:xfrm>
            <a:off x="7666038" y="34417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556091" name="Oval 59"/>
          <p:cNvSpPr>
            <a:spLocks noChangeAspect="1" noChangeArrowheads="1"/>
          </p:cNvSpPr>
          <p:nvPr/>
        </p:nvSpPr>
        <p:spPr bwMode="auto">
          <a:xfrm>
            <a:off x="7745413" y="3517900"/>
            <a:ext cx="119062"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sp>
        <p:nvSpPr>
          <p:cNvPr id="556092" name="Line 60"/>
          <p:cNvSpPr>
            <a:spLocks noChangeShapeType="1"/>
          </p:cNvSpPr>
          <p:nvPr/>
        </p:nvSpPr>
        <p:spPr bwMode="auto">
          <a:xfrm>
            <a:off x="6781800" y="3581400"/>
            <a:ext cx="304800" cy="0"/>
          </a:xfrm>
          <a:prstGeom prst="line">
            <a:avLst/>
          </a:prstGeom>
          <a:noFill/>
          <a:ln w="9525">
            <a:solidFill>
              <a:schemeClr val="tx1"/>
            </a:solidFill>
            <a:round/>
            <a:headEnd type="triangle" w="med" len="med"/>
            <a:tailEnd type="triangle" w="med" len="med"/>
          </a:ln>
        </p:spPr>
        <p:txBody>
          <a:bodyPr/>
          <a:lstStyle/>
          <a:p>
            <a:endParaRPr lang="en-US"/>
          </a:p>
        </p:txBody>
      </p:sp>
      <p:sp>
        <p:nvSpPr>
          <p:cNvPr id="556093" name="Oval 61"/>
          <p:cNvSpPr>
            <a:spLocks noChangeArrowheads="1"/>
          </p:cNvSpPr>
          <p:nvPr/>
        </p:nvSpPr>
        <p:spPr bwMode="auto">
          <a:xfrm>
            <a:off x="7239000" y="3886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3066" name="Text Box 62"/>
          <p:cNvSpPr txBox="1">
            <a:spLocks noChangeArrowheads="1"/>
          </p:cNvSpPr>
          <p:nvPr/>
        </p:nvSpPr>
        <p:spPr bwMode="auto">
          <a:xfrm>
            <a:off x="3168650" y="4692650"/>
            <a:ext cx="1266825" cy="641350"/>
          </a:xfrm>
          <a:prstGeom prst="rect">
            <a:avLst/>
          </a:prstGeom>
          <a:noFill/>
          <a:ln w="9525">
            <a:noFill/>
            <a:miter lim="800000"/>
            <a:headEnd/>
            <a:tailEnd/>
          </a:ln>
        </p:spPr>
        <p:txBody>
          <a:bodyPr wrap="none">
            <a:spAutoFit/>
          </a:bodyPr>
          <a:lstStyle/>
          <a:p>
            <a:pPr algn="ctr"/>
            <a:r>
              <a:rPr lang="en-US" sz="1800">
                <a:latin typeface="Arial" charset="0"/>
              </a:rPr>
              <a:t>Cl</a:t>
            </a:r>
          </a:p>
          <a:p>
            <a:pPr algn="ctr"/>
            <a:r>
              <a:rPr lang="en-US" sz="1800">
                <a:latin typeface="Arial" charset="0"/>
              </a:rPr>
              <a:t>[Ne]3</a:t>
            </a:r>
            <a:r>
              <a:rPr lang="en-US" sz="1800" i="1">
                <a:latin typeface="Arial" charset="0"/>
              </a:rPr>
              <a:t>s</a:t>
            </a:r>
            <a:r>
              <a:rPr lang="en-US" sz="1800" baseline="30000">
                <a:latin typeface="Arial" charset="0"/>
              </a:rPr>
              <a:t>2</a:t>
            </a:r>
            <a:r>
              <a:rPr lang="en-US" sz="1800">
                <a:latin typeface="Arial" charset="0"/>
              </a:rPr>
              <a:t>3</a:t>
            </a:r>
            <a:r>
              <a:rPr lang="en-US" sz="1800" i="1">
                <a:latin typeface="Arial" charset="0"/>
              </a:rPr>
              <a:t>p</a:t>
            </a:r>
            <a:r>
              <a:rPr lang="en-US" sz="1800" baseline="30000">
                <a:latin typeface="Arial" charset="0"/>
              </a:rPr>
              <a:t>5</a:t>
            </a:r>
          </a:p>
        </p:txBody>
      </p:sp>
      <p:sp>
        <p:nvSpPr>
          <p:cNvPr id="556095" name="Text Box 63"/>
          <p:cNvSpPr txBox="1">
            <a:spLocks noChangeArrowheads="1"/>
          </p:cNvSpPr>
          <p:nvPr/>
        </p:nvSpPr>
        <p:spPr bwMode="auto">
          <a:xfrm>
            <a:off x="5710238" y="4692650"/>
            <a:ext cx="603250" cy="641350"/>
          </a:xfrm>
          <a:prstGeom prst="rect">
            <a:avLst/>
          </a:prstGeom>
          <a:noFill/>
          <a:ln w="9525">
            <a:noFill/>
            <a:miter lim="800000"/>
            <a:headEnd/>
            <a:tailEnd/>
          </a:ln>
        </p:spPr>
        <p:txBody>
          <a:bodyPr wrap="none">
            <a:spAutoFit/>
          </a:bodyPr>
          <a:lstStyle/>
          <a:p>
            <a:pPr algn="ctr"/>
            <a:r>
              <a:rPr lang="en-US" sz="1800">
                <a:latin typeface="Arial" charset="0"/>
              </a:rPr>
              <a:t>Na</a:t>
            </a:r>
            <a:r>
              <a:rPr lang="en-US" sz="1800" baseline="30000">
                <a:latin typeface="Arial" charset="0"/>
              </a:rPr>
              <a:t>+</a:t>
            </a:r>
          </a:p>
          <a:p>
            <a:pPr algn="ctr"/>
            <a:r>
              <a:rPr lang="en-US" sz="1800">
                <a:latin typeface="Arial" charset="0"/>
              </a:rPr>
              <a:t>[Ne]</a:t>
            </a:r>
            <a:endParaRPr lang="en-US" sz="1800" baseline="30000">
              <a:latin typeface="Arial" charset="0"/>
            </a:endParaRPr>
          </a:p>
        </p:txBody>
      </p:sp>
      <p:sp>
        <p:nvSpPr>
          <p:cNvPr id="556096" name="Text Box 64"/>
          <p:cNvSpPr txBox="1">
            <a:spLocks noChangeArrowheads="1"/>
          </p:cNvSpPr>
          <p:nvPr/>
        </p:nvSpPr>
        <p:spPr bwMode="auto">
          <a:xfrm>
            <a:off x="7191375" y="4692650"/>
            <a:ext cx="1266825" cy="641350"/>
          </a:xfrm>
          <a:prstGeom prst="rect">
            <a:avLst/>
          </a:prstGeom>
          <a:noFill/>
          <a:ln w="9525">
            <a:noFill/>
            <a:miter lim="800000"/>
            <a:headEnd/>
            <a:tailEnd/>
          </a:ln>
        </p:spPr>
        <p:txBody>
          <a:bodyPr wrap="none">
            <a:spAutoFit/>
          </a:bodyPr>
          <a:lstStyle/>
          <a:p>
            <a:pPr algn="ctr"/>
            <a:r>
              <a:rPr lang="en-US" sz="1800">
                <a:latin typeface="Arial" charset="0"/>
              </a:rPr>
              <a:t>Cl</a:t>
            </a:r>
            <a:r>
              <a:rPr lang="en-US" sz="1800" baseline="30000">
                <a:latin typeface="Arial" charset="0"/>
              </a:rPr>
              <a:t>-</a:t>
            </a:r>
          </a:p>
          <a:p>
            <a:pPr algn="ctr"/>
            <a:r>
              <a:rPr lang="en-US" sz="1800">
                <a:latin typeface="Arial" charset="0"/>
              </a:rPr>
              <a:t>[Ne]3</a:t>
            </a:r>
            <a:r>
              <a:rPr lang="en-US" sz="1800" i="1">
                <a:latin typeface="Arial" charset="0"/>
              </a:rPr>
              <a:t>s</a:t>
            </a:r>
            <a:r>
              <a:rPr lang="en-US" sz="1800" baseline="30000">
                <a:latin typeface="Arial" charset="0"/>
              </a:rPr>
              <a:t>2</a:t>
            </a:r>
            <a:r>
              <a:rPr lang="en-US" sz="1800">
                <a:latin typeface="Arial" charset="0"/>
              </a:rPr>
              <a:t>3</a:t>
            </a:r>
            <a:r>
              <a:rPr lang="en-US" sz="1800" i="1">
                <a:latin typeface="Arial" charset="0"/>
              </a:rPr>
              <a:t>p</a:t>
            </a:r>
            <a:r>
              <a:rPr lang="en-US" sz="1800" baseline="30000">
                <a:latin typeface="Arial" charset="0"/>
              </a:rPr>
              <a:t>6</a:t>
            </a:r>
          </a:p>
        </p:txBody>
      </p:sp>
      <p:pic>
        <p:nvPicPr>
          <p:cNvPr id="43069" name="Picture 65" descr="Halite%28Salt%29USGOV"/>
          <p:cNvPicPr>
            <a:picLocks noChangeAspect="1" noChangeArrowheads="1"/>
          </p:cNvPicPr>
          <p:nvPr/>
        </p:nvPicPr>
        <p:blipFill>
          <a:blip r:embed="rId3" cstate="print"/>
          <a:srcRect/>
          <a:stretch>
            <a:fillRect/>
          </a:stretch>
        </p:blipFill>
        <p:spPr bwMode="auto">
          <a:xfrm>
            <a:off x="7315200" y="304800"/>
            <a:ext cx="1295400" cy="1112838"/>
          </a:xfrm>
          <a:prstGeom prst="rect">
            <a:avLst/>
          </a:prstGeom>
          <a:noFill/>
          <a:ln w="9525">
            <a:noFill/>
            <a:miter lim="800000"/>
            <a:headEnd/>
            <a:tailEnd/>
          </a:ln>
        </p:spPr>
      </p:pic>
      <p:sp>
        <p:nvSpPr>
          <p:cNvPr id="43070" name="Text Box 66"/>
          <p:cNvSpPr txBox="1">
            <a:spLocks noChangeArrowheads="1"/>
          </p:cNvSpPr>
          <p:nvPr/>
        </p:nvSpPr>
        <p:spPr bwMode="auto">
          <a:xfrm>
            <a:off x="7708900" y="1404938"/>
            <a:ext cx="520700" cy="274637"/>
          </a:xfrm>
          <a:prstGeom prst="rect">
            <a:avLst/>
          </a:prstGeom>
          <a:noFill/>
          <a:ln w="9525">
            <a:noFill/>
            <a:miter lim="800000"/>
            <a:headEnd/>
            <a:tailEnd/>
          </a:ln>
        </p:spPr>
        <p:txBody>
          <a:bodyPr wrap="none">
            <a:spAutoFit/>
          </a:bodyPr>
          <a:lstStyle/>
          <a:p>
            <a:r>
              <a:rPr lang="en-US" sz="1200">
                <a:latin typeface="Arial" charset="0"/>
              </a:rPr>
              <a:t>NaCl</a:t>
            </a:r>
          </a:p>
        </p:txBody>
      </p:sp>
      <p:sp>
        <p:nvSpPr>
          <p:cNvPr id="556099" name="Text Box 67"/>
          <p:cNvSpPr txBox="1">
            <a:spLocks noChangeArrowheads="1"/>
          </p:cNvSpPr>
          <p:nvPr/>
        </p:nvSpPr>
        <p:spPr bwMode="auto">
          <a:xfrm>
            <a:off x="762000" y="5881688"/>
            <a:ext cx="7829550" cy="366712"/>
          </a:xfrm>
          <a:prstGeom prst="rect">
            <a:avLst/>
          </a:prstGeom>
          <a:noFill/>
          <a:ln w="9525">
            <a:noFill/>
            <a:miter lim="800000"/>
            <a:headEnd/>
            <a:tailEnd/>
          </a:ln>
        </p:spPr>
        <p:txBody>
          <a:bodyPr wrap="none">
            <a:spAutoFit/>
          </a:bodyPr>
          <a:lstStyle/>
          <a:p>
            <a:r>
              <a:rPr lang="en-US" sz="1800">
                <a:latin typeface="Arial" charset="0"/>
              </a:rPr>
              <a:t>Transfer of electrons to achieve a stable octet (8 electrons in valence shell).</a:t>
            </a:r>
          </a:p>
        </p:txBody>
      </p:sp>
      <p:sp>
        <p:nvSpPr>
          <p:cNvPr id="556100" name="Oval 68"/>
          <p:cNvSpPr>
            <a:spLocks noChangeArrowheads="1"/>
          </p:cNvSpPr>
          <p:nvPr/>
        </p:nvSpPr>
        <p:spPr bwMode="auto">
          <a:xfrm>
            <a:off x="1981200" y="2590800"/>
            <a:ext cx="76200" cy="76200"/>
          </a:xfrm>
          <a:prstGeom prst="ellipse">
            <a:avLst/>
          </a:prstGeom>
          <a:noFill/>
          <a:ln w="9525">
            <a:solidFill>
              <a:schemeClr val="accent2"/>
            </a:solidFill>
            <a:prstDash val="dash"/>
            <a:round/>
            <a:headEnd/>
            <a:tailEnd/>
          </a:ln>
        </p:spPr>
        <p:txBody>
          <a:bodyPr wrap="none" anchor="ctr"/>
          <a:lstStyle/>
          <a:p>
            <a:pPr algn="ctr"/>
            <a:endParaRPr lang="en-US" sz="800">
              <a:latin typeface="Arial" charset="0"/>
            </a:endParaRPr>
          </a:p>
        </p:txBody>
      </p:sp>
      <p:sp>
        <p:nvSpPr>
          <p:cNvPr id="43073" name="AutoShape 69">
            <a:hlinkClick r:id="rId4" action="ppaction://hlinksldjump" highlightClick="1"/>
          </p:cNvPr>
          <p:cNvSpPr>
            <a:spLocks noChangeArrowheads="1"/>
          </p:cNvSpPr>
          <p:nvPr/>
        </p:nvSpPr>
        <p:spPr bwMode="auto">
          <a:xfrm>
            <a:off x="0" y="61722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
        <p:nvSpPr>
          <p:cNvPr id="43074" name="AutoShape 70">
            <a:hlinkClick r:id="" action="ppaction://noaction" highlightClick="1"/>
            <a:hlinkHover r:id="rId5" action="ppaction://hlinksldjump"/>
          </p:cNvPr>
          <p:cNvSpPr>
            <a:spLocks noChangeArrowheads="1"/>
          </p:cNvSpPr>
          <p:nvPr/>
        </p:nvSpPr>
        <p:spPr bwMode="auto">
          <a:xfrm>
            <a:off x="8901113" y="6616700"/>
            <a:ext cx="242887" cy="241300"/>
          </a:xfrm>
          <a:prstGeom prst="actionButtonReturn">
            <a:avLst/>
          </a:prstGeom>
          <a:solidFill>
            <a:schemeClr val="accent2">
              <a:alpha val="10196"/>
            </a:scheme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1111 -0.03472 0.02222 -0.06922 0.04635 -0.03959 C 0.07048 -0.00996 0.10764 0.08379 0.14479 0.17778 " pathEditMode="relative" ptsTypes="aaA">
                                      <p:cBhvr>
                                        <p:cTn id="6" dur="2000" fill="hold"/>
                                        <p:tgtEl>
                                          <p:spTgt spid="556046"/>
                                        </p:tgtEl>
                                        <p:attrNameLst>
                                          <p:attrName>ppt_x</p:attrName>
                                          <p:attrName>ppt_y</p:attrName>
                                        </p:attrNameLst>
                                      </p:cBhvr>
                                    </p:animMotion>
                                  </p:childTnLst>
                                </p:cTn>
                              </p:par>
                              <p:par>
                                <p:cTn id="7" presetID="9" presetClass="emph" presetSubtype="0" nodeType="withEffect">
                                  <p:stCondLst>
                                    <p:cond delay="0"/>
                                  </p:stCondLst>
                                  <p:childTnLst>
                                    <p:set>
                                      <p:cBhvr rctx="PPT">
                                        <p:cTn id="8" dur="indefinite"/>
                                        <p:tgtEl>
                                          <p:spTgt spid="2"/>
                                        </p:tgtEl>
                                        <p:attrNameLst>
                                          <p:attrName>style.opacity</p:attrName>
                                        </p:attrNameLst>
                                      </p:cBhvr>
                                      <p:to>
                                        <p:strVal val="0.5"/>
                                      </p:to>
                                    </p:set>
                                    <p:animEffect filter="image" prLst="opacity: 0.5">
                                      <p:cBhvr rctx="IE">
                                        <p:cTn id="9" dur="indefinite"/>
                                        <p:tgtEl>
                                          <p:spTgt spid="2"/>
                                        </p:tgtEl>
                                      </p:cBhvr>
                                    </p:animEffect>
                                  </p:childTnLst>
                                </p:cTn>
                              </p:par>
                              <p:par>
                                <p:cTn id="10" presetID="9" presetClass="emph" presetSubtype="0" grpId="0" nodeType="withEffect">
                                  <p:stCondLst>
                                    <p:cond delay="0"/>
                                  </p:stCondLst>
                                  <p:childTnLst>
                                    <p:set>
                                      <p:cBhvr rctx="PPT">
                                        <p:cTn id="11" dur="indefinite"/>
                                        <p:tgtEl>
                                          <p:spTgt spid="556036"/>
                                        </p:tgtEl>
                                        <p:attrNameLst>
                                          <p:attrName>style.opacity</p:attrName>
                                        </p:attrNameLst>
                                      </p:cBhvr>
                                      <p:to>
                                        <p:strVal val="0.5"/>
                                      </p:to>
                                    </p:set>
                                    <p:animEffect filter="image" prLst="opacity: 0.5">
                                      <p:cBhvr rctx="IE">
                                        <p:cTn id="12" dur="indefinite"/>
                                        <p:tgtEl>
                                          <p:spTgt spid="556036"/>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556070"/>
                                        </p:tgtEl>
                                        <p:attrNameLst>
                                          <p:attrName>style.visibility</p:attrName>
                                        </p:attrNameLst>
                                      </p:cBhvr>
                                      <p:to>
                                        <p:strVal val="visible"/>
                                      </p:to>
                                    </p:set>
                                    <p:animEffect transition="in" filter="wipe(left)">
                                      <p:cBhvr>
                                        <p:cTn id="16" dur="500"/>
                                        <p:tgtEl>
                                          <p:spTgt spid="556070"/>
                                        </p:tgtEl>
                                      </p:cBhvr>
                                    </p:animEffect>
                                  </p:childTnLst>
                                </p:cTn>
                              </p:par>
                            </p:childTnLst>
                          </p:cTn>
                        </p:par>
                        <p:par>
                          <p:cTn id="17" fill="hold">
                            <p:stCondLst>
                              <p:cond delay="2500"/>
                            </p:stCondLst>
                            <p:childTnLst>
                              <p:par>
                                <p:cTn id="18" presetID="9" presetClass="entr" presetSubtype="0" fill="hold" grpId="0" nodeType="afterEffect">
                                  <p:stCondLst>
                                    <p:cond delay="0"/>
                                  </p:stCondLst>
                                  <p:childTnLst>
                                    <p:set>
                                      <p:cBhvr>
                                        <p:cTn id="19" dur="1" fill="hold">
                                          <p:stCondLst>
                                            <p:cond delay="0"/>
                                          </p:stCondLst>
                                        </p:cTn>
                                        <p:tgtEl>
                                          <p:spTgt spid="556071"/>
                                        </p:tgtEl>
                                        <p:attrNameLst>
                                          <p:attrName>style.visibility</p:attrName>
                                        </p:attrNameLst>
                                      </p:cBhvr>
                                      <p:to>
                                        <p:strVal val="visible"/>
                                      </p:to>
                                    </p:set>
                                    <p:animEffect transition="in" filter="dissolve">
                                      <p:cBhvr>
                                        <p:cTn id="20" dur="500"/>
                                        <p:tgtEl>
                                          <p:spTgt spid="55607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56072"/>
                                        </p:tgtEl>
                                        <p:attrNameLst>
                                          <p:attrName>style.visibility</p:attrName>
                                        </p:attrNameLst>
                                      </p:cBhvr>
                                      <p:to>
                                        <p:strVal val="visible"/>
                                      </p:to>
                                    </p:set>
                                    <p:animEffect transition="in" filter="dissolve">
                                      <p:cBhvr>
                                        <p:cTn id="23" dur="500"/>
                                        <p:tgtEl>
                                          <p:spTgt spid="55607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56073"/>
                                        </p:tgtEl>
                                        <p:attrNameLst>
                                          <p:attrName>style.visibility</p:attrName>
                                        </p:attrNameLst>
                                      </p:cBhvr>
                                      <p:to>
                                        <p:strVal val="visible"/>
                                      </p:to>
                                    </p:set>
                                    <p:animEffect transition="in" filter="dissolve">
                                      <p:cBhvr>
                                        <p:cTn id="26" dur="500"/>
                                        <p:tgtEl>
                                          <p:spTgt spid="556073"/>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56074"/>
                                        </p:tgtEl>
                                        <p:attrNameLst>
                                          <p:attrName>style.visibility</p:attrName>
                                        </p:attrNameLst>
                                      </p:cBhvr>
                                      <p:to>
                                        <p:strVal val="visible"/>
                                      </p:to>
                                    </p:set>
                                    <p:animEffect transition="in" filter="dissolve">
                                      <p:cBhvr>
                                        <p:cTn id="29" dur="500"/>
                                        <p:tgtEl>
                                          <p:spTgt spid="55607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56075"/>
                                        </p:tgtEl>
                                        <p:attrNameLst>
                                          <p:attrName>style.visibility</p:attrName>
                                        </p:attrNameLst>
                                      </p:cBhvr>
                                      <p:to>
                                        <p:strVal val="visible"/>
                                      </p:to>
                                    </p:set>
                                    <p:animEffect transition="in" filter="dissolve">
                                      <p:cBhvr>
                                        <p:cTn id="32" dur="500"/>
                                        <p:tgtEl>
                                          <p:spTgt spid="55607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56076"/>
                                        </p:tgtEl>
                                        <p:attrNameLst>
                                          <p:attrName>style.visibility</p:attrName>
                                        </p:attrNameLst>
                                      </p:cBhvr>
                                      <p:to>
                                        <p:strVal val="visible"/>
                                      </p:to>
                                    </p:set>
                                    <p:animEffect transition="in" filter="dissolve">
                                      <p:cBhvr>
                                        <p:cTn id="35" dur="500"/>
                                        <p:tgtEl>
                                          <p:spTgt spid="556076"/>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56077"/>
                                        </p:tgtEl>
                                        <p:attrNameLst>
                                          <p:attrName>style.visibility</p:attrName>
                                        </p:attrNameLst>
                                      </p:cBhvr>
                                      <p:to>
                                        <p:strVal val="visible"/>
                                      </p:to>
                                    </p:set>
                                    <p:animEffect transition="in" filter="dissolve">
                                      <p:cBhvr>
                                        <p:cTn id="38" dur="500"/>
                                        <p:tgtEl>
                                          <p:spTgt spid="55607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56078"/>
                                        </p:tgtEl>
                                        <p:attrNameLst>
                                          <p:attrName>style.visibility</p:attrName>
                                        </p:attrNameLst>
                                      </p:cBhvr>
                                      <p:to>
                                        <p:strVal val="visible"/>
                                      </p:to>
                                    </p:set>
                                    <p:animEffect transition="in" filter="dissolve">
                                      <p:cBhvr>
                                        <p:cTn id="41" dur="500"/>
                                        <p:tgtEl>
                                          <p:spTgt spid="55607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56079"/>
                                        </p:tgtEl>
                                        <p:attrNameLst>
                                          <p:attrName>style.visibility</p:attrName>
                                        </p:attrNameLst>
                                      </p:cBhvr>
                                      <p:to>
                                        <p:strVal val="visible"/>
                                      </p:to>
                                    </p:set>
                                    <p:animEffect transition="in" filter="dissolve">
                                      <p:cBhvr>
                                        <p:cTn id="44" dur="500"/>
                                        <p:tgtEl>
                                          <p:spTgt spid="55607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56080"/>
                                        </p:tgtEl>
                                        <p:attrNameLst>
                                          <p:attrName>style.visibility</p:attrName>
                                        </p:attrNameLst>
                                      </p:cBhvr>
                                      <p:to>
                                        <p:strVal val="visible"/>
                                      </p:to>
                                    </p:set>
                                    <p:animEffect transition="in" filter="dissolve">
                                      <p:cBhvr>
                                        <p:cTn id="47" dur="500"/>
                                        <p:tgtEl>
                                          <p:spTgt spid="556080"/>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56081"/>
                                        </p:tgtEl>
                                        <p:attrNameLst>
                                          <p:attrName>style.visibility</p:attrName>
                                        </p:attrNameLst>
                                      </p:cBhvr>
                                      <p:to>
                                        <p:strVal val="visible"/>
                                      </p:to>
                                    </p:set>
                                    <p:animEffect transition="in" filter="dissolve">
                                      <p:cBhvr>
                                        <p:cTn id="50" dur="500"/>
                                        <p:tgtEl>
                                          <p:spTgt spid="556081"/>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56082"/>
                                        </p:tgtEl>
                                        <p:attrNameLst>
                                          <p:attrName>style.visibility</p:attrName>
                                        </p:attrNameLst>
                                      </p:cBhvr>
                                      <p:to>
                                        <p:strVal val="visible"/>
                                      </p:to>
                                    </p:set>
                                    <p:animEffect transition="in" filter="dissolve">
                                      <p:cBhvr>
                                        <p:cTn id="53" dur="500"/>
                                        <p:tgtEl>
                                          <p:spTgt spid="55608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56083"/>
                                        </p:tgtEl>
                                        <p:attrNameLst>
                                          <p:attrName>style.visibility</p:attrName>
                                        </p:attrNameLst>
                                      </p:cBhvr>
                                      <p:to>
                                        <p:strVal val="visible"/>
                                      </p:to>
                                    </p:set>
                                    <p:animEffect transition="in" filter="dissolve">
                                      <p:cBhvr>
                                        <p:cTn id="56" dur="500"/>
                                        <p:tgtEl>
                                          <p:spTgt spid="55608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56084"/>
                                        </p:tgtEl>
                                        <p:attrNameLst>
                                          <p:attrName>style.visibility</p:attrName>
                                        </p:attrNameLst>
                                      </p:cBhvr>
                                      <p:to>
                                        <p:strVal val="visible"/>
                                      </p:to>
                                    </p:set>
                                    <p:animEffect transition="in" filter="dissolve">
                                      <p:cBhvr>
                                        <p:cTn id="59" dur="500"/>
                                        <p:tgtEl>
                                          <p:spTgt spid="556084"/>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56085"/>
                                        </p:tgtEl>
                                        <p:attrNameLst>
                                          <p:attrName>style.visibility</p:attrName>
                                        </p:attrNameLst>
                                      </p:cBhvr>
                                      <p:to>
                                        <p:strVal val="visible"/>
                                      </p:to>
                                    </p:set>
                                    <p:animEffect transition="in" filter="dissolve">
                                      <p:cBhvr>
                                        <p:cTn id="62" dur="500"/>
                                        <p:tgtEl>
                                          <p:spTgt spid="55608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56086"/>
                                        </p:tgtEl>
                                        <p:attrNameLst>
                                          <p:attrName>style.visibility</p:attrName>
                                        </p:attrNameLst>
                                      </p:cBhvr>
                                      <p:to>
                                        <p:strVal val="visible"/>
                                      </p:to>
                                    </p:set>
                                    <p:animEffect transition="in" filter="dissolve">
                                      <p:cBhvr>
                                        <p:cTn id="65" dur="500"/>
                                        <p:tgtEl>
                                          <p:spTgt spid="55608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56087"/>
                                        </p:tgtEl>
                                        <p:attrNameLst>
                                          <p:attrName>style.visibility</p:attrName>
                                        </p:attrNameLst>
                                      </p:cBhvr>
                                      <p:to>
                                        <p:strVal val="visible"/>
                                      </p:to>
                                    </p:set>
                                    <p:animEffect transition="in" filter="dissolve">
                                      <p:cBhvr>
                                        <p:cTn id="68" dur="500"/>
                                        <p:tgtEl>
                                          <p:spTgt spid="556087"/>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56088"/>
                                        </p:tgtEl>
                                        <p:attrNameLst>
                                          <p:attrName>style.visibility</p:attrName>
                                        </p:attrNameLst>
                                      </p:cBhvr>
                                      <p:to>
                                        <p:strVal val="visible"/>
                                      </p:to>
                                    </p:set>
                                    <p:animEffect transition="in" filter="dissolve">
                                      <p:cBhvr>
                                        <p:cTn id="71" dur="500"/>
                                        <p:tgtEl>
                                          <p:spTgt spid="556088"/>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56089"/>
                                        </p:tgtEl>
                                        <p:attrNameLst>
                                          <p:attrName>style.visibility</p:attrName>
                                        </p:attrNameLst>
                                      </p:cBhvr>
                                      <p:to>
                                        <p:strVal val="visible"/>
                                      </p:to>
                                    </p:set>
                                    <p:animEffect transition="in" filter="dissolve">
                                      <p:cBhvr>
                                        <p:cTn id="74" dur="500"/>
                                        <p:tgtEl>
                                          <p:spTgt spid="55608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56090"/>
                                        </p:tgtEl>
                                        <p:attrNameLst>
                                          <p:attrName>style.visibility</p:attrName>
                                        </p:attrNameLst>
                                      </p:cBhvr>
                                      <p:to>
                                        <p:strVal val="visible"/>
                                      </p:to>
                                    </p:set>
                                    <p:animEffect transition="in" filter="dissolve">
                                      <p:cBhvr>
                                        <p:cTn id="77" dur="500"/>
                                        <p:tgtEl>
                                          <p:spTgt spid="55609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56091"/>
                                        </p:tgtEl>
                                        <p:attrNameLst>
                                          <p:attrName>style.visibility</p:attrName>
                                        </p:attrNameLst>
                                      </p:cBhvr>
                                      <p:to>
                                        <p:strVal val="visible"/>
                                      </p:to>
                                    </p:set>
                                    <p:animEffect transition="in" filter="dissolve">
                                      <p:cBhvr>
                                        <p:cTn id="80" dur="500"/>
                                        <p:tgtEl>
                                          <p:spTgt spid="55609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56092"/>
                                        </p:tgtEl>
                                        <p:attrNameLst>
                                          <p:attrName>style.visibility</p:attrName>
                                        </p:attrNameLst>
                                      </p:cBhvr>
                                      <p:to>
                                        <p:strVal val="visible"/>
                                      </p:to>
                                    </p:set>
                                    <p:animEffect transition="in" filter="dissolve">
                                      <p:cBhvr>
                                        <p:cTn id="83" dur="500"/>
                                        <p:tgtEl>
                                          <p:spTgt spid="556092"/>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56093"/>
                                        </p:tgtEl>
                                        <p:attrNameLst>
                                          <p:attrName>style.visibility</p:attrName>
                                        </p:attrNameLst>
                                      </p:cBhvr>
                                      <p:to>
                                        <p:strVal val="visible"/>
                                      </p:to>
                                    </p:set>
                                    <p:animEffect transition="in" filter="dissolve">
                                      <p:cBhvr>
                                        <p:cTn id="86" dur="500"/>
                                        <p:tgtEl>
                                          <p:spTgt spid="556093"/>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556095"/>
                                        </p:tgtEl>
                                        <p:attrNameLst>
                                          <p:attrName>style.visibility</p:attrName>
                                        </p:attrNameLst>
                                      </p:cBhvr>
                                      <p:to>
                                        <p:strVal val="visible"/>
                                      </p:to>
                                    </p:set>
                                    <p:animEffect transition="in" filter="fade">
                                      <p:cBhvr>
                                        <p:cTn id="91" dur="1000"/>
                                        <p:tgtEl>
                                          <p:spTgt spid="556095"/>
                                        </p:tgtEl>
                                      </p:cBhvr>
                                    </p:animEffect>
                                    <p:anim calcmode="lin" valueType="num">
                                      <p:cBhvr>
                                        <p:cTn id="92" dur="1000" fill="hold"/>
                                        <p:tgtEl>
                                          <p:spTgt spid="556095"/>
                                        </p:tgtEl>
                                        <p:attrNameLst>
                                          <p:attrName>ppt_x</p:attrName>
                                        </p:attrNameLst>
                                      </p:cBhvr>
                                      <p:tavLst>
                                        <p:tav tm="0">
                                          <p:val>
                                            <p:strVal val="#ppt_x"/>
                                          </p:val>
                                        </p:tav>
                                        <p:tav tm="100000">
                                          <p:val>
                                            <p:strVal val="#ppt_x"/>
                                          </p:val>
                                        </p:tav>
                                      </p:tavLst>
                                    </p:anim>
                                    <p:anim calcmode="lin" valueType="num">
                                      <p:cBhvr>
                                        <p:cTn id="93" dur="1000" fill="hold"/>
                                        <p:tgtEl>
                                          <p:spTgt spid="55609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556096"/>
                                        </p:tgtEl>
                                        <p:attrNameLst>
                                          <p:attrName>style.visibility</p:attrName>
                                        </p:attrNameLst>
                                      </p:cBhvr>
                                      <p:to>
                                        <p:strVal val="visible"/>
                                      </p:to>
                                    </p:set>
                                    <p:animEffect transition="in" filter="fade">
                                      <p:cBhvr>
                                        <p:cTn id="96" dur="1000"/>
                                        <p:tgtEl>
                                          <p:spTgt spid="556096"/>
                                        </p:tgtEl>
                                      </p:cBhvr>
                                    </p:animEffect>
                                    <p:anim calcmode="lin" valueType="num">
                                      <p:cBhvr>
                                        <p:cTn id="97" dur="1000" fill="hold"/>
                                        <p:tgtEl>
                                          <p:spTgt spid="556096"/>
                                        </p:tgtEl>
                                        <p:attrNameLst>
                                          <p:attrName>ppt_x</p:attrName>
                                        </p:attrNameLst>
                                      </p:cBhvr>
                                      <p:tavLst>
                                        <p:tav tm="0">
                                          <p:val>
                                            <p:strVal val="#ppt_x"/>
                                          </p:val>
                                        </p:tav>
                                        <p:tav tm="100000">
                                          <p:val>
                                            <p:strVal val="#ppt_x"/>
                                          </p:val>
                                        </p:tav>
                                      </p:tavLst>
                                    </p:anim>
                                    <p:anim calcmode="lin" valueType="num">
                                      <p:cBhvr>
                                        <p:cTn id="98" dur="1000" fill="hold"/>
                                        <p:tgtEl>
                                          <p:spTgt spid="55609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4" presetClass="entr" presetSubtype="0" accel="100000" fill="hold" grpId="0" nodeType="clickEffect">
                                  <p:stCondLst>
                                    <p:cond delay="0"/>
                                  </p:stCondLst>
                                  <p:childTnLst>
                                    <p:set>
                                      <p:cBhvr>
                                        <p:cTn id="102" dur="1" fill="hold">
                                          <p:stCondLst>
                                            <p:cond delay="0"/>
                                          </p:stCondLst>
                                        </p:cTn>
                                        <p:tgtEl>
                                          <p:spTgt spid="556099"/>
                                        </p:tgtEl>
                                        <p:attrNameLst>
                                          <p:attrName>style.visibility</p:attrName>
                                        </p:attrNameLst>
                                      </p:cBhvr>
                                      <p:to>
                                        <p:strVal val="visible"/>
                                      </p:to>
                                    </p:set>
                                    <p:anim calcmode="lin" valueType="num">
                                      <p:cBhvr>
                                        <p:cTn id="103" dur="500" fill="hold"/>
                                        <p:tgtEl>
                                          <p:spTgt spid="556099"/>
                                        </p:tgtEl>
                                        <p:attrNameLst>
                                          <p:attrName>ppt_w</p:attrName>
                                        </p:attrNameLst>
                                      </p:cBhvr>
                                      <p:tavLst>
                                        <p:tav tm="0">
                                          <p:val>
                                            <p:strVal val="#ppt_w*0.05"/>
                                          </p:val>
                                        </p:tav>
                                        <p:tav tm="100000">
                                          <p:val>
                                            <p:strVal val="#ppt_w"/>
                                          </p:val>
                                        </p:tav>
                                      </p:tavLst>
                                    </p:anim>
                                    <p:anim calcmode="lin" valueType="num">
                                      <p:cBhvr>
                                        <p:cTn id="104" dur="500" fill="hold"/>
                                        <p:tgtEl>
                                          <p:spTgt spid="556099"/>
                                        </p:tgtEl>
                                        <p:attrNameLst>
                                          <p:attrName>ppt_h</p:attrName>
                                        </p:attrNameLst>
                                      </p:cBhvr>
                                      <p:tavLst>
                                        <p:tav tm="0">
                                          <p:val>
                                            <p:strVal val="#ppt_h"/>
                                          </p:val>
                                        </p:tav>
                                        <p:tav tm="100000">
                                          <p:val>
                                            <p:strVal val="#ppt_h"/>
                                          </p:val>
                                        </p:tav>
                                      </p:tavLst>
                                    </p:anim>
                                    <p:anim calcmode="lin" valueType="num">
                                      <p:cBhvr>
                                        <p:cTn id="105" dur="500" fill="hold"/>
                                        <p:tgtEl>
                                          <p:spTgt spid="556099"/>
                                        </p:tgtEl>
                                        <p:attrNameLst>
                                          <p:attrName>ppt_x</p:attrName>
                                        </p:attrNameLst>
                                      </p:cBhvr>
                                      <p:tavLst>
                                        <p:tav tm="0">
                                          <p:val>
                                            <p:strVal val="#ppt_x-.2"/>
                                          </p:val>
                                        </p:tav>
                                        <p:tav tm="100000">
                                          <p:val>
                                            <p:strVal val="#ppt_x"/>
                                          </p:val>
                                        </p:tav>
                                      </p:tavLst>
                                    </p:anim>
                                    <p:anim calcmode="lin" valueType="num">
                                      <p:cBhvr>
                                        <p:cTn id="106" dur="500" fill="hold"/>
                                        <p:tgtEl>
                                          <p:spTgt spid="556099"/>
                                        </p:tgtEl>
                                        <p:attrNameLst>
                                          <p:attrName>ppt_y</p:attrName>
                                        </p:attrNameLst>
                                      </p:cBhvr>
                                      <p:tavLst>
                                        <p:tav tm="0">
                                          <p:val>
                                            <p:strVal val="#ppt_y"/>
                                          </p:val>
                                        </p:tav>
                                        <p:tav tm="100000">
                                          <p:val>
                                            <p:strVal val="#ppt_y"/>
                                          </p:val>
                                        </p:tav>
                                      </p:tavLst>
                                    </p:anim>
                                    <p:animEffect transition="in" filter="fade">
                                      <p:cBhvr>
                                        <p:cTn id="107" dur="500"/>
                                        <p:tgtEl>
                                          <p:spTgt spid="556099"/>
                                        </p:tgtEl>
                                      </p:cBhvr>
                                    </p:animEffect>
                                  </p:childTnLst>
                                </p:cTn>
                              </p:par>
                            </p:childTnLst>
                          </p:cTn>
                        </p:par>
                        <p:par>
                          <p:cTn id="108" fill="hold">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556100"/>
                                        </p:tgtEl>
                                        <p:attrNameLst>
                                          <p:attrName>style.visibility</p:attrName>
                                        </p:attrNameLst>
                                      </p:cBhvr>
                                      <p:to>
                                        <p:strVal val="visible"/>
                                      </p:to>
                                    </p:set>
                                    <p:animEffect transition="in" filter="dissolve">
                                      <p:cBhvr>
                                        <p:cTn id="111" dur="500"/>
                                        <p:tgtEl>
                                          <p:spTgt spid="556100"/>
                                        </p:tgtEl>
                                      </p:cBhvr>
                                    </p:animEffect>
                                  </p:childTnLst>
                                </p:cTn>
                              </p:par>
                              <p:par>
                                <p:cTn id="112" presetID="9" presetClass="emph" presetSubtype="0" grpId="1" nodeType="withEffect">
                                  <p:stCondLst>
                                    <p:cond delay="0"/>
                                  </p:stCondLst>
                                  <p:childTnLst>
                                    <p:set>
                                      <p:cBhvr rctx="PPT">
                                        <p:cTn id="113" dur="indefinite"/>
                                        <p:tgtEl>
                                          <p:spTgt spid="556046"/>
                                        </p:tgtEl>
                                        <p:attrNameLst>
                                          <p:attrName>style.opacity</p:attrName>
                                        </p:attrNameLst>
                                      </p:cBhvr>
                                      <p:to>
                                        <p:strVal val="0.5"/>
                                      </p:to>
                                    </p:set>
                                    <p:animEffect filter="image" prLst="opacity: 0.5">
                                      <p:cBhvr rctx="IE">
                                        <p:cTn id="114" dur="indefinite"/>
                                        <p:tgtEl>
                                          <p:spTgt spid="556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animBg="1"/>
      <p:bldP spid="556046" grpId="0" animBg="1"/>
      <p:bldP spid="556046" grpId="1" animBg="1"/>
      <p:bldP spid="556070" grpId="0" animBg="1"/>
      <p:bldP spid="556071" grpId="0" animBg="1"/>
      <p:bldP spid="556072" grpId="0" animBg="1"/>
      <p:bldP spid="556073" grpId="0" animBg="1"/>
      <p:bldP spid="556074" grpId="0" animBg="1"/>
      <p:bldP spid="556075" grpId="0" animBg="1"/>
      <p:bldP spid="556076" grpId="0" animBg="1"/>
      <p:bldP spid="556077" grpId="0" animBg="1"/>
      <p:bldP spid="556078" grpId="0" animBg="1"/>
      <p:bldP spid="556079" grpId="0" animBg="1"/>
      <p:bldP spid="556080" grpId="0" animBg="1"/>
      <p:bldP spid="556081" grpId="0" animBg="1"/>
      <p:bldP spid="556082" grpId="0" animBg="1"/>
      <p:bldP spid="556083" grpId="0" animBg="1"/>
      <p:bldP spid="556084" grpId="0" animBg="1"/>
      <p:bldP spid="556085" grpId="0" animBg="1"/>
      <p:bldP spid="556086" grpId="0" animBg="1"/>
      <p:bldP spid="556087" grpId="0" animBg="1"/>
      <p:bldP spid="556088" grpId="0" animBg="1"/>
      <p:bldP spid="556089" grpId="0" animBg="1"/>
      <p:bldP spid="556090" grpId="0" animBg="1"/>
      <p:bldP spid="556091" grpId="0" animBg="1"/>
      <p:bldP spid="556092" grpId="0" animBg="1"/>
      <p:bldP spid="556093" grpId="0" animBg="1"/>
      <p:bldP spid="556095" grpId="0"/>
      <p:bldP spid="556096" grpId="0"/>
      <p:bldP spid="556099" grpId="0"/>
      <p:bldP spid="55610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1" descr="02_13Figure_ILL"/>
          <p:cNvPicPr>
            <a:picLocks noChangeAspect="1" noChangeArrowheads="1"/>
          </p:cNvPicPr>
          <p:nvPr/>
        </p:nvPicPr>
        <p:blipFill>
          <a:blip r:embed="rId3" cstate="print"/>
          <a:srcRect t="6709" b="12122"/>
          <a:stretch>
            <a:fillRect/>
          </a:stretch>
        </p:blipFill>
        <p:spPr bwMode="auto">
          <a:xfrm>
            <a:off x="246063" y="1133475"/>
            <a:ext cx="8650287" cy="3571875"/>
          </a:xfrm>
          <a:prstGeom prst="rect">
            <a:avLst/>
          </a:prstGeom>
          <a:noFill/>
          <a:ln w="9525">
            <a:noFill/>
            <a:miter lim="800000"/>
            <a:headEnd/>
            <a:tailEnd/>
          </a:ln>
        </p:spPr>
      </p:pic>
      <p:sp>
        <p:nvSpPr>
          <p:cNvPr id="44035" name="Rectangle 5"/>
          <p:cNvSpPr>
            <a:spLocks noChangeArrowheads="1"/>
          </p:cNvSpPr>
          <p:nvPr/>
        </p:nvSpPr>
        <p:spPr bwMode="auto">
          <a:xfrm>
            <a:off x="76200" y="6554788"/>
            <a:ext cx="3289300" cy="214312"/>
          </a:xfrm>
          <a:prstGeom prst="rect">
            <a:avLst/>
          </a:prstGeom>
          <a:noFill/>
          <a:ln w="9525">
            <a:noFill/>
            <a:miter lim="800000"/>
            <a:headEnd/>
            <a:tailEnd/>
          </a:ln>
        </p:spPr>
        <p:txBody>
          <a:bodyPr wrap="none">
            <a:spAutoFit/>
          </a:bodyPr>
          <a:lstStyle/>
          <a:p>
            <a:r>
              <a:rPr lang="en-US" sz="800">
                <a:latin typeface="Arial" charset="0"/>
              </a:rPr>
              <a:t>Copyright © 2007 Pearson Benjamin Cummings.  All rights reserved.</a:t>
            </a:r>
            <a:endParaRPr lang="en-US"/>
          </a:p>
        </p:txBody>
      </p:sp>
      <p:grpSp>
        <p:nvGrpSpPr>
          <p:cNvPr id="2" name="Group 12"/>
          <p:cNvGrpSpPr>
            <a:grpSpLocks/>
          </p:cNvGrpSpPr>
          <p:nvPr/>
        </p:nvGrpSpPr>
        <p:grpSpPr bwMode="auto">
          <a:xfrm>
            <a:off x="1546225" y="5240338"/>
            <a:ext cx="7316788" cy="762000"/>
            <a:chOff x="974" y="3301"/>
            <a:chExt cx="4609" cy="480"/>
          </a:xfrm>
        </p:grpSpPr>
        <p:sp>
          <p:nvSpPr>
            <p:cNvPr id="44040" name="Text Box 6"/>
            <p:cNvSpPr txBox="1">
              <a:spLocks noChangeArrowheads="1"/>
            </p:cNvSpPr>
            <p:nvPr/>
          </p:nvSpPr>
          <p:spPr bwMode="auto">
            <a:xfrm>
              <a:off x="974" y="3301"/>
              <a:ext cx="4609" cy="480"/>
            </a:xfrm>
            <a:prstGeom prst="rect">
              <a:avLst/>
            </a:prstGeom>
            <a:noFill/>
            <a:ln w="9525">
              <a:noFill/>
              <a:miter lim="800000"/>
              <a:headEnd/>
              <a:tailEnd/>
            </a:ln>
          </p:spPr>
          <p:txBody>
            <a:bodyPr wrap="none">
              <a:spAutoFit/>
            </a:bodyPr>
            <a:lstStyle/>
            <a:p>
              <a:r>
                <a:rPr lang="en-US" sz="4400">
                  <a:latin typeface="Arial" charset="0"/>
                </a:rPr>
                <a:t>Na     +   </a:t>
              </a:r>
              <a:r>
                <a:rPr lang="en-US" sz="1600">
                  <a:latin typeface="Arial" charset="0"/>
                </a:rPr>
                <a:t> </a:t>
              </a:r>
              <a:r>
                <a:rPr lang="en-US" sz="4400">
                  <a:latin typeface="Arial" charset="0"/>
                </a:rPr>
                <a:t>Cl</a:t>
              </a:r>
              <a:r>
                <a:rPr lang="en-US" sz="4400" baseline="-25000">
                  <a:latin typeface="Arial" charset="0"/>
                </a:rPr>
                <a:t>2</a:t>
              </a:r>
              <a:r>
                <a:rPr lang="en-US" sz="4400">
                  <a:latin typeface="Arial" charset="0"/>
                </a:rPr>
                <a:t>                 </a:t>
              </a:r>
              <a:r>
                <a:rPr lang="en-US" sz="1600">
                  <a:latin typeface="Arial" charset="0"/>
                </a:rPr>
                <a:t>   </a:t>
              </a:r>
              <a:r>
                <a:rPr lang="en-US" sz="4400">
                  <a:latin typeface="Arial" charset="0"/>
                </a:rPr>
                <a:t>NaCl</a:t>
              </a:r>
            </a:p>
          </p:txBody>
        </p:sp>
        <p:sp>
          <p:nvSpPr>
            <p:cNvPr id="44041" name="Line 7"/>
            <p:cNvSpPr>
              <a:spLocks noChangeShapeType="1"/>
            </p:cNvSpPr>
            <p:nvPr/>
          </p:nvSpPr>
          <p:spPr bwMode="auto">
            <a:xfrm>
              <a:off x="3126" y="3540"/>
              <a:ext cx="1326" cy="0"/>
            </a:xfrm>
            <a:prstGeom prst="line">
              <a:avLst/>
            </a:prstGeom>
            <a:noFill/>
            <a:ln w="38100">
              <a:solidFill>
                <a:schemeClr val="tx1"/>
              </a:solidFill>
              <a:round/>
              <a:headEnd/>
              <a:tailEnd type="triangle" w="lg" len="lg"/>
            </a:ln>
          </p:spPr>
          <p:txBody>
            <a:bodyPr/>
            <a:lstStyle/>
            <a:p>
              <a:endParaRPr lang="en-US"/>
            </a:p>
          </p:txBody>
        </p:sp>
      </p:grpSp>
      <p:sp>
        <p:nvSpPr>
          <p:cNvPr id="44037" name="Text Box 9"/>
          <p:cNvSpPr txBox="1">
            <a:spLocks noChangeArrowheads="1"/>
          </p:cNvSpPr>
          <p:nvPr/>
        </p:nvSpPr>
        <p:spPr bwMode="auto">
          <a:xfrm>
            <a:off x="1384300" y="4716463"/>
            <a:ext cx="7548563" cy="304800"/>
          </a:xfrm>
          <a:prstGeom prst="rect">
            <a:avLst/>
          </a:prstGeom>
          <a:noFill/>
          <a:ln w="9525">
            <a:noFill/>
            <a:miter lim="800000"/>
            <a:headEnd/>
            <a:tailEnd/>
          </a:ln>
        </p:spPr>
        <p:txBody>
          <a:bodyPr wrap="none">
            <a:spAutoFit/>
          </a:bodyPr>
          <a:lstStyle/>
          <a:p>
            <a:r>
              <a:rPr lang="en-US" sz="1400" b="1">
                <a:latin typeface="Arial" charset="0"/>
              </a:rPr>
              <a:t>sodium metal         and       chlorine gas                 react to form                sodium chloride</a:t>
            </a:r>
          </a:p>
        </p:txBody>
      </p:sp>
      <p:sp>
        <p:nvSpPr>
          <p:cNvPr id="625674" name="Text Box 10"/>
          <p:cNvSpPr txBox="1">
            <a:spLocks noChangeArrowheads="1"/>
          </p:cNvSpPr>
          <p:nvPr/>
        </p:nvSpPr>
        <p:spPr bwMode="auto">
          <a:xfrm>
            <a:off x="1203325" y="5270500"/>
            <a:ext cx="466725" cy="701675"/>
          </a:xfrm>
          <a:prstGeom prst="rect">
            <a:avLst/>
          </a:prstGeom>
          <a:noFill/>
          <a:ln w="9525">
            <a:noFill/>
            <a:miter lim="800000"/>
            <a:headEnd/>
            <a:tailEnd/>
          </a:ln>
        </p:spPr>
        <p:txBody>
          <a:bodyPr wrap="none">
            <a:spAutoFit/>
          </a:bodyPr>
          <a:lstStyle/>
          <a:p>
            <a:r>
              <a:rPr lang="en-US" sz="4000">
                <a:latin typeface="Arial" charset="0"/>
              </a:rPr>
              <a:t>2</a:t>
            </a:r>
          </a:p>
        </p:txBody>
      </p:sp>
      <p:sp>
        <p:nvSpPr>
          <p:cNvPr id="625675" name="Text Box 11"/>
          <p:cNvSpPr txBox="1">
            <a:spLocks noChangeArrowheads="1"/>
          </p:cNvSpPr>
          <p:nvPr/>
        </p:nvSpPr>
        <p:spPr bwMode="auto">
          <a:xfrm>
            <a:off x="7080250" y="5270500"/>
            <a:ext cx="466725" cy="701675"/>
          </a:xfrm>
          <a:prstGeom prst="rect">
            <a:avLst/>
          </a:prstGeom>
          <a:noFill/>
          <a:ln w="9525">
            <a:noFill/>
            <a:miter lim="800000"/>
            <a:headEnd/>
            <a:tailEnd/>
          </a:ln>
        </p:spPr>
        <p:txBody>
          <a:bodyPr wrap="none">
            <a:spAutoFit/>
          </a:bodyPr>
          <a:lstStyle/>
          <a:p>
            <a:r>
              <a:rPr lang="en-US" sz="4000">
                <a:latin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25674"/>
                                        </p:tgtEl>
                                        <p:attrNameLst>
                                          <p:attrName>style.visibility</p:attrName>
                                        </p:attrNameLst>
                                      </p:cBhvr>
                                      <p:to>
                                        <p:strVal val="visible"/>
                                      </p:to>
                                    </p:set>
                                    <p:animEffect transition="in" filter="dissolve">
                                      <p:cBhvr>
                                        <p:cTn id="14" dur="500"/>
                                        <p:tgtEl>
                                          <p:spTgt spid="62567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25675"/>
                                        </p:tgtEl>
                                        <p:attrNameLst>
                                          <p:attrName>style.visibility</p:attrName>
                                        </p:attrNameLst>
                                      </p:cBhvr>
                                      <p:to>
                                        <p:strVal val="visible"/>
                                      </p:to>
                                    </p:set>
                                    <p:animEffect transition="in" filter="dissolve">
                                      <p:cBhvr>
                                        <p:cTn id="17" dur="500"/>
                                        <p:tgtEl>
                                          <p:spTgt spid="625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4" grpId="0"/>
      <p:bldP spid="6256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Oval 2"/>
          <p:cNvSpPr>
            <a:spLocks noChangeAspect="1" noChangeArrowheads="1"/>
          </p:cNvSpPr>
          <p:nvPr/>
        </p:nvSpPr>
        <p:spPr bwMode="auto">
          <a:xfrm>
            <a:off x="7119938" y="3005138"/>
            <a:ext cx="1262062" cy="1262062"/>
          </a:xfrm>
          <a:prstGeom prst="ellipse">
            <a:avLst/>
          </a:prstGeom>
          <a:noFill/>
          <a:ln w="9525">
            <a:solidFill>
              <a:schemeClr val="tx1"/>
            </a:solidFill>
            <a:round/>
            <a:headEnd/>
            <a:tailEnd/>
          </a:ln>
        </p:spPr>
        <p:txBody>
          <a:bodyPr wrap="none" anchor="ctr"/>
          <a:lstStyle/>
          <a:p>
            <a:endParaRPr lang="en-US"/>
          </a:p>
        </p:txBody>
      </p:sp>
      <p:sp>
        <p:nvSpPr>
          <p:cNvPr id="45059" name="Rectangle 3"/>
          <p:cNvSpPr>
            <a:spLocks noChangeArrowheads="1"/>
          </p:cNvSpPr>
          <p:nvPr/>
        </p:nvSpPr>
        <p:spPr bwMode="auto">
          <a:xfrm>
            <a:off x="228600" y="2057400"/>
            <a:ext cx="8686800" cy="3505200"/>
          </a:xfrm>
          <a:prstGeom prst="rect">
            <a:avLst/>
          </a:prstGeom>
          <a:noFill/>
          <a:ln w="9525">
            <a:solidFill>
              <a:schemeClr val="tx1"/>
            </a:solidFill>
            <a:miter lim="800000"/>
            <a:headEnd/>
            <a:tailEnd/>
          </a:ln>
        </p:spPr>
        <p:txBody>
          <a:bodyPr wrap="none" anchor="ctr"/>
          <a:lstStyle/>
          <a:p>
            <a:endParaRPr lang="en-US"/>
          </a:p>
        </p:txBody>
      </p:sp>
      <p:sp>
        <p:nvSpPr>
          <p:cNvPr id="45060" name="Rectangle 4"/>
          <p:cNvSpPr>
            <a:spLocks noGrp="1" noChangeArrowheads="1"/>
          </p:cNvSpPr>
          <p:nvPr>
            <p:ph type="title"/>
          </p:nvPr>
        </p:nvSpPr>
        <p:spPr/>
        <p:txBody>
          <a:bodyPr/>
          <a:lstStyle/>
          <a:p>
            <a:pPr eaLnBrk="1" hangingPunct="1"/>
            <a:r>
              <a:rPr lang="en-US" smtClean="0"/>
              <a:t>Covalent Bonding</a:t>
            </a:r>
          </a:p>
        </p:txBody>
      </p:sp>
      <p:sp>
        <p:nvSpPr>
          <p:cNvPr id="45061" name="Oval 5"/>
          <p:cNvSpPr>
            <a:spLocks noChangeAspect="1" noChangeArrowheads="1"/>
          </p:cNvSpPr>
          <p:nvPr/>
        </p:nvSpPr>
        <p:spPr bwMode="auto">
          <a:xfrm>
            <a:off x="655638" y="2560638"/>
            <a:ext cx="2011362" cy="2011362"/>
          </a:xfrm>
          <a:prstGeom prst="ellipse">
            <a:avLst/>
          </a:prstGeom>
          <a:noFill/>
          <a:ln w="9525">
            <a:solidFill>
              <a:schemeClr val="tx1"/>
            </a:solidFill>
            <a:round/>
            <a:headEnd/>
            <a:tailEnd/>
          </a:ln>
        </p:spPr>
        <p:txBody>
          <a:bodyPr wrap="none" anchor="ctr"/>
          <a:lstStyle/>
          <a:p>
            <a:endParaRPr lang="en-US"/>
          </a:p>
        </p:txBody>
      </p:sp>
      <p:sp>
        <p:nvSpPr>
          <p:cNvPr id="45062" name="Oval 6"/>
          <p:cNvSpPr>
            <a:spLocks noChangeAspect="1" noChangeArrowheads="1"/>
          </p:cNvSpPr>
          <p:nvPr/>
        </p:nvSpPr>
        <p:spPr bwMode="auto">
          <a:xfrm>
            <a:off x="1023938" y="2928938"/>
            <a:ext cx="1262062" cy="1262062"/>
          </a:xfrm>
          <a:prstGeom prst="ellipse">
            <a:avLst/>
          </a:prstGeom>
          <a:noFill/>
          <a:ln w="9525">
            <a:solidFill>
              <a:schemeClr val="tx1"/>
            </a:solidFill>
            <a:round/>
            <a:headEnd/>
            <a:tailEnd/>
          </a:ln>
        </p:spPr>
        <p:txBody>
          <a:bodyPr wrap="none" anchor="ctr"/>
          <a:lstStyle/>
          <a:p>
            <a:endParaRPr lang="en-US"/>
          </a:p>
        </p:txBody>
      </p:sp>
      <p:sp>
        <p:nvSpPr>
          <p:cNvPr id="45063" name="Oval 7"/>
          <p:cNvSpPr>
            <a:spLocks noChangeArrowheads="1"/>
          </p:cNvSpPr>
          <p:nvPr/>
        </p:nvSpPr>
        <p:spPr bwMode="auto">
          <a:xfrm>
            <a:off x="609600" y="3505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64" name="Oval 8"/>
          <p:cNvSpPr>
            <a:spLocks noChangeArrowheads="1"/>
          </p:cNvSpPr>
          <p:nvPr/>
        </p:nvSpPr>
        <p:spPr bwMode="auto">
          <a:xfrm>
            <a:off x="1447800" y="2895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65" name="Oval 9"/>
          <p:cNvSpPr>
            <a:spLocks noChangeArrowheads="1"/>
          </p:cNvSpPr>
          <p:nvPr/>
        </p:nvSpPr>
        <p:spPr bwMode="auto">
          <a:xfrm>
            <a:off x="2133600" y="3886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66" name="Oval 10"/>
          <p:cNvSpPr>
            <a:spLocks noChangeArrowheads="1"/>
          </p:cNvSpPr>
          <p:nvPr/>
        </p:nvSpPr>
        <p:spPr bwMode="auto">
          <a:xfrm>
            <a:off x="1951038" y="2590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67" name="Text Box 11"/>
          <p:cNvSpPr txBox="1">
            <a:spLocks noChangeArrowheads="1"/>
          </p:cNvSpPr>
          <p:nvPr/>
        </p:nvSpPr>
        <p:spPr bwMode="auto">
          <a:xfrm>
            <a:off x="255588" y="2819400"/>
            <a:ext cx="582612" cy="304800"/>
          </a:xfrm>
          <a:prstGeom prst="rect">
            <a:avLst/>
          </a:prstGeom>
          <a:noFill/>
          <a:ln w="9525">
            <a:noFill/>
            <a:miter lim="800000"/>
            <a:headEnd/>
            <a:tailEnd/>
          </a:ln>
        </p:spPr>
        <p:txBody>
          <a:bodyPr wrap="none">
            <a:spAutoFit/>
          </a:bodyPr>
          <a:lstStyle/>
          <a:p>
            <a:r>
              <a:rPr lang="en-US" sz="1400">
                <a:latin typeface="Arial" charset="0"/>
              </a:rPr>
              <a:t>n = 1</a:t>
            </a:r>
          </a:p>
        </p:txBody>
      </p:sp>
      <p:sp>
        <p:nvSpPr>
          <p:cNvPr id="45068" name="Text Box 12"/>
          <p:cNvSpPr txBox="1">
            <a:spLocks noChangeArrowheads="1"/>
          </p:cNvSpPr>
          <p:nvPr/>
        </p:nvSpPr>
        <p:spPr bwMode="auto">
          <a:xfrm>
            <a:off x="942975" y="4684713"/>
            <a:ext cx="1266825" cy="641350"/>
          </a:xfrm>
          <a:prstGeom prst="rect">
            <a:avLst/>
          </a:prstGeom>
          <a:noFill/>
          <a:ln w="9525">
            <a:noFill/>
            <a:miter lim="800000"/>
            <a:headEnd/>
            <a:tailEnd/>
          </a:ln>
        </p:spPr>
        <p:txBody>
          <a:bodyPr wrap="none">
            <a:spAutoFit/>
          </a:bodyPr>
          <a:lstStyle/>
          <a:p>
            <a:pPr algn="ctr"/>
            <a:r>
              <a:rPr lang="en-US" sz="1800">
                <a:latin typeface="Arial" charset="0"/>
              </a:rPr>
              <a:t>O</a:t>
            </a:r>
          </a:p>
          <a:p>
            <a:pPr algn="ctr"/>
            <a:r>
              <a:rPr lang="en-US" sz="1800">
                <a:latin typeface="Arial" charset="0"/>
              </a:rPr>
              <a:t>[He]2</a:t>
            </a:r>
            <a:r>
              <a:rPr lang="en-US" sz="1800" i="1">
                <a:latin typeface="Arial" charset="0"/>
              </a:rPr>
              <a:t>s</a:t>
            </a:r>
            <a:r>
              <a:rPr lang="en-US" sz="1800" baseline="30000">
                <a:latin typeface="Arial" charset="0"/>
              </a:rPr>
              <a:t>2</a:t>
            </a:r>
            <a:r>
              <a:rPr lang="en-US" sz="1800">
                <a:latin typeface="Arial" charset="0"/>
              </a:rPr>
              <a:t>2</a:t>
            </a:r>
            <a:r>
              <a:rPr lang="en-US" sz="1800" i="1">
                <a:latin typeface="Arial" charset="0"/>
              </a:rPr>
              <a:t>p</a:t>
            </a:r>
            <a:r>
              <a:rPr lang="en-US" sz="1800" baseline="30000">
                <a:latin typeface="Arial" charset="0"/>
              </a:rPr>
              <a:t>4</a:t>
            </a:r>
          </a:p>
        </p:txBody>
      </p:sp>
      <p:sp>
        <p:nvSpPr>
          <p:cNvPr id="45069" name="Oval 13"/>
          <p:cNvSpPr>
            <a:spLocks noChangeAspect="1" noChangeArrowheads="1"/>
          </p:cNvSpPr>
          <p:nvPr/>
        </p:nvSpPr>
        <p:spPr bwMode="auto">
          <a:xfrm>
            <a:off x="1603375" y="3505200"/>
            <a:ext cx="119063" cy="119063"/>
          </a:xfrm>
          <a:prstGeom prst="ellipse">
            <a:avLst/>
          </a:prstGeom>
          <a:gradFill rotWithShape="1">
            <a:gsLst>
              <a:gs pos="0">
                <a:srgbClr val="FF5B5B"/>
              </a:gs>
              <a:gs pos="100000">
                <a:srgbClr val="FF1D1D"/>
              </a:gs>
            </a:gsLst>
            <a:path path="shape">
              <a:fillToRect l="50000" t="50000" r="50000" b="50000"/>
            </a:path>
          </a:gradFill>
          <a:ln w="9525">
            <a:noFill/>
            <a:round/>
            <a:headEnd/>
            <a:tailEnd/>
          </a:ln>
        </p:spPr>
        <p:txBody>
          <a:bodyPr wrap="none" anchor="ctr"/>
          <a:lstStyle/>
          <a:p>
            <a:endParaRPr lang="en-US"/>
          </a:p>
        </p:txBody>
      </p:sp>
      <p:grpSp>
        <p:nvGrpSpPr>
          <p:cNvPr id="45070" name="Group 14"/>
          <p:cNvGrpSpPr>
            <a:grpSpLocks/>
          </p:cNvGrpSpPr>
          <p:nvPr/>
        </p:nvGrpSpPr>
        <p:grpSpPr bwMode="auto">
          <a:xfrm>
            <a:off x="884238" y="2160588"/>
            <a:ext cx="582612" cy="430212"/>
            <a:chOff x="413" y="1121"/>
            <a:chExt cx="367" cy="271"/>
          </a:xfrm>
        </p:grpSpPr>
        <p:sp>
          <p:nvSpPr>
            <p:cNvPr id="45111" name="Text Box 15"/>
            <p:cNvSpPr txBox="1">
              <a:spLocks noChangeArrowheads="1"/>
            </p:cNvSpPr>
            <p:nvPr/>
          </p:nvSpPr>
          <p:spPr bwMode="auto">
            <a:xfrm>
              <a:off x="413" y="1121"/>
              <a:ext cx="367" cy="192"/>
            </a:xfrm>
            <a:prstGeom prst="rect">
              <a:avLst/>
            </a:prstGeom>
            <a:noFill/>
            <a:ln w="9525">
              <a:noFill/>
              <a:miter lim="800000"/>
              <a:headEnd/>
              <a:tailEnd/>
            </a:ln>
          </p:spPr>
          <p:txBody>
            <a:bodyPr wrap="none">
              <a:spAutoFit/>
            </a:bodyPr>
            <a:lstStyle/>
            <a:p>
              <a:r>
                <a:rPr lang="en-US" sz="1400">
                  <a:latin typeface="Arial" charset="0"/>
                </a:rPr>
                <a:t>n = 2</a:t>
              </a:r>
            </a:p>
          </p:txBody>
        </p:sp>
        <p:sp>
          <p:nvSpPr>
            <p:cNvPr id="45112" name="Line 16"/>
            <p:cNvSpPr>
              <a:spLocks noChangeShapeType="1"/>
            </p:cNvSpPr>
            <p:nvPr/>
          </p:nvSpPr>
          <p:spPr bwMode="auto">
            <a:xfrm>
              <a:off x="720" y="1296"/>
              <a:ext cx="48" cy="96"/>
            </a:xfrm>
            <a:prstGeom prst="line">
              <a:avLst/>
            </a:prstGeom>
            <a:noFill/>
            <a:ln w="9525">
              <a:solidFill>
                <a:schemeClr val="tx1"/>
              </a:solidFill>
              <a:round/>
              <a:headEnd/>
              <a:tailEnd/>
            </a:ln>
          </p:spPr>
          <p:txBody>
            <a:bodyPr/>
            <a:lstStyle/>
            <a:p>
              <a:endParaRPr lang="en-US"/>
            </a:p>
          </p:txBody>
        </p:sp>
      </p:grpSp>
      <p:sp>
        <p:nvSpPr>
          <p:cNvPr id="45071" name="Line 17"/>
          <p:cNvSpPr>
            <a:spLocks noChangeShapeType="1"/>
          </p:cNvSpPr>
          <p:nvPr/>
        </p:nvSpPr>
        <p:spPr bwMode="auto">
          <a:xfrm>
            <a:off x="685800" y="3124200"/>
            <a:ext cx="381000" cy="228600"/>
          </a:xfrm>
          <a:prstGeom prst="line">
            <a:avLst/>
          </a:prstGeom>
          <a:noFill/>
          <a:ln w="9525">
            <a:solidFill>
              <a:schemeClr val="tx1"/>
            </a:solidFill>
            <a:round/>
            <a:headEnd/>
            <a:tailEnd/>
          </a:ln>
        </p:spPr>
        <p:txBody>
          <a:bodyPr/>
          <a:lstStyle/>
          <a:p>
            <a:endParaRPr lang="en-US"/>
          </a:p>
        </p:txBody>
      </p:sp>
      <p:sp>
        <p:nvSpPr>
          <p:cNvPr id="45072" name="Text Box 18"/>
          <p:cNvSpPr txBox="1">
            <a:spLocks noChangeArrowheads="1"/>
          </p:cNvSpPr>
          <p:nvPr/>
        </p:nvSpPr>
        <p:spPr bwMode="auto">
          <a:xfrm>
            <a:off x="2743200" y="3389313"/>
            <a:ext cx="317500" cy="366712"/>
          </a:xfrm>
          <a:prstGeom prst="rect">
            <a:avLst/>
          </a:prstGeom>
          <a:noFill/>
          <a:ln w="9525">
            <a:noFill/>
            <a:miter lim="800000"/>
            <a:headEnd/>
            <a:tailEnd/>
          </a:ln>
        </p:spPr>
        <p:txBody>
          <a:bodyPr wrap="none">
            <a:spAutoFit/>
          </a:bodyPr>
          <a:lstStyle/>
          <a:p>
            <a:r>
              <a:rPr lang="en-US" sz="1800" b="1">
                <a:latin typeface="Arial" charset="0"/>
              </a:rPr>
              <a:t>+</a:t>
            </a:r>
          </a:p>
        </p:txBody>
      </p:sp>
      <p:sp>
        <p:nvSpPr>
          <p:cNvPr id="557075" name="Line 19"/>
          <p:cNvSpPr>
            <a:spLocks noChangeShapeType="1"/>
          </p:cNvSpPr>
          <p:nvPr/>
        </p:nvSpPr>
        <p:spPr bwMode="auto">
          <a:xfrm>
            <a:off x="5257800" y="3581400"/>
            <a:ext cx="381000" cy="0"/>
          </a:xfrm>
          <a:prstGeom prst="line">
            <a:avLst/>
          </a:prstGeom>
          <a:noFill/>
          <a:ln w="9525">
            <a:solidFill>
              <a:schemeClr val="tx1"/>
            </a:solidFill>
            <a:round/>
            <a:headEnd/>
            <a:tailEnd type="triangle" w="med" len="med"/>
          </a:ln>
        </p:spPr>
        <p:txBody>
          <a:bodyPr/>
          <a:lstStyle/>
          <a:p>
            <a:endParaRPr lang="en-US"/>
          </a:p>
        </p:txBody>
      </p:sp>
      <p:sp>
        <p:nvSpPr>
          <p:cNvPr id="557076" name="Oval 20"/>
          <p:cNvSpPr>
            <a:spLocks noChangeAspect="1" noChangeArrowheads="1"/>
          </p:cNvSpPr>
          <p:nvPr/>
        </p:nvSpPr>
        <p:spPr bwMode="auto">
          <a:xfrm>
            <a:off x="5867400" y="3005138"/>
            <a:ext cx="1262063" cy="1262062"/>
          </a:xfrm>
          <a:prstGeom prst="ellipse">
            <a:avLst/>
          </a:prstGeom>
          <a:noFill/>
          <a:ln w="9525">
            <a:solidFill>
              <a:schemeClr val="tx1"/>
            </a:solidFill>
            <a:round/>
            <a:headEnd/>
            <a:tailEnd/>
          </a:ln>
        </p:spPr>
        <p:txBody>
          <a:bodyPr wrap="none" anchor="ctr"/>
          <a:lstStyle/>
          <a:p>
            <a:endParaRPr lang="en-US"/>
          </a:p>
        </p:txBody>
      </p:sp>
      <p:sp>
        <p:nvSpPr>
          <p:cNvPr id="557077" name="Oval 21"/>
          <p:cNvSpPr>
            <a:spLocks noChangeArrowheads="1"/>
          </p:cNvSpPr>
          <p:nvPr/>
        </p:nvSpPr>
        <p:spPr bwMode="auto">
          <a:xfrm>
            <a:off x="6324600" y="2971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grpSp>
        <p:nvGrpSpPr>
          <p:cNvPr id="3" name="Group 22"/>
          <p:cNvGrpSpPr>
            <a:grpSpLocks/>
          </p:cNvGrpSpPr>
          <p:nvPr/>
        </p:nvGrpSpPr>
        <p:grpSpPr bwMode="auto">
          <a:xfrm>
            <a:off x="7086600" y="3505200"/>
            <a:ext cx="76200" cy="304800"/>
            <a:chOff x="4464" y="2208"/>
            <a:chExt cx="48" cy="192"/>
          </a:xfrm>
        </p:grpSpPr>
        <p:sp>
          <p:nvSpPr>
            <p:cNvPr id="45107" name="Oval 23"/>
            <p:cNvSpPr>
              <a:spLocks noChangeArrowheads="1"/>
            </p:cNvSpPr>
            <p:nvPr/>
          </p:nvSpPr>
          <p:spPr bwMode="auto">
            <a:xfrm>
              <a:off x="4464" y="2352"/>
              <a:ext cx="48" cy="48"/>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108" name="Oval 24"/>
            <p:cNvSpPr>
              <a:spLocks noChangeArrowheads="1"/>
            </p:cNvSpPr>
            <p:nvPr/>
          </p:nvSpPr>
          <p:spPr bwMode="auto">
            <a:xfrm>
              <a:off x="4464" y="2304"/>
              <a:ext cx="48" cy="48"/>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109" name="Oval 25"/>
            <p:cNvSpPr>
              <a:spLocks noChangeArrowheads="1"/>
            </p:cNvSpPr>
            <p:nvPr/>
          </p:nvSpPr>
          <p:spPr bwMode="auto">
            <a:xfrm>
              <a:off x="4464" y="2256"/>
              <a:ext cx="48" cy="48"/>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110" name="Oval 26"/>
            <p:cNvSpPr>
              <a:spLocks noChangeArrowheads="1"/>
            </p:cNvSpPr>
            <p:nvPr/>
          </p:nvSpPr>
          <p:spPr bwMode="auto">
            <a:xfrm>
              <a:off x="4464" y="2208"/>
              <a:ext cx="48" cy="48"/>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grpSp>
      <p:sp>
        <p:nvSpPr>
          <p:cNvPr id="557083" name="Oval 27"/>
          <p:cNvSpPr>
            <a:spLocks noChangeArrowheads="1"/>
          </p:cNvSpPr>
          <p:nvPr/>
        </p:nvSpPr>
        <p:spPr bwMode="auto">
          <a:xfrm>
            <a:off x="6248400" y="4191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084" name="Oval 28"/>
          <p:cNvSpPr>
            <a:spLocks noChangeArrowheads="1"/>
          </p:cNvSpPr>
          <p:nvPr/>
        </p:nvSpPr>
        <p:spPr bwMode="auto">
          <a:xfrm>
            <a:off x="5943600" y="3276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085" name="Oval 29"/>
          <p:cNvSpPr>
            <a:spLocks noChangeArrowheads="1"/>
          </p:cNvSpPr>
          <p:nvPr/>
        </p:nvSpPr>
        <p:spPr bwMode="auto">
          <a:xfrm>
            <a:off x="6324600" y="35052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557086" name="Oval 30"/>
          <p:cNvSpPr>
            <a:spLocks noChangeAspect="1" noChangeArrowheads="1"/>
          </p:cNvSpPr>
          <p:nvPr/>
        </p:nvSpPr>
        <p:spPr bwMode="auto">
          <a:xfrm>
            <a:off x="6403975" y="3581400"/>
            <a:ext cx="119063"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sp>
        <p:nvSpPr>
          <p:cNvPr id="557087" name="Text Box 31"/>
          <p:cNvSpPr txBox="1">
            <a:spLocks noChangeArrowheads="1"/>
          </p:cNvSpPr>
          <p:nvPr/>
        </p:nvSpPr>
        <p:spPr bwMode="auto">
          <a:xfrm>
            <a:off x="6945313" y="4692650"/>
            <a:ext cx="446087" cy="366713"/>
          </a:xfrm>
          <a:prstGeom prst="rect">
            <a:avLst/>
          </a:prstGeom>
          <a:noFill/>
          <a:ln w="9525">
            <a:noFill/>
            <a:miter lim="800000"/>
            <a:headEnd/>
            <a:tailEnd/>
          </a:ln>
        </p:spPr>
        <p:txBody>
          <a:bodyPr wrap="none">
            <a:spAutoFit/>
          </a:bodyPr>
          <a:lstStyle/>
          <a:p>
            <a:pPr algn="ctr"/>
            <a:r>
              <a:rPr lang="en-US" sz="1800">
                <a:latin typeface="Arial" charset="0"/>
              </a:rPr>
              <a:t>O</a:t>
            </a:r>
            <a:r>
              <a:rPr lang="en-US" sz="1800" baseline="-25000">
                <a:latin typeface="Arial" charset="0"/>
              </a:rPr>
              <a:t>2</a:t>
            </a:r>
          </a:p>
        </p:txBody>
      </p:sp>
      <p:sp>
        <p:nvSpPr>
          <p:cNvPr id="557088" name="Text Box 32"/>
          <p:cNvSpPr txBox="1">
            <a:spLocks noChangeArrowheads="1"/>
          </p:cNvSpPr>
          <p:nvPr/>
        </p:nvSpPr>
        <p:spPr bwMode="auto">
          <a:xfrm>
            <a:off x="762000" y="5881688"/>
            <a:ext cx="7766050" cy="366712"/>
          </a:xfrm>
          <a:prstGeom prst="rect">
            <a:avLst/>
          </a:prstGeom>
          <a:noFill/>
          <a:ln w="9525">
            <a:noFill/>
            <a:miter lim="800000"/>
            <a:headEnd/>
            <a:tailEnd/>
          </a:ln>
        </p:spPr>
        <p:txBody>
          <a:bodyPr wrap="none">
            <a:spAutoFit/>
          </a:bodyPr>
          <a:lstStyle/>
          <a:p>
            <a:r>
              <a:rPr lang="en-US" sz="1800">
                <a:latin typeface="Arial" charset="0"/>
              </a:rPr>
              <a:t>Sharing of electrons to achieve a stable octet (8 electrons in valence shell).</a:t>
            </a:r>
          </a:p>
        </p:txBody>
      </p:sp>
      <p:sp>
        <p:nvSpPr>
          <p:cNvPr id="45083" name="Oval 33"/>
          <p:cNvSpPr>
            <a:spLocks noChangeArrowheads="1"/>
          </p:cNvSpPr>
          <p:nvPr/>
        </p:nvSpPr>
        <p:spPr bwMode="auto">
          <a:xfrm>
            <a:off x="1066800" y="4343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84" name="Oval 34"/>
          <p:cNvSpPr>
            <a:spLocks noChangeArrowheads="1"/>
          </p:cNvSpPr>
          <p:nvPr/>
        </p:nvSpPr>
        <p:spPr bwMode="auto">
          <a:xfrm>
            <a:off x="1905000" y="4495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85" name="Oval 35"/>
          <p:cNvSpPr>
            <a:spLocks noChangeArrowheads="1"/>
          </p:cNvSpPr>
          <p:nvPr/>
        </p:nvSpPr>
        <p:spPr bwMode="auto">
          <a:xfrm>
            <a:off x="2590800" y="3276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86" name="Oval 36"/>
          <p:cNvSpPr>
            <a:spLocks noChangeArrowheads="1"/>
          </p:cNvSpPr>
          <p:nvPr/>
        </p:nvSpPr>
        <p:spPr bwMode="auto">
          <a:xfrm>
            <a:off x="990600" y="2743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87" name="Oval 37"/>
          <p:cNvSpPr>
            <a:spLocks noChangeAspect="1" noChangeArrowheads="1"/>
          </p:cNvSpPr>
          <p:nvPr/>
        </p:nvSpPr>
        <p:spPr bwMode="auto">
          <a:xfrm>
            <a:off x="3170238" y="2560638"/>
            <a:ext cx="2011362" cy="2011362"/>
          </a:xfrm>
          <a:prstGeom prst="ellipse">
            <a:avLst/>
          </a:prstGeom>
          <a:noFill/>
          <a:ln w="9525">
            <a:solidFill>
              <a:schemeClr val="tx1"/>
            </a:solidFill>
            <a:round/>
            <a:headEnd/>
            <a:tailEnd/>
          </a:ln>
        </p:spPr>
        <p:txBody>
          <a:bodyPr wrap="none" anchor="ctr"/>
          <a:lstStyle/>
          <a:p>
            <a:endParaRPr lang="en-US"/>
          </a:p>
        </p:txBody>
      </p:sp>
      <p:sp>
        <p:nvSpPr>
          <p:cNvPr id="45088" name="Oval 38"/>
          <p:cNvSpPr>
            <a:spLocks noChangeAspect="1" noChangeArrowheads="1"/>
          </p:cNvSpPr>
          <p:nvPr/>
        </p:nvSpPr>
        <p:spPr bwMode="auto">
          <a:xfrm>
            <a:off x="3538538" y="2928938"/>
            <a:ext cx="1262062" cy="1262062"/>
          </a:xfrm>
          <a:prstGeom prst="ellipse">
            <a:avLst/>
          </a:prstGeom>
          <a:noFill/>
          <a:ln w="9525">
            <a:solidFill>
              <a:schemeClr val="tx1"/>
            </a:solidFill>
            <a:round/>
            <a:headEnd/>
            <a:tailEnd/>
          </a:ln>
        </p:spPr>
        <p:txBody>
          <a:bodyPr wrap="none" anchor="ctr"/>
          <a:lstStyle/>
          <a:p>
            <a:endParaRPr lang="en-US"/>
          </a:p>
        </p:txBody>
      </p:sp>
      <p:sp>
        <p:nvSpPr>
          <p:cNvPr id="45089" name="Oval 39"/>
          <p:cNvSpPr>
            <a:spLocks noChangeArrowheads="1"/>
          </p:cNvSpPr>
          <p:nvPr/>
        </p:nvSpPr>
        <p:spPr bwMode="auto">
          <a:xfrm>
            <a:off x="3124200" y="3505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0" name="Oval 40"/>
          <p:cNvSpPr>
            <a:spLocks noChangeArrowheads="1"/>
          </p:cNvSpPr>
          <p:nvPr/>
        </p:nvSpPr>
        <p:spPr bwMode="auto">
          <a:xfrm>
            <a:off x="3962400" y="2895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1" name="Oval 41"/>
          <p:cNvSpPr>
            <a:spLocks noChangeArrowheads="1"/>
          </p:cNvSpPr>
          <p:nvPr/>
        </p:nvSpPr>
        <p:spPr bwMode="auto">
          <a:xfrm>
            <a:off x="4648200" y="3886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2" name="Oval 42"/>
          <p:cNvSpPr>
            <a:spLocks noChangeArrowheads="1"/>
          </p:cNvSpPr>
          <p:nvPr/>
        </p:nvSpPr>
        <p:spPr bwMode="auto">
          <a:xfrm>
            <a:off x="4465638" y="2590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3" name="Oval 43"/>
          <p:cNvSpPr>
            <a:spLocks noChangeAspect="1" noChangeArrowheads="1"/>
          </p:cNvSpPr>
          <p:nvPr/>
        </p:nvSpPr>
        <p:spPr bwMode="auto">
          <a:xfrm>
            <a:off x="4117975" y="3505200"/>
            <a:ext cx="119063" cy="119063"/>
          </a:xfrm>
          <a:prstGeom prst="ellipse">
            <a:avLst/>
          </a:prstGeom>
          <a:gradFill rotWithShape="1">
            <a:gsLst>
              <a:gs pos="0">
                <a:srgbClr val="FF5B5B"/>
              </a:gs>
              <a:gs pos="100000">
                <a:srgbClr val="FF1D1D"/>
              </a:gs>
            </a:gsLst>
            <a:path path="shape">
              <a:fillToRect l="50000" t="50000" r="50000" b="50000"/>
            </a:path>
          </a:gradFill>
          <a:ln w="9525">
            <a:noFill/>
            <a:round/>
            <a:headEnd/>
            <a:tailEnd/>
          </a:ln>
        </p:spPr>
        <p:txBody>
          <a:bodyPr wrap="none" anchor="ctr"/>
          <a:lstStyle/>
          <a:p>
            <a:endParaRPr lang="en-US"/>
          </a:p>
        </p:txBody>
      </p:sp>
      <p:sp>
        <p:nvSpPr>
          <p:cNvPr id="45094" name="Oval 44"/>
          <p:cNvSpPr>
            <a:spLocks noChangeArrowheads="1"/>
          </p:cNvSpPr>
          <p:nvPr/>
        </p:nvSpPr>
        <p:spPr bwMode="auto">
          <a:xfrm>
            <a:off x="3581400" y="4343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5" name="Oval 45"/>
          <p:cNvSpPr>
            <a:spLocks noChangeArrowheads="1"/>
          </p:cNvSpPr>
          <p:nvPr/>
        </p:nvSpPr>
        <p:spPr bwMode="auto">
          <a:xfrm>
            <a:off x="4419600" y="4495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6" name="Oval 46"/>
          <p:cNvSpPr>
            <a:spLocks noChangeArrowheads="1"/>
          </p:cNvSpPr>
          <p:nvPr/>
        </p:nvSpPr>
        <p:spPr bwMode="auto">
          <a:xfrm>
            <a:off x="5105400" y="32766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097" name="Oval 47"/>
          <p:cNvSpPr>
            <a:spLocks noChangeArrowheads="1"/>
          </p:cNvSpPr>
          <p:nvPr/>
        </p:nvSpPr>
        <p:spPr bwMode="auto">
          <a:xfrm>
            <a:off x="3505200" y="27432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104" name="Oval 48"/>
          <p:cNvSpPr>
            <a:spLocks noChangeArrowheads="1"/>
          </p:cNvSpPr>
          <p:nvPr/>
        </p:nvSpPr>
        <p:spPr bwMode="auto">
          <a:xfrm>
            <a:off x="5943600" y="3962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105" name="Oval 49"/>
          <p:cNvSpPr>
            <a:spLocks noChangeArrowheads="1"/>
          </p:cNvSpPr>
          <p:nvPr/>
        </p:nvSpPr>
        <p:spPr bwMode="auto">
          <a:xfrm>
            <a:off x="7924800" y="2971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106" name="Oval 50"/>
          <p:cNvSpPr>
            <a:spLocks noChangeArrowheads="1"/>
          </p:cNvSpPr>
          <p:nvPr/>
        </p:nvSpPr>
        <p:spPr bwMode="auto">
          <a:xfrm>
            <a:off x="7924800" y="41910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107" name="Oval 51"/>
          <p:cNvSpPr>
            <a:spLocks noChangeArrowheads="1"/>
          </p:cNvSpPr>
          <p:nvPr/>
        </p:nvSpPr>
        <p:spPr bwMode="auto">
          <a:xfrm>
            <a:off x="8305800" y="33528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557108" name="Oval 52"/>
          <p:cNvSpPr>
            <a:spLocks noChangeArrowheads="1"/>
          </p:cNvSpPr>
          <p:nvPr/>
        </p:nvSpPr>
        <p:spPr bwMode="auto">
          <a:xfrm>
            <a:off x="7620000" y="3505200"/>
            <a:ext cx="304800" cy="304800"/>
          </a:xfrm>
          <a:prstGeom prst="ellipse">
            <a:avLst/>
          </a:prstGeom>
          <a:gradFill rotWithShape="1">
            <a:gsLst>
              <a:gs pos="0">
                <a:schemeClr val="bg1"/>
              </a:gs>
              <a:gs pos="100000">
                <a:schemeClr val="accent2"/>
              </a:gs>
            </a:gsLst>
            <a:path path="shape">
              <a:fillToRect l="50000" t="50000" r="50000" b="50000"/>
            </a:path>
          </a:gradFill>
          <a:ln w="9525">
            <a:noFill/>
            <a:round/>
            <a:headEnd/>
            <a:tailEnd/>
          </a:ln>
        </p:spPr>
        <p:txBody>
          <a:bodyPr wrap="none" anchor="ctr"/>
          <a:lstStyle/>
          <a:p>
            <a:endParaRPr lang="en-US"/>
          </a:p>
        </p:txBody>
      </p:sp>
      <p:sp>
        <p:nvSpPr>
          <p:cNvPr id="557109" name="Oval 53"/>
          <p:cNvSpPr>
            <a:spLocks noChangeAspect="1" noChangeArrowheads="1"/>
          </p:cNvSpPr>
          <p:nvPr/>
        </p:nvSpPr>
        <p:spPr bwMode="auto">
          <a:xfrm>
            <a:off x="7699375" y="3581400"/>
            <a:ext cx="119063" cy="119063"/>
          </a:xfrm>
          <a:prstGeom prst="ellipse">
            <a:avLst/>
          </a:prstGeom>
          <a:gradFill rotWithShape="1">
            <a:gsLst>
              <a:gs pos="0">
                <a:schemeClr val="bg1"/>
              </a:gs>
              <a:gs pos="100000">
                <a:srgbClr val="FF5B5B"/>
              </a:gs>
            </a:gsLst>
            <a:path path="shape">
              <a:fillToRect l="50000" t="50000" r="50000" b="50000"/>
            </a:path>
          </a:gradFill>
          <a:ln w="9525">
            <a:noFill/>
            <a:round/>
            <a:headEnd/>
            <a:tailEnd/>
          </a:ln>
        </p:spPr>
        <p:txBody>
          <a:bodyPr wrap="none" anchor="ctr"/>
          <a:lstStyle/>
          <a:p>
            <a:endParaRPr lang="en-US"/>
          </a:p>
        </p:txBody>
      </p:sp>
      <p:sp>
        <p:nvSpPr>
          <p:cNvPr id="557110" name="Oval 54"/>
          <p:cNvSpPr>
            <a:spLocks noChangeArrowheads="1"/>
          </p:cNvSpPr>
          <p:nvPr/>
        </p:nvSpPr>
        <p:spPr bwMode="auto">
          <a:xfrm>
            <a:off x="8229600" y="3962400"/>
            <a:ext cx="76200" cy="76200"/>
          </a:xfrm>
          <a:prstGeom prst="ellipse">
            <a:avLst/>
          </a:prstGeom>
          <a:gradFill rotWithShape="1">
            <a:gsLst>
              <a:gs pos="0">
                <a:srgbClr val="3366FF"/>
              </a:gs>
              <a:gs pos="100000">
                <a:schemeClr val="accent1"/>
              </a:gs>
            </a:gsLst>
            <a:lin ang="2700000" scaled="1"/>
          </a:gradFill>
          <a:ln w="9525">
            <a:noFill/>
            <a:round/>
            <a:headEnd/>
            <a:tailEnd/>
          </a:ln>
        </p:spPr>
        <p:txBody>
          <a:bodyPr wrap="none" anchor="ctr"/>
          <a:lstStyle/>
          <a:p>
            <a:pPr algn="ctr"/>
            <a:r>
              <a:rPr lang="en-US" sz="800">
                <a:latin typeface="Arial" charset="0"/>
              </a:rPr>
              <a:t>-</a:t>
            </a:r>
          </a:p>
        </p:txBody>
      </p:sp>
      <p:sp>
        <p:nvSpPr>
          <p:cNvPr id="45105" name="Text Box 55"/>
          <p:cNvSpPr txBox="1">
            <a:spLocks noChangeArrowheads="1"/>
          </p:cNvSpPr>
          <p:nvPr/>
        </p:nvSpPr>
        <p:spPr bwMode="auto">
          <a:xfrm>
            <a:off x="3533775" y="4692650"/>
            <a:ext cx="1266825" cy="641350"/>
          </a:xfrm>
          <a:prstGeom prst="rect">
            <a:avLst/>
          </a:prstGeom>
          <a:noFill/>
          <a:ln w="9525">
            <a:noFill/>
            <a:miter lim="800000"/>
            <a:headEnd/>
            <a:tailEnd/>
          </a:ln>
        </p:spPr>
        <p:txBody>
          <a:bodyPr wrap="none">
            <a:spAutoFit/>
          </a:bodyPr>
          <a:lstStyle/>
          <a:p>
            <a:pPr algn="ctr"/>
            <a:r>
              <a:rPr lang="en-US" sz="1800">
                <a:latin typeface="Arial" charset="0"/>
              </a:rPr>
              <a:t>O</a:t>
            </a:r>
          </a:p>
          <a:p>
            <a:pPr algn="ctr"/>
            <a:r>
              <a:rPr lang="en-US" sz="1800">
                <a:latin typeface="Arial" charset="0"/>
              </a:rPr>
              <a:t>[He]2</a:t>
            </a:r>
            <a:r>
              <a:rPr lang="en-US" sz="1800" i="1">
                <a:latin typeface="Arial" charset="0"/>
              </a:rPr>
              <a:t>s</a:t>
            </a:r>
            <a:r>
              <a:rPr lang="en-US" sz="1800" baseline="30000">
                <a:latin typeface="Arial" charset="0"/>
              </a:rPr>
              <a:t>2</a:t>
            </a:r>
            <a:r>
              <a:rPr lang="en-US" sz="1800">
                <a:latin typeface="Arial" charset="0"/>
              </a:rPr>
              <a:t>2</a:t>
            </a:r>
            <a:r>
              <a:rPr lang="en-US" sz="1800" i="1">
                <a:latin typeface="Arial" charset="0"/>
              </a:rPr>
              <a:t>p</a:t>
            </a:r>
            <a:r>
              <a:rPr lang="en-US" sz="1800" baseline="30000">
                <a:latin typeface="Arial" charset="0"/>
              </a:rPr>
              <a:t>4</a:t>
            </a:r>
          </a:p>
        </p:txBody>
      </p:sp>
      <p:sp>
        <p:nvSpPr>
          <p:cNvPr id="45106" name="AutoShape 56">
            <a:hlinkClick r:id="rId3" action="ppaction://hlinksldjump" highlightClick="1"/>
          </p:cNvPr>
          <p:cNvSpPr>
            <a:spLocks noChangeArrowheads="1"/>
          </p:cNvSpPr>
          <p:nvPr/>
        </p:nvSpPr>
        <p:spPr bwMode="auto">
          <a:xfrm>
            <a:off x="0" y="6172200"/>
            <a:ext cx="609600" cy="357188"/>
          </a:xfrm>
          <a:prstGeom prst="actionButtonBeginning">
            <a:avLst/>
          </a:prstGeom>
          <a:solidFill>
            <a:schemeClr val="bg1">
              <a:alpha val="50195"/>
            </a:schemeClr>
          </a:solidFill>
          <a:ln w="9525">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7075"/>
                                        </p:tgtEl>
                                        <p:attrNameLst>
                                          <p:attrName>style.visibility</p:attrName>
                                        </p:attrNameLst>
                                      </p:cBhvr>
                                      <p:to>
                                        <p:strVal val="visible"/>
                                      </p:to>
                                    </p:set>
                                    <p:animEffect transition="in" filter="wipe(left)">
                                      <p:cBhvr>
                                        <p:cTn id="7" dur="500"/>
                                        <p:tgtEl>
                                          <p:spTgt spid="5570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7058"/>
                                        </p:tgtEl>
                                        <p:attrNameLst>
                                          <p:attrName>style.visibility</p:attrName>
                                        </p:attrNameLst>
                                      </p:cBhvr>
                                      <p:to>
                                        <p:strVal val="visible"/>
                                      </p:to>
                                    </p:set>
                                    <p:animEffect transition="in" filter="wipe(left)">
                                      <p:cBhvr>
                                        <p:cTn id="11" dur="500"/>
                                        <p:tgtEl>
                                          <p:spTgt spid="55705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57076"/>
                                        </p:tgtEl>
                                        <p:attrNameLst>
                                          <p:attrName>style.visibility</p:attrName>
                                        </p:attrNameLst>
                                      </p:cBhvr>
                                      <p:to>
                                        <p:strVal val="visible"/>
                                      </p:to>
                                    </p:set>
                                    <p:animEffect transition="in" filter="wipe(left)">
                                      <p:cBhvr>
                                        <p:cTn id="14" dur="500"/>
                                        <p:tgtEl>
                                          <p:spTgt spid="55707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557077"/>
                                        </p:tgtEl>
                                        <p:attrNameLst>
                                          <p:attrName>style.visibility</p:attrName>
                                        </p:attrNameLst>
                                      </p:cBhvr>
                                      <p:to>
                                        <p:strVal val="visible"/>
                                      </p:to>
                                    </p:set>
                                    <p:animEffect transition="in" filter="wipe(left)">
                                      <p:cBhvr>
                                        <p:cTn id="17" dur="500"/>
                                        <p:tgtEl>
                                          <p:spTgt spid="557077"/>
                                        </p:tgtEl>
                                      </p:cBhvr>
                                    </p:animEffect>
                                  </p:childTnLst>
                                </p:cTn>
                              </p:par>
                              <p:par>
                                <p:cTn id="18" presetID="2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57083"/>
                                        </p:tgtEl>
                                        <p:attrNameLst>
                                          <p:attrName>style.visibility</p:attrName>
                                        </p:attrNameLst>
                                      </p:cBhvr>
                                      <p:to>
                                        <p:strVal val="visible"/>
                                      </p:to>
                                    </p:set>
                                    <p:animEffect transition="in" filter="wipe(left)">
                                      <p:cBhvr>
                                        <p:cTn id="23" dur="500"/>
                                        <p:tgtEl>
                                          <p:spTgt spid="55708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57084"/>
                                        </p:tgtEl>
                                        <p:attrNameLst>
                                          <p:attrName>style.visibility</p:attrName>
                                        </p:attrNameLst>
                                      </p:cBhvr>
                                      <p:to>
                                        <p:strVal val="visible"/>
                                      </p:to>
                                    </p:set>
                                    <p:animEffect transition="in" filter="wipe(left)">
                                      <p:cBhvr>
                                        <p:cTn id="26" dur="500"/>
                                        <p:tgtEl>
                                          <p:spTgt spid="55708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57085"/>
                                        </p:tgtEl>
                                        <p:attrNameLst>
                                          <p:attrName>style.visibility</p:attrName>
                                        </p:attrNameLst>
                                      </p:cBhvr>
                                      <p:to>
                                        <p:strVal val="visible"/>
                                      </p:to>
                                    </p:set>
                                    <p:animEffect transition="in" filter="wipe(left)">
                                      <p:cBhvr>
                                        <p:cTn id="29" dur="500"/>
                                        <p:tgtEl>
                                          <p:spTgt spid="55708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57086"/>
                                        </p:tgtEl>
                                        <p:attrNameLst>
                                          <p:attrName>style.visibility</p:attrName>
                                        </p:attrNameLst>
                                      </p:cBhvr>
                                      <p:to>
                                        <p:strVal val="visible"/>
                                      </p:to>
                                    </p:set>
                                    <p:animEffect transition="in" filter="wipe(left)">
                                      <p:cBhvr>
                                        <p:cTn id="32" dur="500"/>
                                        <p:tgtEl>
                                          <p:spTgt spid="55708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57104"/>
                                        </p:tgtEl>
                                        <p:attrNameLst>
                                          <p:attrName>style.visibility</p:attrName>
                                        </p:attrNameLst>
                                      </p:cBhvr>
                                      <p:to>
                                        <p:strVal val="visible"/>
                                      </p:to>
                                    </p:set>
                                    <p:animEffect transition="in" filter="wipe(left)">
                                      <p:cBhvr>
                                        <p:cTn id="35" dur="500"/>
                                        <p:tgtEl>
                                          <p:spTgt spid="55710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57105"/>
                                        </p:tgtEl>
                                        <p:attrNameLst>
                                          <p:attrName>style.visibility</p:attrName>
                                        </p:attrNameLst>
                                      </p:cBhvr>
                                      <p:to>
                                        <p:strVal val="visible"/>
                                      </p:to>
                                    </p:set>
                                    <p:animEffect transition="in" filter="wipe(left)">
                                      <p:cBhvr>
                                        <p:cTn id="38" dur="500"/>
                                        <p:tgtEl>
                                          <p:spTgt spid="55710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57106"/>
                                        </p:tgtEl>
                                        <p:attrNameLst>
                                          <p:attrName>style.visibility</p:attrName>
                                        </p:attrNameLst>
                                      </p:cBhvr>
                                      <p:to>
                                        <p:strVal val="visible"/>
                                      </p:to>
                                    </p:set>
                                    <p:animEffect transition="in" filter="wipe(left)">
                                      <p:cBhvr>
                                        <p:cTn id="41" dur="500"/>
                                        <p:tgtEl>
                                          <p:spTgt spid="55710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57107"/>
                                        </p:tgtEl>
                                        <p:attrNameLst>
                                          <p:attrName>style.visibility</p:attrName>
                                        </p:attrNameLst>
                                      </p:cBhvr>
                                      <p:to>
                                        <p:strVal val="visible"/>
                                      </p:to>
                                    </p:set>
                                    <p:animEffect transition="in" filter="wipe(left)">
                                      <p:cBhvr>
                                        <p:cTn id="44" dur="500"/>
                                        <p:tgtEl>
                                          <p:spTgt spid="55710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57108"/>
                                        </p:tgtEl>
                                        <p:attrNameLst>
                                          <p:attrName>style.visibility</p:attrName>
                                        </p:attrNameLst>
                                      </p:cBhvr>
                                      <p:to>
                                        <p:strVal val="visible"/>
                                      </p:to>
                                    </p:set>
                                    <p:animEffect transition="in" filter="wipe(left)">
                                      <p:cBhvr>
                                        <p:cTn id="47" dur="500"/>
                                        <p:tgtEl>
                                          <p:spTgt spid="557108"/>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7109"/>
                                        </p:tgtEl>
                                        <p:attrNameLst>
                                          <p:attrName>style.visibility</p:attrName>
                                        </p:attrNameLst>
                                      </p:cBhvr>
                                      <p:to>
                                        <p:strVal val="visible"/>
                                      </p:to>
                                    </p:set>
                                    <p:animEffect transition="in" filter="wipe(left)">
                                      <p:cBhvr>
                                        <p:cTn id="50" dur="500"/>
                                        <p:tgtEl>
                                          <p:spTgt spid="557109"/>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57110"/>
                                        </p:tgtEl>
                                        <p:attrNameLst>
                                          <p:attrName>style.visibility</p:attrName>
                                        </p:attrNameLst>
                                      </p:cBhvr>
                                      <p:to>
                                        <p:strVal val="visible"/>
                                      </p:to>
                                    </p:set>
                                    <p:animEffect transition="in" filter="wipe(left)">
                                      <p:cBhvr>
                                        <p:cTn id="53" dur="500"/>
                                        <p:tgtEl>
                                          <p:spTgt spid="557110"/>
                                        </p:tgtEl>
                                      </p:cBhvr>
                                    </p:animEffect>
                                  </p:childTnLst>
                                </p:cTn>
                              </p:par>
                              <p:par>
                                <p:cTn id="54" presetID="47" presetClass="entr" presetSubtype="0" fill="hold" grpId="0" nodeType="withEffect">
                                  <p:stCondLst>
                                    <p:cond delay="0"/>
                                  </p:stCondLst>
                                  <p:childTnLst>
                                    <p:set>
                                      <p:cBhvr>
                                        <p:cTn id="55" dur="1" fill="hold">
                                          <p:stCondLst>
                                            <p:cond delay="0"/>
                                          </p:stCondLst>
                                        </p:cTn>
                                        <p:tgtEl>
                                          <p:spTgt spid="557087"/>
                                        </p:tgtEl>
                                        <p:attrNameLst>
                                          <p:attrName>style.visibility</p:attrName>
                                        </p:attrNameLst>
                                      </p:cBhvr>
                                      <p:to>
                                        <p:strVal val="visible"/>
                                      </p:to>
                                    </p:set>
                                    <p:animEffect transition="in" filter="fade">
                                      <p:cBhvr>
                                        <p:cTn id="56" dur="1000"/>
                                        <p:tgtEl>
                                          <p:spTgt spid="557087"/>
                                        </p:tgtEl>
                                      </p:cBhvr>
                                    </p:animEffect>
                                    <p:anim calcmode="lin" valueType="num">
                                      <p:cBhvr>
                                        <p:cTn id="57" dur="1000" fill="hold"/>
                                        <p:tgtEl>
                                          <p:spTgt spid="557087"/>
                                        </p:tgtEl>
                                        <p:attrNameLst>
                                          <p:attrName>ppt_x</p:attrName>
                                        </p:attrNameLst>
                                      </p:cBhvr>
                                      <p:tavLst>
                                        <p:tav tm="0">
                                          <p:val>
                                            <p:strVal val="#ppt_x"/>
                                          </p:val>
                                        </p:tav>
                                        <p:tav tm="100000">
                                          <p:val>
                                            <p:strVal val="#ppt_x"/>
                                          </p:val>
                                        </p:tav>
                                      </p:tavLst>
                                    </p:anim>
                                    <p:anim calcmode="lin" valueType="num">
                                      <p:cBhvr>
                                        <p:cTn id="58" dur="1000" fill="hold"/>
                                        <p:tgtEl>
                                          <p:spTgt spid="55708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4" presetClass="entr" presetSubtype="0" accel="100000" fill="hold" grpId="0" nodeType="clickEffect">
                                  <p:stCondLst>
                                    <p:cond delay="0"/>
                                  </p:stCondLst>
                                  <p:childTnLst>
                                    <p:set>
                                      <p:cBhvr>
                                        <p:cTn id="62" dur="1" fill="hold">
                                          <p:stCondLst>
                                            <p:cond delay="0"/>
                                          </p:stCondLst>
                                        </p:cTn>
                                        <p:tgtEl>
                                          <p:spTgt spid="557088"/>
                                        </p:tgtEl>
                                        <p:attrNameLst>
                                          <p:attrName>style.visibility</p:attrName>
                                        </p:attrNameLst>
                                      </p:cBhvr>
                                      <p:to>
                                        <p:strVal val="visible"/>
                                      </p:to>
                                    </p:set>
                                    <p:anim calcmode="lin" valueType="num">
                                      <p:cBhvr>
                                        <p:cTn id="63" dur="500" fill="hold"/>
                                        <p:tgtEl>
                                          <p:spTgt spid="557088"/>
                                        </p:tgtEl>
                                        <p:attrNameLst>
                                          <p:attrName>ppt_w</p:attrName>
                                        </p:attrNameLst>
                                      </p:cBhvr>
                                      <p:tavLst>
                                        <p:tav tm="0">
                                          <p:val>
                                            <p:strVal val="#ppt_w*0.05"/>
                                          </p:val>
                                        </p:tav>
                                        <p:tav tm="100000">
                                          <p:val>
                                            <p:strVal val="#ppt_w"/>
                                          </p:val>
                                        </p:tav>
                                      </p:tavLst>
                                    </p:anim>
                                    <p:anim calcmode="lin" valueType="num">
                                      <p:cBhvr>
                                        <p:cTn id="64" dur="500" fill="hold"/>
                                        <p:tgtEl>
                                          <p:spTgt spid="557088"/>
                                        </p:tgtEl>
                                        <p:attrNameLst>
                                          <p:attrName>ppt_h</p:attrName>
                                        </p:attrNameLst>
                                      </p:cBhvr>
                                      <p:tavLst>
                                        <p:tav tm="0">
                                          <p:val>
                                            <p:strVal val="#ppt_h"/>
                                          </p:val>
                                        </p:tav>
                                        <p:tav tm="100000">
                                          <p:val>
                                            <p:strVal val="#ppt_h"/>
                                          </p:val>
                                        </p:tav>
                                      </p:tavLst>
                                    </p:anim>
                                    <p:anim calcmode="lin" valueType="num">
                                      <p:cBhvr>
                                        <p:cTn id="65" dur="500" fill="hold"/>
                                        <p:tgtEl>
                                          <p:spTgt spid="557088"/>
                                        </p:tgtEl>
                                        <p:attrNameLst>
                                          <p:attrName>ppt_x</p:attrName>
                                        </p:attrNameLst>
                                      </p:cBhvr>
                                      <p:tavLst>
                                        <p:tav tm="0">
                                          <p:val>
                                            <p:strVal val="#ppt_x-.2"/>
                                          </p:val>
                                        </p:tav>
                                        <p:tav tm="100000">
                                          <p:val>
                                            <p:strVal val="#ppt_x"/>
                                          </p:val>
                                        </p:tav>
                                      </p:tavLst>
                                    </p:anim>
                                    <p:anim calcmode="lin" valueType="num">
                                      <p:cBhvr>
                                        <p:cTn id="66" dur="500" fill="hold"/>
                                        <p:tgtEl>
                                          <p:spTgt spid="557088"/>
                                        </p:tgtEl>
                                        <p:attrNameLst>
                                          <p:attrName>ppt_y</p:attrName>
                                        </p:attrNameLst>
                                      </p:cBhvr>
                                      <p:tavLst>
                                        <p:tav tm="0">
                                          <p:val>
                                            <p:strVal val="#ppt_y"/>
                                          </p:val>
                                        </p:tav>
                                        <p:tav tm="100000">
                                          <p:val>
                                            <p:strVal val="#ppt_y"/>
                                          </p:val>
                                        </p:tav>
                                      </p:tavLst>
                                    </p:anim>
                                    <p:animEffect transition="in" filter="fade">
                                      <p:cBhvr>
                                        <p:cTn id="67" dur="500"/>
                                        <p:tgtEl>
                                          <p:spTgt spid="557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8" grpId="0" animBg="1"/>
      <p:bldP spid="557075" grpId="0" animBg="1"/>
      <p:bldP spid="557076" grpId="0" animBg="1"/>
      <p:bldP spid="557077" grpId="0" animBg="1"/>
      <p:bldP spid="557083" grpId="0" animBg="1"/>
      <p:bldP spid="557084" grpId="0" animBg="1"/>
      <p:bldP spid="557085" grpId="0" animBg="1"/>
      <p:bldP spid="557086" grpId="0" animBg="1"/>
      <p:bldP spid="557087" grpId="0"/>
      <p:bldP spid="557088" grpId="0"/>
      <p:bldP spid="557104" grpId="0" animBg="1"/>
      <p:bldP spid="557105" grpId="0" animBg="1"/>
      <p:bldP spid="557106" grpId="0" animBg="1"/>
      <p:bldP spid="557107" grpId="0" animBg="1"/>
      <p:bldP spid="557108" grpId="0" animBg="1"/>
      <p:bldP spid="557109" grpId="0" animBg="1"/>
      <p:bldP spid="5571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latin typeface="Arial" charset="0"/>
              </a:rPr>
              <a:t>Properties of Salts</a:t>
            </a:r>
          </a:p>
        </p:txBody>
      </p:sp>
      <p:sp>
        <p:nvSpPr>
          <p:cNvPr id="46083"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02788" name="Rectangle 4"/>
          <p:cNvSpPr>
            <a:spLocks noChangeArrowheads="1"/>
          </p:cNvSpPr>
          <p:nvPr/>
        </p:nvSpPr>
        <p:spPr bwMode="auto">
          <a:xfrm>
            <a:off x="501650" y="1935163"/>
            <a:ext cx="7488238" cy="3743325"/>
          </a:xfrm>
          <a:prstGeom prst="rect">
            <a:avLst/>
          </a:prstGeom>
          <a:noFill/>
          <a:ln w="9525">
            <a:noFill/>
            <a:miter lim="800000"/>
            <a:headEnd/>
            <a:tailEnd/>
          </a:ln>
        </p:spPr>
        <p:txBody>
          <a:bodyPr anchor="ctr">
            <a:spAutoFit/>
          </a:bodyPr>
          <a:lstStyle/>
          <a:p>
            <a:pPr indent="274638" eaLnBrk="0" hangingPunct="0"/>
            <a:r>
              <a:rPr lang="en-US" sz="2400">
                <a:solidFill>
                  <a:schemeClr val="hlink"/>
                </a:solidFill>
                <a:latin typeface="Arial" charset="0"/>
                <a:ea typeface="Times New Roman" pitchFamily="18" charset="0"/>
                <a:cs typeface="Arial" charset="0"/>
              </a:rPr>
              <a:t>VERY HARD</a:t>
            </a:r>
            <a:r>
              <a:rPr lang="en-US" sz="2400">
                <a:latin typeface="Arial" charset="0"/>
                <a:ea typeface="Times New Roman" pitchFamily="18" charset="0"/>
                <a:cs typeface="Arial" charset="0"/>
              </a:rPr>
              <a:t> </a:t>
            </a:r>
          </a:p>
          <a:p>
            <a:pPr indent="274638" eaLnBrk="0" hangingPunct="0"/>
            <a:r>
              <a:rPr lang="en-US" sz="2400">
                <a:latin typeface="Arial" charset="0"/>
                <a:ea typeface="Times New Roman" pitchFamily="18" charset="0"/>
                <a:cs typeface="Arial" charset="0"/>
              </a:rPr>
              <a:t>	each ion is bonded to several oppositely-	charged ions</a:t>
            </a:r>
          </a:p>
          <a:p>
            <a:pPr indent="274638" eaLnBrk="0" hangingPunct="0"/>
            <a:endParaRPr lang="en-US" sz="2400">
              <a:latin typeface="Arial" charset="0"/>
              <a:ea typeface="Times New Roman" pitchFamily="18" charset="0"/>
              <a:cs typeface="Arial" charset="0"/>
            </a:endParaRPr>
          </a:p>
          <a:p>
            <a:pPr indent="274638" eaLnBrk="0" hangingPunct="0"/>
            <a:r>
              <a:rPr lang="en-US" sz="2400">
                <a:solidFill>
                  <a:schemeClr val="hlink"/>
                </a:solidFill>
                <a:latin typeface="Arial" charset="0"/>
                <a:ea typeface="Times New Roman" pitchFamily="18" charset="0"/>
                <a:cs typeface="Arial" charset="0"/>
              </a:rPr>
              <a:t>HIGH MELTING POINTS</a:t>
            </a:r>
            <a:r>
              <a:rPr lang="en-US" sz="2400">
                <a:latin typeface="Arial" charset="0"/>
                <a:ea typeface="Times New Roman" pitchFamily="18" charset="0"/>
                <a:cs typeface="Arial" charset="0"/>
              </a:rPr>
              <a:t> </a:t>
            </a:r>
          </a:p>
          <a:p>
            <a:pPr indent="274638" eaLnBrk="0" hangingPunct="0"/>
            <a:r>
              <a:rPr lang="en-US" sz="2400">
                <a:latin typeface="Arial" charset="0"/>
                <a:ea typeface="Times New Roman" pitchFamily="18" charset="0"/>
                <a:cs typeface="Arial" charset="0"/>
              </a:rPr>
              <a:t>	many bonds must be broken</a:t>
            </a:r>
          </a:p>
          <a:p>
            <a:pPr indent="274638" eaLnBrk="0" hangingPunct="0"/>
            <a:endParaRPr lang="en-US" sz="2400">
              <a:latin typeface="Arial" charset="0"/>
              <a:ea typeface="Times New Roman" pitchFamily="18" charset="0"/>
              <a:cs typeface="Arial" charset="0"/>
            </a:endParaRPr>
          </a:p>
          <a:p>
            <a:pPr indent="274638" eaLnBrk="0" hangingPunct="0"/>
            <a:r>
              <a:rPr lang="en-US" sz="2400">
                <a:solidFill>
                  <a:schemeClr val="hlink"/>
                </a:solidFill>
                <a:latin typeface="Arial" charset="0"/>
                <a:ea typeface="Times New Roman" pitchFamily="18" charset="0"/>
                <a:cs typeface="Arial" charset="0"/>
              </a:rPr>
              <a:t>BRITTLE</a:t>
            </a:r>
            <a:r>
              <a:rPr lang="en-US" sz="2400">
                <a:latin typeface="Arial" charset="0"/>
                <a:ea typeface="Times New Roman" pitchFamily="18" charset="0"/>
                <a:cs typeface="Arial" charset="0"/>
              </a:rPr>
              <a:t> </a:t>
            </a:r>
          </a:p>
          <a:p>
            <a:pPr indent="274638" eaLnBrk="0" hangingPunct="0"/>
            <a:r>
              <a:rPr lang="en-US" sz="2400">
                <a:latin typeface="Arial" charset="0"/>
                <a:ea typeface="Times New Roman" pitchFamily="18" charset="0"/>
                <a:cs typeface="Arial" charset="0"/>
              </a:rPr>
              <a:t>	with sufficient force, like atoms are brought 	next to each other and repel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02788">
                                            <p:txEl>
                                              <p:pRg st="0" end="0"/>
                                            </p:txEl>
                                          </p:spTgt>
                                        </p:tgtEl>
                                        <p:attrNameLst>
                                          <p:attrName>style.visibility</p:attrName>
                                        </p:attrNameLst>
                                      </p:cBhvr>
                                      <p:to>
                                        <p:strVal val="visible"/>
                                      </p:to>
                                    </p:set>
                                    <p:anim calcmode="lin" valueType="num">
                                      <p:cBhvr>
                                        <p:cTn id="7" dur="500" fill="hold"/>
                                        <p:tgtEl>
                                          <p:spTgt spid="5027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27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02788">
                                            <p:txEl>
                                              <p:pRg st="3" end="3"/>
                                            </p:txEl>
                                          </p:spTgt>
                                        </p:tgtEl>
                                        <p:attrNameLst>
                                          <p:attrName>style.visibility</p:attrName>
                                        </p:attrNameLst>
                                      </p:cBhvr>
                                      <p:to>
                                        <p:strVal val="visible"/>
                                      </p:to>
                                    </p:set>
                                    <p:anim calcmode="lin" valueType="num">
                                      <p:cBhvr>
                                        <p:cTn id="13" dur="500" fill="hold"/>
                                        <p:tgtEl>
                                          <p:spTgt spid="502788">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50278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02788">
                                            <p:txEl>
                                              <p:pRg st="6" end="6"/>
                                            </p:txEl>
                                          </p:spTgt>
                                        </p:tgtEl>
                                        <p:attrNameLst>
                                          <p:attrName>style.visibility</p:attrName>
                                        </p:attrNameLst>
                                      </p:cBhvr>
                                      <p:to>
                                        <p:strVal val="visible"/>
                                      </p:to>
                                    </p:set>
                                    <p:anim calcmode="lin" valueType="num">
                                      <p:cBhvr>
                                        <p:cTn id="19" dur="500" fill="hold"/>
                                        <p:tgtEl>
                                          <p:spTgt spid="502788">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502788">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nodeType="clickEffect">
                                  <p:stCondLst>
                                    <p:cond delay="0"/>
                                  </p:stCondLst>
                                  <p:iterate type="lt">
                                    <p:tmPct val="10000"/>
                                  </p:iterate>
                                  <p:childTnLst>
                                    <p:set>
                                      <p:cBhvr>
                                        <p:cTn id="24" dur="1" fill="hold">
                                          <p:stCondLst>
                                            <p:cond delay="0"/>
                                          </p:stCondLst>
                                        </p:cTn>
                                        <p:tgtEl>
                                          <p:spTgt spid="502788">
                                            <p:txEl>
                                              <p:pRg st="1" end="1"/>
                                            </p:txEl>
                                          </p:spTgt>
                                        </p:tgtEl>
                                        <p:attrNameLst>
                                          <p:attrName>style.visibility</p:attrName>
                                        </p:attrNameLst>
                                      </p:cBhvr>
                                      <p:to>
                                        <p:strVal val="visible"/>
                                      </p:to>
                                    </p:set>
                                    <p:animEffect transition="in" filter="fade">
                                      <p:cBhvr>
                                        <p:cTn id="25" dur="1000"/>
                                        <p:tgtEl>
                                          <p:spTgt spid="502788">
                                            <p:txEl>
                                              <p:pRg st="1" end="1"/>
                                            </p:txEl>
                                          </p:spTgt>
                                        </p:tgtEl>
                                      </p:cBhvr>
                                    </p:animEffect>
                                    <p:anim calcmode="lin" valueType="num">
                                      <p:cBhvr>
                                        <p:cTn id="26" dur="1000" fill="hold"/>
                                        <p:tgtEl>
                                          <p:spTgt spid="502788">
                                            <p:txEl>
                                              <p:pRg st="1" end="1"/>
                                            </p:txEl>
                                          </p:spTgt>
                                        </p:tgtEl>
                                        <p:attrNameLst>
                                          <p:attrName>ppt_x</p:attrName>
                                        </p:attrNameLst>
                                      </p:cBhvr>
                                      <p:tavLst>
                                        <p:tav tm="0">
                                          <p:val>
                                            <p:strVal val="#ppt_x-.1"/>
                                          </p:val>
                                        </p:tav>
                                        <p:tav tm="100000">
                                          <p:val>
                                            <p:strVal val="#ppt_x"/>
                                          </p:val>
                                        </p:tav>
                                      </p:tavLst>
                                    </p:anim>
                                    <p:anim calcmode="lin" valueType="num">
                                      <p:cBhvr>
                                        <p:cTn id="27" dur="1000" fill="hold"/>
                                        <p:tgtEl>
                                          <p:spTgt spid="50278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2788">
                                            <p:txEl>
                                              <p:pRg st="1" end="1"/>
                                            </p:txEl>
                                          </p:spTgt>
                                        </p:tgtEl>
                                        <p:attrNameLst>
                                          <p:attrName>ppt_c</p:attrName>
                                        </p:attrNameLst>
                                      </p:cBhvr>
                                      <p:to>
                                        <a:srgbClr val="292929"/>
                                      </p:to>
                                    </p:animClr>
                                  </p:subTnLst>
                                </p:cTn>
                              </p:par>
                            </p:childTnLst>
                          </p:cTn>
                        </p:par>
                      </p:childTnLst>
                    </p:cTn>
                  </p:par>
                  <p:par>
                    <p:cTn id="28" fill="hold">
                      <p:stCondLst>
                        <p:cond delay="indefinite"/>
                      </p:stCondLst>
                      <p:childTnLst>
                        <p:par>
                          <p:cTn id="29" fill="hold">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502788">
                                            <p:txEl>
                                              <p:pRg st="4" end="4"/>
                                            </p:txEl>
                                          </p:spTgt>
                                        </p:tgtEl>
                                        <p:attrNameLst>
                                          <p:attrName>style.visibility</p:attrName>
                                        </p:attrNameLst>
                                      </p:cBhvr>
                                      <p:to>
                                        <p:strVal val="visible"/>
                                      </p:to>
                                    </p:set>
                                    <p:animEffect transition="in" filter="fade">
                                      <p:cBhvr>
                                        <p:cTn id="32" dur="1000"/>
                                        <p:tgtEl>
                                          <p:spTgt spid="502788">
                                            <p:txEl>
                                              <p:pRg st="4" end="4"/>
                                            </p:txEl>
                                          </p:spTgt>
                                        </p:tgtEl>
                                      </p:cBhvr>
                                    </p:animEffect>
                                    <p:anim calcmode="lin" valueType="num">
                                      <p:cBhvr>
                                        <p:cTn id="33" dur="1000" fill="hold"/>
                                        <p:tgtEl>
                                          <p:spTgt spid="502788">
                                            <p:txEl>
                                              <p:pRg st="4" end="4"/>
                                            </p:txEl>
                                          </p:spTgt>
                                        </p:tgtEl>
                                        <p:attrNameLst>
                                          <p:attrName>ppt_x</p:attrName>
                                        </p:attrNameLst>
                                      </p:cBhvr>
                                      <p:tavLst>
                                        <p:tav tm="0">
                                          <p:val>
                                            <p:strVal val="#ppt_x-.1"/>
                                          </p:val>
                                        </p:tav>
                                        <p:tav tm="100000">
                                          <p:val>
                                            <p:strVal val="#ppt_x"/>
                                          </p:val>
                                        </p:tav>
                                      </p:tavLst>
                                    </p:anim>
                                    <p:anim calcmode="lin" valueType="num">
                                      <p:cBhvr>
                                        <p:cTn id="34" dur="1000" fill="hold"/>
                                        <p:tgtEl>
                                          <p:spTgt spid="502788">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2788">
                                            <p:txEl>
                                              <p:pRg st="4" end="4"/>
                                            </p:txEl>
                                          </p:spTgt>
                                        </p:tgtEl>
                                        <p:attrNameLst>
                                          <p:attrName>ppt_c</p:attrName>
                                        </p:attrNameLst>
                                      </p:cBhvr>
                                      <p:to>
                                        <a:srgbClr val="292929"/>
                                      </p:to>
                                    </p:animClr>
                                  </p:subTnLst>
                                </p:cTn>
                              </p:par>
                            </p:childTnLst>
                          </p:cTn>
                        </p:par>
                      </p:childTnLst>
                    </p:cTn>
                  </p:par>
                  <p:par>
                    <p:cTn id="35" fill="hold">
                      <p:stCondLst>
                        <p:cond delay="indefinite"/>
                      </p:stCondLst>
                      <p:childTnLst>
                        <p:par>
                          <p:cTn id="36" fill="hold">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502788">
                                            <p:txEl>
                                              <p:pRg st="7" end="7"/>
                                            </p:txEl>
                                          </p:spTgt>
                                        </p:tgtEl>
                                        <p:attrNameLst>
                                          <p:attrName>style.visibility</p:attrName>
                                        </p:attrNameLst>
                                      </p:cBhvr>
                                      <p:to>
                                        <p:strVal val="visible"/>
                                      </p:to>
                                    </p:set>
                                    <p:animEffect transition="in" filter="fade">
                                      <p:cBhvr>
                                        <p:cTn id="39" dur="1000"/>
                                        <p:tgtEl>
                                          <p:spTgt spid="502788">
                                            <p:txEl>
                                              <p:pRg st="7" end="7"/>
                                            </p:txEl>
                                          </p:spTgt>
                                        </p:tgtEl>
                                      </p:cBhvr>
                                    </p:animEffect>
                                    <p:anim calcmode="lin" valueType="num">
                                      <p:cBhvr>
                                        <p:cTn id="40" dur="1000" fill="hold"/>
                                        <p:tgtEl>
                                          <p:spTgt spid="502788">
                                            <p:txEl>
                                              <p:pRg st="7" end="7"/>
                                            </p:txEl>
                                          </p:spTgt>
                                        </p:tgtEl>
                                        <p:attrNameLst>
                                          <p:attrName>ppt_x</p:attrName>
                                        </p:attrNameLst>
                                      </p:cBhvr>
                                      <p:tavLst>
                                        <p:tav tm="0">
                                          <p:val>
                                            <p:strVal val="#ppt_x-.1"/>
                                          </p:val>
                                        </p:tav>
                                        <p:tav tm="100000">
                                          <p:val>
                                            <p:strVal val="#ppt_x"/>
                                          </p:val>
                                        </p:tav>
                                      </p:tavLst>
                                    </p:anim>
                                    <p:anim calcmode="lin" valueType="num">
                                      <p:cBhvr>
                                        <p:cTn id="41" dur="1000" fill="hold"/>
                                        <p:tgtEl>
                                          <p:spTgt spid="502788">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02788">
                                            <p:txEl>
                                              <p:pRg st="7" end="7"/>
                                            </p:txEl>
                                          </p:spTgt>
                                        </p:tgtEl>
                                        <p:attrNameLst>
                                          <p:attrName>ppt_c</p:attrName>
                                        </p:attrNameLst>
                                      </p:cBhvr>
                                      <p:to>
                                        <a:srgbClr val="29292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Vocabulary</a:t>
            </a:r>
          </a:p>
        </p:txBody>
      </p:sp>
      <p:sp>
        <p:nvSpPr>
          <p:cNvPr id="603139" name="Rectangle 3"/>
          <p:cNvSpPr>
            <a:spLocks noGrp="1" noChangeArrowheads="1"/>
          </p:cNvSpPr>
          <p:nvPr>
            <p:ph type="body" idx="1"/>
          </p:nvPr>
        </p:nvSpPr>
        <p:spPr/>
        <p:txBody>
          <a:bodyPr/>
          <a:lstStyle/>
          <a:p>
            <a:pPr eaLnBrk="1" hangingPunct="1">
              <a:spcBef>
                <a:spcPct val="50000"/>
              </a:spcBef>
            </a:pPr>
            <a:r>
              <a:rPr lang="en-US" b="1" smtClean="0"/>
              <a:t>Chemical Bond</a:t>
            </a:r>
          </a:p>
          <a:p>
            <a:pPr lvl="1" eaLnBrk="1" hangingPunct="1">
              <a:spcBef>
                <a:spcPct val="50000"/>
              </a:spcBef>
            </a:pPr>
            <a:r>
              <a:rPr lang="en-US" smtClean="0"/>
              <a:t>attractive force between atoms or ions that binds them together as a unit</a:t>
            </a:r>
          </a:p>
          <a:p>
            <a:pPr lvl="1" eaLnBrk="1" hangingPunct="1">
              <a:spcBef>
                <a:spcPct val="50000"/>
              </a:spcBef>
            </a:pPr>
            <a:r>
              <a:rPr lang="en-US" smtClean="0"/>
              <a:t>bonds form in order to…</a:t>
            </a:r>
          </a:p>
          <a:p>
            <a:pPr lvl="2" eaLnBrk="1" hangingPunct="1">
              <a:spcBef>
                <a:spcPct val="25000"/>
              </a:spcBef>
            </a:pPr>
            <a:r>
              <a:rPr lang="en-US" smtClean="0">
                <a:latin typeface="Arial" charset="0"/>
              </a:rPr>
              <a:t>decrease potential energy (PE)</a:t>
            </a:r>
          </a:p>
          <a:p>
            <a:pPr lvl="2" eaLnBrk="1" hangingPunct="1">
              <a:spcBef>
                <a:spcPct val="25000"/>
              </a:spcBef>
            </a:pPr>
            <a:r>
              <a:rPr lang="en-US" smtClean="0">
                <a:latin typeface="Arial" charset="0"/>
              </a:rPr>
              <a:t>increase stability</a:t>
            </a:r>
          </a:p>
        </p:txBody>
      </p:sp>
      <p:sp>
        <p:nvSpPr>
          <p:cNvPr id="47108" name="Rectangle 4"/>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603139">
                                            <p:txEl>
                                              <p:pRg st="1" end="1"/>
                                            </p:txEl>
                                          </p:spTgt>
                                        </p:tgtEl>
                                        <p:attrNameLst>
                                          <p:attrName>style.visibility</p:attrName>
                                        </p:attrNameLst>
                                      </p:cBhvr>
                                      <p:to>
                                        <p:strVal val="visible"/>
                                      </p:to>
                                    </p:set>
                                    <p:animEffect transition="in" filter="fade">
                                      <p:cBhvr>
                                        <p:cTn id="7" dur="1000"/>
                                        <p:tgtEl>
                                          <p:spTgt spid="603139">
                                            <p:txEl>
                                              <p:pRg st="1" end="1"/>
                                            </p:txEl>
                                          </p:spTgt>
                                        </p:tgtEl>
                                      </p:cBhvr>
                                    </p:animEffect>
                                    <p:anim calcmode="lin" valueType="num">
                                      <p:cBhvr>
                                        <p:cTn id="8" dur="1000" fill="hold"/>
                                        <p:tgtEl>
                                          <p:spTgt spid="603139">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603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603139">
                                            <p:txEl>
                                              <p:pRg st="2" end="2"/>
                                            </p:txEl>
                                          </p:spTgt>
                                        </p:tgtEl>
                                        <p:attrNameLst>
                                          <p:attrName>style.visibility</p:attrName>
                                        </p:attrNameLst>
                                      </p:cBhvr>
                                      <p:to>
                                        <p:strVal val="visible"/>
                                      </p:to>
                                    </p:set>
                                    <p:animEffect transition="in" filter="fade">
                                      <p:cBhvr>
                                        <p:cTn id="14" dur="1000"/>
                                        <p:tgtEl>
                                          <p:spTgt spid="603139">
                                            <p:txEl>
                                              <p:pRg st="2" end="2"/>
                                            </p:txEl>
                                          </p:spTgt>
                                        </p:tgtEl>
                                      </p:cBhvr>
                                    </p:animEffect>
                                    <p:anim calcmode="lin" valueType="num">
                                      <p:cBhvr>
                                        <p:cTn id="15" dur="1000" fill="hold"/>
                                        <p:tgtEl>
                                          <p:spTgt spid="603139">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603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03139">
                                            <p:txEl>
                                              <p:pRg st="3" end="3"/>
                                            </p:txEl>
                                          </p:spTgt>
                                        </p:tgtEl>
                                        <p:attrNameLst>
                                          <p:attrName>style.visibility</p:attrName>
                                        </p:attrNameLst>
                                      </p:cBhvr>
                                      <p:to>
                                        <p:strVal val="visible"/>
                                      </p:to>
                                    </p:set>
                                    <p:anim calcmode="lin" valueType="num">
                                      <p:cBhvr>
                                        <p:cTn id="21" dur="500" fill="hold"/>
                                        <p:tgtEl>
                                          <p:spTgt spid="60313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0313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603139">
                                            <p:txEl>
                                              <p:pRg st="4" end="4"/>
                                            </p:txEl>
                                          </p:spTgt>
                                        </p:tgtEl>
                                        <p:attrNameLst>
                                          <p:attrName>style.visibility</p:attrName>
                                        </p:attrNameLst>
                                      </p:cBhvr>
                                      <p:to>
                                        <p:strVal val="visible"/>
                                      </p:to>
                                    </p:set>
                                    <p:anim calcmode="lin" valueType="num">
                                      <p:cBhvr>
                                        <p:cTn id="27" dur="500" fill="hold"/>
                                        <p:tgtEl>
                                          <p:spTgt spid="60313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0313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Vocabulary</a:t>
            </a:r>
          </a:p>
        </p:txBody>
      </p:sp>
      <p:sp>
        <p:nvSpPr>
          <p:cNvPr id="48131" name="Text Box 3"/>
          <p:cNvSpPr txBox="1">
            <a:spLocks noChangeArrowheads="1"/>
          </p:cNvSpPr>
          <p:nvPr/>
        </p:nvSpPr>
        <p:spPr bwMode="auto">
          <a:xfrm>
            <a:off x="1646238" y="1522413"/>
            <a:ext cx="5543550" cy="701675"/>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4000" b="1">
                <a:solidFill>
                  <a:srgbClr val="FFFFCC"/>
                </a:solidFill>
                <a:latin typeface="Arial" charset="0"/>
              </a:rPr>
              <a:t>CHEMICAL FORMULA</a:t>
            </a:r>
          </a:p>
        </p:txBody>
      </p:sp>
      <p:sp>
        <p:nvSpPr>
          <p:cNvPr id="605188" name="Text Box 4"/>
          <p:cNvSpPr txBox="1">
            <a:spLocks noChangeArrowheads="1"/>
          </p:cNvSpPr>
          <p:nvPr/>
        </p:nvSpPr>
        <p:spPr bwMode="auto">
          <a:xfrm>
            <a:off x="5580063" y="4094163"/>
            <a:ext cx="2101850"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rgbClr val="FFFF99"/>
                </a:solidFill>
                <a:latin typeface="Arial" charset="0"/>
              </a:rPr>
              <a:t>molecular</a:t>
            </a:r>
          </a:p>
          <a:p>
            <a:pPr algn="ctr" eaLnBrk="0" hangingPunct="0">
              <a:buClr>
                <a:schemeClr val="accent2"/>
              </a:buClr>
              <a:buFont typeface="Monotype Sorts" pitchFamily="2" charset="2"/>
              <a:buNone/>
            </a:pPr>
            <a:r>
              <a:rPr kumimoji="1" lang="en-US" sz="3200" b="1">
                <a:solidFill>
                  <a:srgbClr val="FFFF99"/>
                </a:solidFill>
                <a:latin typeface="Arial" charset="0"/>
              </a:rPr>
              <a:t>formula </a:t>
            </a:r>
          </a:p>
        </p:txBody>
      </p:sp>
      <p:sp>
        <p:nvSpPr>
          <p:cNvPr id="605189" name="Text Box 5"/>
          <p:cNvSpPr txBox="1">
            <a:spLocks noChangeArrowheads="1"/>
          </p:cNvSpPr>
          <p:nvPr/>
        </p:nvSpPr>
        <p:spPr bwMode="auto">
          <a:xfrm>
            <a:off x="1350963" y="4094163"/>
            <a:ext cx="1673225"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chemeClr val="tx2"/>
                </a:solidFill>
                <a:latin typeface="Arial" charset="0"/>
              </a:rPr>
              <a:t>formula</a:t>
            </a:r>
          </a:p>
          <a:p>
            <a:pPr algn="ctr" eaLnBrk="0" hangingPunct="0">
              <a:buClr>
                <a:schemeClr val="accent2"/>
              </a:buClr>
              <a:buFont typeface="Monotype Sorts" pitchFamily="2" charset="2"/>
              <a:buNone/>
            </a:pPr>
            <a:r>
              <a:rPr kumimoji="1" lang="en-US" sz="3200" b="1">
                <a:solidFill>
                  <a:schemeClr val="tx2"/>
                </a:solidFill>
                <a:latin typeface="Arial" charset="0"/>
              </a:rPr>
              <a:t>unit</a:t>
            </a:r>
          </a:p>
        </p:txBody>
      </p:sp>
      <p:grpSp>
        <p:nvGrpSpPr>
          <p:cNvPr id="2" name="Group 6"/>
          <p:cNvGrpSpPr>
            <a:grpSpLocks/>
          </p:cNvGrpSpPr>
          <p:nvPr/>
        </p:nvGrpSpPr>
        <p:grpSpPr bwMode="auto">
          <a:xfrm>
            <a:off x="2814638" y="2497138"/>
            <a:ext cx="3167062" cy="1255712"/>
            <a:chOff x="2046" y="1455"/>
            <a:chExt cx="1513" cy="727"/>
          </a:xfrm>
        </p:grpSpPr>
        <p:sp>
          <p:nvSpPr>
            <p:cNvPr id="48140" name="Line 7"/>
            <p:cNvSpPr>
              <a:spLocks noChangeShapeType="1"/>
            </p:cNvSpPr>
            <p:nvPr/>
          </p:nvSpPr>
          <p:spPr bwMode="auto">
            <a:xfrm flipH="1">
              <a:off x="2046" y="1455"/>
              <a:ext cx="718" cy="727"/>
            </a:xfrm>
            <a:prstGeom prst="line">
              <a:avLst/>
            </a:prstGeom>
            <a:noFill/>
            <a:ln w="57150">
              <a:solidFill>
                <a:schemeClr val="tx1"/>
              </a:solidFill>
              <a:round/>
              <a:headEnd/>
              <a:tailEnd type="stealth" w="med" len="med"/>
            </a:ln>
          </p:spPr>
          <p:txBody>
            <a:bodyPr wrap="none" anchor="ctr"/>
            <a:lstStyle/>
            <a:p>
              <a:endParaRPr lang="en-US"/>
            </a:p>
          </p:txBody>
        </p:sp>
        <p:sp>
          <p:nvSpPr>
            <p:cNvPr id="48141" name="Line 8"/>
            <p:cNvSpPr>
              <a:spLocks noChangeShapeType="1"/>
            </p:cNvSpPr>
            <p:nvPr/>
          </p:nvSpPr>
          <p:spPr bwMode="auto">
            <a:xfrm>
              <a:off x="2841" y="1455"/>
              <a:ext cx="718" cy="727"/>
            </a:xfrm>
            <a:prstGeom prst="line">
              <a:avLst/>
            </a:prstGeom>
            <a:noFill/>
            <a:ln w="57150">
              <a:solidFill>
                <a:schemeClr val="tx1"/>
              </a:solidFill>
              <a:round/>
              <a:headEnd/>
              <a:tailEnd type="stealth" w="med" len="med"/>
            </a:ln>
          </p:spPr>
          <p:txBody>
            <a:bodyPr wrap="none" anchor="ctr"/>
            <a:lstStyle/>
            <a:p>
              <a:endParaRPr lang="en-US"/>
            </a:p>
          </p:txBody>
        </p:sp>
      </p:grpSp>
      <p:sp>
        <p:nvSpPr>
          <p:cNvPr id="605193" name="Text Box 9"/>
          <p:cNvSpPr txBox="1">
            <a:spLocks noChangeArrowheads="1"/>
          </p:cNvSpPr>
          <p:nvPr/>
        </p:nvSpPr>
        <p:spPr bwMode="auto">
          <a:xfrm>
            <a:off x="1354138" y="2695575"/>
            <a:ext cx="1312862" cy="579438"/>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3200">
                <a:solidFill>
                  <a:schemeClr val="tx2"/>
                </a:solidFill>
                <a:latin typeface="Arial" charset="0"/>
              </a:rPr>
              <a:t>IONIC</a:t>
            </a:r>
          </a:p>
        </p:txBody>
      </p:sp>
      <p:sp>
        <p:nvSpPr>
          <p:cNvPr id="605194" name="Text Box 10"/>
          <p:cNvSpPr txBox="1">
            <a:spLocks noChangeArrowheads="1"/>
          </p:cNvSpPr>
          <p:nvPr/>
        </p:nvSpPr>
        <p:spPr bwMode="auto">
          <a:xfrm>
            <a:off x="6021388" y="2695575"/>
            <a:ext cx="2374900" cy="579438"/>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3200">
                <a:solidFill>
                  <a:srgbClr val="FFFF99"/>
                </a:solidFill>
                <a:latin typeface="Arial" charset="0"/>
              </a:rPr>
              <a:t>COVALENT</a:t>
            </a:r>
          </a:p>
        </p:txBody>
      </p:sp>
      <p:sp>
        <p:nvSpPr>
          <p:cNvPr id="605195" name="Rectangle 11"/>
          <p:cNvSpPr>
            <a:spLocks noChangeArrowheads="1"/>
          </p:cNvSpPr>
          <p:nvPr/>
        </p:nvSpPr>
        <p:spPr bwMode="auto">
          <a:xfrm>
            <a:off x="5440363" y="5495925"/>
            <a:ext cx="2405062" cy="1076325"/>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rgbClr val="FFFF99"/>
                </a:solidFill>
                <a:effectLst>
                  <a:outerShdw blurRad="38100" dist="38100" dir="2700000" algn="tl">
                    <a:srgbClr val="000000"/>
                  </a:outerShdw>
                </a:effectLst>
                <a:latin typeface="Comic Sans MS" pitchFamily="66" charset="0"/>
              </a:rPr>
              <a:t>CO</a:t>
            </a:r>
            <a:r>
              <a:rPr lang="en-US" sz="6000" b="1" baseline="-25000">
                <a:solidFill>
                  <a:srgbClr val="FFFF99"/>
                </a:solidFill>
                <a:effectLst>
                  <a:outerShdw blurRad="38100" dist="38100" dir="2700000" algn="tl">
                    <a:srgbClr val="000000"/>
                  </a:outerShdw>
                </a:effectLst>
                <a:latin typeface="Comic Sans MS" pitchFamily="66" charset="0"/>
              </a:rPr>
              <a:t>2</a:t>
            </a:r>
            <a:endParaRPr lang="en-US" sz="6000">
              <a:solidFill>
                <a:srgbClr val="FFFF99"/>
              </a:solidFill>
              <a:latin typeface="Comic Sans MS" pitchFamily="66" charset="0"/>
            </a:endParaRPr>
          </a:p>
        </p:txBody>
      </p:sp>
      <p:sp>
        <p:nvSpPr>
          <p:cNvPr id="605196" name="Rectangle 12"/>
          <p:cNvSpPr>
            <a:spLocks noChangeArrowheads="1"/>
          </p:cNvSpPr>
          <p:nvPr/>
        </p:nvSpPr>
        <p:spPr bwMode="auto">
          <a:xfrm>
            <a:off x="985838" y="5495925"/>
            <a:ext cx="2405062" cy="1047750"/>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chemeClr val="accent1"/>
                </a:solidFill>
                <a:effectLst>
                  <a:outerShdw blurRad="38100" dist="38100" dir="2700000" algn="tl">
                    <a:srgbClr val="000000"/>
                  </a:outerShdw>
                </a:effectLst>
                <a:latin typeface="Comic Sans MS" pitchFamily="66" charset="0"/>
              </a:rPr>
              <a:t>NaCl</a:t>
            </a:r>
            <a:endParaRPr lang="en-US" sz="6000">
              <a:solidFill>
                <a:schemeClr val="accent1"/>
              </a:solidFill>
              <a:latin typeface="Comic Sans MS" pitchFamily="66" charset="0"/>
            </a:endParaRPr>
          </a:p>
        </p:txBody>
      </p:sp>
      <p:sp>
        <p:nvSpPr>
          <p:cNvPr id="48139" name="Rectangle 13"/>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5193"/>
                                        </p:tgtEl>
                                        <p:attrNameLst>
                                          <p:attrName>style.visibility</p:attrName>
                                        </p:attrNameLst>
                                      </p:cBhvr>
                                      <p:to>
                                        <p:strVal val="visible"/>
                                      </p:to>
                                    </p:set>
                                    <p:animEffect transition="in" filter="dissolve">
                                      <p:cBhvr>
                                        <p:cTn id="10" dur="500"/>
                                        <p:tgtEl>
                                          <p:spTgt spid="605193"/>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05194"/>
                                        </p:tgtEl>
                                        <p:attrNameLst>
                                          <p:attrName>style.visibility</p:attrName>
                                        </p:attrNameLst>
                                      </p:cBhvr>
                                      <p:to>
                                        <p:strVal val="visible"/>
                                      </p:to>
                                    </p:set>
                                    <p:animEffect transition="in" filter="dissolve">
                                      <p:cBhvr>
                                        <p:cTn id="14" dur="500"/>
                                        <p:tgtEl>
                                          <p:spTgt spid="60519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05189"/>
                                        </p:tgtEl>
                                        <p:attrNameLst>
                                          <p:attrName>style.visibility</p:attrName>
                                        </p:attrNameLst>
                                      </p:cBhvr>
                                      <p:to>
                                        <p:strVal val="visible"/>
                                      </p:to>
                                    </p:set>
                                    <p:animEffect transition="in" filter="fade">
                                      <p:cBhvr>
                                        <p:cTn id="19" dur="1000"/>
                                        <p:tgtEl>
                                          <p:spTgt spid="605189"/>
                                        </p:tgtEl>
                                      </p:cBhvr>
                                    </p:animEffect>
                                    <p:anim calcmode="lin" valueType="num">
                                      <p:cBhvr>
                                        <p:cTn id="20" dur="1000" fill="hold"/>
                                        <p:tgtEl>
                                          <p:spTgt spid="605189"/>
                                        </p:tgtEl>
                                        <p:attrNameLst>
                                          <p:attrName>ppt_x</p:attrName>
                                        </p:attrNameLst>
                                      </p:cBhvr>
                                      <p:tavLst>
                                        <p:tav tm="0">
                                          <p:val>
                                            <p:strVal val="#ppt_x"/>
                                          </p:val>
                                        </p:tav>
                                        <p:tav tm="100000">
                                          <p:val>
                                            <p:strVal val="#ppt_x"/>
                                          </p:val>
                                        </p:tav>
                                      </p:tavLst>
                                    </p:anim>
                                    <p:anim calcmode="lin" valueType="num">
                                      <p:cBhvr>
                                        <p:cTn id="21" dur="1000" fill="hold"/>
                                        <p:tgtEl>
                                          <p:spTgt spid="60518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605196"/>
                                        </p:tgtEl>
                                        <p:attrNameLst>
                                          <p:attrName>style.visibility</p:attrName>
                                        </p:attrNameLst>
                                      </p:cBhvr>
                                      <p:to>
                                        <p:strVal val="visible"/>
                                      </p:to>
                                    </p:set>
                                    <p:anim calcmode="lin" valueType="num">
                                      <p:cBhvr>
                                        <p:cTn id="26" dur="500" fill="hold"/>
                                        <p:tgtEl>
                                          <p:spTgt spid="605196"/>
                                        </p:tgtEl>
                                        <p:attrNameLst>
                                          <p:attrName>ppt_w</p:attrName>
                                        </p:attrNameLst>
                                      </p:cBhvr>
                                      <p:tavLst>
                                        <p:tav tm="0">
                                          <p:val>
                                            <p:fltVal val="0"/>
                                          </p:val>
                                        </p:tav>
                                        <p:tav tm="100000">
                                          <p:val>
                                            <p:strVal val="#ppt_w"/>
                                          </p:val>
                                        </p:tav>
                                      </p:tavLst>
                                    </p:anim>
                                    <p:anim calcmode="lin" valueType="num">
                                      <p:cBhvr>
                                        <p:cTn id="27" dur="500" fill="hold"/>
                                        <p:tgtEl>
                                          <p:spTgt spid="60519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605188"/>
                                        </p:tgtEl>
                                        <p:attrNameLst>
                                          <p:attrName>style.visibility</p:attrName>
                                        </p:attrNameLst>
                                      </p:cBhvr>
                                      <p:to>
                                        <p:strVal val="visible"/>
                                      </p:to>
                                    </p:set>
                                    <p:animEffect transition="in" filter="fade">
                                      <p:cBhvr>
                                        <p:cTn id="32" dur="1000"/>
                                        <p:tgtEl>
                                          <p:spTgt spid="605188"/>
                                        </p:tgtEl>
                                      </p:cBhvr>
                                    </p:animEffect>
                                    <p:anim calcmode="lin" valueType="num">
                                      <p:cBhvr>
                                        <p:cTn id="33" dur="1000" fill="hold"/>
                                        <p:tgtEl>
                                          <p:spTgt spid="605188"/>
                                        </p:tgtEl>
                                        <p:attrNameLst>
                                          <p:attrName>ppt_x</p:attrName>
                                        </p:attrNameLst>
                                      </p:cBhvr>
                                      <p:tavLst>
                                        <p:tav tm="0">
                                          <p:val>
                                            <p:strVal val="#ppt_x"/>
                                          </p:val>
                                        </p:tav>
                                        <p:tav tm="100000">
                                          <p:val>
                                            <p:strVal val="#ppt_x"/>
                                          </p:val>
                                        </p:tav>
                                      </p:tavLst>
                                    </p:anim>
                                    <p:anim calcmode="lin" valueType="num">
                                      <p:cBhvr>
                                        <p:cTn id="34" dur="1000" fill="hold"/>
                                        <p:tgtEl>
                                          <p:spTgt spid="60518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05195"/>
                                        </p:tgtEl>
                                        <p:attrNameLst>
                                          <p:attrName>style.visibility</p:attrName>
                                        </p:attrNameLst>
                                      </p:cBhvr>
                                      <p:to>
                                        <p:strVal val="visible"/>
                                      </p:to>
                                    </p:set>
                                    <p:anim calcmode="lin" valueType="num">
                                      <p:cBhvr>
                                        <p:cTn id="39" dur="500" fill="hold"/>
                                        <p:tgtEl>
                                          <p:spTgt spid="605195"/>
                                        </p:tgtEl>
                                        <p:attrNameLst>
                                          <p:attrName>ppt_w</p:attrName>
                                        </p:attrNameLst>
                                      </p:cBhvr>
                                      <p:tavLst>
                                        <p:tav tm="0">
                                          <p:val>
                                            <p:fltVal val="0"/>
                                          </p:val>
                                        </p:tav>
                                        <p:tav tm="100000">
                                          <p:val>
                                            <p:strVal val="#ppt_w"/>
                                          </p:val>
                                        </p:tav>
                                      </p:tavLst>
                                    </p:anim>
                                    <p:anim calcmode="lin" valueType="num">
                                      <p:cBhvr>
                                        <p:cTn id="40" dur="500" fill="hold"/>
                                        <p:tgtEl>
                                          <p:spTgt spid="605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8" grpId="0"/>
      <p:bldP spid="605189" grpId="0"/>
      <p:bldP spid="605193" grpId="0"/>
      <p:bldP spid="605194" grpId="0"/>
      <p:bldP spid="605195" grpId="0"/>
      <p:bldP spid="60519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Vocabulary</a:t>
            </a:r>
          </a:p>
        </p:txBody>
      </p:sp>
      <p:sp>
        <p:nvSpPr>
          <p:cNvPr id="49155" name="Text Box 3"/>
          <p:cNvSpPr txBox="1">
            <a:spLocks noChangeArrowheads="1"/>
          </p:cNvSpPr>
          <p:nvPr/>
        </p:nvSpPr>
        <p:spPr bwMode="auto">
          <a:xfrm>
            <a:off x="2833688" y="1522413"/>
            <a:ext cx="3203575" cy="701675"/>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4000" b="1">
                <a:solidFill>
                  <a:srgbClr val="FFFFCC"/>
                </a:solidFill>
                <a:latin typeface="Arial" charset="0"/>
              </a:rPr>
              <a:t>COMPOUND</a:t>
            </a:r>
          </a:p>
        </p:txBody>
      </p:sp>
      <p:sp>
        <p:nvSpPr>
          <p:cNvPr id="607236" name="Text Box 4"/>
          <p:cNvSpPr txBox="1">
            <a:spLocks noChangeArrowheads="1"/>
          </p:cNvSpPr>
          <p:nvPr/>
        </p:nvSpPr>
        <p:spPr bwMode="auto">
          <a:xfrm>
            <a:off x="5470525" y="4098925"/>
            <a:ext cx="2257425"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rgbClr val="FFFF99"/>
                </a:solidFill>
                <a:latin typeface="Arial" charset="0"/>
              </a:rPr>
              <a:t>ternary</a:t>
            </a:r>
          </a:p>
          <a:p>
            <a:pPr algn="ctr" eaLnBrk="0" hangingPunct="0">
              <a:buClr>
                <a:schemeClr val="accent2"/>
              </a:buClr>
              <a:buFont typeface="Monotype Sorts" pitchFamily="2" charset="2"/>
              <a:buNone/>
            </a:pPr>
            <a:r>
              <a:rPr kumimoji="1" lang="en-US" sz="3200" b="1">
                <a:solidFill>
                  <a:srgbClr val="FFFF99"/>
                </a:solidFill>
                <a:latin typeface="Arial" charset="0"/>
              </a:rPr>
              <a:t>compound</a:t>
            </a:r>
          </a:p>
        </p:txBody>
      </p:sp>
      <p:sp>
        <p:nvSpPr>
          <p:cNvPr id="607237" name="Text Box 5"/>
          <p:cNvSpPr txBox="1">
            <a:spLocks noChangeArrowheads="1"/>
          </p:cNvSpPr>
          <p:nvPr/>
        </p:nvSpPr>
        <p:spPr bwMode="auto">
          <a:xfrm>
            <a:off x="1001713" y="4098925"/>
            <a:ext cx="2257425"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chemeClr val="tx2"/>
                </a:solidFill>
                <a:latin typeface="Arial" charset="0"/>
              </a:rPr>
              <a:t>binary</a:t>
            </a:r>
          </a:p>
          <a:p>
            <a:pPr algn="ctr" eaLnBrk="0" hangingPunct="0">
              <a:buClr>
                <a:schemeClr val="accent2"/>
              </a:buClr>
              <a:buFont typeface="Monotype Sorts" pitchFamily="2" charset="2"/>
              <a:buNone/>
            </a:pPr>
            <a:r>
              <a:rPr kumimoji="1" lang="en-US" sz="3200" b="1">
                <a:solidFill>
                  <a:schemeClr val="tx2"/>
                </a:solidFill>
                <a:latin typeface="Arial" charset="0"/>
              </a:rPr>
              <a:t>compound</a:t>
            </a:r>
          </a:p>
        </p:txBody>
      </p:sp>
      <p:grpSp>
        <p:nvGrpSpPr>
          <p:cNvPr id="2" name="Group 6"/>
          <p:cNvGrpSpPr>
            <a:grpSpLocks/>
          </p:cNvGrpSpPr>
          <p:nvPr/>
        </p:nvGrpSpPr>
        <p:grpSpPr bwMode="auto">
          <a:xfrm>
            <a:off x="2814638" y="2497138"/>
            <a:ext cx="3167062" cy="1255712"/>
            <a:chOff x="2046" y="1455"/>
            <a:chExt cx="1513" cy="727"/>
          </a:xfrm>
        </p:grpSpPr>
        <p:sp>
          <p:nvSpPr>
            <p:cNvPr id="49164" name="Line 7"/>
            <p:cNvSpPr>
              <a:spLocks noChangeShapeType="1"/>
            </p:cNvSpPr>
            <p:nvPr/>
          </p:nvSpPr>
          <p:spPr bwMode="auto">
            <a:xfrm flipH="1">
              <a:off x="2046" y="1455"/>
              <a:ext cx="718" cy="727"/>
            </a:xfrm>
            <a:prstGeom prst="line">
              <a:avLst/>
            </a:prstGeom>
            <a:noFill/>
            <a:ln w="57150">
              <a:solidFill>
                <a:schemeClr val="tx1"/>
              </a:solidFill>
              <a:round/>
              <a:headEnd/>
              <a:tailEnd type="stealth" w="med" len="med"/>
            </a:ln>
          </p:spPr>
          <p:txBody>
            <a:bodyPr wrap="none" anchor="ctr"/>
            <a:lstStyle/>
            <a:p>
              <a:endParaRPr lang="en-US"/>
            </a:p>
          </p:txBody>
        </p:sp>
        <p:sp>
          <p:nvSpPr>
            <p:cNvPr id="49165" name="Line 8"/>
            <p:cNvSpPr>
              <a:spLocks noChangeShapeType="1"/>
            </p:cNvSpPr>
            <p:nvPr/>
          </p:nvSpPr>
          <p:spPr bwMode="auto">
            <a:xfrm>
              <a:off x="2841" y="1455"/>
              <a:ext cx="718" cy="727"/>
            </a:xfrm>
            <a:prstGeom prst="line">
              <a:avLst/>
            </a:prstGeom>
            <a:noFill/>
            <a:ln w="57150">
              <a:solidFill>
                <a:schemeClr val="tx1"/>
              </a:solidFill>
              <a:round/>
              <a:headEnd/>
              <a:tailEnd type="stealth" w="med" len="med"/>
            </a:ln>
          </p:spPr>
          <p:txBody>
            <a:bodyPr wrap="none" anchor="ctr"/>
            <a:lstStyle/>
            <a:p>
              <a:endParaRPr lang="en-US"/>
            </a:p>
          </p:txBody>
        </p:sp>
      </p:grpSp>
      <p:sp>
        <p:nvSpPr>
          <p:cNvPr id="607241" name="Text Box 9"/>
          <p:cNvSpPr txBox="1">
            <a:spLocks noChangeArrowheads="1"/>
          </p:cNvSpPr>
          <p:nvPr/>
        </p:nvSpPr>
        <p:spPr bwMode="auto">
          <a:xfrm>
            <a:off x="877888" y="2635250"/>
            <a:ext cx="2168525" cy="579438"/>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3200">
                <a:solidFill>
                  <a:schemeClr val="tx2"/>
                </a:solidFill>
                <a:latin typeface="Arial" charset="0"/>
              </a:rPr>
              <a:t>2 elements</a:t>
            </a:r>
          </a:p>
        </p:txBody>
      </p:sp>
      <p:sp>
        <p:nvSpPr>
          <p:cNvPr id="607242" name="Text Box 10"/>
          <p:cNvSpPr txBox="1">
            <a:spLocks noChangeArrowheads="1"/>
          </p:cNvSpPr>
          <p:nvPr/>
        </p:nvSpPr>
        <p:spPr bwMode="auto">
          <a:xfrm>
            <a:off x="5845175" y="2392363"/>
            <a:ext cx="2347913"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a:solidFill>
                  <a:srgbClr val="FFFF99"/>
                </a:solidFill>
                <a:latin typeface="Arial" charset="0"/>
              </a:rPr>
              <a:t>more than 2</a:t>
            </a:r>
          </a:p>
          <a:p>
            <a:pPr algn="ctr" eaLnBrk="0" hangingPunct="0">
              <a:buClr>
                <a:schemeClr val="accent2"/>
              </a:buClr>
              <a:buFont typeface="Monotype Sorts" pitchFamily="2" charset="2"/>
              <a:buNone/>
            </a:pPr>
            <a:r>
              <a:rPr kumimoji="1" lang="en-US" sz="3200">
                <a:solidFill>
                  <a:srgbClr val="FFFF99"/>
                </a:solidFill>
                <a:latin typeface="Arial" charset="0"/>
              </a:rPr>
              <a:t>elements</a:t>
            </a:r>
          </a:p>
        </p:txBody>
      </p:sp>
      <p:sp>
        <p:nvSpPr>
          <p:cNvPr id="607243" name="Rectangle 11"/>
          <p:cNvSpPr>
            <a:spLocks noChangeArrowheads="1"/>
          </p:cNvSpPr>
          <p:nvPr/>
        </p:nvSpPr>
        <p:spPr bwMode="auto">
          <a:xfrm>
            <a:off x="4933950" y="5491163"/>
            <a:ext cx="3675063" cy="1133475"/>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rgbClr val="FFFF99"/>
                </a:solidFill>
                <a:effectLst>
                  <a:outerShdw blurRad="38100" dist="38100" dir="2700000" algn="tl">
                    <a:srgbClr val="000000"/>
                  </a:outerShdw>
                </a:effectLst>
                <a:latin typeface="Comic Sans MS" pitchFamily="66" charset="0"/>
              </a:rPr>
              <a:t>NaNO</a:t>
            </a:r>
            <a:r>
              <a:rPr lang="en-US" sz="6000" b="1" baseline="-25000">
                <a:solidFill>
                  <a:srgbClr val="FFFF99"/>
                </a:solidFill>
                <a:effectLst>
                  <a:outerShdw blurRad="38100" dist="38100" dir="2700000" algn="tl">
                    <a:srgbClr val="000000"/>
                  </a:outerShdw>
                </a:effectLst>
                <a:latin typeface="Comic Sans MS" pitchFamily="66" charset="0"/>
              </a:rPr>
              <a:t>3</a:t>
            </a:r>
            <a:endParaRPr lang="en-US" sz="6000">
              <a:solidFill>
                <a:srgbClr val="FFFF99"/>
              </a:solidFill>
              <a:latin typeface="Comic Sans MS" pitchFamily="66" charset="0"/>
            </a:endParaRPr>
          </a:p>
        </p:txBody>
      </p:sp>
      <p:sp>
        <p:nvSpPr>
          <p:cNvPr id="607244" name="Rectangle 12"/>
          <p:cNvSpPr>
            <a:spLocks noChangeArrowheads="1"/>
          </p:cNvSpPr>
          <p:nvPr/>
        </p:nvSpPr>
        <p:spPr bwMode="auto">
          <a:xfrm>
            <a:off x="928688" y="5491163"/>
            <a:ext cx="2405062" cy="1047750"/>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chemeClr val="accent1"/>
                </a:solidFill>
                <a:effectLst>
                  <a:outerShdw blurRad="38100" dist="38100" dir="2700000" algn="tl">
                    <a:srgbClr val="000000"/>
                  </a:outerShdw>
                </a:effectLst>
                <a:latin typeface="Comic Sans MS" pitchFamily="66" charset="0"/>
              </a:rPr>
              <a:t>NaCl</a:t>
            </a:r>
            <a:endParaRPr lang="en-US" sz="6000">
              <a:solidFill>
                <a:schemeClr val="accent1"/>
              </a:solidFill>
              <a:latin typeface="Comic Sans MS" pitchFamily="66" charset="0"/>
            </a:endParaRPr>
          </a:p>
        </p:txBody>
      </p:sp>
      <p:sp>
        <p:nvSpPr>
          <p:cNvPr id="49163" name="Rectangle 13"/>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7241"/>
                                        </p:tgtEl>
                                        <p:attrNameLst>
                                          <p:attrName>style.visibility</p:attrName>
                                        </p:attrNameLst>
                                      </p:cBhvr>
                                      <p:to>
                                        <p:strVal val="visible"/>
                                      </p:to>
                                    </p:set>
                                    <p:animEffect transition="in" filter="dissolve">
                                      <p:cBhvr>
                                        <p:cTn id="10" dur="500"/>
                                        <p:tgtEl>
                                          <p:spTgt spid="607241"/>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07242"/>
                                        </p:tgtEl>
                                        <p:attrNameLst>
                                          <p:attrName>style.visibility</p:attrName>
                                        </p:attrNameLst>
                                      </p:cBhvr>
                                      <p:to>
                                        <p:strVal val="visible"/>
                                      </p:to>
                                    </p:set>
                                    <p:animEffect transition="in" filter="dissolve">
                                      <p:cBhvr>
                                        <p:cTn id="14" dur="500"/>
                                        <p:tgtEl>
                                          <p:spTgt spid="60724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07237"/>
                                        </p:tgtEl>
                                        <p:attrNameLst>
                                          <p:attrName>style.visibility</p:attrName>
                                        </p:attrNameLst>
                                      </p:cBhvr>
                                      <p:to>
                                        <p:strVal val="visible"/>
                                      </p:to>
                                    </p:set>
                                    <p:animEffect transition="in" filter="fade">
                                      <p:cBhvr>
                                        <p:cTn id="19" dur="1000"/>
                                        <p:tgtEl>
                                          <p:spTgt spid="607237"/>
                                        </p:tgtEl>
                                      </p:cBhvr>
                                    </p:animEffect>
                                    <p:anim calcmode="lin" valueType="num">
                                      <p:cBhvr>
                                        <p:cTn id="20" dur="1000" fill="hold"/>
                                        <p:tgtEl>
                                          <p:spTgt spid="607237"/>
                                        </p:tgtEl>
                                        <p:attrNameLst>
                                          <p:attrName>ppt_x</p:attrName>
                                        </p:attrNameLst>
                                      </p:cBhvr>
                                      <p:tavLst>
                                        <p:tav tm="0">
                                          <p:val>
                                            <p:strVal val="#ppt_x"/>
                                          </p:val>
                                        </p:tav>
                                        <p:tav tm="100000">
                                          <p:val>
                                            <p:strVal val="#ppt_x"/>
                                          </p:val>
                                        </p:tav>
                                      </p:tavLst>
                                    </p:anim>
                                    <p:anim calcmode="lin" valueType="num">
                                      <p:cBhvr>
                                        <p:cTn id="21" dur="1000" fill="hold"/>
                                        <p:tgtEl>
                                          <p:spTgt spid="6072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07244"/>
                                        </p:tgtEl>
                                        <p:attrNameLst>
                                          <p:attrName>style.visibility</p:attrName>
                                        </p:attrNameLst>
                                      </p:cBhvr>
                                      <p:to>
                                        <p:strVal val="visible"/>
                                      </p:to>
                                    </p:set>
                                    <p:animEffect transition="in" filter="dissolve">
                                      <p:cBhvr>
                                        <p:cTn id="26" dur="500"/>
                                        <p:tgtEl>
                                          <p:spTgt spid="60724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07236"/>
                                        </p:tgtEl>
                                        <p:attrNameLst>
                                          <p:attrName>style.visibility</p:attrName>
                                        </p:attrNameLst>
                                      </p:cBhvr>
                                      <p:to>
                                        <p:strVal val="visible"/>
                                      </p:to>
                                    </p:set>
                                    <p:animEffect transition="in" filter="fade">
                                      <p:cBhvr>
                                        <p:cTn id="31" dur="1000"/>
                                        <p:tgtEl>
                                          <p:spTgt spid="607236"/>
                                        </p:tgtEl>
                                      </p:cBhvr>
                                    </p:animEffect>
                                    <p:anim calcmode="lin" valueType="num">
                                      <p:cBhvr>
                                        <p:cTn id="32" dur="1000" fill="hold"/>
                                        <p:tgtEl>
                                          <p:spTgt spid="607236"/>
                                        </p:tgtEl>
                                        <p:attrNameLst>
                                          <p:attrName>ppt_x</p:attrName>
                                        </p:attrNameLst>
                                      </p:cBhvr>
                                      <p:tavLst>
                                        <p:tav tm="0">
                                          <p:val>
                                            <p:strVal val="#ppt_x"/>
                                          </p:val>
                                        </p:tav>
                                        <p:tav tm="100000">
                                          <p:val>
                                            <p:strVal val="#ppt_x"/>
                                          </p:val>
                                        </p:tav>
                                      </p:tavLst>
                                    </p:anim>
                                    <p:anim calcmode="lin" valueType="num">
                                      <p:cBhvr>
                                        <p:cTn id="33" dur="1000" fill="hold"/>
                                        <p:tgtEl>
                                          <p:spTgt spid="60723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07243"/>
                                        </p:tgtEl>
                                        <p:attrNameLst>
                                          <p:attrName>style.visibility</p:attrName>
                                        </p:attrNameLst>
                                      </p:cBhvr>
                                      <p:to>
                                        <p:strVal val="visible"/>
                                      </p:to>
                                    </p:set>
                                    <p:animEffect transition="in" filter="dissolve">
                                      <p:cBhvr>
                                        <p:cTn id="38" dur="500"/>
                                        <p:tgtEl>
                                          <p:spTgt spid="607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p:bldP spid="607237" grpId="0"/>
      <p:bldP spid="607241" grpId="0"/>
      <p:bldP spid="607242" grpId="0"/>
      <p:bldP spid="607243" grpId="0"/>
      <p:bldP spid="6072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Vocabulary</a:t>
            </a:r>
          </a:p>
        </p:txBody>
      </p:sp>
      <p:sp>
        <p:nvSpPr>
          <p:cNvPr id="50179" name="Text Box 3"/>
          <p:cNvSpPr txBox="1">
            <a:spLocks noChangeArrowheads="1"/>
          </p:cNvSpPr>
          <p:nvPr/>
        </p:nvSpPr>
        <p:spPr bwMode="auto">
          <a:xfrm>
            <a:off x="3863975" y="1522413"/>
            <a:ext cx="1087438" cy="701675"/>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4000" b="1">
                <a:solidFill>
                  <a:srgbClr val="FFFFCC"/>
                </a:solidFill>
                <a:latin typeface="Arial" charset="0"/>
              </a:rPr>
              <a:t>ION</a:t>
            </a:r>
          </a:p>
        </p:txBody>
      </p:sp>
      <p:sp>
        <p:nvSpPr>
          <p:cNvPr id="609284" name="Text Box 4"/>
          <p:cNvSpPr txBox="1">
            <a:spLocks noChangeArrowheads="1"/>
          </p:cNvSpPr>
          <p:nvPr/>
        </p:nvSpPr>
        <p:spPr bwMode="auto">
          <a:xfrm>
            <a:off x="5668963" y="4098925"/>
            <a:ext cx="2325687"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rgbClr val="FFFF99"/>
                </a:solidFill>
                <a:latin typeface="Arial" charset="0"/>
              </a:rPr>
              <a:t>polyatomic</a:t>
            </a:r>
          </a:p>
          <a:p>
            <a:pPr algn="ctr" eaLnBrk="0" hangingPunct="0">
              <a:buClr>
                <a:schemeClr val="accent2"/>
              </a:buClr>
              <a:buFont typeface="Monotype Sorts" pitchFamily="2" charset="2"/>
              <a:buNone/>
            </a:pPr>
            <a:r>
              <a:rPr kumimoji="1" lang="en-US" sz="3200" b="1">
                <a:solidFill>
                  <a:srgbClr val="FFFF99"/>
                </a:solidFill>
                <a:latin typeface="Arial" charset="0"/>
              </a:rPr>
              <a:t>Ion</a:t>
            </a:r>
          </a:p>
        </p:txBody>
      </p:sp>
      <p:sp>
        <p:nvSpPr>
          <p:cNvPr id="609285" name="Text Box 5"/>
          <p:cNvSpPr txBox="1">
            <a:spLocks noChangeArrowheads="1"/>
          </p:cNvSpPr>
          <p:nvPr/>
        </p:nvSpPr>
        <p:spPr bwMode="auto">
          <a:xfrm>
            <a:off x="725488" y="4098925"/>
            <a:ext cx="2349500" cy="1066800"/>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b="1">
                <a:solidFill>
                  <a:schemeClr val="tx2"/>
                </a:solidFill>
                <a:latin typeface="Arial" charset="0"/>
              </a:rPr>
              <a:t>monatomic</a:t>
            </a:r>
          </a:p>
          <a:p>
            <a:pPr algn="ctr" eaLnBrk="0" hangingPunct="0">
              <a:buClr>
                <a:schemeClr val="accent2"/>
              </a:buClr>
              <a:buFont typeface="Monotype Sorts" pitchFamily="2" charset="2"/>
              <a:buNone/>
            </a:pPr>
            <a:r>
              <a:rPr kumimoji="1" lang="en-US" sz="3200" b="1">
                <a:solidFill>
                  <a:schemeClr val="tx2"/>
                </a:solidFill>
                <a:latin typeface="Arial" charset="0"/>
              </a:rPr>
              <a:t>Ion</a:t>
            </a:r>
          </a:p>
        </p:txBody>
      </p:sp>
      <p:grpSp>
        <p:nvGrpSpPr>
          <p:cNvPr id="2" name="Group 6"/>
          <p:cNvGrpSpPr>
            <a:grpSpLocks/>
          </p:cNvGrpSpPr>
          <p:nvPr/>
        </p:nvGrpSpPr>
        <p:grpSpPr bwMode="auto">
          <a:xfrm>
            <a:off x="2814638" y="2497138"/>
            <a:ext cx="3167062" cy="1255712"/>
            <a:chOff x="2046" y="1455"/>
            <a:chExt cx="1513" cy="727"/>
          </a:xfrm>
        </p:grpSpPr>
        <p:sp>
          <p:nvSpPr>
            <p:cNvPr id="50188" name="Line 7"/>
            <p:cNvSpPr>
              <a:spLocks noChangeShapeType="1"/>
            </p:cNvSpPr>
            <p:nvPr/>
          </p:nvSpPr>
          <p:spPr bwMode="auto">
            <a:xfrm flipH="1">
              <a:off x="2046" y="1455"/>
              <a:ext cx="718" cy="727"/>
            </a:xfrm>
            <a:prstGeom prst="line">
              <a:avLst/>
            </a:prstGeom>
            <a:noFill/>
            <a:ln w="57150">
              <a:solidFill>
                <a:schemeClr val="tx1"/>
              </a:solidFill>
              <a:round/>
              <a:headEnd/>
              <a:tailEnd type="stealth" w="med" len="med"/>
            </a:ln>
          </p:spPr>
          <p:txBody>
            <a:bodyPr wrap="none" anchor="ctr"/>
            <a:lstStyle/>
            <a:p>
              <a:endParaRPr lang="en-US"/>
            </a:p>
          </p:txBody>
        </p:sp>
        <p:sp>
          <p:nvSpPr>
            <p:cNvPr id="50189" name="Line 8"/>
            <p:cNvSpPr>
              <a:spLocks noChangeShapeType="1"/>
            </p:cNvSpPr>
            <p:nvPr/>
          </p:nvSpPr>
          <p:spPr bwMode="auto">
            <a:xfrm>
              <a:off x="2841" y="1455"/>
              <a:ext cx="718" cy="727"/>
            </a:xfrm>
            <a:prstGeom prst="line">
              <a:avLst/>
            </a:prstGeom>
            <a:noFill/>
            <a:ln w="57150">
              <a:solidFill>
                <a:schemeClr val="tx1"/>
              </a:solidFill>
              <a:round/>
              <a:headEnd/>
              <a:tailEnd type="stealth" w="med" len="med"/>
            </a:ln>
          </p:spPr>
          <p:txBody>
            <a:bodyPr wrap="none" anchor="ctr"/>
            <a:lstStyle/>
            <a:p>
              <a:endParaRPr lang="en-US"/>
            </a:p>
          </p:txBody>
        </p:sp>
      </p:grpSp>
      <p:sp>
        <p:nvSpPr>
          <p:cNvPr id="609289" name="Text Box 9"/>
          <p:cNvSpPr txBox="1">
            <a:spLocks noChangeArrowheads="1"/>
          </p:cNvSpPr>
          <p:nvPr/>
        </p:nvSpPr>
        <p:spPr bwMode="auto">
          <a:xfrm>
            <a:off x="1628775" y="2616200"/>
            <a:ext cx="1423988" cy="579438"/>
          </a:xfrm>
          <a:prstGeom prst="rect">
            <a:avLst/>
          </a:prstGeom>
          <a:noFill/>
          <a:ln w="9525">
            <a:noFill/>
            <a:miter lim="800000"/>
            <a:headEnd/>
            <a:tailEnd/>
          </a:ln>
        </p:spPr>
        <p:txBody>
          <a:bodyPr wrap="none">
            <a:spAutoFit/>
          </a:bodyPr>
          <a:lstStyle/>
          <a:p>
            <a:pPr eaLnBrk="0" hangingPunct="0">
              <a:buClr>
                <a:schemeClr val="accent2"/>
              </a:buClr>
              <a:buFont typeface="Monotype Sorts" pitchFamily="2" charset="2"/>
              <a:buNone/>
            </a:pPr>
            <a:r>
              <a:rPr kumimoji="1" lang="en-US" sz="3200">
                <a:solidFill>
                  <a:schemeClr val="tx2"/>
                </a:solidFill>
                <a:latin typeface="Arial" charset="0"/>
              </a:rPr>
              <a:t>1 atom</a:t>
            </a:r>
          </a:p>
        </p:txBody>
      </p:sp>
      <p:sp>
        <p:nvSpPr>
          <p:cNvPr id="609290" name="Text Box 10"/>
          <p:cNvSpPr txBox="1">
            <a:spLocks noChangeArrowheads="1"/>
          </p:cNvSpPr>
          <p:nvPr/>
        </p:nvSpPr>
        <p:spPr bwMode="auto">
          <a:xfrm>
            <a:off x="5462588" y="2614613"/>
            <a:ext cx="3136900" cy="579437"/>
          </a:xfrm>
          <a:prstGeom prst="rect">
            <a:avLst/>
          </a:prstGeom>
          <a:noFill/>
          <a:ln w="9525">
            <a:noFill/>
            <a:miter lim="800000"/>
            <a:headEnd/>
            <a:tailEnd/>
          </a:ln>
        </p:spPr>
        <p:txBody>
          <a:bodyPr wrap="none">
            <a:spAutoFit/>
          </a:bodyPr>
          <a:lstStyle/>
          <a:p>
            <a:pPr algn="ctr" eaLnBrk="0" hangingPunct="0">
              <a:buClr>
                <a:schemeClr val="accent2"/>
              </a:buClr>
              <a:buFont typeface="Monotype Sorts" pitchFamily="2" charset="2"/>
              <a:buNone/>
            </a:pPr>
            <a:r>
              <a:rPr kumimoji="1" lang="en-US" sz="3200">
                <a:solidFill>
                  <a:srgbClr val="FFFF99"/>
                </a:solidFill>
                <a:latin typeface="Arial" charset="0"/>
              </a:rPr>
              <a:t>2 or more atoms</a:t>
            </a:r>
          </a:p>
        </p:txBody>
      </p:sp>
      <p:sp>
        <p:nvSpPr>
          <p:cNvPr id="609291" name="Rectangle 11"/>
          <p:cNvSpPr>
            <a:spLocks noChangeArrowheads="1"/>
          </p:cNvSpPr>
          <p:nvPr/>
        </p:nvSpPr>
        <p:spPr bwMode="auto">
          <a:xfrm>
            <a:off x="5164138" y="5491163"/>
            <a:ext cx="3675062" cy="1176337"/>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rgbClr val="FFFF99"/>
                </a:solidFill>
                <a:effectLst>
                  <a:outerShdw blurRad="38100" dist="38100" dir="2700000" algn="tl">
                    <a:srgbClr val="000000"/>
                  </a:outerShdw>
                </a:effectLst>
                <a:latin typeface="Comic Sans MS" pitchFamily="66" charset="0"/>
              </a:rPr>
              <a:t>NO</a:t>
            </a:r>
            <a:r>
              <a:rPr lang="en-US" sz="6000" b="1" baseline="-25000">
                <a:solidFill>
                  <a:srgbClr val="FFFF99"/>
                </a:solidFill>
                <a:effectLst>
                  <a:outerShdw blurRad="38100" dist="38100" dir="2700000" algn="tl">
                    <a:srgbClr val="000000"/>
                  </a:outerShdw>
                </a:effectLst>
                <a:latin typeface="Comic Sans MS" pitchFamily="66" charset="0"/>
              </a:rPr>
              <a:t>3</a:t>
            </a:r>
            <a:r>
              <a:rPr lang="en-US" sz="6000" b="1" baseline="30000">
                <a:solidFill>
                  <a:srgbClr val="FFFF99"/>
                </a:solidFill>
                <a:effectLst>
                  <a:outerShdw blurRad="38100" dist="38100" dir="2700000" algn="tl">
                    <a:srgbClr val="000000"/>
                  </a:outerShdw>
                </a:effectLst>
                <a:latin typeface="Comic Sans MS" pitchFamily="66" charset="0"/>
              </a:rPr>
              <a:t>-</a:t>
            </a:r>
            <a:endParaRPr lang="en-US" sz="6000">
              <a:solidFill>
                <a:srgbClr val="FFFF99"/>
              </a:solidFill>
              <a:latin typeface="Comic Sans MS" pitchFamily="66" charset="0"/>
            </a:endParaRPr>
          </a:p>
        </p:txBody>
      </p:sp>
      <p:sp>
        <p:nvSpPr>
          <p:cNvPr id="609292" name="Rectangle 12"/>
          <p:cNvSpPr>
            <a:spLocks noChangeArrowheads="1"/>
          </p:cNvSpPr>
          <p:nvPr/>
        </p:nvSpPr>
        <p:spPr bwMode="auto">
          <a:xfrm>
            <a:off x="696913" y="5491163"/>
            <a:ext cx="2405062" cy="1017587"/>
          </a:xfrm>
          <a:prstGeom prst="rect">
            <a:avLst/>
          </a:prstGeom>
          <a:noFill/>
          <a:ln w="9525">
            <a:noFill/>
            <a:miter lim="800000"/>
            <a:headEnd/>
            <a:tailEnd/>
          </a:ln>
        </p:spPr>
        <p:txBody>
          <a:bodyPr/>
          <a:lstStyle/>
          <a:p>
            <a:pPr marL="342900" indent="-342900" algn="ctr">
              <a:buClr>
                <a:schemeClr val="accent1"/>
              </a:buClr>
              <a:buSzPct val="75000"/>
              <a:buFont typeface="Monotype Sorts" pitchFamily="2" charset="2"/>
              <a:buNone/>
              <a:defRPr/>
            </a:pPr>
            <a:r>
              <a:rPr lang="en-US" sz="6000" b="1">
                <a:solidFill>
                  <a:schemeClr val="accent1"/>
                </a:solidFill>
                <a:effectLst>
                  <a:outerShdw blurRad="38100" dist="38100" dir="2700000" algn="tl">
                    <a:srgbClr val="000000"/>
                  </a:outerShdw>
                </a:effectLst>
                <a:latin typeface="Comic Sans MS" pitchFamily="66" charset="0"/>
              </a:rPr>
              <a:t>Na</a:t>
            </a:r>
            <a:r>
              <a:rPr lang="en-US" sz="6000" b="1" baseline="30000">
                <a:solidFill>
                  <a:schemeClr val="accent1"/>
                </a:solidFill>
                <a:effectLst>
                  <a:outerShdw blurRad="38100" dist="38100" dir="2700000" algn="tl">
                    <a:srgbClr val="000000"/>
                  </a:outerShdw>
                </a:effectLst>
                <a:latin typeface="Comic Sans MS" pitchFamily="66" charset="0"/>
              </a:rPr>
              <a:t>+</a:t>
            </a:r>
            <a:endParaRPr lang="en-US" sz="6000">
              <a:solidFill>
                <a:schemeClr val="accent1"/>
              </a:solidFill>
              <a:latin typeface="Comic Sans MS" pitchFamily="66" charset="0"/>
            </a:endParaRPr>
          </a:p>
        </p:txBody>
      </p:sp>
      <p:sp>
        <p:nvSpPr>
          <p:cNvPr id="50187" name="Rectangle 13"/>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09289"/>
                                        </p:tgtEl>
                                        <p:attrNameLst>
                                          <p:attrName>style.visibility</p:attrName>
                                        </p:attrNameLst>
                                      </p:cBhvr>
                                      <p:to>
                                        <p:strVal val="visible"/>
                                      </p:to>
                                    </p:set>
                                    <p:animEffect transition="in" filter="dissolve">
                                      <p:cBhvr>
                                        <p:cTn id="10" dur="500"/>
                                        <p:tgtEl>
                                          <p:spTgt spid="609289"/>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09290"/>
                                        </p:tgtEl>
                                        <p:attrNameLst>
                                          <p:attrName>style.visibility</p:attrName>
                                        </p:attrNameLst>
                                      </p:cBhvr>
                                      <p:to>
                                        <p:strVal val="visible"/>
                                      </p:to>
                                    </p:set>
                                    <p:animEffect transition="in" filter="dissolve">
                                      <p:cBhvr>
                                        <p:cTn id="14" dur="500"/>
                                        <p:tgtEl>
                                          <p:spTgt spid="60929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09285"/>
                                        </p:tgtEl>
                                        <p:attrNameLst>
                                          <p:attrName>style.visibility</p:attrName>
                                        </p:attrNameLst>
                                      </p:cBhvr>
                                      <p:to>
                                        <p:strVal val="visible"/>
                                      </p:to>
                                    </p:set>
                                    <p:animEffect transition="in" filter="fade">
                                      <p:cBhvr>
                                        <p:cTn id="19" dur="1000"/>
                                        <p:tgtEl>
                                          <p:spTgt spid="609285"/>
                                        </p:tgtEl>
                                      </p:cBhvr>
                                    </p:animEffect>
                                    <p:anim calcmode="lin" valueType="num">
                                      <p:cBhvr>
                                        <p:cTn id="20" dur="1000" fill="hold"/>
                                        <p:tgtEl>
                                          <p:spTgt spid="609285"/>
                                        </p:tgtEl>
                                        <p:attrNameLst>
                                          <p:attrName>ppt_x</p:attrName>
                                        </p:attrNameLst>
                                      </p:cBhvr>
                                      <p:tavLst>
                                        <p:tav tm="0">
                                          <p:val>
                                            <p:strVal val="#ppt_x"/>
                                          </p:val>
                                        </p:tav>
                                        <p:tav tm="100000">
                                          <p:val>
                                            <p:strVal val="#ppt_x"/>
                                          </p:val>
                                        </p:tav>
                                      </p:tavLst>
                                    </p:anim>
                                    <p:anim calcmode="lin" valueType="num">
                                      <p:cBhvr>
                                        <p:cTn id="21" dur="1000" fill="hold"/>
                                        <p:tgtEl>
                                          <p:spTgt spid="60928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609292"/>
                                        </p:tgtEl>
                                        <p:attrNameLst>
                                          <p:attrName>style.visibility</p:attrName>
                                        </p:attrNameLst>
                                      </p:cBhvr>
                                      <p:to>
                                        <p:strVal val="visible"/>
                                      </p:to>
                                    </p:set>
                                    <p:anim calcmode="lin" valueType="num">
                                      <p:cBhvr>
                                        <p:cTn id="26" dur="500" fill="hold"/>
                                        <p:tgtEl>
                                          <p:spTgt spid="609292"/>
                                        </p:tgtEl>
                                        <p:attrNameLst>
                                          <p:attrName>ppt_w</p:attrName>
                                        </p:attrNameLst>
                                      </p:cBhvr>
                                      <p:tavLst>
                                        <p:tav tm="0">
                                          <p:val>
                                            <p:fltVal val="0"/>
                                          </p:val>
                                        </p:tav>
                                        <p:tav tm="100000">
                                          <p:val>
                                            <p:strVal val="#ppt_w"/>
                                          </p:val>
                                        </p:tav>
                                      </p:tavLst>
                                    </p:anim>
                                    <p:anim calcmode="lin" valueType="num">
                                      <p:cBhvr>
                                        <p:cTn id="27" dur="500" fill="hold"/>
                                        <p:tgtEl>
                                          <p:spTgt spid="60929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609284"/>
                                        </p:tgtEl>
                                        <p:attrNameLst>
                                          <p:attrName>style.visibility</p:attrName>
                                        </p:attrNameLst>
                                      </p:cBhvr>
                                      <p:to>
                                        <p:strVal val="visible"/>
                                      </p:to>
                                    </p:set>
                                    <p:animEffect transition="in" filter="fade">
                                      <p:cBhvr>
                                        <p:cTn id="32" dur="1000"/>
                                        <p:tgtEl>
                                          <p:spTgt spid="609284"/>
                                        </p:tgtEl>
                                      </p:cBhvr>
                                    </p:animEffect>
                                    <p:anim calcmode="lin" valueType="num">
                                      <p:cBhvr>
                                        <p:cTn id="33" dur="1000" fill="hold"/>
                                        <p:tgtEl>
                                          <p:spTgt spid="609284"/>
                                        </p:tgtEl>
                                        <p:attrNameLst>
                                          <p:attrName>ppt_x</p:attrName>
                                        </p:attrNameLst>
                                      </p:cBhvr>
                                      <p:tavLst>
                                        <p:tav tm="0">
                                          <p:val>
                                            <p:strVal val="#ppt_x"/>
                                          </p:val>
                                        </p:tav>
                                        <p:tav tm="100000">
                                          <p:val>
                                            <p:strVal val="#ppt_x"/>
                                          </p:val>
                                        </p:tav>
                                      </p:tavLst>
                                    </p:anim>
                                    <p:anim calcmode="lin" valueType="num">
                                      <p:cBhvr>
                                        <p:cTn id="34" dur="1000" fill="hold"/>
                                        <p:tgtEl>
                                          <p:spTgt spid="60928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609291"/>
                                        </p:tgtEl>
                                        <p:attrNameLst>
                                          <p:attrName>style.visibility</p:attrName>
                                        </p:attrNameLst>
                                      </p:cBhvr>
                                      <p:to>
                                        <p:strVal val="visible"/>
                                      </p:to>
                                    </p:set>
                                    <p:anim calcmode="lin" valueType="num">
                                      <p:cBhvr>
                                        <p:cTn id="39" dur="500" fill="hold"/>
                                        <p:tgtEl>
                                          <p:spTgt spid="609291"/>
                                        </p:tgtEl>
                                        <p:attrNameLst>
                                          <p:attrName>ppt_w</p:attrName>
                                        </p:attrNameLst>
                                      </p:cBhvr>
                                      <p:tavLst>
                                        <p:tav tm="0">
                                          <p:val>
                                            <p:fltVal val="0"/>
                                          </p:val>
                                        </p:tav>
                                        <p:tav tm="100000">
                                          <p:val>
                                            <p:strVal val="#ppt_w"/>
                                          </p:val>
                                        </p:tav>
                                      </p:tavLst>
                                    </p:anim>
                                    <p:anim calcmode="lin" valueType="num">
                                      <p:cBhvr>
                                        <p:cTn id="40" dur="500" fill="hold"/>
                                        <p:tgtEl>
                                          <p:spTgt spid="6092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4" grpId="0"/>
      <p:bldP spid="609285" grpId="0"/>
      <p:bldP spid="609289" grpId="0"/>
      <p:bldP spid="609290" grpId="0"/>
      <p:bldP spid="609291" grpId="0"/>
      <p:bldP spid="6092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976313"/>
          <a:ext cx="8497888" cy="5795962"/>
        </p:xfrm>
        <a:graphic>
          <a:graphicData uri="http://schemas.openxmlformats.org/presentationml/2006/ole">
            <p:oleObj spid="_x0000_s1026" name="Document" r:id="rId4" imgW="5315760" imgH="5911920" progId="Word.Document.8">
              <p:embed/>
            </p:oleObj>
          </a:graphicData>
        </a:graphic>
      </p:graphicFrame>
      <p:sp>
        <p:nvSpPr>
          <p:cNvPr id="1027" name="Text Box 3"/>
          <p:cNvSpPr txBox="1">
            <a:spLocks noChangeArrowheads="1"/>
          </p:cNvSpPr>
          <p:nvPr/>
        </p:nvSpPr>
        <p:spPr bwMode="auto">
          <a:xfrm>
            <a:off x="2168525" y="1101725"/>
            <a:ext cx="3336925" cy="396875"/>
          </a:xfrm>
          <a:prstGeom prst="rect">
            <a:avLst/>
          </a:prstGeom>
          <a:noFill/>
          <a:ln w="12700">
            <a:noFill/>
            <a:miter lim="800000"/>
            <a:headEnd type="none" w="sm" len="sm"/>
            <a:tailEnd type="none" w="sm" len="sm"/>
          </a:ln>
        </p:spPr>
        <p:txBody>
          <a:bodyPr>
            <a:spAutoFit/>
          </a:bodyPr>
          <a:lstStyle/>
          <a:p>
            <a:pPr algn="ctr" eaLnBrk="0" hangingPunct="0"/>
            <a:r>
              <a:rPr lang="en-US" b="1">
                <a:solidFill>
                  <a:schemeClr val="tx2"/>
                </a:solidFill>
                <a:latin typeface="Arial" charset="0"/>
              </a:rPr>
              <a:t>IONIC</a:t>
            </a:r>
          </a:p>
        </p:txBody>
      </p:sp>
      <p:sp>
        <p:nvSpPr>
          <p:cNvPr id="1028" name="Text Box 4"/>
          <p:cNvSpPr txBox="1">
            <a:spLocks noChangeArrowheads="1"/>
          </p:cNvSpPr>
          <p:nvPr/>
        </p:nvSpPr>
        <p:spPr bwMode="auto">
          <a:xfrm>
            <a:off x="6351588" y="1087438"/>
            <a:ext cx="1584325" cy="396875"/>
          </a:xfrm>
          <a:prstGeom prst="rect">
            <a:avLst/>
          </a:prstGeom>
          <a:noFill/>
          <a:ln w="12700">
            <a:noFill/>
            <a:miter lim="800000"/>
            <a:headEnd type="none" w="sm" len="sm"/>
            <a:tailEnd type="none" w="sm" len="sm"/>
          </a:ln>
        </p:spPr>
        <p:txBody>
          <a:bodyPr wrap="none">
            <a:spAutoFit/>
          </a:bodyPr>
          <a:lstStyle/>
          <a:p>
            <a:pPr algn="ctr" eaLnBrk="0" hangingPunct="0"/>
            <a:r>
              <a:rPr lang="en-US" b="1">
                <a:solidFill>
                  <a:srgbClr val="FFFF99"/>
                </a:solidFill>
                <a:latin typeface="Arial" charset="0"/>
              </a:rPr>
              <a:t>COVALENT</a:t>
            </a:r>
          </a:p>
        </p:txBody>
      </p:sp>
      <p:sp>
        <p:nvSpPr>
          <p:cNvPr id="1029" name="Text Box 5"/>
          <p:cNvSpPr txBox="1">
            <a:spLocks noChangeArrowheads="1"/>
          </p:cNvSpPr>
          <p:nvPr/>
        </p:nvSpPr>
        <p:spPr bwMode="auto">
          <a:xfrm>
            <a:off x="468313" y="1560513"/>
            <a:ext cx="1641475" cy="469900"/>
          </a:xfrm>
          <a:prstGeom prst="rect">
            <a:avLst/>
          </a:prstGeom>
          <a:noFill/>
          <a:ln w="12700">
            <a:noFill/>
            <a:miter lim="800000"/>
            <a:headEnd type="none" w="sm" len="sm"/>
            <a:tailEnd type="none" w="sm" len="sm"/>
          </a:ln>
        </p:spPr>
        <p:txBody>
          <a:bodyPr/>
          <a:lstStyle/>
          <a:p>
            <a:pPr eaLnBrk="0" hangingPunct="0"/>
            <a:r>
              <a:rPr lang="en-US" b="1">
                <a:latin typeface="Arial" charset="0"/>
              </a:rPr>
              <a:t>Bond Formation</a:t>
            </a:r>
          </a:p>
        </p:txBody>
      </p:sp>
      <p:sp>
        <p:nvSpPr>
          <p:cNvPr id="1030" name="Text Box 6"/>
          <p:cNvSpPr txBox="1">
            <a:spLocks noChangeArrowheads="1"/>
          </p:cNvSpPr>
          <p:nvPr/>
        </p:nvSpPr>
        <p:spPr bwMode="auto">
          <a:xfrm>
            <a:off x="468313" y="2297113"/>
            <a:ext cx="1962150" cy="642937"/>
          </a:xfrm>
          <a:prstGeom prst="rect">
            <a:avLst/>
          </a:prstGeom>
          <a:noFill/>
          <a:ln w="12700">
            <a:noFill/>
            <a:miter lim="800000"/>
            <a:headEnd type="none" w="sm" len="sm"/>
            <a:tailEnd type="none" w="sm" len="sm"/>
          </a:ln>
        </p:spPr>
        <p:txBody>
          <a:bodyPr/>
          <a:lstStyle/>
          <a:p>
            <a:pPr eaLnBrk="0" hangingPunct="0"/>
            <a:r>
              <a:rPr lang="en-US" b="1">
                <a:latin typeface="Arial" charset="0"/>
              </a:rPr>
              <a:t>Type of Structure</a:t>
            </a:r>
          </a:p>
        </p:txBody>
      </p:sp>
      <p:sp>
        <p:nvSpPr>
          <p:cNvPr id="1031" name="Text Box 7"/>
          <p:cNvSpPr txBox="1">
            <a:spLocks noChangeArrowheads="1"/>
          </p:cNvSpPr>
          <p:nvPr/>
        </p:nvSpPr>
        <p:spPr bwMode="auto">
          <a:xfrm>
            <a:off x="461963" y="4545013"/>
            <a:ext cx="2205037" cy="569912"/>
          </a:xfrm>
          <a:prstGeom prst="rect">
            <a:avLst/>
          </a:prstGeom>
          <a:noFill/>
          <a:ln w="12700">
            <a:noFill/>
            <a:miter lim="800000"/>
            <a:headEnd type="none" w="sm" len="sm"/>
            <a:tailEnd type="none" w="sm" len="sm"/>
          </a:ln>
        </p:spPr>
        <p:txBody>
          <a:bodyPr/>
          <a:lstStyle/>
          <a:p>
            <a:pPr eaLnBrk="0" hangingPunct="0"/>
            <a:r>
              <a:rPr lang="en-US" b="1">
                <a:latin typeface="Arial" charset="0"/>
              </a:rPr>
              <a:t>Solubility in </a:t>
            </a:r>
          </a:p>
          <a:p>
            <a:pPr eaLnBrk="0" hangingPunct="0"/>
            <a:r>
              <a:rPr lang="en-US" b="1">
                <a:latin typeface="Arial" charset="0"/>
              </a:rPr>
              <a:t>Water</a:t>
            </a:r>
          </a:p>
        </p:txBody>
      </p:sp>
      <p:sp>
        <p:nvSpPr>
          <p:cNvPr id="1032" name="Text Box 8"/>
          <p:cNvSpPr txBox="1">
            <a:spLocks noChangeArrowheads="1"/>
          </p:cNvSpPr>
          <p:nvPr/>
        </p:nvSpPr>
        <p:spPr bwMode="auto">
          <a:xfrm>
            <a:off x="461963" y="5257800"/>
            <a:ext cx="2205037" cy="717550"/>
          </a:xfrm>
          <a:prstGeom prst="rect">
            <a:avLst/>
          </a:prstGeom>
          <a:noFill/>
          <a:ln w="12700">
            <a:noFill/>
            <a:miter lim="800000"/>
            <a:headEnd type="none" w="sm" len="sm"/>
            <a:tailEnd type="none" w="sm" len="sm"/>
          </a:ln>
        </p:spPr>
        <p:txBody>
          <a:bodyPr/>
          <a:lstStyle/>
          <a:p>
            <a:pPr eaLnBrk="0" hangingPunct="0"/>
            <a:r>
              <a:rPr lang="en-US" b="1">
                <a:latin typeface="Arial" charset="0"/>
              </a:rPr>
              <a:t>Electrical Conductivity</a:t>
            </a:r>
          </a:p>
        </p:txBody>
      </p:sp>
      <p:sp>
        <p:nvSpPr>
          <p:cNvPr id="1033" name="Text Box 9"/>
          <p:cNvSpPr txBox="1">
            <a:spLocks noChangeArrowheads="1"/>
          </p:cNvSpPr>
          <p:nvPr/>
        </p:nvSpPr>
        <p:spPr bwMode="auto">
          <a:xfrm>
            <a:off x="461963" y="5969000"/>
            <a:ext cx="2205037" cy="655638"/>
          </a:xfrm>
          <a:prstGeom prst="rect">
            <a:avLst/>
          </a:prstGeom>
          <a:noFill/>
          <a:ln w="12700">
            <a:noFill/>
            <a:miter lim="800000"/>
            <a:headEnd type="none" w="sm" len="sm"/>
            <a:tailEnd type="none" w="sm" len="sm"/>
          </a:ln>
        </p:spPr>
        <p:txBody>
          <a:bodyPr/>
          <a:lstStyle/>
          <a:p>
            <a:pPr eaLnBrk="0" hangingPunct="0"/>
            <a:r>
              <a:rPr lang="en-US" b="1">
                <a:latin typeface="Arial" charset="0"/>
              </a:rPr>
              <a:t>Other</a:t>
            </a:r>
          </a:p>
          <a:p>
            <a:pPr eaLnBrk="0" hangingPunct="0"/>
            <a:r>
              <a:rPr lang="en-US" b="1">
                <a:latin typeface="Arial" charset="0"/>
              </a:rPr>
              <a:t>Properties</a:t>
            </a:r>
          </a:p>
        </p:txBody>
      </p:sp>
      <p:sp>
        <p:nvSpPr>
          <p:cNvPr id="611338" name="Text Box 10"/>
          <p:cNvSpPr txBox="1">
            <a:spLocks noChangeArrowheads="1"/>
          </p:cNvSpPr>
          <p:nvPr/>
        </p:nvSpPr>
        <p:spPr bwMode="auto">
          <a:xfrm>
            <a:off x="2192338" y="1546225"/>
            <a:ext cx="3311525" cy="903288"/>
          </a:xfrm>
          <a:prstGeom prst="rect">
            <a:avLst/>
          </a:prstGeom>
          <a:noFill/>
          <a:ln w="12700">
            <a:noFill/>
            <a:miter lim="800000"/>
            <a:headEnd type="none" w="sm" len="sm"/>
            <a:tailEnd type="none" w="sm" len="sm"/>
          </a:ln>
        </p:spPr>
        <p:txBody>
          <a:bodyPr/>
          <a:lstStyle/>
          <a:p>
            <a:pPr algn="ctr" eaLnBrk="0" hangingPunct="0">
              <a:lnSpc>
                <a:spcPct val="90000"/>
              </a:lnSpc>
            </a:pPr>
            <a:r>
              <a:rPr lang="en-US" b="1">
                <a:solidFill>
                  <a:schemeClr val="tx2"/>
                </a:solidFill>
                <a:latin typeface="Arial" charset="0"/>
              </a:rPr>
              <a:t>e</a:t>
            </a:r>
            <a:r>
              <a:rPr lang="en-US" b="1" baseline="30000">
                <a:solidFill>
                  <a:schemeClr val="tx2"/>
                </a:solidFill>
                <a:latin typeface="Arial" charset="0"/>
              </a:rPr>
              <a:t>-</a:t>
            </a:r>
            <a:r>
              <a:rPr lang="en-US" b="1">
                <a:solidFill>
                  <a:schemeClr val="tx2"/>
                </a:solidFill>
                <a:latin typeface="Arial" charset="0"/>
              </a:rPr>
              <a:t> are transferred from metal to nonmetal</a:t>
            </a:r>
          </a:p>
        </p:txBody>
      </p:sp>
      <p:sp>
        <p:nvSpPr>
          <p:cNvPr id="611339" name="Text Box 11"/>
          <p:cNvSpPr txBox="1">
            <a:spLocks noChangeArrowheads="1"/>
          </p:cNvSpPr>
          <p:nvPr/>
        </p:nvSpPr>
        <p:spPr bwMode="auto">
          <a:xfrm>
            <a:off x="2178050" y="3913188"/>
            <a:ext cx="3348038" cy="471487"/>
          </a:xfrm>
          <a:prstGeom prst="rect">
            <a:avLst/>
          </a:prstGeom>
          <a:noFill/>
          <a:ln w="12700">
            <a:noFill/>
            <a:miter lim="800000"/>
            <a:headEnd type="none" w="sm" len="sm"/>
            <a:tailEnd type="none" w="sm" len="sm"/>
          </a:ln>
        </p:spPr>
        <p:txBody>
          <a:bodyPr/>
          <a:lstStyle/>
          <a:p>
            <a:pPr algn="ctr" eaLnBrk="0" hangingPunct="0"/>
            <a:r>
              <a:rPr lang="en-US" b="1">
                <a:solidFill>
                  <a:schemeClr val="tx2"/>
                </a:solidFill>
                <a:latin typeface="Arial" charset="0"/>
              </a:rPr>
              <a:t>high</a:t>
            </a:r>
          </a:p>
        </p:txBody>
      </p:sp>
      <p:sp>
        <p:nvSpPr>
          <p:cNvPr id="611340" name="Text Box 12"/>
          <p:cNvSpPr txBox="1">
            <a:spLocks noChangeArrowheads="1"/>
          </p:cNvSpPr>
          <p:nvPr/>
        </p:nvSpPr>
        <p:spPr bwMode="auto">
          <a:xfrm>
            <a:off x="2173288" y="5221288"/>
            <a:ext cx="3336925" cy="641350"/>
          </a:xfrm>
          <a:prstGeom prst="rect">
            <a:avLst/>
          </a:prstGeom>
          <a:noFill/>
          <a:ln w="12700">
            <a:noFill/>
            <a:miter lim="800000"/>
            <a:headEnd type="none" w="sm" len="sm"/>
            <a:tailEnd type="none" w="sm" len="sm"/>
          </a:ln>
        </p:spPr>
        <p:txBody>
          <a:bodyPr>
            <a:spAutoFit/>
          </a:bodyPr>
          <a:lstStyle/>
          <a:p>
            <a:pPr algn="ctr" eaLnBrk="0" hangingPunct="0">
              <a:lnSpc>
                <a:spcPct val="90000"/>
              </a:lnSpc>
            </a:pPr>
            <a:r>
              <a:rPr lang="en-US" b="1">
                <a:solidFill>
                  <a:schemeClr val="tx2"/>
                </a:solidFill>
                <a:latin typeface="Arial" charset="0"/>
              </a:rPr>
              <a:t>yes                        (solution or liquid)</a:t>
            </a:r>
          </a:p>
        </p:txBody>
      </p:sp>
      <p:sp>
        <p:nvSpPr>
          <p:cNvPr id="611341" name="Text Box 13"/>
          <p:cNvSpPr txBox="1">
            <a:spLocks noChangeArrowheads="1"/>
          </p:cNvSpPr>
          <p:nvPr/>
        </p:nvSpPr>
        <p:spPr bwMode="auto">
          <a:xfrm>
            <a:off x="2171700" y="4637088"/>
            <a:ext cx="3336925" cy="396875"/>
          </a:xfrm>
          <a:prstGeom prst="rect">
            <a:avLst/>
          </a:prstGeom>
          <a:noFill/>
          <a:ln w="12700">
            <a:noFill/>
            <a:miter lim="800000"/>
            <a:headEnd type="none" w="sm" len="sm"/>
            <a:tailEnd type="none" w="sm" len="sm"/>
          </a:ln>
        </p:spPr>
        <p:txBody>
          <a:bodyPr>
            <a:spAutoFit/>
          </a:bodyPr>
          <a:lstStyle/>
          <a:p>
            <a:pPr algn="ctr" eaLnBrk="0" hangingPunct="0"/>
            <a:r>
              <a:rPr lang="en-US" b="1">
                <a:solidFill>
                  <a:schemeClr val="tx2"/>
                </a:solidFill>
                <a:latin typeface="Arial" charset="0"/>
              </a:rPr>
              <a:t>yes</a:t>
            </a:r>
          </a:p>
        </p:txBody>
      </p:sp>
      <p:sp>
        <p:nvSpPr>
          <p:cNvPr id="611342" name="Text Box 14"/>
          <p:cNvSpPr txBox="1">
            <a:spLocks noChangeArrowheads="1"/>
          </p:cNvSpPr>
          <p:nvPr/>
        </p:nvSpPr>
        <p:spPr bwMode="auto">
          <a:xfrm>
            <a:off x="5622925" y="1546225"/>
            <a:ext cx="3311525" cy="903288"/>
          </a:xfrm>
          <a:prstGeom prst="rect">
            <a:avLst/>
          </a:prstGeom>
          <a:noFill/>
          <a:ln w="12700">
            <a:noFill/>
            <a:miter lim="800000"/>
            <a:headEnd type="none" w="sm" len="sm"/>
            <a:tailEnd type="none" w="sm" len="sm"/>
          </a:ln>
        </p:spPr>
        <p:txBody>
          <a:bodyPr/>
          <a:lstStyle/>
          <a:p>
            <a:pPr algn="ctr" eaLnBrk="0" hangingPunct="0">
              <a:lnSpc>
                <a:spcPct val="90000"/>
              </a:lnSpc>
            </a:pPr>
            <a:r>
              <a:rPr lang="en-US" b="1">
                <a:solidFill>
                  <a:srgbClr val="FFFF99"/>
                </a:solidFill>
                <a:latin typeface="Arial" charset="0"/>
              </a:rPr>
              <a:t>e</a:t>
            </a:r>
            <a:r>
              <a:rPr lang="en-US" b="1" baseline="30000">
                <a:solidFill>
                  <a:srgbClr val="FFFF99"/>
                </a:solidFill>
                <a:latin typeface="Arial" charset="0"/>
              </a:rPr>
              <a:t>-</a:t>
            </a:r>
            <a:r>
              <a:rPr lang="en-US" b="1">
                <a:solidFill>
                  <a:srgbClr val="FFFF99"/>
                </a:solidFill>
                <a:latin typeface="Arial" charset="0"/>
              </a:rPr>
              <a:t> are shared between two nonmetals</a:t>
            </a:r>
          </a:p>
        </p:txBody>
      </p:sp>
      <p:sp>
        <p:nvSpPr>
          <p:cNvPr id="611343" name="Text Box 15"/>
          <p:cNvSpPr txBox="1">
            <a:spLocks noChangeArrowheads="1"/>
          </p:cNvSpPr>
          <p:nvPr/>
        </p:nvSpPr>
        <p:spPr bwMode="auto">
          <a:xfrm>
            <a:off x="5595938" y="3900488"/>
            <a:ext cx="3348037" cy="496887"/>
          </a:xfrm>
          <a:prstGeom prst="rect">
            <a:avLst/>
          </a:prstGeom>
          <a:noFill/>
          <a:ln w="12700">
            <a:noFill/>
            <a:miter lim="800000"/>
            <a:headEnd type="none" w="sm" len="sm"/>
            <a:tailEnd type="none" w="sm" len="sm"/>
          </a:ln>
        </p:spPr>
        <p:txBody>
          <a:bodyPr/>
          <a:lstStyle/>
          <a:p>
            <a:pPr algn="ctr" eaLnBrk="0" hangingPunct="0"/>
            <a:r>
              <a:rPr lang="en-US" b="1">
                <a:solidFill>
                  <a:srgbClr val="FFFF99"/>
                </a:solidFill>
                <a:latin typeface="Arial" charset="0"/>
              </a:rPr>
              <a:t>low</a:t>
            </a:r>
          </a:p>
        </p:txBody>
      </p:sp>
      <p:sp>
        <p:nvSpPr>
          <p:cNvPr id="611344" name="Text Box 16"/>
          <p:cNvSpPr txBox="1">
            <a:spLocks noChangeArrowheads="1"/>
          </p:cNvSpPr>
          <p:nvPr/>
        </p:nvSpPr>
        <p:spPr bwMode="auto">
          <a:xfrm>
            <a:off x="5603875" y="5399088"/>
            <a:ext cx="3336925" cy="396875"/>
          </a:xfrm>
          <a:prstGeom prst="rect">
            <a:avLst/>
          </a:prstGeom>
          <a:noFill/>
          <a:ln w="12700">
            <a:noFill/>
            <a:miter lim="800000"/>
            <a:headEnd type="none" w="sm" len="sm"/>
            <a:tailEnd type="none" w="sm" len="sm"/>
          </a:ln>
        </p:spPr>
        <p:txBody>
          <a:bodyPr>
            <a:spAutoFit/>
          </a:bodyPr>
          <a:lstStyle/>
          <a:p>
            <a:pPr algn="ctr" eaLnBrk="0" hangingPunct="0"/>
            <a:r>
              <a:rPr lang="en-US" b="1">
                <a:solidFill>
                  <a:srgbClr val="FFFF99"/>
                </a:solidFill>
                <a:latin typeface="Arial" charset="0"/>
              </a:rPr>
              <a:t>no</a:t>
            </a:r>
          </a:p>
        </p:txBody>
      </p:sp>
      <p:sp>
        <p:nvSpPr>
          <p:cNvPr id="611345" name="Text Box 17"/>
          <p:cNvSpPr txBox="1">
            <a:spLocks noChangeArrowheads="1"/>
          </p:cNvSpPr>
          <p:nvPr/>
        </p:nvSpPr>
        <p:spPr bwMode="auto">
          <a:xfrm>
            <a:off x="5602288" y="4637088"/>
            <a:ext cx="3336925" cy="396875"/>
          </a:xfrm>
          <a:prstGeom prst="rect">
            <a:avLst/>
          </a:prstGeom>
          <a:noFill/>
          <a:ln w="12700">
            <a:noFill/>
            <a:miter lim="800000"/>
            <a:headEnd type="none" w="sm" len="sm"/>
            <a:tailEnd type="none" w="sm" len="sm"/>
          </a:ln>
        </p:spPr>
        <p:txBody>
          <a:bodyPr>
            <a:spAutoFit/>
          </a:bodyPr>
          <a:lstStyle/>
          <a:p>
            <a:pPr algn="ctr" eaLnBrk="0" hangingPunct="0"/>
            <a:r>
              <a:rPr lang="en-US" b="1">
                <a:solidFill>
                  <a:srgbClr val="FFFF99"/>
                </a:solidFill>
                <a:latin typeface="Arial" charset="0"/>
              </a:rPr>
              <a:t>usually not</a:t>
            </a:r>
          </a:p>
        </p:txBody>
      </p:sp>
      <p:sp>
        <p:nvSpPr>
          <p:cNvPr id="1042" name="Text Box 18"/>
          <p:cNvSpPr txBox="1">
            <a:spLocks noChangeArrowheads="1"/>
          </p:cNvSpPr>
          <p:nvPr/>
        </p:nvSpPr>
        <p:spPr bwMode="auto">
          <a:xfrm>
            <a:off x="468313" y="3813175"/>
            <a:ext cx="1962150" cy="642938"/>
          </a:xfrm>
          <a:prstGeom prst="rect">
            <a:avLst/>
          </a:prstGeom>
          <a:noFill/>
          <a:ln w="12700">
            <a:noFill/>
            <a:miter lim="800000"/>
            <a:headEnd type="none" w="sm" len="sm"/>
            <a:tailEnd type="none" w="sm" len="sm"/>
          </a:ln>
        </p:spPr>
        <p:txBody>
          <a:bodyPr/>
          <a:lstStyle/>
          <a:p>
            <a:pPr eaLnBrk="0" hangingPunct="0"/>
            <a:r>
              <a:rPr lang="en-US" b="1">
                <a:latin typeface="Arial" charset="0"/>
              </a:rPr>
              <a:t>Melting</a:t>
            </a:r>
          </a:p>
          <a:p>
            <a:pPr eaLnBrk="0" hangingPunct="0"/>
            <a:r>
              <a:rPr lang="en-US" b="1">
                <a:latin typeface="Arial" charset="0"/>
              </a:rPr>
              <a:t>Point</a:t>
            </a:r>
          </a:p>
        </p:txBody>
      </p:sp>
      <p:sp>
        <p:nvSpPr>
          <p:cNvPr id="611347" name="Text Box 19"/>
          <p:cNvSpPr txBox="1">
            <a:spLocks noChangeArrowheads="1"/>
          </p:cNvSpPr>
          <p:nvPr/>
        </p:nvSpPr>
        <p:spPr bwMode="auto">
          <a:xfrm>
            <a:off x="2184400" y="2424113"/>
            <a:ext cx="3311525" cy="460375"/>
          </a:xfrm>
          <a:prstGeom prst="rect">
            <a:avLst/>
          </a:prstGeom>
          <a:noFill/>
          <a:ln w="12700">
            <a:noFill/>
            <a:miter lim="800000"/>
            <a:headEnd type="none" w="sm" len="sm"/>
            <a:tailEnd type="none" w="sm" len="sm"/>
          </a:ln>
        </p:spPr>
        <p:txBody>
          <a:bodyPr/>
          <a:lstStyle/>
          <a:p>
            <a:pPr algn="ctr" eaLnBrk="0" hangingPunct="0">
              <a:lnSpc>
                <a:spcPct val="90000"/>
              </a:lnSpc>
            </a:pPr>
            <a:r>
              <a:rPr lang="en-US" b="1">
                <a:solidFill>
                  <a:schemeClr val="tx2"/>
                </a:solidFill>
                <a:latin typeface="Arial" charset="0"/>
              </a:rPr>
              <a:t>crystal lattice</a:t>
            </a:r>
          </a:p>
        </p:txBody>
      </p:sp>
      <p:sp>
        <p:nvSpPr>
          <p:cNvPr id="611348" name="Text Box 20"/>
          <p:cNvSpPr txBox="1">
            <a:spLocks noChangeArrowheads="1"/>
          </p:cNvSpPr>
          <p:nvPr/>
        </p:nvSpPr>
        <p:spPr bwMode="auto">
          <a:xfrm>
            <a:off x="5614988" y="2393950"/>
            <a:ext cx="3311525" cy="506413"/>
          </a:xfrm>
          <a:prstGeom prst="rect">
            <a:avLst/>
          </a:prstGeom>
          <a:noFill/>
          <a:ln w="12700">
            <a:noFill/>
            <a:miter lim="800000"/>
            <a:headEnd type="none" w="sm" len="sm"/>
            <a:tailEnd type="none" w="sm" len="sm"/>
          </a:ln>
        </p:spPr>
        <p:txBody>
          <a:bodyPr/>
          <a:lstStyle/>
          <a:p>
            <a:pPr algn="ctr" eaLnBrk="0" hangingPunct="0"/>
            <a:r>
              <a:rPr lang="en-US" b="1">
                <a:solidFill>
                  <a:srgbClr val="FFFF99"/>
                </a:solidFill>
                <a:latin typeface="Arial" charset="0"/>
              </a:rPr>
              <a:t>true molecules</a:t>
            </a:r>
          </a:p>
        </p:txBody>
      </p:sp>
      <p:sp>
        <p:nvSpPr>
          <p:cNvPr id="1045" name="AutoShape 21">
            <a:hlinkClick r:id="rId5" action="ppaction://hlinksldjump" highlightClick="1"/>
          </p:cNvPr>
          <p:cNvSpPr>
            <a:spLocks noChangeArrowheads="1"/>
          </p:cNvSpPr>
          <p:nvPr/>
        </p:nvSpPr>
        <p:spPr bwMode="auto">
          <a:xfrm>
            <a:off x="2884488" y="2466975"/>
            <a:ext cx="1868487" cy="346075"/>
          </a:xfrm>
          <a:prstGeom prst="actionButtonBlank">
            <a:avLst/>
          </a:prstGeom>
          <a:noFill/>
          <a:ln w="9525">
            <a:noFill/>
            <a:miter lim="800000"/>
            <a:headEnd/>
            <a:tailEnd/>
          </a:ln>
        </p:spPr>
        <p:txBody>
          <a:bodyPr wrap="none" anchor="ctr"/>
          <a:lstStyle/>
          <a:p>
            <a:endParaRPr lang="en-US"/>
          </a:p>
        </p:txBody>
      </p:sp>
      <p:sp>
        <p:nvSpPr>
          <p:cNvPr id="1046" name="AutoShape 22">
            <a:hlinkClick r:id="rId6" action="ppaction://hlinksldjump" highlightClick="1"/>
          </p:cNvPr>
          <p:cNvSpPr>
            <a:spLocks noChangeArrowheads="1"/>
          </p:cNvSpPr>
          <p:nvPr/>
        </p:nvSpPr>
        <p:spPr bwMode="auto">
          <a:xfrm>
            <a:off x="5791200" y="2474913"/>
            <a:ext cx="2522538" cy="296862"/>
          </a:xfrm>
          <a:prstGeom prst="actionButtonBlank">
            <a:avLst/>
          </a:prstGeom>
          <a:noFill/>
          <a:ln w="9525">
            <a:noFill/>
            <a:miter lim="800000"/>
            <a:headEnd/>
            <a:tailEnd/>
          </a:ln>
        </p:spPr>
        <p:txBody>
          <a:bodyPr wrap="none" anchor="ctr"/>
          <a:lstStyle/>
          <a:p>
            <a:endParaRPr lang="en-US"/>
          </a:p>
        </p:txBody>
      </p:sp>
      <p:sp>
        <p:nvSpPr>
          <p:cNvPr id="1047" name="AutoShape 23">
            <a:hlinkClick r:id="rId7" action="ppaction://hlinksldjump" highlightClick="1"/>
          </p:cNvPr>
          <p:cNvSpPr>
            <a:spLocks noChangeArrowheads="1"/>
          </p:cNvSpPr>
          <p:nvPr/>
        </p:nvSpPr>
        <p:spPr bwMode="auto">
          <a:xfrm>
            <a:off x="5638800" y="1579563"/>
            <a:ext cx="3068638" cy="631825"/>
          </a:xfrm>
          <a:prstGeom prst="actionButtonBlank">
            <a:avLst/>
          </a:prstGeom>
          <a:noFill/>
          <a:ln w="9525">
            <a:noFill/>
            <a:miter lim="800000"/>
            <a:headEnd/>
            <a:tailEnd/>
          </a:ln>
        </p:spPr>
        <p:txBody>
          <a:bodyPr wrap="none" anchor="ctr"/>
          <a:lstStyle/>
          <a:p>
            <a:endParaRPr lang="en-US"/>
          </a:p>
        </p:txBody>
      </p:sp>
      <p:sp>
        <p:nvSpPr>
          <p:cNvPr id="1048" name="AutoShape 24">
            <a:hlinkClick r:id="rId8" action="ppaction://hlinksldjump" highlightClick="1"/>
          </p:cNvPr>
          <p:cNvSpPr>
            <a:spLocks noChangeArrowheads="1"/>
          </p:cNvSpPr>
          <p:nvPr/>
        </p:nvSpPr>
        <p:spPr bwMode="auto">
          <a:xfrm>
            <a:off x="2289175" y="1589088"/>
            <a:ext cx="3068638" cy="631825"/>
          </a:xfrm>
          <a:prstGeom prst="actionButtonBlank">
            <a:avLst/>
          </a:prstGeom>
          <a:noFill/>
          <a:ln w="9525">
            <a:noFill/>
            <a:miter lim="800000"/>
            <a:headEnd/>
            <a:tailEnd/>
          </a:ln>
        </p:spPr>
        <p:txBody>
          <a:bodyPr wrap="none" anchor="ctr"/>
          <a:lstStyle/>
          <a:p>
            <a:endParaRPr lang="en-US"/>
          </a:p>
        </p:txBody>
      </p:sp>
      <p:sp>
        <p:nvSpPr>
          <p:cNvPr id="1049" name="Rectangle 25"/>
          <p:cNvSpPr>
            <a:spLocks noGrp="1" noChangeArrowheads="1"/>
          </p:cNvSpPr>
          <p:nvPr>
            <p:ph type="title"/>
          </p:nvPr>
        </p:nvSpPr>
        <p:spPr>
          <a:xfrm>
            <a:off x="685800" y="441325"/>
            <a:ext cx="7772400" cy="396875"/>
          </a:xfrm>
        </p:spPr>
        <p:txBody>
          <a:bodyPr/>
          <a:lstStyle/>
          <a:p>
            <a:pPr eaLnBrk="1" hangingPunct="1"/>
            <a:r>
              <a:rPr lang="en-US" sz="2000" b="1" smtClean="0"/>
              <a:t>Types of Bonds</a:t>
            </a:r>
          </a:p>
        </p:txBody>
      </p:sp>
      <p:sp>
        <p:nvSpPr>
          <p:cNvPr id="1050" name="Text Box 26"/>
          <p:cNvSpPr txBox="1">
            <a:spLocks noChangeArrowheads="1"/>
          </p:cNvSpPr>
          <p:nvPr/>
        </p:nvSpPr>
        <p:spPr bwMode="auto">
          <a:xfrm>
            <a:off x="476250" y="3041650"/>
            <a:ext cx="1962150" cy="642938"/>
          </a:xfrm>
          <a:prstGeom prst="rect">
            <a:avLst/>
          </a:prstGeom>
          <a:noFill/>
          <a:ln w="12700">
            <a:noFill/>
            <a:miter lim="800000"/>
            <a:headEnd type="none" w="sm" len="sm"/>
            <a:tailEnd type="none" w="sm" len="sm"/>
          </a:ln>
        </p:spPr>
        <p:txBody>
          <a:bodyPr/>
          <a:lstStyle/>
          <a:p>
            <a:pPr eaLnBrk="0" hangingPunct="0"/>
            <a:r>
              <a:rPr lang="en-US" b="1">
                <a:latin typeface="Arial" charset="0"/>
              </a:rPr>
              <a:t>Physical </a:t>
            </a:r>
          </a:p>
          <a:p>
            <a:pPr eaLnBrk="0" hangingPunct="0"/>
            <a:r>
              <a:rPr lang="en-US" b="1">
                <a:latin typeface="Arial" charset="0"/>
              </a:rPr>
              <a:t>State</a:t>
            </a:r>
          </a:p>
        </p:txBody>
      </p:sp>
      <p:sp>
        <p:nvSpPr>
          <p:cNvPr id="611355" name="Text Box 27"/>
          <p:cNvSpPr txBox="1">
            <a:spLocks noChangeArrowheads="1"/>
          </p:cNvSpPr>
          <p:nvPr/>
        </p:nvSpPr>
        <p:spPr bwMode="auto">
          <a:xfrm>
            <a:off x="2171700" y="3184525"/>
            <a:ext cx="3348038" cy="471488"/>
          </a:xfrm>
          <a:prstGeom prst="rect">
            <a:avLst/>
          </a:prstGeom>
          <a:noFill/>
          <a:ln w="12700">
            <a:noFill/>
            <a:miter lim="800000"/>
            <a:headEnd type="none" w="sm" len="sm"/>
            <a:tailEnd type="none" w="sm" len="sm"/>
          </a:ln>
        </p:spPr>
        <p:txBody>
          <a:bodyPr/>
          <a:lstStyle/>
          <a:p>
            <a:pPr algn="ctr" eaLnBrk="0" hangingPunct="0"/>
            <a:r>
              <a:rPr lang="en-US" b="1">
                <a:solidFill>
                  <a:schemeClr val="tx2"/>
                </a:solidFill>
                <a:latin typeface="Arial" charset="0"/>
              </a:rPr>
              <a:t>solid</a:t>
            </a:r>
          </a:p>
        </p:txBody>
      </p:sp>
      <p:sp>
        <p:nvSpPr>
          <p:cNvPr id="611356" name="Text Box 28"/>
          <p:cNvSpPr txBox="1">
            <a:spLocks noChangeArrowheads="1"/>
          </p:cNvSpPr>
          <p:nvPr/>
        </p:nvSpPr>
        <p:spPr bwMode="auto">
          <a:xfrm>
            <a:off x="5589588" y="3171825"/>
            <a:ext cx="3348037" cy="496888"/>
          </a:xfrm>
          <a:prstGeom prst="rect">
            <a:avLst/>
          </a:prstGeom>
          <a:noFill/>
          <a:ln w="12700">
            <a:noFill/>
            <a:miter lim="800000"/>
            <a:headEnd type="none" w="sm" len="sm"/>
            <a:tailEnd type="none" w="sm" len="sm"/>
          </a:ln>
        </p:spPr>
        <p:txBody>
          <a:bodyPr/>
          <a:lstStyle/>
          <a:p>
            <a:pPr algn="ctr" eaLnBrk="0" hangingPunct="0"/>
            <a:r>
              <a:rPr lang="en-US" b="1">
                <a:solidFill>
                  <a:srgbClr val="FFFF99"/>
                </a:solidFill>
                <a:latin typeface="Arial" charset="0"/>
              </a:rPr>
              <a:t>liquid or gas</a:t>
            </a:r>
          </a:p>
        </p:txBody>
      </p:sp>
      <p:sp>
        <p:nvSpPr>
          <p:cNvPr id="611357" name="Text Box 29"/>
          <p:cNvSpPr txBox="1">
            <a:spLocks noChangeArrowheads="1"/>
          </p:cNvSpPr>
          <p:nvPr/>
        </p:nvSpPr>
        <p:spPr bwMode="auto">
          <a:xfrm>
            <a:off x="5619750" y="6129338"/>
            <a:ext cx="3336925" cy="396875"/>
          </a:xfrm>
          <a:prstGeom prst="rect">
            <a:avLst/>
          </a:prstGeom>
          <a:noFill/>
          <a:ln w="12700">
            <a:noFill/>
            <a:miter lim="800000"/>
            <a:headEnd type="none" w="sm" len="sm"/>
            <a:tailEnd type="none" w="sm" len="sm"/>
          </a:ln>
        </p:spPr>
        <p:txBody>
          <a:bodyPr>
            <a:spAutoFit/>
          </a:bodyPr>
          <a:lstStyle/>
          <a:p>
            <a:pPr algn="ctr" eaLnBrk="0" hangingPunct="0"/>
            <a:r>
              <a:rPr lang="en-US" b="1">
                <a:solidFill>
                  <a:srgbClr val="FFFF99"/>
                </a:solidFill>
                <a:latin typeface="Arial" charset="0"/>
              </a:rPr>
              <a:t>odorous</a:t>
            </a:r>
          </a:p>
        </p:txBody>
      </p:sp>
      <p:sp>
        <p:nvSpPr>
          <p:cNvPr id="1054" name="Rectangle 30"/>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1338"/>
                                        </p:tgtEl>
                                        <p:attrNameLst>
                                          <p:attrName>style.visibility</p:attrName>
                                        </p:attrNameLst>
                                      </p:cBhvr>
                                      <p:to>
                                        <p:strVal val="visible"/>
                                      </p:to>
                                    </p:set>
                                    <p:animEffect transition="in" filter="wipe(up)">
                                      <p:cBhvr>
                                        <p:cTn id="7" dur="500"/>
                                        <p:tgtEl>
                                          <p:spTgt spid="611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1347"/>
                                        </p:tgtEl>
                                        <p:attrNameLst>
                                          <p:attrName>style.visibility</p:attrName>
                                        </p:attrNameLst>
                                      </p:cBhvr>
                                      <p:to>
                                        <p:strVal val="visible"/>
                                      </p:to>
                                    </p:set>
                                    <p:animEffect transition="in" filter="wipe(up)">
                                      <p:cBhvr>
                                        <p:cTn id="12" dur="500"/>
                                        <p:tgtEl>
                                          <p:spTgt spid="6113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1355"/>
                                        </p:tgtEl>
                                        <p:attrNameLst>
                                          <p:attrName>style.visibility</p:attrName>
                                        </p:attrNameLst>
                                      </p:cBhvr>
                                      <p:to>
                                        <p:strVal val="visible"/>
                                      </p:to>
                                    </p:set>
                                    <p:animEffect transition="in" filter="wipe(up)">
                                      <p:cBhvr>
                                        <p:cTn id="17" dur="500"/>
                                        <p:tgtEl>
                                          <p:spTgt spid="6113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1339"/>
                                        </p:tgtEl>
                                        <p:attrNameLst>
                                          <p:attrName>style.visibility</p:attrName>
                                        </p:attrNameLst>
                                      </p:cBhvr>
                                      <p:to>
                                        <p:strVal val="visible"/>
                                      </p:to>
                                    </p:set>
                                    <p:animEffect transition="in" filter="wipe(up)">
                                      <p:cBhvr>
                                        <p:cTn id="22" dur="500"/>
                                        <p:tgtEl>
                                          <p:spTgt spid="6113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1341"/>
                                        </p:tgtEl>
                                        <p:attrNameLst>
                                          <p:attrName>style.visibility</p:attrName>
                                        </p:attrNameLst>
                                      </p:cBhvr>
                                      <p:to>
                                        <p:strVal val="visible"/>
                                      </p:to>
                                    </p:set>
                                    <p:animEffect transition="in" filter="wipe(up)">
                                      <p:cBhvr>
                                        <p:cTn id="27" dur="500"/>
                                        <p:tgtEl>
                                          <p:spTgt spid="6113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1340"/>
                                        </p:tgtEl>
                                        <p:attrNameLst>
                                          <p:attrName>style.visibility</p:attrName>
                                        </p:attrNameLst>
                                      </p:cBhvr>
                                      <p:to>
                                        <p:strVal val="visible"/>
                                      </p:to>
                                    </p:set>
                                    <p:animEffect transition="in" filter="wipe(up)">
                                      <p:cBhvr>
                                        <p:cTn id="32" dur="500"/>
                                        <p:tgtEl>
                                          <p:spTgt spid="6113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1342"/>
                                        </p:tgtEl>
                                        <p:attrNameLst>
                                          <p:attrName>style.visibility</p:attrName>
                                        </p:attrNameLst>
                                      </p:cBhvr>
                                      <p:to>
                                        <p:strVal val="visible"/>
                                      </p:to>
                                    </p:set>
                                    <p:animEffect transition="in" filter="wipe(up)">
                                      <p:cBhvr>
                                        <p:cTn id="37" dur="500"/>
                                        <p:tgtEl>
                                          <p:spTgt spid="6113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11348"/>
                                        </p:tgtEl>
                                        <p:attrNameLst>
                                          <p:attrName>style.visibility</p:attrName>
                                        </p:attrNameLst>
                                      </p:cBhvr>
                                      <p:to>
                                        <p:strVal val="visible"/>
                                      </p:to>
                                    </p:set>
                                    <p:animEffect transition="in" filter="wipe(up)">
                                      <p:cBhvr>
                                        <p:cTn id="42" dur="500"/>
                                        <p:tgtEl>
                                          <p:spTgt spid="6113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11356"/>
                                        </p:tgtEl>
                                        <p:attrNameLst>
                                          <p:attrName>style.visibility</p:attrName>
                                        </p:attrNameLst>
                                      </p:cBhvr>
                                      <p:to>
                                        <p:strVal val="visible"/>
                                      </p:to>
                                    </p:set>
                                    <p:animEffect transition="in" filter="wipe(up)">
                                      <p:cBhvr>
                                        <p:cTn id="47" dur="500"/>
                                        <p:tgtEl>
                                          <p:spTgt spid="6113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11343"/>
                                        </p:tgtEl>
                                        <p:attrNameLst>
                                          <p:attrName>style.visibility</p:attrName>
                                        </p:attrNameLst>
                                      </p:cBhvr>
                                      <p:to>
                                        <p:strVal val="visible"/>
                                      </p:to>
                                    </p:set>
                                    <p:animEffect transition="in" filter="wipe(up)">
                                      <p:cBhvr>
                                        <p:cTn id="52" dur="500"/>
                                        <p:tgtEl>
                                          <p:spTgt spid="6113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11345"/>
                                        </p:tgtEl>
                                        <p:attrNameLst>
                                          <p:attrName>style.visibility</p:attrName>
                                        </p:attrNameLst>
                                      </p:cBhvr>
                                      <p:to>
                                        <p:strVal val="visible"/>
                                      </p:to>
                                    </p:set>
                                    <p:animEffect transition="in" filter="wipe(up)">
                                      <p:cBhvr>
                                        <p:cTn id="57" dur="500"/>
                                        <p:tgtEl>
                                          <p:spTgt spid="6113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11344"/>
                                        </p:tgtEl>
                                        <p:attrNameLst>
                                          <p:attrName>style.visibility</p:attrName>
                                        </p:attrNameLst>
                                      </p:cBhvr>
                                      <p:to>
                                        <p:strVal val="visible"/>
                                      </p:to>
                                    </p:set>
                                    <p:animEffect transition="in" filter="wipe(up)">
                                      <p:cBhvr>
                                        <p:cTn id="62" dur="500"/>
                                        <p:tgtEl>
                                          <p:spTgt spid="6113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11357"/>
                                        </p:tgtEl>
                                        <p:attrNameLst>
                                          <p:attrName>style.visibility</p:attrName>
                                        </p:attrNameLst>
                                      </p:cBhvr>
                                      <p:to>
                                        <p:strVal val="visible"/>
                                      </p:to>
                                    </p:set>
                                    <p:animEffect transition="in" filter="wipe(up)">
                                      <p:cBhvr>
                                        <p:cTn id="67" dur="500"/>
                                        <p:tgtEl>
                                          <p:spTgt spid="611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8" grpId="0" autoUpdateAnimBg="0"/>
      <p:bldP spid="611339" grpId="0" autoUpdateAnimBg="0"/>
      <p:bldP spid="611340" grpId="0" autoUpdateAnimBg="0"/>
      <p:bldP spid="611341" grpId="0" autoUpdateAnimBg="0"/>
      <p:bldP spid="611342" grpId="0" autoUpdateAnimBg="0"/>
      <p:bldP spid="611343" grpId="0" autoUpdateAnimBg="0"/>
      <p:bldP spid="611344" grpId="0" autoUpdateAnimBg="0"/>
      <p:bldP spid="611345" grpId="0" autoUpdateAnimBg="0"/>
      <p:bldP spid="611347" grpId="0" autoUpdateAnimBg="0"/>
      <p:bldP spid="611348" grpId="0" autoUpdateAnimBg="0"/>
      <p:bldP spid="611355" grpId="0" autoUpdateAnimBg="0"/>
      <p:bldP spid="611356" grpId="0" autoUpdateAnimBg="0"/>
      <p:bldP spid="61135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smtClean="0">
                <a:latin typeface="Arial" charset="0"/>
              </a:rPr>
              <a:t>Table of Contents</a:t>
            </a:r>
            <a:r>
              <a:rPr lang="en-US" smtClean="0">
                <a:latin typeface="Arial" charset="0"/>
              </a:rPr>
              <a:t/>
            </a:r>
            <a:br>
              <a:rPr lang="en-US" smtClean="0">
                <a:latin typeface="Arial" charset="0"/>
              </a:rPr>
            </a:br>
            <a:r>
              <a:rPr lang="en-US" sz="2000" smtClean="0">
                <a:latin typeface="Arial" charset="0"/>
              </a:rPr>
              <a:t>‘Nomenclature’</a:t>
            </a:r>
          </a:p>
        </p:txBody>
      </p:sp>
      <p:sp>
        <p:nvSpPr>
          <p:cNvPr id="15363" name="Rectangle 3"/>
          <p:cNvSpPr>
            <a:spLocks noGrp="1" noChangeArrowheads="1"/>
          </p:cNvSpPr>
          <p:nvPr>
            <p:ph type="body" sz="half" idx="1"/>
          </p:nvPr>
        </p:nvSpPr>
        <p:spPr>
          <a:xfrm>
            <a:off x="685800" y="2362200"/>
            <a:ext cx="8458200" cy="4114800"/>
          </a:xfrm>
        </p:spPr>
        <p:txBody>
          <a:bodyPr/>
          <a:lstStyle/>
          <a:p>
            <a:pPr eaLnBrk="1" hangingPunct="1">
              <a:spcBef>
                <a:spcPct val="0"/>
              </a:spcBef>
              <a:buSzPct val="90000"/>
              <a:buFont typeface="Wingdings" pitchFamily="2" charset="2"/>
              <a:buNone/>
            </a:pPr>
            <a:r>
              <a:rPr lang="en-US" sz="2400" smtClean="0">
                <a:latin typeface="Arial" charset="0"/>
                <a:hlinkClick r:id="" action="ppaction://customshow?id=0&amp;return=true"/>
              </a:rPr>
              <a:t>Binary Compounds - Metal (fixed oxidation) +  Nonmetal</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1&amp;return=true"/>
              </a:rPr>
              <a:t>Criss-Cross Rule</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2&amp;return=true"/>
              </a:rPr>
              <a:t>Binary Compounds - Metal (variable oxidation)  +  Nonmetal</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3&amp;return=true"/>
              </a:rPr>
              <a:t>Binary Compounds - Nonmetal  +  Nonmetal</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4&amp;return=true"/>
              </a:rPr>
              <a:t>Ternary Compounds</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10&amp;return=true"/>
              </a:rPr>
              <a:t>Binary Hydrogen Compounds</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5&amp;return=true"/>
              </a:rPr>
              <a:t>Meaning of Suffixes</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6&amp;return=true"/>
              </a:rPr>
              <a:t>Empirical Formulas</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noaction"/>
              </a:rPr>
              <a:t>Subscripts, Superscripts, and Coefficients</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8&amp;return=true"/>
              </a:rPr>
              <a:t>Centrum Multivitamin</a:t>
            </a:r>
            <a:endParaRPr lang="en-US" sz="2400" smtClean="0">
              <a:latin typeface="Arial" charset="0"/>
            </a:endParaRPr>
          </a:p>
          <a:p>
            <a:pPr eaLnBrk="1" hangingPunct="1">
              <a:spcBef>
                <a:spcPct val="0"/>
              </a:spcBef>
              <a:buSzPct val="90000"/>
              <a:buFont typeface="Wingdings" pitchFamily="2" charset="2"/>
              <a:buNone/>
            </a:pPr>
            <a:r>
              <a:rPr lang="en-US" sz="2400" smtClean="0">
                <a:latin typeface="Arial" charset="0"/>
                <a:hlinkClick r:id="" action="ppaction://customshow?id=9&amp;return=true"/>
              </a:rPr>
              <a:t>Polyatomic Ions</a:t>
            </a:r>
            <a:endParaRPr lang="en-US"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8350" y="976313"/>
          <a:ext cx="7677150" cy="5329237"/>
        </p:xfrm>
        <a:graphic>
          <a:graphicData uri="http://schemas.openxmlformats.org/presentationml/2006/ole">
            <p:oleObj spid="_x0000_s2050" name="Document" r:id="rId4" imgW="5315760" imgH="5910120" progId="Word.Document.8">
              <p:embed/>
            </p:oleObj>
          </a:graphicData>
        </a:graphic>
      </p:graphicFrame>
      <p:sp>
        <p:nvSpPr>
          <p:cNvPr id="613379" name="Text Box 3"/>
          <p:cNvSpPr txBox="1">
            <a:spLocks noChangeArrowheads="1"/>
          </p:cNvSpPr>
          <p:nvPr/>
        </p:nvSpPr>
        <p:spPr bwMode="auto">
          <a:xfrm>
            <a:off x="3905250" y="2320925"/>
            <a:ext cx="3311525" cy="469900"/>
          </a:xfrm>
          <a:prstGeom prst="rect">
            <a:avLst/>
          </a:prstGeom>
          <a:noFill/>
          <a:ln w="12700">
            <a:noFill/>
            <a:miter lim="800000"/>
            <a:headEnd type="none" w="sm" len="sm"/>
            <a:tailEnd type="none" w="sm" len="sm"/>
          </a:ln>
        </p:spPr>
        <p:txBody>
          <a:bodyPr/>
          <a:lstStyle/>
          <a:p>
            <a:pPr algn="ctr" eaLnBrk="0" hangingPunct="0">
              <a:lnSpc>
                <a:spcPct val="90000"/>
              </a:lnSpc>
            </a:pPr>
            <a:r>
              <a:rPr lang="en-US" sz="2400">
                <a:solidFill>
                  <a:srgbClr val="FFFFCC"/>
                </a:solidFill>
                <a:latin typeface="Arial" charset="0"/>
              </a:rPr>
              <a:t>“electron sea”</a:t>
            </a:r>
          </a:p>
        </p:txBody>
      </p:sp>
      <p:sp>
        <p:nvSpPr>
          <p:cNvPr id="2052" name="Text Box 4"/>
          <p:cNvSpPr txBox="1">
            <a:spLocks noChangeArrowheads="1"/>
          </p:cNvSpPr>
          <p:nvPr/>
        </p:nvSpPr>
        <p:spPr bwMode="auto">
          <a:xfrm>
            <a:off x="4362450" y="996950"/>
            <a:ext cx="3336925" cy="519113"/>
          </a:xfrm>
          <a:prstGeom prst="rect">
            <a:avLst/>
          </a:prstGeom>
          <a:noFill/>
          <a:ln w="12700">
            <a:noFill/>
            <a:miter lim="800000"/>
            <a:headEnd type="none" w="sm" len="sm"/>
            <a:tailEnd type="none" w="sm" len="sm"/>
          </a:ln>
        </p:spPr>
        <p:txBody>
          <a:bodyPr>
            <a:spAutoFit/>
          </a:bodyPr>
          <a:lstStyle/>
          <a:p>
            <a:pPr algn="ctr" eaLnBrk="0" hangingPunct="0"/>
            <a:r>
              <a:rPr lang="en-US" sz="2800" b="1">
                <a:latin typeface="Arial" charset="0"/>
              </a:rPr>
              <a:t>METALLIC</a:t>
            </a:r>
            <a:endParaRPr lang="en-US" sz="2800" b="1">
              <a:solidFill>
                <a:schemeClr val="tx2"/>
              </a:solidFill>
              <a:latin typeface="Arial" charset="0"/>
            </a:endParaRPr>
          </a:p>
        </p:txBody>
      </p:sp>
      <p:sp>
        <p:nvSpPr>
          <p:cNvPr id="2053" name="Text Box 5"/>
          <p:cNvSpPr txBox="1">
            <a:spLocks noChangeArrowheads="1"/>
          </p:cNvSpPr>
          <p:nvPr/>
        </p:nvSpPr>
        <p:spPr bwMode="auto">
          <a:xfrm>
            <a:off x="1241425" y="1636713"/>
            <a:ext cx="2241550" cy="469900"/>
          </a:xfrm>
          <a:prstGeom prst="rect">
            <a:avLst/>
          </a:prstGeom>
          <a:noFill/>
          <a:ln w="12700">
            <a:noFill/>
            <a:miter lim="800000"/>
            <a:headEnd type="none" w="sm" len="sm"/>
            <a:tailEnd type="none" w="sm" len="sm"/>
          </a:ln>
        </p:spPr>
        <p:txBody>
          <a:bodyPr/>
          <a:lstStyle/>
          <a:p>
            <a:pPr eaLnBrk="0" hangingPunct="0"/>
            <a:r>
              <a:rPr lang="en-US" b="1">
                <a:latin typeface="Arial" charset="0"/>
              </a:rPr>
              <a:t>bond formation</a:t>
            </a:r>
          </a:p>
        </p:txBody>
      </p:sp>
      <p:sp>
        <p:nvSpPr>
          <p:cNvPr id="2054" name="Text Box 6"/>
          <p:cNvSpPr txBox="1">
            <a:spLocks noChangeArrowheads="1"/>
          </p:cNvSpPr>
          <p:nvPr/>
        </p:nvSpPr>
        <p:spPr bwMode="auto">
          <a:xfrm>
            <a:off x="1241425" y="2297113"/>
            <a:ext cx="2571750" cy="642937"/>
          </a:xfrm>
          <a:prstGeom prst="rect">
            <a:avLst/>
          </a:prstGeom>
          <a:noFill/>
          <a:ln w="12700">
            <a:noFill/>
            <a:miter lim="800000"/>
            <a:headEnd type="none" w="sm" len="sm"/>
            <a:tailEnd type="none" w="sm" len="sm"/>
          </a:ln>
        </p:spPr>
        <p:txBody>
          <a:bodyPr/>
          <a:lstStyle/>
          <a:p>
            <a:pPr eaLnBrk="0" hangingPunct="0"/>
            <a:r>
              <a:rPr lang="en-US" b="1">
                <a:latin typeface="Arial" charset="0"/>
              </a:rPr>
              <a:t>type of structure</a:t>
            </a:r>
          </a:p>
        </p:txBody>
      </p:sp>
      <p:sp>
        <p:nvSpPr>
          <p:cNvPr id="2055" name="Text Box 7"/>
          <p:cNvSpPr txBox="1">
            <a:spLocks noChangeArrowheads="1"/>
          </p:cNvSpPr>
          <p:nvPr/>
        </p:nvSpPr>
        <p:spPr bwMode="auto">
          <a:xfrm>
            <a:off x="1098550" y="4402138"/>
            <a:ext cx="2366963" cy="493712"/>
          </a:xfrm>
          <a:prstGeom prst="rect">
            <a:avLst/>
          </a:prstGeom>
          <a:noFill/>
          <a:ln w="12700">
            <a:noFill/>
            <a:miter lim="800000"/>
            <a:headEnd type="none" w="sm" len="sm"/>
            <a:tailEnd type="none" w="sm" len="sm"/>
          </a:ln>
        </p:spPr>
        <p:txBody>
          <a:bodyPr/>
          <a:lstStyle/>
          <a:p>
            <a:pPr eaLnBrk="0" hangingPunct="0"/>
            <a:r>
              <a:rPr lang="en-US" b="1">
                <a:latin typeface="Arial" charset="0"/>
              </a:rPr>
              <a:t>solubility in water</a:t>
            </a:r>
          </a:p>
        </p:txBody>
      </p:sp>
      <p:sp>
        <p:nvSpPr>
          <p:cNvPr id="2056" name="Text Box 8"/>
          <p:cNvSpPr txBox="1">
            <a:spLocks noChangeArrowheads="1"/>
          </p:cNvSpPr>
          <p:nvPr/>
        </p:nvSpPr>
        <p:spPr bwMode="auto">
          <a:xfrm>
            <a:off x="1203325" y="5029200"/>
            <a:ext cx="1814513" cy="450850"/>
          </a:xfrm>
          <a:prstGeom prst="rect">
            <a:avLst/>
          </a:prstGeom>
          <a:noFill/>
          <a:ln w="12700">
            <a:noFill/>
            <a:miter lim="800000"/>
            <a:headEnd type="none" w="sm" len="sm"/>
            <a:tailEnd type="none" w="sm" len="sm"/>
          </a:ln>
        </p:spPr>
        <p:txBody>
          <a:bodyPr/>
          <a:lstStyle/>
          <a:p>
            <a:pPr eaLnBrk="0" hangingPunct="0"/>
            <a:r>
              <a:rPr lang="en-US" b="1">
                <a:latin typeface="Arial" charset="0"/>
              </a:rPr>
              <a:t>conductivity</a:t>
            </a:r>
          </a:p>
        </p:txBody>
      </p:sp>
      <p:sp>
        <p:nvSpPr>
          <p:cNvPr id="2057" name="Text Box 9"/>
          <p:cNvSpPr txBox="1">
            <a:spLocks noChangeArrowheads="1"/>
          </p:cNvSpPr>
          <p:nvPr/>
        </p:nvSpPr>
        <p:spPr bwMode="auto">
          <a:xfrm>
            <a:off x="1184275" y="5654675"/>
            <a:ext cx="2319338" cy="455613"/>
          </a:xfrm>
          <a:prstGeom prst="rect">
            <a:avLst/>
          </a:prstGeom>
          <a:noFill/>
          <a:ln w="12700">
            <a:noFill/>
            <a:miter lim="800000"/>
            <a:headEnd type="none" w="sm" len="sm"/>
            <a:tailEnd type="none" w="sm" len="sm"/>
          </a:ln>
        </p:spPr>
        <p:txBody>
          <a:bodyPr/>
          <a:lstStyle/>
          <a:p>
            <a:pPr eaLnBrk="0" hangingPunct="0"/>
            <a:r>
              <a:rPr lang="en-US" b="1">
                <a:latin typeface="Arial" charset="0"/>
              </a:rPr>
              <a:t>other properties</a:t>
            </a:r>
          </a:p>
        </p:txBody>
      </p:sp>
      <p:sp>
        <p:nvSpPr>
          <p:cNvPr id="2058" name="Text Box 10"/>
          <p:cNvSpPr txBox="1">
            <a:spLocks noChangeArrowheads="1"/>
          </p:cNvSpPr>
          <p:nvPr/>
        </p:nvSpPr>
        <p:spPr bwMode="auto">
          <a:xfrm>
            <a:off x="1212850" y="3689350"/>
            <a:ext cx="1924050" cy="452438"/>
          </a:xfrm>
          <a:prstGeom prst="rect">
            <a:avLst/>
          </a:prstGeom>
          <a:noFill/>
          <a:ln w="12700">
            <a:noFill/>
            <a:miter lim="800000"/>
            <a:headEnd type="none" w="sm" len="sm"/>
            <a:tailEnd type="none" w="sm" len="sm"/>
          </a:ln>
        </p:spPr>
        <p:txBody>
          <a:bodyPr/>
          <a:lstStyle/>
          <a:p>
            <a:pPr eaLnBrk="0" hangingPunct="0"/>
            <a:r>
              <a:rPr lang="en-US" b="1">
                <a:latin typeface="Arial" charset="0"/>
              </a:rPr>
              <a:t>melting point</a:t>
            </a:r>
          </a:p>
        </p:txBody>
      </p:sp>
      <p:sp>
        <p:nvSpPr>
          <p:cNvPr id="2059" name="Rectangle 11"/>
          <p:cNvSpPr>
            <a:spLocks noGrp="1" noChangeArrowheads="1"/>
          </p:cNvSpPr>
          <p:nvPr>
            <p:ph type="title"/>
          </p:nvPr>
        </p:nvSpPr>
        <p:spPr>
          <a:xfrm>
            <a:off x="657225" y="508000"/>
            <a:ext cx="7772400" cy="457200"/>
          </a:xfrm>
        </p:spPr>
        <p:txBody>
          <a:bodyPr/>
          <a:lstStyle/>
          <a:p>
            <a:pPr eaLnBrk="1" hangingPunct="1"/>
            <a:r>
              <a:rPr lang="en-US" sz="2400" smtClean="0"/>
              <a:t>Types of Bonds</a:t>
            </a:r>
          </a:p>
        </p:txBody>
      </p:sp>
      <p:sp>
        <p:nvSpPr>
          <p:cNvPr id="2060" name="Text Box 12"/>
          <p:cNvSpPr txBox="1">
            <a:spLocks noChangeArrowheads="1"/>
          </p:cNvSpPr>
          <p:nvPr/>
        </p:nvSpPr>
        <p:spPr bwMode="auto">
          <a:xfrm>
            <a:off x="1220788" y="3013075"/>
            <a:ext cx="1981200" cy="500063"/>
          </a:xfrm>
          <a:prstGeom prst="rect">
            <a:avLst/>
          </a:prstGeom>
          <a:noFill/>
          <a:ln w="12700">
            <a:noFill/>
            <a:miter lim="800000"/>
            <a:headEnd type="none" w="sm" len="sm"/>
            <a:tailEnd type="none" w="sm" len="sm"/>
          </a:ln>
        </p:spPr>
        <p:txBody>
          <a:bodyPr/>
          <a:lstStyle/>
          <a:p>
            <a:pPr eaLnBrk="0" hangingPunct="0"/>
            <a:r>
              <a:rPr lang="en-US" b="1">
                <a:latin typeface="Arial" charset="0"/>
              </a:rPr>
              <a:t>physical state</a:t>
            </a:r>
          </a:p>
        </p:txBody>
      </p:sp>
      <p:sp>
        <p:nvSpPr>
          <p:cNvPr id="613389" name="Text Box 13"/>
          <p:cNvSpPr txBox="1">
            <a:spLocks noChangeArrowheads="1"/>
          </p:cNvSpPr>
          <p:nvPr/>
        </p:nvSpPr>
        <p:spPr bwMode="auto">
          <a:xfrm>
            <a:off x="3722688" y="1508125"/>
            <a:ext cx="4559300" cy="903288"/>
          </a:xfrm>
          <a:prstGeom prst="rect">
            <a:avLst/>
          </a:prstGeom>
          <a:noFill/>
          <a:ln w="12700">
            <a:noFill/>
            <a:miter lim="800000"/>
            <a:headEnd type="none" w="sm" len="sm"/>
            <a:tailEnd type="none" w="sm" len="sm"/>
          </a:ln>
        </p:spPr>
        <p:txBody>
          <a:bodyPr/>
          <a:lstStyle/>
          <a:p>
            <a:pPr algn="ctr" eaLnBrk="0" hangingPunct="0">
              <a:lnSpc>
                <a:spcPct val="90000"/>
              </a:lnSpc>
            </a:pPr>
            <a:r>
              <a:rPr lang="en-US" sz="2400">
                <a:solidFill>
                  <a:srgbClr val="FFFFCC"/>
                </a:solidFill>
                <a:latin typeface="Arial" charset="0"/>
              </a:rPr>
              <a:t>electrons are delocalized </a:t>
            </a:r>
          </a:p>
          <a:p>
            <a:pPr algn="ctr" eaLnBrk="0" hangingPunct="0">
              <a:lnSpc>
                <a:spcPct val="90000"/>
              </a:lnSpc>
            </a:pPr>
            <a:r>
              <a:rPr lang="en-US" sz="1800">
                <a:solidFill>
                  <a:srgbClr val="FFFFCC"/>
                </a:solidFill>
                <a:latin typeface="Arial" charset="0"/>
              </a:rPr>
              <a:t>among metal atoms</a:t>
            </a:r>
          </a:p>
        </p:txBody>
      </p:sp>
      <p:sp>
        <p:nvSpPr>
          <p:cNvPr id="613390" name="Text Box 14"/>
          <p:cNvSpPr txBox="1">
            <a:spLocks noChangeArrowheads="1"/>
          </p:cNvSpPr>
          <p:nvPr/>
        </p:nvSpPr>
        <p:spPr bwMode="auto">
          <a:xfrm>
            <a:off x="3898900" y="3648075"/>
            <a:ext cx="3348038" cy="471488"/>
          </a:xfrm>
          <a:prstGeom prst="rect">
            <a:avLst/>
          </a:prstGeom>
          <a:noFill/>
          <a:ln w="12700">
            <a:noFill/>
            <a:miter lim="800000"/>
            <a:headEnd type="none" w="sm" len="sm"/>
            <a:tailEnd type="none" w="sm" len="sm"/>
          </a:ln>
        </p:spPr>
        <p:txBody>
          <a:bodyPr/>
          <a:lstStyle/>
          <a:p>
            <a:pPr algn="ctr" eaLnBrk="0" hangingPunct="0"/>
            <a:r>
              <a:rPr lang="en-US" sz="2400">
                <a:solidFill>
                  <a:srgbClr val="FFFFCC"/>
                </a:solidFill>
                <a:latin typeface="Arial" charset="0"/>
              </a:rPr>
              <a:t>very high</a:t>
            </a:r>
          </a:p>
        </p:txBody>
      </p:sp>
      <p:sp>
        <p:nvSpPr>
          <p:cNvPr id="613391" name="Text Box 15"/>
          <p:cNvSpPr txBox="1">
            <a:spLocks noChangeArrowheads="1"/>
          </p:cNvSpPr>
          <p:nvPr/>
        </p:nvSpPr>
        <p:spPr bwMode="auto">
          <a:xfrm>
            <a:off x="4284663" y="5043488"/>
            <a:ext cx="3336925" cy="420687"/>
          </a:xfrm>
          <a:prstGeom prst="rect">
            <a:avLst/>
          </a:prstGeom>
          <a:noFill/>
          <a:ln w="12700">
            <a:noFill/>
            <a:miter lim="800000"/>
            <a:headEnd type="none" w="sm" len="sm"/>
            <a:tailEnd type="none" w="sm" len="sm"/>
          </a:ln>
        </p:spPr>
        <p:txBody>
          <a:bodyPr>
            <a:spAutoFit/>
          </a:bodyPr>
          <a:lstStyle/>
          <a:p>
            <a:pPr algn="ctr" eaLnBrk="0" hangingPunct="0">
              <a:lnSpc>
                <a:spcPct val="90000"/>
              </a:lnSpc>
            </a:pPr>
            <a:r>
              <a:rPr lang="en-US" sz="2400">
                <a:solidFill>
                  <a:srgbClr val="FFFFCC"/>
                </a:solidFill>
                <a:latin typeface="Arial" charset="0"/>
              </a:rPr>
              <a:t>yes       (any form)</a:t>
            </a:r>
          </a:p>
        </p:txBody>
      </p:sp>
      <p:sp>
        <p:nvSpPr>
          <p:cNvPr id="613392" name="Text Box 16"/>
          <p:cNvSpPr txBox="1">
            <a:spLocks noChangeArrowheads="1"/>
          </p:cNvSpPr>
          <p:nvPr/>
        </p:nvSpPr>
        <p:spPr bwMode="auto">
          <a:xfrm>
            <a:off x="3892550" y="4321175"/>
            <a:ext cx="3336925" cy="457200"/>
          </a:xfrm>
          <a:prstGeom prst="rect">
            <a:avLst/>
          </a:prstGeom>
          <a:noFill/>
          <a:ln w="12700">
            <a:noFill/>
            <a:miter lim="800000"/>
            <a:headEnd type="none" w="sm" len="sm"/>
            <a:tailEnd type="none" w="sm" len="sm"/>
          </a:ln>
        </p:spPr>
        <p:txBody>
          <a:bodyPr>
            <a:spAutoFit/>
          </a:bodyPr>
          <a:lstStyle/>
          <a:p>
            <a:pPr algn="ctr" eaLnBrk="0" hangingPunct="0"/>
            <a:r>
              <a:rPr lang="en-US" sz="2400">
                <a:solidFill>
                  <a:srgbClr val="FFFFCC"/>
                </a:solidFill>
                <a:latin typeface="Arial" charset="0"/>
              </a:rPr>
              <a:t>no</a:t>
            </a:r>
          </a:p>
        </p:txBody>
      </p:sp>
      <p:sp>
        <p:nvSpPr>
          <p:cNvPr id="613393" name="Text Box 17"/>
          <p:cNvSpPr txBox="1">
            <a:spLocks noChangeArrowheads="1"/>
          </p:cNvSpPr>
          <p:nvPr/>
        </p:nvSpPr>
        <p:spPr bwMode="auto">
          <a:xfrm>
            <a:off x="4081463" y="5699125"/>
            <a:ext cx="4127500" cy="420688"/>
          </a:xfrm>
          <a:prstGeom prst="rect">
            <a:avLst/>
          </a:prstGeom>
          <a:noFill/>
          <a:ln w="12700">
            <a:noFill/>
            <a:miter lim="800000"/>
            <a:headEnd type="none" w="sm" len="sm"/>
            <a:tailEnd type="none" w="sm" len="sm"/>
          </a:ln>
        </p:spPr>
        <p:txBody>
          <a:bodyPr>
            <a:spAutoFit/>
          </a:bodyPr>
          <a:lstStyle/>
          <a:p>
            <a:pPr eaLnBrk="0" hangingPunct="0">
              <a:lnSpc>
                <a:spcPct val="90000"/>
              </a:lnSpc>
            </a:pPr>
            <a:r>
              <a:rPr lang="en-US" sz="2400">
                <a:solidFill>
                  <a:srgbClr val="FFFFCC"/>
                </a:solidFill>
                <a:latin typeface="Arial" charset="0"/>
              </a:rPr>
              <a:t>malleable, ductile, lustrous</a:t>
            </a:r>
          </a:p>
        </p:txBody>
      </p:sp>
      <p:sp>
        <p:nvSpPr>
          <p:cNvPr id="613394" name="Text Box 18"/>
          <p:cNvSpPr txBox="1">
            <a:spLocks noChangeArrowheads="1"/>
          </p:cNvSpPr>
          <p:nvPr/>
        </p:nvSpPr>
        <p:spPr bwMode="auto">
          <a:xfrm>
            <a:off x="3824288" y="2963863"/>
            <a:ext cx="3348037" cy="496887"/>
          </a:xfrm>
          <a:prstGeom prst="rect">
            <a:avLst/>
          </a:prstGeom>
          <a:noFill/>
          <a:ln w="12700">
            <a:noFill/>
            <a:miter lim="800000"/>
            <a:headEnd type="none" w="sm" len="sm"/>
            <a:tailEnd type="none" w="sm" len="sm"/>
          </a:ln>
        </p:spPr>
        <p:txBody>
          <a:bodyPr/>
          <a:lstStyle/>
          <a:p>
            <a:pPr algn="ctr" eaLnBrk="0" hangingPunct="0"/>
            <a:r>
              <a:rPr lang="en-US" sz="2400">
                <a:latin typeface="Arial" charset="0"/>
              </a:rPr>
              <a:t>solid</a:t>
            </a:r>
          </a:p>
        </p:txBody>
      </p:sp>
      <p:sp>
        <p:nvSpPr>
          <p:cNvPr id="2067" name="AutoShape 19">
            <a:hlinkClick r:id="rId5" action="ppaction://hlinksldjump" highlightClick="1"/>
          </p:cNvPr>
          <p:cNvSpPr>
            <a:spLocks noChangeArrowheads="1"/>
          </p:cNvSpPr>
          <p:nvPr/>
        </p:nvSpPr>
        <p:spPr bwMode="auto">
          <a:xfrm>
            <a:off x="4610100" y="2344738"/>
            <a:ext cx="1892300" cy="320675"/>
          </a:xfrm>
          <a:prstGeom prst="actionButtonBlank">
            <a:avLst/>
          </a:prstGeom>
          <a:noFill/>
          <a:ln w="9525">
            <a:noFill/>
            <a:miter lim="800000"/>
            <a:headEnd/>
            <a:tailEnd/>
          </a:ln>
        </p:spPr>
        <p:txBody>
          <a:bodyPr wrap="none" anchor="ctr"/>
          <a:lstStyle/>
          <a:p>
            <a:endParaRPr lang="en-US"/>
          </a:p>
        </p:txBody>
      </p:sp>
      <p:sp>
        <p:nvSpPr>
          <p:cNvPr id="2068" name="Rectangle 20"/>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3389"/>
                                        </p:tgtEl>
                                        <p:attrNameLst>
                                          <p:attrName>style.visibility</p:attrName>
                                        </p:attrNameLst>
                                      </p:cBhvr>
                                      <p:to>
                                        <p:strVal val="visible"/>
                                      </p:to>
                                    </p:set>
                                    <p:animEffect transition="in" filter="wipe(up)">
                                      <p:cBhvr>
                                        <p:cTn id="7" dur="500"/>
                                        <p:tgtEl>
                                          <p:spTgt spid="613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3379"/>
                                        </p:tgtEl>
                                        <p:attrNameLst>
                                          <p:attrName>style.visibility</p:attrName>
                                        </p:attrNameLst>
                                      </p:cBhvr>
                                      <p:to>
                                        <p:strVal val="visible"/>
                                      </p:to>
                                    </p:set>
                                    <p:animEffect transition="in" filter="wipe(up)">
                                      <p:cBhvr>
                                        <p:cTn id="12" dur="500"/>
                                        <p:tgtEl>
                                          <p:spTgt spid="6133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3394"/>
                                        </p:tgtEl>
                                        <p:attrNameLst>
                                          <p:attrName>style.visibility</p:attrName>
                                        </p:attrNameLst>
                                      </p:cBhvr>
                                      <p:to>
                                        <p:strVal val="visible"/>
                                      </p:to>
                                    </p:set>
                                    <p:animEffect transition="in" filter="wipe(up)">
                                      <p:cBhvr>
                                        <p:cTn id="17" dur="500"/>
                                        <p:tgtEl>
                                          <p:spTgt spid="61339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3390"/>
                                        </p:tgtEl>
                                        <p:attrNameLst>
                                          <p:attrName>style.visibility</p:attrName>
                                        </p:attrNameLst>
                                      </p:cBhvr>
                                      <p:to>
                                        <p:strVal val="visible"/>
                                      </p:to>
                                    </p:set>
                                    <p:animEffect transition="in" filter="wipe(up)">
                                      <p:cBhvr>
                                        <p:cTn id="22" dur="500"/>
                                        <p:tgtEl>
                                          <p:spTgt spid="61339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3392"/>
                                        </p:tgtEl>
                                        <p:attrNameLst>
                                          <p:attrName>style.visibility</p:attrName>
                                        </p:attrNameLst>
                                      </p:cBhvr>
                                      <p:to>
                                        <p:strVal val="visible"/>
                                      </p:to>
                                    </p:set>
                                    <p:animEffect transition="in" filter="wipe(up)">
                                      <p:cBhvr>
                                        <p:cTn id="27" dur="500"/>
                                        <p:tgtEl>
                                          <p:spTgt spid="6133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3391"/>
                                        </p:tgtEl>
                                        <p:attrNameLst>
                                          <p:attrName>style.visibility</p:attrName>
                                        </p:attrNameLst>
                                      </p:cBhvr>
                                      <p:to>
                                        <p:strVal val="visible"/>
                                      </p:to>
                                    </p:set>
                                    <p:animEffect transition="in" filter="wipe(up)">
                                      <p:cBhvr>
                                        <p:cTn id="32" dur="500"/>
                                        <p:tgtEl>
                                          <p:spTgt spid="61339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3393"/>
                                        </p:tgtEl>
                                        <p:attrNameLst>
                                          <p:attrName>style.visibility</p:attrName>
                                        </p:attrNameLst>
                                      </p:cBhvr>
                                      <p:to>
                                        <p:strVal val="visible"/>
                                      </p:to>
                                    </p:set>
                                    <p:animEffect transition="in" filter="wipe(up)">
                                      <p:cBhvr>
                                        <p:cTn id="37" dur="500"/>
                                        <p:tgtEl>
                                          <p:spTgt spid="613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autoUpdateAnimBg="0"/>
      <p:bldP spid="613389" grpId="0" autoUpdateAnimBg="0"/>
      <p:bldP spid="613390" grpId="0" autoUpdateAnimBg="0"/>
      <p:bldP spid="613391" grpId="0" autoUpdateAnimBg="0"/>
      <p:bldP spid="613392" grpId="0" autoUpdateAnimBg="0"/>
      <p:bldP spid="613393" grpId="0" autoUpdateAnimBg="0"/>
      <p:bldP spid="613394"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8763" y="1282700"/>
            <a:ext cx="8624887" cy="822325"/>
          </a:xfrm>
          <a:prstGeom prst="rect">
            <a:avLst/>
          </a:prstGeom>
          <a:noFill/>
          <a:ln w="9525">
            <a:noFill/>
            <a:miter lim="800000"/>
            <a:headEnd/>
            <a:tailEnd/>
          </a:ln>
        </p:spPr>
        <p:txBody>
          <a:bodyPr/>
          <a:lstStyle/>
          <a:p>
            <a:pPr marL="342900" indent="-342900" algn="ctr">
              <a:lnSpc>
                <a:spcPct val="140000"/>
              </a:lnSpc>
              <a:spcBef>
                <a:spcPct val="20000"/>
              </a:spcBef>
            </a:pPr>
            <a:r>
              <a:rPr lang="en-US" sz="3200" b="1">
                <a:latin typeface="Comic Sans MS" pitchFamily="66" charset="0"/>
              </a:rPr>
              <a:t>Ionic Bonding - Crystal Lattice</a:t>
            </a:r>
            <a:endParaRPr lang="en-US" sz="3200">
              <a:latin typeface="Arial" charset="0"/>
            </a:endParaRPr>
          </a:p>
        </p:txBody>
      </p:sp>
      <p:sp>
        <p:nvSpPr>
          <p:cNvPr id="51203" name="Rectangle 3"/>
          <p:cNvSpPr>
            <a:spLocks noGrp="1" noChangeArrowheads="1"/>
          </p:cNvSpPr>
          <p:nvPr>
            <p:ph type="title"/>
          </p:nvPr>
        </p:nvSpPr>
        <p:spPr/>
        <p:txBody>
          <a:bodyPr/>
          <a:lstStyle/>
          <a:p>
            <a:pPr eaLnBrk="1" hangingPunct="1"/>
            <a:r>
              <a:rPr lang="en-US" smtClean="0"/>
              <a:t>Types of Bonds</a:t>
            </a:r>
          </a:p>
        </p:txBody>
      </p:sp>
      <p:grpSp>
        <p:nvGrpSpPr>
          <p:cNvPr id="2" name="Group 4"/>
          <p:cNvGrpSpPr>
            <a:grpSpLocks/>
          </p:cNvGrpSpPr>
          <p:nvPr/>
        </p:nvGrpSpPr>
        <p:grpSpPr bwMode="auto">
          <a:xfrm>
            <a:off x="2409825" y="2143125"/>
            <a:ext cx="4038600" cy="4095750"/>
            <a:chOff x="1518" y="1350"/>
            <a:chExt cx="2544" cy="2580"/>
          </a:xfrm>
        </p:grpSpPr>
        <p:sp>
          <p:nvSpPr>
            <p:cNvPr id="51213" name="Rectangle 5"/>
            <p:cNvSpPr>
              <a:spLocks noChangeArrowheads="1"/>
            </p:cNvSpPr>
            <p:nvPr/>
          </p:nvSpPr>
          <p:spPr bwMode="auto">
            <a:xfrm>
              <a:off x="1518" y="1350"/>
              <a:ext cx="2544" cy="258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1214" name="Line 6"/>
            <p:cNvSpPr>
              <a:spLocks noChangeShapeType="1"/>
            </p:cNvSpPr>
            <p:nvPr/>
          </p:nvSpPr>
          <p:spPr bwMode="auto">
            <a:xfrm flipV="1">
              <a:off x="2802" y="1650"/>
              <a:ext cx="0" cy="1002"/>
            </a:xfrm>
            <a:prstGeom prst="line">
              <a:avLst/>
            </a:prstGeom>
            <a:noFill/>
            <a:ln w="19050">
              <a:solidFill>
                <a:schemeClr val="bg2"/>
              </a:solidFill>
              <a:round/>
              <a:headEnd type="none" w="sm" len="sm"/>
              <a:tailEnd type="none" w="sm" len="sm"/>
            </a:ln>
          </p:spPr>
          <p:txBody>
            <a:bodyPr/>
            <a:lstStyle/>
            <a:p>
              <a:endParaRPr lang="en-US"/>
            </a:p>
          </p:txBody>
        </p:sp>
        <p:sp>
          <p:nvSpPr>
            <p:cNvPr id="51215" name="Oval 7"/>
            <p:cNvSpPr>
              <a:spLocks noChangeArrowheads="1"/>
            </p:cNvSpPr>
            <p:nvPr/>
          </p:nvSpPr>
          <p:spPr bwMode="auto">
            <a:xfrm>
              <a:off x="2223" y="166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16" name="Oval 8"/>
            <p:cNvSpPr>
              <a:spLocks noChangeArrowheads="1"/>
            </p:cNvSpPr>
            <p:nvPr/>
          </p:nvSpPr>
          <p:spPr bwMode="auto">
            <a:xfrm>
              <a:off x="3174" y="1664"/>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17" name="Oval 9"/>
            <p:cNvSpPr>
              <a:spLocks noChangeArrowheads="1"/>
            </p:cNvSpPr>
            <p:nvPr/>
          </p:nvSpPr>
          <p:spPr bwMode="auto">
            <a:xfrm>
              <a:off x="2696" y="2075"/>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18" name="Oval 10"/>
            <p:cNvSpPr>
              <a:spLocks noChangeArrowheads="1"/>
            </p:cNvSpPr>
            <p:nvPr/>
          </p:nvSpPr>
          <p:spPr bwMode="auto">
            <a:xfrm>
              <a:off x="1748" y="248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19" name="Oval 11"/>
            <p:cNvSpPr>
              <a:spLocks noChangeArrowheads="1"/>
            </p:cNvSpPr>
            <p:nvPr/>
          </p:nvSpPr>
          <p:spPr bwMode="auto">
            <a:xfrm>
              <a:off x="2227" y="2914"/>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0" name="Oval 12"/>
            <p:cNvSpPr>
              <a:spLocks noChangeArrowheads="1"/>
            </p:cNvSpPr>
            <p:nvPr/>
          </p:nvSpPr>
          <p:spPr bwMode="auto">
            <a:xfrm>
              <a:off x="2222" y="3329"/>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1" name="Oval 13"/>
            <p:cNvSpPr>
              <a:spLocks noChangeArrowheads="1"/>
            </p:cNvSpPr>
            <p:nvPr/>
          </p:nvSpPr>
          <p:spPr bwMode="auto">
            <a:xfrm>
              <a:off x="2695" y="2486"/>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2" name="Oval 14"/>
            <p:cNvSpPr>
              <a:spLocks noChangeArrowheads="1"/>
            </p:cNvSpPr>
            <p:nvPr/>
          </p:nvSpPr>
          <p:spPr bwMode="auto">
            <a:xfrm>
              <a:off x="3643" y="24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3" name="Oval 15"/>
            <p:cNvSpPr>
              <a:spLocks noChangeArrowheads="1"/>
            </p:cNvSpPr>
            <p:nvPr/>
          </p:nvSpPr>
          <p:spPr bwMode="auto">
            <a:xfrm>
              <a:off x="3175" y="2913"/>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4" name="Oval 16"/>
            <p:cNvSpPr>
              <a:spLocks noChangeArrowheads="1"/>
            </p:cNvSpPr>
            <p:nvPr/>
          </p:nvSpPr>
          <p:spPr bwMode="auto">
            <a:xfrm>
              <a:off x="3175" y="333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5" name="Oval 17"/>
            <p:cNvSpPr>
              <a:spLocks noChangeArrowheads="1"/>
            </p:cNvSpPr>
            <p:nvPr/>
          </p:nvSpPr>
          <p:spPr bwMode="auto">
            <a:xfrm>
              <a:off x="1649" y="1777"/>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6" name="Oval 18"/>
            <p:cNvSpPr>
              <a:spLocks noChangeArrowheads="1"/>
            </p:cNvSpPr>
            <p:nvPr/>
          </p:nvSpPr>
          <p:spPr bwMode="auto">
            <a:xfrm>
              <a:off x="2600" y="1786"/>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7" name="Oval 19"/>
            <p:cNvSpPr>
              <a:spLocks noChangeArrowheads="1"/>
            </p:cNvSpPr>
            <p:nvPr/>
          </p:nvSpPr>
          <p:spPr bwMode="auto">
            <a:xfrm>
              <a:off x="3549" y="1780"/>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8" name="Oval 20"/>
            <p:cNvSpPr>
              <a:spLocks noChangeArrowheads="1"/>
            </p:cNvSpPr>
            <p:nvPr/>
          </p:nvSpPr>
          <p:spPr bwMode="auto">
            <a:xfrm>
              <a:off x="1652" y="3025"/>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29" name="Oval 21"/>
            <p:cNvSpPr>
              <a:spLocks noChangeArrowheads="1"/>
            </p:cNvSpPr>
            <p:nvPr/>
          </p:nvSpPr>
          <p:spPr bwMode="auto">
            <a:xfrm>
              <a:off x="3555" y="3031"/>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0" name="Oval 22"/>
            <p:cNvSpPr>
              <a:spLocks noChangeAspect="1" noChangeArrowheads="1"/>
            </p:cNvSpPr>
            <p:nvPr/>
          </p:nvSpPr>
          <p:spPr bwMode="auto">
            <a:xfrm>
              <a:off x="2588" y="2187"/>
              <a:ext cx="421" cy="421"/>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1" name="Oval 23"/>
            <p:cNvSpPr>
              <a:spLocks noChangeAspect="1" noChangeArrowheads="1"/>
            </p:cNvSpPr>
            <p:nvPr/>
          </p:nvSpPr>
          <p:spPr bwMode="auto">
            <a:xfrm>
              <a:off x="2591" y="3441"/>
              <a:ext cx="421" cy="421"/>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2" name="Oval 24"/>
            <p:cNvSpPr>
              <a:spLocks noChangeAspect="1" noChangeArrowheads="1"/>
            </p:cNvSpPr>
            <p:nvPr/>
          </p:nvSpPr>
          <p:spPr bwMode="auto">
            <a:xfrm>
              <a:off x="2131" y="2602"/>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3" name="Oval 25"/>
            <p:cNvSpPr>
              <a:spLocks noChangeAspect="1" noChangeArrowheads="1"/>
            </p:cNvSpPr>
            <p:nvPr/>
          </p:nvSpPr>
          <p:spPr bwMode="auto">
            <a:xfrm>
              <a:off x="3077" y="2600"/>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4" name="Oval 26"/>
            <p:cNvSpPr>
              <a:spLocks noChangeAspect="1" noChangeArrowheads="1"/>
            </p:cNvSpPr>
            <p:nvPr/>
          </p:nvSpPr>
          <p:spPr bwMode="auto">
            <a:xfrm>
              <a:off x="2157" y="2215"/>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5" name="Oval 27"/>
            <p:cNvSpPr>
              <a:spLocks noChangeAspect="1" noChangeArrowheads="1"/>
            </p:cNvSpPr>
            <p:nvPr/>
          </p:nvSpPr>
          <p:spPr bwMode="auto">
            <a:xfrm>
              <a:off x="3109" y="2212"/>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6" name="Oval 28"/>
            <p:cNvSpPr>
              <a:spLocks noChangeAspect="1" noChangeArrowheads="1"/>
            </p:cNvSpPr>
            <p:nvPr/>
          </p:nvSpPr>
          <p:spPr bwMode="auto">
            <a:xfrm>
              <a:off x="2631" y="1392"/>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7" name="Oval 29"/>
            <p:cNvSpPr>
              <a:spLocks noChangeAspect="1" noChangeArrowheads="1"/>
            </p:cNvSpPr>
            <p:nvPr/>
          </p:nvSpPr>
          <p:spPr bwMode="auto">
            <a:xfrm>
              <a:off x="2631" y="2636"/>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8" name="Oval 30"/>
            <p:cNvSpPr>
              <a:spLocks noChangeAspect="1" noChangeArrowheads="1"/>
            </p:cNvSpPr>
            <p:nvPr/>
          </p:nvSpPr>
          <p:spPr bwMode="auto">
            <a:xfrm>
              <a:off x="2603" y="3033"/>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39" name="Line 31"/>
            <p:cNvSpPr>
              <a:spLocks noChangeShapeType="1"/>
            </p:cNvSpPr>
            <p:nvPr/>
          </p:nvSpPr>
          <p:spPr bwMode="auto">
            <a:xfrm>
              <a:off x="2912" y="1604"/>
              <a:ext cx="255" cy="114"/>
            </a:xfrm>
            <a:prstGeom prst="line">
              <a:avLst/>
            </a:prstGeom>
            <a:noFill/>
            <a:ln w="19050">
              <a:solidFill>
                <a:schemeClr val="bg2"/>
              </a:solidFill>
              <a:round/>
              <a:headEnd type="none" w="sm" len="sm"/>
              <a:tailEnd type="none" w="sm" len="sm"/>
            </a:ln>
          </p:spPr>
          <p:txBody>
            <a:bodyPr/>
            <a:lstStyle/>
            <a:p>
              <a:endParaRPr lang="en-US"/>
            </a:p>
          </p:txBody>
        </p:sp>
        <p:sp>
          <p:nvSpPr>
            <p:cNvPr id="51240" name="Line 32"/>
            <p:cNvSpPr>
              <a:spLocks noChangeShapeType="1"/>
            </p:cNvSpPr>
            <p:nvPr/>
          </p:nvSpPr>
          <p:spPr bwMode="auto">
            <a:xfrm>
              <a:off x="3334" y="1793"/>
              <a:ext cx="240" cy="108"/>
            </a:xfrm>
            <a:prstGeom prst="line">
              <a:avLst/>
            </a:prstGeom>
            <a:noFill/>
            <a:ln w="19050">
              <a:solidFill>
                <a:schemeClr val="bg2"/>
              </a:solidFill>
              <a:round/>
              <a:headEnd type="none" w="sm" len="sm"/>
              <a:tailEnd type="none" w="sm" len="sm"/>
            </a:ln>
          </p:spPr>
          <p:txBody>
            <a:bodyPr/>
            <a:lstStyle/>
            <a:p>
              <a:endParaRPr lang="en-US"/>
            </a:p>
          </p:txBody>
        </p:sp>
        <p:sp>
          <p:nvSpPr>
            <p:cNvPr id="51241" name="Line 33"/>
            <p:cNvSpPr>
              <a:spLocks noChangeShapeType="1"/>
            </p:cNvSpPr>
            <p:nvPr/>
          </p:nvSpPr>
          <p:spPr bwMode="auto">
            <a:xfrm>
              <a:off x="2388" y="1792"/>
              <a:ext cx="234" cy="105"/>
            </a:xfrm>
            <a:prstGeom prst="line">
              <a:avLst/>
            </a:prstGeom>
            <a:noFill/>
            <a:ln w="19050">
              <a:solidFill>
                <a:schemeClr val="bg2"/>
              </a:solidFill>
              <a:round/>
              <a:headEnd type="none" w="sm" len="sm"/>
              <a:tailEnd type="none" w="sm" len="sm"/>
            </a:ln>
          </p:spPr>
          <p:txBody>
            <a:bodyPr/>
            <a:lstStyle/>
            <a:p>
              <a:endParaRPr lang="en-US"/>
            </a:p>
          </p:txBody>
        </p:sp>
        <p:sp>
          <p:nvSpPr>
            <p:cNvPr id="51242" name="Line 34"/>
            <p:cNvSpPr>
              <a:spLocks noChangeShapeType="1"/>
            </p:cNvSpPr>
            <p:nvPr/>
          </p:nvSpPr>
          <p:spPr bwMode="auto">
            <a:xfrm>
              <a:off x="2898" y="2018"/>
              <a:ext cx="267" cy="121"/>
            </a:xfrm>
            <a:prstGeom prst="line">
              <a:avLst/>
            </a:prstGeom>
            <a:noFill/>
            <a:ln w="19050">
              <a:solidFill>
                <a:schemeClr val="bg2"/>
              </a:solidFill>
              <a:round/>
              <a:headEnd type="none" w="sm" len="sm"/>
              <a:tailEnd type="none" w="sm" len="sm"/>
            </a:ln>
          </p:spPr>
          <p:txBody>
            <a:bodyPr/>
            <a:lstStyle/>
            <a:p>
              <a:endParaRPr lang="en-US"/>
            </a:p>
          </p:txBody>
        </p:sp>
        <p:sp>
          <p:nvSpPr>
            <p:cNvPr id="51243" name="Line 35"/>
            <p:cNvSpPr>
              <a:spLocks noChangeShapeType="1"/>
            </p:cNvSpPr>
            <p:nvPr/>
          </p:nvSpPr>
          <p:spPr bwMode="auto">
            <a:xfrm>
              <a:off x="2878" y="2620"/>
              <a:ext cx="220" cy="100"/>
            </a:xfrm>
            <a:prstGeom prst="line">
              <a:avLst/>
            </a:prstGeom>
            <a:noFill/>
            <a:ln w="19050">
              <a:solidFill>
                <a:schemeClr val="bg2"/>
              </a:solidFill>
              <a:round/>
              <a:headEnd type="none" w="sm" len="sm"/>
              <a:tailEnd type="none" w="sm" len="sm"/>
            </a:ln>
          </p:spPr>
          <p:txBody>
            <a:bodyPr/>
            <a:lstStyle/>
            <a:p>
              <a:endParaRPr lang="en-US"/>
            </a:p>
          </p:txBody>
        </p:sp>
        <p:sp>
          <p:nvSpPr>
            <p:cNvPr id="51244" name="Line 36"/>
            <p:cNvSpPr>
              <a:spLocks noChangeShapeType="1"/>
            </p:cNvSpPr>
            <p:nvPr/>
          </p:nvSpPr>
          <p:spPr bwMode="auto">
            <a:xfrm>
              <a:off x="2432" y="2419"/>
              <a:ext cx="183" cy="84"/>
            </a:xfrm>
            <a:prstGeom prst="line">
              <a:avLst/>
            </a:prstGeom>
            <a:noFill/>
            <a:ln w="19050">
              <a:solidFill>
                <a:schemeClr val="bg2"/>
              </a:solidFill>
              <a:round/>
              <a:headEnd type="none" w="sm" len="sm"/>
              <a:tailEnd type="none" w="sm" len="sm"/>
            </a:ln>
          </p:spPr>
          <p:txBody>
            <a:bodyPr/>
            <a:lstStyle/>
            <a:p>
              <a:endParaRPr lang="en-US"/>
            </a:p>
          </p:txBody>
        </p:sp>
        <p:sp>
          <p:nvSpPr>
            <p:cNvPr id="51245" name="Line 37"/>
            <p:cNvSpPr>
              <a:spLocks noChangeShapeType="1"/>
            </p:cNvSpPr>
            <p:nvPr/>
          </p:nvSpPr>
          <p:spPr bwMode="auto">
            <a:xfrm>
              <a:off x="2384" y="2207"/>
              <a:ext cx="219" cy="97"/>
            </a:xfrm>
            <a:prstGeom prst="line">
              <a:avLst/>
            </a:prstGeom>
            <a:noFill/>
            <a:ln w="19050">
              <a:solidFill>
                <a:schemeClr val="bg2"/>
              </a:solidFill>
              <a:round/>
              <a:headEnd type="none" w="sm" len="sm"/>
              <a:tailEnd type="none" w="sm" len="sm"/>
            </a:ln>
          </p:spPr>
          <p:txBody>
            <a:bodyPr/>
            <a:lstStyle/>
            <a:p>
              <a:endParaRPr lang="en-US"/>
            </a:p>
          </p:txBody>
        </p:sp>
        <p:sp>
          <p:nvSpPr>
            <p:cNvPr id="51246" name="Line 38"/>
            <p:cNvSpPr>
              <a:spLocks noChangeShapeType="1"/>
            </p:cNvSpPr>
            <p:nvPr/>
          </p:nvSpPr>
          <p:spPr bwMode="auto">
            <a:xfrm>
              <a:off x="2380" y="2817"/>
              <a:ext cx="313" cy="142"/>
            </a:xfrm>
            <a:prstGeom prst="line">
              <a:avLst/>
            </a:prstGeom>
            <a:noFill/>
            <a:ln w="19050">
              <a:solidFill>
                <a:schemeClr val="bg2"/>
              </a:solidFill>
              <a:round/>
              <a:headEnd type="none" w="sm" len="sm"/>
              <a:tailEnd type="none" w="sm" len="sm"/>
            </a:ln>
          </p:spPr>
          <p:txBody>
            <a:bodyPr/>
            <a:lstStyle/>
            <a:p>
              <a:endParaRPr lang="en-US"/>
            </a:p>
          </p:txBody>
        </p:sp>
        <p:sp>
          <p:nvSpPr>
            <p:cNvPr id="51247" name="Line 39"/>
            <p:cNvSpPr>
              <a:spLocks noChangeShapeType="1"/>
            </p:cNvSpPr>
            <p:nvPr/>
          </p:nvSpPr>
          <p:spPr bwMode="auto">
            <a:xfrm>
              <a:off x="2895" y="2848"/>
              <a:ext cx="273" cy="120"/>
            </a:xfrm>
            <a:prstGeom prst="line">
              <a:avLst/>
            </a:prstGeom>
            <a:noFill/>
            <a:ln w="19050">
              <a:solidFill>
                <a:schemeClr val="bg2"/>
              </a:solidFill>
              <a:round/>
              <a:headEnd type="none" w="sm" len="sm"/>
              <a:tailEnd type="none" w="sm" len="sm"/>
            </a:ln>
          </p:spPr>
          <p:txBody>
            <a:bodyPr/>
            <a:lstStyle/>
            <a:p>
              <a:endParaRPr lang="en-US"/>
            </a:p>
          </p:txBody>
        </p:sp>
        <p:sp>
          <p:nvSpPr>
            <p:cNvPr id="51248" name="Line 40"/>
            <p:cNvSpPr>
              <a:spLocks noChangeShapeType="1"/>
            </p:cNvSpPr>
            <p:nvPr/>
          </p:nvSpPr>
          <p:spPr bwMode="auto">
            <a:xfrm>
              <a:off x="1946" y="2626"/>
              <a:ext cx="207" cy="93"/>
            </a:xfrm>
            <a:prstGeom prst="line">
              <a:avLst/>
            </a:prstGeom>
            <a:noFill/>
            <a:ln w="19050">
              <a:solidFill>
                <a:schemeClr val="bg2"/>
              </a:solidFill>
              <a:round/>
              <a:headEnd type="none" w="sm" len="sm"/>
              <a:tailEnd type="none" w="sm" len="sm"/>
            </a:ln>
          </p:spPr>
          <p:txBody>
            <a:bodyPr/>
            <a:lstStyle/>
            <a:p>
              <a:endParaRPr lang="en-US"/>
            </a:p>
          </p:txBody>
        </p:sp>
        <p:sp>
          <p:nvSpPr>
            <p:cNvPr id="51249" name="Line 41"/>
            <p:cNvSpPr>
              <a:spLocks noChangeShapeType="1"/>
            </p:cNvSpPr>
            <p:nvPr/>
          </p:nvSpPr>
          <p:spPr bwMode="auto">
            <a:xfrm>
              <a:off x="1946" y="2010"/>
              <a:ext cx="271" cy="126"/>
            </a:xfrm>
            <a:prstGeom prst="line">
              <a:avLst/>
            </a:prstGeom>
            <a:noFill/>
            <a:ln w="19050">
              <a:solidFill>
                <a:schemeClr val="bg2"/>
              </a:solidFill>
              <a:round/>
              <a:headEnd type="none" w="sm" len="sm"/>
              <a:tailEnd type="none" w="sm" len="sm"/>
            </a:ln>
          </p:spPr>
          <p:txBody>
            <a:bodyPr/>
            <a:lstStyle/>
            <a:p>
              <a:endParaRPr lang="en-US"/>
            </a:p>
          </p:txBody>
        </p:sp>
        <p:sp>
          <p:nvSpPr>
            <p:cNvPr id="51250" name="Line 42"/>
            <p:cNvSpPr>
              <a:spLocks noChangeShapeType="1"/>
            </p:cNvSpPr>
            <p:nvPr/>
          </p:nvSpPr>
          <p:spPr bwMode="auto">
            <a:xfrm>
              <a:off x="2393" y="3043"/>
              <a:ext cx="227" cy="103"/>
            </a:xfrm>
            <a:prstGeom prst="line">
              <a:avLst/>
            </a:prstGeom>
            <a:noFill/>
            <a:ln w="19050">
              <a:solidFill>
                <a:schemeClr val="bg2"/>
              </a:solidFill>
              <a:round/>
              <a:headEnd type="none" w="sm" len="sm"/>
              <a:tailEnd type="none" w="sm" len="sm"/>
            </a:ln>
          </p:spPr>
          <p:txBody>
            <a:bodyPr/>
            <a:lstStyle/>
            <a:p>
              <a:endParaRPr lang="en-US"/>
            </a:p>
          </p:txBody>
        </p:sp>
        <p:sp>
          <p:nvSpPr>
            <p:cNvPr id="51251" name="Line 43"/>
            <p:cNvSpPr>
              <a:spLocks noChangeShapeType="1"/>
            </p:cNvSpPr>
            <p:nvPr/>
          </p:nvSpPr>
          <p:spPr bwMode="auto">
            <a:xfrm>
              <a:off x="1946" y="3264"/>
              <a:ext cx="272" cy="120"/>
            </a:xfrm>
            <a:prstGeom prst="line">
              <a:avLst/>
            </a:prstGeom>
            <a:noFill/>
            <a:ln w="19050">
              <a:solidFill>
                <a:schemeClr val="bg2"/>
              </a:solidFill>
              <a:round/>
              <a:headEnd type="none" w="sm" len="sm"/>
              <a:tailEnd type="none" w="sm" len="sm"/>
            </a:ln>
          </p:spPr>
          <p:txBody>
            <a:bodyPr/>
            <a:lstStyle/>
            <a:p>
              <a:endParaRPr lang="en-US"/>
            </a:p>
          </p:txBody>
        </p:sp>
        <p:sp>
          <p:nvSpPr>
            <p:cNvPr id="51252" name="Line 44"/>
            <p:cNvSpPr>
              <a:spLocks noChangeShapeType="1"/>
            </p:cNvSpPr>
            <p:nvPr/>
          </p:nvSpPr>
          <p:spPr bwMode="auto">
            <a:xfrm>
              <a:off x="2903" y="3272"/>
              <a:ext cx="271" cy="120"/>
            </a:xfrm>
            <a:prstGeom prst="line">
              <a:avLst/>
            </a:prstGeom>
            <a:noFill/>
            <a:ln w="19050">
              <a:solidFill>
                <a:schemeClr val="bg2"/>
              </a:solidFill>
              <a:round/>
              <a:headEnd type="none" w="sm" len="sm"/>
              <a:tailEnd type="none" w="sm" len="sm"/>
            </a:ln>
          </p:spPr>
          <p:txBody>
            <a:bodyPr/>
            <a:lstStyle/>
            <a:p>
              <a:endParaRPr lang="en-US"/>
            </a:p>
          </p:txBody>
        </p:sp>
        <p:sp>
          <p:nvSpPr>
            <p:cNvPr id="51253" name="Line 45"/>
            <p:cNvSpPr>
              <a:spLocks noChangeShapeType="1"/>
            </p:cNvSpPr>
            <p:nvPr/>
          </p:nvSpPr>
          <p:spPr bwMode="auto">
            <a:xfrm>
              <a:off x="2382" y="3459"/>
              <a:ext cx="224" cy="101"/>
            </a:xfrm>
            <a:prstGeom prst="line">
              <a:avLst/>
            </a:prstGeom>
            <a:noFill/>
            <a:ln w="19050">
              <a:solidFill>
                <a:schemeClr val="bg2"/>
              </a:solidFill>
              <a:round/>
              <a:headEnd type="none" w="sm" len="sm"/>
              <a:tailEnd type="none" w="sm" len="sm"/>
            </a:ln>
          </p:spPr>
          <p:txBody>
            <a:bodyPr/>
            <a:lstStyle/>
            <a:p>
              <a:endParaRPr lang="en-US"/>
            </a:p>
          </p:txBody>
        </p:sp>
        <p:sp>
          <p:nvSpPr>
            <p:cNvPr id="51254" name="Line 46"/>
            <p:cNvSpPr>
              <a:spLocks noChangeShapeType="1"/>
            </p:cNvSpPr>
            <p:nvPr/>
          </p:nvSpPr>
          <p:spPr bwMode="auto">
            <a:xfrm flipV="1">
              <a:off x="2030" y="3042"/>
              <a:ext cx="241" cy="108"/>
            </a:xfrm>
            <a:prstGeom prst="line">
              <a:avLst/>
            </a:prstGeom>
            <a:noFill/>
            <a:ln w="19050">
              <a:solidFill>
                <a:schemeClr val="bg2"/>
              </a:solidFill>
              <a:round/>
              <a:headEnd type="none" w="sm" len="sm"/>
              <a:tailEnd type="none" w="sm" len="sm"/>
            </a:ln>
          </p:spPr>
          <p:txBody>
            <a:bodyPr/>
            <a:lstStyle/>
            <a:p>
              <a:endParaRPr lang="en-US"/>
            </a:p>
          </p:txBody>
        </p:sp>
        <p:sp>
          <p:nvSpPr>
            <p:cNvPr id="51255" name="Line 47"/>
            <p:cNvSpPr>
              <a:spLocks noChangeShapeType="1"/>
            </p:cNvSpPr>
            <p:nvPr/>
          </p:nvSpPr>
          <p:spPr bwMode="auto">
            <a:xfrm flipV="1">
              <a:off x="2435" y="3268"/>
              <a:ext cx="265" cy="117"/>
            </a:xfrm>
            <a:prstGeom prst="line">
              <a:avLst/>
            </a:prstGeom>
            <a:noFill/>
            <a:ln w="19050">
              <a:solidFill>
                <a:schemeClr val="bg2"/>
              </a:solidFill>
              <a:round/>
              <a:headEnd type="none" w="sm" len="sm"/>
              <a:tailEnd type="none" w="sm" len="sm"/>
            </a:ln>
          </p:spPr>
          <p:txBody>
            <a:bodyPr/>
            <a:lstStyle/>
            <a:p>
              <a:endParaRPr lang="en-US"/>
            </a:p>
          </p:txBody>
        </p:sp>
        <p:sp>
          <p:nvSpPr>
            <p:cNvPr id="51256" name="Line 48"/>
            <p:cNvSpPr>
              <a:spLocks noChangeShapeType="1"/>
            </p:cNvSpPr>
            <p:nvPr/>
          </p:nvSpPr>
          <p:spPr bwMode="auto">
            <a:xfrm flipV="1">
              <a:off x="2999" y="3463"/>
              <a:ext cx="215" cy="94"/>
            </a:xfrm>
            <a:prstGeom prst="line">
              <a:avLst/>
            </a:prstGeom>
            <a:noFill/>
            <a:ln w="19050">
              <a:solidFill>
                <a:schemeClr val="bg2"/>
              </a:solidFill>
              <a:round/>
              <a:headEnd type="none" w="sm" len="sm"/>
              <a:tailEnd type="none" w="sm" len="sm"/>
            </a:ln>
          </p:spPr>
          <p:txBody>
            <a:bodyPr/>
            <a:lstStyle/>
            <a:p>
              <a:endParaRPr lang="en-US"/>
            </a:p>
          </p:txBody>
        </p:sp>
        <p:sp>
          <p:nvSpPr>
            <p:cNvPr id="51257" name="Line 49"/>
            <p:cNvSpPr>
              <a:spLocks noChangeShapeType="1"/>
            </p:cNvSpPr>
            <p:nvPr/>
          </p:nvSpPr>
          <p:spPr bwMode="auto">
            <a:xfrm flipV="1">
              <a:off x="2979" y="3048"/>
              <a:ext cx="231" cy="99"/>
            </a:xfrm>
            <a:prstGeom prst="line">
              <a:avLst/>
            </a:prstGeom>
            <a:noFill/>
            <a:ln w="19050">
              <a:solidFill>
                <a:schemeClr val="bg2"/>
              </a:solidFill>
              <a:round/>
              <a:headEnd type="none" w="sm" len="sm"/>
              <a:tailEnd type="none" w="sm" len="sm"/>
            </a:ln>
          </p:spPr>
          <p:txBody>
            <a:bodyPr/>
            <a:lstStyle/>
            <a:p>
              <a:endParaRPr lang="en-US"/>
            </a:p>
          </p:txBody>
        </p:sp>
        <p:sp>
          <p:nvSpPr>
            <p:cNvPr id="51258" name="Line 50"/>
            <p:cNvSpPr>
              <a:spLocks noChangeShapeType="1"/>
            </p:cNvSpPr>
            <p:nvPr/>
          </p:nvSpPr>
          <p:spPr bwMode="auto">
            <a:xfrm flipV="1">
              <a:off x="2907" y="2825"/>
              <a:ext cx="300" cy="133"/>
            </a:xfrm>
            <a:prstGeom prst="line">
              <a:avLst/>
            </a:prstGeom>
            <a:noFill/>
            <a:ln w="19050">
              <a:solidFill>
                <a:schemeClr val="bg2"/>
              </a:solidFill>
              <a:round/>
              <a:headEnd type="none" w="sm" len="sm"/>
              <a:tailEnd type="none" w="sm" len="sm"/>
            </a:ln>
          </p:spPr>
          <p:txBody>
            <a:bodyPr/>
            <a:lstStyle/>
            <a:p>
              <a:endParaRPr lang="en-US"/>
            </a:p>
          </p:txBody>
        </p:sp>
        <p:sp>
          <p:nvSpPr>
            <p:cNvPr id="51259" name="Line 51"/>
            <p:cNvSpPr>
              <a:spLocks noChangeShapeType="1"/>
            </p:cNvSpPr>
            <p:nvPr/>
          </p:nvSpPr>
          <p:spPr bwMode="auto">
            <a:xfrm flipV="1">
              <a:off x="2435" y="2837"/>
              <a:ext cx="294" cy="132"/>
            </a:xfrm>
            <a:prstGeom prst="line">
              <a:avLst/>
            </a:prstGeom>
            <a:noFill/>
            <a:ln w="19050">
              <a:solidFill>
                <a:schemeClr val="bg2"/>
              </a:solidFill>
              <a:round/>
              <a:headEnd type="none" w="sm" len="sm"/>
              <a:tailEnd type="none" w="sm" len="sm"/>
            </a:ln>
          </p:spPr>
          <p:txBody>
            <a:bodyPr/>
            <a:lstStyle/>
            <a:p>
              <a:endParaRPr lang="en-US"/>
            </a:p>
          </p:txBody>
        </p:sp>
        <p:sp>
          <p:nvSpPr>
            <p:cNvPr id="51260" name="Line 52"/>
            <p:cNvSpPr>
              <a:spLocks noChangeShapeType="1"/>
            </p:cNvSpPr>
            <p:nvPr/>
          </p:nvSpPr>
          <p:spPr bwMode="auto">
            <a:xfrm flipV="1">
              <a:off x="2505" y="2620"/>
              <a:ext cx="219" cy="98"/>
            </a:xfrm>
            <a:prstGeom prst="line">
              <a:avLst/>
            </a:prstGeom>
            <a:noFill/>
            <a:ln w="19050">
              <a:solidFill>
                <a:schemeClr val="bg2"/>
              </a:solidFill>
              <a:round/>
              <a:headEnd type="none" w="sm" len="sm"/>
              <a:tailEnd type="none" w="sm" len="sm"/>
            </a:ln>
          </p:spPr>
          <p:txBody>
            <a:bodyPr/>
            <a:lstStyle/>
            <a:p>
              <a:endParaRPr lang="en-US"/>
            </a:p>
          </p:txBody>
        </p:sp>
        <p:sp>
          <p:nvSpPr>
            <p:cNvPr id="51261" name="Line 53"/>
            <p:cNvSpPr>
              <a:spLocks noChangeShapeType="1"/>
            </p:cNvSpPr>
            <p:nvPr/>
          </p:nvSpPr>
          <p:spPr bwMode="auto">
            <a:xfrm flipV="1">
              <a:off x="1960" y="2417"/>
              <a:ext cx="272" cy="121"/>
            </a:xfrm>
            <a:prstGeom prst="line">
              <a:avLst/>
            </a:prstGeom>
            <a:noFill/>
            <a:ln w="19050">
              <a:solidFill>
                <a:schemeClr val="bg2"/>
              </a:solidFill>
              <a:round/>
              <a:headEnd type="none" w="sm" len="sm"/>
              <a:tailEnd type="none" w="sm" len="sm"/>
            </a:ln>
          </p:spPr>
          <p:txBody>
            <a:bodyPr/>
            <a:lstStyle/>
            <a:p>
              <a:endParaRPr lang="en-US"/>
            </a:p>
          </p:txBody>
        </p:sp>
        <p:sp>
          <p:nvSpPr>
            <p:cNvPr id="51262" name="Line 54"/>
            <p:cNvSpPr>
              <a:spLocks noChangeShapeType="1"/>
            </p:cNvSpPr>
            <p:nvPr/>
          </p:nvSpPr>
          <p:spPr bwMode="auto">
            <a:xfrm flipV="1">
              <a:off x="2429" y="2017"/>
              <a:ext cx="272" cy="121"/>
            </a:xfrm>
            <a:prstGeom prst="line">
              <a:avLst/>
            </a:prstGeom>
            <a:noFill/>
            <a:ln w="19050">
              <a:solidFill>
                <a:schemeClr val="bg2"/>
              </a:solidFill>
              <a:round/>
              <a:headEnd type="none" w="sm" len="sm"/>
              <a:tailEnd type="none" w="sm" len="sm"/>
            </a:ln>
          </p:spPr>
          <p:txBody>
            <a:bodyPr/>
            <a:lstStyle/>
            <a:p>
              <a:endParaRPr lang="en-US"/>
            </a:p>
          </p:txBody>
        </p:sp>
        <p:sp>
          <p:nvSpPr>
            <p:cNvPr id="51263" name="Line 55"/>
            <p:cNvSpPr>
              <a:spLocks noChangeShapeType="1"/>
            </p:cNvSpPr>
            <p:nvPr/>
          </p:nvSpPr>
          <p:spPr bwMode="auto">
            <a:xfrm flipV="1">
              <a:off x="2481" y="2211"/>
              <a:ext cx="211" cy="95"/>
            </a:xfrm>
            <a:prstGeom prst="line">
              <a:avLst/>
            </a:prstGeom>
            <a:noFill/>
            <a:ln w="19050">
              <a:solidFill>
                <a:schemeClr val="bg2"/>
              </a:solidFill>
              <a:round/>
              <a:headEnd type="none" w="sm" len="sm"/>
              <a:tailEnd type="none" w="sm" len="sm"/>
            </a:ln>
          </p:spPr>
          <p:txBody>
            <a:bodyPr/>
            <a:lstStyle/>
            <a:p>
              <a:endParaRPr lang="en-US"/>
            </a:p>
          </p:txBody>
        </p:sp>
        <p:sp>
          <p:nvSpPr>
            <p:cNvPr id="51264" name="Line 56"/>
            <p:cNvSpPr>
              <a:spLocks noChangeShapeType="1"/>
            </p:cNvSpPr>
            <p:nvPr/>
          </p:nvSpPr>
          <p:spPr bwMode="auto">
            <a:xfrm flipV="1">
              <a:off x="2982" y="2420"/>
              <a:ext cx="199" cy="85"/>
            </a:xfrm>
            <a:prstGeom prst="line">
              <a:avLst/>
            </a:prstGeom>
            <a:noFill/>
            <a:ln w="19050">
              <a:solidFill>
                <a:schemeClr val="bg2"/>
              </a:solidFill>
              <a:round/>
              <a:headEnd type="none" w="sm" len="sm"/>
              <a:tailEnd type="none" w="sm" len="sm"/>
            </a:ln>
          </p:spPr>
          <p:txBody>
            <a:bodyPr/>
            <a:lstStyle/>
            <a:p>
              <a:endParaRPr lang="en-US"/>
            </a:p>
          </p:txBody>
        </p:sp>
        <p:sp>
          <p:nvSpPr>
            <p:cNvPr id="51265" name="Line 57"/>
            <p:cNvSpPr>
              <a:spLocks noChangeShapeType="1"/>
            </p:cNvSpPr>
            <p:nvPr/>
          </p:nvSpPr>
          <p:spPr bwMode="auto">
            <a:xfrm flipV="1">
              <a:off x="2995" y="2216"/>
              <a:ext cx="214" cy="94"/>
            </a:xfrm>
            <a:prstGeom prst="line">
              <a:avLst/>
            </a:prstGeom>
            <a:noFill/>
            <a:ln w="19050">
              <a:solidFill>
                <a:schemeClr val="bg2"/>
              </a:solidFill>
              <a:round/>
              <a:headEnd type="none" w="sm" len="sm"/>
              <a:tailEnd type="none" w="sm" len="sm"/>
            </a:ln>
          </p:spPr>
          <p:txBody>
            <a:bodyPr/>
            <a:lstStyle/>
            <a:p>
              <a:endParaRPr lang="en-US"/>
            </a:p>
          </p:txBody>
        </p:sp>
        <p:sp>
          <p:nvSpPr>
            <p:cNvPr id="51266" name="Line 58"/>
            <p:cNvSpPr>
              <a:spLocks noChangeShapeType="1"/>
            </p:cNvSpPr>
            <p:nvPr/>
          </p:nvSpPr>
          <p:spPr bwMode="auto">
            <a:xfrm>
              <a:off x="2914" y="2216"/>
              <a:ext cx="203" cy="91"/>
            </a:xfrm>
            <a:prstGeom prst="line">
              <a:avLst/>
            </a:prstGeom>
            <a:noFill/>
            <a:ln w="19050">
              <a:solidFill>
                <a:schemeClr val="bg2"/>
              </a:solidFill>
              <a:round/>
              <a:headEnd type="none" w="sm" len="sm"/>
              <a:tailEnd type="none" w="sm" len="sm"/>
            </a:ln>
          </p:spPr>
          <p:txBody>
            <a:bodyPr/>
            <a:lstStyle/>
            <a:p>
              <a:endParaRPr lang="en-US"/>
            </a:p>
          </p:txBody>
        </p:sp>
        <p:sp>
          <p:nvSpPr>
            <p:cNvPr id="51267" name="Line 59"/>
            <p:cNvSpPr>
              <a:spLocks noChangeShapeType="1"/>
            </p:cNvSpPr>
            <p:nvPr/>
          </p:nvSpPr>
          <p:spPr bwMode="auto">
            <a:xfrm flipV="1">
              <a:off x="2034" y="1795"/>
              <a:ext cx="231" cy="100"/>
            </a:xfrm>
            <a:prstGeom prst="line">
              <a:avLst/>
            </a:prstGeom>
            <a:noFill/>
            <a:ln w="19050">
              <a:solidFill>
                <a:schemeClr val="bg2"/>
              </a:solidFill>
              <a:round/>
              <a:headEnd type="none" w="sm" len="sm"/>
              <a:tailEnd type="none" w="sm" len="sm"/>
            </a:ln>
          </p:spPr>
          <p:txBody>
            <a:bodyPr/>
            <a:lstStyle/>
            <a:p>
              <a:endParaRPr lang="en-US"/>
            </a:p>
          </p:txBody>
        </p:sp>
        <p:sp>
          <p:nvSpPr>
            <p:cNvPr id="51268" name="Line 60"/>
            <p:cNvSpPr>
              <a:spLocks noChangeShapeType="1"/>
            </p:cNvSpPr>
            <p:nvPr/>
          </p:nvSpPr>
          <p:spPr bwMode="auto">
            <a:xfrm flipV="1">
              <a:off x="2975" y="1795"/>
              <a:ext cx="240" cy="103"/>
            </a:xfrm>
            <a:prstGeom prst="line">
              <a:avLst/>
            </a:prstGeom>
            <a:noFill/>
            <a:ln w="19050">
              <a:solidFill>
                <a:schemeClr val="bg2"/>
              </a:solidFill>
              <a:round/>
              <a:headEnd type="none" w="sm" len="sm"/>
              <a:tailEnd type="none" w="sm" len="sm"/>
            </a:ln>
          </p:spPr>
          <p:txBody>
            <a:bodyPr/>
            <a:lstStyle/>
            <a:p>
              <a:endParaRPr lang="en-US"/>
            </a:p>
          </p:txBody>
        </p:sp>
        <p:sp>
          <p:nvSpPr>
            <p:cNvPr id="51269" name="Line 61"/>
            <p:cNvSpPr>
              <a:spLocks noChangeShapeType="1"/>
            </p:cNvSpPr>
            <p:nvPr/>
          </p:nvSpPr>
          <p:spPr bwMode="auto">
            <a:xfrm flipV="1">
              <a:off x="2434" y="1604"/>
              <a:ext cx="261" cy="112"/>
            </a:xfrm>
            <a:prstGeom prst="line">
              <a:avLst/>
            </a:prstGeom>
            <a:noFill/>
            <a:ln w="19050">
              <a:solidFill>
                <a:schemeClr val="bg2"/>
              </a:solidFill>
              <a:round/>
              <a:headEnd type="none" w="sm" len="sm"/>
              <a:tailEnd type="none" w="sm" len="sm"/>
            </a:ln>
          </p:spPr>
          <p:txBody>
            <a:bodyPr/>
            <a:lstStyle/>
            <a:p>
              <a:endParaRPr lang="en-US"/>
            </a:p>
          </p:txBody>
        </p:sp>
        <p:sp>
          <p:nvSpPr>
            <p:cNvPr id="51270" name="Line 62"/>
            <p:cNvSpPr>
              <a:spLocks noChangeShapeType="1"/>
            </p:cNvSpPr>
            <p:nvPr/>
          </p:nvSpPr>
          <p:spPr bwMode="auto">
            <a:xfrm flipH="1">
              <a:off x="2325" y="1881"/>
              <a:ext cx="2" cy="189"/>
            </a:xfrm>
            <a:prstGeom prst="line">
              <a:avLst/>
            </a:prstGeom>
            <a:noFill/>
            <a:ln w="19050">
              <a:solidFill>
                <a:schemeClr val="bg2"/>
              </a:solidFill>
              <a:round/>
              <a:headEnd type="none" w="sm" len="sm"/>
              <a:tailEnd type="none" w="sm" len="sm"/>
            </a:ln>
          </p:spPr>
          <p:txBody>
            <a:bodyPr/>
            <a:lstStyle/>
            <a:p>
              <a:endParaRPr lang="en-US"/>
            </a:p>
          </p:txBody>
        </p:sp>
        <p:sp>
          <p:nvSpPr>
            <p:cNvPr id="51271" name="Line 63"/>
            <p:cNvSpPr>
              <a:spLocks noChangeShapeType="1"/>
            </p:cNvSpPr>
            <p:nvPr/>
          </p:nvSpPr>
          <p:spPr bwMode="auto">
            <a:xfrm>
              <a:off x="2326" y="2295"/>
              <a:ext cx="1" cy="370"/>
            </a:xfrm>
            <a:prstGeom prst="line">
              <a:avLst/>
            </a:prstGeom>
            <a:noFill/>
            <a:ln w="19050">
              <a:solidFill>
                <a:schemeClr val="bg2"/>
              </a:solidFill>
              <a:round/>
              <a:headEnd type="none" w="sm" len="sm"/>
              <a:tailEnd type="none" w="sm" len="sm"/>
            </a:ln>
          </p:spPr>
          <p:txBody>
            <a:bodyPr/>
            <a:lstStyle/>
            <a:p>
              <a:endParaRPr lang="en-US"/>
            </a:p>
          </p:txBody>
        </p:sp>
        <p:sp>
          <p:nvSpPr>
            <p:cNvPr id="51272" name="Line 64"/>
            <p:cNvSpPr>
              <a:spLocks noChangeShapeType="1"/>
            </p:cNvSpPr>
            <p:nvPr/>
          </p:nvSpPr>
          <p:spPr bwMode="auto">
            <a:xfrm>
              <a:off x="2326" y="2991"/>
              <a:ext cx="1" cy="387"/>
            </a:xfrm>
            <a:prstGeom prst="line">
              <a:avLst/>
            </a:prstGeom>
            <a:noFill/>
            <a:ln w="19050">
              <a:solidFill>
                <a:schemeClr val="bg2"/>
              </a:solidFill>
              <a:round/>
              <a:headEnd type="none" w="sm" len="sm"/>
              <a:tailEnd type="none" w="sm" len="sm"/>
            </a:ln>
          </p:spPr>
          <p:txBody>
            <a:bodyPr/>
            <a:lstStyle/>
            <a:p>
              <a:endParaRPr lang="en-US"/>
            </a:p>
          </p:txBody>
        </p:sp>
        <p:sp>
          <p:nvSpPr>
            <p:cNvPr id="51273" name="Line 65"/>
            <p:cNvSpPr>
              <a:spLocks noChangeShapeType="1"/>
            </p:cNvSpPr>
            <p:nvPr/>
          </p:nvSpPr>
          <p:spPr bwMode="auto">
            <a:xfrm>
              <a:off x="2801" y="3121"/>
              <a:ext cx="1" cy="399"/>
            </a:xfrm>
            <a:prstGeom prst="line">
              <a:avLst/>
            </a:prstGeom>
            <a:noFill/>
            <a:ln w="19050">
              <a:solidFill>
                <a:schemeClr val="bg2"/>
              </a:solidFill>
              <a:round/>
              <a:headEnd type="none" w="sm" len="sm"/>
              <a:tailEnd type="none" w="sm" len="sm"/>
            </a:ln>
          </p:spPr>
          <p:txBody>
            <a:bodyPr/>
            <a:lstStyle/>
            <a:p>
              <a:endParaRPr lang="en-US"/>
            </a:p>
          </p:txBody>
        </p:sp>
        <p:sp>
          <p:nvSpPr>
            <p:cNvPr id="51274" name="Line 66"/>
            <p:cNvSpPr>
              <a:spLocks noChangeShapeType="1"/>
            </p:cNvSpPr>
            <p:nvPr/>
          </p:nvSpPr>
          <p:spPr bwMode="auto">
            <a:xfrm>
              <a:off x="3277" y="2988"/>
              <a:ext cx="1" cy="387"/>
            </a:xfrm>
            <a:prstGeom prst="line">
              <a:avLst/>
            </a:prstGeom>
            <a:noFill/>
            <a:ln w="19050">
              <a:solidFill>
                <a:schemeClr val="bg2"/>
              </a:solidFill>
              <a:round/>
              <a:headEnd type="none" w="sm" len="sm"/>
              <a:tailEnd type="none" w="sm" len="sm"/>
            </a:ln>
          </p:spPr>
          <p:txBody>
            <a:bodyPr/>
            <a:lstStyle/>
            <a:p>
              <a:endParaRPr lang="en-US"/>
            </a:p>
          </p:txBody>
        </p:sp>
        <p:sp>
          <p:nvSpPr>
            <p:cNvPr id="51275" name="Line 67"/>
            <p:cNvSpPr>
              <a:spLocks noChangeShapeType="1"/>
            </p:cNvSpPr>
            <p:nvPr/>
          </p:nvSpPr>
          <p:spPr bwMode="auto">
            <a:xfrm>
              <a:off x="1855" y="2702"/>
              <a:ext cx="1" cy="411"/>
            </a:xfrm>
            <a:prstGeom prst="line">
              <a:avLst/>
            </a:prstGeom>
            <a:noFill/>
            <a:ln w="19050">
              <a:solidFill>
                <a:schemeClr val="bg2"/>
              </a:solidFill>
              <a:round/>
              <a:headEnd type="none" w="sm" len="sm"/>
              <a:tailEnd type="none" w="sm" len="sm"/>
            </a:ln>
          </p:spPr>
          <p:txBody>
            <a:bodyPr/>
            <a:lstStyle/>
            <a:p>
              <a:endParaRPr lang="en-US"/>
            </a:p>
          </p:txBody>
        </p:sp>
        <p:sp>
          <p:nvSpPr>
            <p:cNvPr id="51276" name="Line 68"/>
            <p:cNvSpPr>
              <a:spLocks noChangeShapeType="1"/>
            </p:cNvSpPr>
            <p:nvPr/>
          </p:nvSpPr>
          <p:spPr bwMode="auto">
            <a:xfrm>
              <a:off x="1855" y="2169"/>
              <a:ext cx="1" cy="361"/>
            </a:xfrm>
            <a:prstGeom prst="line">
              <a:avLst/>
            </a:prstGeom>
            <a:noFill/>
            <a:ln w="19050">
              <a:solidFill>
                <a:schemeClr val="bg2"/>
              </a:solidFill>
              <a:round/>
              <a:headEnd type="none" w="sm" len="sm"/>
              <a:tailEnd type="none" w="sm" len="sm"/>
            </a:ln>
          </p:spPr>
          <p:txBody>
            <a:bodyPr/>
            <a:lstStyle/>
            <a:p>
              <a:endParaRPr lang="en-US"/>
            </a:p>
          </p:txBody>
        </p:sp>
        <p:sp>
          <p:nvSpPr>
            <p:cNvPr id="51277" name="Line 69"/>
            <p:cNvSpPr>
              <a:spLocks noChangeShapeType="1"/>
            </p:cNvSpPr>
            <p:nvPr/>
          </p:nvSpPr>
          <p:spPr bwMode="auto">
            <a:xfrm>
              <a:off x="3274" y="2304"/>
              <a:ext cx="1" cy="366"/>
            </a:xfrm>
            <a:prstGeom prst="line">
              <a:avLst/>
            </a:prstGeom>
            <a:noFill/>
            <a:ln w="19050">
              <a:solidFill>
                <a:schemeClr val="bg2"/>
              </a:solidFill>
              <a:round/>
              <a:headEnd type="none" w="sm" len="sm"/>
              <a:tailEnd type="none" w="sm" len="sm"/>
            </a:ln>
          </p:spPr>
          <p:txBody>
            <a:bodyPr/>
            <a:lstStyle/>
            <a:p>
              <a:endParaRPr lang="en-US"/>
            </a:p>
          </p:txBody>
        </p:sp>
        <p:sp>
          <p:nvSpPr>
            <p:cNvPr id="51278" name="Line 70"/>
            <p:cNvSpPr>
              <a:spLocks noChangeShapeType="1"/>
            </p:cNvSpPr>
            <p:nvPr/>
          </p:nvSpPr>
          <p:spPr bwMode="auto">
            <a:xfrm>
              <a:off x="2801" y="2608"/>
              <a:ext cx="1" cy="337"/>
            </a:xfrm>
            <a:prstGeom prst="line">
              <a:avLst/>
            </a:prstGeom>
            <a:noFill/>
            <a:ln w="19050">
              <a:solidFill>
                <a:schemeClr val="bg2"/>
              </a:solidFill>
              <a:round/>
              <a:headEnd type="none" w="sm" len="sm"/>
              <a:tailEnd type="none" w="sm" len="sm"/>
            </a:ln>
          </p:spPr>
          <p:txBody>
            <a:bodyPr/>
            <a:lstStyle/>
            <a:p>
              <a:endParaRPr lang="en-US"/>
            </a:p>
          </p:txBody>
        </p:sp>
        <p:sp>
          <p:nvSpPr>
            <p:cNvPr id="51279" name="Line 71"/>
            <p:cNvSpPr>
              <a:spLocks noChangeShapeType="1"/>
            </p:cNvSpPr>
            <p:nvPr/>
          </p:nvSpPr>
          <p:spPr bwMode="auto">
            <a:xfrm>
              <a:off x="3743" y="2166"/>
              <a:ext cx="1" cy="366"/>
            </a:xfrm>
            <a:prstGeom prst="line">
              <a:avLst/>
            </a:prstGeom>
            <a:noFill/>
            <a:ln w="19050">
              <a:solidFill>
                <a:schemeClr val="bg2"/>
              </a:solidFill>
              <a:round/>
              <a:headEnd type="none" w="sm" len="sm"/>
              <a:tailEnd type="none" w="sm" len="sm"/>
            </a:ln>
          </p:spPr>
          <p:txBody>
            <a:bodyPr/>
            <a:lstStyle/>
            <a:p>
              <a:endParaRPr lang="en-US"/>
            </a:p>
          </p:txBody>
        </p:sp>
        <p:sp>
          <p:nvSpPr>
            <p:cNvPr id="51280" name="Line 72"/>
            <p:cNvSpPr>
              <a:spLocks noChangeShapeType="1"/>
            </p:cNvSpPr>
            <p:nvPr/>
          </p:nvSpPr>
          <p:spPr bwMode="auto">
            <a:xfrm flipH="1">
              <a:off x="3745" y="2705"/>
              <a:ext cx="1" cy="408"/>
            </a:xfrm>
            <a:prstGeom prst="line">
              <a:avLst/>
            </a:prstGeom>
            <a:noFill/>
            <a:ln w="19050">
              <a:solidFill>
                <a:schemeClr val="bg2"/>
              </a:solidFill>
              <a:round/>
              <a:headEnd type="none" w="sm" len="sm"/>
              <a:tailEnd type="none" w="sm" len="sm"/>
            </a:ln>
          </p:spPr>
          <p:txBody>
            <a:bodyPr/>
            <a:lstStyle/>
            <a:p>
              <a:endParaRPr lang="en-US"/>
            </a:p>
          </p:txBody>
        </p:sp>
        <p:sp>
          <p:nvSpPr>
            <p:cNvPr id="51281" name="Line 73"/>
            <p:cNvSpPr>
              <a:spLocks noChangeShapeType="1"/>
            </p:cNvSpPr>
            <p:nvPr/>
          </p:nvSpPr>
          <p:spPr bwMode="auto">
            <a:xfrm flipV="1">
              <a:off x="3384" y="3257"/>
              <a:ext cx="300" cy="133"/>
            </a:xfrm>
            <a:prstGeom prst="line">
              <a:avLst/>
            </a:prstGeom>
            <a:noFill/>
            <a:ln w="19050">
              <a:solidFill>
                <a:schemeClr val="bg2"/>
              </a:solidFill>
              <a:round/>
              <a:headEnd type="none" w="sm" len="sm"/>
              <a:tailEnd type="none" w="sm" len="sm"/>
            </a:ln>
          </p:spPr>
          <p:txBody>
            <a:bodyPr/>
            <a:lstStyle/>
            <a:p>
              <a:endParaRPr lang="en-US"/>
            </a:p>
          </p:txBody>
        </p:sp>
        <p:sp>
          <p:nvSpPr>
            <p:cNvPr id="51282" name="Line 74"/>
            <p:cNvSpPr>
              <a:spLocks noChangeShapeType="1"/>
            </p:cNvSpPr>
            <p:nvPr/>
          </p:nvSpPr>
          <p:spPr bwMode="auto">
            <a:xfrm flipV="1">
              <a:off x="3453" y="2623"/>
              <a:ext cx="221" cy="95"/>
            </a:xfrm>
            <a:prstGeom prst="line">
              <a:avLst/>
            </a:prstGeom>
            <a:noFill/>
            <a:ln w="19050">
              <a:solidFill>
                <a:schemeClr val="bg2"/>
              </a:solidFill>
              <a:round/>
              <a:headEnd type="none" w="sm" len="sm"/>
              <a:tailEnd type="none" w="sm" len="sm"/>
            </a:ln>
          </p:spPr>
          <p:txBody>
            <a:bodyPr/>
            <a:lstStyle/>
            <a:p>
              <a:endParaRPr lang="en-US"/>
            </a:p>
          </p:txBody>
        </p:sp>
        <p:sp>
          <p:nvSpPr>
            <p:cNvPr id="51283" name="Line 75"/>
            <p:cNvSpPr>
              <a:spLocks noChangeShapeType="1"/>
            </p:cNvSpPr>
            <p:nvPr/>
          </p:nvSpPr>
          <p:spPr bwMode="auto">
            <a:xfrm>
              <a:off x="3375" y="2421"/>
              <a:ext cx="270" cy="124"/>
            </a:xfrm>
            <a:prstGeom prst="line">
              <a:avLst/>
            </a:prstGeom>
            <a:noFill/>
            <a:ln w="19050">
              <a:solidFill>
                <a:schemeClr val="bg2"/>
              </a:solidFill>
              <a:round/>
              <a:headEnd type="none" w="sm" len="sm"/>
              <a:tailEnd type="none" w="sm" len="sm"/>
            </a:ln>
          </p:spPr>
          <p:txBody>
            <a:bodyPr/>
            <a:lstStyle/>
            <a:p>
              <a:endParaRPr lang="en-US"/>
            </a:p>
          </p:txBody>
        </p:sp>
        <p:sp>
          <p:nvSpPr>
            <p:cNvPr id="51284" name="Line 76"/>
            <p:cNvSpPr>
              <a:spLocks noChangeShapeType="1"/>
            </p:cNvSpPr>
            <p:nvPr/>
          </p:nvSpPr>
          <p:spPr bwMode="auto">
            <a:xfrm>
              <a:off x="3336" y="3044"/>
              <a:ext cx="237" cy="109"/>
            </a:xfrm>
            <a:prstGeom prst="line">
              <a:avLst/>
            </a:prstGeom>
            <a:noFill/>
            <a:ln w="19050">
              <a:solidFill>
                <a:schemeClr val="bg2"/>
              </a:solidFill>
              <a:round/>
              <a:headEnd type="none" w="sm" len="sm"/>
              <a:tailEnd type="none" w="sm" len="sm"/>
            </a:ln>
          </p:spPr>
          <p:txBody>
            <a:bodyPr/>
            <a:lstStyle/>
            <a:p>
              <a:endParaRPr lang="en-US"/>
            </a:p>
          </p:txBody>
        </p:sp>
        <p:sp>
          <p:nvSpPr>
            <p:cNvPr id="51285" name="Line 77"/>
            <p:cNvSpPr>
              <a:spLocks noChangeShapeType="1"/>
            </p:cNvSpPr>
            <p:nvPr/>
          </p:nvSpPr>
          <p:spPr bwMode="auto">
            <a:xfrm flipV="1">
              <a:off x="3375" y="2014"/>
              <a:ext cx="300" cy="133"/>
            </a:xfrm>
            <a:prstGeom prst="line">
              <a:avLst/>
            </a:prstGeom>
            <a:noFill/>
            <a:ln w="19050">
              <a:solidFill>
                <a:schemeClr val="bg2"/>
              </a:solidFill>
              <a:round/>
              <a:headEnd type="none" w="sm" len="sm"/>
              <a:tailEnd type="none" w="sm" len="sm"/>
            </a:ln>
          </p:spPr>
          <p:txBody>
            <a:bodyPr/>
            <a:lstStyle/>
            <a:p>
              <a:endParaRPr lang="en-US"/>
            </a:p>
          </p:txBody>
        </p:sp>
        <p:sp>
          <p:nvSpPr>
            <p:cNvPr id="51286" name="Oval 78"/>
            <p:cNvSpPr>
              <a:spLocks noChangeArrowheads="1"/>
            </p:cNvSpPr>
            <p:nvPr/>
          </p:nvSpPr>
          <p:spPr bwMode="auto">
            <a:xfrm>
              <a:off x="2695" y="2896"/>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87" name="Oval 79"/>
            <p:cNvSpPr>
              <a:spLocks noChangeArrowheads="1"/>
            </p:cNvSpPr>
            <p:nvPr/>
          </p:nvSpPr>
          <p:spPr bwMode="auto">
            <a:xfrm>
              <a:off x="3168" y="20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88" name="Oval 80"/>
            <p:cNvSpPr>
              <a:spLocks noChangeArrowheads="1"/>
            </p:cNvSpPr>
            <p:nvPr/>
          </p:nvSpPr>
          <p:spPr bwMode="auto">
            <a:xfrm>
              <a:off x="2222" y="20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1289" name="Text Box 81"/>
            <p:cNvSpPr txBox="1">
              <a:spLocks noChangeArrowheads="1"/>
            </p:cNvSpPr>
            <p:nvPr/>
          </p:nvSpPr>
          <p:spPr bwMode="auto">
            <a:xfrm>
              <a:off x="3296" y="1467"/>
              <a:ext cx="559" cy="173"/>
            </a:xfrm>
            <a:prstGeom prst="rect">
              <a:avLst/>
            </a:prstGeom>
            <a:noFill/>
            <a:ln w="12700">
              <a:noFill/>
              <a:miter lim="800000"/>
              <a:headEnd type="none" w="sm" len="sm"/>
              <a:tailEnd type="none" w="sm" len="sm"/>
            </a:ln>
          </p:spPr>
          <p:txBody>
            <a:bodyPr wrap="none">
              <a:spAutoFit/>
            </a:bodyPr>
            <a:lstStyle/>
            <a:p>
              <a:pPr eaLnBrk="0" hangingPunct="0"/>
              <a:r>
                <a:rPr lang="en-US" sz="1200" b="1">
                  <a:solidFill>
                    <a:schemeClr val="bg2"/>
                  </a:solidFill>
                  <a:latin typeface="Arial" charset="0"/>
                </a:rPr>
                <a:t>Table salt</a:t>
              </a:r>
            </a:p>
          </p:txBody>
        </p:sp>
      </p:grpSp>
      <p:sp>
        <p:nvSpPr>
          <p:cNvPr id="574546" name="AutoShape 82"/>
          <p:cNvSpPr>
            <a:spLocks noChangeArrowheads="1"/>
          </p:cNvSpPr>
          <p:nvPr/>
        </p:nvSpPr>
        <p:spPr bwMode="auto">
          <a:xfrm>
            <a:off x="3429000" y="3743325"/>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47" name="AutoShape 83"/>
          <p:cNvSpPr>
            <a:spLocks noChangeArrowheads="1"/>
          </p:cNvSpPr>
          <p:nvPr/>
        </p:nvSpPr>
        <p:spPr bwMode="auto">
          <a:xfrm>
            <a:off x="3429000" y="2676525"/>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48" name="AutoShape 84"/>
          <p:cNvSpPr>
            <a:spLocks noChangeArrowheads="1"/>
          </p:cNvSpPr>
          <p:nvPr/>
        </p:nvSpPr>
        <p:spPr bwMode="auto">
          <a:xfrm>
            <a:off x="4429125" y="3743325"/>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49" name="AutoShape 85"/>
          <p:cNvSpPr>
            <a:spLocks noChangeArrowheads="1"/>
          </p:cNvSpPr>
          <p:nvPr/>
        </p:nvSpPr>
        <p:spPr bwMode="auto">
          <a:xfrm>
            <a:off x="4429125" y="2676525"/>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50" name="AutoShape 86"/>
          <p:cNvSpPr>
            <a:spLocks noChangeArrowheads="1"/>
          </p:cNvSpPr>
          <p:nvPr/>
        </p:nvSpPr>
        <p:spPr bwMode="auto">
          <a:xfrm>
            <a:off x="3095625" y="4076700"/>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51" name="AutoShape 87"/>
          <p:cNvSpPr>
            <a:spLocks noChangeArrowheads="1"/>
          </p:cNvSpPr>
          <p:nvPr/>
        </p:nvSpPr>
        <p:spPr bwMode="auto">
          <a:xfrm>
            <a:off x="3095625" y="3009900"/>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52" name="AutoShape 88"/>
          <p:cNvSpPr>
            <a:spLocks noChangeArrowheads="1"/>
          </p:cNvSpPr>
          <p:nvPr/>
        </p:nvSpPr>
        <p:spPr bwMode="auto">
          <a:xfrm>
            <a:off x="4095750" y="4076700"/>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
        <p:nvSpPr>
          <p:cNvPr id="574553" name="AutoShape 89"/>
          <p:cNvSpPr>
            <a:spLocks noChangeArrowheads="1"/>
          </p:cNvSpPr>
          <p:nvPr/>
        </p:nvSpPr>
        <p:spPr bwMode="auto">
          <a:xfrm>
            <a:off x="4095750" y="3009900"/>
            <a:ext cx="1343025" cy="1409700"/>
          </a:xfrm>
          <a:prstGeom prst="cube">
            <a:avLst>
              <a:gd name="adj" fmla="val 25000"/>
            </a:avLst>
          </a:prstGeom>
          <a:solidFill>
            <a:srgbClr val="99FF99">
              <a:alpha val="21960"/>
            </a:srgbClr>
          </a:solidFill>
          <a:ln w="12700">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7 -4.44444E-6 L -0.36875 -0.20139 " pathEditMode="relative" ptsTypes="AA">
                                      <p:cBhvr>
                                        <p:cTn id="6" dur="2000" spd="-100000" fill="hold"/>
                                        <p:tgtEl>
                                          <p:spTgt spid="57455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5.83333E-6 -1.11111E-6 L 0.47813 0.11389 " pathEditMode="relative" ptsTypes="AA">
                                      <p:cBhvr>
                                        <p:cTn id="10" dur="2000" spd="-100000" fill="hold"/>
                                        <p:tgtEl>
                                          <p:spTgt spid="57455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5E-6 -6.66667E-6 L 0.45729 -0.30001 " pathEditMode="relative" ptsTypes="AA">
                                      <p:cBhvr>
                                        <p:cTn id="14" dur="2000" spd="-100000" fill="hold"/>
                                        <p:tgtEl>
                                          <p:spTgt spid="57455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4.16667E-6 4.44444E-6 L -0.38125 0.06666 " pathEditMode="relative" ptsTypes="AA">
                                      <p:cBhvr>
                                        <p:cTn id="18" dur="2000" spd="-100000" fill="hold"/>
                                        <p:tgtEl>
                                          <p:spTgt spid="574550"/>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8.33333E-7 -5.55556E-6 L -0.23334 -0.32918 " pathEditMode="relative" ptsTypes="AA">
                                      <p:cBhvr>
                                        <p:cTn id="22" dur="2000" spd="-100000" fill="hold"/>
                                        <p:tgtEl>
                                          <p:spTgt spid="57454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8.33333E-7 -5.55556E-6 L 0.30834 -0.32918 " pathEditMode="relative" ptsTypes="AA">
                                      <p:cBhvr>
                                        <p:cTn id="26" dur="2000" spd="-100000" fill="hold"/>
                                        <p:tgtEl>
                                          <p:spTgt spid="574549"/>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dissolve">
                                      <p:cBhvr>
                                        <p:cTn id="31" dur="500"/>
                                        <p:tgtEl>
                                          <p:spTgt spid="2"/>
                                        </p:tgtEl>
                                      </p:cBhvr>
                                    </p:animEffect>
                                  </p:childTnLst>
                                </p:cTn>
                              </p:par>
                              <p:par>
                                <p:cTn id="32" presetID="9" presetClass="exit" presetSubtype="0" fill="hold" grpId="0" nodeType="withEffect">
                                  <p:stCondLst>
                                    <p:cond delay="0"/>
                                  </p:stCondLst>
                                  <p:childTnLst>
                                    <p:animEffect transition="out" filter="dissolve">
                                      <p:cBhvr>
                                        <p:cTn id="33" dur="500"/>
                                        <p:tgtEl>
                                          <p:spTgt spid="574546"/>
                                        </p:tgtEl>
                                      </p:cBhvr>
                                    </p:animEffect>
                                    <p:set>
                                      <p:cBhvr>
                                        <p:cTn id="34" dur="1" fill="hold">
                                          <p:stCondLst>
                                            <p:cond delay="499"/>
                                          </p:stCondLst>
                                        </p:cTn>
                                        <p:tgtEl>
                                          <p:spTgt spid="574546"/>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574547"/>
                                        </p:tgtEl>
                                      </p:cBhvr>
                                    </p:animEffect>
                                    <p:set>
                                      <p:cBhvr>
                                        <p:cTn id="37" dur="1" fill="hold">
                                          <p:stCondLst>
                                            <p:cond delay="499"/>
                                          </p:stCondLst>
                                        </p:cTn>
                                        <p:tgtEl>
                                          <p:spTgt spid="574547"/>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574548"/>
                                        </p:tgtEl>
                                      </p:cBhvr>
                                    </p:animEffect>
                                    <p:set>
                                      <p:cBhvr>
                                        <p:cTn id="40" dur="1" fill="hold">
                                          <p:stCondLst>
                                            <p:cond delay="499"/>
                                          </p:stCondLst>
                                        </p:cTn>
                                        <p:tgtEl>
                                          <p:spTgt spid="57454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574549"/>
                                        </p:tgtEl>
                                      </p:cBhvr>
                                    </p:animEffect>
                                    <p:set>
                                      <p:cBhvr>
                                        <p:cTn id="43" dur="1" fill="hold">
                                          <p:stCondLst>
                                            <p:cond delay="499"/>
                                          </p:stCondLst>
                                        </p:cTn>
                                        <p:tgtEl>
                                          <p:spTgt spid="574549"/>
                                        </p:tgtEl>
                                        <p:attrNameLst>
                                          <p:attrName>style.visibility</p:attrName>
                                        </p:attrNameLst>
                                      </p:cBhvr>
                                      <p:to>
                                        <p:strVal val="hidden"/>
                                      </p:to>
                                    </p:set>
                                  </p:childTnLst>
                                </p:cTn>
                              </p:par>
                              <p:par>
                                <p:cTn id="44" presetID="9" presetClass="exit" presetSubtype="0" fill="hold" grpId="1" nodeType="withEffect">
                                  <p:stCondLst>
                                    <p:cond delay="0"/>
                                  </p:stCondLst>
                                  <p:childTnLst>
                                    <p:animEffect transition="out" filter="dissolve">
                                      <p:cBhvr>
                                        <p:cTn id="45" dur="500"/>
                                        <p:tgtEl>
                                          <p:spTgt spid="574550"/>
                                        </p:tgtEl>
                                      </p:cBhvr>
                                    </p:animEffect>
                                    <p:set>
                                      <p:cBhvr>
                                        <p:cTn id="46" dur="1" fill="hold">
                                          <p:stCondLst>
                                            <p:cond delay="499"/>
                                          </p:stCondLst>
                                        </p:cTn>
                                        <p:tgtEl>
                                          <p:spTgt spid="574550"/>
                                        </p:tgtEl>
                                        <p:attrNameLst>
                                          <p:attrName>style.visibility</p:attrName>
                                        </p:attrNameLst>
                                      </p:cBhvr>
                                      <p:to>
                                        <p:strVal val="hidden"/>
                                      </p:to>
                                    </p:set>
                                  </p:childTnLst>
                                </p:cTn>
                              </p:par>
                              <p:par>
                                <p:cTn id="47" presetID="9" presetClass="exit" presetSubtype="0" fill="hold" grpId="1" nodeType="withEffect">
                                  <p:stCondLst>
                                    <p:cond delay="0"/>
                                  </p:stCondLst>
                                  <p:childTnLst>
                                    <p:animEffect transition="out" filter="dissolve">
                                      <p:cBhvr>
                                        <p:cTn id="48" dur="500"/>
                                        <p:tgtEl>
                                          <p:spTgt spid="574551"/>
                                        </p:tgtEl>
                                      </p:cBhvr>
                                    </p:animEffect>
                                    <p:set>
                                      <p:cBhvr>
                                        <p:cTn id="49" dur="1" fill="hold">
                                          <p:stCondLst>
                                            <p:cond delay="499"/>
                                          </p:stCondLst>
                                        </p:cTn>
                                        <p:tgtEl>
                                          <p:spTgt spid="574551"/>
                                        </p:tgtEl>
                                        <p:attrNameLst>
                                          <p:attrName>style.visibility</p:attrName>
                                        </p:attrNameLst>
                                      </p:cBhvr>
                                      <p:to>
                                        <p:strVal val="hidden"/>
                                      </p:to>
                                    </p:set>
                                  </p:childTnLst>
                                </p:cTn>
                              </p:par>
                              <p:par>
                                <p:cTn id="50" presetID="9" presetClass="exit" presetSubtype="0" fill="hold" grpId="1" nodeType="withEffect">
                                  <p:stCondLst>
                                    <p:cond delay="0"/>
                                  </p:stCondLst>
                                  <p:childTnLst>
                                    <p:animEffect transition="out" filter="dissolve">
                                      <p:cBhvr>
                                        <p:cTn id="51" dur="500"/>
                                        <p:tgtEl>
                                          <p:spTgt spid="574552"/>
                                        </p:tgtEl>
                                      </p:cBhvr>
                                    </p:animEffect>
                                    <p:set>
                                      <p:cBhvr>
                                        <p:cTn id="52" dur="1" fill="hold">
                                          <p:stCondLst>
                                            <p:cond delay="499"/>
                                          </p:stCondLst>
                                        </p:cTn>
                                        <p:tgtEl>
                                          <p:spTgt spid="574552"/>
                                        </p:tgtEl>
                                        <p:attrNameLst>
                                          <p:attrName>style.visibility</p:attrName>
                                        </p:attrNameLst>
                                      </p:cBhvr>
                                      <p:to>
                                        <p:strVal val="hidden"/>
                                      </p:to>
                                    </p:set>
                                  </p:childTnLst>
                                </p:cTn>
                              </p:par>
                              <p:par>
                                <p:cTn id="53" presetID="9" presetClass="exit" presetSubtype="0" fill="hold" grpId="1" nodeType="withEffect">
                                  <p:stCondLst>
                                    <p:cond delay="0"/>
                                  </p:stCondLst>
                                  <p:childTnLst>
                                    <p:animEffect transition="out" filter="dissolve">
                                      <p:cBhvr>
                                        <p:cTn id="54" dur="500"/>
                                        <p:tgtEl>
                                          <p:spTgt spid="574553"/>
                                        </p:tgtEl>
                                      </p:cBhvr>
                                    </p:animEffect>
                                    <p:set>
                                      <p:cBhvr>
                                        <p:cTn id="55" dur="1" fill="hold">
                                          <p:stCondLst>
                                            <p:cond delay="499"/>
                                          </p:stCondLst>
                                        </p:cTn>
                                        <p:tgtEl>
                                          <p:spTgt spid="5745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546" grpId="0" animBg="1"/>
      <p:bldP spid="574547" grpId="0" animBg="1"/>
      <p:bldP spid="574547" grpId="1" animBg="1"/>
      <p:bldP spid="574548" grpId="0" animBg="1"/>
      <p:bldP spid="574549" grpId="0" animBg="1"/>
      <p:bldP spid="574549" grpId="1" animBg="1"/>
      <p:bldP spid="574550" grpId="0" animBg="1"/>
      <p:bldP spid="574550" grpId="1" animBg="1"/>
      <p:bldP spid="574551" grpId="0" animBg="1"/>
      <p:bldP spid="574551" grpId="1" animBg="1"/>
      <p:bldP spid="574552" grpId="0" animBg="1"/>
      <p:bldP spid="574552" grpId="1" animBg="1"/>
      <p:bldP spid="574553" grpId="0" animBg="1"/>
      <p:bldP spid="57455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58763" y="1282700"/>
            <a:ext cx="8624887" cy="822325"/>
          </a:xfrm>
          <a:prstGeom prst="rect">
            <a:avLst/>
          </a:prstGeom>
          <a:noFill/>
          <a:ln w="9525">
            <a:noFill/>
            <a:miter lim="800000"/>
            <a:headEnd/>
            <a:tailEnd/>
          </a:ln>
        </p:spPr>
        <p:txBody>
          <a:bodyPr/>
          <a:lstStyle/>
          <a:p>
            <a:pPr marL="342900" indent="-342900" algn="ctr">
              <a:lnSpc>
                <a:spcPct val="140000"/>
              </a:lnSpc>
              <a:spcBef>
                <a:spcPct val="20000"/>
              </a:spcBef>
            </a:pPr>
            <a:r>
              <a:rPr lang="en-US" sz="3200" b="1">
                <a:solidFill>
                  <a:schemeClr val="bg1"/>
                </a:solidFill>
                <a:latin typeface="Comic Sans MS" pitchFamily="66" charset="0"/>
              </a:rPr>
              <a:t>Ionic Bonding - Crystal Lattice</a:t>
            </a:r>
            <a:endParaRPr lang="en-US" sz="3200">
              <a:solidFill>
                <a:schemeClr val="bg1"/>
              </a:solidFill>
              <a:latin typeface="Arial" charset="0"/>
            </a:endParaRPr>
          </a:p>
        </p:txBody>
      </p:sp>
      <p:sp>
        <p:nvSpPr>
          <p:cNvPr id="52227" name="Rectangle 3"/>
          <p:cNvSpPr>
            <a:spLocks noGrp="1" noChangeArrowheads="1"/>
          </p:cNvSpPr>
          <p:nvPr>
            <p:ph type="title"/>
          </p:nvPr>
        </p:nvSpPr>
        <p:spPr/>
        <p:txBody>
          <a:bodyPr/>
          <a:lstStyle/>
          <a:p>
            <a:pPr eaLnBrk="1" hangingPunct="1"/>
            <a:r>
              <a:rPr lang="en-US" smtClean="0">
                <a:solidFill>
                  <a:schemeClr val="bg1"/>
                </a:solidFill>
              </a:rPr>
              <a:t>Types of Bonds</a:t>
            </a:r>
          </a:p>
        </p:txBody>
      </p:sp>
      <p:grpSp>
        <p:nvGrpSpPr>
          <p:cNvPr id="2" name="Group 4"/>
          <p:cNvGrpSpPr>
            <a:grpSpLocks/>
          </p:cNvGrpSpPr>
          <p:nvPr/>
        </p:nvGrpSpPr>
        <p:grpSpPr bwMode="auto">
          <a:xfrm>
            <a:off x="2409825" y="2143125"/>
            <a:ext cx="4038600" cy="4095750"/>
            <a:chOff x="1518" y="1350"/>
            <a:chExt cx="2544" cy="2580"/>
          </a:xfrm>
        </p:grpSpPr>
        <p:sp>
          <p:nvSpPr>
            <p:cNvPr id="52229" name="Rectangle 5"/>
            <p:cNvSpPr>
              <a:spLocks noChangeArrowheads="1"/>
            </p:cNvSpPr>
            <p:nvPr/>
          </p:nvSpPr>
          <p:spPr bwMode="auto">
            <a:xfrm>
              <a:off x="1518" y="1350"/>
              <a:ext cx="2544" cy="2580"/>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sp>
          <p:nvSpPr>
            <p:cNvPr id="52230" name="Line 6"/>
            <p:cNvSpPr>
              <a:spLocks noChangeShapeType="1"/>
            </p:cNvSpPr>
            <p:nvPr/>
          </p:nvSpPr>
          <p:spPr bwMode="auto">
            <a:xfrm flipV="1">
              <a:off x="2802" y="1650"/>
              <a:ext cx="0" cy="1002"/>
            </a:xfrm>
            <a:prstGeom prst="line">
              <a:avLst/>
            </a:prstGeom>
            <a:noFill/>
            <a:ln w="19050">
              <a:solidFill>
                <a:schemeClr val="bg2"/>
              </a:solidFill>
              <a:round/>
              <a:headEnd type="none" w="sm" len="sm"/>
              <a:tailEnd type="none" w="sm" len="sm"/>
            </a:ln>
          </p:spPr>
          <p:txBody>
            <a:bodyPr/>
            <a:lstStyle/>
            <a:p>
              <a:endParaRPr lang="en-US"/>
            </a:p>
          </p:txBody>
        </p:sp>
        <p:sp>
          <p:nvSpPr>
            <p:cNvPr id="52231" name="Oval 7"/>
            <p:cNvSpPr>
              <a:spLocks noChangeArrowheads="1"/>
            </p:cNvSpPr>
            <p:nvPr/>
          </p:nvSpPr>
          <p:spPr bwMode="auto">
            <a:xfrm>
              <a:off x="2223" y="166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2" name="Oval 8"/>
            <p:cNvSpPr>
              <a:spLocks noChangeArrowheads="1"/>
            </p:cNvSpPr>
            <p:nvPr/>
          </p:nvSpPr>
          <p:spPr bwMode="auto">
            <a:xfrm>
              <a:off x="3174" y="1664"/>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3" name="Oval 9"/>
            <p:cNvSpPr>
              <a:spLocks noChangeArrowheads="1"/>
            </p:cNvSpPr>
            <p:nvPr/>
          </p:nvSpPr>
          <p:spPr bwMode="auto">
            <a:xfrm>
              <a:off x="2696" y="2075"/>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4" name="Oval 10"/>
            <p:cNvSpPr>
              <a:spLocks noChangeArrowheads="1"/>
            </p:cNvSpPr>
            <p:nvPr/>
          </p:nvSpPr>
          <p:spPr bwMode="auto">
            <a:xfrm>
              <a:off x="1748" y="248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5" name="Oval 11"/>
            <p:cNvSpPr>
              <a:spLocks noChangeArrowheads="1"/>
            </p:cNvSpPr>
            <p:nvPr/>
          </p:nvSpPr>
          <p:spPr bwMode="auto">
            <a:xfrm>
              <a:off x="2227" y="2914"/>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6" name="Oval 12"/>
            <p:cNvSpPr>
              <a:spLocks noChangeArrowheads="1"/>
            </p:cNvSpPr>
            <p:nvPr/>
          </p:nvSpPr>
          <p:spPr bwMode="auto">
            <a:xfrm>
              <a:off x="2222" y="3329"/>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7" name="Oval 13"/>
            <p:cNvSpPr>
              <a:spLocks noChangeArrowheads="1"/>
            </p:cNvSpPr>
            <p:nvPr/>
          </p:nvSpPr>
          <p:spPr bwMode="auto">
            <a:xfrm>
              <a:off x="2695" y="2486"/>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8" name="Oval 14"/>
            <p:cNvSpPr>
              <a:spLocks noChangeArrowheads="1"/>
            </p:cNvSpPr>
            <p:nvPr/>
          </p:nvSpPr>
          <p:spPr bwMode="auto">
            <a:xfrm>
              <a:off x="3643" y="24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39" name="Oval 15"/>
            <p:cNvSpPr>
              <a:spLocks noChangeArrowheads="1"/>
            </p:cNvSpPr>
            <p:nvPr/>
          </p:nvSpPr>
          <p:spPr bwMode="auto">
            <a:xfrm>
              <a:off x="3175" y="2913"/>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0" name="Oval 16"/>
            <p:cNvSpPr>
              <a:spLocks noChangeArrowheads="1"/>
            </p:cNvSpPr>
            <p:nvPr/>
          </p:nvSpPr>
          <p:spPr bwMode="auto">
            <a:xfrm>
              <a:off x="3175" y="3330"/>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1" name="Oval 17"/>
            <p:cNvSpPr>
              <a:spLocks noChangeArrowheads="1"/>
            </p:cNvSpPr>
            <p:nvPr/>
          </p:nvSpPr>
          <p:spPr bwMode="auto">
            <a:xfrm>
              <a:off x="1649" y="1777"/>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2" name="Oval 18"/>
            <p:cNvSpPr>
              <a:spLocks noChangeArrowheads="1"/>
            </p:cNvSpPr>
            <p:nvPr/>
          </p:nvSpPr>
          <p:spPr bwMode="auto">
            <a:xfrm>
              <a:off x="2600" y="1786"/>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3" name="Oval 19"/>
            <p:cNvSpPr>
              <a:spLocks noChangeArrowheads="1"/>
            </p:cNvSpPr>
            <p:nvPr/>
          </p:nvSpPr>
          <p:spPr bwMode="auto">
            <a:xfrm>
              <a:off x="3549" y="1780"/>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4" name="Oval 20"/>
            <p:cNvSpPr>
              <a:spLocks noChangeArrowheads="1"/>
            </p:cNvSpPr>
            <p:nvPr/>
          </p:nvSpPr>
          <p:spPr bwMode="auto">
            <a:xfrm>
              <a:off x="1652" y="3025"/>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5" name="Oval 21"/>
            <p:cNvSpPr>
              <a:spLocks noChangeArrowheads="1"/>
            </p:cNvSpPr>
            <p:nvPr/>
          </p:nvSpPr>
          <p:spPr bwMode="auto">
            <a:xfrm>
              <a:off x="3555" y="3031"/>
              <a:ext cx="395" cy="39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6" name="Oval 22"/>
            <p:cNvSpPr>
              <a:spLocks noChangeAspect="1" noChangeArrowheads="1"/>
            </p:cNvSpPr>
            <p:nvPr/>
          </p:nvSpPr>
          <p:spPr bwMode="auto">
            <a:xfrm>
              <a:off x="2588" y="2187"/>
              <a:ext cx="421" cy="421"/>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7" name="Oval 23"/>
            <p:cNvSpPr>
              <a:spLocks noChangeAspect="1" noChangeArrowheads="1"/>
            </p:cNvSpPr>
            <p:nvPr/>
          </p:nvSpPr>
          <p:spPr bwMode="auto">
            <a:xfrm>
              <a:off x="2591" y="3441"/>
              <a:ext cx="421" cy="421"/>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8" name="Oval 24"/>
            <p:cNvSpPr>
              <a:spLocks noChangeAspect="1" noChangeArrowheads="1"/>
            </p:cNvSpPr>
            <p:nvPr/>
          </p:nvSpPr>
          <p:spPr bwMode="auto">
            <a:xfrm>
              <a:off x="2131" y="2602"/>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49" name="Oval 25"/>
            <p:cNvSpPr>
              <a:spLocks noChangeAspect="1" noChangeArrowheads="1"/>
            </p:cNvSpPr>
            <p:nvPr/>
          </p:nvSpPr>
          <p:spPr bwMode="auto">
            <a:xfrm>
              <a:off x="3077" y="2600"/>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0" name="Oval 26"/>
            <p:cNvSpPr>
              <a:spLocks noChangeAspect="1" noChangeArrowheads="1"/>
            </p:cNvSpPr>
            <p:nvPr/>
          </p:nvSpPr>
          <p:spPr bwMode="auto">
            <a:xfrm>
              <a:off x="2157" y="2215"/>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1" name="Oval 27"/>
            <p:cNvSpPr>
              <a:spLocks noChangeAspect="1" noChangeArrowheads="1"/>
            </p:cNvSpPr>
            <p:nvPr/>
          </p:nvSpPr>
          <p:spPr bwMode="auto">
            <a:xfrm>
              <a:off x="3109" y="2212"/>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2" name="Oval 28"/>
            <p:cNvSpPr>
              <a:spLocks noChangeAspect="1" noChangeArrowheads="1"/>
            </p:cNvSpPr>
            <p:nvPr/>
          </p:nvSpPr>
          <p:spPr bwMode="auto">
            <a:xfrm>
              <a:off x="2631" y="1392"/>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3" name="Oval 29"/>
            <p:cNvSpPr>
              <a:spLocks noChangeAspect="1" noChangeArrowheads="1"/>
            </p:cNvSpPr>
            <p:nvPr/>
          </p:nvSpPr>
          <p:spPr bwMode="auto">
            <a:xfrm>
              <a:off x="2631" y="2636"/>
              <a:ext cx="335" cy="335"/>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4" name="Oval 30"/>
            <p:cNvSpPr>
              <a:spLocks noChangeAspect="1" noChangeArrowheads="1"/>
            </p:cNvSpPr>
            <p:nvPr/>
          </p:nvSpPr>
          <p:spPr bwMode="auto">
            <a:xfrm>
              <a:off x="2603" y="3033"/>
              <a:ext cx="387" cy="387"/>
            </a:xfrm>
            <a:prstGeom prst="ellipse">
              <a:avLst/>
            </a:prstGeom>
            <a:gradFill rotWithShape="1">
              <a:gsLst>
                <a:gs pos="0">
                  <a:schemeClr val="tx1"/>
                </a:gs>
                <a:gs pos="100000">
                  <a:srgbClr val="00AE00"/>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255" name="Line 31"/>
            <p:cNvSpPr>
              <a:spLocks noChangeShapeType="1"/>
            </p:cNvSpPr>
            <p:nvPr/>
          </p:nvSpPr>
          <p:spPr bwMode="auto">
            <a:xfrm>
              <a:off x="2912" y="1604"/>
              <a:ext cx="255" cy="114"/>
            </a:xfrm>
            <a:prstGeom prst="line">
              <a:avLst/>
            </a:prstGeom>
            <a:noFill/>
            <a:ln w="19050">
              <a:solidFill>
                <a:schemeClr val="bg2"/>
              </a:solidFill>
              <a:round/>
              <a:headEnd type="none" w="sm" len="sm"/>
              <a:tailEnd type="none" w="sm" len="sm"/>
            </a:ln>
          </p:spPr>
          <p:txBody>
            <a:bodyPr/>
            <a:lstStyle/>
            <a:p>
              <a:endParaRPr lang="en-US"/>
            </a:p>
          </p:txBody>
        </p:sp>
        <p:sp>
          <p:nvSpPr>
            <p:cNvPr id="52256" name="Line 32"/>
            <p:cNvSpPr>
              <a:spLocks noChangeShapeType="1"/>
            </p:cNvSpPr>
            <p:nvPr/>
          </p:nvSpPr>
          <p:spPr bwMode="auto">
            <a:xfrm>
              <a:off x="3334" y="1793"/>
              <a:ext cx="240" cy="108"/>
            </a:xfrm>
            <a:prstGeom prst="line">
              <a:avLst/>
            </a:prstGeom>
            <a:noFill/>
            <a:ln w="19050">
              <a:solidFill>
                <a:schemeClr val="bg2"/>
              </a:solidFill>
              <a:round/>
              <a:headEnd type="none" w="sm" len="sm"/>
              <a:tailEnd type="none" w="sm" len="sm"/>
            </a:ln>
          </p:spPr>
          <p:txBody>
            <a:bodyPr/>
            <a:lstStyle/>
            <a:p>
              <a:endParaRPr lang="en-US"/>
            </a:p>
          </p:txBody>
        </p:sp>
        <p:sp>
          <p:nvSpPr>
            <p:cNvPr id="52257" name="Line 33"/>
            <p:cNvSpPr>
              <a:spLocks noChangeShapeType="1"/>
            </p:cNvSpPr>
            <p:nvPr/>
          </p:nvSpPr>
          <p:spPr bwMode="auto">
            <a:xfrm>
              <a:off x="2388" y="1792"/>
              <a:ext cx="234" cy="105"/>
            </a:xfrm>
            <a:prstGeom prst="line">
              <a:avLst/>
            </a:prstGeom>
            <a:noFill/>
            <a:ln w="19050">
              <a:solidFill>
                <a:schemeClr val="bg2"/>
              </a:solidFill>
              <a:round/>
              <a:headEnd type="none" w="sm" len="sm"/>
              <a:tailEnd type="none" w="sm" len="sm"/>
            </a:ln>
          </p:spPr>
          <p:txBody>
            <a:bodyPr/>
            <a:lstStyle/>
            <a:p>
              <a:endParaRPr lang="en-US"/>
            </a:p>
          </p:txBody>
        </p:sp>
        <p:sp>
          <p:nvSpPr>
            <p:cNvPr id="52258" name="Line 34"/>
            <p:cNvSpPr>
              <a:spLocks noChangeShapeType="1"/>
            </p:cNvSpPr>
            <p:nvPr/>
          </p:nvSpPr>
          <p:spPr bwMode="auto">
            <a:xfrm>
              <a:off x="2898" y="2018"/>
              <a:ext cx="267" cy="121"/>
            </a:xfrm>
            <a:prstGeom prst="line">
              <a:avLst/>
            </a:prstGeom>
            <a:noFill/>
            <a:ln w="19050">
              <a:solidFill>
                <a:schemeClr val="bg2"/>
              </a:solidFill>
              <a:round/>
              <a:headEnd type="none" w="sm" len="sm"/>
              <a:tailEnd type="none" w="sm" len="sm"/>
            </a:ln>
          </p:spPr>
          <p:txBody>
            <a:bodyPr/>
            <a:lstStyle/>
            <a:p>
              <a:endParaRPr lang="en-US"/>
            </a:p>
          </p:txBody>
        </p:sp>
        <p:sp>
          <p:nvSpPr>
            <p:cNvPr id="52259" name="Line 35"/>
            <p:cNvSpPr>
              <a:spLocks noChangeShapeType="1"/>
            </p:cNvSpPr>
            <p:nvPr/>
          </p:nvSpPr>
          <p:spPr bwMode="auto">
            <a:xfrm>
              <a:off x="2878" y="2620"/>
              <a:ext cx="220" cy="100"/>
            </a:xfrm>
            <a:prstGeom prst="line">
              <a:avLst/>
            </a:prstGeom>
            <a:noFill/>
            <a:ln w="19050">
              <a:solidFill>
                <a:schemeClr val="bg2"/>
              </a:solidFill>
              <a:round/>
              <a:headEnd type="none" w="sm" len="sm"/>
              <a:tailEnd type="none" w="sm" len="sm"/>
            </a:ln>
          </p:spPr>
          <p:txBody>
            <a:bodyPr/>
            <a:lstStyle/>
            <a:p>
              <a:endParaRPr lang="en-US"/>
            </a:p>
          </p:txBody>
        </p:sp>
        <p:sp>
          <p:nvSpPr>
            <p:cNvPr id="52260" name="Line 36"/>
            <p:cNvSpPr>
              <a:spLocks noChangeShapeType="1"/>
            </p:cNvSpPr>
            <p:nvPr/>
          </p:nvSpPr>
          <p:spPr bwMode="auto">
            <a:xfrm>
              <a:off x="2432" y="2419"/>
              <a:ext cx="183" cy="84"/>
            </a:xfrm>
            <a:prstGeom prst="line">
              <a:avLst/>
            </a:prstGeom>
            <a:noFill/>
            <a:ln w="19050">
              <a:solidFill>
                <a:schemeClr val="bg2"/>
              </a:solidFill>
              <a:round/>
              <a:headEnd type="none" w="sm" len="sm"/>
              <a:tailEnd type="none" w="sm" len="sm"/>
            </a:ln>
          </p:spPr>
          <p:txBody>
            <a:bodyPr/>
            <a:lstStyle/>
            <a:p>
              <a:endParaRPr lang="en-US"/>
            </a:p>
          </p:txBody>
        </p:sp>
        <p:sp>
          <p:nvSpPr>
            <p:cNvPr id="52261" name="Line 37"/>
            <p:cNvSpPr>
              <a:spLocks noChangeShapeType="1"/>
            </p:cNvSpPr>
            <p:nvPr/>
          </p:nvSpPr>
          <p:spPr bwMode="auto">
            <a:xfrm>
              <a:off x="2384" y="2207"/>
              <a:ext cx="219" cy="97"/>
            </a:xfrm>
            <a:prstGeom prst="line">
              <a:avLst/>
            </a:prstGeom>
            <a:noFill/>
            <a:ln w="19050">
              <a:solidFill>
                <a:schemeClr val="bg2"/>
              </a:solidFill>
              <a:round/>
              <a:headEnd type="none" w="sm" len="sm"/>
              <a:tailEnd type="none" w="sm" len="sm"/>
            </a:ln>
          </p:spPr>
          <p:txBody>
            <a:bodyPr/>
            <a:lstStyle/>
            <a:p>
              <a:endParaRPr lang="en-US"/>
            </a:p>
          </p:txBody>
        </p:sp>
        <p:sp>
          <p:nvSpPr>
            <p:cNvPr id="52262" name="Line 38"/>
            <p:cNvSpPr>
              <a:spLocks noChangeShapeType="1"/>
            </p:cNvSpPr>
            <p:nvPr/>
          </p:nvSpPr>
          <p:spPr bwMode="auto">
            <a:xfrm>
              <a:off x="2380" y="2817"/>
              <a:ext cx="313" cy="142"/>
            </a:xfrm>
            <a:prstGeom prst="line">
              <a:avLst/>
            </a:prstGeom>
            <a:noFill/>
            <a:ln w="19050">
              <a:solidFill>
                <a:schemeClr val="bg2"/>
              </a:solidFill>
              <a:round/>
              <a:headEnd type="none" w="sm" len="sm"/>
              <a:tailEnd type="none" w="sm" len="sm"/>
            </a:ln>
          </p:spPr>
          <p:txBody>
            <a:bodyPr/>
            <a:lstStyle/>
            <a:p>
              <a:endParaRPr lang="en-US"/>
            </a:p>
          </p:txBody>
        </p:sp>
        <p:sp>
          <p:nvSpPr>
            <p:cNvPr id="52263" name="Line 39"/>
            <p:cNvSpPr>
              <a:spLocks noChangeShapeType="1"/>
            </p:cNvSpPr>
            <p:nvPr/>
          </p:nvSpPr>
          <p:spPr bwMode="auto">
            <a:xfrm>
              <a:off x="2895" y="2848"/>
              <a:ext cx="273" cy="120"/>
            </a:xfrm>
            <a:prstGeom prst="line">
              <a:avLst/>
            </a:prstGeom>
            <a:noFill/>
            <a:ln w="19050">
              <a:solidFill>
                <a:schemeClr val="bg2"/>
              </a:solidFill>
              <a:round/>
              <a:headEnd type="none" w="sm" len="sm"/>
              <a:tailEnd type="none" w="sm" len="sm"/>
            </a:ln>
          </p:spPr>
          <p:txBody>
            <a:bodyPr/>
            <a:lstStyle/>
            <a:p>
              <a:endParaRPr lang="en-US"/>
            </a:p>
          </p:txBody>
        </p:sp>
        <p:sp>
          <p:nvSpPr>
            <p:cNvPr id="52264" name="Line 40"/>
            <p:cNvSpPr>
              <a:spLocks noChangeShapeType="1"/>
            </p:cNvSpPr>
            <p:nvPr/>
          </p:nvSpPr>
          <p:spPr bwMode="auto">
            <a:xfrm>
              <a:off x="1946" y="2626"/>
              <a:ext cx="207" cy="93"/>
            </a:xfrm>
            <a:prstGeom prst="line">
              <a:avLst/>
            </a:prstGeom>
            <a:noFill/>
            <a:ln w="19050">
              <a:solidFill>
                <a:schemeClr val="bg2"/>
              </a:solidFill>
              <a:round/>
              <a:headEnd type="none" w="sm" len="sm"/>
              <a:tailEnd type="none" w="sm" len="sm"/>
            </a:ln>
          </p:spPr>
          <p:txBody>
            <a:bodyPr/>
            <a:lstStyle/>
            <a:p>
              <a:endParaRPr lang="en-US"/>
            </a:p>
          </p:txBody>
        </p:sp>
        <p:sp>
          <p:nvSpPr>
            <p:cNvPr id="52265" name="Line 41"/>
            <p:cNvSpPr>
              <a:spLocks noChangeShapeType="1"/>
            </p:cNvSpPr>
            <p:nvPr/>
          </p:nvSpPr>
          <p:spPr bwMode="auto">
            <a:xfrm>
              <a:off x="1946" y="2010"/>
              <a:ext cx="271" cy="126"/>
            </a:xfrm>
            <a:prstGeom prst="line">
              <a:avLst/>
            </a:prstGeom>
            <a:noFill/>
            <a:ln w="19050">
              <a:solidFill>
                <a:schemeClr val="bg2"/>
              </a:solidFill>
              <a:round/>
              <a:headEnd type="none" w="sm" len="sm"/>
              <a:tailEnd type="none" w="sm" len="sm"/>
            </a:ln>
          </p:spPr>
          <p:txBody>
            <a:bodyPr/>
            <a:lstStyle/>
            <a:p>
              <a:endParaRPr lang="en-US"/>
            </a:p>
          </p:txBody>
        </p:sp>
        <p:sp>
          <p:nvSpPr>
            <p:cNvPr id="52266" name="Line 42"/>
            <p:cNvSpPr>
              <a:spLocks noChangeShapeType="1"/>
            </p:cNvSpPr>
            <p:nvPr/>
          </p:nvSpPr>
          <p:spPr bwMode="auto">
            <a:xfrm>
              <a:off x="2393" y="3043"/>
              <a:ext cx="227" cy="103"/>
            </a:xfrm>
            <a:prstGeom prst="line">
              <a:avLst/>
            </a:prstGeom>
            <a:noFill/>
            <a:ln w="19050">
              <a:solidFill>
                <a:schemeClr val="bg2"/>
              </a:solidFill>
              <a:round/>
              <a:headEnd type="none" w="sm" len="sm"/>
              <a:tailEnd type="none" w="sm" len="sm"/>
            </a:ln>
          </p:spPr>
          <p:txBody>
            <a:bodyPr/>
            <a:lstStyle/>
            <a:p>
              <a:endParaRPr lang="en-US"/>
            </a:p>
          </p:txBody>
        </p:sp>
        <p:sp>
          <p:nvSpPr>
            <p:cNvPr id="52267" name="Line 43"/>
            <p:cNvSpPr>
              <a:spLocks noChangeShapeType="1"/>
            </p:cNvSpPr>
            <p:nvPr/>
          </p:nvSpPr>
          <p:spPr bwMode="auto">
            <a:xfrm>
              <a:off x="1946" y="3264"/>
              <a:ext cx="272" cy="120"/>
            </a:xfrm>
            <a:prstGeom prst="line">
              <a:avLst/>
            </a:prstGeom>
            <a:noFill/>
            <a:ln w="19050">
              <a:solidFill>
                <a:schemeClr val="bg2"/>
              </a:solidFill>
              <a:round/>
              <a:headEnd type="none" w="sm" len="sm"/>
              <a:tailEnd type="none" w="sm" len="sm"/>
            </a:ln>
          </p:spPr>
          <p:txBody>
            <a:bodyPr/>
            <a:lstStyle/>
            <a:p>
              <a:endParaRPr lang="en-US"/>
            </a:p>
          </p:txBody>
        </p:sp>
        <p:sp>
          <p:nvSpPr>
            <p:cNvPr id="52268" name="Line 44"/>
            <p:cNvSpPr>
              <a:spLocks noChangeShapeType="1"/>
            </p:cNvSpPr>
            <p:nvPr/>
          </p:nvSpPr>
          <p:spPr bwMode="auto">
            <a:xfrm>
              <a:off x="2903" y="3272"/>
              <a:ext cx="271" cy="120"/>
            </a:xfrm>
            <a:prstGeom prst="line">
              <a:avLst/>
            </a:prstGeom>
            <a:noFill/>
            <a:ln w="19050">
              <a:solidFill>
                <a:schemeClr val="bg2"/>
              </a:solidFill>
              <a:round/>
              <a:headEnd type="none" w="sm" len="sm"/>
              <a:tailEnd type="none" w="sm" len="sm"/>
            </a:ln>
          </p:spPr>
          <p:txBody>
            <a:bodyPr/>
            <a:lstStyle/>
            <a:p>
              <a:endParaRPr lang="en-US"/>
            </a:p>
          </p:txBody>
        </p:sp>
        <p:sp>
          <p:nvSpPr>
            <p:cNvPr id="52269" name="Line 45"/>
            <p:cNvSpPr>
              <a:spLocks noChangeShapeType="1"/>
            </p:cNvSpPr>
            <p:nvPr/>
          </p:nvSpPr>
          <p:spPr bwMode="auto">
            <a:xfrm>
              <a:off x="2382" y="3459"/>
              <a:ext cx="224" cy="101"/>
            </a:xfrm>
            <a:prstGeom prst="line">
              <a:avLst/>
            </a:prstGeom>
            <a:noFill/>
            <a:ln w="19050">
              <a:solidFill>
                <a:schemeClr val="bg2"/>
              </a:solidFill>
              <a:round/>
              <a:headEnd type="none" w="sm" len="sm"/>
              <a:tailEnd type="none" w="sm" len="sm"/>
            </a:ln>
          </p:spPr>
          <p:txBody>
            <a:bodyPr/>
            <a:lstStyle/>
            <a:p>
              <a:endParaRPr lang="en-US"/>
            </a:p>
          </p:txBody>
        </p:sp>
        <p:sp>
          <p:nvSpPr>
            <p:cNvPr id="52270" name="Line 46"/>
            <p:cNvSpPr>
              <a:spLocks noChangeShapeType="1"/>
            </p:cNvSpPr>
            <p:nvPr/>
          </p:nvSpPr>
          <p:spPr bwMode="auto">
            <a:xfrm flipV="1">
              <a:off x="2030" y="3042"/>
              <a:ext cx="241" cy="108"/>
            </a:xfrm>
            <a:prstGeom prst="line">
              <a:avLst/>
            </a:prstGeom>
            <a:noFill/>
            <a:ln w="19050">
              <a:solidFill>
                <a:schemeClr val="bg2"/>
              </a:solidFill>
              <a:round/>
              <a:headEnd type="none" w="sm" len="sm"/>
              <a:tailEnd type="none" w="sm" len="sm"/>
            </a:ln>
          </p:spPr>
          <p:txBody>
            <a:bodyPr/>
            <a:lstStyle/>
            <a:p>
              <a:endParaRPr lang="en-US"/>
            </a:p>
          </p:txBody>
        </p:sp>
        <p:sp>
          <p:nvSpPr>
            <p:cNvPr id="52271" name="Line 47"/>
            <p:cNvSpPr>
              <a:spLocks noChangeShapeType="1"/>
            </p:cNvSpPr>
            <p:nvPr/>
          </p:nvSpPr>
          <p:spPr bwMode="auto">
            <a:xfrm flipV="1">
              <a:off x="2435" y="3268"/>
              <a:ext cx="265" cy="117"/>
            </a:xfrm>
            <a:prstGeom prst="line">
              <a:avLst/>
            </a:prstGeom>
            <a:noFill/>
            <a:ln w="19050">
              <a:solidFill>
                <a:schemeClr val="bg2"/>
              </a:solidFill>
              <a:round/>
              <a:headEnd type="none" w="sm" len="sm"/>
              <a:tailEnd type="none" w="sm" len="sm"/>
            </a:ln>
          </p:spPr>
          <p:txBody>
            <a:bodyPr/>
            <a:lstStyle/>
            <a:p>
              <a:endParaRPr lang="en-US"/>
            </a:p>
          </p:txBody>
        </p:sp>
        <p:sp>
          <p:nvSpPr>
            <p:cNvPr id="52272" name="Line 48"/>
            <p:cNvSpPr>
              <a:spLocks noChangeShapeType="1"/>
            </p:cNvSpPr>
            <p:nvPr/>
          </p:nvSpPr>
          <p:spPr bwMode="auto">
            <a:xfrm flipV="1">
              <a:off x="2999" y="3463"/>
              <a:ext cx="215" cy="94"/>
            </a:xfrm>
            <a:prstGeom prst="line">
              <a:avLst/>
            </a:prstGeom>
            <a:noFill/>
            <a:ln w="19050">
              <a:solidFill>
                <a:schemeClr val="bg2"/>
              </a:solidFill>
              <a:round/>
              <a:headEnd type="none" w="sm" len="sm"/>
              <a:tailEnd type="none" w="sm" len="sm"/>
            </a:ln>
          </p:spPr>
          <p:txBody>
            <a:bodyPr/>
            <a:lstStyle/>
            <a:p>
              <a:endParaRPr lang="en-US"/>
            </a:p>
          </p:txBody>
        </p:sp>
        <p:sp>
          <p:nvSpPr>
            <p:cNvPr id="52273" name="Line 49"/>
            <p:cNvSpPr>
              <a:spLocks noChangeShapeType="1"/>
            </p:cNvSpPr>
            <p:nvPr/>
          </p:nvSpPr>
          <p:spPr bwMode="auto">
            <a:xfrm flipV="1">
              <a:off x="2979" y="3048"/>
              <a:ext cx="231" cy="99"/>
            </a:xfrm>
            <a:prstGeom prst="line">
              <a:avLst/>
            </a:prstGeom>
            <a:noFill/>
            <a:ln w="19050">
              <a:solidFill>
                <a:schemeClr val="bg2"/>
              </a:solidFill>
              <a:round/>
              <a:headEnd type="none" w="sm" len="sm"/>
              <a:tailEnd type="none" w="sm" len="sm"/>
            </a:ln>
          </p:spPr>
          <p:txBody>
            <a:bodyPr/>
            <a:lstStyle/>
            <a:p>
              <a:endParaRPr lang="en-US"/>
            </a:p>
          </p:txBody>
        </p:sp>
        <p:sp>
          <p:nvSpPr>
            <p:cNvPr id="52274" name="Line 50"/>
            <p:cNvSpPr>
              <a:spLocks noChangeShapeType="1"/>
            </p:cNvSpPr>
            <p:nvPr/>
          </p:nvSpPr>
          <p:spPr bwMode="auto">
            <a:xfrm flipV="1">
              <a:off x="2907" y="2825"/>
              <a:ext cx="300" cy="133"/>
            </a:xfrm>
            <a:prstGeom prst="line">
              <a:avLst/>
            </a:prstGeom>
            <a:noFill/>
            <a:ln w="19050">
              <a:solidFill>
                <a:schemeClr val="bg2"/>
              </a:solidFill>
              <a:round/>
              <a:headEnd type="none" w="sm" len="sm"/>
              <a:tailEnd type="none" w="sm" len="sm"/>
            </a:ln>
          </p:spPr>
          <p:txBody>
            <a:bodyPr/>
            <a:lstStyle/>
            <a:p>
              <a:endParaRPr lang="en-US"/>
            </a:p>
          </p:txBody>
        </p:sp>
        <p:sp>
          <p:nvSpPr>
            <p:cNvPr id="52275" name="Line 51"/>
            <p:cNvSpPr>
              <a:spLocks noChangeShapeType="1"/>
            </p:cNvSpPr>
            <p:nvPr/>
          </p:nvSpPr>
          <p:spPr bwMode="auto">
            <a:xfrm flipV="1">
              <a:off x="2435" y="2837"/>
              <a:ext cx="294" cy="132"/>
            </a:xfrm>
            <a:prstGeom prst="line">
              <a:avLst/>
            </a:prstGeom>
            <a:noFill/>
            <a:ln w="19050">
              <a:solidFill>
                <a:schemeClr val="bg2"/>
              </a:solidFill>
              <a:round/>
              <a:headEnd type="none" w="sm" len="sm"/>
              <a:tailEnd type="none" w="sm" len="sm"/>
            </a:ln>
          </p:spPr>
          <p:txBody>
            <a:bodyPr/>
            <a:lstStyle/>
            <a:p>
              <a:endParaRPr lang="en-US"/>
            </a:p>
          </p:txBody>
        </p:sp>
        <p:sp>
          <p:nvSpPr>
            <p:cNvPr id="52276" name="Line 52"/>
            <p:cNvSpPr>
              <a:spLocks noChangeShapeType="1"/>
            </p:cNvSpPr>
            <p:nvPr/>
          </p:nvSpPr>
          <p:spPr bwMode="auto">
            <a:xfrm flipV="1">
              <a:off x="2505" y="2620"/>
              <a:ext cx="219" cy="98"/>
            </a:xfrm>
            <a:prstGeom prst="line">
              <a:avLst/>
            </a:prstGeom>
            <a:noFill/>
            <a:ln w="19050">
              <a:solidFill>
                <a:schemeClr val="bg2"/>
              </a:solidFill>
              <a:round/>
              <a:headEnd type="none" w="sm" len="sm"/>
              <a:tailEnd type="none" w="sm" len="sm"/>
            </a:ln>
          </p:spPr>
          <p:txBody>
            <a:bodyPr/>
            <a:lstStyle/>
            <a:p>
              <a:endParaRPr lang="en-US"/>
            </a:p>
          </p:txBody>
        </p:sp>
        <p:sp>
          <p:nvSpPr>
            <p:cNvPr id="52277" name="Line 53"/>
            <p:cNvSpPr>
              <a:spLocks noChangeShapeType="1"/>
            </p:cNvSpPr>
            <p:nvPr/>
          </p:nvSpPr>
          <p:spPr bwMode="auto">
            <a:xfrm flipV="1">
              <a:off x="1960" y="2417"/>
              <a:ext cx="272" cy="121"/>
            </a:xfrm>
            <a:prstGeom prst="line">
              <a:avLst/>
            </a:prstGeom>
            <a:noFill/>
            <a:ln w="19050">
              <a:solidFill>
                <a:schemeClr val="bg2"/>
              </a:solidFill>
              <a:round/>
              <a:headEnd type="none" w="sm" len="sm"/>
              <a:tailEnd type="none" w="sm" len="sm"/>
            </a:ln>
          </p:spPr>
          <p:txBody>
            <a:bodyPr/>
            <a:lstStyle/>
            <a:p>
              <a:endParaRPr lang="en-US"/>
            </a:p>
          </p:txBody>
        </p:sp>
        <p:sp>
          <p:nvSpPr>
            <p:cNvPr id="52278" name="Line 54"/>
            <p:cNvSpPr>
              <a:spLocks noChangeShapeType="1"/>
            </p:cNvSpPr>
            <p:nvPr/>
          </p:nvSpPr>
          <p:spPr bwMode="auto">
            <a:xfrm flipV="1">
              <a:off x="2429" y="2017"/>
              <a:ext cx="272" cy="121"/>
            </a:xfrm>
            <a:prstGeom prst="line">
              <a:avLst/>
            </a:prstGeom>
            <a:noFill/>
            <a:ln w="19050">
              <a:solidFill>
                <a:schemeClr val="bg2"/>
              </a:solidFill>
              <a:round/>
              <a:headEnd type="none" w="sm" len="sm"/>
              <a:tailEnd type="none" w="sm" len="sm"/>
            </a:ln>
          </p:spPr>
          <p:txBody>
            <a:bodyPr/>
            <a:lstStyle/>
            <a:p>
              <a:endParaRPr lang="en-US"/>
            </a:p>
          </p:txBody>
        </p:sp>
        <p:sp>
          <p:nvSpPr>
            <p:cNvPr id="52279" name="Line 55"/>
            <p:cNvSpPr>
              <a:spLocks noChangeShapeType="1"/>
            </p:cNvSpPr>
            <p:nvPr/>
          </p:nvSpPr>
          <p:spPr bwMode="auto">
            <a:xfrm flipV="1">
              <a:off x="2481" y="2211"/>
              <a:ext cx="211" cy="95"/>
            </a:xfrm>
            <a:prstGeom prst="line">
              <a:avLst/>
            </a:prstGeom>
            <a:noFill/>
            <a:ln w="19050">
              <a:solidFill>
                <a:schemeClr val="bg2"/>
              </a:solidFill>
              <a:round/>
              <a:headEnd type="none" w="sm" len="sm"/>
              <a:tailEnd type="none" w="sm" len="sm"/>
            </a:ln>
          </p:spPr>
          <p:txBody>
            <a:bodyPr/>
            <a:lstStyle/>
            <a:p>
              <a:endParaRPr lang="en-US"/>
            </a:p>
          </p:txBody>
        </p:sp>
        <p:sp>
          <p:nvSpPr>
            <p:cNvPr id="52280" name="Line 56"/>
            <p:cNvSpPr>
              <a:spLocks noChangeShapeType="1"/>
            </p:cNvSpPr>
            <p:nvPr/>
          </p:nvSpPr>
          <p:spPr bwMode="auto">
            <a:xfrm flipV="1">
              <a:off x="2982" y="2420"/>
              <a:ext cx="199" cy="85"/>
            </a:xfrm>
            <a:prstGeom prst="line">
              <a:avLst/>
            </a:prstGeom>
            <a:noFill/>
            <a:ln w="19050">
              <a:solidFill>
                <a:schemeClr val="bg2"/>
              </a:solidFill>
              <a:round/>
              <a:headEnd type="none" w="sm" len="sm"/>
              <a:tailEnd type="none" w="sm" len="sm"/>
            </a:ln>
          </p:spPr>
          <p:txBody>
            <a:bodyPr/>
            <a:lstStyle/>
            <a:p>
              <a:endParaRPr lang="en-US"/>
            </a:p>
          </p:txBody>
        </p:sp>
        <p:sp>
          <p:nvSpPr>
            <p:cNvPr id="52281" name="Line 57"/>
            <p:cNvSpPr>
              <a:spLocks noChangeShapeType="1"/>
            </p:cNvSpPr>
            <p:nvPr/>
          </p:nvSpPr>
          <p:spPr bwMode="auto">
            <a:xfrm flipV="1">
              <a:off x="2995" y="2216"/>
              <a:ext cx="214" cy="94"/>
            </a:xfrm>
            <a:prstGeom prst="line">
              <a:avLst/>
            </a:prstGeom>
            <a:noFill/>
            <a:ln w="19050">
              <a:solidFill>
                <a:schemeClr val="bg2"/>
              </a:solidFill>
              <a:round/>
              <a:headEnd type="none" w="sm" len="sm"/>
              <a:tailEnd type="none" w="sm" len="sm"/>
            </a:ln>
          </p:spPr>
          <p:txBody>
            <a:bodyPr/>
            <a:lstStyle/>
            <a:p>
              <a:endParaRPr lang="en-US"/>
            </a:p>
          </p:txBody>
        </p:sp>
        <p:sp>
          <p:nvSpPr>
            <p:cNvPr id="52282" name="Line 58"/>
            <p:cNvSpPr>
              <a:spLocks noChangeShapeType="1"/>
            </p:cNvSpPr>
            <p:nvPr/>
          </p:nvSpPr>
          <p:spPr bwMode="auto">
            <a:xfrm>
              <a:off x="2914" y="2216"/>
              <a:ext cx="203" cy="91"/>
            </a:xfrm>
            <a:prstGeom prst="line">
              <a:avLst/>
            </a:prstGeom>
            <a:noFill/>
            <a:ln w="19050">
              <a:solidFill>
                <a:schemeClr val="bg2"/>
              </a:solidFill>
              <a:round/>
              <a:headEnd type="none" w="sm" len="sm"/>
              <a:tailEnd type="none" w="sm" len="sm"/>
            </a:ln>
          </p:spPr>
          <p:txBody>
            <a:bodyPr/>
            <a:lstStyle/>
            <a:p>
              <a:endParaRPr lang="en-US"/>
            </a:p>
          </p:txBody>
        </p:sp>
        <p:sp>
          <p:nvSpPr>
            <p:cNvPr id="52283" name="Line 59"/>
            <p:cNvSpPr>
              <a:spLocks noChangeShapeType="1"/>
            </p:cNvSpPr>
            <p:nvPr/>
          </p:nvSpPr>
          <p:spPr bwMode="auto">
            <a:xfrm flipV="1">
              <a:off x="2034" y="1795"/>
              <a:ext cx="231" cy="100"/>
            </a:xfrm>
            <a:prstGeom prst="line">
              <a:avLst/>
            </a:prstGeom>
            <a:noFill/>
            <a:ln w="19050">
              <a:solidFill>
                <a:schemeClr val="bg2"/>
              </a:solidFill>
              <a:round/>
              <a:headEnd type="none" w="sm" len="sm"/>
              <a:tailEnd type="none" w="sm" len="sm"/>
            </a:ln>
          </p:spPr>
          <p:txBody>
            <a:bodyPr/>
            <a:lstStyle/>
            <a:p>
              <a:endParaRPr lang="en-US"/>
            </a:p>
          </p:txBody>
        </p:sp>
        <p:sp>
          <p:nvSpPr>
            <p:cNvPr id="52284" name="Line 60"/>
            <p:cNvSpPr>
              <a:spLocks noChangeShapeType="1"/>
            </p:cNvSpPr>
            <p:nvPr/>
          </p:nvSpPr>
          <p:spPr bwMode="auto">
            <a:xfrm flipV="1">
              <a:off x="2975" y="1795"/>
              <a:ext cx="240" cy="103"/>
            </a:xfrm>
            <a:prstGeom prst="line">
              <a:avLst/>
            </a:prstGeom>
            <a:noFill/>
            <a:ln w="19050">
              <a:solidFill>
                <a:schemeClr val="bg2"/>
              </a:solidFill>
              <a:round/>
              <a:headEnd type="none" w="sm" len="sm"/>
              <a:tailEnd type="none" w="sm" len="sm"/>
            </a:ln>
          </p:spPr>
          <p:txBody>
            <a:bodyPr/>
            <a:lstStyle/>
            <a:p>
              <a:endParaRPr lang="en-US"/>
            </a:p>
          </p:txBody>
        </p:sp>
        <p:sp>
          <p:nvSpPr>
            <p:cNvPr id="52285" name="Line 61"/>
            <p:cNvSpPr>
              <a:spLocks noChangeShapeType="1"/>
            </p:cNvSpPr>
            <p:nvPr/>
          </p:nvSpPr>
          <p:spPr bwMode="auto">
            <a:xfrm flipV="1">
              <a:off x="2434" y="1604"/>
              <a:ext cx="261" cy="112"/>
            </a:xfrm>
            <a:prstGeom prst="line">
              <a:avLst/>
            </a:prstGeom>
            <a:noFill/>
            <a:ln w="19050">
              <a:solidFill>
                <a:schemeClr val="bg2"/>
              </a:solidFill>
              <a:round/>
              <a:headEnd type="none" w="sm" len="sm"/>
              <a:tailEnd type="none" w="sm" len="sm"/>
            </a:ln>
          </p:spPr>
          <p:txBody>
            <a:bodyPr/>
            <a:lstStyle/>
            <a:p>
              <a:endParaRPr lang="en-US"/>
            </a:p>
          </p:txBody>
        </p:sp>
        <p:sp>
          <p:nvSpPr>
            <p:cNvPr id="52286" name="Line 62"/>
            <p:cNvSpPr>
              <a:spLocks noChangeShapeType="1"/>
            </p:cNvSpPr>
            <p:nvPr/>
          </p:nvSpPr>
          <p:spPr bwMode="auto">
            <a:xfrm flipH="1">
              <a:off x="2325" y="1881"/>
              <a:ext cx="2" cy="189"/>
            </a:xfrm>
            <a:prstGeom prst="line">
              <a:avLst/>
            </a:prstGeom>
            <a:noFill/>
            <a:ln w="19050">
              <a:solidFill>
                <a:schemeClr val="bg2"/>
              </a:solidFill>
              <a:round/>
              <a:headEnd type="none" w="sm" len="sm"/>
              <a:tailEnd type="none" w="sm" len="sm"/>
            </a:ln>
          </p:spPr>
          <p:txBody>
            <a:bodyPr/>
            <a:lstStyle/>
            <a:p>
              <a:endParaRPr lang="en-US"/>
            </a:p>
          </p:txBody>
        </p:sp>
        <p:sp>
          <p:nvSpPr>
            <p:cNvPr id="52287" name="Line 63"/>
            <p:cNvSpPr>
              <a:spLocks noChangeShapeType="1"/>
            </p:cNvSpPr>
            <p:nvPr/>
          </p:nvSpPr>
          <p:spPr bwMode="auto">
            <a:xfrm>
              <a:off x="2326" y="2295"/>
              <a:ext cx="1" cy="370"/>
            </a:xfrm>
            <a:prstGeom prst="line">
              <a:avLst/>
            </a:prstGeom>
            <a:noFill/>
            <a:ln w="19050">
              <a:solidFill>
                <a:schemeClr val="bg2"/>
              </a:solidFill>
              <a:round/>
              <a:headEnd type="none" w="sm" len="sm"/>
              <a:tailEnd type="none" w="sm" len="sm"/>
            </a:ln>
          </p:spPr>
          <p:txBody>
            <a:bodyPr/>
            <a:lstStyle/>
            <a:p>
              <a:endParaRPr lang="en-US"/>
            </a:p>
          </p:txBody>
        </p:sp>
        <p:sp>
          <p:nvSpPr>
            <p:cNvPr id="52288" name="Line 64"/>
            <p:cNvSpPr>
              <a:spLocks noChangeShapeType="1"/>
            </p:cNvSpPr>
            <p:nvPr/>
          </p:nvSpPr>
          <p:spPr bwMode="auto">
            <a:xfrm>
              <a:off x="2326" y="2991"/>
              <a:ext cx="1" cy="387"/>
            </a:xfrm>
            <a:prstGeom prst="line">
              <a:avLst/>
            </a:prstGeom>
            <a:noFill/>
            <a:ln w="19050">
              <a:solidFill>
                <a:schemeClr val="bg2"/>
              </a:solidFill>
              <a:round/>
              <a:headEnd type="none" w="sm" len="sm"/>
              <a:tailEnd type="none" w="sm" len="sm"/>
            </a:ln>
          </p:spPr>
          <p:txBody>
            <a:bodyPr/>
            <a:lstStyle/>
            <a:p>
              <a:endParaRPr lang="en-US"/>
            </a:p>
          </p:txBody>
        </p:sp>
        <p:sp>
          <p:nvSpPr>
            <p:cNvPr id="52289" name="Line 65"/>
            <p:cNvSpPr>
              <a:spLocks noChangeShapeType="1"/>
            </p:cNvSpPr>
            <p:nvPr/>
          </p:nvSpPr>
          <p:spPr bwMode="auto">
            <a:xfrm>
              <a:off x="2801" y="3121"/>
              <a:ext cx="1" cy="399"/>
            </a:xfrm>
            <a:prstGeom prst="line">
              <a:avLst/>
            </a:prstGeom>
            <a:noFill/>
            <a:ln w="19050">
              <a:solidFill>
                <a:schemeClr val="bg2"/>
              </a:solidFill>
              <a:round/>
              <a:headEnd type="none" w="sm" len="sm"/>
              <a:tailEnd type="none" w="sm" len="sm"/>
            </a:ln>
          </p:spPr>
          <p:txBody>
            <a:bodyPr/>
            <a:lstStyle/>
            <a:p>
              <a:endParaRPr lang="en-US"/>
            </a:p>
          </p:txBody>
        </p:sp>
        <p:sp>
          <p:nvSpPr>
            <p:cNvPr id="52290" name="Line 66"/>
            <p:cNvSpPr>
              <a:spLocks noChangeShapeType="1"/>
            </p:cNvSpPr>
            <p:nvPr/>
          </p:nvSpPr>
          <p:spPr bwMode="auto">
            <a:xfrm>
              <a:off x="3277" y="2988"/>
              <a:ext cx="1" cy="387"/>
            </a:xfrm>
            <a:prstGeom prst="line">
              <a:avLst/>
            </a:prstGeom>
            <a:noFill/>
            <a:ln w="19050">
              <a:solidFill>
                <a:schemeClr val="bg2"/>
              </a:solidFill>
              <a:round/>
              <a:headEnd type="none" w="sm" len="sm"/>
              <a:tailEnd type="none" w="sm" len="sm"/>
            </a:ln>
          </p:spPr>
          <p:txBody>
            <a:bodyPr/>
            <a:lstStyle/>
            <a:p>
              <a:endParaRPr lang="en-US"/>
            </a:p>
          </p:txBody>
        </p:sp>
        <p:sp>
          <p:nvSpPr>
            <p:cNvPr id="52291" name="Line 67"/>
            <p:cNvSpPr>
              <a:spLocks noChangeShapeType="1"/>
            </p:cNvSpPr>
            <p:nvPr/>
          </p:nvSpPr>
          <p:spPr bwMode="auto">
            <a:xfrm>
              <a:off x="1855" y="2702"/>
              <a:ext cx="1" cy="411"/>
            </a:xfrm>
            <a:prstGeom prst="line">
              <a:avLst/>
            </a:prstGeom>
            <a:noFill/>
            <a:ln w="19050">
              <a:solidFill>
                <a:schemeClr val="bg2"/>
              </a:solidFill>
              <a:round/>
              <a:headEnd type="none" w="sm" len="sm"/>
              <a:tailEnd type="none" w="sm" len="sm"/>
            </a:ln>
          </p:spPr>
          <p:txBody>
            <a:bodyPr/>
            <a:lstStyle/>
            <a:p>
              <a:endParaRPr lang="en-US"/>
            </a:p>
          </p:txBody>
        </p:sp>
        <p:sp>
          <p:nvSpPr>
            <p:cNvPr id="52292" name="Line 68"/>
            <p:cNvSpPr>
              <a:spLocks noChangeShapeType="1"/>
            </p:cNvSpPr>
            <p:nvPr/>
          </p:nvSpPr>
          <p:spPr bwMode="auto">
            <a:xfrm>
              <a:off x="1855" y="2169"/>
              <a:ext cx="1" cy="361"/>
            </a:xfrm>
            <a:prstGeom prst="line">
              <a:avLst/>
            </a:prstGeom>
            <a:noFill/>
            <a:ln w="19050">
              <a:solidFill>
                <a:schemeClr val="bg2"/>
              </a:solidFill>
              <a:round/>
              <a:headEnd type="none" w="sm" len="sm"/>
              <a:tailEnd type="none" w="sm" len="sm"/>
            </a:ln>
          </p:spPr>
          <p:txBody>
            <a:bodyPr/>
            <a:lstStyle/>
            <a:p>
              <a:endParaRPr lang="en-US"/>
            </a:p>
          </p:txBody>
        </p:sp>
        <p:sp>
          <p:nvSpPr>
            <p:cNvPr id="52293" name="Line 69"/>
            <p:cNvSpPr>
              <a:spLocks noChangeShapeType="1"/>
            </p:cNvSpPr>
            <p:nvPr/>
          </p:nvSpPr>
          <p:spPr bwMode="auto">
            <a:xfrm>
              <a:off x="3274" y="2304"/>
              <a:ext cx="1" cy="366"/>
            </a:xfrm>
            <a:prstGeom prst="line">
              <a:avLst/>
            </a:prstGeom>
            <a:noFill/>
            <a:ln w="19050">
              <a:solidFill>
                <a:schemeClr val="bg2"/>
              </a:solidFill>
              <a:round/>
              <a:headEnd type="none" w="sm" len="sm"/>
              <a:tailEnd type="none" w="sm" len="sm"/>
            </a:ln>
          </p:spPr>
          <p:txBody>
            <a:bodyPr/>
            <a:lstStyle/>
            <a:p>
              <a:endParaRPr lang="en-US"/>
            </a:p>
          </p:txBody>
        </p:sp>
        <p:sp>
          <p:nvSpPr>
            <p:cNvPr id="52294" name="Line 70"/>
            <p:cNvSpPr>
              <a:spLocks noChangeShapeType="1"/>
            </p:cNvSpPr>
            <p:nvPr/>
          </p:nvSpPr>
          <p:spPr bwMode="auto">
            <a:xfrm>
              <a:off x="2801" y="2608"/>
              <a:ext cx="1" cy="337"/>
            </a:xfrm>
            <a:prstGeom prst="line">
              <a:avLst/>
            </a:prstGeom>
            <a:noFill/>
            <a:ln w="19050">
              <a:solidFill>
                <a:schemeClr val="bg2"/>
              </a:solidFill>
              <a:round/>
              <a:headEnd type="none" w="sm" len="sm"/>
              <a:tailEnd type="none" w="sm" len="sm"/>
            </a:ln>
          </p:spPr>
          <p:txBody>
            <a:bodyPr/>
            <a:lstStyle/>
            <a:p>
              <a:endParaRPr lang="en-US"/>
            </a:p>
          </p:txBody>
        </p:sp>
        <p:sp>
          <p:nvSpPr>
            <p:cNvPr id="52295" name="Line 71"/>
            <p:cNvSpPr>
              <a:spLocks noChangeShapeType="1"/>
            </p:cNvSpPr>
            <p:nvPr/>
          </p:nvSpPr>
          <p:spPr bwMode="auto">
            <a:xfrm>
              <a:off x="3743" y="2166"/>
              <a:ext cx="1" cy="366"/>
            </a:xfrm>
            <a:prstGeom prst="line">
              <a:avLst/>
            </a:prstGeom>
            <a:noFill/>
            <a:ln w="19050">
              <a:solidFill>
                <a:schemeClr val="bg2"/>
              </a:solidFill>
              <a:round/>
              <a:headEnd type="none" w="sm" len="sm"/>
              <a:tailEnd type="none" w="sm" len="sm"/>
            </a:ln>
          </p:spPr>
          <p:txBody>
            <a:bodyPr/>
            <a:lstStyle/>
            <a:p>
              <a:endParaRPr lang="en-US"/>
            </a:p>
          </p:txBody>
        </p:sp>
        <p:sp>
          <p:nvSpPr>
            <p:cNvPr id="52296" name="Line 72"/>
            <p:cNvSpPr>
              <a:spLocks noChangeShapeType="1"/>
            </p:cNvSpPr>
            <p:nvPr/>
          </p:nvSpPr>
          <p:spPr bwMode="auto">
            <a:xfrm flipH="1">
              <a:off x="3745" y="2705"/>
              <a:ext cx="1" cy="408"/>
            </a:xfrm>
            <a:prstGeom prst="line">
              <a:avLst/>
            </a:prstGeom>
            <a:noFill/>
            <a:ln w="19050">
              <a:solidFill>
                <a:schemeClr val="bg2"/>
              </a:solidFill>
              <a:round/>
              <a:headEnd type="none" w="sm" len="sm"/>
              <a:tailEnd type="none" w="sm" len="sm"/>
            </a:ln>
          </p:spPr>
          <p:txBody>
            <a:bodyPr/>
            <a:lstStyle/>
            <a:p>
              <a:endParaRPr lang="en-US"/>
            </a:p>
          </p:txBody>
        </p:sp>
        <p:sp>
          <p:nvSpPr>
            <p:cNvPr id="52297" name="Line 73"/>
            <p:cNvSpPr>
              <a:spLocks noChangeShapeType="1"/>
            </p:cNvSpPr>
            <p:nvPr/>
          </p:nvSpPr>
          <p:spPr bwMode="auto">
            <a:xfrm flipV="1">
              <a:off x="3384" y="3257"/>
              <a:ext cx="300" cy="133"/>
            </a:xfrm>
            <a:prstGeom prst="line">
              <a:avLst/>
            </a:prstGeom>
            <a:noFill/>
            <a:ln w="19050">
              <a:solidFill>
                <a:schemeClr val="bg2"/>
              </a:solidFill>
              <a:round/>
              <a:headEnd type="none" w="sm" len="sm"/>
              <a:tailEnd type="none" w="sm" len="sm"/>
            </a:ln>
          </p:spPr>
          <p:txBody>
            <a:bodyPr/>
            <a:lstStyle/>
            <a:p>
              <a:endParaRPr lang="en-US"/>
            </a:p>
          </p:txBody>
        </p:sp>
        <p:sp>
          <p:nvSpPr>
            <p:cNvPr id="52298" name="Line 74"/>
            <p:cNvSpPr>
              <a:spLocks noChangeShapeType="1"/>
            </p:cNvSpPr>
            <p:nvPr/>
          </p:nvSpPr>
          <p:spPr bwMode="auto">
            <a:xfrm flipV="1">
              <a:off x="3453" y="2623"/>
              <a:ext cx="221" cy="95"/>
            </a:xfrm>
            <a:prstGeom prst="line">
              <a:avLst/>
            </a:prstGeom>
            <a:noFill/>
            <a:ln w="19050">
              <a:solidFill>
                <a:schemeClr val="bg2"/>
              </a:solidFill>
              <a:round/>
              <a:headEnd type="none" w="sm" len="sm"/>
              <a:tailEnd type="none" w="sm" len="sm"/>
            </a:ln>
          </p:spPr>
          <p:txBody>
            <a:bodyPr/>
            <a:lstStyle/>
            <a:p>
              <a:endParaRPr lang="en-US"/>
            </a:p>
          </p:txBody>
        </p:sp>
        <p:sp>
          <p:nvSpPr>
            <p:cNvPr id="52299" name="Line 75"/>
            <p:cNvSpPr>
              <a:spLocks noChangeShapeType="1"/>
            </p:cNvSpPr>
            <p:nvPr/>
          </p:nvSpPr>
          <p:spPr bwMode="auto">
            <a:xfrm>
              <a:off x="3375" y="2421"/>
              <a:ext cx="270" cy="124"/>
            </a:xfrm>
            <a:prstGeom prst="line">
              <a:avLst/>
            </a:prstGeom>
            <a:noFill/>
            <a:ln w="19050">
              <a:solidFill>
                <a:schemeClr val="bg2"/>
              </a:solidFill>
              <a:round/>
              <a:headEnd type="none" w="sm" len="sm"/>
              <a:tailEnd type="none" w="sm" len="sm"/>
            </a:ln>
          </p:spPr>
          <p:txBody>
            <a:bodyPr/>
            <a:lstStyle/>
            <a:p>
              <a:endParaRPr lang="en-US"/>
            </a:p>
          </p:txBody>
        </p:sp>
        <p:sp>
          <p:nvSpPr>
            <p:cNvPr id="52300" name="Line 76"/>
            <p:cNvSpPr>
              <a:spLocks noChangeShapeType="1"/>
            </p:cNvSpPr>
            <p:nvPr/>
          </p:nvSpPr>
          <p:spPr bwMode="auto">
            <a:xfrm>
              <a:off x="3336" y="3044"/>
              <a:ext cx="237" cy="109"/>
            </a:xfrm>
            <a:prstGeom prst="line">
              <a:avLst/>
            </a:prstGeom>
            <a:noFill/>
            <a:ln w="19050">
              <a:solidFill>
                <a:schemeClr val="bg2"/>
              </a:solidFill>
              <a:round/>
              <a:headEnd type="none" w="sm" len="sm"/>
              <a:tailEnd type="none" w="sm" len="sm"/>
            </a:ln>
          </p:spPr>
          <p:txBody>
            <a:bodyPr/>
            <a:lstStyle/>
            <a:p>
              <a:endParaRPr lang="en-US"/>
            </a:p>
          </p:txBody>
        </p:sp>
        <p:sp>
          <p:nvSpPr>
            <p:cNvPr id="52301" name="Line 77"/>
            <p:cNvSpPr>
              <a:spLocks noChangeShapeType="1"/>
            </p:cNvSpPr>
            <p:nvPr/>
          </p:nvSpPr>
          <p:spPr bwMode="auto">
            <a:xfrm flipV="1">
              <a:off x="3375" y="2014"/>
              <a:ext cx="300" cy="133"/>
            </a:xfrm>
            <a:prstGeom prst="line">
              <a:avLst/>
            </a:prstGeom>
            <a:noFill/>
            <a:ln w="19050">
              <a:solidFill>
                <a:schemeClr val="bg2"/>
              </a:solidFill>
              <a:round/>
              <a:headEnd type="none" w="sm" len="sm"/>
              <a:tailEnd type="none" w="sm" len="sm"/>
            </a:ln>
          </p:spPr>
          <p:txBody>
            <a:bodyPr/>
            <a:lstStyle/>
            <a:p>
              <a:endParaRPr lang="en-US"/>
            </a:p>
          </p:txBody>
        </p:sp>
        <p:sp>
          <p:nvSpPr>
            <p:cNvPr id="52302" name="Oval 78"/>
            <p:cNvSpPr>
              <a:spLocks noChangeArrowheads="1"/>
            </p:cNvSpPr>
            <p:nvPr/>
          </p:nvSpPr>
          <p:spPr bwMode="auto">
            <a:xfrm>
              <a:off x="2695" y="2896"/>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303" name="Oval 79"/>
            <p:cNvSpPr>
              <a:spLocks noChangeArrowheads="1"/>
            </p:cNvSpPr>
            <p:nvPr/>
          </p:nvSpPr>
          <p:spPr bwMode="auto">
            <a:xfrm>
              <a:off x="3168" y="20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304" name="Oval 80"/>
            <p:cNvSpPr>
              <a:spLocks noChangeArrowheads="1"/>
            </p:cNvSpPr>
            <p:nvPr/>
          </p:nvSpPr>
          <p:spPr bwMode="auto">
            <a:xfrm>
              <a:off x="2222" y="2081"/>
              <a:ext cx="212" cy="212"/>
            </a:xfrm>
            <a:prstGeom prst="ellipse">
              <a:avLst/>
            </a:prstGeom>
            <a:gradFill rotWithShape="1">
              <a:gsLst>
                <a:gs pos="0">
                  <a:schemeClr val="tx1"/>
                </a:gs>
                <a:gs pos="100000">
                  <a:srgbClr val="292929"/>
                </a:gs>
              </a:gsLst>
              <a:path path="shape">
                <a:fillToRect l="50000" t="50000" r="50000" b="50000"/>
              </a:path>
            </a:gradFill>
            <a:ln w="6350">
              <a:solidFill>
                <a:schemeClr val="bg2"/>
              </a:solidFill>
              <a:round/>
              <a:headEnd type="none" w="sm" len="sm"/>
              <a:tailEnd type="none" w="sm" len="sm"/>
            </a:ln>
          </p:spPr>
          <p:txBody>
            <a:bodyPr wrap="none" anchor="ctr"/>
            <a:lstStyle/>
            <a:p>
              <a:endParaRPr lang="en-US"/>
            </a:p>
          </p:txBody>
        </p:sp>
        <p:sp>
          <p:nvSpPr>
            <p:cNvPr id="52305" name="Text Box 81"/>
            <p:cNvSpPr txBox="1">
              <a:spLocks noChangeArrowheads="1"/>
            </p:cNvSpPr>
            <p:nvPr/>
          </p:nvSpPr>
          <p:spPr bwMode="auto">
            <a:xfrm>
              <a:off x="3296" y="1467"/>
              <a:ext cx="559" cy="173"/>
            </a:xfrm>
            <a:prstGeom prst="rect">
              <a:avLst/>
            </a:prstGeom>
            <a:noFill/>
            <a:ln w="12700">
              <a:noFill/>
              <a:miter lim="800000"/>
              <a:headEnd type="none" w="sm" len="sm"/>
              <a:tailEnd type="none" w="sm" len="sm"/>
            </a:ln>
          </p:spPr>
          <p:txBody>
            <a:bodyPr wrap="none">
              <a:spAutoFit/>
            </a:bodyPr>
            <a:lstStyle/>
            <a:p>
              <a:pPr eaLnBrk="0" hangingPunct="0"/>
              <a:r>
                <a:rPr lang="en-US" sz="1200" b="1">
                  <a:solidFill>
                    <a:schemeClr val="bg2"/>
                  </a:solidFill>
                  <a:latin typeface="Arial" charset="0"/>
                </a:rPr>
                <a:t>Table salt</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6" descr="Image:Nitrogen-3D-vdW.png">
            <a:hlinkClick r:id="rId3"/>
          </p:cNvPr>
          <p:cNvPicPr>
            <a:picLocks noChangeAspect="1" noChangeArrowheads="1"/>
          </p:cNvPicPr>
          <p:nvPr/>
        </p:nvPicPr>
        <p:blipFill>
          <a:blip r:embed="rId4" cstate="print"/>
          <a:srcRect/>
          <a:stretch>
            <a:fillRect/>
          </a:stretch>
        </p:blipFill>
        <p:spPr bwMode="auto">
          <a:xfrm>
            <a:off x="3660775" y="3870325"/>
            <a:ext cx="1927225" cy="1460500"/>
          </a:xfrm>
          <a:prstGeom prst="rect">
            <a:avLst/>
          </a:prstGeom>
          <a:noFill/>
          <a:ln w="9525">
            <a:noFill/>
            <a:miter lim="800000"/>
            <a:headEnd/>
            <a:tailEnd/>
          </a:ln>
        </p:spPr>
      </p:pic>
      <p:sp>
        <p:nvSpPr>
          <p:cNvPr id="53251" name="Rectangle 2"/>
          <p:cNvSpPr>
            <a:spLocks noChangeArrowheads="1"/>
          </p:cNvSpPr>
          <p:nvPr/>
        </p:nvSpPr>
        <p:spPr bwMode="auto">
          <a:xfrm>
            <a:off x="187325" y="1512888"/>
            <a:ext cx="8770938" cy="822325"/>
          </a:xfrm>
          <a:prstGeom prst="rect">
            <a:avLst/>
          </a:prstGeom>
          <a:noFill/>
          <a:ln w="9525">
            <a:noFill/>
            <a:miter lim="800000"/>
            <a:headEnd/>
            <a:tailEnd/>
          </a:ln>
        </p:spPr>
        <p:txBody>
          <a:bodyPr/>
          <a:lstStyle/>
          <a:p>
            <a:pPr marL="342900" indent="-342900" algn="ctr">
              <a:lnSpc>
                <a:spcPct val="140000"/>
              </a:lnSpc>
              <a:spcBef>
                <a:spcPct val="20000"/>
              </a:spcBef>
            </a:pPr>
            <a:r>
              <a:rPr lang="en-US" sz="3200" b="1">
                <a:latin typeface="Comic Sans MS" pitchFamily="66" charset="0"/>
              </a:rPr>
              <a:t>Covalent Bonding - True Molecules</a:t>
            </a:r>
            <a:endParaRPr lang="en-US" sz="3200">
              <a:latin typeface="Arial" charset="0"/>
            </a:endParaRPr>
          </a:p>
        </p:txBody>
      </p:sp>
      <p:sp>
        <p:nvSpPr>
          <p:cNvPr id="53252" name="Rectangle 6"/>
          <p:cNvSpPr>
            <a:spLocks noGrp="1" noChangeArrowheads="1"/>
          </p:cNvSpPr>
          <p:nvPr>
            <p:ph type="title"/>
          </p:nvPr>
        </p:nvSpPr>
        <p:spPr/>
        <p:txBody>
          <a:bodyPr/>
          <a:lstStyle/>
          <a:p>
            <a:pPr eaLnBrk="1" hangingPunct="1"/>
            <a:r>
              <a:rPr lang="en-US" smtClean="0"/>
              <a:t>Types of Bonds</a:t>
            </a:r>
          </a:p>
        </p:txBody>
      </p:sp>
      <p:sp>
        <p:nvSpPr>
          <p:cNvPr id="53253" name="Rectangle 7"/>
          <p:cNvSpPr>
            <a:spLocks noChangeArrowheads="1"/>
          </p:cNvSpPr>
          <p:nvPr/>
        </p:nvSpPr>
        <p:spPr bwMode="auto">
          <a:xfrm>
            <a:off x="3008313" y="5534025"/>
            <a:ext cx="3260725" cy="674688"/>
          </a:xfrm>
          <a:prstGeom prst="rect">
            <a:avLst/>
          </a:prstGeom>
          <a:noFill/>
          <a:ln w="9525">
            <a:noFill/>
            <a:miter lim="800000"/>
            <a:headEnd/>
            <a:tailEnd/>
          </a:ln>
        </p:spPr>
        <p:txBody>
          <a:bodyPr/>
          <a:lstStyle/>
          <a:p>
            <a:pPr algn="ctr">
              <a:spcBef>
                <a:spcPct val="20000"/>
              </a:spcBef>
            </a:pPr>
            <a:r>
              <a:rPr lang="en-US" sz="2800">
                <a:latin typeface="Arial" charset="0"/>
              </a:rPr>
              <a:t>Diatomic </a:t>
            </a:r>
            <a:br>
              <a:rPr lang="en-US" sz="2800">
                <a:latin typeface="Arial" charset="0"/>
              </a:rPr>
            </a:br>
            <a:r>
              <a:rPr lang="en-US" sz="2800">
                <a:latin typeface="Arial" charset="0"/>
              </a:rPr>
              <a:t>Molecule</a:t>
            </a:r>
          </a:p>
        </p:txBody>
      </p:sp>
      <p:sp>
        <p:nvSpPr>
          <p:cNvPr id="53254" name="Text Box 9"/>
          <p:cNvSpPr txBox="1">
            <a:spLocks noChangeArrowheads="1"/>
          </p:cNvSpPr>
          <p:nvPr/>
        </p:nvSpPr>
        <p:spPr bwMode="auto">
          <a:xfrm>
            <a:off x="1050925" y="5211763"/>
            <a:ext cx="1473200" cy="457200"/>
          </a:xfrm>
          <a:prstGeom prst="rect">
            <a:avLst/>
          </a:prstGeom>
          <a:noFill/>
          <a:ln w="9525">
            <a:noFill/>
            <a:miter lim="800000"/>
            <a:headEnd/>
            <a:tailEnd/>
          </a:ln>
        </p:spPr>
        <p:txBody>
          <a:bodyPr wrap="none">
            <a:spAutoFit/>
          </a:bodyPr>
          <a:lstStyle/>
          <a:p>
            <a:r>
              <a:rPr lang="en-US" sz="2400">
                <a:latin typeface="Arial" charset="0"/>
              </a:rPr>
              <a:t>Ammonia</a:t>
            </a:r>
          </a:p>
        </p:txBody>
      </p:sp>
      <p:sp>
        <p:nvSpPr>
          <p:cNvPr id="53255" name="Text Box 10"/>
          <p:cNvSpPr txBox="1">
            <a:spLocks noChangeArrowheads="1"/>
          </p:cNvSpPr>
          <p:nvPr/>
        </p:nvSpPr>
        <p:spPr bwMode="auto">
          <a:xfrm>
            <a:off x="3976688" y="3419475"/>
            <a:ext cx="1338262" cy="457200"/>
          </a:xfrm>
          <a:prstGeom prst="rect">
            <a:avLst/>
          </a:prstGeom>
          <a:noFill/>
          <a:ln w="9525">
            <a:noFill/>
            <a:miter lim="800000"/>
            <a:headEnd/>
            <a:tailEnd/>
          </a:ln>
        </p:spPr>
        <p:txBody>
          <a:bodyPr wrap="none">
            <a:spAutoFit/>
          </a:bodyPr>
          <a:lstStyle/>
          <a:p>
            <a:r>
              <a:rPr lang="en-US" sz="2400">
                <a:latin typeface="Arial" charset="0"/>
              </a:rPr>
              <a:t>Nitrogen</a:t>
            </a:r>
          </a:p>
        </p:txBody>
      </p:sp>
      <p:sp>
        <p:nvSpPr>
          <p:cNvPr id="53256" name="Text Box 11"/>
          <p:cNvSpPr txBox="1">
            <a:spLocks noChangeArrowheads="1"/>
          </p:cNvSpPr>
          <p:nvPr/>
        </p:nvSpPr>
        <p:spPr bwMode="auto">
          <a:xfrm>
            <a:off x="7004050" y="4983163"/>
            <a:ext cx="996950" cy="457200"/>
          </a:xfrm>
          <a:prstGeom prst="rect">
            <a:avLst/>
          </a:prstGeom>
          <a:noFill/>
          <a:ln w="9525">
            <a:noFill/>
            <a:miter lim="800000"/>
            <a:headEnd/>
            <a:tailEnd/>
          </a:ln>
        </p:spPr>
        <p:txBody>
          <a:bodyPr wrap="none">
            <a:spAutoFit/>
          </a:bodyPr>
          <a:lstStyle/>
          <a:p>
            <a:r>
              <a:rPr lang="en-US" sz="2400">
                <a:latin typeface="Arial" charset="0"/>
              </a:rPr>
              <a:t>Water</a:t>
            </a:r>
          </a:p>
        </p:txBody>
      </p:sp>
      <p:sp>
        <p:nvSpPr>
          <p:cNvPr id="53257" name="Rectangle 12"/>
          <p:cNvSpPr>
            <a:spLocks noChangeArrowheads="1"/>
          </p:cNvSpPr>
          <p:nvPr/>
        </p:nvSpPr>
        <p:spPr bwMode="auto">
          <a:xfrm>
            <a:off x="609600" y="2933700"/>
            <a:ext cx="2266950" cy="2809875"/>
          </a:xfrm>
          <a:prstGeom prst="rect">
            <a:avLst/>
          </a:prstGeom>
          <a:noFill/>
          <a:ln w="9525">
            <a:solidFill>
              <a:schemeClr val="tx1"/>
            </a:solidFill>
            <a:miter lim="800000"/>
            <a:headEnd/>
            <a:tailEnd/>
          </a:ln>
        </p:spPr>
        <p:txBody>
          <a:bodyPr wrap="none" anchor="ctr"/>
          <a:lstStyle/>
          <a:p>
            <a:endParaRPr lang="en-US"/>
          </a:p>
        </p:txBody>
      </p:sp>
      <p:sp>
        <p:nvSpPr>
          <p:cNvPr id="53258" name="Rectangle 13"/>
          <p:cNvSpPr>
            <a:spLocks noChangeArrowheads="1"/>
          </p:cNvSpPr>
          <p:nvPr/>
        </p:nvSpPr>
        <p:spPr bwMode="auto">
          <a:xfrm>
            <a:off x="3505200" y="3371850"/>
            <a:ext cx="2266950" cy="2057400"/>
          </a:xfrm>
          <a:prstGeom prst="rect">
            <a:avLst/>
          </a:prstGeom>
          <a:noFill/>
          <a:ln w="9525">
            <a:solidFill>
              <a:schemeClr val="tx1"/>
            </a:solidFill>
            <a:miter lim="800000"/>
            <a:headEnd/>
            <a:tailEnd/>
          </a:ln>
        </p:spPr>
        <p:txBody>
          <a:bodyPr wrap="none" anchor="ctr"/>
          <a:lstStyle/>
          <a:p>
            <a:endParaRPr lang="en-US"/>
          </a:p>
        </p:txBody>
      </p:sp>
      <p:sp>
        <p:nvSpPr>
          <p:cNvPr id="53259" name="Rectangle 14"/>
          <p:cNvSpPr>
            <a:spLocks noChangeArrowheads="1"/>
          </p:cNvSpPr>
          <p:nvPr/>
        </p:nvSpPr>
        <p:spPr bwMode="auto">
          <a:xfrm>
            <a:off x="6324600" y="3371850"/>
            <a:ext cx="2266950" cy="2057400"/>
          </a:xfrm>
          <a:prstGeom prst="rect">
            <a:avLst/>
          </a:prstGeom>
          <a:noFill/>
          <a:ln w="9525">
            <a:solidFill>
              <a:schemeClr val="tx1"/>
            </a:solidFill>
            <a:miter lim="800000"/>
            <a:headEnd/>
            <a:tailEnd/>
          </a:ln>
        </p:spPr>
        <p:txBody>
          <a:bodyPr wrap="none" anchor="ctr"/>
          <a:lstStyle/>
          <a:p>
            <a:endParaRPr lang="en-US"/>
          </a:p>
        </p:txBody>
      </p:sp>
      <p:pic>
        <p:nvPicPr>
          <p:cNvPr id="53260" name="Picture 15" descr="Image:Ammonia-3D-vdW.png">
            <a:hlinkClick r:id="rId5"/>
          </p:cNvPr>
          <p:cNvPicPr>
            <a:picLocks noChangeAspect="1" noChangeArrowheads="1"/>
          </p:cNvPicPr>
          <p:nvPr/>
        </p:nvPicPr>
        <p:blipFill>
          <a:blip r:embed="rId6" cstate="print"/>
          <a:srcRect/>
          <a:stretch>
            <a:fillRect/>
          </a:stretch>
        </p:blipFill>
        <p:spPr bwMode="auto">
          <a:xfrm rot="191007">
            <a:off x="708025" y="3403600"/>
            <a:ext cx="2097088" cy="1763713"/>
          </a:xfrm>
          <a:prstGeom prst="rect">
            <a:avLst/>
          </a:prstGeom>
          <a:noFill/>
          <a:ln w="9525">
            <a:noFill/>
            <a:miter lim="800000"/>
            <a:headEnd/>
            <a:tailEnd/>
          </a:ln>
        </p:spPr>
      </p:pic>
      <p:pic>
        <p:nvPicPr>
          <p:cNvPr id="53261" name="Picture 17" descr="Image:Water molecule 3D.svg">
            <a:hlinkClick r:id="rId7"/>
          </p:cNvPr>
          <p:cNvPicPr>
            <a:picLocks noChangeAspect="1" noChangeArrowheads="1"/>
          </p:cNvPicPr>
          <p:nvPr/>
        </p:nvPicPr>
        <p:blipFill>
          <a:blip r:embed="rId8" cstate="print"/>
          <a:srcRect/>
          <a:stretch>
            <a:fillRect/>
          </a:stretch>
        </p:blipFill>
        <p:spPr bwMode="auto">
          <a:xfrm>
            <a:off x="6684963" y="3492500"/>
            <a:ext cx="1652587" cy="1546225"/>
          </a:xfrm>
          <a:prstGeom prst="rect">
            <a:avLst/>
          </a:prstGeom>
          <a:noFill/>
          <a:ln w="9525">
            <a:noFill/>
            <a:miter lim="800000"/>
            <a:headEnd/>
            <a:tailEnd/>
          </a:ln>
        </p:spPr>
      </p:pic>
      <p:grpSp>
        <p:nvGrpSpPr>
          <p:cNvPr id="2" name="Group 30"/>
          <p:cNvGrpSpPr>
            <a:grpSpLocks/>
          </p:cNvGrpSpPr>
          <p:nvPr/>
        </p:nvGrpSpPr>
        <p:grpSpPr bwMode="auto">
          <a:xfrm>
            <a:off x="666750" y="3027363"/>
            <a:ext cx="7821613" cy="2443162"/>
            <a:chOff x="420" y="1907"/>
            <a:chExt cx="4927" cy="1539"/>
          </a:xfrm>
        </p:grpSpPr>
        <p:pic>
          <p:nvPicPr>
            <p:cNvPr id="53263" name="Picture 18" descr="Image:Ammonia-3D-vdW.png">
              <a:hlinkClick r:id="rId5"/>
            </p:cNvPr>
            <p:cNvPicPr>
              <a:picLocks noChangeAspect="1" noChangeArrowheads="1"/>
            </p:cNvPicPr>
            <p:nvPr/>
          </p:nvPicPr>
          <p:blipFill>
            <a:blip r:embed="rId9" cstate="print">
              <a:lum bright="70000" contrast="-70000"/>
            </a:blip>
            <a:srcRect/>
            <a:stretch>
              <a:fillRect/>
            </a:stretch>
          </p:blipFill>
          <p:spPr bwMode="auto">
            <a:xfrm rot="-4954341">
              <a:off x="470" y="1936"/>
              <a:ext cx="364" cy="306"/>
            </a:xfrm>
            <a:prstGeom prst="rect">
              <a:avLst/>
            </a:prstGeom>
            <a:noFill/>
            <a:ln w="9525">
              <a:noFill/>
              <a:miter lim="800000"/>
              <a:headEnd/>
              <a:tailEnd/>
            </a:ln>
          </p:spPr>
        </p:pic>
        <p:pic>
          <p:nvPicPr>
            <p:cNvPr id="53264" name="Picture 19" descr="Image:Ammonia-3D-vdW.png">
              <a:hlinkClick r:id="rId5"/>
            </p:cNvPr>
            <p:cNvPicPr>
              <a:picLocks noChangeAspect="1" noChangeArrowheads="1"/>
            </p:cNvPicPr>
            <p:nvPr/>
          </p:nvPicPr>
          <p:blipFill>
            <a:blip r:embed="rId10" cstate="print">
              <a:lum bright="70000" contrast="-70000"/>
            </a:blip>
            <a:srcRect/>
            <a:stretch>
              <a:fillRect/>
            </a:stretch>
          </p:blipFill>
          <p:spPr bwMode="auto">
            <a:xfrm rot="5354399" flipH="1">
              <a:off x="1416" y="1994"/>
              <a:ext cx="282" cy="237"/>
            </a:xfrm>
            <a:prstGeom prst="rect">
              <a:avLst/>
            </a:prstGeom>
            <a:noFill/>
            <a:ln w="9525">
              <a:noFill/>
              <a:miter lim="800000"/>
              <a:headEnd/>
              <a:tailEnd/>
            </a:ln>
          </p:spPr>
        </p:pic>
        <p:pic>
          <p:nvPicPr>
            <p:cNvPr id="53265" name="Picture 20" descr="Image:Ammonia-3D-vdW.png">
              <a:hlinkClick r:id="rId5"/>
            </p:cNvPr>
            <p:cNvPicPr>
              <a:picLocks noChangeAspect="1" noChangeArrowheads="1"/>
            </p:cNvPicPr>
            <p:nvPr/>
          </p:nvPicPr>
          <p:blipFill>
            <a:blip r:embed="rId11" cstate="print">
              <a:lum bright="70000" contrast="-70000"/>
            </a:blip>
            <a:srcRect/>
            <a:stretch>
              <a:fillRect/>
            </a:stretch>
          </p:blipFill>
          <p:spPr bwMode="auto">
            <a:xfrm rot="-2470930">
              <a:off x="1469" y="3097"/>
              <a:ext cx="206" cy="173"/>
            </a:xfrm>
            <a:prstGeom prst="rect">
              <a:avLst/>
            </a:prstGeom>
            <a:noFill/>
            <a:ln w="9525">
              <a:noFill/>
              <a:miter lim="800000"/>
              <a:headEnd/>
              <a:tailEnd/>
            </a:ln>
          </p:spPr>
        </p:pic>
        <p:pic>
          <p:nvPicPr>
            <p:cNvPr id="53266" name="Picture 21" descr="Image:Nitrogen-3D-vdW.png">
              <a:hlinkClick r:id="rId3"/>
            </p:cNvPr>
            <p:cNvPicPr>
              <a:picLocks noChangeAspect="1" noChangeArrowheads="1"/>
            </p:cNvPicPr>
            <p:nvPr/>
          </p:nvPicPr>
          <p:blipFill>
            <a:blip r:embed="rId12" cstate="print">
              <a:lum bright="70000" contrast="-70000"/>
            </a:blip>
            <a:srcRect/>
            <a:stretch>
              <a:fillRect/>
            </a:stretch>
          </p:blipFill>
          <p:spPr bwMode="auto">
            <a:xfrm rot="-1693042">
              <a:off x="2221" y="2343"/>
              <a:ext cx="322" cy="244"/>
            </a:xfrm>
            <a:prstGeom prst="rect">
              <a:avLst/>
            </a:prstGeom>
            <a:noFill/>
            <a:ln w="9525">
              <a:noFill/>
              <a:miter lim="800000"/>
              <a:headEnd/>
              <a:tailEnd/>
            </a:ln>
          </p:spPr>
        </p:pic>
        <p:pic>
          <p:nvPicPr>
            <p:cNvPr id="53267" name="Picture 22" descr="Image:Nitrogen-3D-vdW.png">
              <a:hlinkClick r:id="rId3"/>
            </p:cNvPr>
            <p:cNvPicPr>
              <a:picLocks noChangeAspect="1" noChangeArrowheads="1"/>
            </p:cNvPicPr>
            <p:nvPr/>
          </p:nvPicPr>
          <p:blipFill>
            <a:blip r:embed="rId13" cstate="print">
              <a:lum bright="70000" contrast="-70000"/>
            </a:blip>
            <a:srcRect/>
            <a:stretch>
              <a:fillRect/>
            </a:stretch>
          </p:blipFill>
          <p:spPr bwMode="auto">
            <a:xfrm rot="1427034">
              <a:off x="3339" y="2328"/>
              <a:ext cx="234" cy="177"/>
            </a:xfrm>
            <a:prstGeom prst="rect">
              <a:avLst/>
            </a:prstGeom>
            <a:noFill/>
            <a:ln w="9525">
              <a:noFill/>
              <a:miter lim="800000"/>
              <a:headEnd/>
              <a:tailEnd/>
            </a:ln>
          </p:spPr>
        </p:pic>
        <p:pic>
          <p:nvPicPr>
            <p:cNvPr id="53268" name="Picture 23" descr="Image:Nitrogen-3D-vdW.png">
              <a:hlinkClick r:id="rId3"/>
            </p:cNvPr>
            <p:cNvPicPr>
              <a:picLocks noChangeAspect="1" noChangeArrowheads="1"/>
            </p:cNvPicPr>
            <p:nvPr/>
          </p:nvPicPr>
          <p:blipFill>
            <a:blip r:embed="rId14" cstate="print">
              <a:lum bright="70000" contrast="-70000"/>
            </a:blip>
            <a:srcRect/>
            <a:stretch>
              <a:fillRect/>
            </a:stretch>
          </p:blipFill>
          <p:spPr bwMode="auto">
            <a:xfrm rot="-6316720">
              <a:off x="3403" y="3182"/>
              <a:ext cx="202" cy="153"/>
            </a:xfrm>
            <a:prstGeom prst="rect">
              <a:avLst/>
            </a:prstGeom>
            <a:noFill/>
            <a:ln w="9525">
              <a:noFill/>
              <a:miter lim="800000"/>
              <a:headEnd/>
              <a:tailEnd/>
            </a:ln>
          </p:spPr>
        </p:pic>
        <p:pic>
          <p:nvPicPr>
            <p:cNvPr id="53269" name="Picture 24" descr="Image:Ammonia-3D-vdW.png">
              <a:hlinkClick r:id="rId5"/>
            </p:cNvPr>
            <p:cNvPicPr>
              <a:picLocks noChangeAspect="1" noChangeArrowheads="1"/>
            </p:cNvPicPr>
            <p:nvPr/>
          </p:nvPicPr>
          <p:blipFill>
            <a:blip r:embed="rId10" cstate="print">
              <a:lum bright="70000" contrast="-70000"/>
            </a:blip>
            <a:srcRect/>
            <a:stretch>
              <a:fillRect/>
            </a:stretch>
          </p:blipFill>
          <p:spPr bwMode="auto">
            <a:xfrm>
              <a:off x="420" y="3209"/>
              <a:ext cx="282" cy="237"/>
            </a:xfrm>
            <a:prstGeom prst="rect">
              <a:avLst/>
            </a:prstGeom>
            <a:noFill/>
            <a:ln w="9525">
              <a:noFill/>
              <a:miter lim="800000"/>
              <a:headEnd/>
              <a:tailEnd/>
            </a:ln>
          </p:spPr>
        </p:pic>
        <p:pic>
          <p:nvPicPr>
            <p:cNvPr id="53270" name="Picture 25" descr="Image:Water molecule 3D.svg">
              <a:hlinkClick r:id="rId7"/>
            </p:cNvPr>
            <p:cNvPicPr>
              <a:picLocks noChangeAspect="1" noChangeArrowheads="1"/>
            </p:cNvPicPr>
            <p:nvPr/>
          </p:nvPicPr>
          <p:blipFill>
            <a:blip r:embed="rId15" cstate="print">
              <a:lum bright="70000" contrast="-70000"/>
            </a:blip>
            <a:srcRect/>
            <a:stretch>
              <a:fillRect/>
            </a:stretch>
          </p:blipFill>
          <p:spPr bwMode="auto">
            <a:xfrm rot="1798003">
              <a:off x="4122" y="3077"/>
              <a:ext cx="277" cy="259"/>
            </a:xfrm>
            <a:prstGeom prst="rect">
              <a:avLst/>
            </a:prstGeom>
            <a:noFill/>
            <a:ln w="9525">
              <a:noFill/>
              <a:miter lim="800000"/>
              <a:headEnd/>
              <a:tailEnd/>
            </a:ln>
          </p:spPr>
        </p:pic>
        <p:pic>
          <p:nvPicPr>
            <p:cNvPr id="53271" name="Picture 26" descr="Image:Water molecule 3D.svg">
              <a:hlinkClick r:id="rId7"/>
            </p:cNvPr>
            <p:cNvPicPr>
              <a:picLocks noChangeAspect="1" noChangeArrowheads="1"/>
            </p:cNvPicPr>
            <p:nvPr/>
          </p:nvPicPr>
          <p:blipFill>
            <a:blip r:embed="rId16" cstate="print">
              <a:lum bright="70000" contrast="-70000"/>
            </a:blip>
            <a:srcRect/>
            <a:stretch>
              <a:fillRect/>
            </a:stretch>
          </p:blipFill>
          <p:spPr bwMode="auto">
            <a:xfrm rot="-2369839">
              <a:off x="5151" y="3054"/>
              <a:ext cx="196" cy="183"/>
            </a:xfrm>
            <a:prstGeom prst="rect">
              <a:avLst/>
            </a:prstGeom>
            <a:noFill/>
            <a:ln w="9525">
              <a:noFill/>
              <a:miter lim="800000"/>
              <a:headEnd/>
              <a:tailEnd/>
            </a:ln>
          </p:spPr>
        </p:pic>
        <p:pic>
          <p:nvPicPr>
            <p:cNvPr id="53272" name="Picture 27" descr="Image:Water molecule 3D.svg">
              <a:hlinkClick r:id="rId7"/>
            </p:cNvPr>
            <p:cNvPicPr>
              <a:picLocks noChangeAspect="1" noChangeArrowheads="1"/>
            </p:cNvPicPr>
            <p:nvPr/>
          </p:nvPicPr>
          <p:blipFill>
            <a:blip r:embed="rId16" cstate="print">
              <a:lum bright="70000" contrast="-70000"/>
            </a:blip>
            <a:srcRect/>
            <a:stretch>
              <a:fillRect/>
            </a:stretch>
          </p:blipFill>
          <p:spPr bwMode="auto">
            <a:xfrm rot="19402919" flipH="1">
              <a:off x="4121" y="2203"/>
              <a:ext cx="196" cy="183"/>
            </a:xfrm>
            <a:prstGeom prst="rect">
              <a:avLst/>
            </a:prstGeom>
            <a:noFill/>
            <a:ln w="9525">
              <a:noFill/>
              <a:miter lim="800000"/>
              <a:headEnd/>
              <a:tailEnd/>
            </a:ln>
          </p:spPr>
        </p:pic>
        <p:pic>
          <p:nvPicPr>
            <p:cNvPr id="53273" name="Picture 28" descr="Image:Water molecule 3D.svg">
              <a:hlinkClick r:id="rId7"/>
            </p:cNvPr>
            <p:cNvPicPr>
              <a:picLocks noChangeAspect="1" noChangeArrowheads="1"/>
            </p:cNvPicPr>
            <p:nvPr/>
          </p:nvPicPr>
          <p:blipFill>
            <a:blip r:embed="rId17" cstate="print">
              <a:lum bright="70000" contrast="-70000"/>
            </a:blip>
            <a:srcRect/>
            <a:stretch>
              <a:fillRect/>
            </a:stretch>
          </p:blipFill>
          <p:spPr bwMode="auto">
            <a:xfrm rot="19402919" flipH="1">
              <a:off x="5155" y="2434"/>
              <a:ext cx="130" cy="121"/>
            </a:xfrm>
            <a:prstGeom prst="rect">
              <a:avLst/>
            </a:prstGeom>
            <a:noFill/>
            <a:ln w="9525">
              <a:noFill/>
              <a:miter lim="800000"/>
              <a:headEnd/>
              <a:tailEnd/>
            </a:ln>
          </p:spPr>
        </p:pic>
        <p:pic>
          <p:nvPicPr>
            <p:cNvPr id="53274" name="Picture 29" descr="Image:Water molecule 3D.svg">
              <a:hlinkClick r:id="rId7"/>
            </p:cNvPr>
            <p:cNvPicPr>
              <a:picLocks noChangeAspect="1" noChangeArrowheads="1"/>
            </p:cNvPicPr>
            <p:nvPr/>
          </p:nvPicPr>
          <p:blipFill>
            <a:blip r:embed="rId18" cstate="print">
              <a:lum bright="70000" contrast="-70000"/>
            </a:blip>
            <a:srcRect/>
            <a:stretch>
              <a:fillRect/>
            </a:stretch>
          </p:blipFill>
          <p:spPr bwMode="auto">
            <a:xfrm rot="21581190" flipH="1">
              <a:off x="5026" y="2239"/>
              <a:ext cx="87" cy="81"/>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87325" y="1512888"/>
            <a:ext cx="8770938" cy="822325"/>
          </a:xfrm>
          <a:prstGeom prst="rect">
            <a:avLst/>
          </a:prstGeom>
          <a:noFill/>
          <a:ln w="9525">
            <a:noFill/>
            <a:miter lim="800000"/>
            <a:headEnd/>
            <a:tailEnd/>
          </a:ln>
        </p:spPr>
        <p:txBody>
          <a:bodyPr/>
          <a:lstStyle/>
          <a:p>
            <a:pPr marL="342900" indent="-342900" algn="ctr">
              <a:lnSpc>
                <a:spcPct val="140000"/>
              </a:lnSpc>
              <a:spcBef>
                <a:spcPct val="20000"/>
              </a:spcBef>
            </a:pPr>
            <a:r>
              <a:rPr lang="en-US" sz="3200" b="1">
                <a:latin typeface="Comic Sans MS" pitchFamily="66" charset="0"/>
              </a:rPr>
              <a:t>Covalent Bonding - True Molecules</a:t>
            </a:r>
            <a:endParaRPr lang="en-US" sz="3200">
              <a:latin typeface="Arial" charset="0"/>
            </a:endParaRPr>
          </a:p>
        </p:txBody>
      </p:sp>
      <p:pic>
        <p:nvPicPr>
          <p:cNvPr id="54275" name="Picture 3" descr="Ammonia"/>
          <p:cNvPicPr>
            <a:picLocks noChangeAspect="1" noChangeArrowheads="1"/>
          </p:cNvPicPr>
          <p:nvPr/>
        </p:nvPicPr>
        <p:blipFill>
          <a:blip r:embed="rId3" cstate="print">
            <a:clrChange>
              <a:clrFrom>
                <a:srgbClr val="FEFFFF"/>
              </a:clrFrom>
              <a:clrTo>
                <a:srgbClr val="FEFFFF">
                  <a:alpha val="0"/>
                </a:srgbClr>
              </a:clrTo>
            </a:clrChange>
          </a:blip>
          <a:srcRect b="22362"/>
          <a:stretch>
            <a:fillRect/>
          </a:stretch>
        </p:blipFill>
        <p:spPr bwMode="auto">
          <a:xfrm>
            <a:off x="569913" y="2974975"/>
            <a:ext cx="2344737" cy="2266950"/>
          </a:xfrm>
          <a:prstGeom prst="rect">
            <a:avLst/>
          </a:prstGeom>
          <a:noFill/>
          <a:ln w="12700">
            <a:noFill/>
            <a:miter lim="800000"/>
            <a:headEnd/>
            <a:tailEnd/>
          </a:ln>
        </p:spPr>
      </p:pic>
      <p:pic>
        <p:nvPicPr>
          <p:cNvPr id="54276" name="Picture 4" descr="Chlorine molecule"/>
          <p:cNvPicPr>
            <a:picLocks noChangeAspect="1" noChangeArrowheads="1"/>
          </p:cNvPicPr>
          <p:nvPr/>
        </p:nvPicPr>
        <p:blipFill>
          <a:blip r:embed="rId4" cstate="print">
            <a:clrChange>
              <a:clrFrom>
                <a:srgbClr val="FEFEFE"/>
              </a:clrFrom>
              <a:clrTo>
                <a:srgbClr val="FEFEFE">
                  <a:alpha val="0"/>
                </a:srgbClr>
              </a:clrTo>
            </a:clrChange>
          </a:blip>
          <a:srcRect t="22769"/>
          <a:stretch>
            <a:fillRect/>
          </a:stretch>
        </p:blipFill>
        <p:spPr bwMode="auto">
          <a:xfrm>
            <a:off x="3490913" y="3946525"/>
            <a:ext cx="2295525" cy="1382713"/>
          </a:xfrm>
          <a:prstGeom prst="rect">
            <a:avLst/>
          </a:prstGeom>
          <a:noFill/>
          <a:ln w="12700">
            <a:noFill/>
            <a:miter lim="800000"/>
            <a:headEnd/>
            <a:tailEnd/>
          </a:ln>
        </p:spPr>
      </p:pic>
      <p:pic>
        <p:nvPicPr>
          <p:cNvPr id="54277" name="Picture 5" descr="Water"/>
          <p:cNvPicPr>
            <a:picLocks noChangeAspect="1" noChangeArrowheads="1"/>
          </p:cNvPicPr>
          <p:nvPr/>
        </p:nvPicPr>
        <p:blipFill>
          <a:blip r:embed="rId5" cstate="print">
            <a:clrChange>
              <a:clrFrom>
                <a:srgbClr val="FDFDFD"/>
              </a:clrFrom>
              <a:clrTo>
                <a:srgbClr val="FDFDFD">
                  <a:alpha val="0"/>
                </a:srgbClr>
              </a:clrTo>
            </a:clrChange>
          </a:blip>
          <a:srcRect b="25024"/>
          <a:stretch>
            <a:fillRect/>
          </a:stretch>
        </p:blipFill>
        <p:spPr bwMode="auto">
          <a:xfrm>
            <a:off x="6351588" y="3367088"/>
            <a:ext cx="2222500" cy="1757362"/>
          </a:xfrm>
          <a:prstGeom prst="rect">
            <a:avLst/>
          </a:prstGeom>
          <a:noFill/>
          <a:ln w="12700">
            <a:noFill/>
            <a:miter lim="800000"/>
            <a:headEnd/>
            <a:tailEnd/>
          </a:ln>
        </p:spPr>
      </p:pic>
      <p:sp>
        <p:nvSpPr>
          <p:cNvPr id="54278" name="Rectangle 6"/>
          <p:cNvSpPr>
            <a:spLocks noGrp="1" noChangeArrowheads="1"/>
          </p:cNvSpPr>
          <p:nvPr>
            <p:ph type="title"/>
          </p:nvPr>
        </p:nvSpPr>
        <p:spPr/>
        <p:txBody>
          <a:bodyPr/>
          <a:lstStyle/>
          <a:p>
            <a:pPr eaLnBrk="1" hangingPunct="1"/>
            <a:r>
              <a:rPr lang="en-US" smtClean="0"/>
              <a:t>Types of Bonds</a:t>
            </a:r>
          </a:p>
        </p:txBody>
      </p:sp>
      <p:sp>
        <p:nvSpPr>
          <p:cNvPr id="54279" name="Rectangle 7"/>
          <p:cNvSpPr>
            <a:spLocks noChangeArrowheads="1"/>
          </p:cNvSpPr>
          <p:nvPr/>
        </p:nvSpPr>
        <p:spPr bwMode="auto">
          <a:xfrm>
            <a:off x="3008313" y="5534025"/>
            <a:ext cx="3260725" cy="674688"/>
          </a:xfrm>
          <a:prstGeom prst="rect">
            <a:avLst/>
          </a:prstGeom>
          <a:noFill/>
          <a:ln w="9525">
            <a:noFill/>
            <a:miter lim="800000"/>
            <a:headEnd/>
            <a:tailEnd/>
          </a:ln>
        </p:spPr>
        <p:txBody>
          <a:bodyPr/>
          <a:lstStyle/>
          <a:p>
            <a:pPr algn="ctr">
              <a:spcBef>
                <a:spcPct val="20000"/>
              </a:spcBef>
            </a:pPr>
            <a:r>
              <a:rPr lang="en-US" sz="2800">
                <a:latin typeface="Arial" charset="0"/>
              </a:rPr>
              <a:t>Diatomic </a:t>
            </a:r>
            <a:br>
              <a:rPr lang="en-US" sz="2800">
                <a:latin typeface="Arial" charset="0"/>
              </a:rPr>
            </a:br>
            <a:r>
              <a:rPr lang="en-US" sz="2800">
                <a:latin typeface="Arial" charset="0"/>
              </a:rPr>
              <a:t>Molecule</a:t>
            </a:r>
          </a:p>
        </p:txBody>
      </p:sp>
      <p:sp>
        <p:nvSpPr>
          <p:cNvPr id="54280" name="Rectangle 8"/>
          <p:cNvSpPr>
            <a:spLocks noChangeArrowheads="1"/>
          </p:cNvSpPr>
          <p:nvPr/>
        </p:nvSpPr>
        <p:spPr bwMode="auto">
          <a:xfrm>
            <a:off x="2698750" y="6554788"/>
            <a:ext cx="3730625" cy="336550"/>
          </a:xfrm>
          <a:prstGeom prst="rect">
            <a:avLst/>
          </a:prstGeom>
          <a:noFill/>
          <a:ln w="9525">
            <a:noFill/>
            <a:miter lim="800000"/>
            <a:headEnd/>
            <a:tailEnd/>
          </a:ln>
        </p:spPr>
        <p:txBody>
          <a:bodyPr wrap="none">
            <a:spAutoFit/>
          </a:bodyPr>
          <a:lstStyle/>
          <a:p>
            <a:r>
              <a:rPr lang="en-US" sz="800">
                <a:latin typeface="Arial" charset="0"/>
              </a:rPr>
              <a:t>Courtesy Christy Johannesson www.nisd.net/communicationsarts/pages/chem</a:t>
            </a:r>
          </a:p>
          <a:p>
            <a:endParaRPr lang="en-US" sz="800">
              <a:latin typeface="Arial" charset="0"/>
            </a:endParaRPr>
          </a:p>
        </p:txBody>
      </p:sp>
      <p:sp>
        <p:nvSpPr>
          <p:cNvPr id="54281" name="Text Box 9"/>
          <p:cNvSpPr txBox="1">
            <a:spLocks noChangeArrowheads="1"/>
          </p:cNvSpPr>
          <p:nvPr/>
        </p:nvSpPr>
        <p:spPr bwMode="auto">
          <a:xfrm>
            <a:off x="1050925" y="5211763"/>
            <a:ext cx="1473200" cy="457200"/>
          </a:xfrm>
          <a:prstGeom prst="rect">
            <a:avLst/>
          </a:prstGeom>
          <a:noFill/>
          <a:ln w="9525">
            <a:noFill/>
            <a:miter lim="800000"/>
            <a:headEnd/>
            <a:tailEnd/>
          </a:ln>
        </p:spPr>
        <p:txBody>
          <a:bodyPr wrap="none">
            <a:spAutoFit/>
          </a:bodyPr>
          <a:lstStyle/>
          <a:p>
            <a:r>
              <a:rPr lang="en-US" sz="2400">
                <a:latin typeface="Arial" charset="0"/>
              </a:rPr>
              <a:t>Ammonia</a:t>
            </a:r>
          </a:p>
        </p:txBody>
      </p:sp>
      <p:sp>
        <p:nvSpPr>
          <p:cNvPr id="54282" name="Text Box 10"/>
          <p:cNvSpPr txBox="1">
            <a:spLocks noChangeArrowheads="1"/>
          </p:cNvSpPr>
          <p:nvPr/>
        </p:nvSpPr>
        <p:spPr bwMode="auto">
          <a:xfrm>
            <a:off x="3976688" y="3419475"/>
            <a:ext cx="1322387" cy="457200"/>
          </a:xfrm>
          <a:prstGeom prst="rect">
            <a:avLst/>
          </a:prstGeom>
          <a:noFill/>
          <a:ln w="9525">
            <a:noFill/>
            <a:miter lim="800000"/>
            <a:headEnd/>
            <a:tailEnd/>
          </a:ln>
        </p:spPr>
        <p:txBody>
          <a:bodyPr wrap="none">
            <a:spAutoFit/>
          </a:bodyPr>
          <a:lstStyle/>
          <a:p>
            <a:r>
              <a:rPr lang="en-US" sz="2400">
                <a:latin typeface="Arial" charset="0"/>
              </a:rPr>
              <a:t>Chlorine</a:t>
            </a:r>
          </a:p>
        </p:txBody>
      </p:sp>
      <p:sp>
        <p:nvSpPr>
          <p:cNvPr id="54283" name="Text Box 11"/>
          <p:cNvSpPr txBox="1">
            <a:spLocks noChangeArrowheads="1"/>
          </p:cNvSpPr>
          <p:nvPr/>
        </p:nvSpPr>
        <p:spPr bwMode="auto">
          <a:xfrm>
            <a:off x="7004050" y="4983163"/>
            <a:ext cx="996950" cy="457200"/>
          </a:xfrm>
          <a:prstGeom prst="rect">
            <a:avLst/>
          </a:prstGeom>
          <a:noFill/>
          <a:ln w="9525">
            <a:noFill/>
            <a:miter lim="800000"/>
            <a:headEnd/>
            <a:tailEnd/>
          </a:ln>
        </p:spPr>
        <p:txBody>
          <a:bodyPr wrap="none">
            <a:spAutoFit/>
          </a:bodyPr>
          <a:lstStyle/>
          <a:p>
            <a:r>
              <a:rPr lang="en-US" sz="2400">
                <a:latin typeface="Arial" charset="0"/>
              </a:rPr>
              <a:t>Water</a:t>
            </a:r>
          </a:p>
        </p:txBody>
      </p:sp>
      <p:sp>
        <p:nvSpPr>
          <p:cNvPr id="54284" name="Rectangle 12"/>
          <p:cNvSpPr>
            <a:spLocks noChangeArrowheads="1"/>
          </p:cNvSpPr>
          <p:nvPr/>
        </p:nvSpPr>
        <p:spPr bwMode="auto">
          <a:xfrm>
            <a:off x="609600" y="2933700"/>
            <a:ext cx="2266950" cy="2809875"/>
          </a:xfrm>
          <a:prstGeom prst="rect">
            <a:avLst/>
          </a:prstGeom>
          <a:noFill/>
          <a:ln w="9525">
            <a:solidFill>
              <a:schemeClr val="tx1"/>
            </a:solidFill>
            <a:miter lim="800000"/>
            <a:headEnd/>
            <a:tailEnd/>
          </a:ln>
        </p:spPr>
        <p:txBody>
          <a:bodyPr wrap="none" anchor="ctr"/>
          <a:lstStyle/>
          <a:p>
            <a:endParaRPr lang="en-US"/>
          </a:p>
        </p:txBody>
      </p:sp>
      <p:sp>
        <p:nvSpPr>
          <p:cNvPr id="54285" name="Rectangle 13"/>
          <p:cNvSpPr>
            <a:spLocks noChangeArrowheads="1"/>
          </p:cNvSpPr>
          <p:nvPr/>
        </p:nvSpPr>
        <p:spPr bwMode="auto">
          <a:xfrm>
            <a:off x="3505200" y="3371850"/>
            <a:ext cx="2266950" cy="2057400"/>
          </a:xfrm>
          <a:prstGeom prst="rect">
            <a:avLst/>
          </a:prstGeom>
          <a:noFill/>
          <a:ln w="9525">
            <a:solidFill>
              <a:schemeClr val="tx1"/>
            </a:solidFill>
            <a:miter lim="800000"/>
            <a:headEnd/>
            <a:tailEnd/>
          </a:ln>
        </p:spPr>
        <p:txBody>
          <a:bodyPr wrap="none" anchor="ctr"/>
          <a:lstStyle/>
          <a:p>
            <a:endParaRPr lang="en-US"/>
          </a:p>
        </p:txBody>
      </p:sp>
      <p:sp>
        <p:nvSpPr>
          <p:cNvPr id="54286" name="Rectangle 14"/>
          <p:cNvSpPr>
            <a:spLocks noChangeArrowheads="1"/>
          </p:cNvSpPr>
          <p:nvPr/>
        </p:nvSpPr>
        <p:spPr bwMode="auto">
          <a:xfrm>
            <a:off x="6324600" y="3371850"/>
            <a:ext cx="2266950" cy="20574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latin typeface="Arial" charset="0"/>
              </a:rPr>
              <a:t>Lewis Structure</a:t>
            </a:r>
          </a:p>
        </p:txBody>
      </p:sp>
      <p:sp>
        <p:nvSpPr>
          <p:cNvPr id="55299"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06884" name="Rectangle 4"/>
          <p:cNvSpPr>
            <a:spLocks noChangeArrowheads="1"/>
          </p:cNvSpPr>
          <p:nvPr/>
        </p:nvSpPr>
        <p:spPr bwMode="auto">
          <a:xfrm>
            <a:off x="722313" y="1831975"/>
            <a:ext cx="7996237" cy="4108450"/>
          </a:xfrm>
          <a:prstGeom prst="rect">
            <a:avLst/>
          </a:prstGeom>
          <a:noFill/>
          <a:ln w="9525">
            <a:noFill/>
            <a:miter lim="800000"/>
            <a:headEnd/>
            <a:tailEnd/>
          </a:ln>
        </p:spPr>
        <p:txBody>
          <a:bodyPr anchor="ctr">
            <a:spAutoFit/>
          </a:bodyPr>
          <a:lstStyle/>
          <a:p>
            <a:pPr indent="274638"/>
            <a:r>
              <a:rPr lang="en-US" sz="2400">
                <a:solidFill>
                  <a:schemeClr val="accent2"/>
                </a:solidFill>
                <a:latin typeface="Arial" charset="0"/>
                <a:ea typeface="Times New Roman" pitchFamily="18" charset="0"/>
                <a:cs typeface="Arial" charset="0"/>
              </a:rPr>
              <a:t>Lewis structure:</a:t>
            </a:r>
            <a:r>
              <a:rPr lang="en-US" sz="2400">
                <a:latin typeface="Arial" charset="0"/>
                <a:ea typeface="Times New Roman" pitchFamily="18" charset="0"/>
                <a:cs typeface="Arial" charset="0"/>
              </a:rPr>
              <a:t> </a:t>
            </a:r>
          </a:p>
          <a:p>
            <a:pPr indent="274638"/>
            <a:r>
              <a:rPr lang="en-US" sz="2400">
                <a:latin typeface="Arial" charset="0"/>
                <a:ea typeface="Times New Roman" pitchFamily="18" charset="0"/>
                <a:cs typeface="Arial" charset="0"/>
              </a:rPr>
              <a:t>		a model of a covalent molecule that</a:t>
            </a:r>
          </a:p>
          <a:p>
            <a:pPr indent="274638" eaLnBrk="0" hangingPunct="0"/>
            <a:r>
              <a:rPr lang="en-US" sz="2400">
                <a:latin typeface="Arial" charset="0"/>
                <a:ea typeface="Times New Roman" pitchFamily="18" charset="0"/>
                <a:cs typeface="Arial" charset="0"/>
              </a:rPr>
              <a:t>		shows all of the valence electrons</a:t>
            </a:r>
            <a:endParaRPr lang="en-US" sz="2400" baseline="30000">
              <a:latin typeface="Arial" charset="0"/>
              <a:ea typeface="Times New Roman" pitchFamily="18" charset="0"/>
              <a:cs typeface="Arial" charset="0"/>
            </a:endParaRPr>
          </a:p>
          <a:p>
            <a:pPr indent="274638" eaLnBrk="0" hangingPunct="0"/>
            <a:endParaRPr lang="en-US" sz="2400">
              <a:latin typeface="Arial" charset="0"/>
              <a:ea typeface="Times New Roman" pitchFamily="18" charset="0"/>
              <a:cs typeface="Arial" charset="0"/>
            </a:endParaRPr>
          </a:p>
          <a:p>
            <a:pPr indent="274638" eaLnBrk="0" hangingPunct="0"/>
            <a:r>
              <a:rPr lang="en-US" sz="2400">
                <a:latin typeface="Arial" charset="0"/>
                <a:ea typeface="Times New Roman" pitchFamily="18" charset="0"/>
                <a:cs typeface="Arial" charset="0"/>
              </a:rPr>
              <a:t>1.  Two shared electrons make a single covalent bond,    </a:t>
            </a:r>
          </a:p>
          <a:p>
            <a:pPr indent="274638" eaLnBrk="0" hangingPunct="0"/>
            <a:r>
              <a:rPr lang="en-US" sz="2400">
                <a:latin typeface="Arial" charset="0"/>
                <a:ea typeface="Times New Roman" pitchFamily="18" charset="0"/>
                <a:cs typeface="Arial" charset="0"/>
              </a:rPr>
              <a:t>     four make a double bond, etc.</a:t>
            </a:r>
          </a:p>
          <a:p>
            <a:pPr indent="274638" eaLnBrk="0" hangingPunct="0"/>
            <a:endParaRPr lang="en-US" sz="2400">
              <a:latin typeface="Arial" charset="0"/>
              <a:ea typeface="Times New Roman" pitchFamily="18" charset="0"/>
              <a:cs typeface="Arial" charset="0"/>
            </a:endParaRPr>
          </a:p>
          <a:p>
            <a:pPr indent="274638" eaLnBrk="0" hangingPunct="0"/>
            <a:r>
              <a:rPr lang="en-US" sz="2400">
                <a:latin typeface="Arial" charset="0"/>
                <a:ea typeface="Times New Roman" pitchFamily="18" charset="0"/>
                <a:cs typeface="Arial" charset="0"/>
              </a:rPr>
              <a:t>2. </a:t>
            </a:r>
            <a:r>
              <a:rPr lang="en-US" sz="2400" u="sng">
                <a:latin typeface="Arial" charset="0"/>
                <a:ea typeface="Times New Roman" pitchFamily="18" charset="0"/>
                <a:cs typeface="Arial" charset="0"/>
              </a:rPr>
              <a:t>unshared pairs</a:t>
            </a:r>
            <a:r>
              <a:rPr lang="en-US" sz="2400">
                <a:latin typeface="Arial" charset="0"/>
                <a:ea typeface="Times New Roman" pitchFamily="18" charset="0"/>
                <a:cs typeface="Arial" charset="0"/>
              </a:rPr>
              <a:t>: pairs of un-bonded valence electrons</a:t>
            </a:r>
            <a:endParaRPr lang="en-US" sz="2400" baseline="30000">
              <a:latin typeface="Arial" charset="0"/>
              <a:ea typeface="Times New Roman" pitchFamily="18" charset="0"/>
              <a:cs typeface="Arial" charset="0"/>
            </a:endParaRPr>
          </a:p>
          <a:p>
            <a:pPr indent="274638" eaLnBrk="0" hangingPunct="0"/>
            <a:endParaRPr lang="en-US" sz="2400">
              <a:latin typeface="Arial" charset="0"/>
              <a:ea typeface="Times New Roman" pitchFamily="18" charset="0"/>
              <a:cs typeface="Arial" charset="0"/>
            </a:endParaRPr>
          </a:p>
          <a:p>
            <a:pPr indent="274638" eaLnBrk="0" hangingPunct="0"/>
            <a:r>
              <a:rPr lang="en-US" sz="2400">
                <a:latin typeface="Arial" charset="0"/>
                <a:ea typeface="Times New Roman" pitchFamily="18" charset="0"/>
                <a:cs typeface="Arial" charset="0"/>
              </a:rPr>
              <a:t>3. Each atom needs a full outer shell, i.e., 8 electrons. </a:t>
            </a:r>
          </a:p>
          <a:p>
            <a:pPr indent="274638" eaLnBrk="0" hangingPunct="0"/>
            <a:r>
              <a:rPr lang="en-US" sz="2400">
                <a:latin typeface="Arial" charset="0"/>
                <a:ea typeface="Times New Roman" pitchFamily="18" charset="0"/>
                <a:cs typeface="Arial" charset="0"/>
              </a:rPr>
              <a:t>	Exception: H needs 2 electrons</a:t>
            </a:r>
            <a:endParaRPr lang="en-US" sz="2400" baseline="3000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06884">
                                            <p:txEl>
                                              <p:pRg st="0" end="0"/>
                                            </p:txEl>
                                          </p:spTgt>
                                        </p:tgtEl>
                                        <p:attrNameLst>
                                          <p:attrName>style.visibility</p:attrName>
                                        </p:attrNameLst>
                                      </p:cBhvr>
                                      <p:to>
                                        <p:strVal val="visible"/>
                                      </p:to>
                                    </p:set>
                                    <p:animEffect transition="in" filter="fade">
                                      <p:cBhvr>
                                        <p:cTn id="7" dur="1000"/>
                                        <p:tgtEl>
                                          <p:spTgt spid="506884">
                                            <p:txEl>
                                              <p:pRg st="0" end="0"/>
                                            </p:txEl>
                                          </p:spTgt>
                                        </p:tgtEl>
                                      </p:cBhvr>
                                    </p:animEffect>
                                    <p:anim calcmode="lin" valueType="num">
                                      <p:cBhvr>
                                        <p:cTn id="8" dur="1000" fill="hold"/>
                                        <p:tgtEl>
                                          <p:spTgt spid="50688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0688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688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506884">
                                            <p:txEl>
                                              <p:pRg st="1" end="1"/>
                                            </p:txEl>
                                          </p:spTgt>
                                        </p:tgtEl>
                                        <p:attrNameLst>
                                          <p:attrName>style.visibility</p:attrName>
                                        </p:attrNameLst>
                                      </p:cBhvr>
                                      <p:to>
                                        <p:strVal val="visible"/>
                                      </p:to>
                                    </p:set>
                                    <p:animEffect transition="in" filter="fade">
                                      <p:cBhvr>
                                        <p:cTn id="15" dur="1000"/>
                                        <p:tgtEl>
                                          <p:spTgt spid="506884">
                                            <p:txEl>
                                              <p:pRg st="1" end="1"/>
                                            </p:txEl>
                                          </p:spTgt>
                                        </p:tgtEl>
                                      </p:cBhvr>
                                    </p:animEffect>
                                    <p:anim calcmode="lin" valueType="num">
                                      <p:cBhvr>
                                        <p:cTn id="16" dur="1000" fill="hold"/>
                                        <p:tgtEl>
                                          <p:spTgt spid="506884">
                                            <p:txEl>
                                              <p:pRg st="1" end="1"/>
                                            </p:txEl>
                                          </p:spTgt>
                                        </p:tgtEl>
                                        <p:attrNameLst>
                                          <p:attrName>ppt_x</p:attrName>
                                        </p:attrNameLst>
                                      </p:cBhvr>
                                      <p:tavLst>
                                        <p:tav tm="0">
                                          <p:val>
                                            <p:strVal val="#ppt_x-.1"/>
                                          </p:val>
                                        </p:tav>
                                        <p:tav tm="100000">
                                          <p:val>
                                            <p:strVal val="#ppt_x"/>
                                          </p:val>
                                        </p:tav>
                                      </p:tavLst>
                                    </p:anim>
                                    <p:anim calcmode="lin" valueType="num">
                                      <p:cBhvr>
                                        <p:cTn id="17" dur="1000" fill="hold"/>
                                        <p:tgtEl>
                                          <p:spTgt spid="50688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800"/>
                            </p:stCondLst>
                            <p:childTnLst>
                              <p:par>
                                <p:cTn id="19" presetID="40" presetClass="entr" presetSubtype="0" fill="hold" nodeType="afterEffect">
                                  <p:stCondLst>
                                    <p:cond delay="0"/>
                                  </p:stCondLst>
                                  <p:iterate type="lt">
                                    <p:tmPct val="10000"/>
                                  </p:iterate>
                                  <p:childTnLst>
                                    <p:set>
                                      <p:cBhvr>
                                        <p:cTn id="20" dur="1" fill="hold">
                                          <p:stCondLst>
                                            <p:cond delay="0"/>
                                          </p:stCondLst>
                                        </p:cTn>
                                        <p:tgtEl>
                                          <p:spTgt spid="506884">
                                            <p:txEl>
                                              <p:pRg st="2" end="2"/>
                                            </p:txEl>
                                          </p:spTgt>
                                        </p:tgtEl>
                                        <p:attrNameLst>
                                          <p:attrName>style.visibility</p:attrName>
                                        </p:attrNameLst>
                                      </p:cBhvr>
                                      <p:to>
                                        <p:strVal val="visible"/>
                                      </p:to>
                                    </p:set>
                                    <p:animEffect transition="in" filter="fade">
                                      <p:cBhvr>
                                        <p:cTn id="21" dur="1000"/>
                                        <p:tgtEl>
                                          <p:spTgt spid="506884">
                                            <p:txEl>
                                              <p:pRg st="2" end="2"/>
                                            </p:txEl>
                                          </p:spTgt>
                                        </p:tgtEl>
                                      </p:cBhvr>
                                    </p:animEffect>
                                    <p:anim calcmode="lin" valueType="num">
                                      <p:cBhvr>
                                        <p:cTn id="22" dur="1000" fill="hold"/>
                                        <p:tgtEl>
                                          <p:spTgt spid="506884">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5068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06884">
                                            <p:txEl>
                                              <p:pRg st="4" end="4"/>
                                            </p:txEl>
                                          </p:spTgt>
                                        </p:tgtEl>
                                        <p:attrNameLst>
                                          <p:attrName>style.visibility</p:attrName>
                                        </p:attrNameLst>
                                      </p:cBhvr>
                                      <p:to>
                                        <p:strVal val="visible"/>
                                      </p:to>
                                    </p:set>
                                    <p:animEffect transition="in" filter="fade">
                                      <p:cBhvr>
                                        <p:cTn id="28" dur="1000"/>
                                        <p:tgtEl>
                                          <p:spTgt spid="506884">
                                            <p:txEl>
                                              <p:pRg st="4" end="4"/>
                                            </p:txEl>
                                          </p:spTgt>
                                        </p:tgtEl>
                                      </p:cBhvr>
                                    </p:animEffect>
                                    <p:anim calcmode="lin" valueType="num">
                                      <p:cBhvr>
                                        <p:cTn id="29" dur="1000" fill="hold"/>
                                        <p:tgtEl>
                                          <p:spTgt spid="50688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06884">
                                            <p:txEl>
                                              <p:pRg st="4" end="4"/>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506884">
                                            <p:txEl>
                                              <p:pRg st="5" end="5"/>
                                            </p:txEl>
                                          </p:spTgt>
                                        </p:tgtEl>
                                        <p:attrNameLst>
                                          <p:attrName>style.visibility</p:attrName>
                                        </p:attrNameLst>
                                      </p:cBhvr>
                                      <p:to>
                                        <p:strVal val="visible"/>
                                      </p:to>
                                    </p:set>
                                    <p:animEffect transition="in" filter="fade">
                                      <p:cBhvr>
                                        <p:cTn id="33" dur="1000"/>
                                        <p:tgtEl>
                                          <p:spTgt spid="506884">
                                            <p:txEl>
                                              <p:pRg st="5" end="5"/>
                                            </p:txEl>
                                          </p:spTgt>
                                        </p:tgtEl>
                                      </p:cBhvr>
                                    </p:animEffect>
                                    <p:anim calcmode="lin" valueType="num">
                                      <p:cBhvr>
                                        <p:cTn id="34" dur="1000" fill="hold"/>
                                        <p:tgtEl>
                                          <p:spTgt spid="50688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5068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506884">
                                            <p:txEl>
                                              <p:pRg st="7" end="7"/>
                                            </p:txEl>
                                          </p:spTgt>
                                        </p:tgtEl>
                                        <p:attrNameLst>
                                          <p:attrName>style.visibility</p:attrName>
                                        </p:attrNameLst>
                                      </p:cBhvr>
                                      <p:to>
                                        <p:strVal val="visible"/>
                                      </p:to>
                                    </p:set>
                                    <p:animEffect transition="in" filter="fade">
                                      <p:cBhvr>
                                        <p:cTn id="40" dur="1000"/>
                                        <p:tgtEl>
                                          <p:spTgt spid="506884">
                                            <p:txEl>
                                              <p:pRg st="7" end="7"/>
                                            </p:txEl>
                                          </p:spTgt>
                                        </p:tgtEl>
                                      </p:cBhvr>
                                    </p:animEffect>
                                    <p:anim calcmode="lin" valueType="num">
                                      <p:cBhvr>
                                        <p:cTn id="41" dur="1000" fill="hold"/>
                                        <p:tgtEl>
                                          <p:spTgt spid="506884">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50688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506884">
                                            <p:txEl>
                                              <p:pRg st="9" end="9"/>
                                            </p:txEl>
                                          </p:spTgt>
                                        </p:tgtEl>
                                        <p:attrNameLst>
                                          <p:attrName>style.visibility</p:attrName>
                                        </p:attrNameLst>
                                      </p:cBhvr>
                                      <p:to>
                                        <p:strVal val="visible"/>
                                      </p:to>
                                    </p:set>
                                    <p:animEffect transition="in" filter="fade">
                                      <p:cBhvr>
                                        <p:cTn id="47" dur="1000"/>
                                        <p:tgtEl>
                                          <p:spTgt spid="506884">
                                            <p:txEl>
                                              <p:pRg st="9" end="9"/>
                                            </p:txEl>
                                          </p:spTgt>
                                        </p:tgtEl>
                                      </p:cBhvr>
                                    </p:animEffect>
                                    <p:anim calcmode="lin" valueType="num">
                                      <p:cBhvr>
                                        <p:cTn id="48" dur="1000" fill="hold"/>
                                        <p:tgtEl>
                                          <p:spTgt spid="506884">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50688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506884">
                                            <p:txEl>
                                              <p:pRg st="10" end="10"/>
                                            </p:txEl>
                                          </p:spTgt>
                                        </p:tgtEl>
                                        <p:attrNameLst>
                                          <p:attrName>style.visibility</p:attrName>
                                        </p:attrNameLst>
                                      </p:cBhvr>
                                      <p:to>
                                        <p:strVal val="visible"/>
                                      </p:to>
                                    </p:set>
                                    <p:anim calcmode="lin" valueType="num">
                                      <p:cBhvr>
                                        <p:cTn id="54" dur="500" fill="hold"/>
                                        <p:tgtEl>
                                          <p:spTgt spid="506884">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506884">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latin typeface="Arial" charset="0"/>
              </a:rPr>
              <a:t>Lewis Structure</a:t>
            </a:r>
          </a:p>
        </p:txBody>
      </p:sp>
      <p:sp>
        <p:nvSpPr>
          <p:cNvPr id="56323"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08932" name="Rectangle 4"/>
          <p:cNvSpPr>
            <a:spLocks noChangeArrowheads="1"/>
          </p:cNvSpPr>
          <p:nvPr/>
        </p:nvSpPr>
        <p:spPr bwMode="auto">
          <a:xfrm>
            <a:off x="1262063" y="2057400"/>
            <a:ext cx="3032125" cy="731838"/>
          </a:xfrm>
          <a:prstGeom prst="rect">
            <a:avLst/>
          </a:prstGeom>
          <a:noFill/>
          <a:ln w="9525">
            <a:noFill/>
            <a:miter lim="800000"/>
            <a:headEnd/>
            <a:tailEnd/>
          </a:ln>
        </p:spPr>
        <p:txBody>
          <a:bodyPr wrap="none" anchor="ctr">
            <a:spAutoFit/>
          </a:bodyPr>
          <a:lstStyle/>
          <a:p>
            <a:pPr indent="274638"/>
            <a:r>
              <a:rPr lang="en-US" sz="1800">
                <a:solidFill>
                  <a:schemeClr val="accent2"/>
                </a:solidFill>
                <a:latin typeface="Arial" charset="0"/>
                <a:ea typeface="Times New Roman" pitchFamily="18" charset="0"/>
                <a:cs typeface="Arial" charset="0"/>
              </a:rPr>
              <a:t>carbon tetrafluoride (CF</a:t>
            </a:r>
            <a:r>
              <a:rPr lang="en-US" sz="1800" baseline="-30000">
                <a:solidFill>
                  <a:schemeClr val="accent2"/>
                </a:solidFill>
                <a:latin typeface="Arial" charset="0"/>
                <a:ea typeface="Times New Roman" pitchFamily="18" charset="0"/>
                <a:cs typeface="Arial" charset="0"/>
              </a:rPr>
              <a:t>4</a:t>
            </a:r>
            <a:r>
              <a:rPr lang="en-US" sz="1800">
                <a:solidFill>
                  <a:schemeClr val="accent2"/>
                </a:solidFill>
                <a:latin typeface="Arial" charset="0"/>
                <a:ea typeface="Times New Roman" pitchFamily="18" charset="0"/>
                <a:cs typeface="Arial" charset="0"/>
              </a:rPr>
              <a:t>)</a:t>
            </a:r>
            <a:endParaRPr lang="en-US" sz="900">
              <a:solidFill>
                <a:schemeClr val="accent2"/>
              </a:solidFill>
              <a:latin typeface="Arial" charset="0"/>
              <a:ea typeface="Times New Roman" pitchFamily="18" charset="0"/>
              <a:cs typeface="Arial" charset="0"/>
            </a:endParaRPr>
          </a:p>
          <a:p>
            <a:pPr indent="274638" eaLnBrk="0" hangingPunct="0"/>
            <a:endParaRPr lang="en-US" sz="2400">
              <a:solidFill>
                <a:schemeClr val="accent2"/>
              </a:solidFill>
              <a:latin typeface="Times New Roman" pitchFamily="18" charset="0"/>
              <a:ea typeface="Times New Roman" pitchFamily="18" charset="0"/>
              <a:cs typeface="Arial" charset="0"/>
            </a:endParaRPr>
          </a:p>
        </p:txBody>
      </p:sp>
      <p:grpSp>
        <p:nvGrpSpPr>
          <p:cNvPr id="2" name="Group 7"/>
          <p:cNvGrpSpPr>
            <a:grpSpLocks/>
          </p:cNvGrpSpPr>
          <p:nvPr/>
        </p:nvGrpSpPr>
        <p:grpSpPr bwMode="auto">
          <a:xfrm>
            <a:off x="665163" y="3267075"/>
            <a:ext cx="847725" cy="1017588"/>
            <a:chOff x="2340" y="6660"/>
            <a:chExt cx="900" cy="1080"/>
          </a:xfrm>
        </p:grpSpPr>
        <p:sp>
          <p:nvSpPr>
            <p:cNvPr id="56414" name="Text Box 8"/>
            <p:cNvSpPr txBox="1">
              <a:spLocks noChangeArrowheads="1"/>
            </p:cNvSpPr>
            <p:nvPr/>
          </p:nvSpPr>
          <p:spPr bwMode="auto">
            <a:xfrm>
              <a:off x="27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6415" name="Text Box 9"/>
            <p:cNvSpPr txBox="1">
              <a:spLocks noChangeArrowheads="1"/>
            </p:cNvSpPr>
            <p:nvPr/>
          </p:nvSpPr>
          <p:spPr bwMode="auto">
            <a:xfrm>
              <a:off x="2520" y="684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6416" name="Text Box 10"/>
            <p:cNvSpPr txBox="1">
              <a:spLocks noChangeArrowheads="1"/>
            </p:cNvSpPr>
            <p:nvPr/>
          </p:nvSpPr>
          <p:spPr bwMode="auto">
            <a:xfrm>
              <a:off x="252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6417" name="Text Box 11"/>
            <p:cNvSpPr txBox="1">
              <a:spLocks noChangeArrowheads="1"/>
            </p:cNvSpPr>
            <p:nvPr/>
          </p:nvSpPr>
          <p:spPr bwMode="auto">
            <a:xfrm>
              <a:off x="234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6418" name="Text Box 12"/>
            <p:cNvSpPr txBox="1">
              <a:spLocks noChangeArrowheads="1"/>
            </p:cNvSpPr>
            <p:nvPr/>
          </p:nvSpPr>
          <p:spPr bwMode="auto">
            <a:xfrm>
              <a:off x="270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grpSp>
        <p:nvGrpSpPr>
          <p:cNvPr id="3" name="Group 13"/>
          <p:cNvGrpSpPr>
            <a:grpSpLocks/>
          </p:cNvGrpSpPr>
          <p:nvPr/>
        </p:nvGrpSpPr>
        <p:grpSpPr bwMode="auto">
          <a:xfrm>
            <a:off x="2360613" y="3267075"/>
            <a:ext cx="846137" cy="1017588"/>
            <a:chOff x="9360" y="6480"/>
            <a:chExt cx="900" cy="1080"/>
          </a:xfrm>
        </p:grpSpPr>
        <p:sp>
          <p:nvSpPr>
            <p:cNvPr id="56406" name="Text Box 14"/>
            <p:cNvSpPr txBox="1">
              <a:spLocks noChangeArrowheads="1"/>
            </p:cNvSpPr>
            <p:nvPr/>
          </p:nvSpPr>
          <p:spPr bwMode="auto">
            <a:xfrm>
              <a:off x="936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07" name="Text Box 15"/>
            <p:cNvSpPr txBox="1">
              <a:spLocks noChangeArrowheads="1"/>
            </p:cNvSpPr>
            <p:nvPr/>
          </p:nvSpPr>
          <p:spPr bwMode="auto">
            <a:xfrm>
              <a:off x="972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08" name="Text Box 16"/>
            <p:cNvSpPr txBox="1">
              <a:spLocks noChangeArrowheads="1"/>
            </p:cNvSpPr>
            <p:nvPr/>
          </p:nvSpPr>
          <p:spPr bwMode="auto">
            <a:xfrm>
              <a:off x="954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09" name="Text Box 17"/>
            <p:cNvSpPr txBox="1">
              <a:spLocks noChangeArrowheads="1"/>
            </p:cNvSpPr>
            <p:nvPr/>
          </p:nvSpPr>
          <p:spPr bwMode="auto">
            <a:xfrm>
              <a:off x="936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10" name="Text Box 18"/>
            <p:cNvSpPr txBox="1">
              <a:spLocks noChangeArrowheads="1"/>
            </p:cNvSpPr>
            <p:nvPr/>
          </p:nvSpPr>
          <p:spPr bwMode="auto">
            <a:xfrm>
              <a:off x="954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11" name="Text Box 19"/>
            <p:cNvSpPr txBox="1">
              <a:spLocks noChangeArrowheads="1"/>
            </p:cNvSpPr>
            <p:nvPr/>
          </p:nvSpPr>
          <p:spPr bwMode="auto">
            <a:xfrm>
              <a:off x="972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412" name="Text Box 20"/>
            <p:cNvSpPr txBox="1">
              <a:spLocks noChangeArrowheads="1"/>
            </p:cNvSpPr>
            <p:nvPr/>
          </p:nvSpPr>
          <p:spPr bwMode="auto">
            <a:xfrm>
              <a:off x="9540" y="6660"/>
              <a:ext cx="720" cy="720"/>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413" name="Text Box 21"/>
            <p:cNvSpPr txBox="1">
              <a:spLocks noChangeArrowheads="1"/>
            </p:cNvSpPr>
            <p:nvPr/>
          </p:nvSpPr>
          <p:spPr bwMode="auto">
            <a:xfrm>
              <a:off x="972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4" name="Group 23"/>
          <p:cNvGrpSpPr>
            <a:grpSpLocks/>
          </p:cNvGrpSpPr>
          <p:nvPr/>
        </p:nvGrpSpPr>
        <p:grpSpPr bwMode="auto">
          <a:xfrm>
            <a:off x="4392613" y="3267075"/>
            <a:ext cx="849312" cy="1017588"/>
            <a:chOff x="7200" y="6480"/>
            <a:chExt cx="900" cy="1080"/>
          </a:xfrm>
        </p:grpSpPr>
        <p:sp>
          <p:nvSpPr>
            <p:cNvPr id="56401" name="Text Box 24"/>
            <p:cNvSpPr txBox="1">
              <a:spLocks noChangeArrowheads="1"/>
            </p:cNvSpPr>
            <p:nvPr/>
          </p:nvSpPr>
          <p:spPr bwMode="auto">
            <a:xfrm>
              <a:off x="756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6402" name="Text Box 25"/>
            <p:cNvSpPr txBox="1">
              <a:spLocks noChangeArrowheads="1"/>
            </p:cNvSpPr>
            <p:nvPr/>
          </p:nvSpPr>
          <p:spPr bwMode="auto">
            <a:xfrm>
              <a:off x="7380" y="666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6403" name="Text Box 26"/>
            <p:cNvSpPr txBox="1">
              <a:spLocks noChangeArrowheads="1"/>
            </p:cNvSpPr>
            <p:nvPr/>
          </p:nvSpPr>
          <p:spPr bwMode="auto">
            <a:xfrm>
              <a:off x="738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6404" name="Text Box 27"/>
            <p:cNvSpPr txBox="1">
              <a:spLocks noChangeArrowheads="1"/>
            </p:cNvSpPr>
            <p:nvPr/>
          </p:nvSpPr>
          <p:spPr bwMode="auto">
            <a:xfrm>
              <a:off x="72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6405" name="Text Box 28"/>
            <p:cNvSpPr txBox="1">
              <a:spLocks noChangeArrowheads="1"/>
            </p:cNvSpPr>
            <p:nvPr/>
          </p:nvSpPr>
          <p:spPr bwMode="auto">
            <a:xfrm>
              <a:off x="756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grpSp>
        <p:nvGrpSpPr>
          <p:cNvPr id="5" name="Group 29"/>
          <p:cNvGrpSpPr>
            <a:grpSpLocks/>
          </p:cNvGrpSpPr>
          <p:nvPr/>
        </p:nvGrpSpPr>
        <p:grpSpPr bwMode="auto">
          <a:xfrm>
            <a:off x="3884613" y="3267075"/>
            <a:ext cx="847725" cy="1017588"/>
            <a:chOff x="5400" y="6480"/>
            <a:chExt cx="900" cy="1080"/>
          </a:xfrm>
        </p:grpSpPr>
        <p:sp>
          <p:nvSpPr>
            <p:cNvPr id="56393" name="Text Box 30"/>
            <p:cNvSpPr txBox="1">
              <a:spLocks noChangeArrowheads="1"/>
            </p:cNvSpPr>
            <p:nvPr/>
          </p:nvSpPr>
          <p:spPr bwMode="auto">
            <a:xfrm>
              <a:off x="540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4" name="Text Box 31"/>
            <p:cNvSpPr txBox="1">
              <a:spLocks noChangeArrowheads="1"/>
            </p:cNvSpPr>
            <p:nvPr/>
          </p:nvSpPr>
          <p:spPr bwMode="auto">
            <a:xfrm>
              <a:off x="576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5" name="Text Box 32"/>
            <p:cNvSpPr txBox="1">
              <a:spLocks noChangeArrowheads="1"/>
            </p:cNvSpPr>
            <p:nvPr/>
          </p:nvSpPr>
          <p:spPr bwMode="auto">
            <a:xfrm>
              <a:off x="558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6" name="Text Box 33"/>
            <p:cNvSpPr txBox="1">
              <a:spLocks noChangeArrowheads="1"/>
            </p:cNvSpPr>
            <p:nvPr/>
          </p:nvSpPr>
          <p:spPr bwMode="auto">
            <a:xfrm>
              <a:off x="54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7" name="Text Box 34"/>
            <p:cNvSpPr txBox="1">
              <a:spLocks noChangeArrowheads="1"/>
            </p:cNvSpPr>
            <p:nvPr/>
          </p:nvSpPr>
          <p:spPr bwMode="auto">
            <a:xfrm>
              <a:off x="558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8" name="Text Box 35"/>
            <p:cNvSpPr txBox="1">
              <a:spLocks noChangeArrowheads="1"/>
            </p:cNvSpPr>
            <p:nvPr/>
          </p:nvSpPr>
          <p:spPr bwMode="auto">
            <a:xfrm>
              <a:off x="576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9" name="Text Box 36"/>
            <p:cNvSpPr txBox="1">
              <a:spLocks noChangeArrowheads="1"/>
            </p:cNvSpPr>
            <p:nvPr/>
          </p:nvSpPr>
          <p:spPr bwMode="auto">
            <a:xfrm>
              <a:off x="5580" y="6660"/>
              <a:ext cx="720" cy="720"/>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400" name="Text Box 37"/>
            <p:cNvSpPr txBox="1">
              <a:spLocks noChangeArrowheads="1"/>
            </p:cNvSpPr>
            <p:nvPr/>
          </p:nvSpPr>
          <p:spPr bwMode="auto">
            <a:xfrm>
              <a:off x="576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6" name="Group 38"/>
          <p:cNvGrpSpPr>
            <a:grpSpLocks/>
          </p:cNvGrpSpPr>
          <p:nvPr/>
        </p:nvGrpSpPr>
        <p:grpSpPr bwMode="auto">
          <a:xfrm>
            <a:off x="4392613" y="3776663"/>
            <a:ext cx="849312" cy="1016000"/>
            <a:chOff x="7020" y="7200"/>
            <a:chExt cx="900" cy="1080"/>
          </a:xfrm>
        </p:grpSpPr>
        <p:sp>
          <p:nvSpPr>
            <p:cNvPr id="56385" name="Text Box 39"/>
            <p:cNvSpPr txBox="1">
              <a:spLocks noChangeArrowheads="1"/>
            </p:cNvSpPr>
            <p:nvPr/>
          </p:nvSpPr>
          <p:spPr bwMode="auto">
            <a:xfrm>
              <a:off x="702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86" name="Text Box 40"/>
            <p:cNvSpPr txBox="1">
              <a:spLocks noChangeArrowheads="1"/>
            </p:cNvSpPr>
            <p:nvPr/>
          </p:nvSpPr>
          <p:spPr bwMode="auto">
            <a:xfrm>
              <a:off x="738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87" name="Text Box 41"/>
            <p:cNvSpPr txBox="1">
              <a:spLocks noChangeArrowheads="1"/>
            </p:cNvSpPr>
            <p:nvPr/>
          </p:nvSpPr>
          <p:spPr bwMode="auto">
            <a:xfrm>
              <a:off x="720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88" name="Text Box 42"/>
            <p:cNvSpPr txBox="1">
              <a:spLocks noChangeArrowheads="1"/>
            </p:cNvSpPr>
            <p:nvPr/>
          </p:nvSpPr>
          <p:spPr bwMode="auto">
            <a:xfrm>
              <a:off x="702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89" name="Text Box 43"/>
            <p:cNvSpPr txBox="1">
              <a:spLocks noChangeArrowheads="1"/>
            </p:cNvSpPr>
            <p:nvPr/>
          </p:nvSpPr>
          <p:spPr bwMode="auto">
            <a:xfrm>
              <a:off x="720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0" name="Text Box 44"/>
            <p:cNvSpPr txBox="1">
              <a:spLocks noChangeArrowheads="1"/>
            </p:cNvSpPr>
            <p:nvPr/>
          </p:nvSpPr>
          <p:spPr bwMode="auto">
            <a:xfrm>
              <a:off x="738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91" name="Text Box 45"/>
            <p:cNvSpPr txBox="1">
              <a:spLocks noChangeArrowheads="1"/>
            </p:cNvSpPr>
            <p:nvPr/>
          </p:nvSpPr>
          <p:spPr bwMode="auto">
            <a:xfrm>
              <a:off x="7200" y="7380"/>
              <a:ext cx="720" cy="720"/>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92" name="Text Box 46"/>
            <p:cNvSpPr txBox="1">
              <a:spLocks noChangeArrowheads="1"/>
            </p:cNvSpPr>
            <p:nvPr/>
          </p:nvSpPr>
          <p:spPr bwMode="auto">
            <a:xfrm>
              <a:off x="738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7" name="Group 47"/>
          <p:cNvGrpSpPr>
            <a:grpSpLocks/>
          </p:cNvGrpSpPr>
          <p:nvPr/>
        </p:nvGrpSpPr>
        <p:grpSpPr bwMode="auto">
          <a:xfrm>
            <a:off x="4392613" y="2759075"/>
            <a:ext cx="849312" cy="1017588"/>
            <a:chOff x="7920" y="7380"/>
            <a:chExt cx="900" cy="1080"/>
          </a:xfrm>
        </p:grpSpPr>
        <p:sp>
          <p:nvSpPr>
            <p:cNvPr id="56377" name="Text Box 48"/>
            <p:cNvSpPr txBox="1">
              <a:spLocks noChangeArrowheads="1"/>
            </p:cNvSpPr>
            <p:nvPr/>
          </p:nvSpPr>
          <p:spPr bwMode="auto">
            <a:xfrm>
              <a:off x="792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8" name="Text Box 49"/>
            <p:cNvSpPr txBox="1">
              <a:spLocks noChangeArrowheads="1"/>
            </p:cNvSpPr>
            <p:nvPr/>
          </p:nvSpPr>
          <p:spPr bwMode="auto">
            <a:xfrm>
              <a:off x="828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9" name="Text Box 50"/>
            <p:cNvSpPr txBox="1">
              <a:spLocks noChangeArrowheads="1"/>
            </p:cNvSpPr>
            <p:nvPr/>
          </p:nvSpPr>
          <p:spPr bwMode="auto">
            <a:xfrm>
              <a:off x="810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80" name="Text Box 51"/>
            <p:cNvSpPr txBox="1">
              <a:spLocks noChangeArrowheads="1"/>
            </p:cNvSpPr>
            <p:nvPr/>
          </p:nvSpPr>
          <p:spPr bwMode="auto">
            <a:xfrm>
              <a:off x="792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81" name="Text Box 52"/>
            <p:cNvSpPr txBox="1">
              <a:spLocks noChangeArrowheads="1"/>
            </p:cNvSpPr>
            <p:nvPr/>
          </p:nvSpPr>
          <p:spPr bwMode="auto">
            <a:xfrm>
              <a:off x="8100" y="79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82" name="Text Box 53"/>
            <p:cNvSpPr txBox="1">
              <a:spLocks noChangeArrowheads="1"/>
            </p:cNvSpPr>
            <p:nvPr/>
          </p:nvSpPr>
          <p:spPr bwMode="auto">
            <a:xfrm>
              <a:off x="8100" y="7560"/>
              <a:ext cx="720" cy="720"/>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83" name="Text Box 54"/>
            <p:cNvSpPr txBox="1">
              <a:spLocks noChangeArrowheads="1"/>
            </p:cNvSpPr>
            <p:nvPr/>
          </p:nvSpPr>
          <p:spPr bwMode="auto">
            <a:xfrm>
              <a:off x="828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84" name="Text Box 55"/>
            <p:cNvSpPr txBox="1">
              <a:spLocks noChangeArrowheads="1"/>
            </p:cNvSpPr>
            <p:nvPr/>
          </p:nvSpPr>
          <p:spPr bwMode="auto">
            <a:xfrm>
              <a:off x="828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8" name="Group 56"/>
          <p:cNvGrpSpPr>
            <a:grpSpLocks/>
          </p:cNvGrpSpPr>
          <p:nvPr/>
        </p:nvGrpSpPr>
        <p:grpSpPr bwMode="auto">
          <a:xfrm>
            <a:off x="4902200" y="3267075"/>
            <a:ext cx="847725" cy="1017588"/>
            <a:chOff x="7740" y="6300"/>
            <a:chExt cx="900" cy="1080"/>
          </a:xfrm>
        </p:grpSpPr>
        <p:sp>
          <p:nvSpPr>
            <p:cNvPr id="56369" name="Text Box 57"/>
            <p:cNvSpPr txBox="1">
              <a:spLocks noChangeArrowheads="1"/>
            </p:cNvSpPr>
            <p:nvPr/>
          </p:nvSpPr>
          <p:spPr bwMode="auto">
            <a:xfrm>
              <a:off x="774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0" name="Text Box 58"/>
            <p:cNvSpPr txBox="1">
              <a:spLocks noChangeArrowheads="1"/>
            </p:cNvSpPr>
            <p:nvPr/>
          </p:nvSpPr>
          <p:spPr bwMode="auto">
            <a:xfrm>
              <a:off x="810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1" name="Text Box 59"/>
            <p:cNvSpPr txBox="1">
              <a:spLocks noChangeArrowheads="1"/>
            </p:cNvSpPr>
            <p:nvPr/>
          </p:nvSpPr>
          <p:spPr bwMode="auto">
            <a:xfrm>
              <a:off x="792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2" name="Text Box 60"/>
            <p:cNvSpPr txBox="1">
              <a:spLocks noChangeArrowheads="1"/>
            </p:cNvSpPr>
            <p:nvPr/>
          </p:nvSpPr>
          <p:spPr bwMode="auto">
            <a:xfrm>
              <a:off x="792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3" name="Text Box 61"/>
            <p:cNvSpPr txBox="1">
              <a:spLocks noChangeArrowheads="1"/>
            </p:cNvSpPr>
            <p:nvPr/>
          </p:nvSpPr>
          <p:spPr bwMode="auto">
            <a:xfrm>
              <a:off x="810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74" name="Text Box 62"/>
            <p:cNvSpPr txBox="1">
              <a:spLocks noChangeArrowheads="1"/>
            </p:cNvSpPr>
            <p:nvPr/>
          </p:nvSpPr>
          <p:spPr bwMode="auto">
            <a:xfrm>
              <a:off x="7920" y="6480"/>
              <a:ext cx="720" cy="720"/>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75" name="Text Box 63"/>
            <p:cNvSpPr txBox="1">
              <a:spLocks noChangeArrowheads="1"/>
            </p:cNvSpPr>
            <p:nvPr/>
          </p:nvSpPr>
          <p:spPr bwMode="auto">
            <a:xfrm>
              <a:off x="810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76" name="Text Box 64"/>
            <p:cNvSpPr txBox="1">
              <a:spLocks noChangeArrowheads="1"/>
            </p:cNvSpPr>
            <p:nvPr/>
          </p:nvSpPr>
          <p:spPr bwMode="auto">
            <a:xfrm>
              <a:off x="8100" y="67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9" name="Group 102"/>
          <p:cNvGrpSpPr>
            <a:grpSpLocks/>
          </p:cNvGrpSpPr>
          <p:nvPr/>
        </p:nvGrpSpPr>
        <p:grpSpPr bwMode="auto">
          <a:xfrm>
            <a:off x="6088063" y="2589213"/>
            <a:ext cx="2203450" cy="2203450"/>
            <a:chOff x="3835" y="1631"/>
            <a:chExt cx="1388" cy="1388"/>
          </a:xfrm>
        </p:grpSpPr>
        <p:sp>
          <p:nvSpPr>
            <p:cNvPr id="56335" name="Text Box 66"/>
            <p:cNvSpPr txBox="1">
              <a:spLocks noChangeArrowheads="1"/>
            </p:cNvSpPr>
            <p:nvPr/>
          </p:nvSpPr>
          <p:spPr bwMode="auto">
            <a:xfrm>
              <a:off x="4369" y="2165"/>
              <a:ext cx="320" cy="427"/>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6336" name="Text Box 67"/>
            <p:cNvSpPr txBox="1">
              <a:spLocks noChangeArrowheads="1"/>
            </p:cNvSpPr>
            <p:nvPr/>
          </p:nvSpPr>
          <p:spPr bwMode="auto">
            <a:xfrm>
              <a:off x="3942" y="2272"/>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37" name="Text Box 68"/>
            <p:cNvSpPr txBox="1">
              <a:spLocks noChangeArrowheads="1"/>
            </p:cNvSpPr>
            <p:nvPr/>
          </p:nvSpPr>
          <p:spPr bwMode="auto">
            <a:xfrm>
              <a:off x="4155" y="2058"/>
              <a:ext cx="321"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38" name="Text Box 69"/>
            <p:cNvSpPr txBox="1">
              <a:spLocks noChangeArrowheads="1"/>
            </p:cNvSpPr>
            <p:nvPr/>
          </p:nvSpPr>
          <p:spPr bwMode="auto">
            <a:xfrm>
              <a:off x="4049" y="2058"/>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39" name="Text Box 70"/>
            <p:cNvSpPr txBox="1">
              <a:spLocks noChangeArrowheads="1"/>
            </p:cNvSpPr>
            <p:nvPr/>
          </p:nvSpPr>
          <p:spPr bwMode="auto">
            <a:xfrm>
              <a:off x="3942" y="2165"/>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0" name="Text Box 71"/>
            <p:cNvSpPr txBox="1">
              <a:spLocks noChangeArrowheads="1"/>
            </p:cNvSpPr>
            <p:nvPr/>
          </p:nvSpPr>
          <p:spPr bwMode="auto">
            <a:xfrm>
              <a:off x="4049" y="2379"/>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1" name="Text Box 72"/>
            <p:cNvSpPr txBox="1">
              <a:spLocks noChangeArrowheads="1"/>
            </p:cNvSpPr>
            <p:nvPr/>
          </p:nvSpPr>
          <p:spPr bwMode="auto">
            <a:xfrm>
              <a:off x="4155" y="2379"/>
              <a:ext cx="321"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2" name="Text Box 73"/>
            <p:cNvSpPr txBox="1">
              <a:spLocks noChangeArrowheads="1"/>
            </p:cNvSpPr>
            <p:nvPr/>
          </p:nvSpPr>
          <p:spPr bwMode="auto">
            <a:xfrm>
              <a:off x="4049" y="2165"/>
              <a:ext cx="427" cy="427"/>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43" name="Text Box 74"/>
            <p:cNvSpPr txBox="1">
              <a:spLocks noChangeArrowheads="1"/>
            </p:cNvSpPr>
            <p:nvPr/>
          </p:nvSpPr>
          <p:spPr bwMode="auto">
            <a:xfrm>
              <a:off x="4262" y="2592"/>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4" name="Text Box 75"/>
            <p:cNvSpPr txBox="1">
              <a:spLocks noChangeArrowheads="1"/>
            </p:cNvSpPr>
            <p:nvPr/>
          </p:nvSpPr>
          <p:spPr bwMode="auto">
            <a:xfrm>
              <a:off x="4476" y="2592"/>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45" name="Text Box 76"/>
            <p:cNvSpPr txBox="1">
              <a:spLocks noChangeArrowheads="1"/>
            </p:cNvSpPr>
            <p:nvPr/>
          </p:nvSpPr>
          <p:spPr bwMode="auto">
            <a:xfrm>
              <a:off x="4262" y="2485"/>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6" name="Text Box 77"/>
            <p:cNvSpPr txBox="1">
              <a:spLocks noChangeArrowheads="1"/>
            </p:cNvSpPr>
            <p:nvPr/>
          </p:nvSpPr>
          <p:spPr bwMode="auto">
            <a:xfrm>
              <a:off x="4369" y="2699"/>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7" name="Text Box 78"/>
            <p:cNvSpPr txBox="1">
              <a:spLocks noChangeArrowheads="1"/>
            </p:cNvSpPr>
            <p:nvPr/>
          </p:nvSpPr>
          <p:spPr bwMode="auto">
            <a:xfrm>
              <a:off x="4476" y="2699"/>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48" name="Text Box 79"/>
            <p:cNvSpPr txBox="1">
              <a:spLocks noChangeArrowheads="1"/>
            </p:cNvSpPr>
            <p:nvPr/>
          </p:nvSpPr>
          <p:spPr bwMode="auto">
            <a:xfrm>
              <a:off x="4369" y="2485"/>
              <a:ext cx="427" cy="427"/>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49" name="Text Box 80"/>
            <p:cNvSpPr txBox="1">
              <a:spLocks noChangeArrowheads="1"/>
            </p:cNvSpPr>
            <p:nvPr/>
          </p:nvSpPr>
          <p:spPr bwMode="auto">
            <a:xfrm>
              <a:off x="4476" y="2485"/>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50" name="Text Box 81"/>
            <p:cNvSpPr txBox="1">
              <a:spLocks noChangeArrowheads="1"/>
            </p:cNvSpPr>
            <p:nvPr/>
          </p:nvSpPr>
          <p:spPr bwMode="auto">
            <a:xfrm>
              <a:off x="4262" y="1952"/>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1" name="Text Box 82"/>
            <p:cNvSpPr txBox="1">
              <a:spLocks noChangeArrowheads="1"/>
            </p:cNvSpPr>
            <p:nvPr/>
          </p:nvSpPr>
          <p:spPr bwMode="auto">
            <a:xfrm>
              <a:off x="4476" y="1738"/>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2" name="Text Box 83"/>
            <p:cNvSpPr txBox="1">
              <a:spLocks noChangeArrowheads="1"/>
            </p:cNvSpPr>
            <p:nvPr/>
          </p:nvSpPr>
          <p:spPr bwMode="auto">
            <a:xfrm>
              <a:off x="4369" y="1738"/>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3" name="Text Box 84"/>
            <p:cNvSpPr txBox="1">
              <a:spLocks noChangeArrowheads="1"/>
            </p:cNvSpPr>
            <p:nvPr/>
          </p:nvSpPr>
          <p:spPr bwMode="auto">
            <a:xfrm>
              <a:off x="4262" y="1845"/>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4" name="Text Box 85"/>
            <p:cNvSpPr txBox="1">
              <a:spLocks noChangeArrowheads="1"/>
            </p:cNvSpPr>
            <p:nvPr/>
          </p:nvSpPr>
          <p:spPr bwMode="auto">
            <a:xfrm>
              <a:off x="4369" y="1845"/>
              <a:ext cx="427" cy="427"/>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55" name="Text Box 86"/>
            <p:cNvSpPr txBox="1">
              <a:spLocks noChangeArrowheads="1"/>
            </p:cNvSpPr>
            <p:nvPr/>
          </p:nvSpPr>
          <p:spPr bwMode="auto">
            <a:xfrm>
              <a:off x="4476" y="1845"/>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56" name="Text Box 87"/>
            <p:cNvSpPr txBox="1">
              <a:spLocks noChangeArrowheads="1"/>
            </p:cNvSpPr>
            <p:nvPr/>
          </p:nvSpPr>
          <p:spPr bwMode="auto">
            <a:xfrm>
              <a:off x="4476" y="1952"/>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57" name="Text Box 88"/>
            <p:cNvSpPr txBox="1">
              <a:spLocks noChangeArrowheads="1"/>
            </p:cNvSpPr>
            <p:nvPr/>
          </p:nvSpPr>
          <p:spPr bwMode="auto">
            <a:xfrm>
              <a:off x="4796" y="2058"/>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8" name="Text Box 89"/>
            <p:cNvSpPr txBox="1">
              <a:spLocks noChangeArrowheads="1"/>
            </p:cNvSpPr>
            <p:nvPr/>
          </p:nvSpPr>
          <p:spPr bwMode="auto">
            <a:xfrm>
              <a:off x="4689" y="2058"/>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59" name="Text Box 90"/>
            <p:cNvSpPr txBox="1">
              <a:spLocks noChangeArrowheads="1"/>
            </p:cNvSpPr>
            <p:nvPr/>
          </p:nvSpPr>
          <p:spPr bwMode="auto">
            <a:xfrm>
              <a:off x="4689" y="2379"/>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60" name="Text Box 91"/>
            <p:cNvSpPr txBox="1">
              <a:spLocks noChangeArrowheads="1"/>
            </p:cNvSpPr>
            <p:nvPr/>
          </p:nvSpPr>
          <p:spPr bwMode="auto">
            <a:xfrm>
              <a:off x="4796" y="2379"/>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6361" name="Text Box 92"/>
            <p:cNvSpPr txBox="1">
              <a:spLocks noChangeArrowheads="1"/>
            </p:cNvSpPr>
            <p:nvPr/>
          </p:nvSpPr>
          <p:spPr bwMode="auto">
            <a:xfrm>
              <a:off x="4689" y="2165"/>
              <a:ext cx="427" cy="427"/>
            </a:xfrm>
            <a:prstGeom prst="rect">
              <a:avLst/>
            </a:prstGeom>
            <a:noFill/>
            <a:ln w="9525">
              <a:noFill/>
              <a:miter lim="800000"/>
              <a:headEnd/>
              <a:tailEnd/>
            </a:ln>
          </p:spPr>
          <p:txBody>
            <a:bodyPr/>
            <a:lstStyle/>
            <a:p>
              <a:r>
                <a:rPr lang="en-US" sz="1800">
                  <a:latin typeface="Arial" charset="0"/>
                  <a:cs typeface="Times New Roman" pitchFamily="18" charset="0"/>
                </a:rPr>
                <a:t>F</a:t>
              </a:r>
              <a:endParaRPr lang="en-US" sz="2400">
                <a:latin typeface="Times New Roman" pitchFamily="18" charset="0"/>
              </a:endParaRPr>
            </a:p>
          </p:txBody>
        </p:sp>
        <p:sp>
          <p:nvSpPr>
            <p:cNvPr id="56362" name="Text Box 93"/>
            <p:cNvSpPr txBox="1">
              <a:spLocks noChangeArrowheads="1"/>
            </p:cNvSpPr>
            <p:nvPr/>
          </p:nvSpPr>
          <p:spPr bwMode="auto">
            <a:xfrm>
              <a:off x="4796" y="2165"/>
              <a:ext cx="320" cy="32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63" name="Text Box 94"/>
            <p:cNvSpPr txBox="1">
              <a:spLocks noChangeArrowheads="1"/>
            </p:cNvSpPr>
            <p:nvPr/>
          </p:nvSpPr>
          <p:spPr bwMode="auto">
            <a:xfrm>
              <a:off x="4796" y="2307"/>
              <a:ext cx="320" cy="321"/>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6364" name="Freeform 95"/>
            <p:cNvSpPr>
              <a:spLocks/>
            </p:cNvSpPr>
            <p:nvPr/>
          </p:nvSpPr>
          <p:spPr bwMode="auto">
            <a:xfrm>
              <a:off x="4582" y="2280"/>
              <a:ext cx="128" cy="1"/>
            </a:xfrm>
            <a:custGeom>
              <a:avLst/>
              <a:gdLst>
                <a:gd name="T0" fmla="*/ 0 w 216"/>
                <a:gd name="T1" fmla="*/ 0 h 1"/>
                <a:gd name="T2" fmla="*/ 128 w 216"/>
                <a:gd name="T3" fmla="*/ 0 h 1"/>
                <a:gd name="T4" fmla="*/ 0 60000 65536"/>
                <a:gd name="T5" fmla="*/ 0 60000 65536"/>
                <a:gd name="T6" fmla="*/ 0 w 216"/>
                <a:gd name="T7" fmla="*/ 0 h 1"/>
                <a:gd name="T8" fmla="*/ 216 w 216"/>
                <a:gd name="T9" fmla="*/ 1 h 1"/>
              </a:gdLst>
              <a:ahLst/>
              <a:cxnLst>
                <a:cxn ang="T4">
                  <a:pos x="T0" y="T1"/>
                </a:cxn>
                <a:cxn ang="T5">
                  <a:pos x="T2" y="T3"/>
                </a:cxn>
              </a:cxnLst>
              <a:rect l="T6" t="T7" r="T8" b="T9"/>
              <a:pathLst>
                <a:path w="216" h="1">
                  <a:moveTo>
                    <a:pt x="0" y="0"/>
                  </a:moveTo>
                  <a:lnTo>
                    <a:pt x="216" y="0"/>
                  </a:lnTo>
                </a:path>
              </a:pathLst>
            </a:custGeom>
            <a:noFill/>
            <a:ln w="19050">
              <a:solidFill>
                <a:srgbClr val="000000"/>
              </a:solidFill>
              <a:round/>
              <a:headEnd/>
              <a:tailEnd/>
            </a:ln>
          </p:spPr>
          <p:txBody>
            <a:bodyPr/>
            <a:lstStyle/>
            <a:p>
              <a:endParaRPr lang="en-US"/>
            </a:p>
          </p:txBody>
        </p:sp>
        <p:sp>
          <p:nvSpPr>
            <p:cNvPr id="56365" name="Freeform 96"/>
            <p:cNvSpPr>
              <a:spLocks/>
            </p:cNvSpPr>
            <p:nvPr/>
          </p:nvSpPr>
          <p:spPr bwMode="auto">
            <a:xfrm>
              <a:off x="4236" y="2284"/>
              <a:ext cx="140" cy="0"/>
            </a:xfrm>
            <a:custGeom>
              <a:avLst/>
              <a:gdLst>
                <a:gd name="T0" fmla="*/ 0 w 237"/>
                <a:gd name="T1" fmla="*/ 0 h 1"/>
                <a:gd name="T2" fmla="*/ 140 w 237"/>
                <a:gd name="T3" fmla="*/ 0 h 1"/>
                <a:gd name="T4" fmla="*/ 0 60000 65536"/>
                <a:gd name="T5" fmla="*/ 0 60000 65536"/>
                <a:gd name="T6" fmla="*/ 0 w 237"/>
                <a:gd name="T7" fmla="*/ 0 h 1"/>
                <a:gd name="T8" fmla="*/ 237 w 237"/>
                <a:gd name="T9" fmla="*/ 0 h 1"/>
              </a:gdLst>
              <a:ahLst/>
              <a:cxnLst>
                <a:cxn ang="T4">
                  <a:pos x="T0" y="T1"/>
                </a:cxn>
                <a:cxn ang="T5">
                  <a:pos x="T2" y="T3"/>
                </a:cxn>
              </a:cxnLst>
              <a:rect l="T6" t="T7" r="T8" b="T9"/>
              <a:pathLst>
                <a:path w="237" h="1">
                  <a:moveTo>
                    <a:pt x="0" y="0"/>
                  </a:moveTo>
                  <a:lnTo>
                    <a:pt x="237" y="0"/>
                  </a:lnTo>
                </a:path>
              </a:pathLst>
            </a:custGeom>
            <a:noFill/>
            <a:ln w="19050">
              <a:solidFill>
                <a:srgbClr val="000000"/>
              </a:solidFill>
              <a:round/>
              <a:headEnd/>
              <a:tailEnd/>
            </a:ln>
          </p:spPr>
          <p:txBody>
            <a:bodyPr/>
            <a:lstStyle/>
            <a:p>
              <a:endParaRPr lang="en-US"/>
            </a:p>
          </p:txBody>
        </p:sp>
        <p:sp>
          <p:nvSpPr>
            <p:cNvPr id="56366" name="Freeform 97"/>
            <p:cNvSpPr>
              <a:spLocks/>
            </p:cNvSpPr>
            <p:nvPr/>
          </p:nvSpPr>
          <p:spPr bwMode="auto">
            <a:xfrm>
              <a:off x="4481" y="2389"/>
              <a:ext cx="1" cy="117"/>
            </a:xfrm>
            <a:custGeom>
              <a:avLst/>
              <a:gdLst>
                <a:gd name="T0" fmla="*/ 0 w 1"/>
                <a:gd name="T1" fmla="*/ 0 h 198"/>
                <a:gd name="T2" fmla="*/ 0 w 1"/>
                <a:gd name="T3" fmla="*/ 117 h 198"/>
                <a:gd name="T4" fmla="*/ 0 60000 65536"/>
                <a:gd name="T5" fmla="*/ 0 60000 65536"/>
                <a:gd name="T6" fmla="*/ 0 w 1"/>
                <a:gd name="T7" fmla="*/ 0 h 198"/>
                <a:gd name="T8" fmla="*/ 1 w 1"/>
                <a:gd name="T9" fmla="*/ 198 h 198"/>
              </a:gdLst>
              <a:ahLst/>
              <a:cxnLst>
                <a:cxn ang="T4">
                  <a:pos x="T0" y="T1"/>
                </a:cxn>
                <a:cxn ang="T5">
                  <a:pos x="T2" y="T3"/>
                </a:cxn>
              </a:cxnLst>
              <a:rect l="T6" t="T7" r="T8" b="T9"/>
              <a:pathLst>
                <a:path w="1" h="198">
                  <a:moveTo>
                    <a:pt x="0" y="0"/>
                  </a:moveTo>
                  <a:lnTo>
                    <a:pt x="0" y="198"/>
                  </a:lnTo>
                </a:path>
              </a:pathLst>
            </a:custGeom>
            <a:noFill/>
            <a:ln w="19050">
              <a:solidFill>
                <a:srgbClr val="000000"/>
              </a:solidFill>
              <a:round/>
              <a:headEnd/>
              <a:tailEnd/>
            </a:ln>
          </p:spPr>
          <p:txBody>
            <a:bodyPr/>
            <a:lstStyle/>
            <a:p>
              <a:endParaRPr lang="en-US"/>
            </a:p>
          </p:txBody>
        </p:sp>
        <p:sp>
          <p:nvSpPr>
            <p:cNvPr id="56367" name="Freeform 98"/>
            <p:cNvSpPr>
              <a:spLocks/>
            </p:cNvSpPr>
            <p:nvPr/>
          </p:nvSpPr>
          <p:spPr bwMode="auto">
            <a:xfrm>
              <a:off x="4485" y="2060"/>
              <a:ext cx="0" cy="108"/>
            </a:xfrm>
            <a:custGeom>
              <a:avLst/>
              <a:gdLst>
                <a:gd name="T0" fmla="*/ 0 w 1"/>
                <a:gd name="T1" fmla="*/ 108 h 183"/>
                <a:gd name="T2" fmla="*/ 0 w 1"/>
                <a:gd name="T3" fmla="*/ 0 h 183"/>
                <a:gd name="T4" fmla="*/ 0 60000 65536"/>
                <a:gd name="T5" fmla="*/ 0 60000 65536"/>
                <a:gd name="T6" fmla="*/ 0 w 1"/>
                <a:gd name="T7" fmla="*/ 0 h 183"/>
                <a:gd name="T8" fmla="*/ 0 w 1"/>
                <a:gd name="T9" fmla="*/ 183 h 183"/>
              </a:gdLst>
              <a:ahLst/>
              <a:cxnLst>
                <a:cxn ang="T4">
                  <a:pos x="T0" y="T1"/>
                </a:cxn>
                <a:cxn ang="T5">
                  <a:pos x="T2" y="T3"/>
                </a:cxn>
              </a:cxnLst>
              <a:rect l="T6" t="T7" r="T8" b="T9"/>
              <a:pathLst>
                <a:path w="1" h="183">
                  <a:moveTo>
                    <a:pt x="0" y="183"/>
                  </a:moveTo>
                  <a:lnTo>
                    <a:pt x="0" y="0"/>
                  </a:lnTo>
                </a:path>
              </a:pathLst>
            </a:custGeom>
            <a:noFill/>
            <a:ln w="19050">
              <a:solidFill>
                <a:srgbClr val="000000"/>
              </a:solidFill>
              <a:round/>
              <a:headEnd/>
              <a:tailEnd/>
            </a:ln>
          </p:spPr>
          <p:txBody>
            <a:bodyPr/>
            <a:lstStyle/>
            <a:p>
              <a:endParaRPr lang="en-US"/>
            </a:p>
          </p:txBody>
        </p:sp>
        <p:sp>
          <p:nvSpPr>
            <p:cNvPr id="56368" name="Rectangle 99"/>
            <p:cNvSpPr>
              <a:spLocks noChangeArrowheads="1"/>
            </p:cNvSpPr>
            <p:nvPr/>
          </p:nvSpPr>
          <p:spPr bwMode="auto">
            <a:xfrm>
              <a:off x="3835" y="1631"/>
              <a:ext cx="1388" cy="1388"/>
            </a:xfrm>
            <a:prstGeom prst="rect">
              <a:avLst/>
            </a:prstGeom>
            <a:noFill/>
            <a:ln w="9525">
              <a:solidFill>
                <a:srgbClr val="000000"/>
              </a:solidFill>
              <a:miter lim="800000"/>
              <a:headEnd/>
              <a:tailEnd/>
            </a:ln>
          </p:spPr>
          <p:txBody>
            <a:bodyPr/>
            <a:lstStyle/>
            <a:p>
              <a:endParaRPr lang="en-US"/>
            </a:p>
          </p:txBody>
        </p:sp>
      </p:grpSp>
      <p:sp>
        <p:nvSpPr>
          <p:cNvPr id="56333" name="Rectangle 100"/>
          <p:cNvSpPr>
            <a:spLocks noChangeArrowheads="1"/>
          </p:cNvSpPr>
          <p:nvPr/>
        </p:nvSpPr>
        <p:spPr bwMode="auto">
          <a:xfrm>
            <a:off x="0" y="3032125"/>
            <a:ext cx="9144000" cy="0"/>
          </a:xfrm>
          <a:prstGeom prst="rect">
            <a:avLst/>
          </a:prstGeom>
          <a:noFill/>
          <a:ln w="9525">
            <a:noFill/>
            <a:miter lim="800000"/>
            <a:headEnd/>
            <a:tailEnd/>
          </a:ln>
        </p:spPr>
        <p:txBody>
          <a:bodyPr wrap="none" anchor="ctr">
            <a:spAutoFit/>
          </a:bodyPr>
          <a:lstStyle/>
          <a:p>
            <a:endParaRPr lang="en-US" sz="2400">
              <a:latin typeface="Times New Roman" pitchFamily="18" charset="0"/>
            </a:endParaRPr>
          </a:p>
        </p:txBody>
      </p:sp>
      <p:sp>
        <p:nvSpPr>
          <p:cNvPr id="509029" name="Rectangle 101"/>
          <p:cNvSpPr>
            <a:spLocks noChangeArrowheads="1"/>
          </p:cNvSpPr>
          <p:nvPr/>
        </p:nvSpPr>
        <p:spPr bwMode="auto">
          <a:xfrm>
            <a:off x="1611313" y="5295900"/>
            <a:ext cx="6110287" cy="701675"/>
          </a:xfrm>
          <a:prstGeom prst="rect">
            <a:avLst/>
          </a:prstGeom>
          <a:noFill/>
          <a:ln w="9525">
            <a:noFill/>
            <a:miter lim="800000"/>
            <a:headEnd/>
            <a:tailEnd/>
          </a:ln>
        </p:spPr>
        <p:txBody>
          <a:bodyPr wrap="none" anchor="ctr">
            <a:spAutoFit/>
          </a:bodyPr>
          <a:lstStyle/>
          <a:p>
            <a:r>
              <a:rPr lang="en-US" b="1">
                <a:latin typeface="Arial" charset="0"/>
                <a:ea typeface="Times New Roman" pitchFamily="18" charset="0"/>
                <a:cs typeface="Arial" charset="0"/>
              </a:rPr>
              <a:t>  covalent compounds  =  molecular compounds</a:t>
            </a:r>
          </a:p>
          <a:p>
            <a:pPr eaLnBrk="0" hangingPunct="0"/>
            <a:r>
              <a:rPr lang="en-US">
                <a:latin typeface="Arial" charset="0"/>
                <a:ea typeface="Times New Roman" pitchFamily="18" charset="0"/>
                <a:cs typeface="Arial" charset="0"/>
              </a:rPr>
              <a:t>(have lower melting points than do ionic compounds)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08932"/>
                                        </p:tgtEl>
                                        <p:attrNameLst>
                                          <p:attrName>style.visibility</p:attrName>
                                        </p:attrNameLst>
                                      </p:cBhvr>
                                      <p:to>
                                        <p:strVal val="visible"/>
                                      </p:to>
                                    </p:set>
                                    <p:animEffect transition="in" filter="fade">
                                      <p:cBhvr>
                                        <p:cTn id="7" dur="1000"/>
                                        <p:tgtEl>
                                          <p:spTgt spid="508932"/>
                                        </p:tgtEl>
                                      </p:cBhvr>
                                    </p:animEffect>
                                    <p:anim calcmode="lin" valueType="num">
                                      <p:cBhvr>
                                        <p:cTn id="8" dur="1000" fill="hold"/>
                                        <p:tgtEl>
                                          <p:spTgt spid="508932"/>
                                        </p:tgtEl>
                                        <p:attrNameLst>
                                          <p:attrName>ppt_x</p:attrName>
                                        </p:attrNameLst>
                                      </p:cBhvr>
                                      <p:tavLst>
                                        <p:tav tm="0">
                                          <p:val>
                                            <p:strVal val="#ppt_x"/>
                                          </p:val>
                                        </p:tav>
                                        <p:tav tm="100000">
                                          <p:val>
                                            <p:strVal val="#ppt_x"/>
                                          </p:val>
                                        </p:tav>
                                      </p:tavLst>
                                    </p:anim>
                                    <p:anim calcmode="lin" valueType="num">
                                      <p:cBhvr>
                                        <p:cTn id="9" dur="900" decel="100000" fill="hold"/>
                                        <p:tgtEl>
                                          <p:spTgt spid="5089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893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509029">
                                            <p:txEl>
                                              <p:pRg st="0" end="0"/>
                                            </p:txEl>
                                          </p:spTgt>
                                        </p:tgtEl>
                                        <p:attrNameLst>
                                          <p:attrName>style.visibility</p:attrName>
                                        </p:attrNameLst>
                                      </p:cBhvr>
                                      <p:to>
                                        <p:strVal val="visible"/>
                                      </p:to>
                                    </p:set>
                                    <p:animEffect transition="in" filter="dissolve">
                                      <p:cBhvr>
                                        <p:cTn id="62" dur="500"/>
                                        <p:tgtEl>
                                          <p:spTgt spid="50902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nodeType="clickEffect">
                                  <p:stCondLst>
                                    <p:cond delay="0"/>
                                  </p:stCondLst>
                                  <p:childTnLst>
                                    <p:set>
                                      <p:cBhvr>
                                        <p:cTn id="66" dur="1" fill="hold">
                                          <p:stCondLst>
                                            <p:cond delay="0"/>
                                          </p:stCondLst>
                                        </p:cTn>
                                        <p:tgtEl>
                                          <p:spTgt spid="509029">
                                            <p:txEl>
                                              <p:pRg st="1" end="1"/>
                                            </p:txEl>
                                          </p:spTgt>
                                        </p:tgtEl>
                                        <p:attrNameLst>
                                          <p:attrName>style.visibility</p:attrName>
                                        </p:attrNameLst>
                                      </p:cBhvr>
                                      <p:to>
                                        <p:strVal val="visible"/>
                                      </p:to>
                                    </p:set>
                                    <p:anim calcmode="lin" valueType="num">
                                      <p:cBhvr>
                                        <p:cTn id="67" dur="1000" fill="hold"/>
                                        <p:tgtEl>
                                          <p:spTgt spid="509029">
                                            <p:txEl>
                                              <p:pRg st="1" end="1"/>
                                            </p:txEl>
                                          </p:spTgt>
                                        </p:tgtEl>
                                        <p:attrNameLst>
                                          <p:attrName>ppt_w</p:attrName>
                                        </p:attrNameLst>
                                      </p:cBhvr>
                                      <p:tavLst>
                                        <p:tav tm="0">
                                          <p:val>
                                            <p:fltVal val="0"/>
                                          </p:val>
                                        </p:tav>
                                        <p:tav tm="100000">
                                          <p:val>
                                            <p:strVal val="#ppt_w"/>
                                          </p:val>
                                        </p:tav>
                                      </p:tavLst>
                                    </p:anim>
                                    <p:anim calcmode="lin" valueType="num">
                                      <p:cBhvr>
                                        <p:cTn id="68" dur="1000" fill="hold"/>
                                        <p:tgtEl>
                                          <p:spTgt spid="50902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latin typeface="Arial" charset="0"/>
              </a:rPr>
              <a:t>Lewis Structure</a:t>
            </a:r>
          </a:p>
        </p:txBody>
      </p:sp>
      <p:sp>
        <p:nvSpPr>
          <p:cNvPr id="57347"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grpSp>
        <p:nvGrpSpPr>
          <p:cNvPr id="2" name="Group 4"/>
          <p:cNvGrpSpPr>
            <a:grpSpLocks/>
          </p:cNvGrpSpPr>
          <p:nvPr/>
        </p:nvGrpSpPr>
        <p:grpSpPr bwMode="auto">
          <a:xfrm>
            <a:off x="3562350" y="2201863"/>
            <a:ext cx="571500" cy="685800"/>
            <a:chOff x="2340" y="6660"/>
            <a:chExt cx="900" cy="1080"/>
          </a:xfrm>
        </p:grpSpPr>
        <p:sp>
          <p:nvSpPr>
            <p:cNvPr id="57508" name="Text Box 5"/>
            <p:cNvSpPr txBox="1">
              <a:spLocks noChangeArrowheads="1"/>
            </p:cNvSpPr>
            <p:nvPr/>
          </p:nvSpPr>
          <p:spPr bwMode="auto">
            <a:xfrm>
              <a:off x="27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509" name="Text Box 6"/>
            <p:cNvSpPr txBox="1">
              <a:spLocks noChangeArrowheads="1"/>
            </p:cNvSpPr>
            <p:nvPr/>
          </p:nvSpPr>
          <p:spPr bwMode="auto">
            <a:xfrm>
              <a:off x="2520" y="684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7510" name="Text Box 7"/>
            <p:cNvSpPr txBox="1">
              <a:spLocks noChangeArrowheads="1"/>
            </p:cNvSpPr>
            <p:nvPr/>
          </p:nvSpPr>
          <p:spPr bwMode="auto">
            <a:xfrm>
              <a:off x="252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511" name="Text Box 8"/>
            <p:cNvSpPr txBox="1">
              <a:spLocks noChangeArrowheads="1"/>
            </p:cNvSpPr>
            <p:nvPr/>
          </p:nvSpPr>
          <p:spPr bwMode="auto">
            <a:xfrm>
              <a:off x="234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512" name="Text Box 9"/>
            <p:cNvSpPr txBox="1">
              <a:spLocks noChangeArrowheads="1"/>
            </p:cNvSpPr>
            <p:nvPr/>
          </p:nvSpPr>
          <p:spPr bwMode="auto">
            <a:xfrm>
              <a:off x="270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grpSp>
        <p:nvGrpSpPr>
          <p:cNvPr id="3" name="Group 10"/>
          <p:cNvGrpSpPr>
            <a:grpSpLocks/>
          </p:cNvGrpSpPr>
          <p:nvPr/>
        </p:nvGrpSpPr>
        <p:grpSpPr bwMode="auto">
          <a:xfrm>
            <a:off x="4819650" y="2201863"/>
            <a:ext cx="457200" cy="571500"/>
            <a:chOff x="4320" y="1980"/>
            <a:chExt cx="720" cy="900"/>
          </a:xfrm>
        </p:grpSpPr>
        <p:sp>
          <p:nvSpPr>
            <p:cNvPr id="57506" name="Text Box 11"/>
            <p:cNvSpPr txBox="1">
              <a:spLocks noChangeArrowheads="1"/>
            </p:cNvSpPr>
            <p:nvPr/>
          </p:nvSpPr>
          <p:spPr bwMode="auto">
            <a:xfrm>
              <a:off x="4500" y="19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507" name="Text Box 12"/>
            <p:cNvSpPr txBox="1">
              <a:spLocks noChangeArrowheads="1"/>
            </p:cNvSpPr>
            <p:nvPr/>
          </p:nvSpPr>
          <p:spPr bwMode="auto">
            <a:xfrm>
              <a:off x="4320" y="216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grpSp>
      <p:grpSp>
        <p:nvGrpSpPr>
          <p:cNvPr id="4" name="Group 13"/>
          <p:cNvGrpSpPr>
            <a:grpSpLocks/>
          </p:cNvGrpSpPr>
          <p:nvPr/>
        </p:nvGrpSpPr>
        <p:grpSpPr bwMode="auto">
          <a:xfrm>
            <a:off x="5848350" y="1973263"/>
            <a:ext cx="1143000" cy="1143000"/>
            <a:chOff x="5940" y="1620"/>
            <a:chExt cx="1800" cy="1800"/>
          </a:xfrm>
        </p:grpSpPr>
        <p:grpSp>
          <p:nvGrpSpPr>
            <p:cNvPr id="57492" name="Group 14"/>
            <p:cNvGrpSpPr>
              <a:grpSpLocks/>
            </p:cNvGrpSpPr>
            <p:nvPr/>
          </p:nvGrpSpPr>
          <p:grpSpPr bwMode="auto">
            <a:xfrm>
              <a:off x="6300" y="1980"/>
              <a:ext cx="900" cy="1080"/>
              <a:chOff x="7200" y="6480"/>
              <a:chExt cx="900" cy="1080"/>
            </a:xfrm>
          </p:grpSpPr>
          <p:sp>
            <p:nvSpPr>
              <p:cNvPr id="57501" name="Text Box 15"/>
              <p:cNvSpPr txBox="1">
                <a:spLocks noChangeArrowheads="1"/>
              </p:cNvSpPr>
              <p:nvPr/>
            </p:nvSpPr>
            <p:spPr bwMode="auto">
              <a:xfrm>
                <a:off x="756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502" name="Text Box 16"/>
              <p:cNvSpPr txBox="1">
                <a:spLocks noChangeArrowheads="1"/>
              </p:cNvSpPr>
              <p:nvPr/>
            </p:nvSpPr>
            <p:spPr bwMode="auto">
              <a:xfrm>
                <a:off x="7380" y="666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7503" name="Text Box 17"/>
              <p:cNvSpPr txBox="1">
                <a:spLocks noChangeArrowheads="1"/>
              </p:cNvSpPr>
              <p:nvPr/>
            </p:nvSpPr>
            <p:spPr bwMode="auto">
              <a:xfrm>
                <a:off x="738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504" name="Text Box 18"/>
              <p:cNvSpPr txBox="1">
                <a:spLocks noChangeArrowheads="1"/>
              </p:cNvSpPr>
              <p:nvPr/>
            </p:nvSpPr>
            <p:spPr bwMode="auto">
              <a:xfrm>
                <a:off x="72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505" name="Text Box 19"/>
              <p:cNvSpPr txBox="1">
                <a:spLocks noChangeArrowheads="1"/>
              </p:cNvSpPr>
              <p:nvPr/>
            </p:nvSpPr>
            <p:spPr bwMode="auto">
              <a:xfrm>
                <a:off x="756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sp>
          <p:nvSpPr>
            <p:cNvPr id="57493" name="Text Box 20"/>
            <p:cNvSpPr txBox="1">
              <a:spLocks noChangeArrowheads="1"/>
            </p:cNvSpPr>
            <p:nvPr/>
          </p:nvSpPr>
          <p:spPr bwMode="auto">
            <a:xfrm>
              <a:off x="5940" y="216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sp>
          <p:nvSpPr>
            <p:cNvPr id="57494" name="Text Box 21"/>
            <p:cNvSpPr txBox="1">
              <a:spLocks noChangeArrowheads="1"/>
            </p:cNvSpPr>
            <p:nvPr/>
          </p:nvSpPr>
          <p:spPr bwMode="auto">
            <a:xfrm>
              <a:off x="6120" y="23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95" name="Text Box 22"/>
            <p:cNvSpPr txBox="1">
              <a:spLocks noChangeArrowheads="1"/>
            </p:cNvSpPr>
            <p:nvPr/>
          </p:nvSpPr>
          <p:spPr bwMode="auto">
            <a:xfrm>
              <a:off x="6480" y="25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96" name="Text Box 23"/>
            <p:cNvSpPr txBox="1">
              <a:spLocks noChangeArrowheads="1"/>
            </p:cNvSpPr>
            <p:nvPr/>
          </p:nvSpPr>
          <p:spPr bwMode="auto">
            <a:xfrm>
              <a:off x="6480" y="270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sp>
          <p:nvSpPr>
            <p:cNvPr id="57497" name="Text Box 24"/>
            <p:cNvSpPr txBox="1">
              <a:spLocks noChangeArrowheads="1"/>
            </p:cNvSpPr>
            <p:nvPr/>
          </p:nvSpPr>
          <p:spPr bwMode="auto">
            <a:xfrm>
              <a:off x="6480" y="19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98" name="Text Box 25"/>
            <p:cNvSpPr txBox="1">
              <a:spLocks noChangeArrowheads="1"/>
            </p:cNvSpPr>
            <p:nvPr/>
          </p:nvSpPr>
          <p:spPr bwMode="auto">
            <a:xfrm>
              <a:off x="6480" y="162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sp>
          <p:nvSpPr>
            <p:cNvPr id="57499" name="Text Box 26"/>
            <p:cNvSpPr txBox="1">
              <a:spLocks noChangeArrowheads="1"/>
            </p:cNvSpPr>
            <p:nvPr/>
          </p:nvSpPr>
          <p:spPr bwMode="auto">
            <a:xfrm>
              <a:off x="6840" y="21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500" name="Text Box 27"/>
            <p:cNvSpPr txBox="1">
              <a:spLocks noChangeArrowheads="1"/>
            </p:cNvSpPr>
            <p:nvPr/>
          </p:nvSpPr>
          <p:spPr bwMode="auto">
            <a:xfrm>
              <a:off x="7020" y="216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grpSp>
      <p:sp>
        <p:nvSpPr>
          <p:cNvPr id="511004" name="Rectangle 28"/>
          <p:cNvSpPr>
            <a:spLocks noChangeArrowheads="1"/>
          </p:cNvSpPr>
          <p:nvPr/>
        </p:nvSpPr>
        <p:spPr bwMode="auto">
          <a:xfrm>
            <a:off x="7448550" y="1973263"/>
            <a:ext cx="1028700" cy="1028700"/>
          </a:xfrm>
          <a:prstGeom prst="rect">
            <a:avLst/>
          </a:prstGeom>
          <a:noFill/>
          <a:ln w="9525">
            <a:solidFill>
              <a:srgbClr val="000000"/>
            </a:solidFill>
            <a:miter lim="800000"/>
            <a:headEnd/>
            <a:tailEnd/>
          </a:ln>
        </p:spPr>
        <p:txBody>
          <a:bodyPr/>
          <a:lstStyle/>
          <a:p>
            <a:endParaRPr lang="en-US"/>
          </a:p>
        </p:txBody>
      </p:sp>
      <p:grpSp>
        <p:nvGrpSpPr>
          <p:cNvPr id="6" name="Group 29"/>
          <p:cNvGrpSpPr>
            <a:grpSpLocks/>
          </p:cNvGrpSpPr>
          <p:nvPr/>
        </p:nvGrpSpPr>
        <p:grpSpPr bwMode="auto">
          <a:xfrm>
            <a:off x="7448550" y="1973263"/>
            <a:ext cx="1143000" cy="1143000"/>
            <a:chOff x="5940" y="3600"/>
            <a:chExt cx="1800" cy="1800"/>
          </a:xfrm>
        </p:grpSpPr>
        <p:sp>
          <p:nvSpPr>
            <p:cNvPr id="57483" name="Text Box 30"/>
            <p:cNvSpPr txBox="1">
              <a:spLocks noChangeArrowheads="1"/>
            </p:cNvSpPr>
            <p:nvPr/>
          </p:nvSpPr>
          <p:spPr bwMode="auto">
            <a:xfrm>
              <a:off x="6480" y="414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7484" name="Text Box 31"/>
            <p:cNvSpPr txBox="1">
              <a:spLocks noChangeArrowheads="1"/>
            </p:cNvSpPr>
            <p:nvPr/>
          </p:nvSpPr>
          <p:spPr bwMode="auto">
            <a:xfrm>
              <a:off x="5940" y="414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Times New Roman" pitchFamily="18" charset="0"/>
              </a:endParaRPr>
            </a:p>
          </p:txBody>
        </p:sp>
        <p:sp>
          <p:nvSpPr>
            <p:cNvPr id="57485" name="Text Box 32"/>
            <p:cNvSpPr txBox="1">
              <a:spLocks noChangeArrowheads="1"/>
            </p:cNvSpPr>
            <p:nvPr/>
          </p:nvSpPr>
          <p:spPr bwMode="auto">
            <a:xfrm>
              <a:off x="6480" y="468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Arial" charset="0"/>
              </a:endParaRPr>
            </a:p>
          </p:txBody>
        </p:sp>
        <p:sp>
          <p:nvSpPr>
            <p:cNvPr id="57486" name="Text Box 33"/>
            <p:cNvSpPr txBox="1">
              <a:spLocks noChangeArrowheads="1"/>
            </p:cNvSpPr>
            <p:nvPr/>
          </p:nvSpPr>
          <p:spPr bwMode="auto">
            <a:xfrm>
              <a:off x="6480" y="360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Arial" charset="0"/>
              </a:endParaRPr>
            </a:p>
          </p:txBody>
        </p:sp>
        <p:sp>
          <p:nvSpPr>
            <p:cNvPr id="57487" name="Text Box 34"/>
            <p:cNvSpPr txBox="1">
              <a:spLocks noChangeArrowheads="1"/>
            </p:cNvSpPr>
            <p:nvPr/>
          </p:nvSpPr>
          <p:spPr bwMode="auto">
            <a:xfrm>
              <a:off x="7020" y="4140"/>
              <a:ext cx="720" cy="720"/>
            </a:xfrm>
            <a:prstGeom prst="rect">
              <a:avLst/>
            </a:prstGeom>
            <a:noFill/>
            <a:ln w="9525">
              <a:noFill/>
              <a:miter lim="800000"/>
              <a:headEnd/>
              <a:tailEnd/>
            </a:ln>
          </p:spPr>
          <p:txBody>
            <a:bodyPr/>
            <a:lstStyle/>
            <a:p>
              <a:r>
                <a:rPr lang="en-US" sz="1800">
                  <a:latin typeface="Arial" charset="0"/>
                  <a:cs typeface="Times New Roman" pitchFamily="18" charset="0"/>
                </a:rPr>
                <a:t>H</a:t>
              </a:r>
              <a:endParaRPr lang="en-US" sz="2400">
                <a:latin typeface="Arial" charset="0"/>
              </a:endParaRPr>
            </a:p>
          </p:txBody>
        </p:sp>
        <p:sp>
          <p:nvSpPr>
            <p:cNvPr id="57488" name="Freeform 35"/>
            <p:cNvSpPr>
              <a:spLocks/>
            </p:cNvSpPr>
            <p:nvPr/>
          </p:nvSpPr>
          <p:spPr bwMode="auto">
            <a:xfrm>
              <a:off x="6375" y="4395"/>
              <a:ext cx="220" cy="1"/>
            </a:xfrm>
            <a:custGeom>
              <a:avLst/>
              <a:gdLst>
                <a:gd name="T0" fmla="*/ 220 w 220"/>
                <a:gd name="T1" fmla="*/ 0 h 1"/>
                <a:gd name="T2" fmla="*/ 0 w 220"/>
                <a:gd name="T3" fmla="*/ 0 h 1"/>
                <a:gd name="T4" fmla="*/ 0 60000 65536"/>
                <a:gd name="T5" fmla="*/ 0 60000 65536"/>
                <a:gd name="T6" fmla="*/ 0 w 220"/>
                <a:gd name="T7" fmla="*/ 0 h 1"/>
                <a:gd name="T8" fmla="*/ 220 w 220"/>
                <a:gd name="T9" fmla="*/ 1 h 1"/>
              </a:gdLst>
              <a:ahLst/>
              <a:cxnLst>
                <a:cxn ang="T4">
                  <a:pos x="T0" y="T1"/>
                </a:cxn>
                <a:cxn ang="T5">
                  <a:pos x="T2" y="T3"/>
                </a:cxn>
              </a:cxnLst>
              <a:rect l="T6" t="T7" r="T8" b="T9"/>
              <a:pathLst>
                <a:path w="220" h="1">
                  <a:moveTo>
                    <a:pt x="220" y="0"/>
                  </a:moveTo>
                  <a:lnTo>
                    <a:pt x="0" y="0"/>
                  </a:lnTo>
                </a:path>
              </a:pathLst>
            </a:custGeom>
            <a:noFill/>
            <a:ln w="19050">
              <a:solidFill>
                <a:srgbClr val="000000"/>
              </a:solidFill>
              <a:round/>
              <a:headEnd/>
              <a:tailEnd/>
            </a:ln>
          </p:spPr>
          <p:txBody>
            <a:bodyPr/>
            <a:lstStyle/>
            <a:p>
              <a:endParaRPr lang="en-US"/>
            </a:p>
          </p:txBody>
        </p:sp>
        <p:sp>
          <p:nvSpPr>
            <p:cNvPr id="57489" name="Freeform 36"/>
            <p:cNvSpPr>
              <a:spLocks/>
            </p:cNvSpPr>
            <p:nvPr/>
          </p:nvSpPr>
          <p:spPr bwMode="auto">
            <a:xfrm>
              <a:off x="6750" y="4025"/>
              <a:ext cx="1" cy="190"/>
            </a:xfrm>
            <a:custGeom>
              <a:avLst/>
              <a:gdLst>
                <a:gd name="T0" fmla="*/ 0 w 1"/>
                <a:gd name="T1" fmla="*/ 0 h 190"/>
                <a:gd name="T2" fmla="*/ 0 w 1"/>
                <a:gd name="T3" fmla="*/ 190 h 190"/>
                <a:gd name="T4" fmla="*/ 0 60000 65536"/>
                <a:gd name="T5" fmla="*/ 0 60000 65536"/>
                <a:gd name="T6" fmla="*/ 0 w 1"/>
                <a:gd name="T7" fmla="*/ 0 h 190"/>
                <a:gd name="T8" fmla="*/ 1 w 1"/>
                <a:gd name="T9" fmla="*/ 190 h 190"/>
              </a:gdLst>
              <a:ahLst/>
              <a:cxnLst>
                <a:cxn ang="T4">
                  <a:pos x="T0" y="T1"/>
                </a:cxn>
                <a:cxn ang="T5">
                  <a:pos x="T2" y="T3"/>
                </a:cxn>
              </a:cxnLst>
              <a:rect l="T6" t="T7" r="T8" b="T9"/>
              <a:pathLst>
                <a:path w="1" h="190">
                  <a:moveTo>
                    <a:pt x="0" y="0"/>
                  </a:moveTo>
                  <a:lnTo>
                    <a:pt x="0" y="190"/>
                  </a:lnTo>
                </a:path>
              </a:pathLst>
            </a:custGeom>
            <a:noFill/>
            <a:ln w="19050">
              <a:solidFill>
                <a:srgbClr val="000000"/>
              </a:solidFill>
              <a:round/>
              <a:headEnd/>
              <a:tailEnd/>
            </a:ln>
          </p:spPr>
          <p:txBody>
            <a:bodyPr/>
            <a:lstStyle/>
            <a:p>
              <a:endParaRPr lang="en-US"/>
            </a:p>
          </p:txBody>
        </p:sp>
        <p:sp>
          <p:nvSpPr>
            <p:cNvPr id="57490" name="Freeform 37"/>
            <p:cNvSpPr>
              <a:spLocks/>
            </p:cNvSpPr>
            <p:nvPr/>
          </p:nvSpPr>
          <p:spPr bwMode="auto">
            <a:xfrm>
              <a:off x="6750" y="4585"/>
              <a:ext cx="1" cy="210"/>
            </a:xfrm>
            <a:custGeom>
              <a:avLst/>
              <a:gdLst>
                <a:gd name="T0" fmla="*/ 0 w 1"/>
                <a:gd name="T1" fmla="*/ 0 h 210"/>
                <a:gd name="T2" fmla="*/ 0 w 1"/>
                <a:gd name="T3" fmla="*/ 210 h 210"/>
                <a:gd name="T4" fmla="*/ 0 60000 65536"/>
                <a:gd name="T5" fmla="*/ 0 60000 65536"/>
                <a:gd name="T6" fmla="*/ 0 w 1"/>
                <a:gd name="T7" fmla="*/ 0 h 210"/>
                <a:gd name="T8" fmla="*/ 1 w 1"/>
                <a:gd name="T9" fmla="*/ 210 h 210"/>
              </a:gdLst>
              <a:ahLst/>
              <a:cxnLst>
                <a:cxn ang="T4">
                  <a:pos x="T0" y="T1"/>
                </a:cxn>
                <a:cxn ang="T5">
                  <a:pos x="T2" y="T3"/>
                </a:cxn>
              </a:cxnLst>
              <a:rect l="T6" t="T7" r="T8" b="T9"/>
              <a:pathLst>
                <a:path w="1" h="210">
                  <a:moveTo>
                    <a:pt x="0" y="0"/>
                  </a:moveTo>
                  <a:lnTo>
                    <a:pt x="0" y="210"/>
                  </a:lnTo>
                </a:path>
              </a:pathLst>
            </a:custGeom>
            <a:noFill/>
            <a:ln w="19050">
              <a:solidFill>
                <a:srgbClr val="000000"/>
              </a:solidFill>
              <a:round/>
              <a:headEnd/>
              <a:tailEnd/>
            </a:ln>
          </p:spPr>
          <p:txBody>
            <a:bodyPr/>
            <a:lstStyle/>
            <a:p>
              <a:endParaRPr lang="en-US"/>
            </a:p>
          </p:txBody>
        </p:sp>
        <p:sp>
          <p:nvSpPr>
            <p:cNvPr id="57491" name="Freeform 38"/>
            <p:cNvSpPr>
              <a:spLocks/>
            </p:cNvSpPr>
            <p:nvPr/>
          </p:nvSpPr>
          <p:spPr bwMode="auto">
            <a:xfrm>
              <a:off x="6920" y="4395"/>
              <a:ext cx="225" cy="1"/>
            </a:xfrm>
            <a:custGeom>
              <a:avLst/>
              <a:gdLst>
                <a:gd name="T0" fmla="*/ 225 w 225"/>
                <a:gd name="T1" fmla="*/ 0 h 1"/>
                <a:gd name="T2" fmla="*/ 0 w 225"/>
                <a:gd name="T3" fmla="*/ 0 h 1"/>
                <a:gd name="T4" fmla="*/ 0 60000 65536"/>
                <a:gd name="T5" fmla="*/ 0 60000 65536"/>
                <a:gd name="T6" fmla="*/ 0 w 225"/>
                <a:gd name="T7" fmla="*/ 0 h 1"/>
                <a:gd name="T8" fmla="*/ 225 w 225"/>
                <a:gd name="T9" fmla="*/ 1 h 1"/>
              </a:gdLst>
              <a:ahLst/>
              <a:cxnLst>
                <a:cxn ang="T4">
                  <a:pos x="T0" y="T1"/>
                </a:cxn>
                <a:cxn ang="T5">
                  <a:pos x="T2" y="T3"/>
                </a:cxn>
              </a:cxnLst>
              <a:rect l="T6" t="T7" r="T8" b="T9"/>
              <a:pathLst>
                <a:path w="225" h="1">
                  <a:moveTo>
                    <a:pt x="225" y="0"/>
                  </a:moveTo>
                  <a:lnTo>
                    <a:pt x="0" y="0"/>
                  </a:lnTo>
                </a:path>
              </a:pathLst>
            </a:custGeom>
            <a:noFill/>
            <a:ln w="19050">
              <a:solidFill>
                <a:srgbClr val="000000"/>
              </a:solidFill>
              <a:round/>
              <a:headEnd/>
              <a:tailEnd/>
            </a:ln>
          </p:spPr>
          <p:txBody>
            <a:bodyPr/>
            <a:lstStyle/>
            <a:p>
              <a:endParaRPr lang="en-US"/>
            </a:p>
          </p:txBody>
        </p:sp>
      </p:grpSp>
      <p:grpSp>
        <p:nvGrpSpPr>
          <p:cNvPr id="7" name="Group 39"/>
          <p:cNvGrpSpPr>
            <a:grpSpLocks/>
          </p:cNvGrpSpPr>
          <p:nvPr/>
        </p:nvGrpSpPr>
        <p:grpSpPr bwMode="auto">
          <a:xfrm>
            <a:off x="4589463" y="3568700"/>
            <a:ext cx="571500" cy="685800"/>
            <a:chOff x="9360" y="6480"/>
            <a:chExt cx="900" cy="1080"/>
          </a:xfrm>
        </p:grpSpPr>
        <p:sp>
          <p:nvSpPr>
            <p:cNvPr id="57475" name="Text Box 40"/>
            <p:cNvSpPr txBox="1">
              <a:spLocks noChangeArrowheads="1"/>
            </p:cNvSpPr>
            <p:nvPr/>
          </p:nvSpPr>
          <p:spPr bwMode="auto">
            <a:xfrm>
              <a:off x="936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76" name="Text Box 41"/>
            <p:cNvSpPr txBox="1">
              <a:spLocks noChangeArrowheads="1"/>
            </p:cNvSpPr>
            <p:nvPr/>
          </p:nvSpPr>
          <p:spPr bwMode="auto">
            <a:xfrm>
              <a:off x="972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77" name="Text Box 42"/>
            <p:cNvSpPr txBox="1">
              <a:spLocks noChangeArrowheads="1"/>
            </p:cNvSpPr>
            <p:nvPr/>
          </p:nvSpPr>
          <p:spPr bwMode="auto">
            <a:xfrm>
              <a:off x="954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78" name="Text Box 43"/>
            <p:cNvSpPr txBox="1">
              <a:spLocks noChangeArrowheads="1"/>
            </p:cNvSpPr>
            <p:nvPr/>
          </p:nvSpPr>
          <p:spPr bwMode="auto">
            <a:xfrm>
              <a:off x="936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79" name="Text Box 44"/>
            <p:cNvSpPr txBox="1">
              <a:spLocks noChangeArrowheads="1"/>
            </p:cNvSpPr>
            <p:nvPr/>
          </p:nvSpPr>
          <p:spPr bwMode="auto">
            <a:xfrm>
              <a:off x="954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80" name="Text Box 45"/>
            <p:cNvSpPr txBox="1">
              <a:spLocks noChangeArrowheads="1"/>
            </p:cNvSpPr>
            <p:nvPr/>
          </p:nvSpPr>
          <p:spPr bwMode="auto">
            <a:xfrm>
              <a:off x="972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81" name="Text Box 46"/>
            <p:cNvSpPr txBox="1">
              <a:spLocks noChangeArrowheads="1"/>
            </p:cNvSpPr>
            <p:nvPr/>
          </p:nvSpPr>
          <p:spPr bwMode="auto">
            <a:xfrm>
              <a:off x="9540" y="6660"/>
              <a:ext cx="720" cy="720"/>
            </a:xfrm>
            <a:prstGeom prst="rect">
              <a:avLst/>
            </a:prstGeom>
            <a:noFill/>
            <a:ln w="9525">
              <a:noFill/>
              <a:miter lim="800000"/>
              <a:headEnd/>
              <a:tailEnd/>
            </a:ln>
          </p:spPr>
          <p:txBody>
            <a:bodyPr/>
            <a:lstStyle/>
            <a:p>
              <a:r>
                <a:rPr lang="en-US" sz="1800" baseline="30000">
                  <a:latin typeface="Arial" charset="0"/>
                  <a:cs typeface="Times New Roman" pitchFamily="18" charset="0"/>
                </a:rPr>
                <a:t> </a:t>
              </a:r>
              <a:r>
                <a:rPr lang="en-US" sz="1800">
                  <a:latin typeface="Times New Roman" pitchFamily="18" charset="0"/>
                  <a:cs typeface="Times New Roman" pitchFamily="18" charset="0"/>
                </a:rPr>
                <a:t>I</a:t>
              </a:r>
              <a:endParaRPr lang="en-US" sz="2400">
                <a:latin typeface="Times New Roman" pitchFamily="18" charset="0"/>
              </a:endParaRPr>
            </a:p>
          </p:txBody>
        </p:sp>
        <p:sp>
          <p:nvSpPr>
            <p:cNvPr id="57482" name="Text Box 47"/>
            <p:cNvSpPr txBox="1">
              <a:spLocks noChangeArrowheads="1"/>
            </p:cNvSpPr>
            <p:nvPr/>
          </p:nvSpPr>
          <p:spPr bwMode="auto">
            <a:xfrm>
              <a:off x="972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8" name="Group 48"/>
          <p:cNvGrpSpPr>
            <a:grpSpLocks/>
          </p:cNvGrpSpPr>
          <p:nvPr/>
        </p:nvGrpSpPr>
        <p:grpSpPr bwMode="auto">
          <a:xfrm>
            <a:off x="3446463" y="3568700"/>
            <a:ext cx="571500" cy="685800"/>
            <a:chOff x="2160" y="4500"/>
            <a:chExt cx="900" cy="1080"/>
          </a:xfrm>
        </p:grpSpPr>
        <p:sp>
          <p:nvSpPr>
            <p:cNvPr id="57469" name="Text Box 49"/>
            <p:cNvSpPr txBox="1">
              <a:spLocks noChangeArrowheads="1"/>
            </p:cNvSpPr>
            <p:nvPr/>
          </p:nvSpPr>
          <p:spPr bwMode="auto">
            <a:xfrm>
              <a:off x="252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70" name="Text Box 50"/>
            <p:cNvSpPr txBox="1">
              <a:spLocks noChangeArrowheads="1"/>
            </p:cNvSpPr>
            <p:nvPr/>
          </p:nvSpPr>
          <p:spPr bwMode="auto">
            <a:xfrm>
              <a:off x="2340" y="468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N</a:t>
              </a:r>
              <a:endParaRPr lang="en-US" sz="2400">
                <a:latin typeface="Times New Roman" pitchFamily="18" charset="0"/>
                <a:ea typeface="Times New Roman" pitchFamily="18" charset="0"/>
                <a:cs typeface="Arial" charset="0"/>
              </a:endParaRPr>
            </a:p>
          </p:txBody>
        </p:sp>
        <p:sp>
          <p:nvSpPr>
            <p:cNvPr id="57471" name="Text Box 51"/>
            <p:cNvSpPr txBox="1">
              <a:spLocks noChangeArrowheads="1"/>
            </p:cNvSpPr>
            <p:nvPr/>
          </p:nvSpPr>
          <p:spPr bwMode="auto">
            <a:xfrm>
              <a:off x="2340" y="50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72" name="Text Box 52"/>
            <p:cNvSpPr txBox="1">
              <a:spLocks noChangeArrowheads="1"/>
            </p:cNvSpPr>
            <p:nvPr/>
          </p:nvSpPr>
          <p:spPr bwMode="auto">
            <a:xfrm>
              <a:off x="2160" y="46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473" name="Text Box 53"/>
            <p:cNvSpPr txBox="1">
              <a:spLocks noChangeArrowheads="1"/>
            </p:cNvSpPr>
            <p:nvPr/>
          </p:nvSpPr>
          <p:spPr bwMode="auto">
            <a:xfrm>
              <a:off x="2520" y="48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474" name="Text Box 54"/>
            <p:cNvSpPr txBox="1">
              <a:spLocks noChangeArrowheads="1"/>
            </p:cNvSpPr>
            <p:nvPr/>
          </p:nvSpPr>
          <p:spPr bwMode="auto">
            <a:xfrm>
              <a:off x="234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grpSp>
      <p:grpSp>
        <p:nvGrpSpPr>
          <p:cNvPr id="9" name="Group 55"/>
          <p:cNvGrpSpPr>
            <a:grpSpLocks/>
          </p:cNvGrpSpPr>
          <p:nvPr/>
        </p:nvGrpSpPr>
        <p:grpSpPr bwMode="auto">
          <a:xfrm>
            <a:off x="5618163" y="3568700"/>
            <a:ext cx="1257300" cy="1028700"/>
            <a:chOff x="5580" y="4500"/>
            <a:chExt cx="1980" cy="1620"/>
          </a:xfrm>
        </p:grpSpPr>
        <p:sp>
          <p:nvSpPr>
            <p:cNvPr id="57437" name="Text Box 56"/>
            <p:cNvSpPr txBox="1">
              <a:spLocks noChangeArrowheads="1"/>
            </p:cNvSpPr>
            <p:nvPr/>
          </p:nvSpPr>
          <p:spPr bwMode="auto">
            <a:xfrm>
              <a:off x="648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38" name="Text Box 57"/>
            <p:cNvSpPr txBox="1">
              <a:spLocks noChangeArrowheads="1"/>
            </p:cNvSpPr>
            <p:nvPr/>
          </p:nvSpPr>
          <p:spPr bwMode="auto">
            <a:xfrm>
              <a:off x="6300" y="468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N</a:t>
              </a:r>
              <a:endParaRPr lang="en-US" sz="2400">
                <a:latin typeface="Times New Roman" pitchFamily="18" charset="0"/>
                <a:ea typeface="Times New Roman" pitchFamily="18" charset="0"/>
                <a:cs typeface="Arial" charset="0"/>
              </a:endParaRPr>
            </a:p>
          </p:txBody>
        </p:sp>
        <p:sp>
          <p:nvSpPr>
            <p:cNvPr id="57439" name="Text Box 58"/>
            <p:cNvSpPr txBox="1">
              <a:spLocks noChangeArrowheads="1"/>
            </p:cNvSpPr>
            <p:nvPr/>
          </p:nvSpPr>
          <p:spPr bwMode="auto">
            <a:xfrm>
              <a:off x="6300" y="50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40" name="Text Box 59"/>
            <p:cNvSpPr txBox="1">
              <a:spLocks noChangeArrowheads="1"/>
            </p:cNvSpPr>
            <p:nvPr/>
          </p:nvSpPr>
          <p:spPr bwMode="auto">
            <a:xfrm>
              <a:off x="6120" y="46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41" name="Text Box 60"/>
            <p:cNvSpPr txBox="1">
              <a:spLocks noChangeArrowheads="1"/>
            </p:cNvSpPr>
            <p:nvPr/>
          </p:nvSpPr>
          <p:spPr bwMode="auto">
            <a:xfrm>
              <a:off x="6480" y="48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442" name="Text Box 61"/>
            <p:cNvSpPr txBox="1">
              <a:spLocks noChangeArrowheads="1"/>
            </p:cNvSpPr>
            <p:nvPr/>
          </p:nvSpPr>
          <p:spPr bwMode="auto">
            <a:xfrm>
              <a:off x="5580" y="48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3" name="Text Box 62"/>
            <p:cNvSpPr txBox="1">
              <a:spLocks noChangeArrowheads="1"/>
            </p:cNvSpPr>
            <p:nvPr/>
          </p:nvSpPr>
          <p:spPr bwMode="auto">
            <a:xfrm>
              <a:off x="594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4" name="Text Box 63"/>
            <p:cNvSpPr txBox="1">
              <a:spLocks noChangeArrowheads="1"/>
            </p:cNvSpPr>
            <p:nvPr/>
          </p:nvSpPr>
          <p:spPr bwMode="auto">
            <a:xfrm>
              <a:off x="576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5" name="Text Box 64"/>
            <p:cNvSpPr txBox="1">
              <a:spLocks noChangeArrowheads="1"/>
            </p:cNvSpPr>
            <p:nvPr/>
          </p:nvSpPr>
          <p:spPr bwMode="auto">
            <a:xfrm>
              <a:off x="5580" y="46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6" name="Text Box 65"/>
            <p:cNvSpPr txBox="1">
              <a:spLocks noChangeArrowheads="1"/>
            </p:cNvSpPr>
            <p:nvPr/>
          </p:nvSpPr>
          <p:spPr bwMode="auto">
            <a:xfrm>
              <a:off x="5760" y="50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7" name="Text Box 66"/>
            <p:cNvSpPr txBox="1">
              <a:spLocks noChangeArrowheads="1"/>
            </p:cNvSpPr>
            <p:nvPr/>
          </p:nvSpPr>
          <p:spPr bwMode="auto">
            <a:xfrm>
              <a:off x="5940" y="50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48" name="Text Box 67"/>
            <p:cNvSpPr txBox="1">
              <a:spLocks noChangeArrowheads="1"/>
            </p:cNvSpPr>
            <p:nvPr/>
          </p:nvSpPr>
          <p:spPr bwMode="auto">
            <a:xfrm>
              <a:off x="5760" y="4680"/>
              <a:ext cx="720" cy="720"/>
            </a:xfrm>
            <a:prstGeom prst="rect">
              <a:avLst/>
            </a:prstGeom>
            <a:noFill/>
            <a:ln w="9525">
              <a:noFill/>
              <a:miter lim="800000"/>
              <a:headEnd/>
              <a:tailEnd/>
            </a:ln>
          </p:spPr>
          <p:txBody>
            <a:bodyPr/>
            <a:lstStyle/>
            <a:p>
              <a:r>
                <a:rPr lang="en-US" sz="1800" baseline="30000">
                  <a:latin typeface="Times New Roman" pitchFamily="18" charset="0"/>
                  <a:cs typeface="Times New Roman" pitchFamily="18" charset="0"/>
                </a:rPr>
                <a:t> </a:t>
              </a:r>
              <a:r>
                <a:rPr lang="en-US" sz="1800">
                  <a:latin typeface="Times New Roman" pitchFamily="18" charset="0"/>
                  <a:cs typeface="Times New Roman" pitchFamily="18" charset="0"/>
                </a:rPr>
                <a:t>I</a:t>
              </a:r>
              <a:endParaRPr lang="en-US" sz="2400">
                <a:latin typeface="Times New Roman" pitchFamily="18" charset="0"/>
              </a:endParaRPr>
            </a:p>
          </p:txBody>
        </p:sp>
        <p:sp>
          <p:nvSpPr>
            <p:cNvPr id="57449" name="Text Box 68"/>
            <p:cNvSpPr txBox="1">
              <a:spLocks noChangeArrowheads="1"/>
            </p:cNvSpPr>
            <p:nvPr/>
          </p:nvSpPr>
          <p:spPr bwMode="auto">
            <a:xfrm>
              <a:off x="5940" y="48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nvGrpSpPr>
            <p:cNvPr id="57450" name="Group 69"/>
            <p:cNvGrpSpPr>
              <a:grpSpLocks/>
            </p:cNvGrpSpPr>
            <p:nvPr/>
          </p:nvGrpSpPr>
          <p:grpSpPr bwMode="auto">
            <a:xfrm>
              <a:off x="6120" y="5040"/>
              <a:ext cx="900" cy="1080"/>
              <a:chOff x="7020" y="7200"/>
              <a:chExt cx="900" cy="1080"/>
            </a:xfrm>
          </p:grpSpPr>
          <p:sp>
            <p:nvSpPr>
              <p:cNvPr id="57461" name="Text Box 70"/>
              <p:cNvSpPr txBox="1">
                <a:spLocks noChangeArrowheads="1"/>
              </p:cNvSpPr>
              <p:nvPr/>
            </p:nvSpPr>
            <p:spPr bwMode="auto">
              <a:xfrm>
                <a:off x="702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62" name="Text Box 71"/>
              <p:cNvSpPr txBox="1">
                <a:spLocks noChangeArrowheads="1"/>
              </p:cNvSpPr>
              <p:nvPr/>
            </p:nvSpPr>
            <p:spPr bwMode="auto">
              <a:xfrm>
                <a:off x="7380" y="75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63" name="Text Box 72"/>
              <p:cNvSpPr txBox="1">
                <a:spLocks noChangeArrowheads="1"/>
              </p:cNvSpPr>
              <p:nvPr/>
            </p:nvSpPr>
            <p:spPr bwMode="auto">
              <a:xfrm>
                <a:off x="720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64" name="Text Box 73"/>
              <p:cNvSpPr txBox="1">
                <a:spLocks noChangeArrowheads="1"/>
              </p:cNvSpPr>
              <p:nvPr/>
            </p:nvSpPr>
            <p:spPr bwMode="auto">
              <a:xfrm>
                <a:off x="702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65" name="Text Box 74"/>
              <p:cNvSpPr txBox="1">
                <a:spLocks noChangeArrowheads="1"/>
              </p:cNvSpPr>
              <p:nvPr/>
            </p:nvSpPr>
            <p:spPr bwMode="auto">
              <a:xfrm>
                <a:off x="720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66" name="Text Box 75"/>
              <p:cNvSpPr txBox="1">
                <a:spLocks noChangeArrowheads="1"/>
              </p:cNvSpPr>
              <p:nvPr/>
            </p:nvSpPr>
            <p:spPr bwMode="auto">
              <a:xfrm>
                <a:off x="7380" y="77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67" name="Text Box 76"/>
              <p:cNvSpPr txBox="1">
                <a:spLocks noChangeArrowheads="1"/>
              </p:cNvSpPr>
              <p:nvPr/>
            </p:nvSpPr>
            <p:spPr bwMode="auto">
              <a:xfrm>
                <a:off x="7200" y="7380"/>
                <a:ext cx="720" cy="720"/>
              </a:xfrm>
              <a:prstGeom prst="rect">
                <a:avLst/>
              </a:prstGeom>
              <a:noFill/>
              <a:ln w="9525">
                <a:noFill/>
                <a:miter lim="800000"/>
                <a:headEnd/>
                <a:tailEnd/>
              </a:ln>
            </p:spPr>
            <p:txBody>
              <a:bodyPr/>
              <a:lstStyle/>
              <a:p>
                <a:r>
                  <a:rPr lang="en-US" sz="1800" baseline="30000">
                    <a:latin typeface="Arial" charset="0"/>
                    <a:cs typeface="Times New Roman" pitchFamily="18" charset="0"/>
                  </a:rPr>
                  <a:t> </a:t>
                </a:r>
                <a:r>
                  <a:rPr lang="en-US" sz="1800">
                    <a:latin typeface="Times New Roman" pitchFamily="18" charset="0"/>
                    <a:cs typeface="Times New Roman" pitchFamily="18" charset="0"/>
                  </a:rPr>
                  <a:t>I</a:t>
                </a:r>
                <a:endParaRPr lang="en-US" sz="2400">
                  <a:latin typeface="Times New Roman" pitchFamily="18" charset="0"/>
                </a:endParaRPr>
              </a:p>
            </p:txBody>
          </p:sp>
          <p:sp>
            <p:nvSpPr>
              <p:cNvPr id="57468" name="Text Box 77"/>
              <p:cNvSpPr txBox="1">
                <a:spLocks noChangeArrowheads="1"/>
              </p:cNvSpPr>
              <p:nvPr/>
            </p:nvSpPr>
            <p:spPr bwMode="auto">
              <a:xfrm>
                <a:off x="7380" y="73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57451" name="Group 78"/>
            <p:cNvGrpSpPr>
              <a:grpSpLocks/>
            </p:cNvGrpSpPr>
            <p:nvPr/>
          </p:nvGrpSpPr>
          <p:grpSpPr bwMode="auto">
            <a:xfrm>
              <a:off x="6660" y="4500"/>
              <a:ext cx="900" cy="1080"/>
              <a:chOff x="7740" y="6300"/>
              <a:chExt cx="900" cy="1080"/>
            </a:xfrm>
          </p:grpSpPr>
          <p:sp>
            <p:nvSpPr>
              <p:cNvPr id="57453" name="Text Box 79"/>
              <p:cNvSpPr txBox="1">
                <a:spLocks noChangeArrowheads="1"/>
              </p:cNvSpPr>
              <p:nvPr/>
            </p:nvSpPr>
            <p:spPr bwMode="auto">
              <a:xfrm>
                <a:off x="774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54" name="Text Box 80"/>
              <p:cNvSpPr txBox="1">
                <a:spLocks noChangeArrowheads="1"/>
              </p:cNvSpPr>
              <p:nvPr/>
            </p:nvSpPr>
            <p:spPr bwMode="auto">
              <a:xfrm>
                <a:off x="810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55" name="Text Box 81"/>
              <p:cNvSpPr txBox="1">
                <a:spLocks noChangeArrowheads="1"/>
              </p:cNvSpPr>
              <p:nvPr/>
            </p:nvSpPr>
            <p:spPr bwMode="auto">
              <a:xfrm>
                <a:off x="792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56" name="Text Box 82"/>
              <p:cNvSpPr txBox="1">
                <a:spLocks noChangeArrowheads="1"/>
              </p:cNvSpPr>
              <p:nvPr/>
            </p:nvSpPr>
            <p:spPr bwMode="auto">
              <a:xfrm>
                <a:off x="792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57" name="Text Box 83"/>
              <p:cNvSpPr txBox="1">
                <a:spLocks noChangeArrowheads="1"/>
              </p:cNvSpPr>
              <p:nvPr/>
            </p:nvSpPr>
            <p:spPr bwMode="auto">
              <a:xfrm>
                <a:off x="810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58" name="Text Box 84"/>
              <p:cNvSpPr txBox="1">
                <a:spLocks noChangeArrowheads="1"/>
              </p:cNvSpPr>
              <p:nvPr/>
            </p:nvSpPr>
            <p:spPr bwMode="auto">
              <a:xfrm>
                <a:off x="7920" y="6480"/>
                <a:ext cx="720" cy="720"/>
              </a:xfrm>
              <a:prstGeom prst="rect">
                <a:avLst/>
              </a:prstGeom>
              <a:noFill/>
              <a:ln w="9525">
                <a:noFill/>
                <a:miter lim="800000"/>
                <a:headEnd/>
                <a:tailEnd/>
              </a:ln>
            </p:spPr>
            <p:txBody>
              <a:bodyPr/>
              <a:lstStyle/>
              <a:p>
                <a:r>
                  <a:rPr lang="en-US" sz="1800">
                    <a:latin typeface="Times New Roman" pitchFamily="18" charset="0"/>
                    <a:cs typeface="Times New Roman" pitchFamily="18" charset="0"/>
                  </a:rPr>
                  <a:t> I</a:t>
                </a:r>
                <a:endParaRPr lang="en-US" sz="2400">
                  <a:latin typeface="Times New Roman" pitchFamily="18" charset="0"/>
                </a:endParaRPr>
              </a:p>
            </p:txBody>
          </p:sp>
          <p:sp>
            <p:nvSpPr>
              <p:cNvPr id="57459" name="Text Box 85"/>
              <p:cNvSpPr txBox="1">
                <a:spLocks noChangeArrowheads="1"/>
              </p:cNvSpPr>
              <p:nvPr/>
            </p:nvSpPr>
            <p:spPr bwMode="auto">
              <a:xfrm>
                <a:off x="810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60" name="Text Box 86"/>
              <p:cNvSpPr txBox="1">
                <a:spLocks noChangeArrowheads="1"/>
              </p:cNvSpPr>
              <p:nvPr/>
            </p:nvSpPr>
            <p:spPr bwMode="auto">
              <a:xfrm>
                <a:off x="8100" y="67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sp>
          <p:nvSpPr>
            <p:cNvPr id="57452" name="Text Box 87"/>
            <p:cNvSpPr txBox="1">
              <a:spLocks noChangeArrowheads="1"/>
            </p:cNvSpPr>
            <p:nvPr/>
          </p:nvSpPr>
          <p:spPr bwMode="auto">
            <a:xfrm>
              <a:off x="6300" y="45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grpSp>
      <p:grpSp>
        <p:nvGrpSpPr>
          <p:cNvPr id="12" name="Group 88"/>
          <p:cNvGrpSpPr>
            <a:grpSpLocks/>
          </p:cNvGrpSpPr>
          <p:nvPr/>
        </p:nvGrpSpPr>
        <p:grpSpPr bwMode="auto">
          <a:xfrm>
            <a:off x="7332663" y="3568700"/>
            <a:ext cx="1257300" cy="1028700"/>
            <a:chOff x="8280" y="3879"/>
            <a:chExt cx="1980" cy="1621"/>
          </a:xfrm>
        </p:grpSpPr>
        <p:sp>
          <p:nvSpPr>
            <p:cNvPr id="57409" name="Rectangle 89"/>
            <p:cNvSpPr>
              <a:spLocks noChangeArrowheads="1"/>
            </p:cNvSpPr>
            <p:nvPr/>
          </p:nvSpPr>
          <p:spPr bwMode="auto">
            <a:xfrm>
              <a:off x="8280" y="3879"/>
              <a:ext cx="1980" cy="1440"/>
            </a:xfrm>
            <a:prstGeom prst="rect">
              <a:avLst/>
            </a:prstGeom>
            <a:noFill/>
            <a:ln w="9525">
              <a:solidFill>
                <a:srgbClr val="000000"/>
              </a:solidFill>
              <a:miter lim="800000"/>
              <a:headEnd/>
              <a:tailEnd/>
            </a:ln>
          </p:spPr>
          <p:txBody>
            <a:bodyPr/>
            <a:lstStyle/>
            <a:p>
              <a:endParaRPr lang="en-US"/>
            </a:p>
          </p:txBody>
        </p:sp>
        <p:sp>
          <p:nvSpPr>
            <p:cNvPr id="57410" name="Text Box 90"/>
            <p:cNvSpPr txBox="1">
              <a:spLocks noChangeArrowheads="1"/>
            </p:cNvSpPr>
            <p:nvPr/>
          </p:nvSpPr>
          <p:spPr bwMode="auto">
            <a:xfrm>
              <a:off x="9180" y="38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11" name="Text Box 91"/>
            <p:cNvSpPr txBox="1">
              <a:spLocks noChangeArrowheads="1"/>
            </p:cNvSpPr>
            <p:nvPr/>
          </p:nvSpPr>
          <p:spPr bwMode="auto">
            <a:xfrm>
              <a:off x="9000" y="406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N</a:t>
              </a:r>
              <a:endParaRPr lang="en-US" sz="2400">
                <a:latin typeface="Times New Roman" pitchFamily="18" charset="0"/>
                <a:ea typeface="Times New Roman" pitchFamily="18" charset="0"/>
                <a:cs typeface="Arial" charset="0"/>
              </a:endParaRPr>
            </a:p>
          </p:txBody>
        </p:sp>
        <p:sp>
          <p:nvSpPr>
            <p:cNvPr id="57412" name="Text Box 92"/>
            <p:cNvSpPr txBox="1">
              <a:spLocks noChangeArrowheads="1"/>
            </p:cNvSpPr>
            <p:nvPr/>
          </p:nvSpPr>
          <p:spPr bwMode="auto">
            <a:xfrm>
              <a:off x="8280" y="42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3" name="Text Box 93"/>
            <p:cNvSpPr txBox="1">
              <a:spLocks noChangeArrowheads="1"/>
            </p:cNvSpPr>
            <p:nvPr/>
          </p:nvSpPr>
          <p:spPr bwMode="auto">
            <a:xfrm>
              <a:off x="8640" y="38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4" name="Text Box 94"/>
            <p:cNvSpPr txBox="1">
              <a:spLocks noChangeArrowheads="1"/>
            </p:cNvSpPr>
            <p:nvPr/>
          </p:nvSpPr>
          <p:spPr bwMode="auto">
            <a:xfrm>
              <a:off x="8460" y="38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5" name="Text Box 95"/>
            <p:cNvSpPr txBox="1">
              <a:spLocks noChangeArrowheads="1"/>
            </p:cNvSpPr>
            <p:nvPr/>
          </p:nvSpPr>
          <p:spPr bwMode="auto">
            <a:xfrm>
              <a:off x="8280" y="40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6" name="Text Box 96"/>
            <p:cNvSpPr txBox="1">
              <a:spLocks noChangeArrowheads="1"/>
            </p:cNvSpPr>
            <p:nvPr/>
          </p:nvSpPr>
          <p:spPr bwMode="auto">
            <a:xfrm>
              <a:off x="8460" y="44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7" name="Text Box 97"/>
            <p:cNvSpPr txBox="1">
              <a:spLocks noChangeArrowheads="1"/>
            </p:cNvSpPr>
            <p:nvPr/>
          </p:nvSpPr>
          <p:spPr bwMode="auto">
            <a:xfrm>
              <a:off x="8640" y="44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18" name="Text Box 98"/>
            <p:cNvSpPr txBox="1">
              <a:spLocks noChangeArrowheads="1"/>
            </p:cNvSpPr>
            <p:nvPr/>
          </p:nvSpPr>
          <p:spPr bwMode="auto">
            <a:xfrm>
              <a:off x="8460" y="4060"/>
              <a:ext cx="720" cy="720"/>
            </a:xfrm>
            <a:prstGeom prst="rect">
              <a:avLst/>
            </a:prstGeom>
            <a:noFill/>
            <a:ln w="9525">
              <a:noFill/>
              <a:miter lim="800000"/>
              <a:headEnd/>
              <a:tailEnd/>
            </a:ln>
          </p:spPr>
          <p:txBody>
            <a:bodyPr/>
            <a:lstStyle/>
            <a:p>
              <a:r>
                <a:rPr lang="en-US" sz="1800" baseline="30000">
                  <a:latin typeface="Times New Roman" pitchFamily="18" charset="0"/>
                  <a:cs typeface="Times New Roman" pitchFamily="18" charset="0"/>
                </a:rPr>
                <a:t> </a:t>
              </a:r>
              <a:r>
                <a:rPr lang="en-US" sz="1800">
                  <a:latin typeface="Times New Roman" pitchFamily="18" charset="0"/>
                  <a:cs typeface="Times New Roman" pitchFamily="18" charset="0"/>
                </a:rPr>
                <a:t>I</a:t>
              </a:r>
              <a:endParaRPr lang="en-US" sz="2400">
                <a:latin typeface="Times New Roman" pitchFamily="18" charset="0"/>
              </a:endParaRPr>
            </a:p>
          </p:txBody>
        </p:sp>
        <p:sp>
          <p:nvSpPr>
            <p:cNvPr id="57419" name="Text Box 99"/>
            <p:cNvSpPr txBox="1">
              <a:spLocks noChangeArrowheads="1"/>
            </p:cNvSpPr>
            <p:nvPr/>
          </p:nvSpPr>
          <p:spPr bwMode="auto">
            <a:xfrm>
              <a:off x="8820" y="47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0" name="Text Box 100"/>
            <p:cNvSpPr txBox="1">
              <a:spLocks noChangeArrowheads="1"/>
            </p:cNvSpPr>
            <p:nvPr/>
          </p:nvSpPr>
          <p:spPr bwMode="auto">
            <a:xfrm>
              <a:off x="9180" y="47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21" name="Text Box 101"/>
            <p:cNvSpPr txBox="1">
              <a:spLocks noChangeArrowheads="1"/>
            </p:cNvSpPr>
            <p:nvPr/>
          </p:nvSpPr>
          <p:spPr bwMode="auto">
            <a:xfrm>
              <a:off x="8820" y="46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2" name="Text Box 102"/>
            <p:cNvSpPr txBox="1">
              <a:spLocks noChangeArrowheads="1"/>
            </p:cNvSpPr>
            <p:nvPr/>
          </p:nvSpPr>
          <p:spPr bwMode="auto">
            <a:xfrm>
              <a:off x="9000" y="49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3" name="Text Box 103"/>
            <p:cNvSpPr txBox="1">
              <a:spLocks noChangeArrowheads="1"/>
            </p:cNvSpPr>
            <p:nvPr/>
          </p:nvSpPr>
          <p:spPr bwMode="auto">
            <a:xfrm>
              <a:off x="9180" y="49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4" name="Text Box 104"/>
            <p:cNvSpPr txBox="1">
              <a:spLocks noChangeArrowheads="1"/>
            </p:cNvSpPr>
            <p:nvPr/>
          </p:nvSpPr>
          <p:spPr bwMode="auto">
            <a:xfrm>
              <a:off x="9000" y="4600"/>
              <a:ext cx="720" cy="720"/>
            </a:xfrm>
            <a:prstGeom prst="rect">
              <a:avLst/>
            </a:prstGeom>
            <a:noFill/>
            <a:ln w="9525">
              <a:noFill/>
              <a:miter lim="800000"/>
              <a:headEnd/>
              <a:tailEnd/>
            </a:ln>
          </p:spPr>
          <p:txBody>
            <a:bodyPr/>
            <a:lstStyle/>
            <a:p>
              <a:r>
                <a:rPr lang="en-US" sz="1800" baseline="30000">
                  <a:latin typeface="Arial" charset="0"/>
                  <a:cs typeface="Times New Roman" pitchFamily="18" charset="0"/>
                </a:rPr>
                <a:t> </a:t>
              </a:r>
              <a:r>
                <a:rPr lang="en-US" sz="1800">
                  <a:latin typeface="Times New Roman" pitchFamily="18" charset="0"/>
                  <a:cs typeface="Times New Roman" pitchFamily="18" charset="0"/>
                </a:rPr>
                <a:t>I</a:t>
              </a:r>
              <a:endParaRPr lang="en-US" sz="2400">
                <a:latin typeface="Times New Roman" pitchFamily="18" charset="0"/>
              </a:endParaRPr>
            </a:p>
          </p:txBody>
        </p:sp>
        <p:sp>
          <p:nvSpPr>
            <p:cNvPr id="57425" name="Text Box 105"/>
            <p:cNvSpPr txBox="1">
              <a:spLocks noChangeArrowheads="1"/>
            </p:cNvSpPr>
            <p:nvPr/>
          </p:nvSpPr>
          <p:spPr bwMode="auto">
            <a:xfrm>
              <a:off x="9180" y="46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26" name="Text Box 106"/>
            <p:cNvSpPr txBox="1">
              <a:spLocks noChangeArrowheads="1"/>
            </p:cNvSpPr>
            <p:nvPr/>
          </p:nvSpPr>
          <p:spPr bwMode="auto">
            <a:xfrm>
              <a:off x="9720" y="3879"/>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7" name="Text Box 107"/>
            <p:cNvSpPr txBox="1">
              <a:spLocks noChangeArrowheads="1"/>
            </p:cNvSpPr>
            <p:nvPr/>
          </p:nvSpPr>
          <p:spPr bwMode="auto">
            <a:xfrm>
              <a:off x="9540" y="3879"/>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8" name="Text Box 108"/>
            <p:cNvSpPr txBox="1">
              <a:spLocks noChangeArrowheads="1"/>
            </p:cNvSpPr>
            <p:nvPr/>
          </p:nvSpPr>
          <p:spPr bwMode="auto">
            <a:xfrm>
              <a:off x="9540" y="44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29" name="Text Box 109"/>
            <p:cNvSpPr txBox="1">
              <a:spLocks noChangeArrowheads="1"/>
            </p:cNvSpPr>
            <p:nvPr/>
          </p:nvSpPr>
          <p:spPr bwMode="auto">
            <a:xfrm>
              <a:off x="9720" y="44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30" name="Text Box 110"/>
            <p:cNvSpPr txBox="1">
              <a:spLocks noChangeArrowheads="1"/>
            </p:cNvSpPr>
            <p:nvPr/>
          </p:nvSpPr>
          <p:spPr bwMode="auto">
            <a:xfrm>
              <a:off x="9540" y="4060"/>
              <a:ext cx="720" cy="720"/>
            </a:xfrm>
            <a:prstGeom prst="rect">
              <a:avLst/>
            </a:prstGeom>
            <a:noFill/>
            <a:ln w="9525">
              <a:noFill/>
              <a:miter lim="800000"/>
              <a:headEnd/>
              <a:tailEnd/>
            </a:ln>
          </p:spPr>
          <p:txBody>
            <a:bodyPr/>
            <a:lstStyle/>
            <a:p>
              <a:r>
                <a:rPr lang="en-US" sz="1800">
                  <a:latin typeface="Times New Roman" pitchFamily="18" charset="0"/>
                  <a:cs typeface="Times New Roman" pitchFamily="18" charset="0"/>
                </a:rPr>
                <a:t> I</a:t>
              </a:r>
              <a:endParaRPr lang="en-US" sz="2400">
                <a:latin typeface="Times New Roman" pitchFamily="18" charset="0"/>
              </a:endParaRPr>
            </a:p>
          </p:txBody>
        </p:sp>
        <p:sp>
          <p:nvSpPr>
            <p:cNvPr id="57431" name="Text Box 111"/>
            <p:cNvSpPr txBox="1">
              <a:spLocks noChangeArrowheads="1"/>
            </p:cNvSpPr>
            <p:nvPr/>
          </p:nvSpPr>
          <p:spPr bwMode="auto">
            <a:xfrm>
              <a:off x="9720" y="40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32" name="Text Box 112"/>
            <p:cNvSpPr txBox="1">
              <a:spLocks noChangeArrowheads="1"/>
            </p:cNvSpPr>
            <p:nvPr/>
          </p:nvSpPr>
          <p:spPr bwMode="auto">
            <a:xfrm>
              <a:off x="9720" y="4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433" name="Text Box 113"/>
            <p:cNvSpPr txBox="1">
              <a:spLocks noChangeArrowheads="1"/>
            </p:cNvSpPr>
            <p:nvPr/>
          </p:nvSpPr>
          <p:spPr bwMode="auto">
            <a:xfrm>
              <a:off x="9000" y="38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34" name="Freeform 114"/>
            <p:cNvSpPr>
              <a:spLocks/>
            </p:cNvSpPr>
            <p:nvPr/>
          </p:nvSpPr>
          <p:spPr bwMode="auto">
            <a:xfrm>
              <a:off x="9265" y="4500"/>
              <a:ext cx="1" cy="215"/>
            </a:xfrm>
            <a:custGeom>
              <a:avLst/>
              <a:gdLst>
                <a:gd name="T0" fmla="*/ 0 w 1"/>
                <a:gd name="T1" fmla="*/ 215 h 215"/>
                <a:gd name="T2" fmla="*/ 0 w 1"/>
                <a:gd name="T3" fmla="*/ 0 h 215"/>
                <a:gd name="T4" fmla="*/ 0 60000 65536"/>
                <a:gd name="T5" fmla="*/ 0 60000 65536"/>
                <a:gd name="T6" fmla="*/ 0 w 1"/>
                <a:gd name="T7" fmla="*/ 0 h 215"/>
                <a:gd name="T8" fmla="*/ 1 w 1"/>
                <a:gd name="T9" fmla="*/ 215 h 215"/>
              </a:gdLst>
              <a:ahLst/>
              <a:cxnLst>
                <a:cxn ang="T4">
                  <a:pos x="T0" y="T1"/>
                </a:cxn>
                <a:cxn ang="T5">
                  <a:pos x="T2" y="T3"/>
                </a:cxn>
              </a:cxnLst>
              <a:rect l="T6" t="T7" r="T8" b="T9"/>
              <a:pathLst>
                <a:path w="1" h="215">
                  <a:moveTo>
                    <a:pt x="0" y="215"/>
                  </a:moveTo>
                  <a:lnTo>
                    <a:pt x="0" y="0"/>
                  </a:lnTo>
                </a:path>
              </a:pathLst>
            </a:custGeom>
            <a:noFill/>
            <a:ln w="19050">
              <a:solidFill>
                <a:srgbClr val="000000"/>
              </a:solidFill>
              <a:round/>
              <a:headEnd/>
              <a:tailEnd/>
            </a:ln>
          </p:spPr>
          <p:txBody>
            <a:bodyPr/>
            <a:lstStyle/>
            <a:p>
              <a:endParaRPr lang="en-US"/>
            </a:p>
          </p:txBody>
        </p:sp>
        <p:sp>
          <p:nvSpPr>
            <p:cNvPr id="57435" name="Freeform 115"/>
            <p:cNvSpPr>
              <a:spLocks/>
            </p:cNvSpPr>
            <p:nvPr/>
          </p:nvSpPr>
          <p:spPr bwMode="auto">
            <a:xfrm>
              <a:off x="8835" y="4330"/>
              <a:ext cx="255" cy="1"/>
            </a:xfrm>
            <a:custGeom>
              <a:avLst/>
              <a:gdLst>
                <a:gd name="T0" fmla="*/ 255 w 255"/>
                <a:gd name="T1" fmla="*/ 0 h 1"/>
                <a:gd name="T2" fmla="*/ 0 w 255"/>
                <a:gd name="T3" fmla="*/ 0 h 1"/>
                <a:gd name="T4" fmla="*/ 0 60000 65536"/>
                <a:gd name="T5" fmla="*/ 0 60000 65536"/>
                <a:gd name="T6" fmla="*/ 0 w 255"/>
                <a:gd name="T7" fmla="*/ 0 h 1"/>
                <a:gd name="T8" fmla="*/ 255 w 255"/>
                <a:gd name="T9" fmla="*/ 1 h 1"/>
              </a:gdLst>
              <a:ahLst/>
              <a:cxnLst>
                <a:cxn ang="T4">
                  <a:pos x="T0" y="T1"/>
                </a:cxn>
                <a:cxn ang="T5">
                  <a:pos x="T2" y="T3"/>
                </a:cxn>
              </a:cxnLst>
              <a:rect l="T6" t="T7" r="T8" b="T9"/>
              <a:pathLst>
                <a:path w="255" h="1">
                  <a:moveTo>
                    <a:pt x="255" y="0"/>
                  </a:moveTo>
                  <a:lnTo>
                    <a:pt x="0" y="0"/>
                  </a:lnTo>
                </a:path>
              </a:pathLst>
            </a:custGeom>
            <a:noFill/>
            <a:ln w="19050">
              <a:solidFill>
                <a:srgbClr val="000000"/>
              </a:solidFill>
              <a:round/>
              <a:headEnd/>
              <a:tailEnd/>
            </a:ln>
          </p:spPr>
          <p:txBody>
            <a:bodyPr/>
            <a:lstStyle/>
            <a:p>
              <a:endParaRPr lang="en-US"/>
            </a:p>
          </p:txBody>
        </p:sp>
        <p:sp>
          <p:nvSpPr>
            <p:cNvPr id="57436" name="Freeform 116"/>
            <p:cNvSpPr>
              <a:spLocks/>
            </p:cNvSpPr>
            <p:nvPr/>
          </p:nvSpPr>
          <p:spPr bwMode="auto">
            <a:xfrm>
              <a:off x="9455" y="4330"/>
              <a:ext cx="255" cy="1"/>
            </a:xfrm>
            <a:custGeom>
              <a:avLst/>
              <a:gdLst>
                <a:gd name="T0" fmla="*/ 255 w 255"/>
                <a:gd name="T1" fmla="*/ 0 h 1"/>
                <a:gd name="T2" fmla="*/ 0 w 255"/>
                <a:gd name="T3" fmla="*/ 0 h 1"/>
                <a:gd name="T4" fmla="*/ 0 60000 65536"/>
                <a:gd name="T5" fmla="*/ 0 60000 65536"/>
                <a:gd name="T6" fmla="*/ 0 w 255"/>
                <a:gd name="T7" fmla="*/ 0 h 1"/>
                <a:gd name="T8" fmla="*/ 255 w 255"/>
                <a:gd name="T9" fmla="*/ 1 h 1"/>
              </a:gdLst>
              <a:ahLst/>
              <a:cxnLst>
                <a:cxn ang="T4">
                  <a:pos x="T0" y="T1"/>
                </a:cxn>
                <a:cxn ang="T5">
                  <a:pos x="T2" y="T3"/>
                </a:cxn>
              </a:cxnLst>
              <a:rect l="T6" t="T7" r="T8" b="T9"/>
              <a:pathLst>
                <a:path w="255" h="1">
                  <a:moveTo>
                    <a:pt x="255" y="0"/>
                  </a:moveTo>
                  <a:lnTo>
                    <a:pt x="0" y="0"/>
                  </a:lnTo>
                </a:path>
              </a:pathLst>
            </a:custGeom>
            <a:noFill/>
            <a:ln w="19050">
              <a:solidFill>
                <a:srgbClr val="000000"/>
              </a:solidFill>
              <a:round/>
              <a:headEnd/>
              <a:tailEnd/>
            </a:ln>
          </p:spPr>
          <p:txBody>
            <a:bodyPr/>
            <a:lstStyle/>
            <a:p>
              <a:endParaRPr lang="en-US"/>
            </a:p>
          </p:txBody>
        </p:sp>
      </p:grpSp>
      <p:grpSp>
        <p:nvGrpSpPr>
          <p:cNvPr id="13" name="Group 117"/>
          <p:cNvGrpSpPr>
            <a:grpSpLocks/>
          </p:cNvGrpSpPr>
          <p:nvPr/>
        </p:nvGrpSpPr>
        <p:grpSpPr bwMode="auto">
          <a:xfrm>
            <a:off x="3122613" y="5097463"/>
            <a:ext cx="5600700" cy="685800"/>
            <a:chOff x="1620" y="5940"/>
            <a:chExt cx="8820" cy="1080"/>
          </a:xfrm>
        </p:grpSpPr>
        <p:grpSp>
          <p:nvGrpSpPr>
            <p:cNvPr id="57363" name="Group 118"/>
            <p:cNvGrpSpPr>
              <a:grpSpLocks/>
            </p:cNvGrpSpPr>
            <p:nvPr/>
          </p:nvGrpSpPr>
          <p:grpSpPr bwMode="auto">
            <a:xfrm>
              <a:off x="1620" y="5940"/>
              <a:ext cx="900" cy="1080"/>
              <a:chOff x="2340" y="6660"/>
              <a:chExt cx="900" cy="1080"/>
            </a:xfrm>
          </p:grpSpPr>
          <p:sp>
            <p:nvSpPr>
              <p:cNvPr id="57404" name="Text Box 119"/>
              <p:cNvSpPr txBox="1">
                <a:spLocks noChangeArrowheads="1"/>
              </p:cNvSpPr>
              <p:nvPr/>
            </p:nvSpPr>
            <p:spPr bwMode="auto">
              <a:xfrm>
                <a:off x="27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05" name="Text Box 120"/>
              <p:cNvSpPr txBox="1">
                <a:spLocks noChangeArrowheads="1"/>
              </p:cNvSpPr>
              <p:nvPr/>
            </p:nvSpPr>
            <p:spPr bwMode="auto">
              <a:xfrm>
                <a:off x="2520" y="684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7406" name="Text Box 121"/>
              <p:cNvSpPr txBox="1">
                <a:spLocks noChangeArrowheads="1"/>
              </p:cNvSpPr>
              <p:nvPr/>
            </p:nvSpPr>
            <p:spPr bwMode="auto">
              <a:xfrm>
                <a:off x="252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407" name="Text Box 122"/>
              <p:cNvSpPr txBox="1">
                <a:spLocks noChangeArrowheads="1"/>
              </p:cNvSpPr>
              <p:nvPr/>
            </p:nvSpPr>
            <p:spPr bwMode="auto">
              <a:xfrm>
                <a:off x="234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408" name="Text Box 123"/>
              <p:cNvSpPr txBox="1">
                <a:spLocks noChangeArrowheads="1"/>
              </p:cNvSpPr>
              <p:nvPr/>
            </p:nvSpPr>
            <p:spPr bwMode="auto">
              <a:xfrm>
                <a:off x="270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grpSp>
          <p:nvGrpSpPr>
            <p:cNvPr id="57364" name="Group 124"/>
            <p:cNvGrpSpPr>
              <a:grpSpLocks/>
            </p:cNvGrpSpPr>
            <p:nvPr/>
          </p:nvGrpSpPr>
          <p:grpSpPr bwMode="auto">
            <a:xfrm>
              <a:off x="3420" y="5940"/>
              <a:ext cx="1260" cy="1080"/>
              <a:chOff x="3420" y="5940"/>
              <a:chExt cx="1260" cy="1080"/>
            </a:xfrm>
          </p:grpSpPr>
          <p:sp>
            <p:nvSpPr>
              <p:cNvPr id="57397" name="Text Box 125"/>
              <p:cNvSpPr txBox="1">
                <a:spLocks noChangeArrowheads="1"/>
              </p:cNvSpPr>
              <p:nvPr/>
            </p:nvSpPr>
            <p:spPr bwMode="auto">
              <a:xfrm>
                <a:off x="342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98" name="Text Box 126"/>
              <p:cNvSpPr txBox="1">
                <a:spLocks noChangeArrowheads="1"/>
              </p:cNvSpPr>
              <p:nvPr/>
            </p:nvSpPr>
            <p:spPr bwMode="auto">
              <a:xfrm>
                <a:off x="378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99" name="Text Box 127"/>
              <p:cNvSpPr txBox="1">
                <a:spLocks noChangeArrowheads="1"/>
              </p:cNvSpPr>
              <p:nvPr/>
            </p:nvSpPr>
            <p:spPr bwMode="auto">
              <a:xfrm>
                <a:off x="360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00" name="Text Box 128"/>
              <p:cNvSpPr txBox="1">
                <a:spLocks noChangeArrowheads="1"/>
              </p:cNvSpPr>
              <p:nvPr/>
            </p:nvSpPr>
            <p:spPr bwMode="auto">
              <a:xfrm>
                <a:off x="3420" y="61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01" name="Text Box 129"/>
              <p:cNvSpPr txBox="1">
                <a:spLocks noChangeArrowheads="1"/>
              </p:cNvSpPr>
              <p:nvPr/>
            </p:nvSpPr>
            <p:spPr bwMode="auto">
              <a:xfrm>
                <a:off x="378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402" name="Text Box 130"/>
              <p:cNvSpPr txBox="1">
                <a:spLocks noChangeArrowheads="1"/>
              </p:cNvSpPr>
              <p:nvPr/>
            </p:nvSpPr>
            <p:spPr bwMode="auto">
              <a:xfrm>
                <a:off x="3600" y="6120"/>
                <a:ext cx="720" cy="720"/>
              </a:xfrm>
              <a:prstGeom prst="rect">
                <a:avLst/>
              </a:prstGeom>
              <a:noFill/>
              <a:ln w="9525">
                <a:noFill/>
                <a:miter lim="800000"/>
                <a:headEnd/>
                <a:tailEnd/>
              </a:ln>
            </p:spPr>
            <p:txBody>
              <a:bodyPr/>
              <a:lstStyle/>
              <a:p>
                <a:r>
                  <a:rPr lang="en-US" sz="1800">
                    <a:latin typeface="Arial" charset="0"/>
                    <a:cs typeface="Times New Roman" pitchFamily="18" charset="0"/>
                  </a:rPr>
                  <a:t>O</a:t>
                </a:r>
                <a:endParaRPr lang="en-US" sz="2400">
                  <a:latin typeface="Times New Roman" pitchFamily="18" charset="0"/>
                </a:endParaRPr>
              </a:p>
            </p:txBody>
          </p:sp>
          <p:sp>
            <p:nvSpPr>
              <p:cNvPr id="57403" name="Text Box 131"/>
              <p:cNvSpPr txBox="1">
                <a:spLocks noChangeArrowheads="1"/>
              </p:cNvSpPr>
              <p:nvPr/>
            </p:nvSpPr>
            <p:spPr bwMode="auto">
              <a:xfrm>
                <a:off x="3780" y="6120"/>
                <a:ext cx="90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grpSp>
          <p:nvGrpSpPr>
            <p:cNvPr id="57365" name="Group 132"/>
            <p:cNvGrpSpPr>
              <a:grpSpLocks/>
            </p:cNvGrpSpPr>
            <p:nvPr/>
          </p:nvGrpSpPr>
          <p:grpSpPr bwMode="auto">
            <a:xfrm>
              <a:off x="4860" y="5940"/>
              <a:ext cx="3060" cy="1080"/>
              <a:chOff x="4860" y="5940"/>
              <a:chExt cx="3060" cy="1080"/>
            </a:xfrm>
          </p:grpSpPr>
          <p:sp>
            <p:nvSpPr>
              <p:cNvPr id="57373" name="Freeform 133"/>
              <p:cNvSpPr>
                <a:spLocks/>
              </p:cNvSpPr>
              <p:nvPr/>
            </p:nvSpPr>
            <p:spPr bwMode="auto">
              <a:xfrm>
                <a:off x="5533" y="6677"/>
                <a:ext cx="501" cy="1"/>
              </a:xfrm>
              <a:custGeom>
                <a:avLst/>
                <a:gdLst>
                  <a:gd name="T0" fmla="*/ 501 w 501"/>
                  <a:gd name="T1" fmla="*/ 0 h 1"/>
                  <a:gd name="T2" fmla="*/ 0 w 501"/>
                  <a:gd name="T3" fmla="*/ 0 h 1"/>
                  <a:gd name="T4" fmla="*/ 0 60000 65536"/>
                  <a:gd name="T5" fmla="*/ 0 60000 65536"/>
                  <a:gd name="T6" fmla="*/ 0 w 501"/>
                  <a:gd name="T7" fmla="*/ 0 h 1"/>
                  <a:gd name="T8" fmla="*/ 501 w 501"/>
                  <a:gd name="T9" fmla="*/ 1 h 1"/>
                </a:gdLst>
                <a:ahLst/>
                <a:cxnLst>
                  <a:cxn ang="T4">
                    <a:pos x="T0" y="T1"/>
                  </a:cxn>
                  <a:cxn ang="T5">
                    <a:pos x="T2" y="T3"/>
                  </a:cxn>
                </a:cxnLst>
                <a:rect l="T6" t="T7" r="T8" b="T9"/>
                <a:pathLst>
                  <a:path w="501" h="1">
                    <a:moveTo>
                      <a:pt x="501" y="0"/>
                    </a:moveTo>
                    <a:lnTo>
                      <a:pt x="0" y="0"/>
                    </a:lnTo>
                  </a:path>
                </a:pathLst>
              </a:custGeom>
              <a:noFill/>
              <a:ln w="19050">
                <a:solidFill>
                  <a:srgbClr val="000000"/>
                </a:solidFill>
                <a:round/>
                <a:headEnd/>
                <a:tailEnd/>
              </a:ln>
            </p:spPr>
            <p:txBody>
              <a:bodyPr/>
              <a:lstStyle/>
              <a:p>
                <a:endParaRPr lang="en-US"/>
              </a:p>
            </p:txBody>
          </p:sp>
          <p:sp>
            <p:nvSpPr>
              <p:cNvPr id="57374" name="Text Box 134"/>
              <p:cNvSpPr txBox="1">
                <a:spLocks noChangeArrowheads="1"/>
              </p:cNvSpPr>
              <p:nvPr/>
            </p:nvSpPr>
            <p:spPr bwMode="auto">
              <a:xfrm>
                <a:off x="720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75" name="Text Box 135"/>
              <p:cNvSpPr txBox="1">
                <a:spLocks noChangeArrowheads="1"/>
              </p:cNvSpPr>
              <p:nvPr/>
            </p:nvSpPr>
            <p:spPr bwMode="auto">
              <a:xfrm>
                <a:off x="702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76" name="Text Box 136"/>
              <p:cNvSpPr txBox="1">
                <a:spLocks noChangeArrowheads="1"/>
              </p:cNvSpPr>
              <p:nvPr/>
            </p:nvSpPr>
            <p:spPr bwMode="auto">
              <a:xfrm>
                <a:off x="684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77" name="Text Box 137"/>
              <p:cNvSpPr txBox="1">
                <a:spLocks noChangeArrowheads="1"/>
              </p:cNvSpPr>
              <p:nvPr/>
            </p:nvSpPr>
            <p:spPr bwMode="auto">
              <a:xfrm>
                <a:off x="6660" y="61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78" name="Text Box 138"/>
              <p:cNvSpPr txBox="1">
                <a:spLocks noChangeArrowheads="1"/>
              </p:cNvSpPr>
              <p:nvPr/>
            </p:nvSpPr>
            <p:spPr bwMode="auto">
              <a:xfrm>
                <a:off x="702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79" name="Text Box 139"/>
              <p:cNvSpPr txBox="1">
                <a:spLocks noChangeArrowheads="1"/>
              </p:cNvSpPr>
              <p:nvPr/>
            </p:nvSpPr>
            <p:spPr bwMode="auto">
              <a:xfrm>
                <a:off x="6840" y="6120"/>
                <a:ext cx="720" cy="720"/>
              </a:xfrm>
              <a:prstGeom prst="rect">
                <a:avLst/>
              </a:prstGeom>
              <a:noFill/>
              <a:ln w="9525">
                <a:noFill/>
                <a:miter lim="800000"/>
                <a:headEnd/>
                <a:tailEnd/>
              </a:ln>
            </p:spPr>
            <p:txBody>
              <a:bodyPr/>
              <a:lstStyle/>
              <a:p>
                <a:r>
                  <a:rPr lang="en-US" sz="1800">
                    <a:latin typeface="Arial" charset="0"/>
                    <a:cs typeface="Times New Roman" pitchFamily="18" charset="0"/>
                  </a:rPr>
                  <a:t>O</a:t>
                </a:r>
                <a:endParaRPr lang="en-US" sz="2400">
                  <a:latin typeface="Times New Roman" pitchFamily="18" charset="0"/>
                </a:endParaRPr>
              </a:p>
            </p:txBody>
          </p:sp>
          <p:sp>
            <p:nvSpPr>
              <p:cNvPr id="57380" name="Text Box 140"/>
              <p:cNvSpPr txBox="1">
                <a:spLocks noChangeArrowheads="1"/>
              </p:cNvSpPr>
              <p:nvPr/>
            </p:nvSpPr>
            <p:spPr bwMode="auto">
              <a:xfrm>
                <a:off x="7020" y="6120"/>
                <a:ext cx="90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sp>
            <p:nvSpPr>
              <p:cNvPr id="57381" name="Text Box 141"/>
              <p:cNvSpPr txBox="1">
                <a:spLocks noChangeArrowheads="1"/>
              </p:cNvSpPr>
              <p:nvPr/>
            </p:nvSpPr>
            <p:spPr bwMode="auto">
              <a:xfrm>
                <a:off x="4860" y="63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82" name="Text Box 142"/>
              <p:cNvSpPr txBox="1">
                <a:spLocks noChangeArrowheads="1"/>
              </p:cNvSpPr>
              <p:nvPr/>
            </p:nvSpPr>
            <p:spPr bwMode="auto">
              <a:xfrm>
                <a:off x="522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83" name="Text Box 143"/>
              <p:cNvSpPr txBox="1">
                <a:spLocks noChangeArrowheads="1"/>
              </p:cNvSpPr>
              <p:nvPr/>
            </p:nvSpPr>
            <p:spPr bwMode="auto">
              <a:xfrm>
                <a:off x="5040" y="59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84" name="Text Box 144"/>
              <p:cNvSpPr txBox="1">
                <a:spLocks noChangeArrowheads="1"/>
              </p:cNvSpPr>
              <p:nvPr/>
            </p:nvSpPr>
            <p:spPr bwMode="auto">
              <a:xfrm>
                <a:off x="4860" y="61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85" name="Text Box 145"/>
              <p:cNvSpPr txBox="1">
                <a:spLocks noChangeArrowheads="1"/>
              </p:cNvSpPr>
              <p:nvPr/>
            </p:nvSpPr>
            <p:spPr bwMode="auto">
              <a:xfrm>
                <a:off x="5220" y="648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x</a:t>
                </a:r>
                <a:endParaRPr lang="en-US" sz="2400">
                  <a:latin typeface="Times New Roman" pitchFamily="18" charset="0"/>
                  <a:ea typeface="Times New Roman" pitchFamily="18" charset="0"/>
                  <a:cs typeface="Arial" charset="0"/>
                </a:endParaRPr>
              </a:p>
            </p:txBody>
          </p:sp>
          <p:sp>
            <p:nvSpPr>
              <p:cNvPr id="57386" name="Text Box 146"/>
              <p:cNvSpPr txBox="1">
                <a:spLocks noChangeArrowheads="1"/>
              </p:cNvSpPr>
              <p:nvPr/>
            </p:nvSpPr>
            <p:spPr bwMode="auto">
              <a:xfrm>
                <a:off x="5040" y="6120"/>
                <a:ext cx="720" cy="720"/>
              </a:xfrm>
              <a:prstGeom prst="rect">
                <a:avLst/>
              </a:prstGeom>
              <a:noFill/>
              <a:ln w="9525">
                <a:noFill/>
                <a:miter lim="800000"/>
                <a:headEnd/>
                <a:tailEnd/>
              </a:ln>
            </p:spPr>
            <p:txBody>
              <a:bodyPr/>
              <a:lstStyle/>
              <a:p>
                <a:r>
                  <a:rPr lang="en-US" sz="1800">
                    <a:latin typeface="Arial" charset="0"/>
                    <a:cs typeface="Times New Roman" pitchFamily="18" charset="0"/>
                  </a:rPr>
                  <a:t>O</a:t>
                </a:r>
                <a:endParaRPr lang="en-US" sz="2400">
                  <a:latin typeface="Times New Roman" pitchFamily="18" charset="0"/>
                </a:endParaRPr>
              </a:p>
            </p:txBody>
          </p:sp>
          <p:sp>
            <p:nvSpPr>
              <p:cNvPr id="57387" name="Text Box 147"/>
              <p:cNvSpPr txBox="1">
                <a:spLocks noChangeArrowheads="1"/>
              </p:cNvSpPr>
              <p:nvPr/>
            </p:nvSpPr>
            <p:spPr bwMode="auto">
              <a:xfrm>
                <a:off x="5220" y="61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a:t>
                </a:r>
                <a:endParaRPr lang="en-US" sz="2400">
                  <a:latin typeface="Times New Roman" pitchFamily="18" charset="0"/>
                  <a:ea typeface="Times New Roman" pitchFamily="18" charset="0"/>
                  <a:cs typeface="Arial" charset="0"/>
                </a:endParaRPr>
              </a:p>
            </p:txBody>
          </p:sp>
          <p:grpSp>
            <p:nvGrpSpPr>
              <p:cNvPr id="57388" name="Group 148"/>
              <p:cNvGrpSpPr>
                <a:grpSpLocks/>
              </p:cNvGrpSpPr>
              <p:nvPr/>
            </p:nvGrpSpPr>
            <p:grpSpPr bwMode="auto">
              <a:xfrm>
                <a:off x="5760" y="5940"/>
                <a:ext cx="900" cy="1080"/>
                <a:chOff x="2340" y="6660"/>
                <a:chExt cx="900" cy="1080"/>
              </a:xfrm>
            </p:grpSpPr>
            <p:sp>
              <p:nvSpPr>
                <p:cNvPr id="57392" name="Text Box 149"/>
                <p:cNvSpPr txBox="1">
                  <a:spLocks noChangeArrowheads="1"/>
                </p:cNvSpPr>
                <p:nvPr/>
              </p:nvSpPr>
              <p:spPr bwMode="auto">
                <a:xfrm>
                  <a:off x="2700" y="666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393" name="Text Box 150"/>
                <p:cNvSpPr txBox="1">
                  <a:spLocks noChangeArrowheads="1"/>
                </p:cNvSpPr>
                <p:nvPr/>
              </p:nvSpPr>
              <p:spPr bwMode="auto">
                <a:xfrm>
                  <a:off x="2520" y="6840"/>
                  <a:ext cx="54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C</a:t>
                  </a:r>
                  <a:endParaRPr lang="en-US" sz="2400">
                    <a:latin typeface="Times New Roman" pitchFamily="18" charset="0"/>
                    <a:ea typeface="Times New Roman" pitchFamily="18" charset="0"/>
                    <a:cs typeface="Arial" charset="0"/>
                  </a:endParaRPr>
                </a:p>
              </p:txBody>
            </p:sp>
            <p:sp>
              <p:nvSpPr>
                <p:cNvPr id="57394" name="Text Box 151"/>
                <p:cNvSpPr txBox="1">
                  <a:spLocks noChangeArrowheads="1"/>
                </p:cNvSpPr>
                <p:nvPr/>
              </p:nvSpPr>
              <p:spPr bwMode="auto">
                <a:xfrm>
                  <a:off x="2520" y="720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o</a:t>
                  </a:r>
                  <a:endParaRPr lang="en-US" sz="2400">
                    <a:latin typeface="Times New Roman" pitchFamily="18" charset="0"/>
                    <a:ea typeface="Times New Roman" pitchFamily="18" charset="0"/>
                    <a:cs typeface="Arial" charset="0"/>
                  </a:endParaRPr>
                </a:p>
              </p:txBody>
            </p:sp>
            <p:sp>
              <p:nvSpPr>
                <p:cNvPr id="57395" name="Text Box 152"/>
                <p:cNvSpPr txBox="1">
                  <a:spLocks noChangeArrowheads="1"/>
                </p:cNvSpPr>
                <p:nvPr/>
              </p:nvSpPr>
              <p:spPr bwMode="auto">
                <a:xfrm>
                  <a:off x="2340" y="684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sp>
              <p:nvSpPr>
                <p:cNvPr id="57396" name="Text Box 153"/>
                <p:cNvSpPr txBox="1">
                  <a:spLocks noChangeArrowheads="1"/>
                </p:cNvSpPr>
                <p:nvPr/>
              </p:nvSpPr>
              <p:spPr bwMode="auto">
                <a:xfrm>
                  <a:off x="2700" y="7020"/>
                  <a:ext cx="54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o</a:t>
                  </a:r>
                  <a:endParaRPr lang="en-US" sz="2400">
                    <a:latin typeface="Times New Roman" pitchFamily="18" charset="0"/>
                    <a:ea typeface="Times New Roman" pitchFamily="18" charset="0"/>
                    <a:cs typeface="Arial" charset="0"/>
                  </a:endParaRPr>
                </a:p>
              </p:txBody>
            </p:sp>
          </p:grpSp>
          <p:sp>
            <p:nvSpPr>
              <p:cNvPr id="57389" name="Freeform 154"/>
              <p:cNvSpPr>
                <a:spLocks/>
              </p:cNvSpPr>
              <p:nvPr/>
            </p:nvSpPr>
            <p:spPr bwMode="auto">
              <a:xfrm>
                <a:off x="5658" y="6302"/>
                <a:ext cx="213" cy="12"/>
              </a:xfrm>
              <a:custGeom>
                <a:avLst/>
                <a:gdLst>
                  <a:gd name="T0" fmla="*/ 213 w 213"/>
                  <a:gd name="T1" fmla="*/ 0 h 12"/>
                  <a:gd name="T2" fmla="*/ 0 w 213"/>
                  <a:gd name="T3" fmla="*/ 12 h 12"/>
                  <a:gd name="T4" fmla="*/ 0 60000 65536"/>
                  <a:gd name="T5" fmla="*/ 0 60000 65536"/>
                  <a:gd name="T6" fmla="*/ 0 w 213"/>
                  <a:gd name="T7" fmla="*/ 0 h 12"/>
                  <a:gd name="T8" fmla="*/ 213 w 213"/>
                  <a:gd name="T9" fmla="*/ 12 h 12"/>
                </a:gdLst>
                <a:ahLst/>
                <a:cxnLst>
                  <a:cxn ang="T4">
                    <a:pos x="T0" y="T1"/>
                  </a:cxn>
                  <a:cxn ang="T5">
                    <a:pos x="T2" y="T3"/>
                  </a:cxn>
                </a:cxnLst>
                <a:rect l="T6" t="T7" r="T8" b="T9"/>
                <a:pathLst>
                  <a:path w="213" h="12">
                    <a:moveTo>
                      <a:pt x="213" y="0"/>
                    </a:moveTo>
                    <a:lnTo>
                      <a:pt x="0" y="12"/>
                    </a:lnTo>
                  </a:path>
                </a:pathLst>
              </a:custGeom>
              <a:noFill/>
              <a:ln w="19050">
                <a:solidFill>
                  <a:srgbClr val="000000"/>
                </a:solidFill>
                <a:round/>
                <a:headEnd/>
                <a:tailEnd/>
              </a:ln>
            </p:spPr>
            <p:txBody>
              <a:bodyPr/>
              <a:lstStyle/>
              <a:p>
                <a:endParaRPr lang="en-US"/>
              </a:p>
            </p:txBody>
          </p:sp>
          <p:sp>
            <p:nvSpPr>
              <p:cNvPr id="57390" name="Freeform 155"/>
              <p:cNvSpPr>
                <a:spLocks/>
              </p:cNvSpPr>
              <p:nvPr/>
            </p:nvSpPr>
            <p:spPr bwMode="auto">
              <a:xfrm>
                <a:off x="6535" y="6514"/>
                <a:ext cx="563" cy="138"/>
              </a:xfrm>
              <a:custGeom>
                <a:avLst/>
                <a:gdLst>
                  <a:gd name="T0" fmla="*/ 563 w 563"/>
                  <a:gd name="T1" fmla="*/ 138 h 138"/>
                  <a:gd name="T2" fmla="*/ 0 w 563"/>
                  <a:gd name="T3" fmla="*/ 0 h 138"/>
                  <a:gd name="T4" fmla="*/ 0 60000 65536"/>
                  <a:gd name="T5" fmla="*/ 0 60000 65536"/>
                  <a:gd name="T6" fmla="*/ 0 w 563"/>
                  <a:gd name="T7" fmla="*/ 0 h 138"/>
                  <a:gd name="T8" fmla="*/ 563 w 563"/>
                  <a:gd name="T9" fmla="*/ 138 h 138"/>
                </a:gdLst>
                <a:ahLst/>
                <a:cxnLst>
                  <a:cxn ang="T4">
                    <a:pos x="T0" y="T1"/>
                  </a:cxn>
                  <a:cxn ang="T5">
                    <a:pos x="T2" y="T3"/>
                  </a:cxn>
                </a:cxnLst>
                <a:rect l="T6" t="T7" r="T8" b="T9"/>
                <a:pathLst>
                  <a:path w="563" h="138">
                    <a:moveTo>
                      <a:pt x="563" y="138"/>
                    </a:moveTo>
                    <a:lnTo>
                      <a:pt x="0" y="0"/>
                    </a:lnTo>
                  </a:path>
                </a:pathLst>
              </a:custGeom>
              <a:noFill/>
              <a:ln w="19050">
                <a:solidFill>
                  <a:srgbClr val="000000"/>
                </a:solidFill>
                <a:round/>
                <a:headEnd/>
                <a:tailEnd/>
              </a:ln>
            </p:spPr>
            <p:txBody>
              <a:bodyPr/>
              <a:lstStyle/>
              <a:p>
                <a:endParaRPr lang="en-US"/>
              </a:p>
            </p:txBody>
          </p:sp>
          <p:sp>
            <p:nvSpPr>
              <p:cNvPr id="57391" name="Freeform 156"/>
              <p:cNvSpPr>
                <a:spLocks/>
              </p:cNvSpPr>
              <p:nvPr/>
            </p:nvSpPr>
            <p:spPr bwMode="auto">
              <a:xfrm>
                <a:off x="6422" y="6126"/>
                <a:ext cx="338" cy="138"/>
              </a:xfrm>
              <a:custGeom>
                <a:avLst/>
                <a:gdLst>
                  <a:gd name="T0" fmla="*/ 338 w 338"/>
                  <a:gd name="T1" fmla="*/ 138 h 138"/>
                  <a:gd name="T2" fmla="*/ 0 w 338"/>
                  <a:gd name="T3" fmla="*/ 0 h 138"/>
                  <a:gd name="T4" fmla="*/ 0 60000 65536"/>
                  <a:gd name="T5" fmla="*/ 0 60000 65536"/>
                  <a:gd name="T6" fmla="*/ 0 w 338"/>
                  <a:gd name="T7" fmla="*/ 0 h 138"/>
                  <a:gd name="T8" fmla="*/ 338 w 338"/>
                  <a:gd name="T9" fmla="*/ 138 h 138"/>
                </a:gdLst>
                <a:ahLst/>
                <a:cxnLst>
                  <a:cxn ang="T4">
                    <a:pos x="T0" y="T1"/>
                  </a:cxn>
                  <a:cxn ang="T5">
                    <a:pos x="T2" y="T3"/>
                  </a:cxn>
                </a:cxnLst>
                <a:rect l="T6" t="T7" r="T8" b="T9"/>
                <a:pathLst>
                  <a:path w="338" h="138">
                    <a:moveTo>
                      <a:pt x="338" y="138"/>
                    </a:moveTo>
                    <a:lnTo>
                      <a:pt x="0" y="0"/>
                    </a:lnTo>
                  </a:path>
                </a:pathLst>
              </a:custGeom>
              <a:noFill/>
              <a:ln w="19050">
                <a:solidFill>
                  <a:srgbClr val="000000"/>
                </a:solidFill>
                <a:round/>
                <a:headEnd/>
                <a:tailEnd/>
              </a:ln>
            </p:spPr>
            <p:txBody>
              <a:bodyPr/>
              <a:lstStyle/>
              <a:p>
                <a:endParaRPr lang="en-US"/>
              </a:p>
            </p:txBody>
          </p:sp>
        </p:grpSp>
        <p:grpSp>
          <p:nvGrpSpPr>
            <p:cNvPr id="57366" name="Group 157"/>
            <p:cNvGrpSpPr>
              <a:grpSpLocks/>
            </p:cNvGrpSpPr>
            <p:nvPr/>
          </p:nvGrpSpPr>
          <p:grpSpPr bwMode="auto">
            <a:xfrm>
              <a:off x="7920" y="5940"/>
              <a:ext cx="2520" cy="1080"/>
              <a:chOff x="8100" y="5940"/>
              <a:chExt cx="2520" cy="1080"/>
            </a:xfrm>
          </p:grpSpPr>
          <p:sp>
            <p:nvSpPr>
              <p:cNvPr id="57368" name="Text Box 158"/>
              <p:cNvSpPr txBox="1">
                <a:spLocks noChangeArrowheads="1"/>
              </p:cNvSpPr>
              <p:nvPr/>
            </p:nvSpPr>
            <p:spPr bwMode="auto">
              <a:xfrm>
                <a:off x="8460" y="6120"/>
                <a:ext cx="2160" cy="720"/>
              </a:xfrm>
              <a:prstGeom prst="rect">
                <a:avLst/>
              </a:prstGeom>
              <a:noFill/>
              <a:ln w="9525">
                <a:noFill/>
                <a:miter lim="800000"/>
                <a:headEnd/>
                <a:tailEnd/>
              </a:ln>
            </p:spPr>
            <p:txBody>
              <a:bodyPr/>
              <a:lstStyle/>
              <a:p>
                <a:r>
                  <a:rPr lang="en-US" sz="1800">
                    <a:latin typeface="Arial" charset="0"/>
                    <a:ea typeface="Times New Roman" pitchFamily="18" charset="0"/>
                    <a:cs typeface="Arial" charset="0"/>
                  </a:rPr>
                  <a:t>O = C = O</a:t>
                </a:r>
                <a:endParaRPr lang="en-US" sz="2400">
                  <a:latin typeface="Times New Roman" pitchFamily="18" charset="0"/>
                  <a:ea typeface="Times New Roman" pitchFamily="18" charset="0"/>
                  <a:cs typeface="Arial" charset="0"/>
                </a:endParaRPr>
              </a:p>
            </p:txBody>
          </p:sp>
          <p:sp>
            <p:nvSpPr>
              <p:cNvPr id="57369" name="Text Box 159"/>
              <p:cNvSpPr txBox="1">
                <a:spLocks noChangeArrowheads="1"/>
              </p:cNvSpPr>
              <p:nvPr/>
            </p:nvSpPr>
            <p:spPr bwMode="auto">
              <a:xfrm>
                <a:off x="9540" y="5940"/>
                <a:ext cx="90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 x</a:t>
                </a:r>
                <a:endParaRPr lang="en-US" sz="2400">
                  <a:latin typeface="Times New Roman" pitchFamily="18" charset="0"/>
                  <a:ea typeface="Times New Roman" pitchFamily="18" charset="0"/>
                  <a:cs typeface="Arial" charset="0"/>
                </a:endParaRPr>
              </a:p>
            </p:txBody>
          </p:sp>
          <p:sp>
            <p:nvSpPr>
              <p:cNvPr id="57370" name="Text Box 160"/>
              <p:cNvSpPr txBox="1">
                <a:spLocks noChangeArrowheads="1"/>
              </p:cNvSpPr>
              <p:nvPr/>
            </p:nvSpPr>
            <p:spPr bwMode="auto">
              <a:xfrm>
                <a:off x="9540" y="6480"/>
                <a:ext cx="90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 x</a:t>
                </a:r>
                <a:endParaRPr lang="en-US" sz="2400">
                  <a:latin typeface="Times New Roman" pitchFamily="18" charset="0"/>
                  <a:ea typeface="Times New Roman" pitchFamily="18" charset="0"/>
                  <a:cs typeface="Arial" charset="0"/>
                </a:endParaRPr>
              </a:p>
            </p:txBody>
          </p:sp>
          <p:sp>
            <p:nvSpPr>
              <p:cNvPr id="57371" name="Text Box 161"/>
              <p:cNvSpPr txBox="1">
                <a:spLocks noChangeArrowheads="1"/>
              </p:cNvSpPr>
              <p:nvPr/>
            </p:nvSpPr>
            <p:spPr bwMode="auto">
              <a:xfrm>
                <a:off x="8100" y="6480"/>
                <a:ext cx="126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 x</a:t>
                </a:r>
                <a:endParaRPr lang="en-US" sz="2400">
                  <a:latin typeface="Times New Roman" pitchFamily="18" charset="0"/>
                  <a:ea typeface="Times New Roman" pitchFamily="18" charset="0"/>
                  <a:cs typeface="Arial" charset="0"/>
                </a:endParaRPr>
              </a:p>
            </p:txBody>
          </p:sp>
          <p:sp>
            <p:nvSpPr>
              <p:cNvPr id="57372" name="Text Box 162"/>
              <p:cNvSpPr txBox="1">
                <a:spLocks noChangeArrowheads="1"/>
              </p:cNvSpPr>
              <p:nvPr/>
            </p:nvSpPr>
            <p:spPr bwMode="auto">
              <a:xfrm>
                <a:off x="8100" y="5940"/>
                <a:ext cx="1260" cy="540"/>
              </a:xfrm>
              <a:prstGeom prst="rect">
                <a:avLst/>
              </a:prstGeom>
              <a:noFill/>
              <a:ln w="9525">
                <a:noFill/>
                <a:miter lim="800000"/>
                <a:headEnd/>
                <a:tailEnd/>
              </a:ln>
            </p:spPr>
            <p:txBody>
              <a:bodyPr/>
              <a:lstStyle/>
              <a:p>
                <a:r>
                  <a:rPr lang="en-US" sz="800" b="1">
                    <a:latin typeface="Arial" charset="0"/>
                    <a:ea typeface="Times New Roman" pitchFamily="18" charset="0"/>
                    <a:cs typeface="Arial" charset="0"/>
                  </a:rPr>
                  <a:t>         x x</a:t>
                </a:r>
                <a:endParaRPr lang="en-US" sz="2400">
                  <a:latin typeface="Times New Roman" pitchFamily="18" charset="0"/>
                  <a:ea typeface="Times New Roman" pitchFamily="18" charset="0"/>
                  <a:cs typeface="Arial" charset="0"/>
                </a:endParaRPr>
              </a:p>
            </p:txBody>
          </p:sp>
        </p:grpSp>
        <p:sp>
          <p:nvSpPr>
            <p:cNvPr id="57367" name="Rectangle 163"/>
            <p:cNvSpPr>
              <a:spLocks noChangeArrowheads="1"/>
            </p:cNvSpPr>
            <p:nvPr/>
          </p:nvSpPr>
          <p:spPr bwMode="auto">
            <a:xfrm>
              <a:off x="8280" y="5940"/>
              <a:ext cx="1980" cy="900"/>
            </a:xfrm>
            <a:prstGeom prst="rect">
              <a:avLst/>
            </a:prstGeom>
            <a:noFill/>
            <a:ln w="9525">
              <a:solidFill>
                <a:srgbClr val="000000"/>
              </a:solidFill>
              <a:miter lim="800000"/>
              <a:headEnd/>
              <a:tailEnd/>
            </a:ln>
          </p:spPr>
          <p:txBody>
            <a:bodyPr/>
            <a:lstStyle/>
            <a:p>
              <a:endParaRPr lang="en-US"/>
            </a:p>
          </p:txBody>
        </p:sp>
      </p:grpSp>
      <p:sp>
        <p:nvSpPr>
          <p:cNvPr id="57358" name="Rectangle 164"/>
          <p:cNvSpPr>
            <a:spLocks noChangeArrowheads="1"/>
          </p:cNvSpPr>
          <p:nvPr/>
        </p:nvSpPr>
        <p:spPr bwMode="auto">
          <a:xfrm>
            <a:off x="57150" y="1893888"/>
            <a:ext cx="9144000" cy="0"/>
          </a:xfrm>
          <a:prstGeom prst="rect">
            <a:avLst/>
          </a:prstGeom>
          <a:noFill/>
          <a:ln w="9525">
            <a:noFill/>
            <a:miter lim="800000"/>
            <a:headEnd/>
            <a:tailEnd/>
          </a:ln>
        </p:spPr>
        <p:txBody>
          <a:bodyPr wrap="none" anchor="ctr">
            <a:spAutoFit/>
          </a:bodyPr>
          <a:lstStyle/>
          <a:p>
            <a:endParaRPr lang="en-US"/>
          </a:p>
        </p:txBody>
      </p:sp>
      <p:sp>
        <p:nvSpPr>
          <p:cNvPr id="511141" name="Rectangle 165"/>
          <p:cNvSpPr>
            <a:spLocks noChangeArrowheads="1"/>
          </p:cNvSpPr>
          <p:nvPr/>
        </p:nvSpPr>
        <p:spPr bwMode="auto">
          <a:xfrm>
            <a:off x="850900" y="2057400"/>
            <a:ext cx="1703388" cy="1006475"/>
          </a:xfrm>
          <a:prstGeom prst="rect">
            <a:avLst/>
          </a:prstGeom>
          <a:noFill/>
          <a:ln w="9525">
            <a:noFill/>
            <a:miter lim="800000"/>
            <a:headEnd/>
            <a:tailEnd/>
          </a:ln>
        </p:spPr>
        <p:txBody>
          <a:bodyPr wrap="none" anchor="ctr">
            <a:spAutoFit/>
          </a:bodyPr>
          <a:lstStyle/>
          <a:p>
            <a:endParaRPr lang="en-US" sz="18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methane (CH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endParaRPr lang="en-US" sz="900">
              <a:latin typeface="Arial" charset="0"/>
              <a:ea typeface="Times New Roman" pitchFamily="18" charset="0"/>
              <a:cs typeface="Arial" charset="0"/>
            </a:endParaRPr>
          </a:p>
          <a:p>
            <a:pPr eaLnBrk="0" hangingPunct="0"/>
            <a:endParaRPr lang="en-US" sz="2400">
              <a:latin typeface="Times New Roman" pitchFamily="18" charset="0"/>
              <a:ea typeface="Times New Roman" pitchFamily="18" charset="0"/>
              <a:cs typeface="Arial" charset="0"/>
            </a:endParaRPr>
          </a:p>
        </p:txBody>
      </p:sp>
      <p:sp>
        <p:nvSpPr>
          <p:cNvPr id="511142" name="Rectangle 166"/>
          <p:cNvSpPr>
            <a:spLocks noChangeArrowheads="1"/>
          </p:cNvSpPr>
          <p:nvPr/>
        </p:nvSpPr>
        <p:spPr bwMode="auto">
          <a:xfrm>
            <a:off x="331788" y="5159375"/>
            <a:ext cx="2312987" cy="366713"/>
          </a:xfrm>
          <a:prstGeom prst="rect">
            <a:avLst/>
          </a:prstGeom>
          <a:noFill/>
          <a:ln w="9525">
            <a:noFill/>
            <a:miter lim="800000"/>
            <a:headEnd/>
            <a:tailEnd/>
          </a:ln>
        </p:spPr>
        <p:txBody>
          <a:bodyPr wrap="none" anchor="ctr">
            <a:spAutoFit/>
          </a:bodyPr>
          <a:lstStyle/>
          <a:p>
            <a:pPr>
              <a:tabLst>
                <a:tab pos="457200" algn="r"/>
                <a:tab pos="2743200" algn="ctr"/>
                <a:tab pos="5486400" algn="r"/>
              </a:tabLst>
            </a:pPr>
            <a:r>
              <a:rPr lang="en-US" sz="1800">
                <a:latin typeface="Arial" charset="0"/>
                <a:ea typeface="Times New Roman" pitchFamily="18" charset="0"/>
                <a:cs typeface="Arial" charset="0"/>
              </a:rPr>
              <a:t>carbon dioxide (CO</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a:t>
            </a:r>
            <a:endParaRPr lang="en-US" sz="2400">
              <a:latin typeface="Times New Roman" pitchFamily="18" charset="0"/>
              <a:ea typeface="Times New Roman" pitchFamily="18" charset="0"/>
              <a:cs typeface="Arial" charset="0"/>
            </a:endParaRPr>
          </a:p>
        </p:txBody>
      </p:sp>
      <p:sp>
        <p:nvSpPr>
          <p:cNvPr id="57361" name="Rectangle 167"/>
          <p:cNvSpPr>
            <a:spLocks noChangeArrowheads="1"/>
          </p:cNvSpPr>
          <p:nvPr/>
        </p:nvSpPr>
        <p:spPr bwMode="auto">
          <a:xfrm>
            <a:off x="57150" y="4181475"/>
            <a:ext cx="9144000" cy="0"/>
          </a:xfrm>
          <a:prstGeom prst="rect">
            <a:avLst/>
          </a:prstGeom>
          <a:noFill/>
          <a:ln w="9525">
            <a:noFill/>
            <a:miter lim="800000"/>
            <a:headEnd/>
            <a:tailEnd/>
          </a:ln>
        </p:spPr>
        <p:txBody>
          <a:bodyPr wrap="none" anchor="ctr">
            <a:spAutoFit/>
          </a:bodyPr>
          <a:lstStyle/>
          <a:p>
            <a:endParaRPr lang="en-US" sz="2400">
              <a:latin typeface="Times New Roman" pitchFamily="18" charset="0"/>
            </a:endParaRPr>
          </a:p>
        </p:txBody>
      </p:sp>
      <p:sp>
        <p:nvSpPr>
          <p:cNvPr id="511144" name="Rectangle 168"/>
          <p:cNvSpPr>
            <a:spLocks noChangeArrowheads="1"/>
          </p:cNvSpPr>
          <p:nvPr/>
        </p:nvSpPr>
        <p:spPr bwMode="auto">
          <a:xfrm>
            <a:off x="396875" y="3651250"/>
            <a:ext cx="2401888" cy="366713"/>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nitrogen triiodide (NI</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11004"/>
                                        </p:tgtEl>
                                        <p:attrNameLst>
                                          <p:attrName>style.visibility</p:attrName>
                                        </p:attrNameLst>
                                      </p:cBhvr>
                                      <p:to>
                                        <p:strVal val="visible"/>
                                      </p:to>
                                    </p:set>
                                    <p:animEffect transition="in" filter="fade">
                                      <p:cBhvr>
                                        <p:cTn id="22" dur="1000"/>
                                        <p:tgtEl>
                                          <p:spTgt spid="511004"/>
                                        </p:tgtEl>
                                      </p:cBhvr>
                                    </p:animEffect>
                                    <p:anim calcmode="lin" valueType="num">
                                      <p:cBhvr>
                                        <p:cTn id="23" dur="1000" fill="hold"/>
                                        <p:tgtEl>
                                          <p:spTgt spid="511004"/>
                                        </p:tgtEl>
                                        <p:attrNameLst>
                                          <p:attrName>ppt_x</p:attrName>
                                        </p:attrNameLst>
                                      </p:cBhvr>
                                      <p:tavLst>
                                        <p:tav tm="0">
                                          <p:val>
                                            <p:strVal val="#ppt_x"/>
                                          </p:val>
                                        </p:tav>
                                        <p:tav tm="100000">
                                          <p:val>
                                            <p:strVal val="#ppt_x"/>
                                          </p:val>
                                        </p:tav>
                                      </p:tavLst>
                                    </p:anim>
                                    <p:anim calcmode="lin" valueType="num">
                                      <p:cBhvr>
                                        <p:cTn id="24" dur="1000" fill="hold"/>
                                        <p:tgtEl>
                                          <p:spTgt spid="51100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11141"/>
                                        </p:tgtEl>
                                        <p:attrNameLst>
                                          <p:attrName>style.visibility</p:attrName>
                                        </p:attrNameLst>
                                      </p:cBhvr>
                                      <p:to>
                                        <p:strVal val="visible"/>
                                      </p:to>
                                    </p:set>
                                    <p:animEffect transition="in" filter="fade">
                                      <p:cBhvr>
                                        <p:cTn id="32" dur="1000"/>
                                        <p:tgtEl>
                                          <p:spTgt spid="511141"/>
                                        </p:tgtEl>
                                      </p:cBhvr>
                                    </p:animEffect>
                                    <p:anim calcmode="lin" valueType="num">
                                      <p:cBhvr>
                                        <p:cTn id="33" dur="1000" fill="hold"/>
                                        <p:tgtEl>
                                          <p:spTgt spid="511141"/>
                                        </p:tgtEl>
                                        <p:attrNameLst>
                                          <p:attrName>ppt_x</p:attrName>
                                        </p:attrNameLst>
                                      </p:cBhvr>
                                      <p:tavLst>
                                        <p:tav tm="0">
                                          <p:val>
                                            <p:strVal val="#ppt_x"/>
                                          </p:val>
                                        </p:tav>
                                        <p:tav tm="100000">
                                          <p:val>
                                            <p:strVal val="#ppt_x"/>
                                          </p:val>
                                        </p:tav>
                                      </p:tavLst>
                                    </p:anim>
                                    <p:anim calcmode="lin" valueType="num">
                                      <p:cBhvr>
                                        <p:cTn id="34" dur="1000" fill="hold"/>
                                        <p:tgtEl>
                                          <p:spTgt spid="5111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0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2000"/>
                                        <p:tgtEl>
                                          <p:spTgt spid="9"/>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11144"/>
                                        </p:tgtEl>
                                        <p:attrNameLst>
                                          <p:attrName>style.visibility</p:attrName>
                                        </p:attrNameLst>
                                      </p:cBhvr>
                                      <p:to>
                                        <p:strVal val="visible"/>
                                      </p:to>
                                    </p:set>
                                    <p:animEffect transition="in" filter="fade">
                                      <p:cBhvr>
                                        <p:cTn id="51" dur="2000"/>
                                        <p:tgtEl>
                                          <p:spTgt spid="511144"/>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511142"/>
                                        </p:tgtEl>
                                        <p:attrNameLst>
                                          <p:attrName>style.visibility</p:attrName>
                                        </p:attrNameLst>
                                      </p:cBhvr>
                                      <p:to>
                                        <p:strVal val="visible"/>
                                      </p:to>
                                    </p:set>
                                    <p:animEffect transition="in" filter="fade">
                                      <p:cBhvr>
                                        <p:cTn id="61" dur="1000"/>
                                        <p:tgtEl>
                                          <p:spTgt spid="511142"/>
                                        </p:tgtEl>
                                      </p:cBhvr>
                                    </p:animEffect>
                                    <p:anim calcmode="lin" valueType="num">
                                      <p:cBhvr>
                                        <p:cTn id="62" dur="1000" fill="hold"/>
                                        <p:tgtEl>
                                          <p:spTgt spid="511142"/>
                                        </p:tgtEl>
                                        <p:attrNameLst>
                                          <p:attrName>ppt_x</p:attrName>
                                        </p:attrNameLst>
                                      </p:cBhvr>
                                      <p:tavLst>
                                        <p:tav tm="0">
                                          <p:val>
                                            <p:strVal val="#ppt_x"/>
                                          </p:val>
                                        </p:tav>
                                        <p:tav tm="100000">
                                          <p:val>
                                            <p:strVal val="#ppt_x"/>
                                          </p:val>
                                        </p:tav>
                                      </p:tavLst>
                                    </p:anim>
                                    <p:anim calcmode="lin" valueType="num">
                                      <p:cBhvr>
                                        <p:cTn id="63" dur="1000" fill="hold"/>
                                        <p:tgtEl>
                                          <p:spTgt spid="511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04" grpId="0" animBg="1"/>
      <p:bldP spid="511141" grpId="0"/>
      <p:bldP spid="511142" grpId="0"/>
      <p:bldP spid="5111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13028" name="Rectangle 4"/>
          <p:cNvSpPr>
            <a:spLocks noChangeArrowheads="1"/>
          </p:cNvSpPr>
          <p:nvPr/>
        </p:nvSpPr>
        <p:spPr bwMode="auto">
          <a:xfrm>
            <a:off x="919163" y="1462088"/>
            <a:ext cx="7321550" cy="3743325"/>
          </a:xfrm>
          <a:prstGeom prst="rect">
            <a:avLst/>
          </a:prstGeom>
          <a:noFill/>
          <a:ln w="9525">
            <a:noFill/>
            <a:miter lim="800000"/>
            <a:headEnd/>
            <a:tailEnd/>
          </a:ln>
        </p:spPr>
        <p:txBody>
          <a:bodyPr wrap="none" anchor="ctr">
            <a:spAutoFit/>
          </a:bodyPr>
          <a:lstStyle/>
          <a:p>
            <a:pPr>
              <a:tabLst>
                <a:tab pos="457200" algn="l"/>
              </a:tabLst>
            </a:pPr>
            <a:r>
              <a:rPr lang="en-US" sz="2400" b="1" i="1">
                <a:solidFill>
                  <a:schemeClr val="accent2"/>
                </a:solidFill>
                <a:latin typeface="Arial" charset="0"/>
                <a:cs typeface="Times New Roman" pitchFamily="18" charset="0"/>
              </a:rPr>
              <a:t>Properties of Metals</a:t>
            </a:r>
            <a:endParaRPr lang="en-US" sz="2400">
              <a:solidFill>
                <a:schemeClr val="accent2"/>
              </a:solidFill>
              <a:latin typeface="Arial" charset="0"/>
            </a:endParaRPr>
          </a:p>
          <a:p>
            <a:pPr eaLnBrk="0" hangingPunct="0">
              <a:tabLst>
                <a:tab pos="457200" algn="l"/>
              </a:tabLst>
            </a:pPr>
            <a:r>
              <a:rPr lang="en-US" sz="2400">
                <a:latin typeface="Arial" charset="0"/>
                <a:ea typeface="Times New Roman" pitchFamily="18" charset="0"/>
                <a:cs typeface="Arial" charset="0"/>
              </a:rPr>
              <a:t>		conduct heat and electricity; ductile; malleable</a:t>
            </a:r>
          </a:p>
          <a:p>
            <a:pPr eaLnBrk="0" hangingPunct="0">
              <a:tabLst>
                <a:tab pos="457200" algn="l"/>
              </a:tabLst>
            </a:pPr>
            <a:endParaRPr lang="en-US" sz="2400">
              <a:latin typeface="Arial" charset="0"/>
            </a:endParaRPr>
          </a:p>
          <a:p>
            <a:pPr eaLnBrk="0" hangingPunct="0">
              <a:tabLst>
                <a:tab pos="457200" algn="l"/>
              </a:tabLst>
            </a:pPr>
            <a:endParaRPr lang="en-US" sz="2400">
              <a:latin typeface="Arial" charset="0"/>
            </a:endParaRPr>
          </a:p>
          <a:p>
            <a:pPr eaLnBrk="0" hangingPunct="0">
              <a:tabLst>
                <a:tab pos="457200" algn="l"/>
              </a:tabLst>
            </a:pPr>
            <a:endParaRPr lang="en-US" sz="2400">
              <a:latin typeface="Arial" charset="0"/>
            </a:endParaRPr>
          </a:p>
          <a:p>
            <a:pPr eaLnBrk="0" hangingPunct="0">
              <a:buFont typeface="Wingdings" pitchFamily="2" charset="2"/>
              <a:buChar char=""/>
              <a:tabLst>
                <a:tab pos="457200" algn="l"/>
              </a:tabLst>
            </a:pPr>
            <a:r>
              <a:rPr lang="en-US" sz="2400" b="1" i="1">
                <a:solidFill>
                  <a:schemeClr val="accent2"/>
                </a:solidFill>
                <a:latin typeface="Arial" charset="0"/>
                <a:cs typeface="Times New Roman" pitchFamily="18" charset="0"/>
              </a:rPr>
              <a:t>Other Types of Bonds</a:t>
            </a:r>
            <a:endParaRPr lang="en-US" sz="2400">
              <a:solidFill>
                <a:schemeClr val="accent2"/>
              </a:solidFill>
              <a:latin typeface="Arial" charset="0"/>
            </a:endParaRPr>
          </a:p>
          <a:p>
            <a:pPr eaLnBrk="0" hangingPunct="0">
              <a:tabLst>
                <a:tab pos="457200" algn="l"/>
              </a:tabLst>
            </a:pPr>
            <a:r>
              <a:rPr lang="en-US" sz="2400">
                <a:latin typeface="Arial" charset="0"/>
                <a:cs typeface="Times New Roman" pitchFamily="18" charset="0"/>
              </a:rPr>
              <a:t>	dipole-dipole forces</a:t>
            </a:r>
          </a:p>
          <a:p>
            <a:pPr eaLnBrk="0" hangingPunct="0">
              <a:tabLst>
                <a:tab pos="457200" algn="l"/>
              </a:tabLst>
            </a:pPr>
            <a:r>
              <a:rPr lang="en-US" sz="2400">
                <a:latin typeface="Arial" charset="0"/>
                <a:cs typeface="Times New Roman" pitchFamily="18" charset="0"/>
              </a:rPr>
              <a:t>	hydrogen bonds</a:t>
            </a:r>
          </a:p>
          <a:p>
            <a:pPr eaLnBrk="0" hangingPunct="0">
              <a:tabLst>
                <a:tab pos="457200" algn="l"/>
              </a:tabLst>
            </a:pPr>
            <a:r>
              <a:rPr lang="en-US" sz="2400">
                <a:latin typeface="Arial" charset="0"/>
                <a:cs typeface="Times New Roman" pitchFamily="18" charset="0"/>
              </a:rPr>
              <a:t>	London dispersion forces </a:t>
            </a:r>
          </a:p>
          <a:p>
            <a:pPr eaLnBrk="0" hangingPunct="0">
              <a:tabLst>
                <a:tab pos="457200" algn="l"/>
              </a:tabLst>
            </a:pPr>
            <a:r>
              <a:rPr lang="en-US" sz="2400">
                <a:latin typeface="Arial" charset="0"/>
                <a:cs typeface="Times New Roman" pitchFamily="18" charset="0"/>
              </a:rPr>
              <a:t>	ion-dipole forces (solutions)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3028">
                                            <p:txEl>
                                              <p:pRg st="0" end="0"/>
                                            </p:txEl>
                                          </p:spTgt>
                                        </p:tgtEl>
                                        <p:attrNameLst>
                                          <p:attrName>style.visibility</p:attrName>
                                        </p:attrNameLst>
                                      </p:cBhvr>
                                      <p:to>
                                        <p:strVal val="visible"/>
                                      </p:to>
                                    </p:set>
                                    <p:anim calcmode="lin" valueType="num">
                                      <p:cBhvr>
                                        <p:cTn id="7" dur="1000" fill="hold"/>
                                        <p:tgtEl>
                                          <p:spTgt spid="51302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1302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30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13028">
                                            <p:txEl>
                                              <p:pRg st="1" end="1"/>
                                            </p:txEl>
                                          </p:spTgt>
                                        </p:tgtEl>
                                        <p:attrNameLst>
                                          <p:attrName>style.visibility</p:attrName>
                                        </p:attrNameLst>
                                      </p:cBhvr>
                                      <p:to>
                                        <p:strVal val="visible"/>
                                      </p:to>
                                    </p:set>
                                    <p:animEffect transition="in" filter="dissolve">
                                      <p:cBhvr>
                                        <p:cTn id="14" dur="500"/>
                                        <p:tgtEl>
                                          <p:spTgt spid="51302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513028">
                                            <p:txEl>
                                              <p:pRg st="5" end="5"/>
                                            </p:txEl>
                                          </p:spTgt>
                                        </p:tgtEl>
                                        <p:attrNameLst>
                                          <p:attrName>style.visibility</p:attrName>
                                        </p:attrNameLst>
                                      </p:cBhvr>
                                      <p:to>
                                        <p:strVal val="visible"/>
                                      </p:to>
                                    </p:set>
                                    <p:anim calcmode="lin" valueType="num">
                                      <p:cBhvr>
                                        <p:cTn id="19" dur="1000" fill="hold"/>
                                        <p:tgtEl>
                                          <p:spTgt spid="513028">
                                            <p:txEl>
                                              <p:pRg st="5" end="5"/>
                                            </p:txEl>
                                          </p:spTgt>
                                        </p:tgtEl>
                                        <p:attrNameLst>
                                          <p:attrName>ppt_x</p:attrName>
                                        </p:attrNameLst>
                                      </p:cBhvr>
                                      <p:tavLst>
                                        <p:tav tm="0">
                                          <p:val>
                                            <p:strVal val="#ppt_x-.2"/>
                                          </p:val>
                                        </p:tav>
                                        <p:tav tm="100000">
                                          <p:val>
                                            <p:strVal val="#ppt_x"/>
                                          </p:val>
                                        </p:tav>
                                      </p:tavLst>
                                    </p:anim>
                                    <p:anim calcmode="lin" valueType="num">
                                      <p:cBhvr>
                                        <p:cTn id="20" dur="1000" fill="hold"/>
                                        <p:tgtEl>
                                          <p:spTgt spid="51302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302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13028">
                                            <p:txEl>
                                              <p:pRg st="6" end="6"/>
                                            </p:txEl>
                                          </p:spTgt>
                                        </p:tgtEl>
                                        <p:attrNameLst>
                                          <p:attrName>style.visibility</p:attrName>
                                        </p:attrNameLst>
                                      </p:cBhvr>
                                      <p:to>
                                        <p:strVal val="visible"/>
                                      </p:to>
                                    </p:set>
                                    <p:anim calcmode="lin" valueType="num">
                                      <p:cBhvr>
                                        <p:cTn id="26" dur="500" fill="hold"/>
                                        <p:tgtEl>
                                          <p:spTgt spid="513028">
                                            <p:txEl>
                                              <p:pRg st="6" end="6"/>
                                            </p:txEl>
                                          </p:spTgt>
                                        </p:tgtEl>
                                        <p:attrNameLst>
                                          <p:attrName>ppt_w</p:attrName>
                                        </p:attrNameLst>
                                      </p:cBhvr>
                                      <p:tavLst>
                                        <p:tav tm="0">
                                          <p:val>
                                            <p:fltVal val="0"/>
                                          </p:val>
                                        </p:tav>
                                        <p:tav tm="100000">
                                          <p:val>
                                            <p:strVal val="#ppt_w"/>
                                          </p:val>
                                        </p:tav>
                                      </p:tavLst>
                                    </p:anim>
                                    <p:anim calcmode="lin" valueType="num">
                                      <p:cBhvr>
                                        <p:cTn id="27" dur="500" fill="hold"/>
                                        <p:tgtEl>
                                          <p:spTgt spid="513028">
                                            <p:txEl>
                                              <p:pRg st="6" end="6"/>
                                            </p:txEl>
                                          </p:spTgt>
                                        </p:tgtEl>
                                        <p:attrNameLst>
                                          <p:attrName>ppt_h</p:attrName>
                                        </p:attrNameLst>
                                      </p:cBhvr>
                                      <p:tavLst>
                                        <p:tav tm="0">
                                          <p:val>
                                            <p:fltVal val="0"/>
                                          </p:val>
                                        </p:tav>
                                        <p:tav tm="100000">
                                          <p:val>
                                            <p:strVal val="#ppt_h"/>
                                          </p:val>
                                        </p:tav>
                                      </p:tavLst>
                                    </p:anim>
                                    <p:animEffect transition="in" filter="fade">
                                      <p:cBhvr>
                                        <p:cTn id="28" dur="500"/>
                                        <p:tgtEl>
                                          <p:spTgt spid="51302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513028">
                                            <p:txEl>
                                              <p:pRg st="7" end="7"/>
                                            </p:txEl>
                                          </p:spTgt>
                                        </p:tgtEl>
                                        <p:attrNameLst>
                                          <p:attrName>style.visibility</p:attrName>
                                        </p:attrNameLst>
                                      </p:cBhvr>
                                      <p:to>
                                        <p:strVal val="visible"/>
                                      </p:to>
                                    </p:set>
                                    <p:anim calcmode="lin" valueType="num">
                                      <p:cBhvr>
                                        <p:cTn id="33" dur="500" fill="hold"/>
                                        <p:tgtEl>
                                          <p:spTgt spid="513028">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513028">
                                            <p:txEl>
                                              <p:pRg st="7" end="7"/>
                                            </p:txEl>
                                          </p:spTgt>
                                        </p:tgtEl>
                                        <p:attrNameLst>
                                          <p:attrName>ppt_h</p:attrName>
                                        </p:attrNameLst>
                                      </p:cBhvr>
                                      <p:tavLst>
                                        <p:tav tm="0">
                                          <p:val>
                                            <p:fltVal val="0"/>
                                          </p:val>
                                        </p:tav>
                                        <p:tav tm="100000">
                                          <p:val>
                                            <p:strVal val="#ppt_h"/>
                                          </p:val>
                                        </p:tav>
                                      </p:tavLst>
                                    </p:anim>
                                    <p:animEffect transition="in" filter="fade">
                                      <p:cBhvr>
                                        <p:cTn id="35" dur="500"/>
                                        <p:tgtEl>
                                          <p:spTgt spid="513028">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513028">
                                            <p:txEl>
                                              <p:pRg st="8" end="8"/>
                                            </p:txEl>
                                          </p:spTgt>
                                        </p:tgtEl>
                                        <p:attrNameLst>
                                          <p:attrName>style.visibility</p:attrName>
                                        </p:attrNameLst>
                                      </p:cBhvr>
                                      <p:to>
                                        <p:strVal val="visible"/>
                                      </p:to>
                                    </p:set>
                                    <p:anim calcmode="lin" valueType="num">
                                      <p:cBhvr>
                                        <p:cTn id="40" dur="500" fill="hold"/>
                                        <p:tgtEl>
                                          <p:spTgt spid="513028">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513028">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51302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513028">
                                            <p:txEl>
                                              <p:pRg st="9" end="9"/>
                                            </p:txEl>
                                          </p:spTgt>
                                        </p:tgtEl>
                                        <p:attrNameLst>
                                          <p:attrName>style.visibility</p:attrName>
                                        </p:attrNameLst>
                                      </p:cBhvr>
                                      <p:to>
                                        <p:strVal val="visible"/>
                                      </p:to>
                                    </p:set>
                                    <p:anim calcmode="lin" valueType="num">
                                      <p:cBhvr>
                                        <p:cTn id="47" dur="500" fill="hold"/>
                                        <p:tgtEl>
                                          <p:spTgt spid="513028">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513028">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51302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307975"/>
            <a:ext cx="7772400" cy="1143000"/>
          </a:xfrm>
        </p:spPr>
        <p:txBody>
          <a:bodyPr/>
          <a:lstStyle/>
          <a:p>
            <a:pPr eaLnBrk="1" hangingPunct="1"/>
            <a:r>
              <a:rPr lang="en-US" sz="2800" smtClean="0">
                <a:latin typeface="Arial" charset="0"/>
              </a:rPr>
              <a:t>Writing Formulas of Ionic Compounds</a:t>
            </a:r>
          </a:p>
        </p:txBody>
      </p:sp>
      <p:sp>
        <p:nvSpPr>
          <p:cNvPr id="59395"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15076" name="Rectangle 4"/>
          <p:cNvSpPr>
            <a:spLocks noChangeArrowheads="1"/>
          </p:cNvSpPr>
          <p:nvPr/>
        </p:nvSpPr>
        <p:spPr bwMode="auto">
          <a:xfrm>
            <a:off x="1046163" y="1520825"/>
            <a:ext cx="6572250" cy="2379663"/>
          </a:xfrm>
          <a:prstGeom prst="rect">
            <a:avLst/>
          </a:prstGeom>
          <a:noFill/>
          <a:ln w="9525">
            <a:noFill/>
            <a:miter lim="800000"/>
            <a:headEnd/>
            <a:tailEnd/>
          </a:ln>
        </p:spPr>
        <p:txBody>
          <a:bodyPr wrap="none" anchor="ctr">
            <a:spAutoFit/>
          </a:bodyPr>
          <a:lstStyle/>
          <a:p>
            <a:pPr indent="274638"/>
            <a:r>
              <a:rPr lang="en-US" sz="1800" b="1">
                <a:solidFill>
                  <a:schemeClr val="hlink"/>
                </a:solidFill>
                <a:latin typeface="Arial" charset="0"/>
                <a:ea typeface="Times New Roman" pitchFamily="18" charset="0"/>
                <a:cs typeface="Arial" charset="0"/>
              </a:rPr>
              <a:t>chemical formula</a:t>
            </a:r>
            <a:r>
              <a:rPr lang="en-US" sz="1800">
                <a:latin typeface="Arial" charset="0"/>
                <a:ea typeface="Times New Roman" pitchFamily="18" charset="0"/>
                <a:cs typeface="Arial" charset="0"/>
              </a:rPr>
              <a:t>: </a:t>
            </a:r>
          </a:p>
          <a:p>
            <a:pPr indent="274638"/>
            <a:r>
              <a:rPr lang="en-US" sz="1800">
                <a:latin typeface="Arial" charset="0"/>
                <a:ea typeface="Times New Roman" pitchFamily="18" charset="0"/>
                <a:cs typeface="Arial" charset="0"/>
              </a:rPr>
              <a:t>		has neutral charge;</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shows types of atoms and how many of each</a:t>
            </a:r>
            <a:endParaRPr lang="en-US" sz="900">
              <a:latin typeface="Arial" charset="0"/>
              <a:ea typeface="Times New Roman" pitchFamily="18" charset="0"/>
              <a:cs typeface="Arial" charset="0"/>
            </a:endParaRPr>
          </a:p>
          <a:p>
            <a:pPr indent="274638" eaLnBrk="0" hangingPunct="0"/>
            <a:endParaRPr lang="en-US" sz="18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To write an ionic compound’s formula, we need:</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1.  the two types of ions</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2.  the charge on each ion</a:t>
            </a:r>
            <a:endParaRPr lang="en-US" sz="900">
              <a:latin typeface="Arial" charset="0"/>
              <a:ea typeface="Times New Roman" pitchFamily="18" charset="0"/>
              <a:cs typeface="Arial" charset="0"/>
            </a:endParaRPr>
          </a:p>
          <a:p>
            <a:pPr indent="274638" eaLnBrk="0" hangingPunct="0"/>
            <a:endParaRPr lang="en-US" sz="2400">
              <a:latin typeface="Times New Roman" pitchFamily="18" charset="0"/>
              <a:ea typeface="Times New Roman" pitchFamily="18" charset="0"/>
              <a:cs typeface="Arial" charset="0"/>
            </a:endParaRPr>
          </a:p>
        </p:txBody>
      </p:sp>
      <p:sp>
        <p:nvSpPr>
          <p:cNvPr id="515077" name="Rectangle 5"/>
          <p:cNvSpPr>
            <a:spLocks noChangeArrowheads="1"/>
          </p:cNvSpPr>
          <p:nvPr/>
        </p:nvSpPr>
        <p:spPr bwMode="auto">
          <a:xfrm>
            <a:off x="4976813" y="4060825"/>
            <a:ext cx="914400" cy="1600200"/>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15078" name="Rectangle 6"/>
          <p:cNvSpPr>
            <a:spLocks noChangeArrowheads="1"/>
          </p:cNvSpPr>
          <p:nvPr/>
        </p:nvSpPr>
        <p:spPr bwMode="auto">
          <a:xfrm>
            <a:off x="488950" y="3313113"/>
            <a:ext cx="4819650" cy="2330450"/>
          </a:xfrm>
          <a:prstGeom prst="rect">
            <a:avLst/>
          </a:prstGeom>
          <a:noFill/>
          <a:ln w="9525">
            <a:noFill/>
            <a:miter lim="800000"/>
            <a:headEnd/>
            <a:tailEnd/>
          </a:ln>
        </p:spPr>
        <p:txBody>
          <a:bodyPr wrap="none" anchor="ctr">
            <a:spAutoFit/>
          </a:bodyPr>
          <a:lstStyle/>
          <a:p>
            <a:r>
              <a:rPr lang="en-US" sz="2400">
                <a:latin typeface="Times New Roman" pitchFamily="18" charset="0"/>
              </a:rPr>
              <a:t/>
            </a:r>
            <a:br>
              <a:rPr lang="en-US" sz="2400">
                <a:latin typeface="Times New Roman" pitchFamily="18" charset="0"/>
              </a:rPr>
            </a:br>
            <a:endParaRPr lang="en-US" sz="2400">
              <a:latin typeface="Times New Roman" pitchFamily="18" charset="0"/>
            </a:endParaRPr>
          </a:p>
          <a:p>
            <a:pPr eaLnBrk="0" hangingPunct="0"/>
            <a:r>
              <a:rPr lang="en-US" sz="1800">
                <a:latin typeface="Arial" charset="0"/>
                <a:ea typeface="Times New Roman" pitchFamily="18" charset="0"/>
                <a:cs typeface="Arial" charset="0"/>
              </a:rPr>
              <a:t>		Na</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and     F</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t>
            </a:r>
          </a:p>
          <a:p>
            <a:pPr eaLnBrk="0" hangingPunct="0"/>
            <a:endParaRPr lang="en-US" sz="900">
              <a:latin typeface="Arial" charset="0"/>
            </a:endParaRPr>
          </a:p>
          <a:p>
            <a:pPr eaLnBrk="0" hangingPunct="0"/>
            <a:r>
              <a:rPr lang="en-US" sz="1800">
                <a:latin typeface="Arial" charset="0"/>
                <a:cs typeface="Times New Roman" pitchFamily="18" charset="0"/>
              </a:rPr>
              <a:t>		Ba</a:t>
            </a:r>
            <a:r>
              <a:rPr lang="en-US" sz="1800" baseline="30000">
                <a:latin typeface="Arial" charset="0"/>
                <a:cs typeface="Times New Roman" pitchFamily="18" charset="0"/>
              </a:rPr>
              <a:t>2+</a:t>
            </a:r>
            <a:r>
              <a:rPr lang="en-US" sz="1800">
                <a:latin typeface="Arial" charset="0"/>
                <a:cs typeface="Times New Roman" pitchFamily="18" charset="0"/>
              </a:rPr>
              <a:t>     and     O</a:t>
            </a:r>
            <a:r>
              <a:rPr lang="en-US" sz="1800" baseline="30000">
                <a:latin typeface="Arial" charset="0"/>
                <a:cs typeface="Times New Roman" pitchFamily="18" charset="0"/>
              </a:rPr>
              <a:t>2–</a:t>
            </a:r>
            <a:r>
              <a:rPr lang="en-US" sz="1800">
                <a:latin typeface="Arial" charset="0"/>
                <a:cs typeface="Times New Roman" pitchFamily="18" charset="0"/>
              </a:rPr>
              <a:t>		 </a:t>
            </a:r>
          </a:p>
          <a:p>
            <a:pPr eaLnBrk="0" hangingPunct="0"/>
            <a:endParaRPr lang="en-US" sz="900">
              <a:latin typeface="Arial" charset="0"/>
            </a:endParaRPr>
          </a:p>
          <a:p>
            <a:pPr eaLnBrk="0" hangingPunct="0"/>
            <a:r>
              <a:rPr lang="en-US" sz="1800">
                <a:latin typeface="Arial" charset="0"/>
                <a:cs typeface="Times New Roman" pitchFamily="18" charset="0"/>
              </a:rPr>
              <a:t>		Na</a:t>
            </a:r>
            <a:r>
              <a:rPr lang="en-US" sz="1800" baseline="30000">
                <a:latin typeface="Arial" charset="0"/>
                <a:cs typeface="Times New Roman" pitchFamily="18" charset="0"/>
              </a:rPr>
              <a:t>1+</a:t>
            </a:r>
            <a:r>
              <a:rPr lang="en-US" sz="1800">
                <a:latin typeface="Arial" charset="0"/>
                <a:cs typeface="Times New Roman" pitchFamily="18" charset="0"/>
              </a:rPr>
              <a:t>     and     O</a:t>
            </a:r>
            <a:r>
              <a:rPr lang="en-US" sz="1800" baseline="30000">
                <a:latin typeface="Arial" charset="0"/>
                <a:cs typeface="Times New Roman" pitchFamily="18" charset="0"/>
              </a:rPr>
              <a:t>2–</a:t>
            </a:r>
            <a:r>
              <a:rPr lang="en-US" sz="1800">
                <a:latin typeface="Arial" charset="0"/>
                <a:cs typeface="Times New Roman" pitchFamily="18" charset="0"/>
              </a:rPr>
              <a:t>	 </a:t>
            </a:r>
            <a:endParaRPr lang="en-US" sz="900">
              <a:latin typeface="Arial" charset="0"/>
              <a:cs typeface="Times New Roman" pitchFamily="18" charset="0"/>
            </a:endParaRPr>
          </a:p>
          <a:p>
            <a:pPr eaLnBrk="0" hangingPunct="0"/>
            <a:endParaRPr lang="en-US" sz="900">
              <a:latin typeface="Arial" charset="0"/>
            </a:endParaRPr>
          </a:p>
          <a:p>
            <a:pPr eaLnBrk="0" hangingPunct="0"/>
            <a:r>
              <a:rPr lang="en-US" sz="1800">
                <a:latin typeface="Arial" charset="0"/>
                <a:cs typeface="Times New Roman" pitchFamily="18" charset="0"/>
              </a:rPr>
              <a:t>		Ba</a:t>
            </a:r>
            <a:r>
              <a:rPr lang="en-US" sz="1800" baseline="30000">
                <a:latin typeface="Arial" charset="0"/>
                <a:cs typeface="Times New Roman" pitchFamily="18" charset="0"/>
              </a:rPr>
              <a:t>2+</a:t>
            </a:r>
            <a:r>
              <a:rPr lang="en-US" sz="1800">
                <a:latin typeface="Arial" charset="0"/>
                <a:cs typeface="Times New Roman" pitchFamily="18" charset="0"/>
              </a:rPr>
              <a:t>     and     F</a:t>
            </a:r>
            <a:r>
              <a:rPr lang="en-US" sz="1800" baseline="30000">
                <a:latin typeface="Arial" charset="0"/>
                <a:cs typeface="Times New Roman" pitchFamily="18" charset="0"/>
              </a:rPr>
              <a:t>1–</a:t>
            </a:r>
            <a:r>
              <a:rPr lang="en-US" sz="1800">
                <a:latin typeface="Arial" charset="0"/>
                <a:cs typeface="Times New Roman" pitchFamily="18" charset="0"/>
              </a:rPr>
              <a:t>	</a:t>
            </a:r>
            <a:endParaRPr lang="en-US" sz="2400">
              <a:latin typeface="Times New Roman" pitchFamily="18" charset="0"/>
            </a:endParaRPr>
          </a:p>
        </p:txBody>
      </p:sp>
      <p:sp>
        <p:nvSpPr>
          <p:cNvPr id="515080" name="Rectangle 8"/>
          <p:cNvSpPr>
            <a:spLocks noChangeArrowheads="1"/>
          </p:cNvSpPr>
          <p:nvPr/>
        </p:nvSpPr>
        <p:spPr bwMode="auto">
          <a:xfrm>
            <a:off x="5106988" y="4043363"/>
            <a:ext cx="6159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NaF</a:t>
            </a:r>
          </a:p>
        </p:txBody>
      </p:sp>
      <p:sp>
        <p:nvSpPr>
          <p:cNvPr id="515081" name="Rectangle 9"/>
          <p:cNvSpPr>
            <a:spLocks noChangeArrowheads="1"/>
          </p:cNvSpPr>
          <p:nvPr/>
        </p:nvSpPr>
        <p:spPr bwMode="auto">
          <a:xfrm>
            <a:off x="5106988" y="4457700"/>
            <a:ext cx="6413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BaO</a:t>
            </a:r>
          </a:p>
        </p:txBody>
      </p:sp>
      <p:sp>
        <p:nvSpPr>
          <p:cNvPr id="515082" name="Rectangle 10"/>
          <p:cNvSpPr>
            <a:spLocks noChangeArrowheads="1"/>
          </p:cNvSpPr>
          <p:nvPr/>
        </p:nvSpPr>
        <p:spPr bwMode="auto">
          <a:xfrm>
            <a:off x="5106988" y="4867275"/>
            <a:ext cx="738187"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Na</a:t>
            </a:r>
            <a:r>
              <a:rPr lang="en-US" sz="1800" baseline="-25000">
                <a:latin typeface="Arial" charset="0"/>
                <a:ea typeface="Times New Roman" pitchFamily="18" charset="0"/>
                <a:cs typeface="Arial" charset="0"/>
              </a:rPr>
              <a:t>2</a:t>
            </a:r>
            <a:r>
              <a:rPr lang="en-US" sz="1800">
                <a:latin typeface="Arial" charset="0"/>
                <a:ea typeface="Times New Roman" pitchFamily="18" charset="0"/>
                <a:cs typeface="Arial" charset="0"/>
              </a:rPr>
              <a:t>O</a:t>
            </a:r>
          </a:p>
        </p:txBody>
      </p:sp>
      <p:sp>
        <p:nvSpPr>
          <p:cNvPr id="515083" name="Rectangle 11"/>
          <p:cNvSpPr>
            <a:spLocks noChangeArrowheads="1"/>
          </p:cNvSpPr>
          <p:nvPr/>
        </p:nvSpPr>
        <p:spPr bwMode="auto">
          <a:xfrm>
            <a:off x="5106988" y="5272088"/>
            <a:ext cx="687387"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BaF</a:t>
            </a:r>
            <a:r>
              <a:rPr lang="en-US" sz="1800" baseline="-25000">
                <a:latin typeface="Arial" charset="0"/>
                <a:ea typeface="Times New Roman" pitchFamily="18" charset="0"/>
                <a:cs typeface="Arial" charset="0"/>
              </a:rPr>
              <a:t>2</a:t>
            </a:r>
          </a:p>
        </p:txBody>
      </p:sp>
      <p:sp>
        <p:nvSpPr>
          <p:cNvPr id="515085" name="Rectangle 13"/>
          <p:cNvSpPr>
            <a:spLocks noChangeArrowheads="1"/>
          </p:cNvSpPr>
          <p:nvPr/>
        </p:nvSpPr>
        <p:spPr bwMode="auto">
          <a:xfrm>
            <a:off x="6383338" y="4043363"/>
            <a:ext cx="17335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sodium fluoride</a:t>
            </a:r>
          </a:p>
        </p:txBody>
      </p:sp>
      <p:sp>
        <p:nvSpPr>
          <p:cNvPr id="515086" name="Rectangle 14"/>
          <p:cNvSpPr>
            <a:spLocks noChangeArrowheads="1"/>
          </p:cNvSpPr>
          <p:nvPr/>
        </p:nvSpPr>
        <p:spPr bwMode="auto">
          <a:xfrm>
            <a:off x="6383338" y="4457700"/>
            <a:ext cx="1492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barium oxide</a:t>
            </a:r>
          </a:p>
        </p:txBody>
      </p:sp>
      <p:sp>
        <p:nvSpPr>
          <p:cNvPr id="515087" name="Rectangle 15"/>
          <p:cNvSpPr>
            <a:spLocks noChangeArrowheads="1"/>
          </p:cNvSpPr>
          <p:nvPr/>
        </p:nvSpPr>
        <p:spPr bwMode="auto">
          <a:xfrm>
            <a:off x="6383338" y="4867275"/>
            <a:ext cx="15303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sodium oxide</a:t>
            </a:r>
          </a:p>
        </p:txBody>
      </p:sp>
      <p:sp>
        <p:nvSpPr>
          <p:cNvPr id="515088" name="Rectangle 16"/>
          <p:cNvSpPr>
            <a:spLocks noChangeArrowheads="1"/>
          </p:cNvSpPr>
          <p:nvPr/>
        </p:nvSpPr>
        <p:spPr bwMode="auto">
          <a:xfrm>
            <a:off x="6383338" y="5272088"/>
            <a:ext cx="16954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barium fluoride</a:t>
            </a:r>
            <a:endParaRPr lang="en-US" sz="1800" baseline="-2500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15076">
                                            <p:txEl>
                                              <p:pRg st="0" end="0"/>
                                            </p:txEl>
                                          </p:spTgt>
                                        </p:tgtEl>
                                        <p:attrNameLst>
                                          <p:attrName>style.visibility</p:attrName>
                                        </p:attrNameLst>
                                      </p:cBhvr>
                                      <p:to>
                                        <p:strVal val="visible"/>
                                      </p:to>
                                    </p:set>
                                    <p:animEffect transition="in" filter="fade">
                                      <p:cBhvr>
                                        <p:cTn id="7" dur="1000"/>
                                        <p:tgtEl>
                                          <p:spTgt spid="515076">
                                            <p:txEl>
                                              <p:pRg st="0" end="0"/>
                                            </p:txEl>
                                          </p:spTgt>
                                        </p:tgtEl>
                                      </p:cBhvr>
                                    </p:animEffect>
                                    <p:anim calcmode="lin" valueType="num">
                                      <p:cBhvr>
                                        <p:cTn id="8" dur="1000" fill="hold"/>
                                        <p:tgtEl>
                                          <p:spTgt spid="515076">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15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15076">
                                            <p:txEl>
                                              <p:pRg st="1" end="1"/>
                                            </p:txEl>
                                          </p:spTgt>
                                        </p:tgtEl>
                                        <p:attrNameLst>
                                          <p:attrName>style.visibility</p:attrName>
                                        </p:attrNameLst>
                                      </p:cBhvr>
                                      <p:to>
                                        <p:strVal val="visible"/>
                                      </p:to>
                                    </p:set>
                                    <p:animEffect transition="in" filter="wipe(left)">
                                      <p:cBhvr>
                                        <p:cTn id="14" dur="2000"/>
                                        <p:tgtEl>
                                          <p:spTgt spid="51507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15076">
                                            <p:txEl>
                                              <p:pRg st="2" end="2"/>
                                            </p:txEl>
                                          </p:spTgt>
                                        </p:tgtEl>
                                        <p:attrNameLst>
                                          <p:attrName>style.visibility</p:attrName>
                                        </p:attrNameLst>
                                      </p:cBhvr>
                                      <p:to>
                                        <p:strVal val="visible"/>
                                      </p:to>
                                    </p:set>
                                    <p:animEffect transition="in" filter="wipe(left)">
                                      <p:cBhvr>
                                        <p:cTn id="19" dur="2000"/>
                                        <p:tgtEl>
                                          <p:spTgt spid="51507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5076">
                                            <p:txEl>
                                              <p:pRg st="4" end="4"/>
                                            </p:txEl>
                                          </p:spTgt>
                                        </p:tgtEl>
                                        <p:attrNameLst>
                                          <p:attrName>style.visibility</p:attrName>
                                        </p:attrNameLst>
                                      </p:cBhvr>
                                      <p:to>
                                        <p:strVal val="visible"/>
                                      </p:to>
                                    </p:set>
                                    <p:animEffect transition="in" filter="fade">
                                      <p:cBhvr>
                                        <p:cTn id="24" dur="1000"/>
                                        <p:tgtEl>
                                          <p:spTgt spid="515076">
                                            <p:txEl>
                                              <p:pRg st="4" end="4"/>
                                            </p:txEl>
                                          </p:spTgt>
                                        </p:tgtEl>
                                      </p:cBhvr>
                                    </p:animEffect>
                                    <p:anim calcmode="lin" valueType="num">
                                      <p:cBhvr>
                                        <p:cTn id="25" dur="1000" fill="hold"/>
                                        <p:tgtEl>
                                          <p:spTgt spid="51507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50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15076">
                                            <p:txEl>
                                              <p:pRg st="5" end="5"/>
                                            </p:txEl>
                                          </p:spTgt>
                                        </p:tgtEl>
                                        <p:attrNameLst>
                                          <p:attrName>style.visibility</p:attrName>
                                        </p:attrNameLst>
                                      </p:cBhvr>
                                      <p:to>
                                        <p:strVal val="visible"/>
                                      </p:to>
                                    </p:set>
                                    <p:anim calcmode="lin" valueType="num">
                                      <p:cBhvr>
                                        <p:cTn id="31" dur="1000" fill="hold"/>
                                        <p:tgtEl>
                                          <p:spTgt spid="515076">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515076">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51507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515076">
                                            <p:txEl>
                                              <p:pRg st="6" end="6"/>
                                            </p:txEl>
                                          </p:spTgt>
                                        </p:tgtEl>
                                        <p:attrNameLst>
                                          <p:attrName>style.visibility</p:attrName>
                                        </p:attrNameLst>
                                      </p:cBhvr>
                                      <p:to>
                                        <p:strVal val="visible"/>
                                      </p:to>
                                    </p:set>
                                    <p:anim calcmode="lin" valueType="num">
                                      <p:cBhvr>
                                        <p:cTn id="38" dur="1000" fill="hold"/>
                                        <p:tgtEl>
                                          <p:spTgt spid="515076">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515076">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51507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15078">
                                            <p:txEl>
                                              <p:pRg st="1" end="1"/>
                                            </p:txEl>
                                          </p:spTgt>
                                        </p:tgtEl>
                                        <p:attrNameLst>
                                          <p:attrName>style.visibility</p:attrName>
                                        </p:attrNameLst>
                                      </p:cBhvr>
                                      <p:to>
                                        <p:strVal val="visible"/>
                                      </p:to>
                                    </p:set>
                                    <p:animEffect transition="in" filter="fade">
                                      <p:cBhvr>
                                        <p:cTn id="45" dur="2000"/>
                                        <p:tgtEl>
                                          <p:spTgt spid="51507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15080"/>
                                        </p:tgtEl>
                                        <p:attrNameLst>
                                          <p:attrName>style.visibility</p:attrName>
                                        </p:attrNameLst>
                                      </p:cBhvr>
                                      <p:to>
                                        <p:strVal val="visible"/>
                                      </p:to>
                                    </p:set>
                                    <p:animEffect transition="in" filter="dissolve">
                                      <p:cBhvr>
                                        <p:cTn id="50" dur="500"/>
                                        <p:tgtEl>
                                          <p:spTgt spid="51508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15078">
                                            <p:txEl>
                                              <p:pRg st="3" end="3"/>
                                            </p:txEl>
                                          </p:spTgt>
                                        </p:tgtEl>
                                        <p:attrNameLst>
                                          <p:attrName>style.visibility</p:attrName>
                                        </p:attrNameLst>
                                      </p:cBhvr>
                                      <p:to>
                                        <p:strVal val="visible"/>
                                      </p:to>
                                    </p:set>
                                    <p:animEffect transition="in" filter="fade">
                                      <p:cBhvr>
                                        <p:cTn id="55" dur="2000"/>
                                        <p:tgtEl>
                                          <p:spTgt spid="515078">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15081"/>
                                        </p:tgtEl>
                                        <p:attrNameLst>
                                          <p:attrName>style.visibility</p:attrName>
                                        </p:attrNameLst>
                                      </p:cBhvr>
                                      <p:to>
                                        <p:strVal val="visible"/>
                                      </p:to>
                                    </p:set>
                                    <p:animEffect transition="in" filter="dissolve">
                                      <p:cBhvr>
                                        <p:cTn id="60" dur="500"/>
                                        <p:tgtEl>
                                          <p:spTgt spid="51508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5078">
                                            <p:txEl>
                                              <p:pRg st="5" end="5"/>
                                            </p:txEl>
                                          </p:spTgt>
                                        </p:tgtEl>
                                        <p:attrNameLst>
                                          <p:attrName>style.visibility</p:attrName>
                                        </p:attrNameLst>
                                      </p:cBhvr>
                                      <p:to>
                                        <p:strVal val="visible"/>
                                      </p:to>
                                    </p:set>
                                    <p:animEffect transition="in" filter="fade">
                                      <p:cBhvr>
                                        <p:cTn id="65" dur="2000"/>
                                        <p:tgtEl>
                                          <p:spTgt spid="515078">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515082"/>
                                        </p:tgtEl>
                                        <p:attrNameLst>
                                          <p:attrName>style.visibility</p:attrName>
                                        </p:attrNameLst>
                                      </p:cBhvr>
                                      <p:to>
                                        <p:strVal val="visible"/>
                                      </p:to>
                                    </p:set>
                                    <p:animEffect transition="in" filter="dissolve">
                                      <p:cBhvr>
                                        <p:cTn id="70" dur="500"/>
                                        <p:tgtEl>
                                          <p:spTgt spid="51508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15078">
                                            <p:txEl>
                                              <p:pRg st="7" end="7"/>
                                            </p:txEl>
                                          </p:spTgt>
                                        </p:tgtEl>
                                        <p:attrNameLst>
                                          <p:attrName>style.visibility</p:attrName>
                                        </p:attrNameLst>
                                      </p:cBhvr>
                                      <p:to>
                                        <p:strVal val="visible"/>
                                      </p:to>
                                    </p:set>
                                    <p:animEffect transition="in" filter="fade">
                                      <p:cBhvr>
                                        <p:cTn id="75" dur="2000"/>
                                        <p:tgtEl>
                                          <p:spTgt spid="515078">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515083"/>
                                        </p:tgtEl>
                                        <p:attrNameLst>
                                          <p:attrName>style.visibility</p:attrName>
                                        </p:attrNameLst>
                                      </p:cBhvr>
                                      <p:to>
                                        <p:strVal val="visible"/>
                                      </p:to>
                                    </p:set>
                                    <p:animEffect transition="in" filter="dissolve">
                                      <p:cBhvr>
                                        <p:cTn id="80" dur="500"/>
                                        <p:tgtEl>
                                          <p:spTgt spid="515083"/>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515077"/>
                                        </p:tgtEl>
                                        <p:attrNameLst>
                                          <p:attrName>style.visibility</p:attrName>
                                        </p:attrNameLst>
                                      </p:cBhvr>
                                      <p:to>
                                        <p:strVal val="visible"/>
                                      </p:to>
                                    </p:set>
                                    <p:animEffect transition="in" filter="fade">
                                      <p:cBhvr>
                                        <p:cTn id="84" dur="2000"/>
                                        <p:tgtEl>
                                          <p:spTgt spid="515077"/>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515085"/>
                                        </p:tgtEl>
                                        <p:attrNameLst>
                                          <p:attrName>style.visibility</p:attrName>
                                        </p:attrNameLst>
                                      </p:cBhvr>
                                      <p:to>
                                        <p:strVal val="visible"/>
                                      </p:to>
                                    </p:set>
                                    <p:animEffect transition="in" filter="dissolve">
                                      <p:cBhvr>
                                        <p:cTn id="89" dur="500"/>
                                        <p:tgtEl>
                                          <p:spTgt spid="515085"/>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515086"/>
                                        </p:tgtEl>
                                        <p:attrNameLst>
                                          <p:attrName>style.visibility</p:attrName>
                                        </p:attrNameLst>
                                      </p:cBhvr>
                                      <p:to>
                                        <p:strVal val="visible"/>
                                      </p:to>
                                    </p:set>
                                    <p:animEffect transition="in" filter="dissolve">
                                      <p:cBhvr>
                                        <p:cTn id="94" dur="500"/>
                                        <p:tgtEl>
                                          <p:spTgt spid="515086"/>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515087"/>
                                        </p:tgtEl>
                                        <p:attrNameLst>
                                          <p:attrName>style.visibility</p:attrName>
                                        </p:attrNameLst>
                                      </p:cBhvr>
                                      <p:to>
                                        <p:strVal val="visible"/>
                                      </p:to>
                                    </p:set>
                                    <p:animEffect transition="in" filter="dissolve">
                                      <p:cBhvr>
                                        <p:cTn id="99" dur="500"/>
                                        <p:tgtEl>
                                          <p:spTgt spid="51508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515088"/>
                                        </p:tgtEl>
                                        <p:attrNameLst>
                                          <p:attrName>style.visibility</p:attrName>
                                        </p:attrNameLst>
                                      </p:cBhvr>
                                      <p:to>
                                        <p:strVal val="visible"/>
                                      </p:to>
                                    </p:set>
                                    <p:animEffect transition="in" filter="dissolve">
                                      <p:cBhvr>
                                        <p:cTn id="104" dur="500"/>
                                        <p:tgtEl>
                                          <p:spTgt spid="515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7" grpId="0" animBg="1"/>
      <p:bldP spid="515080" grpId="0"/>
      <p:bldP spid="515081" grpId="0"/>
      <p:bldP spid="515082" grpId="0"/>
      <p:bldP spid="515083" grpId="0"/>
      <p:bldP spid="515085" grpId="0"/>
      <p:bldP spid="515086" grpId="0"/>
      <p:bldP spid="515087" grpId="0"/>
      <p:bldP spid="515088"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rgbClr val="DDDDDD"/>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4000" smtClean="0"/>
              <a:t>Lecture Outline – Nomenclature</a:t>
            </a:r>
          </a:p>
        </p:txBody>
      </p:sp>
      <p:sp>
        <p:nvSpPr>
          <p:cNvPr id="619523" name="Document"/>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61952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619525" name="File"/>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4"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p:txBody>
      </p:sp>
      <p:sp>
        <p:nvSpPr>
          <p:cNvPr id="16390" name="Rectangle 6"/>
          <p:cNvSpPr>
            <a:spLocks noChangeArrowheads="1"/>
          </p:cNvSpPr>
          <p:nvPr/>
        </p:nvSpPr>
        <p:spPr bwMode="auto">
          <a:xfrm>
            <a:off x="2144713" y="1905000"/>
            <a:ext cx="6289675" cy="457200"/>
          </a:xfrm>
          <a:prstGeom prst="rect">
            <a:avLst/>
          </a:prstGeom>
          <a:noFill/>
          <a:ln w="9525">
            <a:noFill/>
            <a:miter lim="800000"/>
            <a:headEnd/>
            <a:tailEnd/>
          </a:ln>
        </p:spPr>
        <p:txBody>
          <a:bodyPr wrap="none" anchor="ctr">
            <a:spAutoFit/>
          </a:bodyPr>
          <a:lstStyle/>
          <a:p>
            <a:r>
              <a:rPr lang="en-US" sz="2400">
                <a:latin typeface="Arial" charset="0"/>
                <a:hlinkClick r:id="rId5" action="ppaction://hlinkfile"/>
              </a:rPr>
              <a:t>Lecture Outline – Nomenclature and Bonding</a:t>
            </a:r>
            <a:endParaRPr lang="en-US" sz="2400" b="1">
              <a:latin typeface="Arial" charset="0"/>
            </a:endParaRPr>
          </a:p>
        </p:txBody>
      </p:sp>
      <p:sp>
        <p:nvSpPr>
          <p:cNvPr id="16391" name="Rectangle 7"/>
          <p:cNvSpPr>
            <a:spLocks noChangeArrowheads="1"/>
          </p:cNvSpPr>
          <p:nvPr/>
        </p:nvSpPr>
        <p:spPr bwMode="auto">
          <a:xfrm>
            <a:off x="2144713" y="4000500"/>
            <a:ext cx="6289675" cy="457200"/>
          </a:xfrm>
          <a:prstGeom prst="rect">
            <a:avLst/>
          </a:prstGeom>
          <a:noFill/>
          <a:ln w="9525">
            <a:noFill/>
            <a:miter lim="800000"/>
            <a:headEnd/>
            <a:tailEnd/>
          </a:ln>
        </p:spPr>
        <p:txBody>
          <a:bodyPr wrap="none" anchor="ctr">
            <a:spAutoFit/>
          </a:bodyPr>
          <a:lstStyle/>
          <a:p>
            <a:r>
              <a:rPr lang="en-US" sz="2400">
                <a:latin typeface="Arial" charset="0"/>
                <a:hlinkClick r:id="rId6"/>
              </a:rPr>
              <a:t>Lecture Outline – </a:t>
            </a:r>
            <a:r>
              <a:rPr lang="en-US" sz="2400">
                <a:latin typeface="Arial" charset="0"/>
                <a:hlinkClick r:id="rId7"/>
              </a:rPr>
              <a:t>Nomenclature and Bonding</a:t>
            </a:r>
            <a:endParaRPr lang="en-US" sz="2400" b="1">
              <a:latin typeface="Arial" charset="0"/>
            </a:endParaRPr>
          </a:p>
        </p:txBody>
      </p:sp>
      <p:sp>
        <p:nvSpPr>
          <p:cNvPr id="16392" name="Text Box 9"/>
          <p:cNvSpPr txBox="1">
            <a:spLocks noChangeArrowheads="1"/>
          </p:cNvSpPr>
          <p:nvPr/>
        </p:nvSpPr>
        <p:spPr bwMode="auto">
          <a:xfrm>
            <a:off x="2484438" y="2316163"/>
            <a:ext cx="2998787" cy="457200"/>
          </a:xfrm>
          <a:prstGeom prst="rect">
            <a:avLst/>
          </a:prstGeom>
          <a:noFill/>
          <a:ln w="9525">
            <a:noFill/>
            <a:miter lim="800000"/>
            <a:headEnd/>
            <a:tailEnd/>
          </a:ln>
        </p:spPr>
        <p:txBody>
          <a:bodyPr wrap="none">
            <a:spAutoFit/>
          </a:bodyPr>
          <a:lstStyle/>
          <a:p>
            <a:r>
              <a:rPr lang="en-US" sz="2400">
                <a:latin typeface="Arial" charset="0"/>
                <a:hlinkClick r:id="rId8" action="ppaction://hlinkfile"/>
              </a:rPr>
              <a:t>student notes outline</a:t>
            </a:r>
            <a:endParaRPr lang="en-US" sz="2400">
              <a:latin typeface="Arial" charset="0"/>
            </a:endParaRPr>
          </a:p>
        </p:txBody>
      </p:sp>
      <p:sp>
        <p:nvSpPr>
          <p:cNvPr id="16393" name="Text Box 10"/>
          <p:cNvSpPr txBox="1">
            <a:spLocks noChangeArrowheads="1"/>
          </p:cNvSpPr>
          <p:nvPr/>
        </p:nvSpPr>
        <p:spPr bwMode="auto">
          <a:xfrm>
            <a:off x="2492375" y="2770188"/>
            <a:ext cx="2727325" cy="457200"/>
          </a:xfrm>
          <a:prstGeom prst="rect">
            <a:avLst/>
          </a:prstGeom>
          <a:noFill/>
          <a:ln w="9525">
            <a:noFill/>
            <a:miter lim="800000"/>
            <a:headEnd/>
            <a:tailEnd/>
          </a:ln>
        </p:spPr>
        <p:txBody>
          <a:bodyPr wrap="none">
            <a:spAutoFit/>
          </a:bodyPr>
          <a:lstStyle/>
          <a:p>
            <a:r>
              <a:rPr lang="en-US" sz="2400">
                <a:latin typeface="Arial" charset="0"/>
                <a:hlinkClick r:id="rId9" action="ppaction://hlinkfile"/>
              </a:rPr>
              <a:t>textbook questions</a:t>
            </a:r>
            <a:endParaRPr lang="en-US" sz="2400">
              <a:latin typeface="Arial" charset="0"/>
            </a:endParaRPr>
          </a:p>
        </p:txBody>
      </p:sp>
      <p:sp>
        <p:nvSpPr>
          <p:cNvPr id="16394" name="Text Box 11"/>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16395" name="AutoShape 13">
            <a:hlinkClick r:id="rId10" highlightClick="1"/>
          </p:cNvPr>
          <p:cNvSpPr>
            <a:spLocks noChangeArrowheads="1"/>
          </p:cNvSpPr>
          <p:nvPr/>
        </p:nvSpPr>
        <p:spPr bwMode="auto">
          <a:xfrm>
            <a:off x="8362950" y="6076950"/>
            <a:ext cx="295275" cy="295275"/>
          </a:xfrm>
          <a:prstGeom prst="actionButtonInformation">
            <a:avLst/>
          </a:prstGeom>
          <a:solidFill>
            <a:srgbClr val="99CCFF"/>
          </a:solidFill>
          <a:ln w="9525">
            <a:noFill/>
            <a:miter lim="800000"/>
            <a:headEnd/>
            <a:tailEnd/>
          </a:ln>
        </p:spPr>
        <p:txBody>
          <a:bodyPr wrap="none" anchor="ctr"/>
          <a:lstStyle/>
          <a:p>
            <a:endParaRPr lang="en-US"/>
          </a:p>
        </p:txBody>
      </p:sp>
      <p:sp>
        <p:nvSpPr>
          <p:cNvPr id="16396" name="Text Box 14"/>
          <p:cNvSpPr txBox="1">
            <a:spLocks noChangeArrowheads="1"/>
          </p:cNvSpPr>
          <p:nvPr/>
        </p:nvSpPr>
        <p:spPr bwMode="auto">
          <a:xfrm>
            <a:off x="2492375" y="4465638"/>
            <a:ext cx="2727325" cy="457200"/>
          </a:xfrm>
          <a:prstGeom prst="rect">
            <a:avLst/>
          </a:prstGeom>
          <a:noFill/>
          <a:ln w="9525">
            <a:noFill/>
            <a:miter lim="800000"/>
            <a:headEnd/>
            <a:tailEnd/>
          </a:ln>
        </p:spPr>
        <p:txBody>
          <a:bodyPr wrap="none">
            <a:spAutoFit/>
          </a:bodyPr>
          <a:lstStyle/>
          <a:p>
            <a:r>
              <a:rPr lang="en-US" sz="2400">
                <a:latin typeface="Arial" charset="0"/>
                <a:hlinkClick r:id="rId11" tooltip="Texbook Reading Unit 5"/>
              </a:rPr>
              <a:t>textbook questions</a:t>
            </a:r>
            <a:endParaRPr lang="en-US" sz="2400">
              <a:latin typeface="Arial" charset="0"/>
            </a:endParaRPr>
          </a:p>
        </p:txBody>
      </p:sp>
      <p:sp>
        <p:nvSpPr>
          <p:cNvPr id="16397" name="Text Box 15"/>
          <p:cNvSpPr txBox="1">
            <a:spLocks noChangeArrowheads="1"/>
          </p:cNvSpPr>
          <p:nvPr/>
        </p:nvSpPr>
        <p:spPr bwMode="auto">
          <a:xfrm>
            <a:off x="7507288" y="6086475"/>
            <a:ext cx="469900" cy="304800"/>
          </a:xfrm>
          <a:prstGeom prst="rect">
            <a:avLst/>
          </a:prstGeom>
          <a:noFill/>
          <a:ln w="9525">
            <a:noFill/>
            <a:miter lim="800000"/>
            <a:headEnd/>
            <a:tailEnd/>
          </a:ln>
        </p:spPr>
        <p:txBody>
          <a:bodyPr wrap="none">
            <a:spAutoFit/>
          </a:bodyPr>
          <a:lstStyle/>
          <a:p>
            <a:r>
              <a:rPr lang="en-US" sz="1400" i="1">
                <a:latin typeface="Arial" charset="0"/>
                <a:hlinkClick r:id="rId12" action="ppaction://hlinkfile"/>
              </a:rPr>
              <a:t>text</a:t>
            </a:r>
            <a:endParaRPr lang="en-US" sz="1400" i="1">
              <a:latin typeface="Arial"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4" name="Rectangle 4"/>
          <p:cNvSpPr>
            <a:spLocks noChangeArrowheads="1"/>
          </p:cNvSpPr>
          <p:nvPr/>
        </p:nvSpPr>
        <p:spPr bwMode="auto">
          <a:xfrm>
            <a:off x="3276600" y="2971800"/>
            <a:ext cx="27432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Ca</a:t>
            </a:r>
            <a:r>
              <a:rPr lang="en-US" sz="7500" baseline="-25000">
                <a:latin typeface="Arial" charset="0"/>
              </a:rPr>
              <a:t>3</a:t>
            </a:r>
            <a:r>
              <a:rPr lang="en-US" sz="7500">
                <a:latin typeface="Arial" charset="0"/>
              </a:rPr>
              <a:t>P</a:t>
            </a:r>
            <a:r>
              <a:rPr lang="en-US" sz="7500" baseline="-25000">
                <a:latin typeface="Arial" charset="0"/>
              </a:rPr>
              <a:t>2</a:t>
            </a:r>
          </a:p>
        </p:txBody>
      </p:sp>
      <p:sp>
        <p:nvSpPr>
          <p:cNvPr id="655365" name="Rectangle 5"/>
          <p:cNvSpPr>
            <a:spLocks noChangeArrowheads="1"/>
          </p:cNvSpPr>
          <p:nvPr/>
        </p:nvSpPr>
        <p:spPr bwMode="auto">
          <a:xfrm>
            <a:off x="2000250" y="4724400"/>
            <a:ext cx="3124200" cy="6096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3400">
                <a:latin typeface="Arial" charset="0"/>
              </a:rPr>
              <a:t>Formula Unit</a:t>
            </a:r>
          </a:p>
        </p:txBody>
      </p:sp>
      <p:grpSp>
        <p:nvGrpSpPr>
          <p:cNvPr id="2" name="Group 6"/>
          <p:cNvGrpSpPr>
            <a:grpSpLocks/>
          </p:cNvGrpSpPr>
          <p:nvPr/>
        </p:nvGrpSpPr>
        <p:grpSpPr bwMode="auto">
          <a:xfrm>
            <a:off x="7518400" y="2566988"/>
            <a:ext cx="796925" cy="974725"/>
            <a:chOff x="4558" y="1461"/>
            <a:chExt cx="502" cy="614"/>
          </a:xfrm>
        </p:grpSpPr>
        <p:sp>
          <p:nvSpPr>
            <p:cNvPr id="60441" name="Freeform 7"/>
            <p:cNvSpPr>
              <a:spLocks/>
            </p:cNvSpPr>
            <p:nvPr/>
          </p:nvSpPr>
          <p:spPr bwMode="auto">
            <a:xfrm>
              <a:off x="4560" y="1461"/>
              <a:ext cx="500" cy="614"/>
            </a:xfrm>
            <a:custGeom>
              <a:avLst/>
              <a:gdLst>
                <a:gd name="T0" fmla="*/ 0 w 816"/>
                <a:gd name="T1" fmla="*/ 0 h 960"/>
                <a:gd name="T2" fmla="*/ 500 w 816"/>
                <a:gd name="T3" fmla="*/ 0 h 960"/>
                <a:gd name="T4" fmla="*/ 235 w 816"/>
                <a:gd name="T5" fmla="*/ 154 h 960"/>
                <a:gd name="T6" fmla="*/ 500 w 816"/>
                <a:gd name="T7" fmla="*/ 307 h 960"/>
                <a:gd name="T8" fmla="*/ 235 w 816"/>
                <a:gd name="T9" fmla="*/ 461 h 960"/>
                <a:gd name="T10" fmla="*/ 500 w 816"/>
                <a:gd name="T11" fmla="*/ 614 h 960"/>
                <a:gd name="T12" fmla="*/ 0 w 816"/>
                <a:gd name="T13" fmla="*/ 614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rgbClr val="000000"/>
              </a:solidFill>
              <a:round/>
              <a:headEnd/>
              <a:tailEnd/>
            </a:ln>
          </p:spPr>
          <p:txBody>
            <a:bodyPr/>
            <a:lstStyle/>
            <a:p>
              <a:endParaRPr lang="en-US"/>
            </a:p>
          </p:txBody>
        </p:sp>
        <p:sp>
          <p:nvSpPr>
            <p:cNvPr id="60442" name="Text Box 8"/>
            <p:cNvSpPr txBox="1">
              <a:spLocks noChangeArrowheads="1"/>
            </p:cNvSpPr>
            <p:nvPr/>
          </p:nvSpPr>
          <p:spPr bwMode="auto">
            <a:xfrm>
              <a:off x="4558" y="1676"/>
              <a:ext cx="409" cy="231"/>
            </a:xfrm>
            <a:prstGeom prst="rect">
              <a:avLst/>
            </a:prstGeom>
            <a:noFill/>
            <a:ln w="9525">
              <a:noFill/>
              <a:miter lim="800000"/>
              <a:headEnd/>
              <a:tailEnd/>
            </a:ln>
          </p:spPr>
          <p:txBody>
            <a:bodyPr wrap="none">
              <a:spAutoFit/>
            </a:bodyPr>
            <a:lstStyle/>
            <a:p>
              <a:r>
                <a:rPr lang="en-US" sz="1800">
                  <a:solidFill>
                    <a:srgbClr val="000000"/>
                  </a:solidFill>
                  <a:latin typeface="Arial" charset="0"/>
                </a:rPr>
                <a:t>Ca</a:t>
              </a:r>
              <a:r>
                <a:rPr lang="en-US" sz="1800" baseline="30000">
                  <a:solidFill>
                    <a:srgbClr val="000000"/>
                  </a:solidFill>
                  <a:latin typeface="Arial" charset="0"/>
                </a:rPr>
                <a:t>2+</a:t>
              </a:r>
              <a:endParaRPr lang="en-US" sz="1800">
                <a:solidFill>
                  <a:srgbClr val="000000"/>
                </a:solidFill>
                <a:latin typeface="Arial" charset="0"/>
              </a:endParaRPr>
            </a:p>
          </p:txBody>
        </p:sp>
      </p:grpSp>
      <p:grpSp>
        <p:nvGrpSpPr>
          <p:cNvPr id="3" name="Group 9"/>
          <p:cNvGrpSpPr>
            <a:grpSpLocks/>
          </p:cNvGrpSpPr>
          <p:nvPr/>
        </p:nvGrpSpPr>
        <p:grpSpPr bwMode="auto">
          <a:xfrm>
            <a:off x="7519988" y="3533775"/>
            <a:ext cx="796925" cy="974725"/>
            <a:chOff x="4557" y="2070"/>
            <a:chExt cx="502" cy="614"/>
          </a:xfrm>
        </p:grpSpPr>
        <p:sp>
          <p:nvSpPr>
            <p:cNvPr id="60439" name="Freeform 10"/>
            <p:cNvSpPr>
              <a:spLocks/>
            </p:cNvSpPr>
            <p:nvPr/>
          </p:nvSpPr>
          <p:spPr bwMode="auto">
            <a:xfrm>
              <a:off x="4559" y="2070"/>
              <a:ext cx="500" cy="614"/>
            </a:xfrm>
            <a:custGeom>
              <a:avLst/>
              <a:gdLst>
                <a:gd name="T0" fmla="*/ 0 w 816"/>
                <a:gd name="T1" fmla="*/ 0 h 960"/>
                <a:gd name="T2" fmla="*/ 500 w 816"/>
                <a:gd name="T3" fmla="*/ 0 h 960"/>
                <a:gd name="T4" fmla="*/ 235 w 816"/>
                <a:gd name="T5" fmla="*/ 154 h 960"/>
                <a:gd name="T6" fmla="*/ 500 w 816"/>
                <a:gd name="T7" fmla="*/ 307 h 960"/>
                <a:gd name="T8" fmla="*/ 235 w 816"/>
                <a:gd name="T9" fmla="*/ 461 h 960"/>
                <a:gd name="T10" fmla="*/ 500 w 816"/>
                <a:gd name="T11" fmla="*/ 614 h 960"/>
                <a:gd name="T12" fmla="*/ 0 w 816"/>
                <a:gd name="T13" fmla="*/ 614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rgbClr val="000000"/>
              </a:solidFill>
              <a:round/>
              <a:headEnd/>
              <a:tailEnd/>
            </a:ln>
          </p:spPr>
          <p:txBody>
            <a:bodyPr/>
            <a:lstStyle/>
            <a:p>
              <a:endParaRPr lang="en-US"/>
            </a:p>
          </p:txBody>
        </p:sp>
        <p:sp>
          <p:nvSpPr>
            <p:cNvPr id="60440" name="Text Box 11"/>
            <p:cNvSpPr txBox="1">
              <a:spLocks noChangeArrowheads="1"/>
            </p:cNvSpPr>
            <p:nvPr/>
          </p:nvSpPr>
          <p:spPr bwMode="auto">
            <a:xfrm>
              <a:off x="4557" y="2285"/>
              <a:ext cx="409" cy="231"/>
            </a:xfrm>
            <a:prstGeom prst="rect">
              <a:avLst/>
            </a:prstGeom>
            <a:noFill/>
            <a:ln w="9525">
              <a:noFill/>
              <a:miter lim="800000"/>
              <a:headEnd/>
              <a:tailEnd/>
            </a:ln>
          </p:spPr>
          <p:txBody>
            <a:bodyPr wrap="none">
              <a:spAutoFit/>
            </a:bodyPr>
            <a:lstStyle/>
            <a:p>
              <a:r>
                <a:rPr lang="en-US" sz="1800">
                  <a:solidFill>
                    <a:srgbClr val="000000"/>
                  </a:solidFill>
                  <a:latin typeface="Arial" charset="0"/>
                </a:rPr>
                <a:t>Ca</a:t>
              </a:r>
              <a:r>
                <a:rPr lang="en-US" sz="1800" baseline="30000">
                  <a:solidFill>
                    <a:srgbClr val="000000"/>
                  </a:solidFill>
                  <a:latin typeface="Arial" charset="0"/>
                </a:rPr>
                <a:t>2+</a:t>
              </a:r>
              <a:endParaRPr lang="en-US" sz="1800">
                <a:solidFill>
                  <a:srgbClr val="000000"/>
                </a:solidFill>
                <a:latin typeface="Arial" charset="0"/>
              </a:endParaRPr>
            </a:p>
          </p:txBody>
        </p:sp>
      </p:grpSp>
      <p:grpSp>
        <p:nvGrpSpPr>
          <p:cNvPr id="4" name="Group 12"/>
          <p:cNvGrpSpPr>
            <a:grpSpLocks/>
          </p:cNvGrpSpPr>
          <p:nvPr/>
        </p:nvGrpSpPr>
        <p:grpSpPr bwMode="auto">
          <a:xfrm>
            <a:off x="7518400" y="4510088"/>
            <a:ext cx="796925" cy="974725"/>
            <a:chOff x="4558" y="3381"/>
            <a:chExt cx="502" cy="614"/>
          </a:xfrm>
        </p:grpSpPr>
        <p:sp>
          <p:nvSpPr>
            <p:cNvPr id="60437" name="Freeform 13"/>
            <p:cNvSpPr>
              <a:spLocks/>
            </p:cNvSpPr>
            <p:nvPr/>
          </p:nvSpPr>
          <p:spPr bwMode="auto">
            <a:xfrm>
              <a:off x="4560" y="3381"/>
              <a:ext cx="500" cy="614"/>
            </a:xfrm>
            <a:custGeom>
              <a:avLst/>
              <a:gdLst>
                <a:gd name="T0" fmla="*/ 0 w 816"/>
                <a:gd name="T1" fmla="*/ 0 h 960"/>
                <a:gd name="T2" fmla="*/ 500 w 816"/>
                <a:gd name="T3" fmla="*/ 0 h 960"/>
                <a:gd name="T4" fmla="*/ 235 w 816"/>
                <a:gd name="T5" fmla="*/ 154 h 960"/>
                <a:gd name="T6" fmla="*/ 500 w 816"/>
                <a:gd name="T7" fmla="*/ 307 h 960"/>
                <a:gd name="T8" fmla="*/ 235 w 816"/>
                <a:gd name="T9" fmla="*/ 461 h 960"/>
                <a:gd name="T10" fmla="*/ 500 w 816"/>
                <a:gd name="T11" fmla="*/ 614 h 960"/>
                <a:gd name="T12" fmla="*/ 0 w 816"/>
                <a:gd name="T13" fmla="*/ 614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rgbClr val="000000"/>
              </a:solidFill>
              <a:round/>
              <a:headEnd/>
              <a:tailEnd/>
            </a:ln>
          </p:spPr>
          <p:txBody>
            <a:bodyPr/>
            <a:lstStyle/>
            <a:p>
              <a:endParaRPr lang="en-US"/>
            </a:p>
          </p:txBody>
        </p:sp>
        <p:sp>
          <p:nvSpPr>
            <p:cNvPr id="60438" name="Text Box 14"/>
            <p:cNvSpPr txBox="1">
              <a:spLocks noChangeArrowheads="1"/>
            </p:cNvSpPr>
            <p:nvPr/>
          </p:nvSpPr>
          <p:spPr bwMode="auto">
            <a:xfrm>
              <a:off x="4558" y="3596"/>
              <a:ext cx="409" cy="231"/>
            </a:xfrm>
            <a:prstGeom prst="rect">
              <a:avLst/>
            </a:prstGeom>
            <a:noFill/>
            <a:ln w="9525">
              <a:noFill/>
              <a:miter lim="800000"/>
              <a:headEnd/>
              <a:tailEnd/>
            </a:ln>
          </p:spPr>
          <p:txBody>
            <a:bodyPr wrap="none">
              <a:spAutoFit/>
            </a:bodyPr>
            <a:lstStyle/>
            <a:p>
              <a:r>
                <a:rPr lang="en-US" sz="1800">
                  <a:solidFill>
                    <a:srgbClr val="000000"/>
                  </a:solidFill>
                  <a:latin typeface="Arial" charset="0"/>
                </a:rPr>
                <a:t>Ca</a:t>
              </a:r>
              <a:r>
                <a:rPr lang="en-US" sz="1800" baseline="30000">
                  <a:solidFill>
                    <a:srgbClr val="000000"/>
                  </a:solidFill>
                  <a:latin typeface="Arial" charset="0"/>
                </a:rPr>
                <a:t>2+</a:t>
              </a:r>
              <a:endParaRPr lang="en-US" sz="1800">
                <a:solidFill>
                  <a:srgbClr val="000000"/>
                </a:solidFill>
                <a:latin typeface="Arial" charset="0"/>
              </a:endParaRPr>
            </a:p>
          </p:txBody>
        </p:sp>
      </p:grpSp>
      <p:grpSp>
        <p:nvGrpSpPr>
          <p:cNvPr id="5" name="Group 15"/>
          <p:cNvGrpSpPr>
            <a:grpSpLocks/>
          </p:cNvGrpSpPr>
          <p:nvPr/>
        </p:nvGrpSpPr>
        <p:grpSpPr bwMode="auto">
          <a:xfrm>
            <a:off x="7886700" y="2563813"/>
            <a:ext cx="792163" cy="1463675"/>
            <a:chOff x="960" y="720"/>
            <a:chExt cx="816" cy="1440"/>
          </a:xfrm>
        </p:grpSpPr>
        <p:sp>
          <p:nvSpPr>
            <p:cNvPr id="60435" name="Freeform 16"/>
            <p:cNvSpPr>
              <a:spLocks/>
            </p:cNvSpPr>
            <p:nvPr/>
          </p:nvSpPr>
          <p:spPr bwMode="auto">
            <a:xfrm>
              <a:off x="960" y="720"/>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rgbClr val="000000"/>
              </a:solidFill>
              <a:round/>
              <a:headEnd/>
              <a:tailEnd/>
            </a:ln>
          </p:spPr>
          <p:txBody>
            <a:bodyPr/>
            <a:lstStyle/>
            <a:p>
              <a:endParaRPr lang="en-US"/>
            </a:p>
          </p:txBody>
        </p:sp>
        <p:sp>
          <p:nvSpPr>
            <p:cNvPr id="60436" name="Text Box 17"/>
            <p:cNvSpPr txBox="1">
              <a:spLocks noChangeArrowheads="1"/>
            </p:cNvSpPr>
            <p:nvPr/>
          </p:nvSpPr>
          <p:spPr bwMode="auto">
            <a:xfrm>
              <a:off x="1267" y="1306"/>
              <a:ext cx="485" cy="360"/>
            </a:xfrm>
            <a:prstGeom prst="rect">
              <a:avLst/>
            </a:prstGeom>
            <a:noFill/>
            <a:ln w="9525">
              <a:noFill/>
              <a:miter lim="800000"/>
              <a:headEnd/>
              <a:tailEnd/>
            </a:ln>
          </p:spPr>
          <p:txBody>
            <a:bodyPr wrap="none">
              <a:spAutoFit/>
            </a:bodyPr>
            <a:lstStyle/>
            <a:p>
              <a:r>
                <a:rPr lang="en-US" sz="1800">
                  <a:solidFill>
                    <a:srgbClr val="000000"/>
                  </a:solidFill>
                  <a:latin typeface="Arial" charset="0"/>
                </a:rPr>
                <a:t>P</a:t>
              </a:r>
              <a:r>
                <a:rPr lang="en-US" sz="1800" baseline="30000">
                  <a:solidFill>
                    <a:srgbClr val="000000"/>
                  </a:solidFill>
                  <a:latin typeface="Arial" charset="0"/>
                </a:rPr>
                <a:t>3-</a:t>
              </a:r>
              <a:endParaRPr lang="en-US" sz="1800">
                <a:solidFill>
                  <a:srgbClr val="000000"/>
                </a:solidFill>
                <a:latin typeface="Arial" charset="0"/>
              </a:endParaRPr>
            </a:p>
          </p:txBody>
        </p:sp>
      </p:grpSp>
      <p:grpSp>
        <p:nvGrpSpPr>
          <p:cNvPr id="6" name="Group 18"/>
          <p:cNvGrpSpPr>
            <a:grpSpLocks/>
          </p:cNvGrpSpPr>
          <p:nvPr/>
        </p:nvGrpSpPr>
        <p:grpSpPr bwMode="auto">
          <a:xfrm>
            <a:off x="7885113" y="4016375"/>
            <a:ext cx="833437" cy="1463675"/>
            <a:chOff x="960" y="720"/>
            <a:chExt cx="858" cy="1440"/>
          </a:xfrm>
        </p:grpSpPr>
        <p:sp>
          <p:nvSpPr>
            <p:cNvPr id="60433" name="Freeform 19"/>
            <p:cNvSpPr>
              <a:spLocks/>
            </p:cNvSpPr>
            <p:nvPr/>
          </p:nvSpPr>
          <p:spPr bwMode="auto">
            <a:xfrm>
              <a:off x="960" y="720"/>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rgbClr val="000000"/>
              </a:solidFill>
              <a:round/>
              <a:headEnd/>
              <a:tailEnd/>
            </a:ln>
          </p:spPr>
          <p:txBody>
            <a:bodyPr/>
            <a:lstStyle/>
            <a:p>
              <a:endParaRPr lang="en-US"/>
            </a:p>
          </p:txBody>
        </p:sp>
        <p:sp>
          <p:nvSpPr>
            <p:cNvPr id="60434" name="Text Box 20"/>
            <p:cNvSpPr txBox="1">
              <a:spLocks noChangeArrowheads="1"/>
            </p:cNvSpPr>
            <p:nvPr/>
          </p:nvSpPr>
          <p:spPr bwMode="auto">
            <a:xfrm>
              <a:off x="1267" y="1306"/>
              <a:ext cx="551" cy="360"/>
            </a:xfrm>
            <a:prstGeom prst="rect">
              <a:avLst/>
            </a:prstGeom>
            <a:noFill/>
            <a:ln w="9525">
              <a:noFill/>
              <a:miter lim="800000"/>
              <a:headEnd/>
              <a:tailEnd/>
            </a:ln>
          </p:spPr>
          <p:txBody>
            <a:bodyPr wrap="none">
              <a:spAutoFit/>
            </a:bodyPr>
            <a:lstStyle/>
            <a:p>
              <a:r>
                <a:rPr lang="en-US" sz="1800">
                  <a:solidFill>
                    <a:srgbClr val="000000"/>
                  </a:solidFill>
                  <a:latin typeface="Arial" charset="0"/>
                </a:rPr>
                <a:t>P </a:t>
              </a:r>
              <a:r>
                <a:rPr lang="en-US" sz="1800" baseline="30000">
                  <a:solidFill>
                    <a:srgbClr val="000000"/>
                  </a:solidFill>
                  <a:latin typeface="Arial" charset="0"/>
                </a:rPr>
                <a:t>3-</a:t>
              </a:r>
              <a:endParaRPr lang="en-US" sz="1800">
                <a:solidFill>
                  <a:srgbClr val="000000"/>
                </a:solidFill>
                <a:latin typeface="Arial" charset="0"/>
              </a:endParaRPr>
            </a:p>
          </p:txBody>
        </p:sp>
      </p:grpSp>
      <p:sp>
        <p:nvSpPr>
          <p:cNvPr id="655381" name="Rectangle 21"/>
          <p:cNvSpPr>
            <a:spLocks noChangeArrowheads="1"/>
          </p:cNvSpPr>
          <p:nvPr/>
        </p:nvSpPr>
        <p:spPr bwMode="auto">
          <a:xfrm>
            <a:off x="1295400" y="1981200"/>
            <a:ext cx="23622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Ca</a:t>
            </a:r>
            <a:r>
              <a:rPr lang="en-US" sz="7500" baseline="30000">
                <a:latin typeface="Arial" charset="0"/>
              </a:rPr>
              <a:t>2+ </a:t>
            </a:r>
          </a:p>
        </p:txBody>
      </p:sp>
      <p:sp>
        <p:nvSpPr>
          <p:cNvPr id="655382" name="Rectangle 22"/>
          <p:cNvSpPr>
            <a:spLocks noChangeArrowheads="1"/>
          </p:cNvSpPr>
          <p:nvPr/>
        </p:nvSpPr>
        <p:spPr bwMode="auto">
          <a:xfrm>
            <a:off x="5486400" y="4876800"/>
            <a:ext cx="19050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P</a:t>
            </a:r>
            <a:r>
              <a:rPr lang="en-US" sz="7500" baseline="30000">
                <a:latin typeface="Arial" charset="0"/>
              </a:rPr>
              <a:t>3-</a:t>
            </a:r>
            <a:r>
              <a:rPr lang="en-US" sz="7500" baseline="60000">
                <a:latin typeface="Arial" charset="0"/>
              </a:rPr>
              <a:t> </a:t>
            </a:r>
          </a:p>
        </p:txBody>
      </p:sp>
      <p:sp>
        <p:nvSpPr>
          <p:cNvPr id="655383" name="Rectangle 23"/>
          <p:cNvSpPr>
            <a:spLocks noChangeArrowheads="1"/>
          </p:cNvSpPr>
          <p:nvPr/>
        </p:nvSpPr>
        <p:spPr bwMode="auto">
          <a:xfrm>
            <a:off x="1295400" y="4724400"/>
            <a:ext cx="27432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Ca</a:t>
            </a:r>
            <a:r>
              <a:rPr lang="en-US" sz="7500" baseline="30000">
                <a:latin typeface="Arial" charset="0"/>
              </a:rPr>
              <a:t>2+ </a:t>
            </a:r>
          </a:p>
        </p:txBody>
      </p:sp>
      <p:sp>
        <p:nvSpPr>
          <p:cNvPr id="655384" name="Rectangle 24"/>
          <p:cNvSpPr>
            <a:spLocks noChangeArrowheads="1"/>
          </p:cNvSpPr>
          <p:nvPr/>
        </p:nvSpPr>
        <p:spPr bwMode="auto">
          <a:xfrm>
            <a:off x="5638800" y="3200400"/>
            <a:ext cx="15240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P</a:t>
            </a:r>
            <a:r>
              <a:rPr lang="en-US" sz="7500" baseline="30000">
                <a:latin typeface="Arial" charset="0"/>
              </a:rPr>
              <a:t>3-</a:t>
            </a:r>
            <a:r>
              <a:rPr lang="en-US" sz="7500" baseline="60000">
                <a:latin typeface="Arial" charset="0"/>
              </a:rPr>
              <a:t> </a:t>
            </a:r>
          </a:p>
        </p:txBody>
      </p:sp>
      <p:sp>
        <p:nvSpPr>
          <p:cNvPr id="655385" name="Rectangle 25"/>
          <p:cNvSpPr>
            <a:spLocks noChangeArrowheads="1"/>
          </p:cNvSpPr>
          <p:nvPr/>
        </p:nvSpPr>
        <p:spPr bwMode="auto">
          <a:xfrm>
            <a:off x="1219200" y="3200400"/>
            <a:ext cx="2362200" cy="1235075"/>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7500">
                <a:latin typeface="Arial" charset="0"/>
              </a:rPr>
              <a:t>Ca</a:t>
            </a:r>
            <a:r>
              <a:rPr lang="en-US" sz="7500" baseline="30000">
                <a:latin typeface="Arial" charset="0"/>
              </a:rPr>
              <a:t>2+ </a:t>
            </a:r>
          </a:p>
        </p:txBody>
      </p:sp>
      <p:sp>
        <p:nvSpPr>
          <p:cNvPr id="60430" name="Rectangle 27"/>
          <p:cNvSpPr>
            <a:spLocks noChangeArrowheads="1"/>
          </p:cNvSpPr>
          <p:nvPr/>
        </p:nvSpPr>
        <p:spPr bwMode="auto">
          <a:xfrm>
            <a:off x="1506538" y="560388"/>
            <a:ext cx="1985962" cy="366712"/>
          </a:xfrm>
          <a:prstGeom prst="rect">
            <a:avLst/>
          </a:prstGeom>
          <a:noFill/>
          <a:ln w="9525">
            <a:noFill/>
            <a:miter lim="800000"/>
            <a:headEnd/>
            <a:tailEnd/>
          </a:ln>
        </p:spPr>
        <p:txBody>
          <a:bodyPr wrap="none">
            <a:spAutoFit/>
          </a:bodyPr>
          <a:lstStyle/>
          <a:p>
            <a:r>
              <a:rPr lang="en-US" sz="1800">
                <a:latin typeface="Arial" charset="0"/>
                <a:cs typeface="Times New Roman" pitchFamily="18" charset="0"/>
              </a:rPr>
              <a:t>Ca</a:t>
            </a:r>
            <a:r>
              <a:rPr lang="en-US" sz="1800" baseline="30000">
                <a:latin typeface="Arial" charset="0"/>
                <a:cs typeface="Times New Roman" pitchFamily="18" charset="0"/>
              </a:rPr>
              <a:t>2+</a:t>
            </a:r>
            <a:r>
              <a:rPr lang="en-US" sz="1800">
                <a:latin typeface="Arial" charset="0"/>
                <a:cs typeface="Times New Roman" pitchFamily="18" charset="0"/>
              </a:rPr>
              <a:t>     and     P</a:t>
            </a:r>
            <a:r>
              <a:rPr lang="en-US" sz="1800" baseline="30000">
                <a:latin typeface="Arial" charset="0"/>
                <a:cs typeface="Times New Roman" pitchFamily="18" charset="0"/>
              </a:rPr>
              <a:t>3–</a:t>
            </a:r>
          </a:p>
        </p:txBody>
      </p:sp>
      <p:sp>
        <p:nvSpPr>
          <p:cNvPr id="655388" name="Rectangle 28"/>
          <p:cNvSpPr>
            <a:spLocks noChangeArrowheads="1"/>
          </p:cNvSpPr>
          <p:nvPr/>
        </p:nvSpPr>
        <p:spPr bwMode="auto">
          <a:xfrm>
            <a:off x="4230688" y="566738"/>
            <a:ext cx="7969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Ca</a:t>
            </a:r>
            <a:r>
              <a:rPr lang="en-US" sz="1800" baseline="-25000">
                <a:latin typeface="Arial" charset="0"/>
                <a:ea typeface="Times New Roman" pitchFamily="18" charset="0"/>
                <a:cs typeface="Arial" charset="0"/>
              </a:rPr>
              <a:t>3</a:t>
            </a:r>
            <a:r>
              <a:rPr lang="en-US" sz="1800">
                <a:latin typeface="Arial" charset="0"/>
                <a:ea typeface="Times New Roman" pitchFamily="18" charset="0"/>
                <a:cs typeface="Arial" charset="0"/>
              </a:rPr>
              <a:t>P</a:t>
            </a:r>
            <a:r>
              <a:rPr lang="en-US" sz="1800" baseline="-25000">
                <a:latin typeface="Arial" charset="0"/>
                <a:ea typeface="Times New Roman" pitchFamily="18" charset="0"/>
                <a:cs typeface="Arial" charset="0"/>
              </a:rPr>
              <a:t>2</a:t>
            </a:r>
          </a:p>
        </p:txBody>
      </p:sp>
      <p:sp>
        <p:nvSpPr>
          <p:cNvPr id="655389" name="Rectangle 29"/>
          <p:cNvSpPr>
            <a:spLocks noChangeArrowheads="1"/>
          </p:cNvSpPr>
          <p:nvPr/>
        </p:nvSpPr>
        <p:spPr bwMode="auto">
          <a:xfrm>
            <a:off x="5507038" y="566738"/>
            <a:ext cx="20764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calcium phosphide</a:t>
            </a:r>
            <a:endParaRPr lang="en-US" sz="1800" baseline="-2500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388"/>
                                        </p:tgtEl>
                                        <p:attrNameLst>
                                          <p:attrName>style.visibility</p:attrName>
                                        </p:attrNameLst>
                                      </p:cBhvr>
                                      <p:to>
                                        <p:strVal val="visible"/>
                                      </p:to>
                                    </p:set>
                                    <p:animEffect transition="in" filter="dissolve">
                                      <p:cBhvr>
                                        <p:cTn id="7" dur="500"/>
                                        <p:tgtEl>
                                          <p:spTgt spid="6553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5389"/>
                                        </p:tgtEl>
                                        <p:attrNameLst>
                                          <p:attrName>style.visibility</p:attrName>
                                        </p:attrNameLst>
                                      </p:cBhvr>
                                      <p:to>
                                        <p:strVal val="visible"/>
                                      </p:to>
                                    </p:set>
                                    <p:animEffect transition="in" filter="dissolve">
                                      <p:cBhvr>
                                        <p:cTn id="12" dur="500"/>
                                        <p:tgtEl>
                                          <p:spTgt spid="655389"/>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1" nodeType="clickEffect">
                                  <p:stCondLst>
                                    <p:cond delay="0"/>
                                  </p:stCondLst>
                                  <p:iterate type="lt">
                                    <p:tmPct val="10000"/>
                                  </p:iterate>
                                  <p:childTnLst>
                                    <p:set>
                                      <p:cBhvr>
                                        <p:cTn id="16" dur="1" fill="hold">
                                          <p:stCondLst>
                                            <p:cond delay="0"/>
                                          </p:stCondLst>
                                        </p:cTn>
                                        <p:tgtEl>
                                          <p:spTgt spid="655364"/>
                                        </p:tgtEl>
                                        <p:attrNameLst>
                                          <p:attrName>style.visibility</p:attrName>
                                        </p:attrNameLst>
                                      </p:cBhvr>
                                      <p:to>
                                        <p:strVal val="visible"/>
                                      </p:to>
                                    </p:set>
                                    <p:animEffect transition="in" filter="fade">
                                      <p:cBhvr>
                                        <p:cTn id="17" dur="1000"/>
                                        <p:tgtEl>
                                          <p:spTgt spid="655364"/>
                                        </p:tgtEl>
                                      </p:cBhvr>
                                    </p:animEffect>
                                    <p:anim calcmode="lin" valueType="num">
                                      <p:cBhvr>
                                        <p:cTn id="18" dur="1000" fill="hold"/>
                                        <p:tgtEl>
                                          <p:spTgt spid="655364"/>
                                        </p:tgtEl>
                                        <p:attrNameLst>
                                          <p:attrName>ppt_x</p:attrName>
                                        </p:attrNameLst>
                                      </p:cBhvr>
                                      <p:tavLst>
                                        <p:tav tm="0">
                                          <p:val>
                                            <p:strVal val="#ppt_x-.1"/>
                                          </p:val>
                                        </p:tav>
                                        <p:tav tm="100000">
                                          <p:val>
                                            <p:strVal val="#ppt_x"/>
                                          </p:val>
                                        </p:tav>
                                      </p:tavLst>
                                    </p:anim>
                                    <p:anim calcmode="lin" valueType="num">
                                      <p:cBhvr>
                                        <p:cTn id="19" dur="1000" fill="hold"/>
                                        <p:tgtEl>
                                          <p:spTgt spid="65536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1" nodeType="clickEffect">
                                  <p:stCondLst>
                                    <p:cond delay="0"/>
                                  </p:stCondLst>
                                  <p:childTnLst>
                                    <p:set>
                                      <p:cBhvr>
                                        <p:cTn id="23" dur="1" fill="hold">
                                          <p:stCondLst>
                                            <p:cond delay="0"/>
                                          </p:stCondLst>
                                        </p:cTn>
                                        <p:tgtEl>
                                          <p:spTgt spid="655381"/>
                                        </p:tgtEl>
                                        <p:attrNameLst>
                                          <p:attrName>style.visibility</p:attrName>
                                        </p:attrNameLst>
                                      </p:cBhvr>
                                      <p:to>
                                        <p:strVal val="visible"/>
                                      </p:to>
                                    </p:set>
                                    <p:anim calcmode="lin" valueType="num">
                                      <p:cBhvr>
                                        <p:cTn id="24" dur="500" fill="hold"/>
                                        <p:tgtEl>
                                          <p:spTgt spid="655381"/>
                                        </p:tgtEl>
                                        <p:attrNameLst>
                                          <p:attrName>ppt_w</p:attrName>
                                        </p:attrNameLst>
                                      </p:cBhvr>
                                      <p:tavLst>
                                        <p:tav tm="0">
                                          <p:val>
                                            <p:fltVal val="0"/>
                                          </p:val>
                                        </p:tav>
                                        <p:tav tm="100000">
                                          <p:val>
                                            <p:strVal val="#ppt_w"/>
                                          </p:val>
                                        </p:tav>
                                      </p:tavLst>
                                    </p:anim>
                                    <p:anim calcmode="lin" valueType="num">
                                      <p:cBhvr>
                                        <p:cTn id="25" dur="500" fill="hold"/>
                                        <p:tgtEl>
                                          <p:spTgt spid="655381"/>
                                        </p:tgtEl>
                                        <p:attrNameLst>
                                          <p:attrName>ppt_h</p:attrName>
                                        </p:attrNameLst>
                                      </p:cBhvr>
                                      <p:tavLst>
                                        <p:tav tm="0">
                                          <p:val>
                                            <p:fltVal val="0"/>
                                          </p:val>
                                        </p:tav>
                                        <p:tav tm="100000">
                                          <p:val>
                                            <p:strVal val="#ppt_h"/>
                                          </p:val>
                                        </p:tav>
                                      </p:tavLst>
                                    </p:anim>
                                    <p:animEffect transition="in" filter="fade">
                                      <p:cBhvr>
                                        <p:cTn id="26" dur="500"/>
                                        <p:tgtEl>
                                          <p:spTgt spid="655381"/>
                                        </p:tgtEl>
                                      </p:cBhvr>
                                    </p:animEffect>
                                  </p:childTnLst>
                                </p:cTn>
                              </p:par>
                              <p:par>
                                <p:cTn id="27" presetID="53" presetClass="entr" presetSubtype="0" fill="hold" grpId="1" nodeType="withEffect">
                                  <p:stCondLst>
                                    <p:cond delay="0"/>
                                  </p:stCondLst>
                                  <p:childTnLst>
                                    <p:set>
                                      <p:cBhvr>
                                        <p:cTn id="28" dur="1" fill="hold">
                                          <p:stCondLst>
                                            <p:cond delay="0"/>
                                          </p:stCondLst>
                                        </p:cTn>
                                        <p:tgtEl>
                                          <p:spTgt spid="655385"/>
                                        </p:tgtEl>
                                        <p:attrNameLst>
                                          <p:attrName>style.visibility</p:attrName>
                                        </p:attrNameLst>
                                      </p:cBhvr>
                                      <p:to>
                                        <p:strVal val="visible"/>
                                      </p:to>
                                    </p:set>
                                    <p:anim calcmode="lin" valueType="num">
                                      <p:cBhvr>
                                        <p:cTn id="29" dur="500" fill="hold"/>
                                        <p:tgtEl>
                                          <p:spTgt spid="655385"/>
                                        </p:tgtEl>
                                        <p:attrNameLst>
                                          <p:attrName>ppt_w</p:attrName>
                                        </p:attrNameLst>
                                      </p:cBhvr>
                                      <p:tavLst>
                                        <p:tav tm="0">
                                          <p:val>
                                            <p:fltVal val="0"/>
                                          </p:val>
                                        </p:tav>
                                        <p:tav tm="100000">
                                          <p:val>
                                            <p:strVal val="#ppt_w"/>
                                          </p:val>
                                        </p:tav>
                                      </p:tavLst>
                                    </p:anim>
                                    <p:anim calcmode="lin" valueType="num">
                                      <p:cBhvr>
                                        <p:cTn id="30" dur="500" fill="hold"/>
                                        <p:tgtEl>
                                          <p:spTgt spid="655385"/>
                                        </p:tgtEl>
                                        <p:attrNameLst>
                                          <p:attrName>ppt_h</p:attrName>
                                        </p:attrNameLst>
                                      </p:cBhvr>
                                      <p:tavLst>
                                        <p:tav tm="0">
                                          <p:val>
                                            <p:fltVal val="0"/>
                                          </p:val>
                                        </p:tav>
                                        <p:tav tm="100000">
                                          <p:val>
                                            <p:strVal val="#ppt_h"/>
                                          </p:val>
                                        </p:tav>
                                      </p:tavLst>
                                    </p:anim>
                                    <p:animEffect transition="in" filter="fade">
                                      <p:cBhvr>
                                        <p:cTn id="31" dur="500"/>
                                        <p:tgtEl>
                                          <p:spTgt spid="655385"/>
                                        </p:tgtEl>
                                      </p:cBhvr>
                                    </p:animEffect>
                                  </p:childTnLst>
                                </p:cTn>
                              </p:par>
                              <p:par>
                                <p:cTn id="32" presetID="53" presetClass="entr" presetSubtype="0" fill="hold" grpId="1" nodeType="withEffect">
                                  <p:stCondLst>
                                    <p:cond delay="0"/>
                                  </p:stCondLst>
                                  <p:childTnLst>
                                    <p:set>
                                      <p:cBhvr>
                                        <p:cTn id="33" dur="1" fill="hold">
                                          <p:stCondLst>
                                            <p:cond delay="0"/>
                                          </p:stCondLst>
                                        </p:cTn>
                                        <p:tgtEl>
                                          <p:spTgt spid="655383"/>
                                        </p:tgtEl>
                                        <p:attrNameLst>
                                          <p:attrName>style.visibility</p:attrName>
                                        </p:attrNameLst>
                                      </p:cBhvr>
                                      <p:to>
                                        <p:strVal val="visible"/>
                                      </p:to>
                                    </p:set>
                                    <p:anim calcmode="lin" valueType="num">
                                      <p:cBhvr>
                                        <p:cTn id="34" dur="500" fill="hold"/>
                                        <p:tgtEl>
                                          <p:spTgt spid="655383"/>
                                        </p:tgtEl>
                                        <p:attrNameLst>
                                          <p:attrName>ppt_w</p:attrName>
                                        </p:attrNameLst>
                                      </p:cBhvr>
                                      <p:tavLst>
                                        <p:tav tm="0">
                                          <p:val>
                                            <p:fltVal val="0"/>
                                          </p:val>
                                        </p:tav>
                                        <p:tav tm="100000">
                                          <p:val>
                                            <p:strVal val="#ppt_w"/>
                                          </p:val>
                                        </p:tav>
                                      </p:tavLst>
                                    </p:anim>
                                    <p:anim calcmode="lin" valueType="num">
                                      <p:cBhvr>
                                        <p:cTn id="35" dur="500" fill="hold"/>
                                        <p:tgtEl>
                                          <p:spTgt spid="655383"/>
                                        </p:tgtEl>
                                        <p:attrNameLst>
                                          <p:attrName>ppt_h</p:attrName>
                                        </p:attrNameLst>
                                      </p:cBhvr>
                                      <p:tavLst>
                                        <p:tav tm="0">
                                          <p:val>
                                            <p:fltVal val="0"/>
                                          </p:val>
                                        </p:tav>
                                        <p:tav tm="100000">
                                          <p:val>
                                            <p:strVal val="#ppt_h"/>
                                          </p:val>
                                        </p:tav>
                                      </p:tavLst>
                                    </p:anim>
                                    <p:animEffect transition="in" filter="fade">
                                      <p:cBhvr>
                                        <p:cTn id="36" dur="500"/>
                                        <p:tgtEl>
                                          <p:spTgt spid="655383"/>
                                        </p:tgtEl>
                                      </p:cBhvr>
                                    </p:animEffect>
                                  </p:childTnLst>
                                </p:cTn>
                              </p:par>
                              <p:par>
                                <p:cTn id="37" presetID="1" presetClass="exit" presetSubtype="0" fill="hold" grpId="2" nodeType="withEffect">
                                  <p:stCondLst>
                                    <p:cond delay="0"/>
                                  </p:stCondLst>
                                  <p:iterate type="lt">
                                    <p:tmAbs val="0"/>
                                  </p:iterate>
                                  <p:childTnLst>
                                    <p:set>
                                      <p:cBhvr>
                                        <p:cTn id="38" dur="1" fill="hold">
                                          <p:stCondLst>
                                            <p:cond delay="0"/>
                                          </p:stCondLst>
                                        </p:cTn>
                                        <p:tgtEl>
                                          <p:spTgt spid="655364"/>
                                        </p:tgtEl>
                                        <p:attrNameLst>
                                          <p:attrName>style.visibility</p:attrName>
                                        </p:attrNameLst>
                                      </p:cBhvr>
                                      <p:to>
                                        <p:strVal val="hidden"/>
                                      </p:to>
                                    </p:set>
                                  </p:childTnLst>
                                </p:cTn>
                              </p:par>
                            </p:childTnLst>
                          </p:cTn>
                        </p:par>
                        <p:par>
                          <p:cTn id="39" fill="hold">
                            <p:stCondLst>
                              <p:cond delay="500"/>
                            </p:stCondLst>
                            <p:childTnLst>
                              <p:par>
                                <p:cTn id="40" presetID="53" presetClass="entr" presetSubtype="0" fill="hold" grpId="1" nodeType="afterEffect">
                                  <p:stCondLst>
                                    <p:cond delay="0"/>
                                  </p:stCondLst>
                                  <p:childTnLst>
                                    <p:set>
                                      <p:cBhvr>
                                        <p:cTn id="41" dur="1" fill="hold">
                                          <p:stCondLst>
                                            <p:cond delay="0"/>
                                          </p:stCondLst>
                                        </p:cTn>
                                        <p:tgtEl>
                                          <p:spTgt spid="655384"/>
                                        </p:tgtEl>
                                        <p:attrNameLst>
                                          <p:attrName>style.visibility</p:attrName>
                                        </p:attrNameLst>
                                      </p:cBhvr>
                                      <p:to>
                                        <p:strVal val="visible"/>
                                      </p:to>
                                    </p:set>
                                    <p:anim calcmode="lin" valueType="num">
                                      <p:cBhvr>
                                        <p:cTn id="42" dur="500" fill="hold"/>
                                        <p:tgtEl>
                                          <p:spTgt spid="655384"/>
                                        </p:tgtEl>
                                        <p:attrNameLst>
                                          <p:attrName>ppt_w</p:attrName>
                                        </p:attrNameLst>
                                      </p:cBhvr>
                                      <p:tavLst>
                                        <p:tav tm="0">
                                          <p:val>
                                            <p:fltVal val="0"/>
                                          </p:val>
                                        </p:tav>
                                        <p:tav tm="100000">
                                          <p:val>
                                            <p:strVal val="#ppt_w"/>
                                          </p:val>
                                        </p:tav>
                                      </p:tavLst>
                                    </p:anim>
                                    <p:anim calcmode="lin" valueType="num">
                                      <p:cBhvr>
                                        <p:cTn id="43" dur="500" fill="hold"/>
                                        <p:tgtEl>
                                          <p:spTgt spid="655384"/>
                                        </p:tgtEl>
                                        <p:attrNameLst>
                                          <p:attrName>ppt_h</p:attrName>
                                        </p:attrNameLst>
                                      </p:cBhvr>
                                      <p:tavLst>
                                        <p:tav tm="0">
                                          <p:val>
                                            <p:fltVal val="0"/>
                                          </p:val>
                                        </p:tav>
                                        <p:tav tm="100000">
                                          <p:val>
                                            <p:strVal val="#ppt_h"/>
                                          </p:val>
                                        </p:tav>
                                      </p:tavLst>
                                    </p:anim>
                                    <p:animEffect transition="in" filter="fade">
                                      <p:cBhvr>
                                        <p:cTn id="44" dur="500"/>
                                        <p:tgtEl>
                                          <p:spTgt spid="655384"/>
                                        </p:tgtEl>
                                      </p:cBhvr>
                                    </p:animEffect>
                                  </p:childTnLst>
                                </p:cTn>
                              </p:par>
                              <p:par>
                                <p:cTn id="45" presetID="53" presetClass="entr" presetSubtype="0" fill="hold" grpId="1" nodeType="withEffect">
                                  <p:stCondLst>
                                    <p:cond delay="0"/>
                                  </p:stCondLst>
                                  <p:childTnLst>
                                    <p:set>
                                      <p:cBhvr>
                                        <p:cTn id="46" dur="1" fill="hold">
                                          <p:stCondLst>
                                            <p:cond delay="0"/>
                                          </p:stCondLst>
                                        </p:cTn>
                                        <p:tgtEl>
                                          <p:spTgt spid="655382"/>
                                        </p:tgtEl>
                                        <p:attrNameLst>
                                          <p:attrName>style.visibility</p:attrName>
                                        </p:attrNameLst>
                                      </p:cBhvr>
                                      <p:to>
                                        <p:strVal val="visible"/>
                                      </p:to>
                                    </p:set>
                                    <p:anim calcmode="lin" valueType="num">
                                      <p:cBhvr>
                                        <p:cTn id="47" dur="500" fill="hold"/>
                                        <p:tgtEl>
                                          <p:spTgt spid="655382"/>
                                        </p:tgtEl>
                                        <p:attrNameLst>
                                          <p:attrName>ppt_w</p:attrName>
                                        </p:attrNameLst>
                                      </p:cBhvr>
                                      <p:tavLst>
                                        <p:tav tm="0">
                                          <p:val>
                                            <p:fltVal val="0"/>
                                          </p:val>
                                        </p:tav>
                                        <p:tav tm="100000">
                                          <p:val>
                                            <p:strVal val="#ppt_w"/>
                                          </p:val>
                                        </p:tav>
                                      </p:tavLst>
                                    </p:anim>
                                    <p:anim calcmode="lin" valueType="num">
                                      <p:cBhvr>
                                        <p:cTn id="48" dur="500" fill="hold"/>
                                        <p:tgtEl>
                                          <p:spTgt spid="655382"/>
                                        </p:tgtEl>
                                        <p:attrNameLst>
                                          <p:attrName>ppt_h</p:attrName>
                                        </p:attrNameLst>
                                      </p:cBhvr>
                                      <p:tavLst>
                                        <p:tav tm="0">
                                          <p:val>
                                            <p:fltVal val="0"/>
                                          </p:val>
                                        </p:tav>
                                        <p:tav tm="100000">
                                          <p:val>
                                            <p:strVal val="#ppt_h"/>
                                          </p:val>
                                        </p:tav>
                                      </p:tavLst>
                                    </p:anim>
                                    <p:animEffect transition="in" filter="fade">
                                      <p:cBhvr>
                                        <p:cTn id="49" dur="500"/>
                                        <p:tgtEl>
                                          <p:spTgt spid="65538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par>
                                <p:cTn id="57" presetID="0" presetClass="path" presetSubtype="0" accel="50000" decel="50000" fill="hold" nodeType="withEffect">
                                  <p:stCondLst>
                                    <p:cond delay="0"/>
                                  </p:stCondLst>
                                  <p:childTnLst>
                                    <p:animMotion origin="layout" path="M 4.16667E-6 -1.30002E-6 L -0.68594 -0.0687 " pathEditMode="relative" rAng="0" ptsTypes="AA">
                                      <p:cBhvr>
                                        <p:cTn id="58" dur="2000" spd="-100000" fill="hold"/>
                                        <p:tgtEl>
                                          <p:spTgt spid="2"/>
                                        </p:tgtEl>
                                        <p:attrNameLst>
                                          <p:attrName>ppt_x</p:attrName>
                                          <p:attrName>ppt_y</p:attrName>
                                        </p:attrNameLst>
                                      </p:cBhvr>
                                      <p:rCtr x="-343" y="-34"/>
                                    </p:animMotion>
                                  </p:childTnLst>
                                </p:cTn>
                              </p:par>
                            </p:childTnLst>
                          </p:cTn>
                        </p:par>
                        <p:par>
                          <p:cTn id="59" fill="hold">
                            <p:stCondLst>
                              <p:cond delay="2000"/>
                            </p:stCondLst>
                            <p:childTnLst>
                              <p:par>
                                <p:cTn id="60" presetID="9" presetClass="emph" presetSubtype="0" grpId="2" nodeType="afterEffect">
                                  <p:stCondLst>
                                    <p:cond delay="0"/>
                                  </p:stCondLst>
                                  <p:childTnLst>
                                    <p:set>
                                      <p:cBhvr rctx="PPT">
                                        <p:cTn id="61" dur="indefinite"/>
                                        <p:tgtEl>
                                          <p:spTgt spid="655381"/>
                                        </p:tgtEl>
                                        <p:attrNameLst>
                                          <p:attrName>style.opacity</p:attrName>
                                        </p:attrNameLst>
                                      </p:cBhvr>
                                      <p:to>
                                        <p:strVal val="0.5"/>
                                      </p:to>
                                    </p:set>
                                    <p:animEffect filter="image" prLst="opacity: 0.5">
                                      <p:cBhvr rctx="IE">
                                        <p:cTn id="62" dur="indefinite"/>
                                        <p:tgtEl>
                                          <p:spTgt spid="655381"/>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par>
                                <p:cTn id="70" presetID="0" presetClass="path" presetSubtype="0" accel="50000" decel="50000" fill="hold" nodeType="withEffect">
                                  <p:stCondLst>
                                    <p:cond delay="0"/>
                                  </p:stCondLst>
                                  <p:childTnLst>
                                    <p:animMotion origin="layout" path="M -3.61111E-6 2.82905E-6 L -0.24444 0.07402 " pathEditMode="relative" ptsTypes="AA">
                                      <p:cBhvr>
                                        <p:cTn id="71" dur="2000" spd="-100000" fill="hold"/>
                                        <p:tgtEl>
                                          <p:spTgt spid="5"/>
                                        </p:tgtEl>
                                        <p:attrNameLst>
                                          <p:attrName>ppt_x</p:attrName>
                                          <p:attrName>ppt_y</p:attrName>
                                        </p:attrNameLst>
                                      </p:cBhvr>
                                    </p:animMotion>
                                  </p:childTnLst>
                                </p:cTn>
                              </p:par>
                            </p:childTnLst>
                          </p:cTn>
                        </p:par>
                        <p:par>
                          <p:cTn id="72" fill="hold">
                            <p:stCondLst>
                              <p:cond delay="2000"/>
                            </p:stCondLst>
                            <p:childTnLst>
                              <p:par>
                                <p:cTn id="73" presetID="9" presetClass="emph" presetSubtype="0" grpId="2" nodeType="afterEffect">
                                  <p:stCondLst>
                                    <p:cond delay="0"/>
                                  </p:stCondLst>
                                  <p:childTnLst>
                                    <p:set>
                                      <p:cBhvr rctx="PPT">
                                        <p:cTn id="74" dur="indefinite"/>
                                        <p:tgtEl>
                                          <p:spTgt spid="655384"/>
                                        </p:tgtEl>
                                        <p:attrNameLst>
                                          <p:attrName>style.opacity</p:attrName>
                                        </p:attrNameLst>
                                      </p:cBhvr>
                                      <p:to>
                                        <p:strVal val="0.5"/>
                                      </p:to>
                                    </p:set>
                                    <p:animEffect filter="image" prLst="opacity: 0.5">
                                      <p:cBhvr rctx="IE">
                                        <p:cTn id="75" dur="indefinite"/>
                                        <p:tgtEl>
                                          <p:spTgt spid="655384"/>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3"/>
                                        </p:tgtEl>
                                        <p:attrNameLst>
                                          <p:attrName>style.visibility</p:attrName>
                                        </p:attrNameLst>
                                      </p:cBhvr>
                                      <p:to>
                                        <p:strVal val="visible"/>
                                      </p:to>
                                    </p:set>
                                    <p:anim calcmode="lin" valueType="num">
                                      <p:cBhvr>
                                        <p:cTn id="80" dur="500" fill="hold"/>
                                        <p:tgtEl>
                                          <p:spTgt spid="3"/>
                                        </p:tgtEl>
                                        <p:attrNameLst>
                                          <p:attrName>ppt_w</p:attrName>
                                        </p:attrNameLst>
                                      </p:cBhvr>
                                      <p:tavLst>
                                        <p:tav tm="0">
                                          <p:val>
                                            <p:fltVal val="0"/>
                                          </p:val>
                                        </p:tav>
                                        <p:tav tm="100000">
                                          <p:val>
                                            <p:strVal val="#ppt_w"/>
                                          </p:val>
                                        </p:tav>
                                      </p:tavLst>
                                    </p:anim>
                                    <p:anim calcmode="lin" valueType="num">
                                      <p:cBhvr>
                                        <p:cTn id="81" dur="500" fill="hold"/>
                                        <p:tgtEl>
                                          <p:spTgt spid="3"/>
                                        </p:tgtEl>
                                        <p:attrNameLst>
                                          <p:attrName>ppt_h</p:attrName>
                                        </p:attrNameLst>
                                      </p:cBhvr>
                                      <p:tavLst>
                                        <p:tav tm="0">
                                          <p:val>
                                            <p:fltVal val="0"/>
                                          </p:val>
                                        </p:tav>
                                        <p:tav tm="100000">
                                          <p:val>
                                            <p:strVal val="#ppt_h"/>
                                          </p:val>
                                        </p:tav>
                                      </p:tavLst>
                                    </p:anim>
                                    <p:animEffect transition="in" filter="fade">
                                      <p:cBhvr>
                                        <p:cTn id="82" dur="500"/>
                                        <p:tgtEl>
                                          <p:spTgt spid="3"/>
                                        </p:tgtEl>
                                      </p:cBhvr>
                                    </p:animEffect>
                                  </p:childTnLst>
                                </p:cTn>
                              </p:par>
                              <p:par>
                                <p:cTn id="83" presetID="0" presetClass="path" presetSubtype="0" accel="50000" decel="50000" fill="hold" nodeType="withEffect">
                                  <p:stCondLst>
                                    <p:cond delay="0"/>
                                  </p:stCondLst>
                                  <p:childTnLst>
                                    <p:animMotion origin="layout" path="M -2.22222E-6 4.30719E-6 L -0.68715 -0.03493 " pathEditMode="relative" rAng="0" ptsTypes="AA">
                                      <p:cBhvr>
                                        <p:cTn id="84" dur="2000" spd="-100000" fill="hold"/>
                                        <p:tgtEl>
                                          <p:spTgt spid="3"/>
                                        </p:tgtEl>
                                        <p:attrNameLst>
                                          <p:attrName>ppt_x</p:attrName>
                                          <p:attrName>ppt_y</p:attrName>
                                        </p:attrNameLst>
                                      </p:cBhvr>
                                      <p:rCtr x="-344" y="-18"/>
                                    </p:animMotion>
                                  </p:childTnLst>
                                </p:cTn>
                              </p:par>
                            </p:childTnLst>
                          </p:cTn>
                        </p:par>
                        <p:par>
                          <p:cTn id="85" fill="hold">
                            <p:stCondLst>
                              <p:cond delay="2000"/>
                            </p:stCondLst>
                            <p:childTnLst>
                              <p:par>
                                <p:cTn id="86" presetID="9" presetClass="emph" presetSubtype="0" grpId="2" nodeType="afterEffect">
                                  <p:stCondLst>
                                    <p:cond delay="0"/>
                                  </p:stCondLst>
                                  <p:childTnLst>
                                    <p:set>
                                      <p:cBhvr rctx="PPT">
                                        <p:cTn id="87" dur="indefinite"/>
                                        <p:tgtEl>
                                          <p:spTgt spid="655385"/>
                                        </p:tgtEl>
                                        <p:attrNameLst>
                                          <p:attrName>style.opacity</p:attrName>
                                        </p:attrNameLst>
                                      </p:cBhvr>
                                      <p:to>
                                        <p:strVal val="0.5"/>
                                      </p:to>
                                    </p:set>
                                    <p:animEffect filter="image" prLst="opacity: 0.5">
                                      <p:cBhvr rctx="IE">
                                        <p:cTn id="88" dur="indefinite"/>
                                        <p:tgtEl>
                                          <p:spTgt spid="65538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par>
                                <p:cTn id="96" presetID="0" presetClass="path" presetSubtype="0" accel="50000" decel="50000" fill="hold" nodeType="withEffect">
                                  <p:stCondLst>
                                    <p:cond delay="0"/>
                                  </p:stCondLst>
                                  <p:childTnLst>
                                    <p:animMotion origin="layout" path="M 1.38889E-6 3.39579E-6 L -0.26267 0.10918 " pathEditMode="relative" ptsTypes="AA">
                                      <p:cBhvr>
                                        <p:cTn id="97" dur="2000" spd="-100000" fill="hold"/>
                                        <p:tgtEl>
                                          <p:spTgt spid="6"/>
                                        </p:tgtEl>
                                        <p:attrNameLst>
                                          <p:attrName>ppt_x</p:attrName>
                                          <p:attrName>ppt_y</p:attrName>
                                        </p:attrNameLst>
                                      </p:cBhvr>
                                    </p:animMotion>
                                  </p:childTnLst>
                                </p:cTn>
                              </p:par>
                            </p:childTnLst>
                          </p:cTn>
                        </p:par>
                        <p:par>
                          <p:cTn id="98" fill="hold">
                            <p:stCondLst>
                              <p:cond delay="2000"/>
                            </p:stCondLst>
                            <p:childTnLst>
                              <p:par>
                                <p:cTn id="99" presetID="9" presetClass="emph" presetSubtype="0" grpId="2" nodeType="afterEffect">
                                  <p:stCondLst>
                                    <p:cond delay="0"/>
                                  </p:stCondLst>
                                  <p:childTnLst>
                                    <p:set>
                                      <p:cBhvr rctx="PPT">
                                        <p:cTn id="100" dur="indefinite"/>
                                        <p:tgtEl>
                                          <p:spTgt spid="655382"/>
                                        </p:tgtEl>
                                        <p:attrNameLst>
                                          <p:attrName>style.opacity</p:attrName>
                                        </p:attrNameLst>
                                      </p:cBhvr>
                                      <p:to>
                                        <p:strVal val="0.5"/>
                                      </p:to>
                                    </p:set>
                                    <p:animEffect filter="image" prLst="opacity: 0.5">
                                      <p:cBhvr rctx="IE">
                                        <p:cTn id="101" dur="indefinite"/>
                                        <p:tgtEl>
                                          <p:spTgt spid="655382"/>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nodeType="click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p:cTn id="106" dur="500" fill="hold"/>
                                        <p:tgtEl>
                                          <p:spTgt spid="4"/>
                                        </p:tgtEl>
                                        <p:attrNameLst>
                                          <p:attrName>ppt_w</p:attrName>
                                        </p:attrNameLst>
                                      </p:cBhvr>
                                      <p:tavLst>
                                        <p:tav tm="0">
                                          <p:val>
                                            <p:fltVal val="0"/>
                                          </p:val>
                                        </p:tav>
                                        <p:tav tm="100000">
                                          <p:val>
                                            <p:strVal val="#ppt_w"/>
                                          </p:val>
                                        </p:tav>
                                      </p:tavLst>
                                    </p:anim>
                                    <p:anim calcmode="lin" valueType="num">
                                      <p:cBhvr>
                                        <p:cTn id="107" dur="500" fill="hold"/>
                                        <p:tgtEl>
                                          <p:spTgt spid="4"/>
                                        </p:tgtEl>
                                        <p:attrNameLst>
                                          <p:attrName>ppt_h</p:attrName>
                                        </p:attrNameLst>
                                      </p:cBhvr>
                                      <p:tavLst>
                                        <p:tav tm="0">
                                          <p:val>
                                            <p:fltVal val="0"/>
                                          </p:val>
                                        </p:tav>
                                        <p:tav tm="100000">
                                          <p:val>
                                            <p:strVal val="#ppt_h"/>
                                          </p:val>
                                        </p:tav>
                                      </p:tavLst>
                                    </p:anim>
                                    <p:animEffect transition="in" filter="fade">
                                      <p:cBhvr>
                                        <p:cTn id="108" dur="500"/>
                                        <p:tgtEl>
                                          <p:spTgt spid="4"/>
                                        </p:tgtEl>
                                      </p:cBhvr>
                                    </p:animEffect>
                                  </p:childTnLst>
                                </p:cTn>
                              </p:par>
                              <p:par>
                                <p:cTn id="109" presetID="0" presetClass="path" presetSubtype="0" accel="50000" decel="50000" fill="hold" nodeType="withEffect">
                                  <p:stCondLst>
                                    <p:cond delay="0"/>
                                  </p:stCondLst>
                                  <p:childTnLst>
                                    <p:animMotion origin="layout" path="M 0.00052 1.98936E-6 L -0.68542 0.05783 " pathEditMode="relative" ptsTypes="AA">
                                      <p:cBhvr>
                                        <p:cTn id="110" dur="2000" spd="-100000" fill="hold"/>
                                        <p:tgtEl>
                                          <p:spTgt spid="4"/>
                                        </p:tgtEl>
                                        <p:attrNameLst>
                                          <p:attrName>ppt_x</p:attrName>
                                          <p:attrName>ppt_y</p:attrName>
                                        </p:attrNameLst>
                                      </p:cBhvr>
                                    </p:animMotion>
                                  </p:childTnLst>
                                </p:cTn>
                              </p:par>
                            </p:childTnLst>
                          </p:cTn>
                        </p:par>
                        <p:par>
                          <p:cTn id="111" fill="hold">
                            <p:stCondLst>
                              <p:cond delay="2000"/>
                            </p:stCondLst>
                            <p:childTnLst>
                              <p:par>
                                <p:cTn id="112" presetID="9" presetClass="emph" presetSubtype="0" grpId="2" nodeType="afterEffect">
                                  <p:stCondLst>
                                    <p:cond delay="0"/>
                                  </p:stCondLst>
                                  <p:childTnLst>
                                    <p:set>
                                      <p:cBhvr rctx="PPT">
                                        <p:cTn id="113" dur="indefinite"/>
                                        <p:tgtEl>
                                          <p:spTgt spid="655383"/>
                                        </p:tgtEl>
                                        <p:attrNameLst>
                                          <p:attrName>style.opacity</p:attrName>
                                        </p:attrNameLst>
                                      </p:cBhvr>
                                      <p:to>
                                        <p:strVal val="0.5"/>
                                      </p:to>
                                    </p:set>
                                    <p:animEffect filter="image" prLst="opacity: 0.5">
                                      <p:cBhvr rctx="IE">
                                        <p:cTn id="114" dur="indefinite"/>
                                        <p:tgtEl>
                                          <p:spTgt spid="655383"/>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0" nodeType="clickEffect">
                                  <p:stCondLst>
                                    <p:cond delay="0"/>
                                  </p:stCondLst>
                                  <p:childTnLst>
                                    <p:animEffect transition="out" filter="dissolve">
                                      <p:cBhvr>
                                        <p:cTn id="118" dur="500"/>
                                        <p:tgtEl>
                                          <p:spTgt spid="655381"/>
                                        </p:tgtEl>
                                      </p:cBhvr>
                                    </p:animEffect>
                                    <p:set>
                                      <p:cBhvr>
                                        <p:cTn id="119" dur="1" fill="hold">
                                          <p:stCondLst>
                                            <p:cond delay="499"/>
                                          </p:stCondLst>
                                        </p:cTn>
                                        <p:tgtEl>
                                          <p:spTgt spid="655381"/>
                                        </p:tgtEl>
                                        <p:attrNameLst>
                                          <p:attrName>style.visibility</p:attrName>
                                        </p:attrNameLst>
                                      </p:cBhvr>
                                      <p:to>
                                        <p:strVal val="hidden"/>
                                      </p:to>
                                    </p:set>
                                  </p:childTnLst>
                                </p:cTn>
                              </p:par>
                              <p:par>
                                <p:cTn id="120" presetID="9" presetClass="exit" presetSubtype="0" fill="hold" grpId="0" nodeType="withEffect">
                                  <p:stCondLst>
                                    <p:cond delay="0"/>
                                  </p:stCondLst>
                                  <p:childTnLst>
                                    <p:animEffect transition="out" filter="dissolve">
                                      <p:cBhvr>
                                        <p:cTn id="121" dur="500"/>
                                        <p:tgtEl>
                                          <p:spTgt spid="655385"/>
                                        </p:tgtEl>
                                      </p:cBhvr>
                                    </p:animEffect>
                                    <p:set>
                                      <p:cBhvr>
                                        <p:cTn id="122" dur="1" fill="hold">
                                          <p:stCondLst>
                                            <p:cond delay="499"/>
                                          </p:stCondLst>
                                        </p:cTn>
                                        <p:tgtEl>
                                          <p:spTgt spid="655385"/>
                                        </p:tgtEl>
                                        <p:attrNameLst>
                                          <p:attrName>style.visibility</p:attrName>
                                        </p:attrNameLst>
                                      </p:cBhvr>
                                      <p:to>
                                        <p:strVal val="hidden"/>
                                      </p:to>
                                    </p:set>
                                  </p:childTnLst>
                                </p:cTn>
                              </p:par>
                              <p:par>
                                <p:cTn id="123" presetID="9" presetClass="exit" presetSubtype="0" fill="hold" grpId="0" nodeType="withEffect">
                                  <p:stCondLst>
                                    <p:cond delay="0"/>
                                  </p:stCondLst>
                                  <p:childTnLst>
                                    <p:animEffect transition="out" filter="dissolve">
                                      <p:cBhvr>
                                        <p:cTn id="124" dur="500"/>
                                        <p:tgtEl>
                                          <p:spTgt spid="655383"/>
                                        </p:tgtEl>
                                      </p:cBhvr>
                                    </p:animEffect>
                                    <p:set>
                                      <p:cBhvr>
                                        <p:cTn id="125" dur="1" fill="hold">
                                          <p:stCondLst>
                                            <p:cond delay="499"/>
                                          </p:stCondLst>
                                        </p:cTn>
                                        <p:tgtEl>
                                          <p:spTgt spid="655383"/>
                                        </p:tgtEl>
                                        <p:attrNameLst>
                                          <p:attrName>style.visibility</p:attrName>
                                        </p:attrNameLst>
                                      </p:cBhvr>
                                      <p:to>
                                        <p:strVal val="hidden"/>
                                      </p:to>
                                    </p:set>
                                  </p:childTnLst>
                                </p:cTn>
                              </p:par>
                              <p:par>
                                <p:cTn id="126" presetID="9" presetClass="exit" presetSubtype="0" fill="hold" grpId="0" nodeType="withEffect">
                                  <p:stCondLst>
                                    <p:cond delay="0"/>
                                  </p:stCondLst>
                                  <p:childTnLst>
                                    <p:animEffect transition="out" filter="dissolve">
                                      <p:cBhvr>
                                        <p:cTn id="127" dur="500"/>
                                        <p:tgtEl>
                                          <p:spTgt spid="655384"/>
                                        </p:tgtEl>
                                      </p:cBhvr>
                                    </p:animEffect>
                                    <p:set>
                                      <p:cBhvr>
                                        <p:cTn id="128" dur="1" fill="hold">
                                          <p:stCondLst>
                                            <p:cond delay="499"/>
                                          </p:stCondLst>
                                        </p:cTn>
                                        <p:tgtEl>
                                          <p:spTgt spid="655384"/>
                                        </p:tgtEl>
                                        <p:attrNameLst>
                                          <p:attrName>style.visibility</p:attrName>
                                        </p:attrNameLst>
                                      </p:cBhvr>
                                      <p:to>
                                        <p:strVal val="hidden"/>
                                      </p:to>
                                    </p:set>
                                  </p:childTnLst>
                                </p:cTn>
                              </p:par>
                              <p:par>
                                <p:cTn id="129" presetID="9" presetClass="exit" presetSubtype="0" fill="hold" grpId="0" nodeType="withEffect">
                                  <p:stCondLst>
                                    <p:cond delay="0"/>
                                  </p:stCondLst>
                                  <p:childTnLst>
                                    <p:animEffect transition="out" filter="dissolve">
                                      <p:cBhvr>
                                        <p:cTn id="130" dur="500"/>
                                        <p:tgtEl>
                                          <p:spTgt spid="655382"/>
                                        </p:tgtEl>
                                      </p:cBhvr>
                                    </p:animEffect>
                                    <p:set>
                                      <p:cBhvr>
                                        <p:cTn id="131" dur="1" fill="hold">
                                          <p:stCondLst>
                                            <p:cond delay="499"/>
                                          </p:stCondLst>
                                        </p:cTn>
                                        <p:tgtEl>
                                          <p:spTgt spid="655382"/>
                                        </p:tgtEl>
                                        <p:attrNameLst>
                                          <p:attrName>style.visibility</p:attrName>
                                        </p:attrNameLst>
                                      </p:cBhvr>
                                      <p:to>
                                        <p:strVal val="hidden"/>
                                      </p:to>
                                    </p:set>
                                  </p:childTnLst>
                                </p:cTn>
                              </p:par>
                              <p:par>
                                <p:cTn id="132" presetID="37" presetClass="entr" presetSubtype="0" fill="hold" grpId="0" nodeType="withEffect">
                                  <p:stCondLst>
                                    <p:cond delay="0"/>
                                  </p:stCondLst>
                                  <p:iterate type="lt">
                                    <p:tmPct val="0"/>
                                  </p:iterate>
                                  <p:childTnLst>
                                    <p:set>
                                      <p:cBhvr>
                                        <p:cTn id="133" dur="1" fill="hold">
                                          <p:stCondLst>
                                            <p:cond delay="0"/>
                                          </p:stCondLst>
                                        </p:cTn>
                                        <p:tgtEl>
                                          <p:spTgt spid="655364"/>
                                        </p:tgtEl>
                                        <p:attrNameLst>
                                          <p:attrName>style.visibility</p:attrName>
                                        </p:attrNameLst>
                                      </p:cBhvr>
                                      <p:to>
                                        <p:strVal val="visible"/>
                                      </p:to>
                                    </p:set>
                                    <p:animEffect transition="in" filter="fade">
                                      <p:cBhvr>
                                        <p:cTn id="134" dur="1000"/>
                                        <p:tgtEl>
                                          <p:spTgt spid="655364"/>
                                        </p:tgtEl>
                                      </p:cBhvr>
                                    </p:animEffect>
                                    <p:anim calcmode="lin" valueType="num">
                                      <p:cBhvr>
                                        <p:cTn id="135" dur="1000" fill="hold"/>
                                        <p:tgtEl>
                                          <p:spTgt spid="655364"/>
                                        </p:tgtEl>
                                        <p:attrNameLst>
                                          <p:attrName>ppt_x</p:attrName>
                                        </p:attrNameLst>
                                      </p:cBhvr>
                                      <p:tavLst>
                                        <p:tav tm="0">
                                          <p:val>
                                            <p:strVal val="#ppt_x"/>
                                          </p:val>
                                        </p:tav>
                                        <p:tav tm="100000">
                                          <p:val>
                                            <p:strVal val="#ppt_x"/>
                                          </p:val>
                                        </p:tav>
                                      </p:tavLst>
                                    </p:anim>
                                    <p:anim calcmode="lin" valueType="num">
                                      <p:cBhvr>
                                        <p:cTn id="136" dur="900" decel="100000" fill="hold"/>
                                        <p:tgtEl>
                                          <p:spTgt spid="655364"/>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655364"/>
                                        </p:tgtEl>
                                        <p:attrNameLst>
                                          <p:attrName>ppt_y</p:attrName>
                                        </p:attrNameLst>
                                      </p:cBhvr>
                                      <p:tavLst>
                                        <p:tav tm="0">
                                          <p:val>
                                            <p:strVal val="#ppt_y-.03"/>
                                          </p:val>
                                        </p:tav>
                                        <p:tav tm="100000">
                                          <p:val>
                                            <p:strVal val="#ppt_y"/>
                                          </p:val>
                                        </p:tav>
                                      </p:tavLst>
                                    </p:anim>
                                  </p:childTnLst>
                                </p:cTn>
                              </p:par>
                            </p:childTnLst>
                          </p:cTn>
                        </p:par>
                        <p:par>
                          <p:cTn id="138" fill="hold">
                            <p:stCondLst>
                              <p:cond delay="1000"/>
                            </p:stCondLst>
                            <p:childTnLst>
                              <p:par>
                                <p:cTn id="139" presetID="0" presetClass="path" presetSubtype="0" accel="50000" decel="50000" fill="hold" grpId="3" nodeType="afterEffect">
                                  <p:stCondLst>
                                    <p:cond delay="0"/>
                                  </p:stCondLst>
                                  <p:iterate type="lt">
                                    <p:tmPct val="0"/>
                                  </p:iterate>
                                  <p:childTnLst>
                                    <p:animMotion origin="layout" path="M 0 0 L -0.18993 0 " pathEditMode="relative" ptsTypes="AA">
                                      <p:cBhvr>
                                        <p:cTn id="140" dur="2000" fill="hold"/>
                                        <p:tgtEl>
                                          <p:spTgt spid="655364"/>
                                        </p:tgtEl>
                                        <p:attrNameLst>
                                          <p:attrName>ppt_x</p:attrName>
                                          <p:attrName>ppt_y</p:attrName>
                                        </p:attrNameLst>
                                      </p:cBhvr>
                                    </p:animMotion>
                                  </p:childTnLst>
                                </p:cTn>
                              </p:par>
                              <p:par>
                                <p:cTn id="141" presetID="0" presetClass="path" presetSubtype="0" accel="50000" decel="50000" fill="hold" nodeType="withEffect">
                                  <p:stCondLst>
                                    <p:cond delay="0"/>
                                  </p:stCondLst>
                                  <p:childTnLst>
                                    <p:animMotion origin="layout" path="M 0 0 L -0.18993 0 " pathEditMode="relative" ptsTypes="AA">
                                      <p:cBhvr>
                                        <p:cTn id="142" dur="2000" fill="hold"/>
                                        <p:tgtEl>
                                          <p:spTgt spid="2"/>
                                        </p:tgtEl>
                                        <p:attrNameLst>
                                          <p:attrName>ppt_x</p:attrName>
                                          <p:attrName>ppt_y</p:attrName>
                                        </p:attrNameLst>
                                      </p:cBhvr>
                                    </p:animMotion>
                                  </p:childTnLst>
                                </p:cTn>
                              </p:par>
                              <p:par>
                                <p:cTn id="143" presetID="0" presetClass="path" presetSubtype="0" accel="50000" decel="50000" fill="hold" nodeType="withEffect">
                                  <p:stCondLst>
                                    <p:cond delay="0"/>
                                  </p:stCondLst>
                                  <p:childTnLst>
                                    <p:animMotion origin="layout" path="M 0 0 L -0.18993 0 " pathEditMode="relative" ptsTypes="AA">
                                      <p:cBhvr>
                                        <p:cTn id="144" dur="2000" fill="hold"/>
                                        <p:tgtEl>
                                          <p:spTgt spid="3"/>
                                        </p:tgtEl>
                                        <p:attrNameLst>
                                          <p:attrName>ppt_x</p:attrName>
                                          <p:attrName>ppt_y</p:attrName>
                                        </p:attrNameLst>
                                      </p:cBhvr>
                                    </p:animMotion>
                                  </p:childTnLst>
                                </p:cTn>
                              </p:par>
                              <p:par>
                                <p:cTn id="145" presetID="0" presetClass="path" presetSubtype="0" accel="50000" decel="50000" fill="hold" nodeType="withEffect">
                                  <p:stCondLst>
                                    <p:cond delay="0"/>
                                  </p:stCondLst>
                                  <p:childTnLst>
                                    <p:animMotion origin="layout" path="M 0 0 L -0.18993 0 " pathEditMode="relative" ptsTypes="AA">
                                      <p:cBhvr>
                                        <p:cTn id="146" dur="2000" fill="hold"/>
                                        <p:tgtEl>
                                          <p:spTgt spid="4"/>
                                        </p:tgtEl>
                                        <p:attrNameLst>
                                          <p:attrName>ppt_x</p:attrName>
                                          <p:attrName>ppt_y</p:attrName>
                                        </p:attrNameLst>
                                      </p:cBhvr>
                                    </p:animMotion>
                                  </p:childTnLst>
                                </p:cTn>
                              </p:par>
                              <p:par>
                                <p:cTn id="147" presetID="0" presetClass="path" presetSubtype="0" accel="50000" decel="50000" fill="hold" nodeType="withEffect">
                                  <p:stCondLst>
                                    <p:cond delay="0"/>
                                  </p:stCondLst>
                                  <p:childTnLst>
                                    <p:animMotion origin="layout" path="M 0 0 L -0.18993 0 " pathEditMode="relative" ptsTypes="AA">
                                      <p:cBhvr>
                                        <p:cTn id="148" dur="2000" fill="hold"/>
                                        <p:tgtEl>
                                          <p:spTgt spid="5"/>
                                        </p:tgtEl>
                                        <p:attrNameLst>
                                          <p:attrName>ppt_x</p:attrName>
                                          <p:attrName>ppt_y</p:attrName>
                                        </p:attrNameLst>
                                      </p:cBhvr>
                                    </p:animMotion>
                                  </p:childTnLst>
                                </p:cTn>
                              </p:par>
                              <p:par>
                                <p:cTn id="149" presetID="0" presetClass="path" presetSubtype="0" accel="50000" decel="50000" fill="hold" nodeType="withEffect">
                                  <p:stCondLst>
                                    <p:cond delay="0"/>
                                  </p:stCondLst>
                                  <p:childTnLst>
                                    <p:animMotion origin="layout" path="M 0 0 L -0.18993 0 " pathEditMode="relative" ptsTypes="AA">
                                      <p:cBhvr>
                                        <p:cTn id="150" dur="2000" fill="hold"/>
                                        <p:tgtEl>
                                          <p:spTgt spid="6"/>
                                        </p:tgtEl>
                                        <p:attrNameLst>
                                          <p:attrName>ppt_x</p:attrName>
                                          <p:attrName>ppt_y</p:attrName>
                                        </p:attrNameLst>
                                      </p:cBhvr>
                                    </p:animMotion>
                                  </p:childTnLst>
                                </p:cTn>
                              </p:par>
                            </p:childTnLst>
                          </p:cTn>
                        </p:par>
                      </p:childTnLst>
                    </p:cTn>
                  </p:par>
                  <p:par>
                    <p:cTn id="151" fill="hold">
                      <p:stCondLst>
                        <p:cond delay="indefinite"/>
                      </p:stCondLst>
                      <p:childTnLst>
                        <p:par>
                          <p:cTn id="152" fill="hold">
                            <p:stCondLst>
                              <p:cond delay="0"/>
                            </p:stCondLst>
                            <p:childTnLst>
                              <p:par>
                                <p:cTn id="153" presetID="47" presetClass="entr" presetSubtype="0" fill="hold" grpId="0" nodeType="clickEffect">
                                  <p:stCondLst>
                                    <p:cond delay="0"/>
                                  </p:stCondLst>
                                  <p:childTnLst>
                                    <p:set>
                                      <p:cBhvr>
                                        <p:cTn id="154" dur="1" fill="hold">
                                          <p:stCondLst>
                                            <p:cond delay="0"/>
                                          </p:stCondLst>
                                        </p:cTn>
                                        <p:tgtEl>
                                          <p:spTgt spid="655365"/>
                                        </p:tgtEl>
                                        <p:attrNameLst>
                                          <p:attrName>style.visibility</p:attrName>
                                        </p:attrNameLst>
                                      </p:cBhvr>
                                      <p:to>
                                        <p:strVal val="visible"/>
                                      </p:to>
                                    </p:set>
                                    <p:animEffect transition="in" filter="fade">
                                      <p:cBhvr>
                                        <p:cTn id="155" dur="1000"/>
                                        <p:tgtEl>
                                          <p:spTgt spid="655365"/>
                                        </p:tgtEl>
                                      </p:cBhvr>
                                    </p:animEffect>
                                    <p:anim calcmode="lin" valueType="num">
                                      <p:cBhvr>
                                        <p:cTn id="156" dur="1000" fill="hold"/>
                                        <p:tgtEl>
                                          <p:spTgt spid="655365"/>
                                        </p:tgtEl>
                                        <p:attrNameLst>
                                          <p:attrName>ppt_x</p:attrName>
                                        </p:attrNameLst>
                                      </p:cBhvr>
                                      <p:tavLst>
                                        <p:tav tm="0">
                                          <p:val>
                                            <p:strVal val="#ppt_x"/>
                                          </p:val>
                                        </p:tav>
                                        <p:tav tm="100000">
                                          <p:val>
                                            <p:strVal val="#ppt_x"/>
                                          </p:val>
                                        </p:tav>
                                      </p:tavLst>
                                    </p:anim>
                                    <p:anim calcmode="lin" valueType="num">
                                      <p:cBhvr>
                                        <p:cTn id="157" dur="1000" fill="hold"/>
                                        <p:tgtEl>
                                          <p:spTgt spid="65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4" grpId="0"/>
      <p:bldP spid="655364" grpId="1"/>
      <p:bldP spid="655364" grpId="2"/>
      <p:bldP spid="655364" grpId="3"/>
      <p:bldP spid="655365" grpId="0"/>
      <p:bldP spid="655381" grpId="0"/>
      <p:bldP spid="655381" grpId="1"/>
      <p:bldP spid="655381" grpId="2"/>
      <p:bldP spid="655382" grpId="0"/>
      <p:bldP spid="655382" grpId="1"/>
      <p:bldP spid="655382" grpId="2"/>
      <p:bldP spid="655383" grpId="0"/>
      <p:bldP spid="655383" grpId="1"/>
      <p:bldP spid="655383" grpId="2"/>
      <p:bldP spid="655384" grpId="0"/>
      <p:bldP spid="655384" grpId="1"/>
      <p:bldP spid="655384" grpId="2"/>
      <p:bldP spid="655385" grpId="0"/>
      <p:bldP spid="655385" grpId="1"/>
      <p:bldP spid="655385" grpId="2"/>
      <p:bldP spid="655388" grpId="0"/>
      <p:bldP spid="65538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36" name="Rectangle 16"/>
          <p:cNvSpPr>
            <a:spLocks noChangeArrowheads="1"/>
          </p:cNvSpPr>
          <p:nvPr/>
        </p:nvSpPr>
        <p:spPr bwMode="auto">
          <a:xfrm>
            <a:off x="7092950" y="5372100"/>
            <a:ext cx="696913"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InBr</a:t>
            </a:r>
            <a:r>
              <a:rPr lang="en-US" sz="1800" baseline="-30000">
                <a:latin typeface="Arial" charset="0"/>
                <a:ea typeface="Times New Roman" pitchFamily="18" charset="0"/>
                <a:cs typeface="Arial" charset="0"/>
              </a:rPr>
              <a:t>3</a:t>
            </a:r>
          </a:p>
        </p:txBody>
      </p:sp>
      <p:sp>
        <p:nvSpPr>
          <p:cNvPr id="517135" name="Rectangle 15"/>
          <p:cNvSpPr>
            <a:spLocks noChangeArrowheads="1"/>
          </p:cNvSpPr>
          <p:nvPr/>
        </p:nvSpPr>
        <p:spPr bwMode="auto">
          <a:xfrm>
            <a:off x="4248150" y="5329238"/>
            <a:ext cx="625475"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BaS</a:t>
            </a:r>
          </a:p>
        </p:txBody>
      </p:sp>
      <p:sp>
        <p:nvSpPr>
          <p:cNvPr id="61444" name="Rectangle 2"/>
          <p:cNvSpPr>
            <a:spLocks noGrp="1" noChangeArrowheads="1"/>
          </p:cNvSpPr>
          <p:nvPr>
            <p:ph type="title"/>
          </p:nvPr>
        </p:nvSpPr>
        <p:spPr/>
        <p:txBody>
          <a:bodyPr/>
          <a:lstStyle/>
          <a:p>
            <a:pPr eaLnBrk="1" hangingPunct="1"/>
            <a:r>
              <a:rPr lang="en-US" smtClean="0">
                <a:latin typeface="Arial" charset="0"/>
              </a:rPr>
              <a:t>Criss-Cross Rule</a:t>
            </a:r>
          </a:p>
        </p:txBody>
      </p:sp>
      <p:sp>
        <p:nvSpPr>
          <p:cNvPr id="61445"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17127" name="Freeform 7"/>
          <p:cNvSpPr>
            <a:spLocks/>
          </p:cNvSpPr>
          <p:nvPr/>
        </p:nvSpPr>
        <p:spPr bwMode="auto">
          <a:xfrm>
            <a:off x="1517650" y="4122738"/>
            <a:ext cx="579438" cy="660400"/>
          </a:xfrm>
          <a:custGeom>
            <a:avLst/>
            <a:gdLst>
              <a:gd name="T0" fmla="*/ 0 w 914"/>
              <a:gd name="T1" fmla="*/ 0 h 1039"/>
              <a:gd name="T2" fmla="*/ 579438 w 914"/>
              <a:gd name="T3" fmla="*/ 660400 h 1039"/>
              <a:gd name="T4" fmla="*/ 0 60000 65536"/>
              <a:gd name="T5" fmla="*/ 0 60000 65536"/>
              <a:gd name="T6" fmla="*/ 0 w 914"/>
              <a:gd name="T7" fmla="*/ 0 h 1039"/>
              <a:gd name="T8" fmla="*/ 914 w 914"/>
              <a:gd name="T9" fmla="*/ 1039 h 1039"/>
            </a:gdLst>
            <a:ahLst/>
            <a:cxnLst>
              <a:cxn ang="T4">
                <a:pos x="T0" y="T1"/>
              </a:cxn>
              <a:cxn ang="T5">
                <a:pos x="T2" y="T3"/>
              </a:cxn>
            </a:cxnLst>
            <a:rect l="T6" t="T7" r="T8" b="T9"/>
            <a:pathLst>
              <a:path w="914" h="1039">
                <a:moveTo>
                  <a:pt x="0" y="0"/>
                </a:moveTo>
                <a:lnTo>
                  <a:pt x="914" y="1039"/>
                </a:lnTo>
              </a:path>
            </a:pathLst>
          </a:custGeom>
          <a:noFill/>
          <a:ln w="9525">
            <a:solidFill>
              <a:srgbClr val="000000"/>
            </a:solidFill>
            <a:round/>
            <a:headEnd/>
            <a:tailEnd type="triangle" w="med" len="med"/>
          </a:ln>
        </p:spPr>
        <p:txBody>
          <a:bodyPr/>
          <a:lstStyle/>
          <a:p>
            <a:endParaRPr lang="en-US"/>
          </a:p>
        </p:txBody>
      </p:sp>
      <p:sp>
        <p:nvSpPr>
          <p:cNvPr id="517128" name="Freeform 8"/>
          <p:cNvSpPr>
            <a:spLocks/>
          </p:cNvSpPr>
          <p:nvPr/>
        </p:nvSpPr>
        <p:spPr bwMode="auto">
          <a:xfrm>
            <a:off x="1825625" y="4121150"/>
            <a:ext cx="604838" cy="660400"/>
          </a:xfrm>
          <a:custGeom>
            <a:avLst/>
            <a:gdLst>
              <a:gd name="T0" fmla="*/ 604838 w 952"/>
              <a:gd name="T1" fmla="*/ 0 h 1039"/>
              <a:gd name="T2" fmla="*/ 0 w 952"/>
              <a:gd name="T3" fmla="*/ 660400 h 1039"/>
              <a:gd name="T4" fmla="*/ 0 60000 65536"/>
              <a:gd name="T5" fmla="*/ 0 60000 65536"/>
              <a:gd name="T6" fmla="*/ 0 w 952"/>
              <a:gd name="T7" fmla="*/ 0 h 1039"/>
              <a:gd name="T8" fmla="*/ 952 w 952"/>
              <a:gd name="T9" fmla="*/ 1039 h 1039"/>
            </a:gdLst>
            <a:ahLst/>
            <a:cxnLst>
              <a:cxn ang="T4">
                <a:pos x="T0" y="T1"/>
              </a:cxn>
              <a:cxn ang="T5">
                <a:pos x="T2" y="T3"/>
              </a:cxn>
            </a:cxnLst>
            <a:rect l="T6" t="T7" r="T8" b="T9"/>
            <a:pathLst>
              <a:path w="952" h="1039">
                <a:moveTo>
                  <a:pt x="952" y="0"/>
                </a:moveTo>
                <a:lnTo>
                  <a:pt x="0" y="1039"/>
                </a:lnTo>
              </a:path>
            </a:pathLst>
          </a:custGeom>
          <a:noFill/>
          <a:ln w="9525">
            <a:solidFill>
              <a:srgbClr val="000000"/>
            </a:solidFill>
            <a:round/>
            <a:headEnd/>
            <a:tailEnd type="triangle" w="med" len="med"/>
          </a:ln>
        </p:spPr>
        <p:txBody>
          <a:bodyPr/>
          <a:lstStyle/>
          <a:p>
            <a:endParaRPr lang="en-US"/>
          </a:p>
        </p:txBody>
      </p:sp>
      <p:sp>
        <p:nvSpPr>
          <p:cNvPr id="517129" name="Freeform 9"/>
          <p:cNvSpPr>
            <a:spLocks/>
          </p:cNvSpPr>
          <p:nvPr/>
        </p:nvSpPr>
        <p:spPr bwMode="auto">
          <a:xfrm>
            <a:off x="4273550" y="4146550"/>
            <a:ext cx="596900" cy="696913"/>
          </a:xfrm>
          <a:custGeom>
            <a:avLst/>
            <a:gdLst>
              <a:gd name="T0" fmla="*/ 0 w 939"/>
              <a:gd name="T1" fmla="*/ 0 h 1097"/>
              <a:gd name="T2" fmla="*/ 596900 w 939"/>
              <a:gd name="T3" fmla="*/ 696913 h 1097"/>
              <a:gd name="T4" fmla="*/ 0 60000 65536"/>
              <a:gd name="T5" fmla="*/ 0 60000 65536"/>
              <a:gd name="T6" fmla="*/ 0 w 939"/>
              <a:gd name="T7" fmla="*/ 0 h 1097"/>
              <a:gd name="T8" fmla="*/ 939 w 939"/>
              <a:gd name="T9" fmla="*/ 1097 h 1097"/>
            </a:gdLst>
            <a:ahLst/>
            <a:cxnLst>
              <a:cxn ang="T4">
                <a:pos x="T0" y="T1"/>
              </a:cxn>
              <a:cxn ang="T5">
                <a:pos x="T2" y="T3"/>
              </a:cxn>
            </a:cxnLst>
            <a:rect l="T6" t="T7" r="T8" b="T9"/>
            <a:pathLst>
              <a:path w="939" h="1097">
                <a:moveTo>
                  <a:pt x="0" y="0"/>
                </a:moveTo>
                <a:lnTo>
                  <a:pt x="939" y="1097"/>
                </a:lnTo>
              </a:path>
            </a:pathLst>
          </a:custGeom>
          <a:noFill/>
          <a:ln w="9525">
            <a:solidFill>
              <a:srgbClr val="000000"/>
            </a:solidFill>
            <a:round/>
            <a:headEnd/>
            <a:tailEnd type="triangle" w="med" len="med"/>
          </a:ln>
        </p:spPr>
        <p:txBody>
          <a:bodyPr/>
          <a:lstStyle/>
          <a:p>
            <a:endParaRPr lang="en-US"/>
          </a:p>
        </p:txBody>
      </p:sp>
      <p:sp>
        <p:nvSpPr>
          <p:cNvPr id="517130" name="Freeform 10"/>
          <p:cNvSpPr>
            <a:spLocks/>
          </p:cNvSpPr>
          <p:nvPr/>
        </p:nvSpPr>
        <p:spPr bwMode="auto">
          <a:xfrm>
            <a:off x="4540250" y="4148138"/>
            <a:ext cx="588963" cy="684212"/>
          </a:xfrm>
          <a:custGeom>
            <a:avLst/>
            <a:gdLst>
              <a:gd name="T0" fmla="*/ 588963 w 926"/>
              <a:gd name="T1" fmla="*/ 0 h 1077"/>
              <a:gd name="T2" fmla="*/ 0 w 926"/>
              <a:gd name="T3" fmla="*/ 684212 h 1077"/>
              <a:gd name="T4" fmla="*/ 0 60000 65536"/>
              <a:gd name="T5" fmla="*/ 0 60000 65536"/>
              <a:gd name="T6" fmla="*/ 0 w 926"/>
              <a:gd name="T7" fmla="*/ 0 h 1077"/>
              <a:gd name="T8" fmla="*/ 926 w 926"/>
              <a:gd name="T9" fmla="*/ 1077 h 1077"/>
            </a:gdLst>
            <a:ahLst/>
            <a:cxnLst>
              <a:cxn ang="T4">
                <a:pos x="T0" y="T1"/>
              </a:cxn>
              <a:cxn ang="T5">
                <a:pos x="T2" y="T3"/>
              </a:cxn>
            </a:cxnLst>
            <a:rect l="T6" t="T7" r="T8" b="T9"/>
            <a:pathLst>
              <a:path w="926" h="1077">
                <a:moveTo>
                  <a:pt x="926" y="0"/>
                </a:moveTo>
                <a:lnTo>
                  <a:pt x="0" y="1077"/>
                </a:lnTo>
              </a:path>
            </a:pathLst>
          </a:custGeom>
          <a:noFill/>
          <a:ln w="9525">
            <a:solidFill>
              <a:srgbClr val="000000"/>
            </a:solidFill>
            <a:round/>
            <a:headEnd/>
            <a:tailEnd type="triangle" w="med" len="med"/>
          </a:ln>
        </p:spPr>
        <p:txBody>
          <a:bodyPr/>
          <a:lstStyle/>
          <a:p>
            <a:endParaRPr lang="en-US"/>
          </a:p>
        </p:txBody>
      </p:sp>
      <p:sp>
        <p:nvSpPr>
          <p:cNvPr id="517131" name="Freeform 11"/>
          <p:cNvSpPr>
            <a:spLocks/>
          </p:cNvSpPr>
          <p:nvPr/>
        </p:nvSpPr>
        <p:spPr bwMode="auto">
          <a:xfrm>
            <a:off x="7032625" y="4121150"/>
            <a:ext cx="620713" cy="704850"/>
          </a:xfrm>
          <a:custGeom>
            <a:avLst/>
            <a:gdLst>
              <a:gd name="T0" fmla="*/ 0 w 977"/>
              <a:gd name="T1" fmla="*/ 0 h 1110"/>
              <a:gd name="T2" fmla="*/ 620713 w 977"/>
              <a:gd name="T3" fmla="*/ 704850 h 1110"/>
              <a:gd name="T4" fmla="*/ 0 60000 65536"/>
              <a:gd name="T5" fmla="*/ 0 60000 65536"/>
              <a:gd name="T6" fmla="*/ 0 w 977"/>
              <a:gd name="T7" fmla="*/ 0 h 1110"/>
              <a:gd name="T8" fmla="*/ 977 w 977"/>
              <a:gd name="T9" fmla="*/ 1110 h 1110"/>
            </a:gdLst>
            <a:ahLst/>
            <a:cxnLst>
              <a:cxn ang="T4">
                <a:pos x="T0" y="T1"/>
              </a:cxn>
              <a:cxn ang="T5">
                <a:pos x="T2" y="T3"/>
              </a:cxn>
            </a:cxnLst>
            <a:rect l="T6" t="T7" r="T8" b="T9"/>
            <a:pathLst>
              <a:path w="977" h="1110">
                <a:moveTo>
                  <a:pt x="0" y="0"/>
                </a:moveTo>
                <a:lnTo>
                  <a:pt x="977" y="1110"/>
                </a:lnTo>
              </a:path>
            </a:pathLst>
          </a:custGeom>
          <a:noFill/>
          <a:ln w="9525">
            <a:solidFill>
              <a:srgbClr val="000000"/>
            </a:solidFill>
            <a:round/>
            <a:headEnd/>
            <a:tailEnd type="triangle" w="med" len="med"/>
          </a:ln>
        </p:spPr>
        <p:txBody>
          <a:bodyPr/>
          <a:lstStyle/>
          <a:p>
            <a:endParaRPr lang="en-US"/>
          </a:p>
        </p:txBody>
      </p:sp>
      <p:sp>
        <p:nvSpPr>
          <p:cNvPr id="517132" name="Freeform 12"/>
          <p:cNvSpPr>
            <a:spLocks/>
          </p:cNvSpPr>
          <p:nvPr/>
        </p:nvSpPr>
        <p:spPr bwMode="auto">
          <a:xfrm>
            <a:off x="7285038" y="4098925"/>
            <a:ext cx="723900" cy="684213"/>
          </a:xfrm>
          <a:custGeom>
            <a:avLst/>
            <a:gdLst>
              <a:gd name="T0" fmla="*/ 723900 w 1139"/>
              <a:gd name="T1" fmla="*/ 0 h 1077"/>
              <a:gd name="T2" fmla="*/ 0 w 1139"/>
              <a:gd name="T3" fmla="*/ 684213 h 1077"/>
              <a:gd name="T4" fmla="*/ 0 60000 65536"/>
              <a:gd name="T5" fmla="*/ 0 60000 65536"/>
              <a:gd name="T6" fmla="*/ 0 w 1139"/>
              <a:gd name="T7" fmla="*/ 0 h 1077"/>
              <a:gd name="T8" fmla="*/ 1139 w 1139"/>
              <a:gd name="T9" fmla="*/ 1077 h 1077"/>
            </a:gdLst>
            <a:ahLst/>
            <a:cxnLst>
              <a:cxn ang="T4">
                <a:pos x="T0" y="T1"/>
              </a:cxn>
              <a:cxn ang="T5">
                <a:pos x="T2" y="T3"/>
              </a:cxn>
            </a:cxnLst>
            <a:rect l="T6" t="T7" r="T8" b="T9"/>
            <a:pathLst>
              <a:path w="1139" h="1077">
                <a:moveTo>
                  <a:pt x="1139" y="0"/>
                </a:moveTo>
                <a:lnTo>
                  <a:pt x="0" y="1077"/>
                </a:lnTo>
              </a:path>
            </a:pathLst>
          </a:custGeom>
          <a:noFill/>
          <a:ln w="9525">
            <a:solidFill>
              <a:srgbClr val="000000"/>
            </a:solidFill>
            <a:round/>
            <a:headEnd/>
            <a:tailEnd type="triangle" w="med" len="med"/>
          </a:ln>
        </p:spPr>
        <p:txBody>
          <a:bodyPr/>
          <a:lstStyle/>
          <a:p>
            <a:endParaRPr lang="en-US"/>
          </a:p>
        </p:txBody>
      </p:sp>
      <p:sp>
        <p:nvSpPr>
          <p:cNvPr id="517133" name="Rectangle 13"/>
          <p:cNvSpPr>
            <a:spLocks noChangeArrowheads="1"/>
          </p:cNvSpPr>
          <p:nvPr/>
        </p:nvSpPr>
        <p:spPr bwMode="auto">
          <a:xfrm>
            <a:off x="1023938" y="1717675"/>
            <a:ext cx="5683250" cy="1465263"/>
          </a:xfrm>
          <a:prstGeom prst="rect">
            <a:avLst/>
          </a:prstGeom>
          <a:noFill/>
          <a:ln w="9525">
            <a:noFill/>
            <a:miter lim="800000"/>
            <a:headEnd/>
            <a:tailEnd/>
          </a:ln>
        </p:spPr>
        <p:txBody>
          <a:bodyPr wrap="none" anchor="ctr">
            <a:spAutoFit/>
          </a:bodyPr>
          <a:lstStyle/>
          <a:p>
            <a:r>
              <a:rPr lang="en-US" sz="1800" b="1">
                <a:solidFill>
                  <a:schemeClr val="hlink"/>
                </a:solidFill>
                <a:latin typeface="Arial" charset="0"/>
                <a:ea typeface="Times New Roman" pitchFamily="18" charset="0"/>
                <a:cs typeface="Arial" charset="0"/>
              </a:rPr>
              <a:t>criss-cross rule</a:t>
            </a:r>
            <a:r>
              <a:rPr lang="en-US" sz="1800">
                <a:latin typeface="Arial" charset="0"/>
                <a:ea typeface="Times New Roman" pitchFamily="18" charset="0"/>
                <a:cs typeface="Arial" charset="0"/>
              </a:rPr>
              <a:t>: 	</a:t>
            </a:r>
          </a:p>
          <a:p>
            <a:r>
              <a:rPr lang="en-US" sz="1800">
                <a:latin typeface="Arial" charset="0"/>
                <a:ea typeface="Times New Roman" pitchFamily="18" charset="0"/>
                <a:cs typeface="Arial" charset="0"/>
              </a:rPr>
              <a:t>	charge on cation / </a:t>
            </a:r>
            <a:r>
              <a:rPr lang="en-US" sz="1800" u="sng">
                <a:latin typeface="Arial" charset="0"/>
                <a:ea typeface="Times New Roman" pitchFamily="18" charset="0"/>
                <a:cs typeface="Arial" charset="0"/>
              </a:rPr>
              <a:t>anion</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“becomes” subscript of anion / </a:t>
            </a:r>
            <a:r>
              <a:rPr lang="en-US" sz="1800" u="sng">
                <a:latin typeface="Arial" charset="0"/>
                <a:ea typeface="Times New Roman" pitchFamily="18" charset="0"/>
                <a:cs typeface="Arial" charset="0"/>
              </a:rPr>
              <a:t>cation</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a:t>
            </a:r>
          </a:p>
          <a:p>
            <a:pPr eaLnBrk="0" hangingPunct="0"/>
            <a:r>
              <a:rPr lang="en-US" sz="1800">
                <a:latin typeface="Arial" charset="0"/>
                <a:ea typeface="Times New Roman" pitchFamily="18" charset="0"/>
                <a:cs typeface="Arial" charset="0"/>
              </a:rPr>
              <a:t>		** </a:t>
            </a:r>
            <a:r>
              <a:rPr lang="en-US" sz="1800">
                <a:solidFill>
                  <a:srgbClr val="FF0000"/>
                </a:solidFill>
                <a:latin typeface="Arial" charset="0"/>
                <a:ea typeface="Times New Roman" pitchFamily="18" charset="0"/>
                <a:cs typeface="Arial" charset="0"/>
              </a:rPr>
              <a:t>Warning: Reduce to lowest terms.</a:t>
            </a:r>
            <a:endParaRPr lang="en-US" sz="2400">
              <a:latin typeface="Times New Roman" pitchFamily="18" charset="0"/>
              <a:ea typeface="Times New Roman" pitchFamily="18" charset="0"/>
              <a:cs typeface="Arial" charset="0"/>
            </a:endParaRPr>
          </a:p>
        </p:txBody>
      </p:sp>
      <p:sp>
        <p:nvSpPr>
          <p:cNvPr id="517134" name="Rectangle 14"/>
          <p:cNvSpPr>
            <a:spLocks noChangeArrowheads="1"/>
          </p:cNvSpPr>
          <p:nvPr/>
        </p:nvSpPr>
        <p:spPr bwMode="auto">
          <a:xfrm>
            <a:off x="1512888" y="5281613"/>
            <a:ext cx="742950"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Al</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3</a:t>
            </a:r>
          </a:p>
        </p:txBody>
      </p:sp>
      <p:sp>
        <p:nvSpPr>
          <p:cNvPr id="517137" name="Rectangle 17"/>
          <p:cNvSpPr>
            <a:spLocks noChangeArrowheads="1"/>
          </p:cNvSpPr>
          <p:nvPr/>
        </p:nvSpPr>
        <p:spPr bwMode="auto">
          <a:xfrm>
            <a:off x="1136650" y="3848100"/>
            <a:ext cx="1541463"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Al</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and  O</a:t>
            </a:r>
            <a:r>
              <a:rPr lang="en-US" sz="1800" baseline="30000">
                <a:latin typeface="Arial" charset="0"/>
                <a:ea typeface="Times New Roman" pitchFamily="18" charset="0"/>
                <a:cs typeface="Arial" charset="0"/>
              </a:rPr>
              <a:t>2–</a:t>
            </a:r>
          </a:p>
        </p:txBody>
      </p:sp>
      <p:sp>
        <p:nvSpPr>
          <p:cNvPr id="517138" name="Rectangle 18"/>
          <p:cNvSpPr>
            <a:spLocks noChangeArrowheads="1"/>
          </p:cNvSpPr>
          <p:nvPr/>
        </p:nvSpPr>
        <p:spPr bwMode="auto">
          <a:xfrm>
            <a:off x="1428750" y="4672013"/>
            <a:ext cx="7969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Al</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O</a:t>
            </a:r>
            <a:r>
              <a:rPr lang="en-US" sz="1800" baseline="-30000">
                <a:latin typeface="Arial" charset="0"/>
                <a:ea typeface="Times New Roman" pitchFamily="18" charset="0"/>
                <a:cs typeface="Arial" charset="0"/>
              </a:rPr>
              <a:t>3</a:t>
            </a:r>
          </a:p>
        </p:txBody>
      </p:sp>
      <p:sp>
        <p:nvSpPr>
          <p:cNvPr id="517139" name="Rectangle 19"/>
          <p:cNvSpPr>
            <a:spLocks noChangeArrowheads="1"/>
          </p:cNvSpPr>
          <p:nvPr/>
        </p:nvSpPr>
        <p:spPr bwMode="auto">
          <a:xfrm>
            <a:off x="3776663" y="3849688"/>
            <a:ext cx="1592262"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and  S</a:t>
            </a:r>
            <a:r>
              <a:rPr lang="en-US" sz="1800" baseline="30000">
                <a:latin typeface="Arial" charset="0"/>
                <a:ea typeface="Times New Roman" pitchFamily="18" charset="0"/>
                <a:cs typeface="Arial" charset="0"/>
              </a:rPr>
              <a:t>2–</a:t>
            </a:r>
          </a:p>
        </p:txBody>
      </p:sp>
      <p:sp>
        <p:nvSpPr>
          <p:cNvPr id="517140" name="Rectangle 20"/>
          <p:cNvSpPr>
            <a:spLocks noChangeArrowheads="1"/>
          </p:cNvSpPr>
          <p:nvPr/>
        </p:nvSpPr>
        <p:spPr bwMode="auto">
          <a:xfrm>
            <a:off x="4124325" y="4684713"/>
            <a:ext cx="8477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Ba</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S</a:t>
            </a:r>
            <a:r>
              <a:rPr lang="en-US" sz="1800" baseline="-30000">
                <a:latin typeface="Arial" charset="0"/>
                <a:ea typeface="Times New Roman" pitchFamily="18" charset="0"/>
                <a:cs typeface="Arial" charset="0"/>
              </a:rPr>
              <a:t>2</a:t>
            </a:r>
          </a:p>
        </p:txBody>
      </p:sp>
      <p:sp>
        <p:nvSpPr>
          <p:cNvPr id="517141" name="Rectangle 21"/>
          <p:cNvSpPr>
            <a:spLocks noChangeArrowheads="1"/>
          </p:cNvSpPr>
          <p:nvPr/>
        </p:nvSpPr>
        <p:spPr bwMode="auto">
          <a:xfrm>
            <a:off x="6640513" y="3843338"/>
            <a:ext cx="1579562"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In</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and  Br</a:t>
            </a:r>
            <a:r>
              <a:rPr lang="en-US" sz="1800" baseline="30000">
                <a:latin typeface="Arial" charset="0"/>
                <a:ea typeface="Times New Roman" pitchFamily="18" charset="0"/>
                <a:cs typeface="Arial" charset="0"/>
              </a:rPr>
              <a:t>1–</a:t>
            </a:r>
          </a:p>
        </p:txBody>
      </p:sp>
      <p:sp>
        <p:nvSpPr>
          <p:cNvPr id="517142" name="Rectangle 22"/>
          <p:cNvSpPr>
            <a:spLocks noChangeArrowheads="1"/>
          </p:cNvSpPr>
          <p:nvPr/>
        </p:nvSpPr>
        <p:spPr bwMode="auto">
          <a:xfrm>
            <a:off x="6931025" y="4662488"/>
            <a:ext cx="8350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In</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Br</a:t>
            </a:r>
            <a:r>
              <a:rPr lang="en-US" sz="1800" baseline="-30000">
                <a:latin typeface="Arial" charset="0"/>
                <a:ea typeface="Times New Roman" pitchFamily="18" charset="0"/>
                <a:cs typeface="Arial" charset="0"/>
              </a:rPr>
              <a:t>3</a:t>
            </a:r>
          </a:p>
        </p:txBody>
      </p:sp>
      <p:pic>
        <p:nvPicPr>
          <p:cNvPr id="517143" name="Picture 23" descr="j0395702[1]"/>
          <p:cNvPicPr>
            <a:picLocks noChangeAspect="1" noChangeArrowheads="1" noCrop="1"/>
          </p:cNvPicPr>
          <p:nvPr/>
        </p:nvPicPr>
        <p:blipFill>
          <a:blip r:embed="rId4" cstate="print"/>
          <a:srcRect/>
          <a:stretch>
            <a:fillRect/>
          </a:stretch>
        </p:blipFill>
        <p:spPr bwMode="auto">
          <a:xfrm>
            <a:off x="6735763" y="2625725"/>
            <a:ext cx="952500" cy="762000"/>
          </a:xfrm>
          <a:prstGeom prst="rect">
            <a:avLst/>
          </a:prstGeom>
          <a:noFill/>
          <a:ln w="9525">
            <a:noFill/>
            <a:miter lim="800000"/>
            <a:headEnd/>
            <a:tailEnd/>
          </a:ln>
        </p:spPr>
      </p:pic>
      <p:sp>
        <p:nvSpPr>
          <p:cNvPr id="517144" name="Text Box 24"/>
          <p:cNvSpPr txBox="1">
            <a:spLocks noChangeArrowheads="1"/>
          </p:cNvSpPr>
          <p:nvPr/>
        </p:nvSpPr>
        <p:spPr bwMode="auto">
          <a:xfrm>
            <a:off x="1022350" y="5780088"/>
            <a:ext cx="1784350" cy="366712"/>
          </a:xfrm>
          <a:prstGeom prst="rect">
            <a:avLst/>
          </a:prstGeom>
          <a:noFill/>
          <a:ln w="9525">
            <a:noFill/>
            <a:miter lim="800000"/>
            <a:headEnd/>
            <a:tailEnd/>
          </a:ln>
        </p:spPr>
        <p:txBody>
          <a:bodyPr wrap="none">
            <a:spAutoFit/>
          </a:bodyPr>
          <a:lstStyle/>
          <a:p>
            <a:r>
              <a:rPr lang="en-US" sz="1800">
                <a:latin typeface="Arial" charset="0"/>
              </a:rPr>
              <a:t>aluminum oxide</a:t>
            </a:r>
          </a:p>
        </p:txBody>
      </p:sp>
      <p:sp>
        <p:nvSpPr>
          <p:cNvPr id="517145" name="Text Box 25"/>
          <p:cNvSpPr txBox="1">
            <a:spLocks noChangeArrowheads="1"/>
          </p:cNvSpPr>
          <p:nvPr/>
        </p:nvSpPr>
        <p:spPr bwMode="auto">
          <a:xfrm>
            <a:off x="3756025" y="5780088"/>
            <a:ext cx="1606550" cy="366712"/>
          </a:xfrm>
          <a:prstGeom prst="rect">
            <a:avLst/>
          </a:prstGeom>
          <a:noFill/>
          <a:ln w="9525">
            <a:noFill/>
            <a:miter lim="800000"/>
            <a:headEnd/>
            <a:tailEnd/>
          </a:ln>
        </p:spPr>
        <p:txBody>
          <a:bodyPr wrap="none">
            <a:spAutoFit/>
          </a:bodyPr>
          <a:lstStyle/>
          <a:p>
            <a:r>
              <a:rPr lang="en-US" sz="1800">
                <a:latin typeface="Arial" charset="0"/>
              </a:rPr>
              <a:t>barium sulfide</a:t>
            </a:r>
          </a:p>
        </p:txBody>
      </p:sp>
      <p:sp>
        <p:nvSpPr>
          <p:cNvPr id="517146" name="Text Box 26"/>
          <p:cNvSpPr txBox="1">
            <a:spLocks noChangeArrowheads="1"/>
          </p:cNvSpPr>
          <p:nvPr/>
        </p:nvSpPr>
        <p:spPr bwMode="auto">
          <a:xfrm>
            <a:off x="6518275" y="5780088"/>
            <a:ext cx="1746250" cy="366712"/>
          </a:xfrm>
          <a:prstGeom prst="rect">
            <a:avLst/>
          </a:prstGeom>
          <a:noFill/>
          <a:ln w="9525">
            <a:noFill/>
            <a:miter lim="800000"/>
            <a:headEnd/>
            <a:tailEnd/>
          </a:ln>
        </p:spPr>
        <p:txBody>
          <a:bodyPr wrap="none">
            <a:spAutoFit/>
          </a:bodyPr>
          <a:lstStyle/>
          <a:p>
            <a:r>
              <a:rPr lang="en-US" sz="1800">
                <a:latin typeface="Arial" charset="0"/>
              </a:rPr>
              <a:t>indium bromide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7133">
                                            <p:txEl>
                                              <p:pRg st="0" end="0"/>
                                            </p:txEl>
                                          </p:spTgt>
                                        </p:tgtEl>
                                        <p:attrNameLst>
                                          <p:attrName>style.visibility</p:attrName>
                                        </p:attrNameLst>
                                      </p:cBhvr>
                                      <p:to>
                                        <p:strVal val="visible"/>
                                      </p:to>
                                    </p:set>
                                    <p:animEffect transition="in" filter="fade">
                                      <p:cBhvr>
                                        <p:cTn id="7" dur="1000"/>
                                        <p:tgtEl>
                                          <p:spTgt spid="517133">
                                            <p:txEl>
                                              <p:pRg st="0" end="0"/>
                                            </p:txEl>
                                          </p:spTgt>
                                        </p:tgtEl>
                                      </p:cBhvr>
                                    </p:animEffect>
                                    <p:anim calcmode="lin" valueType="num">
                                      <p:cBhvr>
                                        <p:cTn id="8" dur="1000" fill="hold"/>
                                        <p:tgtEl>
                                          <p:spTgt spid="51713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71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517133">
                                            <p:txEl>
                                              <p:pRg st="1" end="1"/>
                                            </p:txEl>
                                          </p:spTgt>
                                        </p:tgtEl>
                                        <p:attrNameLst>
                                          <p:attrName>style.visibility</p:attrName>
                                        </p:attrNameLst>
                                      </p:cBhvr>
                                      <p:to>
                                        <p:strVal val="visible"/>
                                      </p:to>
                                    </p:set>
                                    <p:animEffect transition="in" filter="fade">
                                      <p:cBhvr>
                                        <p:cTn id="14" dur="1000"/>
                                        <p:tgtEl>
                                          <p:spTgt spid="517133">
                                            <p:txEl>
                                              <p:pRg st="1" end="1"/>
                                            </p:txEl>
                                          </p:spTgt>
                                        </p:tgtEl>
                                      </p:cBhvr>
                                    </p:animEffect>
                                    <p:anim calcmode="lin" valueType="num">
                                      <p:cBhvr>
                                        <p:cTn id="15" dur="1000" fill="hold"/>
                                        <p:tgtEl>
                                          <p:spTgt spid="51713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517133">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290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517133">
                                            <p:txEl>
                                              <p:pRg st="2" end="2"/>
                                            </p:txEl>
                                          </p:spTgt>
                                        </p:tgtEl>
                                        <p:attrNameLst>
                                          <p:attrName>style.visibility</p:attrName>
                                        </p:attrNameLst>
                                      </p:cBhvr>
                                      <p:to>
                                        <p:strVal val="visible"/>
                                      </p:to>
                                    </p:set>
                                    <p:animEffect transition="in" filter="fade">
                                      <p:cBhvr>
                                        <p:cTn id="20" dur="1000"/>
                                        <p:tgtEl>
                                          <p:spTgt spid="517133">
                                            <p:txEl>
                                              <p:pRg st="2" end="2"/>
                                            </p:txEl>
                                          </p:spTgt>
                                        </p:tgtEl>
                                      </p:cBhvr>
                                    </p:animEffect>
                                    <p:anim calcmode="lin" valueType="num">
                                      <p:cBhvr>
                                        <p:cTn id="21" dur="1000" fill="hold"/>
                                        <p:tgtEl>
                                          <p:spTgt spid="517133">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5171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7137"/>
                                        </p:tgtEl>
                                        <p:attrNameLst>
                                          <p:attrName>style.visibility</p:attrName>
                                        </p:attrNameLst>
                                      </p:cBhvr>
                                      <p:to>
                                        <p:strVal val="visible"/>
                                      </p:to>
                                    </p:set>
                                    <p:animEffect transition="in" filter="fade">
                                      <p:cBhvr>
                                        <p:cTn id="27" dur="2000"/>
                                        <p:tgtEl>
                                          <p:spTgt spid="51713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17138"/>
                                        </p:tgtEl>
                                        <p:attrNameLst>
                                          <p:attrName>style.visibility</p:attrName>
                                        </p:attrNameLst>
                                      </p:cBhvr>
                                      <p:to>
                                        <p:strVal val="visible"/>
                                      </p:to>
                                    </p:set>
                                    <p:anim calcmode="lin" valueType="num">
                                      <p:cBhvr>
                                        <p:cTn id="32" dur="500" fill="hold"/>
                                        <p:tgtEl>
                                          <p:spTgt spid="517138"/>
                                        </p:tgtEl>
                                        <p:attrNameLst>
                                          <p:attrName>ppt_w</p:attrName>
                                        </p:attrNameLst>
                                      </p:cBhvr>
                                      <p:tavLst>
                                        <p:tav tm="0">
                                          <p:val>
                                            <p:fltVal val="0"/>
                                          </p:val>
                                        </p:tav>
                                        <p:tav tm="100000">
                                          <p:val>
                                            <p:strVal val="#ppt_w"/>
                                          </p:val>
                                        </p:tav>
                                      </p:tavLst>
                                    </p:anim>
                                    <p:anim calcmode="lin" valueType="num">
                                      <p:cBhvr>
                                        <p:cTn id="33" dur="500" fill="hold"/>
                                        <p:tgtEl>
                                          <p:spTgt spid="517138"/>
                                        </p:tgtEl>
                                        <p:attrNameLst>
                                          <p:attrName>ppt_h</p:attrName>
                                        </p:attrNameLst>
                                      </p:cBhvr>
                                      <p:tavLst>
                                        <p:tav tm="0">
                                          <p:val>
                                            <p:fltVal val="0"/>
                                          </p:val>
                                        </p:tav>
                                        <p:tav tm="100000">
                                          <p:val>
                                            <p:strVal val="#ppt_h"/>
                                          </p:val>
                                        </p:tav>
                                      </p:tavLst>
                                    </p:anim>
                                    <p:animEffect transition="in" filter="fade">
                                      <p:cBhvr>
                                        <p:cTn id="34" dur="500"/>
                                        <p:tgtEl>
                                          <p:spTgt spid="517138"/>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517127"/>
                                        </p:tgtEl>
                                        <p:attrNameLst>
                                          <p:attrName>style.visibility</p:attrName>
                                        </p:attrNameLst>
                                      </p:cBhvr>
                                      <p:to>
                                        <p:strVal val="visible"/>
                                      </p:to>
                                    </p:set>
                                    <p:animEffect transition="in" filter="wipe(up)">
                                      <p:cBhvr>
                                        <p:cTn id="38" dur="500"/>
                                        <p:tgtEl>
                                          <p:spTgt spid="51712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517128"/>
                                        </p:tgtEl>
                                        <p:attrNameLst>
                                          <p:attrName>style.visibility</p:attrName>
                                        </p:attrNameLst>
                                      </p:cBhvr>
                                      <p:to>
                                        <p:strVal val="visible"/>
                                      </p:to>
                                    </p:set>
                                    <p:animEffect transition="in" filter="wipe(up)">
                                      <p:cBhvr>
                                        <p:cTn id="41" dur="500"/>
                                        <p:tgtEl>
                                          <p:spTgt spid="517128"/>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17134"/>
                                        </p:tgtEl>
                                        <p:attrNameLst>
                                          <p:attrName>style.visibility</p:attrName>
                                        </p:attrNameLst>
                                      </p:cBhvr>
                                      <p:to>
                                        <p:strVal val="visible"/>
                                      </p:to>
                                    </p:set>
                                    <p:animEffect transition="in" filter="fade">
                                      <p:cBhvr>
                                        <p:cTn id="46" dur="1000"/>
                                        <p:tgtEl>
                                          <p:spTgt spid="517134"/>
                                        </p:tgtEl>
                                      </p:cBhvr>
                                    </p:animEffect>
                                    <p:anim calcmode="lin" valueType="num">
                                      <p:cBhvr>
                                        <p:cTn id="47" dur="1000" fill="hold"/>
                                        <p:tgtEl>
                                          <p:spTgt spid="517134"/>
                                        </p:tgtEl>
                                        <p:attrNameLst>
                                          <p:attrName>ppt_x</p:attrName>
                                        </p:attrNameLst>
                                      </p:cBhvr>
                                      <p:tavLst>
                                        <p:tav tm="0">
                                          <p:val>
                                            <p:strVal val="#ppt_x"/>
                                          </p:val>
                                        </p:tav>
                                        <p:tav tm="100000">
                                          <p:val>
                                            <p:strVal val="#ppt_x"/>
                                          </p:val>
                                        </p:tav>
                                      </p:tavLst>
                                    </p:anim>
                                    <p:anim calcmode="lin" valueType="num">
                                      <p:cBhvr>
                                        <p:cTn id="48" dur="1000" fill="hold"/>
                                        <p:tgtEl>
                                          <p:spTgt spid="5171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517144"/>
                                        </p:tgtEl>
                                        <p:attrNameLst>
                                          <p:attrName>style.visibility</p:attrName>
                                        </p:attrNameLst>
                                      </p:cBhvr>
                                      <p:to>
                                        <p:strVal val="visible"/>
                                      </p:to>
                                    </p:set>
                                    <p:animEffect transition="in" filter="fade">
                                      <p:cBhvr>
                                        <p:cTn id="53" dur="1000"/>
                                        <p:tgtEl>
                                          <p:spTgt spid="517144"/>
                                        </p:tgtEl>
                                      </p:cBhvr>
                                    </p:animEffect>
                                    <p:anim calcmode="lin" valueType="num">
                                      <p:cBhvr>
                                        <p:cTn id="54" dur="1000" fill="hold"/>
                                        <p:tgtEl>
                                          <p:spTgt spid="517144"/>
                                        </p:tgtEl>
                                        <p:attrNameLst>
                                          <p:attrName>ppt_x</p:attrName>
                                        </p:attrNameLst>
                                      </p:cBhvr>
                                      <p:tavLst>
                                        <p:tav tm="0">
                                          <p:val>
                                            <p:strVal val="#ppt_x"/>
                                          </p:val>
                                        </p:tav>
                                        <p:tav tm="100000">
                                          <p:val>
                                            <p:strVal val="#ppt_x"/>
                                          </p:val>
                                        </p:tav>
                                      </p:tavLst>
                                    </p:anim>
                                    <p:anim calcmode="lin" valueType="num">
                                      <p:cBhvr>
                                        <p:cTn id="55" dur="1000" fill="hold"/>
                                        <p:tgtEl>
                                          <p:spTgt spid="51714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17139"/>
                                        </p:tgtEl>
                                        <p:attrNameLst>
                                          <p:attrName>style.visibility</p:attrName>
                                        </p:attrNameLst>
                                      </p:cBhvr>
                                      <p:to>
                                        <p:strVal val="visible"/>
                                      </p:to>
                                    </p:set>
                                    <p:animEffect transition="in" filter="fade">
                                      <p:cBhvr>
                                        <p:cTn id="60" dur="2000"/>
                                        <p:tgtEl>
                                          <p:spTgt spid="51713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517140"/>
                                        </p:tgtEl>
                                        <p:attrNameLst>
                                          <p:attrName>style.visibility</p:attrName>
                                        </p:attrNameLst>
                                      </p:cBhvr>
                                      <p:to>
                                        <p:strVal val="visible"/>
                                      </p:to>
                                    </p:set>
                                    <p:anim calcmode="lin" valueType="num">
                                      <p:cBhvr>
                                        <p:cTn id="65" dur="500" fill="hold"/>
                                        <p:tgtEl>
                                          <p:spTgt spid="517140"/>
                                        </p:tgtEl>
                                        <p:attrNameLst>
                                          <p:attrName>ppt_w</p:attrName>
                                        </p:attrNameLst>
                                      </p:cBhvr>
                                      <p:tavLst>
                                        <p:tav tm="0">
                                          <p:val>
                                            <p:fltVal val="0"/>
                                          </p:val>
                                        </p:tav>
                                        <p:tav tm="100000">
                                          <p:val>
                                            <p:strVal val="#ppt_w"/>
                                          </p:val>
                                        </p:tav>
                                      </p:tavLst>
                                    </p:anim>
                                    <p:anim calcmode="lin" valueType="num">
                                      <p:cBhvr>
                                        <p:cTn id="66" dur="500" fill="hold"/>
                                        <p:tgtEl>
                                          <p:spTgt spid="517140"/>
                                        </p:tgtEl>
                                        <p:attrNameLst>
                                          <p:attrName>ppt_h</p:attrName>
                                        </p:attrNameLst>
                                      </p:cBhvr>
                                      <p:tavLst>
                                        <p:tav tm="0">
                                          <p:val>
                                            <p:fltVal val="0"/>
                                          </p:val>
                                        </p:tav>
                                        <p:tav tm="100000">
                                          <p:val>
                                            <p:strVal val="#ppt_h"/>
                                          </p:val>
                                        </p:tav>
                                      </p:tavLst>
                                    </p:anim>
                                    <p:animEffect transition="in" filter="fade">
                                      <p:cBhvr>
                                        <p:cTn id="67" dur="500"/>
                                        <p:tgtEl>
                                          <p:spTgt spid="51714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517129"/>
                                        </p:tgtEl>
                                        <p:attrNameLst>
                                          <p:attrName>style.visibility</p:attrName>
                                        </p:attrNameLst>
                                      </p:cBhvr>
                                      <p:to>
                                        <p:strVal val="visible"/>
                                      </p:to>
                                    </p:set>
                                    <p:animEffect transition="in" filter="wipe(left)">
                                      <p:cBhvr>
                                        <p:cTn id="71" dur="500"/>
                                        <p:tgtEl>
                                          <p:spTgt spid="51712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517130"/>
                                        </p:tgtEl>
                                        <p:attrNameLst>
                                          <p:attrName>style.visibility</p:attrName>
                                        </p:attrNameLst>
                                      </p:cBhvr>
                                      <p:to>
                                        <p:strVal val="visible"/>
                                      </p:to>
                                    </p:set>
                                    <p:animEffect transition="in" filter="wipe(right)">
                                      <p:cBhvr>
                                        <p:cTn id="74" dur="500"/>
                                        <p:tgtEl>
                                          <p:spTgt spid="51713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517143"/>
                                        </p:tgtEl>
                                        <p:attrNameLst>
                                          <p:attrName>style.visibility</p:attrName>
                                        </p:attrNameLst>
                                      </p:cBhvr>
                                      <p:to>
                                        <p:strVal val="visible"/>
                                      </p:to>
                                    </p:set>
                                    <p:anim calcmode="lin" valueType="num">
                                      <p:cBhvr>
                                        <p:cTn id="79" dur="500" fill="hold"/>
                                        <p:tgtEl>
                                          <p:spTgt spid="517143"/>
                                        </p:tgtEl>
                                        <p:attrNameLst>
                                          <p:attrName>ppt_w</p:attrName>
                                        </p:attrNameLst>
                                      </p:cBhvr>
                                      <p:tavLst>
                                        <p:tav tm="0">
                                          <p:val>
                                            <p:fltVal val="0"/>
                                          </p:val>
                                        </p:tav>
                                        <p:tav tm="100000">
                                          <p:val>
                                            <p:strVal val="#ppt_w"/>
                                          </p:val>
                                        </p:tav>
                                      </p:tavLst>
                                    </p:anim>
                                    <p:anim calcmode="lin" valueType="num">
                                      <p:cBhvr>
                                        <p:cTn id="80" dur="500" fill="hold"/>
                                        <p:tgtEl>
                                          <p:spTgt spid="517143"/>
                                        </p:tgtEl>
                                        <p:attrNameLst>
                                          <p:attrName>ppt_h</p:attrName>
                                        </p:attrNameLst>
                                      </p:cBhvr>
                                      <p:tavLst>
                                        <p:tav tm="0">
                                          <p:val>
                                            <p:fltVal val="0"/>
                                          </p:val>
                                        </p:tav>
                                        <p:tav tm="100000">
                                          <p:val>
                                            <p:strVal val="#ppt_h"/>
                                          </p:val>
                                        </p:tav>
                                      </p:tavLst>
                                    </p:anim>
                                    <p:animEffect transition="in" filter="fade">
                                      <p:cBhvr>
                                        <p:cTn id="81" dur="500"/>
                                        <p:tgtEl>
                                          <p:spTgt spid="517143"/>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517133">
                                            <p:txEl>
                                              <p:pRg st="4" end="4"/>
                                            </p:txEl>
                                          </p:spTgt>
                                        </p:tgtEl>
                                        <p:attrNameLst>
                                          <p:attrName>style.visibility</p:attrName>
                                        </p:attrNameLst>
                                      </p:cBhvr>
                                      <p:to>
                                        <p:strVal val="visible"/>
                                      </p:to>
                                    </p:set>
                                    <p:animEffect transition="in" filter="dissolve">
                                      <p:cBhvr>
                                        <p:cTn id="86" dur="500"/>
                                        <p:tgtEl>
                                          <p:spTgt spid="517133">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517135"/>
                                        </p:tgtEl>
                                        <p:attrNameLst>
                                          <p:attrName>style.visibility</p:attrName>
                                        </p:attrNameLst>
                                      </p:cBhvr>
                                      <p:to>
                                        <p:strVal val="visible"/>
                                      </p:to>
                                    </p:set>
                                    <p:animEffect transition="in" filter="fade">
                                      <p:cBhvr>
                                        <p:cTn id="91" dur="1000"/>
                                        <p:tgtEl>
                                          <p:spTgt spid="517135"/>
                                        </p:tgtEl>
                                      </p:cBhvr>
                                    </p:animEffect>
                                    <p:anim calcmode="lin" valueType="num">
                                      <p:cBhvr>
                                        <p:cTn id="92" dur="1000" fill="hold"/>
                                        <p:tgtEl>
                                          <p:spTgt spid="517135"/>
                                        </p:tgtEl>
                                        <p:attrNameLst>
                                          <p:attrName>ppt_x</p:attrName>
                                        </p:attrNameLst>
                                      </p:cBhvr>
                                      <p:tavLst>
                                        <p:tav tm="0">
                                          <p:val>
                                            <p:strVal val="#ppt_x"/>
                                          </p:val>
                                        </p:tav>
                                        <p:tav tm="100000">
                                          <p:val>
                                            <p:strVal val="#ppt_x"/>
                                          </p:val>
                                        </p:tav>
                                      </p:tavLst>
                                    </p:anim>
                                    <p:anim calcmode="lin" valueType="num">
                                      <p:cBhvr>
                                        <p:cTn id="93" dur="1000" fill="hold"/>
                                        <p:tgtEl>
                                          <p:spTgt spid="51713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517145"/>
                                        </p:tgtEl>
                                        <p:attrNameLst>
                                          <p:attrName>style.visibility</p:attrName>
                                        </p:attrNameLst>
                                      </p:cBhvr>
                                      <p:to>
                                        <p:strVal val="visible"/>
                                      </p:to>
                                    </p:set>
                                    <p:animEffect transition="in" filter="fade">
                                      <p:cBhvr>
                                        <p:cTn id="98" dur="1000"/>
                                        <p:tgtEl>
                                          <p:spTgt spid="517145"/>
                                        </p:tgtEl>
                                      </p:cBhvr>
                                    </p:animEffect>
                                    <p:anim calcmode="lin" valueType="num">
                                      <p:cBhvr>
                                        <p:cTn id="99" dur="1000" fill="hold"/>
                                        <p:tgtEl>
                                          <p:spTgt spid="517145"/>
                                        </p:tgtEl>
                                        <p:attrNameLst>
                                          <p:attrName>ppt_x</p:attrName>
                                        </p:attrNameLst>
                                      </p:cBhvr>
                                      <p:tavLst>
                                        <p:tav tm="0">
                                          <p:val>
                                            <p:strVal val="#ppt_x"/>
                                          </p:val>
                                        </p:tav>
                                        <p:tav tm="100000">
                                          <p:val>
                                            <p:strVal val="#ppt_x"/>
                                          </p:val>
                                        </p:tav>
                                      </p:tavLst>
                                    </p:anim>
                                    <p:anim calcmode="lin" valueType="num">
                                      <p:cBhvr>
                                        <p:cTn id="100" dur="1000" fill="hold"/>
                                        <p:tgtEl>
                                          <p:spTgt spid="51714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17141"/>
                                        </p:tgtEl>
                                        <p:attrNameLst>
                                          <p:attrName>style.visibility</p:attrName>
                                        </p:attrNameLst>
                                      </p:cBhvr>
                                      <p:to>
                                        <p:strVal val="visible"/>
                                      </p:to>
                                    </p:set>
                                    <p:animEffect transition="in" filter="fade">
                                      <p:cBhvr>
                                        <p:cTn id="105" dur="2000"/>
                                        <p:tgtEl>
                                          <p:spTgt spid="517141"/>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517142"/>
                                        </p:tgtEl>
                                        <p:attrNameLst>
                                          <p:attrName>style.visibility</p:attrName>
                                        </p:attrNameLst>
                                      </p:cBhvr>
                                      <p:to>
                                        <p:strVal val="visible"/>
                                      </p:to>
                                    </p:set>
                                    <p:anim calcmode="lin" valueType="num">
                                      <p:cBhvr>
                                        <p:cTn id="110" dur="500" fill="hold"/>
                                        <p:tgtEl>
                                          <p:spTgt spid="517142"/>
                                        </p:tgtEl>
                                        <p:attrNameLst>
                                          <p:attrName>ppt_w</p:attrName>
                                        </p:attrNameLst>
                                      </p:cBhvr>
                                      <p:tavLst>
                                        <p:tav tm="0">
                                          <p:val>
                                            <p:fltVal val="0"/>
                                          </p:val>
                                        </p:tav>
                                        <p:tav tm="100000">
                                          <p:val>
                                            <p:strVal val="#ppt_w"/>
                                          </p:val>
                                        </p:tav>
                                      </p:tavLst>
                                    </p:anim>
                                    <p:anim calcmode="lin" valueType="num">
                                      <p:cBhvr>
                                        <p:cTn id="111" dur="500" fill="hold"/>
                                        <p:tgtEl>
                                          <p:spTgt spid="517142"/>
                                        </p:tgtEl>
                                        <p:attrNameLst>
                                          <p:attrName>ppt_h</p:attrName>
                                        </p:attrNameLst>
                                      </p:cBhvr>
                                      <p:tavLst>
                                        <p:tav tm="0">
                                          <p:val>
                                            <p:fltVal val="0"/>
                                          </p:val>
                                        </p:tav>
                                        <p:tav tm="100000">
                                          <p:val>
                                            <p:strVal val="#ppt_h"/>
                                          </p:val>
                                        </p:tav>
                                      </p:tavLst>
                                    </p:anim>
                                    <p:animEffect transition="in" filter="fade">
                                      <p:cBhvr>
                                        <p:cTn id="112" dur="500"/>
                                        <p:tgtEl>
                                          <p:spTgt spid="517142"/>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517131"/>
                                        </p:tgtEl>
                                        <p:attrNameLst>
                                          <p:attrName>style.visibility</p:attrName>
                                        </p:attrNameLst>
                                      </p:cBhvr>
                                      <p:to>
                                        <p:strVal val="visible"/>
                                      </p:to>
                                    </p:set>
                                    <p:animEffect transition="in" filter="wipe(left)">
                                      <p:cBhvr>
                                        <p:cTn id="116" dur="500"/>
                                        <p:tgtEl>
                                          <p:spTgt spid="51713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517132"/>
                                        </p:tgtEl>
                                        <p:attrNameLst>
                                          <p:attrName>style.visibility</p:attrName>
                                        </p:attrNameLst>
                                      </p:cBhvr>
                                      <p:to>
                                        <p:strVal val="visible"/>
                                      </p:to>
                                    </p:set>
                                    <p:animEffect transition="in" filter="wipe(right)">
                                      <p:cBhvr>
                                        <p:cTn id="119" dur="500"/>
                                        <p:tgtEl>
                                          <p:spTgt spid="517132"/>
                                        </p:tgtEl>
                                      </p:cBhvr>
                                    </p:animEffect>
                                  </p:childTnLst>
                                </p:cTn>
                              </p:par>
                            </p:childTnLst>
                          </p:cTn>
                        </p:par>
                      </p:childTnLst>
                    </p:cTn>
                  </p:par>
                  <p:par>
                    <p:cTn id="120" fill="hold">
                      <p:stCondLst>
                        <p:cond delay="indefinite"/>
                      </p:stCondLst>
                      <p:childTnLst>
                        <p:par>
                          <p:cTn id="121" fill="hold">
                            <p:stCondLst>
                              <p:cond delay="0"/>
                            </p:stCondLst>
                            <p:childTnLst>
                              <p:par>
                                <p:cTn id="122" presetID="47" presetClass="entr" presetSubtype="0" fill="hold" grpId="0" nodeType="clickEffect">
                                  <p:stCondLst>
                                    <p:cond delay="0"/>
                                  </p:stCondLst>
                                  <p:childTnLst>
                                    <p:set>
                                      <p:cBhvr>
                                        <p:cTn id="123" dur="1" fill="hold">
                                          <p:stCondLst>
                                            <p:cond delay="0"/>
                                          </p:stCondLst>
                                        </p:cTn>
                                        <p:tgtEl>
                                          <p:spTgt spid="517136"/>
                                        </p:tgtEl>
                                        <p:attrNameLst>
                                          <p:attrName>style.visibility</p:attrName>
                                        </p:attrNameLst>
                                      </p:cBhvr>
                                      <p:to>
                                        <p:strVal val="visible"/>
                                      </p:to>
                                    </p:set>
                                    <p:animEffect transition="in" filter="fade">
                                      <p:cBhvr>
                                        <p:cTn id="124" dur="1000"/>
                                        <p:tgtEl>
                                          <p:spTgt spid="517136"/>
                                        </p:tgtEl>
                                      </p:cBhvr>
                                    </p:animEffect>
                                    <p:anim calcmode="lin" valueType="num">
                                      <p:cBhvr>
                                        <p:cTn id="125" dur="1000" fill="hold"/>
                                        <p:tgtEl>
                                          <p:spTgt spid="517136"/>
                                        </p:tgtEl>
                                        <p:attrNameLst>
                                          <p:attrName>ppt_x</p:attrName>
                                        </p:attrNameLst>
                                      </p:cBhvr>
                                      <p:tavLst>
                                        <p:tav tm="0">
                                          <p:val>
                                            <p:strVal val="#ppt_x"/>
                                          </p:val>
                                        </p:tav>
                                        <p:tav tm="100000">
                                          <p:val>
                                            <p:strVal val="#ppt_x"/>
                                          </p:val>
                                        </p:tav>
                                      </p:tavLst>
                                    </p:anim>
                                    <p:anim calcmode="lin" valueType="num">
                                      <p:cBhvr>
                                        <p:cTn id="126" dur="1000" fill="hold"/>
                                        <p:tgtEl>
                                          <p:spTgt spid="517136"/>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517146"/>
                                        </p:tgtEl>
                                        <p:attrNameLst>
                                          <p:attrName>style.visibility</p:attrName>
                                        </p:attrNameLst>
                                      </p:cBhvr>
                                      <p:to>
                                        <p:strVal val="visible"/>
                                      </p:to>
                                    </p:set>
                                    <p:animEffect transition="in" filter="fade">
                                      <p:cBhvr>
                                        <p:cTn id="131" dur="1000"/>
                                        <p:tgtEl>
                                          <p:spTgt spid="517146"/>
                                        </p:tgtEl>
                                      </p:cBhvr>
                                    </p:animEffect>
                                    <p:anim calcmode="lin" valueType="num">
                                      <p:cBhvr>
                                        <p:cTn id="132" dur="1000" fill="hold"/>
                                        <p:tgtEl>
                                          <p:spTgt spid="517146"/>
                                        </p:tgtEl>
                                        <p:attrNameLst>
                                          <p:attrName>ppt_x</p:attrName>
                                        </p:attrNameLst>
                                      </p:cBhvr>
                                      <p:tavLst>
                                        <p:tav tm="0">
                                          <p:val>
                                            <p:strVal val="#ppt_x"/>
                                          </p:val>
                                        </p:tav>
                                        <p:tav tm="100000">
                                          <p:val>
                                            <p:strVal val="#ppt_x"/>
                                          </p:val>
                                        </p:tav>
                                      </p:tavLst>
                                    </p:anim>
                                    <p:anim calcmode="lin" valueType="num">
                                      <p:cBhvr>
                                        <p:cTn id="133" dur="1000" fill="hold"/>
                                        <p:tgtEl>
                                          <p:spTgt spid="517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6" grpId="0" animBg="1"/>
      <p:bldP spid="517135" grpId="0" animBg="1"/>
      <p:bldP spid="517127" grpId="0" animBg="1"/>
      <p:bldP spid="517128" grpId="0" animBg="1"/>
      <p:bldP spid="517129" grpId="0" animBg="1"/>
      <p:bldP spid="517130" grpId="0" animBg="1"/>
      <p:bldP spid="517131" grpId="0" animBg="1"/>
      <p:bldP spid="517132" grpId="0" animBg="1"/>
      <p:bldP spid="517134" grpId="0" animBg="1"/>
      <p:bldP spid="517137" grpId="0"/>
      <p:bldP spid="517138" grpId="0"/>
      <p:bldP spid="517139" grpId="0"/>
      <p:bldP spid="517140" grpId="0"/>
      <p:bldP spid="517141" grpId="0"/>
      <p:bldP spid="517142" grpId="0"/>
      <p:bldP spid="517144" grpId="0"/>
      <p:bldP spid="517145" grpId="0"/>
      <p:bldP spid="51714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94" name="Rectangle 26"/>
          <p:cNvSpPr>
            <a:spLocks noChangeArrowheads="1"/>
          </p:cNvSpPr>
          <p:nvPr/>
        </p:nvSpPr>
        <p:spPr bwMode="auto">
          <a:xfrm>
            <a:off x="5273675" y="5626100"/>
            <a:ext cx="1009650"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N</a:t>
            </a:r>
          </a:p>
        </p:txBody>
      </p:sp>
      <p:sp>
        <p:nvSpPr>
          <p:cNvPr id="519193" name="Rectangle 25"/>
          <p:cNvSpPr>
            <a:spLocks noChangeArrowheads="1"/>
          </p:cNvSpPr>
          <p:nvPr/>
        </p:nvSpPr>
        <p:spPr bwMode="auto">
          <a:xfrm>
            <a:off x="5268913" y="5073650"/>
            <a:ext cx="1368425"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Fe</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(Cr</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7</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p>
        </p:txBody>
      </p:sp>
      <p:sp>
        <p:nvSpPr>
          <p:cNvPr id="519192" name="Rectangle 24"/>
          <p:cNvSpPr>
            <a:spLocks noChangeArrowheads="1"/>
          </p:cNvSpPr>
          <p:nvPr/>
        </p:nvSpPr>
        <p:spPr bwMode="auto">
          <a:xfrm>
            <a:off x="5278438" y="4530725"/>
            <a:ext cx="1123950"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Sn(SO</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2</a:t>
            </a:r>
          </a:p>
        </p:txBody>
      </p:sp>
      <p:sp>
        <p:nvSpPr>
          <p:cNvPr id="519191" name="Rectangle 23"/>
          <p:cNvSpPr>
            <a:spLocks noChangeArrowheads="1"/>
          </p:cNvSpPr>
          <p:nvPr/>
        </p:nvSpPr>
        <p:spPr bwMode="auto">
          <a:xfrm>
            <a:off x="5253038" y="3892550"/>
            <a:ext cx="1085850"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ClO</a:t>
            </a:r>
            <a:r>
              <a:rPr lang="en-US" sz="1800" baseline="-30000">
                <a:latin typeface="Arial" charset="0"/>
                <a:ea typeface="Times New Roman" pitchFamily="18" charset="0"/>
                <a:cs typeface="Arial" charset="0"/>
              </a:rPr>
              <a:t>3</a:t>
            </a:r>
          </a:p>
        </p:txBody>
      </p:sp>
      <p:sp>
        <p:nvSpPr>
          <p:cNvPr id="519190" name="Rectangle 22"/>
          <p:cNvSpPr>
            <a:spLocks noChangeArrowheads="1"/>
          </p:cNvSpPr>
          <p:nvPr/>
        </p:nvSpPr>
        <p:spPr bwMode="auto">
          <a:xfrm>
            <a:off x="5302250" y="3292475"/>
            <a:ext cx="1174750"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Mg(NO</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2</a:t>
            </a:r>
          </a:p>
        </p:txBody>
      </p:sp>
      <p:sp>
        <p:nvSpPr>
          <p:cNvPr id="519186" name="Rectangle 18"/>
          <p:cNvSpPr>
            <a:spLocks noChangeArrowheads="1"/>
          </p:cNvSpPr>
          <p:nvPr/>
        </p:nvSpPr>
        <p:spPr bwMode="auto">
          <a:xfrm>
            <a:off x="5299075" y="2667000"/>
            <a:ext cx="887413" cy="376238"/>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BaSO</a:t>
            </a:r>
            <a:r>
              <a:rPr lang="en-US" sz="1800" baseline="-30000">
                <a:latin typeface="Arial" charset="0"/>
                <a:ea typeface="Times New Roman" pitchFamily="18" charset="0"/>
                <a:cs typeface="Arial" charset="0"/>
              </a:rPr>
              <a:t>4</a:t>
            </a:r>
          </a:p>
        </p:txBody>
      </p:sp>
      <p:sp>
        <p:nvSpPr>
          <p:cNvPr id="62472" name="Rectangle 2"/>
          <p:cNvSpPr>
            <a:spLocks noGrp="1" noChangeArrowheads="1"/>
          </p:cNvSpPr>
          <p:nvPr>
            <p:ph type="title"/>
          </p:nvPr>
        </p:nvSpPr>
        <p:spPr/>
        <p:txBody>
          <a:bodyPr/>
          <a:lstStyle/>
          <a:p>
            <a:pPr eaLnBrk="1" hangingPunct="1"/>
            <a:r>
              <a:rPr lang="en-US" sz="2800" smtClean="0">
                <a:latin typeface="Arial" charset="0"/>
              </a:rPr>
              <a:t>Writing Formulas </a:t>
            </a:r>
            <a:r>
              <a:rPr lang="en-US" sz="2800" baseline="30000" smtClean="0">
                <a:latin typeface="Arial" charset="0"/>
              </a:rPr>
              <a:t>w</a:t>
            </a:r>
            <a:r>
              <a:rPr lang="en-US" sz="2800" smtClean="0">
                <a:latin typeface="Arial" charset="0"/>
              </a:rPr>
              <a:t>/Polyatomic Ions</a:t>
            </a:r>
          </a:p>
        </p:txBody>
      </p:sp>
      <p:sp>
        <p:nvSpPr>
          <p:cNvPr id="62473"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19178" name="Rectangle 10"/>
          <p:cNvSpPr>
            <a:spLocks noChangeArrowheads="1"/>
          </p:cNvSpPr>
          <p:nvPr/>
        </p:nvSpPr>
        <p:spPr bwMode="auto">
          <a:xfrm>
            <a:off x="1852613" y="1693863"/>
            <a:ext cx="5505450" cy="641350"/>
          </a:xfrm>
          <a:prstGeom prst="rect">
            <a:avLst/>
          </a:prstGeom>
          <a:noFill/>
          <a:ln w="9525">
            <a:noFill/>
            <a:miter lim="800000"/>
            <a:headEnd/>
            <a:tailEnd/>
          </a:ln>
        </p:spPr>
        <p:txBody>
          <a:bodyPr wrap="none" anchor="ctr">
            <a:spAutoFit/>
          </a:bodyPr>
          <a:lstStyle/>
          <a:p>
            <a:pPr eaLnBrk="0" hangingPunct="0">
              <a:tabLst>
                <a:tab pos="457200" algn="l"/>
              </a:tabLst>
            </a:pPr>
            <a:r>
              <a:rPr lang="en-US" sz="1800">
                <a:latin typeface="Arial" charset="0"/>
                <a:ea typeface="Times New Roman" pitchFamily="18" charset="0"/>
                <a:cs typeface="Arial" charset="0"/>
              </a:rPr>
              <a:t>Parentheses are required </a:t>
            </a:r>
            <a:r>
              <a:rPr lang="en-US" sz="1800" i="1">
                <a:latin typeface="Arial" charset="0"/>
                <a:ea typeface="Times New Roman" pitchFamily="18" charset="0"/>
                <a:cs typeface="Arial" charset="0"/>
              </a:rPr>
              <a:t>only</a:t>
            </a:r>
            <a:r>
              <a:rPr lang="en-US" sz="1800">
                <a:latin typeface="Arial" charset="0"/>
                <a:ea typeface="Times New Roman" pitchFamily="18" charset="0"/>
                <a:cs typeface="Arial" charset="0"/>
              </a:rPr>
              <a:t> when you need more </a:t>
            </a:r>
          </a:p>
          <a:p>
            <a:pPr eaLnBrk="0" hangingPunct="0">
              <a:tabLst>
                <a:tab pos="457200" algn="l"/>
              </a:tabLst>
            </a:pPr>
            <a:r>
              <a:rPr lang="en-US" sz="1800">
                <a:latin typeface="Arial" charset="0"/>
                <a:ea typeface="Times New Roman" pitchFamily="18" charset="0"/>
                <a:cs typeface="Arial" charset="0"/>
              </a:rPr>
              <a:t>than one “bunch” of a particular polyatomic ion.</a:t>
            </a:r>
            <a:endParaRPr lang="en-US" sz="2400">
              <a:latin typeface="Times New Roman" pitchFamily="18" charset="0"/>
              <a:ea typeface="Times New Roman" pitchFamily="18" charset="0"/>
              <a:cs typeface="Arial" charset="0"/>
            </a:endParaRPr>
          </a:p>
        </p:txBody>
      </p:sp>
      <p:sp>
        <p:nvSpPr>
          <p:cNvPr id="519179" name="Rectangle 11"/>
          <p:cNvSpPr>
            <a:spLocks noChangeArrowheads="1"/>
          </p:cNvSpPr>
          <p:nvPr/>
        </p:nvSpPr>
        <p:spPr bwMode="auto">
          <a:xfrm>
            <a:off x="1501775" y="2670175"/>
            <a:ext cx="2990850" cy="731838"/>
          </a:xfrm>
          <a:prstGeom prst="rect">
            <a:avLst/>
          </a:prstGeom>
          <a:noFill/>
          <a:ln w="9525">
            <a:noFill/>
            <a:miter lim="800000"/>
            <a:headEnd/>
            <a:tailEnd/>
          </a:ln>
        </p:spPr>
        <p:txBody>
          <a:bodyPr wrap="none" anchor="ctr">
            <a:spAutoFit/>
          </a:bodyPr>
          <a:lstStyle/>
          <a:p>
            <a:pPr indent="274638"/>
            <a:r>
              <a:rPr lang="en-US" sz="1800">
                <a:latin typeface="Arial" charset="0"/>
                <a:ea typeface="Times New Roman" pitchFamily="18" charset="0"/>
                <a:cs typeface="Arial" charset="0"/>
              </a:rPr>
              <a:t>Ba</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and	     SO</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t>
            </a:r>
            <a:endParaRPr lang="en-US" sz="1800" baseline="-30000">
              <a:latin typeface="Arial" charset="0"/>
              <a:ea typeface="Times New Roman" pitchFamily="18" charset="0"/>
              <a:cs typeface="Arial" charset="0"/>
            </a:endParaRPr>
          </a:p>
          <a:p>
            <a:pPr indent="274638"/>
            <a:endParaRPr lang="en-US" sz="2400">
              <a:latin typeface="Times New Roman" pitchFamily="18" charset="0"/>
              <a:ea typeface="Times New Roman" pitchFamily="18" charset="0"/>
              <a:cs typeface="Arial" charset="0"/>
            </a:endParaRPr>
          </a:p>
        </p:txBody>
      </p:sp>
      <p:sp>
        <p:nvSpPr>
          <p:cNvPr id="519180" name="Rectangle 12"/>
          <p:cNvSpPr>
            <a:spLocks noChangeArrowheads="1"/>
          </p:cNvSpPr>
          <p:nvPr/>
        </p:nvSpPr>
        <p:spPr bwMode="auto">
          <a:xfrm>
            <a:off x="1503363" y="3294063"/>
            <a:ext cx="2990850" cy="731837"/>
          </a:xfrm>
          <a:prstGeom prst="rect">
            <a:avLst/>
          </a:prstGeom>
          <a:noFill/>
          <a:ln w="9525">
            <a:noFill/>
            <a:miter lim="800000"/>
            <a:headEnd/>
            <a:tailEnd/>
          </a:ln>
        </p:spPr>
        <p:txBody>
          <a:bodyPr wrap="none" anchor="ctr">
            <a:spAutoFit/>
          </a:bodyPr>
          <a:lstStyle/>
          <a:p>
            <a:pPr indent="274638"/>
            <a:r>
              <a:rPr lang="en-US" sz="1800">
                <a:latin typeface="Arial" charset="0"/>
                <a:ea typeface="Times New Roman" pitchFamily="18" charset="0"/>
                <a:cs typeface="Arial" charset="0"/>
              </a:rPr>
              <a:t>Mg</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and	     NO</a:t>
            </a:r>
            <a:r>
              <a:rPr lang="en-US" sz="1800" baseline="-30000">
                <a:latin typeface="Arial" charset="0"/>
                <a:ea typeface="Times New Roman" pitchFamily="18" charset="0"/>
                <a:cs typeface="Arial" charset="0"/>
              </a:rPr>
              <a:t>2</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t>
            </a:r>
            <a:endParaRPr lang="en-US" sz="1800" baseline="-30000">
              <a:latin typeface="Arial" charset="0"/>
              <a:ea typeface="Times New Roman" pitchFamily="18" charset="0"/>
              <a:cs typeface="Arial" charset="0"/>
            </a:endParaRPr>
          </a:p>
          <a:p>
            <a:pPr indent="274638"/>
            <a:endParaRPr lang="en-US" sz="2400">
              <a:latin typeface="Times New Roman" pitchFamily="18" charset="0"/>
              <a:ea typeface="Times New Roman" pitchFamily="18" charset="0"/>
              <a:cs typeface="Arial" charset="0"/>
            </a:endParaRPr>
          </a:p>
        </p:txBody>
      </p:sp>
      <p:sp>
        <p:nvSpPr>
          <p:cNvPr id="519181" name="Rectangle 13"/>
          <p:cNvSpPr>
            <a:spLocks noChangeArrowheads="1"/>
          </p:cNvSpPr>
          <p:nvPr/>
        </p:nvSpPr>
        <p:spPr bwMode="auto">
          <a:xfrm>
            <a:off x="1774825" y="3897313"/>
            <a:ext cx="2722563" cy="731837"/>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and	ClO</a:t>
            </a:r>
            <a:r>
              <a:rPr lang="en-US" sz="1800" baseline="-30000">
                <a:latin typeface="Arial" charset="0"/>
                <a:ea typeface="Times New Roman" pitchFamily="18" charset="0"/>
                <a:cs typeface="Arial" charset="0"/>
              </a:rPr>
              <a:t>3</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t>
            </a:r>
            <a:endParaRPr lang="en-US" sz="1800" baseline="-30000">
              <a:latin typeface="Arial" charset="0"/>
              <a:ea typeface="Times New Roman" pitchFamily="18" charset="0"/>
              <a:cs typeface="Arial" charset="0"/>
            </a:endParaRPr>
          </a:p>
          <a:p>
            <a:endParaRPr lang="en-US" sz="2400">
              <a:latin typeface="Times New Roman" pitchFamily="18" charset="0"/>
              <a:ea typeface="Times New Roman" pitchFamily="18" charset="0"/>
              <a:cs typeface="Arial" charset="0"/>
            </a:endParaRPr>
          </a:p>
        </p:txBody>
      </p:sp>
      <p:sp>
        <p:nvSpPr>
          <p:cNvPr id="519182" name="Rectangle 14"/>
          <p:cNvSpPr>
            <a:spLocks noChangeArrowheads="1"/>
          </p:cNvSpPr>
          <p:nvPr/>
        </p:nvSpPr>
        <p:spPr bwMode="auto">
          <a:xfrm>
            <a:off x="1801813" y="4533900"/>
            <a:ext cx="2659062" cy="366713"/>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Sn</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	and	SO</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t>
            </a:r>
            <a:endParaRPr lang="en-US" sz="2400">
              <a:latin typeface="Times New Roman" pitchFamily="18" charset="0"/>
              <a:ea typeface="Times New Roman" pitchFamily="18" charset="0"/>
              <a:cs typeface="Arial" charset="0"/>
            </a:endParaRPr>
          </a:p>
        </p:txBody>
      </p:sp>
      <p:sp>
        <p:nvSpPr>
          <p:cNvPr id="519183" name="Rectangle 15"/>
          <p:cNvSpPr>
            <a:spLocks noChangeArrowheads="1"/>
          </p:cNvSpPr>
          <p:nvPr/>
        </p:nvSpPr>
        <p:spPr bwMode="auto">
          <a:xfrm>
            <a:off x="1792288" y="5076825"/>
            <a:ext cx="2990850" cy="366713"/>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Fe</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and	Cr</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7</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t>
            </a:r>
            <a:endParaRPr lang="en-US" sz="2400">
              <a:latin typeface="Times New Roman" pitchFamily="18" charset="0"/>
              <a:ea typeface="Times New Roman" pitchFamily="18" charset="0"/>
              <a:cs typeface="Arial" charset="0"/>
            </a:endParaRPr>
          </a:p>
        </p:txBody>
      </p:sp>
      <p:sp>
        <p:nvSpPr>
          <p:cNvPr id="519184" name="Rectangle 16"/>
          <p:cNvSpPr>
            <a:spLocks noChangeArrowheads="1"/>
          </p:cNvSpPr>
          <p:nvPr/>
        </p:nvSpPr>
        <p:spPr bwMode="auto">
          <a:xfrm>
            <a:off x="1797050" y="5629275"/>
            <a:ext cx="2990850" cy="366713"/>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and	N</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t>
            </a:r>
            <a:endParaRPr lang="en-US" sz="2400">
              <a:latin typeface="Times New Roman" pitchFamily="18" charset="0"/>
              <a:ea typeface="Times New Roman" pitchFamily="18" charset="0"/>
              <a:cs typeface="Arial" charset="0"/>
            </a:endParaRPr>
          </a:p>
        </p:txBody>
      </p:sp>
      <p:sp>
        <p:nvSpPr>
          <p:cNvPr id="519195" name="Text Box 27"/>
          <p:cNvSpPr txBox="1">
            <a:spLocks noChangeArrowheads="1"/>
          </p:cNvSpPr>
          <p:nvPr/>
        </p:nvSpPr>
        <p:spPr bwMode="auto">
          <a:xfrm>
            <a:off x="6810375" y="2668588"/>
            <a:ext cx="1619250" cy="366712"/>
          </a:xfrm>
          <a:prstGeom prst="rect">
            <a:avLst/>
          </a:prstGeom>
          <a:noFill/>
          <a:ln w="9525">
            <a:noFill/>
            <a:miter lim="800000"/>
            <a:headEnd/>
            <a:tailEnd/>
          </a:ln>
        </p:spPr>
        <p:txBody>
          <a:bodyPr wrap="none">
            <a:spAutoFit/>
          </a:bodyPr>
          <a:lstStyle/>
          <a:p>
            <a:r>
              <a:rPr lang="en-US" sz="1800">
                <a:latin typeface="Arial" charset="0"/>
              </a:rPr>
              <a:t>barium sulfate</a:t>
            </a:r>
          </a:p>
        </p:txBody>
      </p:sp>
      <p:sp>
        <p:nvSpPr>
          <p:cNvPr id="519196" name="Text Box 28"/>
          <p:cNvSpPr txBox="1">
            <a:spLocks noChangeArrowheads="1"/>
          </p:cNvSpPr>
          <p:nvPr/>
        </p:nvSpPr>
        <p:spPr bwMode="auto">
          <a:xfrm>
            <a:off x="6819900" y="3297238"/>
            <a:ext cx="1987550" cy="366712"/>
          </a:xfrm>
          <a:prstGeom prst="rect">
            <a:avLst/>
          </a:prstGeom>
          <a:noFill/>
          <a:ln w="9525">
            <a:noFill/>
            <a:miter lim="800000"/>
            <a:headEnd/>
            <a:tailEnd/>
          </a:ln>
        </p:spPr>
        <p:txBody>
          <a:bodyPr wrap="none">
            <a:spAutoFit/>
          </a:bodyPr>
          <a:lstStyle/>
          <a:p>
            <a:r>
              <a:rPr lang="en-US" sz="1800">
                <a:latin typeface="Arial" charset="0"/>
              </a:rPr>
              <a:t>magnesium nitrite</a:t>
            </a:r>
          </a:p>
        </p:txBody>
      </p:sp>
      <p:sp>
        <p:nvSpPr>
          <p:cNvPr id="519197" name="Text Box 29"/>
          <p:cNvSpPr txBox="1">
            <a:spLocks noChangeArrowheads="1"/>
          </p:cNvSpPr>
          <p:nvPr/>
        </p:nvSpPr>
        <p:spPr bwMode="auto">
          <a:xfrm>
            <a:off x="6800850" y="3894138"/>
            <a:ext cx="2190750" cy="366712"/>
          </a:xfrm>
          <a:prstGeom prst="rect">
            <a:avLst/>
          </a:prstGeom>
          <a:noFill/>
          <a:ln w="9525">
            <a:noFill/>
            <a:miter lim="800000"/>
            <a:headEnd/>
            <a:tailEnd/>
          </a:ln>
        </p:spPr>
        <p:txBody>
          <a:bodyPr wrap="none">
            <a:spAutoFit/>
          </a:bodyPr>
          <a:lstStyle/>
          <a:p>
            <a:r>
              <a:rPr lang="en-US" sz="1800">
                <a:latin typeface="Arial" charset="0"/>
              </a:rPr>
              <a:t>ammonium chlorate</a:t>
            </a:r>
          </a:p>
        </p:txBody>
      </p:sp>
      <p:sp>
        <p:nvSpPr>
          <p:cNvPr id="519198" name="Text Box 30"/>
          <p:cNvSpPr txBox="1">
            <a:spLocks noChangeArrowheads="1"/>
          </p:cNvSpPr>
          <p:nvPr/>
        </p:nvSpPr>
        <p:spPr bwMode="auto">
          <a:xfrm>
            <a:off x="6829425" y="4530725"/>
            <a:ext cx="1593850" cy="366713"/>
          </a:xfrm>
          <a:prstGeom prst="rect">
            <a:avLst/>
          </a:prstGeom>
          <a:noFill/>
          <a:ln w="9525">
            <a:noFill/>
            <a:miter lim="800000"/>
            <a:headEnd/>
            <a:tailEnd/>
          </a:ln>
        </p:spPr>
        <p:txBody>
          <a:bodyPr wrap="none">
            <a:spAutoFit/>
          </a:bodyPr>
          <a:lstStyle/>
          <a:p>
            <a:r>
              <a:rPr lang="en-US" sz="1800">
                <a:latin typeface="Arial" charset="0"/>
              </a:rPr>
              <a:t>tin (IV) sulfate</a:t>
            </a:r>
          </a:p>
        </p:txBody>
      </p:sp>
      <p:sp>
        <p:nvSpPr>
          <p:cNvPr id="519199" name="Text Box 31"/>
          <p:cNvSpPr txBox="1">
            <a:spLocks noChangeArrowheads="1"/>
          </p:cNvSpPr>
          <p:nvPr/>
        </p:nvSpPr>
        <p:spPr bwMode="auto">
          <a:xfrm>
            <a:off x="6823075" y="5078413"/>
            <a:ext cx="2165350" cy="366712"/>
          </a:xfrm>
          <a:prstGeom prst="rect">
            <a:avLst/>
          </a:prstGeom>
          <a:noFill/>
          <a:ln w="9525">
            <a:noFill/>
            <a:miter lim="800000"/>
            <a:headEnd/>
            <a:tailEnd/>
          </a:ln>
        </p:spPr>
        <p:txBody>
          <a:bodyPr wrap="none">
            <a:spAutoFit/>
          </a:bodyPr>
          <a:lstStyle/>
          <a:p>
            <a:r>
              <a:rPr lang="en-US" sz="1800">
                <a:latin typeface="Arial" charset="0"/>
              </a:rPr>
              <a:t>iron (III) dichromate</a:t>
            </a:r>
          </a:p>
        </p:txBody>
      </p:sp>
      <p:sp>
        <p:nvSpPr>
          <p:cNvPr id="519200" name="Text Box 32"/>
          <p:cNvSpPr txBox="1">
            <a:spLocks noChangeArrowheads="1"/>
          </p:cNvSpPr>
          <p:nvPr/>
        </p:nvSpPr>
        <p:spPr bwMode="auto">
          <a:xfrm>
            <a:off x="6826250" y="5622925"/>
            <a:ext cx="2000250" cy="366713"/>
          </a:xfrm>
          <a:prstGeom prst="rect">
            <a:avLst/>
          </a:prstGeom>
          <a:noFill/>
          <a:ln w="9525">
            <a:noFill/>
            <a:miter lim="800000"/>
            <a:headEnd/>
            <a:tailEnd/>
          </a:ln>
        </p:spPr>
        <p:txBody>
          <a:bodyPr wrap="none">
            <a:spAutoFit/>
          </a:bodyPr>
          <a:lstStyle/>
          <a:p>
            <a:r>
              <a:rPr lang="en-US" sz="1800">
                <a:latin typeface="Arial" charset="0"/>
              </a:rPr>
              <a:t>ammonium nitride</a:t>
            </a:r>
          </a:p>
        </p:txBody>
      </p:sp>
      <p:sp>
        <p:nvSpPr>
          <p:cNvPr id="519203" name="Oval 35">
            <a:hlinkClick r:id="rId4" action="ppaction://hlinksldjump" tooltip="Metals with multiple oxidation states               S T O C K   S Y S T E M"/>
          </p:cNvPr>
          <p:cNvSpPr>
            <a:spLocks noChangeArrowheads="1"/>
          </p:cNvSpPr>
          <p:nvPr/>
        </p:nvSpPr>
        <p:spPr bwMode="auto">
          <a:xfrm>
            <a:off x="1266825" y="4610100"/>
            <a:ext cx="247650" cy="247650"/>
          </a:xfrm>
          <a:prstGeom prst="ellipse">
            <a:avLst/>
          </a:prstGeom>
          <a:gradFill rotWithShape="1">
            <a:gsLst>
              <a:gs pos="0">
                <a:schemeClr val="bg1"/>
              </a:gs>
              <a:gs pos="100000">
                <a:srgbClr val="D5FFEA"/>
              </a:gs>
            </a:gsLst>
            <a:path path="shape">
              <a:fillToRect l="50000" t="50000" r="50000" b="50000"/>
            </a:path>
          </a:gradFill>
          <a:ln w="3175">
            <a:solidFill>
              <a:schemeClr val="tx1"/>
            </a:solidFill>
            <a:round/>
            <a:headEnd/>
            <a:tailEnd/>
          </a:ln>
        </p:spPr>
        <p:txBody>
          <a:bodyPr wrap="none" anchor="ctr"/>
          <a:lstStyle/>
          <a:p>
            <a:pPr algn="ctr"/>
            <a:r>
              <a:rPr lang="en-US" sz="180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9178">
                                            <p:txEl>
                                              <p:pRg st="0" end="0"/>
                                            </p:txEl>
                                          </p:spTgt>
                                        </p:tgtEl>
                                        <p:attrNameLst>
                                          <p:attrName>style.visibility</p:attrName>
                                        </p:attrNameLst>
                                      </p:cBhvr>
                                      <p:to>
                                        <p:strVal val="visible"/>
                                      </p:to>
                                    </p:set>
                                    <p:animEffect transition="in" filter="wipe(down)">
                                      <p:cBhvr>
                                        <p:cTn id="7" dur="580">
                                          <p:stCondLst>
                                            <p:cond delay="0"/>
                                          </p:stCondLst>
                                        </p:cTn>
                                        <p:tgtEl>
                                          <p:spTgt spid="519178">
                                            <p:txEl>
                                              <p:pRg st="0" end="0"/>
                                            </p:txEl>
                                          </p:spTgt>
                                        </p:tgtEl>
                                      </p:cBhvr>
                                    </p:animEffect>
                                    <p:anim calcmode="lin" valueType="num">
                                      <p:cBhvr>
                                        <p:cTn id="8" dur="1822" tmFilter="0,0; 0.14,0.36; 0.43,0.73; 0.71,0.91; 1.0,1.0">
                                          <p:stCondLst>
                                            <p:cond delay="0"/>
                                          </p:stCondLst>
                                        </p:cTn>
                                        <p:tgtEl>
                                          <p:spTgt spid="51917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917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917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917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917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19178">
                                            <p:txEl>
                                              <p:pRg st="0" end="0"/>
                                            </p:txEl>
                                          </p:spTgt>
                                        </p:tgtEl>
                                      </p:cBhvr>
                                      <p:to x="100000" y="60000"/>
                                    </p:animScale>
                                    <p:animScale>
                                      <p:cBhvr>
                                        <p:cTn id="14" dur="166" decel="50000">
                                          <p:stCondLst>
                                            <p:cond delay="676"/>
                                          </p:stCondLst>
                                        </p:cTn>
                                        <p:tgtEl>
                                          <p:spTgt spid="519178">
                                            <p:txEl>
                                              <p:pRg st="0" end="0"/>
                                            </p:txEl>
                                          </p:spTgt>
                                        </p:tgtEl>
                                      </p:cBhvr>
                                      <p:to x="100000" y="100000"/>
                                    </p:animScale>
                                    <p:animScale>
                                      <p:cBhvr>
                                        <p:cTn id="15" dur="26">
                                          <p:stCondLst>
                                            <p:cond delay="1312"/>
                                          </p:stCondLst>
                                        </p:cTn>
                                        <p:tgtEl>
                                          <p:spTgt spid="519178">
                                            <p:txEl>
                                              <p:pRg st="0" end="0"/>
                                            </p:txEl>
                                          </p:spTgt>
                                        </p:tgtEl>
                                      </p:cBhvr>
                                      <p:to x="100000" y="80000"/>
                                    </p:animScale>
                                    <p:animScale>
                                      <p:cBhvr>
                                        <p:cTn id="16" dur="166" decel="50000">
                                          <p:stCondLst>
                                            <p:cond delay="1338"/>
                                          </p:stCondLst>
                                        </p:cTn>
                                        <p:tgtEl>
                                          <p:spTgt spid="519178">
                                            <p:txEl>
                                              <p:pRg st="0" end="0"/>
                                            </p:txEl>
                                          </p:spTgt>
                                        </p:tgtEl>
                                      </p:cBhvr>
                                      <p:to x="100000" y="100000"/>
                                    </p:animScale>
                                    <p:animScale>
                                      <p:cBhvr>
                                        <p:cTn id="17" dur="26">
                                          <p:stCondLst>
                                            <p:cond delay="1642"/>
                                          </p:stCondLst>
                                        </p:cTn>
                                        <p:tgtEl>
                                          <p:spTgt spid="519178">
                                            <p:txEl>
                                              <p:pRg st="0" end="0"/>
                                            </p:txEl>
                                          </p:spTgt>
                                        </p:tgtEl>
                                      </p:cBhvr>
                                      <p:to x="100000" y="90000"/>
                                    </p:animScale>
                                    <p:animScale>
                                      <p:cBhvr>
                                        <p:cTn id="18" dur="166" decel="50000">
                                          <p:stCondLst>
                                            <p:cond delay="1668"/>
                                          </p:stCondLst>
                                        </p:cTn>
                                        <p:tgtEl>
                                          <p:spTgt spid="519178">
                                            <p:txEl>
                                              <p:pRg st="0" end="0"/>
                                            </p:txEl>
                                          </p:spTgt>
                                        </p:tgtEl>
                                      </p:cBhvr>
                                      <p:to x="100000" y="100000"/>
                                    </p:animScale>
                                    <p:animScale>
                                      <p:cBhvr>
                                        <p:cTn id="19" dur="26">
                                          <p:stCondLst>
                                            <p:cond delay="1808"/>
                                          </p:stCondLst>
                                        </p:cTn>
                                        <p:tgtEl>
                                          <p:spTgt spid="519178">
                                            <p:txEl>
                                              <p:pRg st="0" end="0"/>
                                            </p:txEl>
                                          </p:spTgt>
                                        </p:tgtEl>
                                      </p:cBhvr>
                                      <p:to x="100000" y="95000"/>
                                    </p:animScale>
                                    <p:animScale>
                                      <p:cBhvr>
                                        <p:cTn id="20" dur="166" decel="50000">
                                          <p:stCondLst>
                                            <p:cond delay="1834"/>
                                          </p:stCondLst>
                                        </p:cTn>
                                        <p:tgtEl>
                                          <p:spTgt spid="519178">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19178">
                                            <p:txEl>
                                              <p:pRg st="1" end="1"/>
                                            </p:txEl>
                                          </p:spTgt>
                                        </p:tgtEl>
                                        <p:attrNameLst>
                                          <p:attrName>style.visibility</p:attrName>
                                        </p:attrNameLst>
                                      </p:cBhvr>
                                      <p:to>
                                        <p:strVal val="visible"/>
                                      </p:to>
                                    </p:set>
                                    <p:animEffect transition="in" filter="wipe(down)">
                                      <p:cBhvr>
                                        <p:cTn id="23" dur="580">
                                          <p:stCondLst>
                                            <p:cond delay="0"/>
                                          </p:stCondLst>
                                        </p:cTn>
                                        <p:tgtEl>
                                          <p:spTgt spid="519178">
                                            <p:txEl>
                                              <p:pRg st="1" end="1"/>
                                            </p:txEl>
                                          </p:spTgt>
                                        </p:tgtEl>
                                      </p:cBhvr>
                                    </p:animEffect>
                                    <p:anim calcmode="lin" valueType="num">
                                      <p:cBhvr>
                                        <p:cTn id="24" dur="1822" tmFilter="0,0; 0.14,0.36; 0.43,0.73; 0.71,0.91; 1.0,1.0">
                                          <p:stCondLst>
                                            <p:cond delay="0"/>
                                          </p:stCondLst>
                                        </p:cTn>
                                        <p:tgtEl>
                                          <p:spTgt spid="519178">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19178">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19178">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19178">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19178">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19178">
                                            <p:txEl>
                                              <p:pRg st="1" end="1"/>
                                            </p:txEl>
                                          </p:spTgt>
                                        </p:tgtEl>
                                      </p:cBhvr>
                                      <p:to x="100000" y="60000"/>
                                    </p:animScale>
                                    <p:animScale>
                                      <p:cBhvr>
                                        <p:cTn id="30" dur="166" decel="50000">
                                          <p:stCondLst>
                                            <p:cond delay="676"/>
                                          </p:stCondLst>
                                        </p:cTn>
                                        <p:tgtEl>
                                          <p:spTgt spid="519178">
                                            <p:txEl>
                                              <p:pRg st="1" end="1"/>
                                            </p:txEl>
                                          </p:spTgt>
                                        </p:tgtEl>
                                      </p:cBhvr>
                                      <p:to x="100000" y="100000"/>
                                    </p:animScale>
                                    <p:animScale>
                                      <p:cBhvr>
                                        <p:cTn id="31" dur="26">
                                          <p:stCondLst>
                                            <p:cond delay="1312"/>
                                          </p:stCondLst>
                                        </p:cTn>
                                        <p:tgtEl>
                                          <p:spTgt spid="519178">
                                            <p:txEl>
                                              <p:pRg st="1" end="1"/>
                                            </p:txEl>
                                          </p:spTgt>
                                        </p:tgtEl>
                                      </p:cBhvr>
                                      <p:to x="100000" y="80000"/>
                                    </p:animScale>
                                    <p:animScale>
                                      <p:cBhvr>
                                        <p:cTn id="32" dur="166" decel="50000">
                                          <p:stCondLst>
                                            <p:cond delay="1338"/>
                                          </p:stCondLst>
                                        </p:cTn>
                                        <p:tgtEl>
                                          <p:spTgt spid="519178">
                                            <p:txEl>
                                              <p:pRg st="1" end="1"/>
                                            </p:txEl>
                                          </p:spTgt>
                                        </p:tgtEl>
                                      </p:cBhvr>
                                      <p:to x="100000" y="100000"/>
                                    </p:animScale>
                                    <p:animScale>
                                      <p:cBhvr>
                                        <p:cTn id="33" dur="26">
                                          <p:stCondLst>
                                            <p:cond delay="1642"/>
                                          </p:stCondLst>
                                        </p:cTn>
                                        <p:tgtEl>
                                          <p:spTgt spid="519178">
                                            <p:txEl>
                                              <p:pRg st="1" end="1"/>
                                            </p:txEl>
                                          </p:spTgt>
                                        </p:tgtEl>
                                      </p:cBhvr>
                                      <p:to x="100000" y="90000"/>
                                    </p:animScale>
                                    <p:animScale>
                                      <p:cBhvr>
                                        <p:cTn id="34" dur="166" decel="50000">
                                          <p:stCondLst>
                                            <p:cond delay="1668"/>
                                          </p:stCondLst>
                                        </p:cTn>
                                        <p:tgtEl>
                                          <p:spTgt spid="519178">
                                            <p:txEl>
                                              <p:pRg st="1" end="1"/>
                                            </p:txEl>
                                          </p:spTgt>
                                        </p:tgtEl>
                                      </p:cBhvr>
                                      <p:to x="100000" y="100000"/>
                                    </p:animScale>
                                    <p:animScale>
                                      <p:cBhvr>
                                        <p:cTn id="35" dur="26">
                                          <p:stCondLst>
                                            <p:cond delay="1808"/>
                                          </p:stCondLst>
                                        </p:cTn>
                                        <p:tgtEl>
                                          <p:spTgt spid="519178">
                                            <p:txEl>
                                              <p:pRg st="1" end="1"/>
                                            </p:txEl>
                                          </p:spTgt>
                                        </p:tgtEl>
                                      </p:cBhvr>
                                      <p:to x="100000" y="95000"/>
                                    </p:animScale>
                                    <p:animScale>
                                      <p:cBhvr>
                                        <p:cTn id="36" dur="166" decel="50000">
                                          <p:stCondLst>
                                            <p:cond delay="1834"/>
                                          </p:stCondLst>
                                        </p:cTn>
                                        <p:tgtEl>
                                          <p:spTgt spid="519178">
                                            <p:txEl>
                                              <p:pRg st="1" end="1"/>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19179"/>
                                        </p:tgtEl>
                                        <p:attrNameLst>
                                          <p:attrName>style.visibility</p:attrName>
                                        </p:attrNameLst>
                                      </p:cBhvr>
                                      <p:to>
                                        <p:strVal val="visible"/>
                                      </p:to>
                                    </p:set>
                                    <p:anim calcmode="lin" valueType="num">
                                      <p:cBhvr>
                                        <p:cTn id="41" dur="500" fill="hold"/>
                                        <p:tgtEl>
                                          <p:spTgt spid="519179"/>
                                        </p:tgtEl>
                                        <p:attrNameLst>
                                          <p:attrName>ppt_w</p:attrName>
                                        </p:attrNameLst>
                                      </p:cBhvr>
                                      <p:tavLst>
                                        <p:tav tm="0">
                                          <p:val>
                                            <p:fltVal val="0"/>
                                          </p:val>
                                        </p:tav>
                                        <p:tav tm="100000">
                                          <p:val>
                                            <p:strVal val="#ppt_w"/>
                                          </p:val>
                                        </p:tav>
                                      </p:tavLst>
                                    </p:anim>
                                    <p:anim calcmode="lin" valueType="num">
                                      <p:cBhvr>
                                        <p:cTn id="42" dur="500" fill="hold"/>
                                        <p:tgtEl>
                                          <p:spTgt spid="519179"/>
                                        </p:tgtEl>
                                        <p:attrNameLst>
                                          <p:attrName>ppt_h</p:attrName>
                                        </p:attrNameLst>
                                      </p:cBhvr>
                                      <p:tavLst>
                                        <p:tav tm="0">
                                          <p:val>
                                            <p:fltVal val="0"/>
                                          </p:val>
                                        </p:tav>
                                        <p:tav tm="100000">
                                          <p:val>
                                            <p:strVal val="#ppt_h"/>
                                          </p:val>
                                        </p:tav>
                                      </p:tavLst>
                                    </p:anim>
                                    <p:animEffect transition="in" filter="fade">
                                      <p:cBhvr>
                                        <p:cTn id="43" dur="500"/>
                                        <p:tgtEl>
                                          <p:spTgt spid="519179"/>
                                        </p:tgtEl>
                                      </p:cBhvr>
                                    </p:animEffect>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519186"/>
                                        </p:tgtEl>
                                        <p:attrNameLst>
                                          <p:attrName>style.visibility</p:attrName>
                                        </p:attrNameLst>
                                      </p:cBhvr>
                                      <p:to>
                                        <p:strVal val="visible"/>
                                      </p:to>
                                    </p:set>
                                    <p:anim calcmode="lin" valueType="num">
                                      <p:cBhvr>
                                        <p:cTn id="48" dur="500" fill="hold"/>
                                        <p:tgtEl>
                                          <p:spTgt spid="519186"/>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519186"/>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519186"/>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51918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519180"/>
                                        </p:tgtEl>
                                        <p:attrNameLst>
                                          <p:attrName>style.visibility</p:attrName>
                                        </p:attrNameLst>
                                      </p:cBhvr>
                                      <p:to>
                                        <p:strVal val="visible"/>
                                      </p:to>
                                    </p:set>
                                    <p:anim calcmode="lin" valueType="num">
                                      <p:cBhvr>
                                        <p:cTn id="56" dur="500" fill="hold"/>
                                        <p:tgtEl>
                                          <p:spTgt spid="519180"/>
                                        </p:tgtEl>
                                        <p:attrNameLst>
                                          <p:attrName>ppt_w</p:attrName>
                                        </p:attrNameLst>
                                      </p:cBhvr>
                                      <p:tavLst>
                                        <p:tav tm="0">
                                          <p:val>
                                            <p:fltVal val="0"/>
                                          </p:val>
                                        </p:tav>
                                        <p:tav tm="100000">
                                          <p:val>
                                            <p:strVal val="#ppt_w"/>
                                          </p:val>
                                        </p:tav>
                                      </p:tavLst>
                                    </p:anim>
                                    <p:anim calcmode="lin" valueType="num">
                                      <p:cBhvr>
                                        <p:cTn id="57" dur="500" fill="hold"/>
                                        <p:tgtEl>
                                          <p:spTgt spid="519180"/>
                                        </p:tgtEl>
                                        <p:attrNameLst>
                                          <p:attrName>ppt_h</p:attrName>
                                        </p:attrNameLst>
                                      </p:cBhvr>
                                      <p:tavLst>
                                        <p:tav tm="0">
                                          <p:val>
                                            <p:fltVal val="0"/>
                                          </p:val>
                                        </p:tav>
                                        <p:tav tm="100000">
                                          <p:val>
                                            <p:strVal val="#ppt_h"/>
                                          </p:val>
                                        </p:tav>
                                      </p:tavLst>
                                    </p:anim>
                                    <p:animEffect transition="in" filter="fade">
                                      <p:cBhvr>
                                        <p:cTn id="58" dur="500"/>
                                        <p:tgtEl>
                                          <p:spTgt spid="519180"/>
                                        </p:tgtEl>
                                      </p:cBhvr>
                                    </p:animEffect>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519190"/>
                                        </p:tgtEl>
                                        <p:attrNameLst>
                                          <p:attrName>style.visibility</p:attrName>
                                        </p:attrNameLst>
                                      </p:cBhvr>
                                      <p:to>
                                        <p:strVal val="visible"/>
                                      </p:to>
                                    </p:set>
                                    <p:anim calcmode="lin" valueType="num">
                                      <p:cBhvr>
                                        <p:cTn id="63" dur="500" fill="hold"/>
                                        <p:tgtEl>
                                          <p:spTgt spid="519190"/>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519190"/>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519190"/>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51919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519181"/>
                                        </p:tgtEl>
                                        <p:attrNameLst>
                                          <p:attrName>style.visibility</p:attrName>
                                        </p:attrNameLst>
                                      </p:cBhvr>
                                      <p:to>
                                        <p:strVal val="visible"/>
                                      </p:to>
                                    </p:set>
                                    <p:anim calcmode="lin" valueType="num">
                                      <p:cBhvr>
                                        <p:cTn id="71" dur="500" fill="hold"/>
                                        <p:tgtEl>
                                          <p:spTgt spid="519181"/>
                                        </p:tgtEl>
                                        <p:attrNameLst>
                                          <p:attrName>ppt_w</p:attrName>
                                        </p:attrNameLst>
                                      </p:cBhvr>
                                      <p:tavLst>
                                        <p:tav tm="0">
                                          <p:val>
                                            <p:fltVal val="0"/>
                                          </p:val>
                                        </p:tav>
                                        <p:tav tm="100000">
                                          <p:val>
                                            <p:strVal val="#ppt_w"/>
                                          </p:val>
                                        </p:tav>
                                      </p:tavLst>
                                    </p:anim>
                                    <p:anim calcmode="lin" valueType="num">
                                      <p:cBhvr>
                                        <p:cTn id="72" dur="500" fill="hold"/>
                                        <p:tgtEl>
                                          <p:spTgt spid="519181"/>
                                        </p:tgtEl>
                                        <p:attrNameLst>
                                          <p:attrName>ppt_h</p:attrName>
                                        </p:attrNameLst>
                                      </p:cBhvr>
                                      <p:tavLst>
                                        <p:tav tm="0">
                                          <p:val>
                                            <p:fltVal val="0"/>
                                          </p:val>
                                        </p:tav>
                                        <p:tav tm="100000">
                                          <p:val>
                                            <p:strVal val="#ppt_h"/>
                                          </p:val>
                                        </p:tav>
                                      </p:tavLst>
                                    </p:anim>
                                    <p:animEffect transition="in" filter="fade">
                                      <p:cBhvr>
                                        <p:cTn id="73" dur="500"/>
                                        <p:tgtEl>
                                          <p:spTgt spid="519181"/>
                                        </p:tgtEl>
                                      </p:cBhvr>
                                    </p:animEffect>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519191"/>
                                        </p:tgtEl>
                                        <p:attrNameLst>
                                          <p:attrName>style.visibility</p:attrName>
                                        </p:attrNameLst>
                                      </p:cBhvr>
                                      <p:to>
                                        <p:strVal val="visible"/>
                                      </p:to>
                                    </p:set>
                                    <p:anim calcmode="lin" valueType="num">
                                      <p:cBhvr>
                                        <p:cTn id="78" dur="500" fill="hold"/>
                                        <p:tgtEl>
                                          <p:spTgt spid="519191"/>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519191"/>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519191"/>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519191"/>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519182"/>
                                        </p:tgtEl>
                                        <p:attrNameLst>
                                          <p:attrName>style.visibility</p:attrName>
                                        </p:attrNameLst>
                                      </p:cBhvr>
                                      <p:to>
                                        <p:strVal val="visible"/>
                                      </p:to>
                                    </p:set>
                                    <p:anim calcmode="lin" valueType="num">
                                      <p:cBhvr>
                                        <p:cTn id="86" dur="500" fill="hold"/>
                                        <p:tgtEl>
                                          <p:spTgt spid="519182"/>
                                        </p:tgtEl>
                                        <p:attrNameLst>
                                          <p:attrName>ppt_w</p:attrName>
                                        </p:attrNameLst>
                                      </p:cBhvr>
                                      <p:tavLst>
                                        <p:tav tm="0">
                                          <p:val>
                                            <p:fltVal val="0"/>
                                          </p:val>
                                        </p:tav>
                                        <p:tav tm="100000">
                                          <p:val>
                                            <p:strVal val="#ppt_w"/>
                                          </p:val>
                                        </p:tav>
                                      </p:tavLst>
                                    </p:anim>
                                    <p:anim calcmode="lin" valueType="num">
                                      <p:cBhvr>
                                        <p:cTn id="87" dur="500" fill="hold"/>
                                        <p:tgtEl>
                                          <p:spTgt spid="519182"/>
                                        </p:tgtEl>
                                        <p:attrNameLst>
                                          <p:attrName>ppt_h</p:attrName>
                                        </p:attrNameLst>
                                      </p:cBhvr>
                                      <p:tavLst>
                                        <p:tav tm="0">
                                          <p:val>
                                            <p:fltVal val="0"/>
                                          </p:val>
                                        </p:tav>
                                        <p:tav tm="100000">
                                          <p:val>
                                            <p:strVal val="#ppt_h"/>
                                          </p:val>
                                        </p:tav>
                                      </p:tavLst>
                                    </p:anim>
                                    <p:animEffect transition="in" filter="fade">
                                      <p:cBhvr>
                                        <p:cTn id="88" dur="500"/>
                                        <p:tgtEl>
                                          <p:spTgt spid="519182"/>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0" fill="hold" grpId="0" nodeType="clickEffect">
                                  <p:stCondLst>
                                    <p:cond delay="0"/>
                                  </p:stCondLst>
                                  <p:iterate type="lt">
                                    <p:tmPct val="0"/>
                                  </p:iterate>
                                  <p:childTnLst>
                                    <p:set>
                                      <p:cBhvr>
                                        <p:cTn id="92" dur="1" fill="hold">
                                          <p:stCondLst>
                                            <p:cond delay="0"/>
                                          </p:stCondLst>
                                        </p:cTn>
                                        <p:tgtEl>
                                          <p:spTgt spid="519203"/>
                                        </p:tgtEl>
                                        <p:attrNameLst>
                                          <p:attrName>style.visibility</p:attrName>
                                        </p:attrNameLst>
                                      </p:cBhvr>
                                      <p:to>
                                        <p:strVal val="visible"/>
                                      </p:to>
                                    </p:set>
                                    <p:anim calcmode="lin" valueType="num">
                                      <p:cBhvr>
                                        <p:cTn id="93" dur="500" fill="hold"/>
                                        <p:tgtEl>
                                          <p:spTgt spid="519203"/>
                                        </p:tgtEl>
                                        <p:attrNameLst>
                                          <p:attrName>ppt_w</p:attrName>
                                        </p:attrNameLst>
                                      </p:cBhvr>
                                      <p:tavLst>
                                        <p:tav tm="0">
                                          <p:val>
                                            <p:fltVal val="0"/>
                                          </p:val>
                                        </p:tav>
                                        <p:tav tm="100000">
                                          <p:val>
                                            <p:strVal val="#ppt_w"/>
                                          </p:val>
                                        </p:tav>
                                      </p:tavLst>
                                    </p:anim>
                                    <p:anim calcmode="lin" valueType="num">
                                      <p:cBhvr>
                                        <p:cTn id="94" dur="500" fill="hold"/>
                                        <p:tgtEl>
                                          <p:spTgt spid="519203"/>
                                        </p:tgtEl>
                                        <p:attrNameLst>
                                          <p:attrName>ppt_h</p:attrName>
                                        </p:attrNameLst>
                                      </p:cBhvr>
                                      <p:tavLst>
                                        <p:tav tm="0">
                                          <p:val>
                                            <p:fltVal val="0"/>
                                          </p:val>
                                        </p:tav>
                                        <p:tav tm="100000">
                                          <p:val>
                                            <p:strVal val="#ppt_h"/>
                                          </p:val>
                                        </p:tav>
                                      </p:tavLst>
                                    </p:anim>
                                    <p:animEffect transition="in" filter="fade">
                                      <p:cBhvr>
                                        <p:cTn id="95" dur="500"/>
                                        <p:tgtEl>
                                          <p:spTgt spid="519203"/>
                                        </p:tgtEl>
                                      </p:cBhvr>
                                    </p:animEffect>
                                  </p:childTnLst>
                                </p:cTn>
                              </p:par>
                            </p:childTnLst>
                          </p:cTn>
                        </p:par>
                      </p:childTnLst>
                    </p:cTn>
                  </p:par>
                  <p:par>
                    <p:cTn id="96" fill="hold">
                      <p:stCondLst>
                        <p:cond delay="indefinite"/>
                      </p:stCondLst>
                      <p:childTnLst>
                        <p:par>
                          <p:cTn id="97" fill="hold">
                            <p:stCondLst>
                              <p:cond delay="0"/>
                            </p:stCondLst>
                            <p:childTnLst>
                              <p:par>
                                <p:cTn id="98" presetID="39" presetClass="entr" presetSubtype="0" accel="100000" fill="hold" grpId="0" nodeType="clickEffect">
                                  <p:stCondLst>
                                    <p:cond delay="0"/>
                                  </p:stCondLst>
                                  <p:childTnLst>
                                    <p:set>
                                      <p:cBhvr>
                                        <p:cTn id="99" dur="1" fill="hold">
                                          <p:stCondLst>
                                            <p:cond delay="0"/>
                                          </p:stCondLst>
                                        </p:cTn>
                                        <p:tgtEl>
                                          <p:spTgt spid="519192"/>
                                        </p:tgtEl>
                                        <p:attrNameLst>
                                          <p:attrName>style.visibility</p:attrName>
                                        </p:attrNameLst>
                                      </p:cBhvr>
                                      <p:to>
                                        <p:strVal val="visible"/>
                                      </p:to>
                                    </p:set>
                                    <p:anim calcmode="lin" valueType="num">
                                      <p:cBhvr>
                                        <p:cTn id="100" dur="500" fill="hold"/>
                                        <p:tgtEl>
                                          <p:spTgt spid="519192"/>
                                        </p:tgtEl>
                                        <p:attrNameLst>
                                          <p:attrName>ppt_h</p:attrName>
                                        </p:attrNameLst>
                                      </p:cBhvr>
                                      <p:tavLst>
                                        <p:tav tm="0">
                                          <p:val>
                                            <p:strVal val="#ppt_h/20"/>
                                          </p:val>
                                        </p:tav>
                                        <p:tav tm="50000">
                                          <p:val>
                                            <p:strVal val="#ppt_h/20"/>
                                          </p:val>
                                        </p:tav>
                                        <p:tav tm="100000">
                                          <p:val>
                                            <p:strVal val="#ppt_h"/>
                                          </p:val>
                                        </p:tav>
                                      </p:tavLst>
                                    </p:anim>
                                    <p:anim calcmode="lin" valueType="num">
                                      <p:cBhvr>
                                        <p:cTn id="101" dur="500" fill="hold"/>
                                        <p:tgtEl>
                                          <p:spTgt spid="519192"/>
                                        </p:tgtEl>
                                        <p:attrNameLst>
                                          <p:attrName>ppt_w</p:attrName>
                                        </p:attrNameLst>
                                      </p:cBhvr>
                                      <p:tavLst>
                                        <p:tav tm="0">
                                          <p:val>
                                            <p:strVal val="#ppt_w+.3"/>
                                          </p:val>
                                        </p:tav>
                                        <p:tav tm="50000">
                                          <p:val>
                                            <p:strVal val="#ppt_w+.3"/>
                                          </p:val>
                                        </p:tav>
                                        <p:tav tm="100000">
                                          <p:val>
                                            <p:strVal val="#ppt_w"/>
                                          </p:val>
                                        </p:tav>
                                      </p:tavLst>
                                    </p:anim>
                                    <p:anim calcmode="lin" valueType="num">
                                      <p:cBhvr>
                                        <p:cTn id="102" dur="500" fill="hold"/>
                                        <p:tgtEl>
                                          <p:spTgt spid="519192"/>
                                        </p:tgtEl>
                                        <p:attrNameLst>
                                          <p:attrName>ppt_x</p:attrName>
                                        </p:attrNameLst>
                                      </p:cBhvr>
                                      <p:tavLst>
                                        <p:tav tm="0">
                                          <p:val>
                                            <p:strVal val="#ppt_x-.3"/>
                                          </p:val>
                                        </p:tav>
                                        <p:tav tm="50000">
                                          <p:val>
                                            <p:strVal val="#ppt_x"/>
                                          </p:val>
                                        </p:tav>
                                        <p:tav tm="100000">
                                          <p:val>
                                            <p:strVal val="#ppt_x"/>
                                          </p:val>
                                        </p:tav>
                                      </p:tavLst>
                                    </p:anim>
                                    <p:anim calcmode="lin" valueType="num">
                                      <p:cBhvr>
                                        <p:cTn id="103" dur="500" fill="hold"/>
                                        <p:tgtEl>
                                          <p:spTgt spid="519192"/>
                                        </p:tgtEl>
                                        <p:attrNameLst>
                                          <p:attrName>ppt_y</p:attrName>
                                        </p:attrNameLst>
                                      </p:cBhvr>
                                      <p:tavLst>
                                        <p:tav tm="0">
                                          <p:val>
                                            <p:strVal val="#ppt_y"/>
                                          </p:val>
                                        </p:tav>
                                        <p:tav tm="100000">
                                          <p:val>
                                            <p:strVal val="#ppt_y"/>
                                          </p:val>
                                        </p:tav>
                                      </p:tavLst>
                                    </p:anim>
                                  </p:childTnLst>
                                </p:cTn>
                              </p:par>
                            </p:childTnLst>
                          </p:cTn>
                        </p:par>
                        <p:par>
                          <p:cTn id="104" fill="hold">
                            <p:stCondLst>
                              <p:cond delay="500"/>
                            </p:stCondLst>
                            <p:childTnLst>
                              <p:par>
                                <p:cTn id="105" presetID="55" presetClass="exit" presetSubtype="0" fill="hold" grpId="1" nodeType="afterEffect">
                                  <p:stCondLst>
                                    <p:cond delay="0"/>
                                  </p:stCondLst>
                                  <p:iterate type="lt">
                                    <p:tmPct val="0"/>
                                  </p:iterate>
                                  <p:childTnLst>
                                    <p:anim calcmode="lin" valueType="num">
                                      <p:cBhvr>
                                        <p:cTn id="106" dur="1000"/>
                                        <p:tgtEl>
                                          <p:spTgt spid="519203"/>
                                        </p:tgtEl>
                                        <p:attrNameLst>
                                          <p:attrName>ppt_w</p:attrName>
                                        </p:attrNameLst>
                                      </p:cBhvr>
                                      <p:tavLst>
                                        <p:tav tm="0">
                                          <p:val>
                                            <p:strVal val="ppt_w"/>
                                          </p:val>
                                        </p:tav>
                                        <p:tav tm="100000">
                                          <p:val>
                                            <p:strVal val="ppt_w*0.70"/>
                                          </p:val>
                                        </p:tav>
                                      </p:tavLst>
                                    </p:anim>
                                    <p:anim calcmode="lin" valueType="num">
                                      <p:cBhvr>
                                        <p:cTn id="107" dur="1000"/>
                                        <p:tgtEl>
                                          <p:spTgt spid="519203"/>
                                        </p:tgtEl>
                                        <p:attrNameLst>
                                          <p:attrName>ppt_h</p:attrName>
                                        </p:attrNameLst>
                                      </p:cBhvr>
                                      <p:tavLst>
                                        <p:tav tm="0">
                                          <p:val>
                                            <p:strVal val="ppt_h"/>
                                          </p:val>
                                        </p:tav>
                                        <p:tav tm="100000">
                                          <p:val>
                                            <p:strVal val="ppt_h"/>
                                          </p:val>
                                        </p:tav>
                                      </p:tavLst>
                                    </p:anim>
                                    <p:animEffect transition="out" filter="fade">
                                      <p:cBhvr>
                                        <p:cTn id="108" dur="1000"/>
                                        <p:tgtEl>
                                          <p:spTgt spid="519203"/>
                                        </p:tgtEl>
                                      </p:cBhvr>
                                    </p:animEffect>
                                    <p:set>
                                      <p:cBhvr>
                                        <p:cTn id="109" dur="1" fill="hold">
                                          <p:stCondLst>
                                            <p:cond delay="999"/>
                                          </p:stCondLst>
                                        </p:cTn>
                                        <p:tgtEl>
                                          <p:spTgt spid="51920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grpId="0" nodeType="clickEffect">
                                  <p:stCondLst>
                                    <p:cond delay="0"/>
                                  </p:stCondLst>
                                  <p:childTnLst>
                                    <p:set>
                                      <p:cBhvr>
                                        <p:cTn id="113" dur="1" fill="hold">
                                          <p:stCondLst>
                                            <p:cond delay="0"/>
                                          </p:stCondLst>
                                        </p:cTn>
                                        <p:tgtEl>
                                          <p:spTgt spid="519183"/>
                                        </p:tgtEl>
                                        <p:attrNameLst>
                                          <p:attrName>style.visibility</p:attrName>
                                        </p:attrNameLst>
                                      </p:cBhvr>
                                      <p:to>
                                        <p:strVal val="visible"/>
                                      </p:to>
                                    </p:set>
                                    <p:anim calcmode="lin" valueType="num">
                                      <p:cBhvr>
                                        <p:cTn id="114" dur="500" fill="hold"/>
                                        <p:tgtEl>
                                          <p:spTgt spid="519183"/>
                                        </p:tgtEl>
                                        <p:attrNameLst>
                                          <p:attrName>ppt_w</p:attrName>
                                        </p:attrNameLst>
                                      </p:cBhvr>
                                      <p:tavLst>
                                        <p:tav tm="0">
                                          <p:val>
                                            <p:fltVal val="0"/>
                                          </p:val>
                                        </p:tav>
                                        <p:tav tm="100000">
                                          <p:val>
                                            <p:strVal val="#ppt_w"/>
                                          </p:val>
                                        </p:tav>
                                      </p:tavLst>
                                    </p:anim>
                                    <p:anim calcmode="lin" valueType="num">
                                      <p:cBhvr>
                                        <p:cTn id="115" dur="500" fill="hold"/>
                                        <p:tgtEl>
                                          <p:spTgt spid="519183"/>
                                        </p:tgtEl>
                                        <p:attrNameLst>
                                          <p:attrName>ppt_h</p:attrName>
                                        </p:attrNameLst>
                                      </p:cBhvr>
                                      <p:tavLst>
                                        <p:tav tm="0">
                                          <p:val>
                                            <p:fltVal val="0"/>
                                          </p:val>
                                        </p:tav>
                                        <p:tav tm="100000">
                                          <p:val>
                                            <p:strVal val="#ppt_h"/>
                                          </p:val>
                                        </p:tav>
                                      </p:tavLst>
                                    </p:anim>
                                    <p:animEffect transition="in" filter="fade">
                                      <p:cBhvr>
                                        <p:cTn id="116" dur="500"/>
                                        <p:tgtEl>
                                          <p:spTgt spid="519183"/>
                                        </p:tgtEl>
                                      </p:cBhvr>
                                    </p:animEffect>
                                  </p:childTnLst>
                                </p:cTn>
                              </p:par>
                            </p:childTnLst>
                          </p:cTn>
                        </p:par>
                      </p:childTnLst>
                    </p:cTn>
                  </p:par>
                  <p:par>
                    <p:cTn id="117" fill="hold">
                      <p:stCondLst>
                        <p:cond delay="indefinite"/>
                      </p:stCondLst>
                      <p:childTnLst>
                        <p:par>
                          <p:cTn id="118" fill="hold">
                            <p:stCondLst>
                              <p:cond delay="0"/>
                            </p:stCondLst>
                            <p:childTnLst>
                              <p:par>
                                <p:cTn id="119" presetID="39" presetClass="entr" presetSubtype="0" accel="100000" fill="hold" grpId="0" nodeType="clickEffect">
                                  <p:stCondLst>
                                    <p:cond delay="0"/>
                                  </p:stCondLst>
                                  <p:childTnLst>
                                    <p:set>
                                      <p:cBhvr>
                                        <p:cTn id="120" dur="1" fill="hold">
                                          <p:stCondLst>
                                            <p:cond delay="0"/>
                                          </p:stCondLst>
                                        </p:cTn>
                                        <p:tgtEl>
                                          <p:spTgt spid="519193"/>
                                        </p:tgtEl>
                                        <p:attrNameLst>
                                          <p:attrName>style.visibility</p:attrName>
                                        </p:attrNameLst>
                                      </p:cBhvr>
                                      <p:to>
                                        <p:strVal val="visible"/>
                                      </p:to>
                                    </p:set>
                                    <p:anim calcmode="lin" valueType="num">
                                      <p:cBhvr>
                                        <p:cTn id="121" dur="500" fill="hold"/>
                                        <p:tgtEl>
                                          <p:spTgt spid="519193"/>
                                        </p:tgtEl>
                                        <p:attrNameLst>
                                          <p:attrName>ppt_h</p:attrName>
                                        </p:attrNameLst>
                                      </p:cBhvr>
                                      <p:tavLst>
                                        <p:tav tm="0">
                                          <p:val>
                                            <p:strVal val="#ppt_h/20"/>
                                          </p:val>
                                        </p:tav>
                                        <p:tav tm="50000">
                                          <p:val>
                                            <p:strVal val="#ppt_h/20"/>
                                          </p:val>
                                        </p:tav>
                                        <p:tav tm="100000">
                                          <p:val>
                                            <p:strVal val="#ppt_h"/>
                                          </p:val>
                                        </p:tav>
                                      </p:tavLst>
                                    </p:anim>
                                    <p:anim calcmode="lin" valueType="num">
                                      <p:cBhvr>
                                        <p:cTn id="122" dur="500" fill="hold"/>
                                        <p:tgtEl>
                                          <p:spTgt spid="519193"/>
                                        </p:tgtEl>
                                        <p:attrNameLst>
                                          <p:attrName>ppt_w</p:attrName>
                                        </p:attrNameLst>
                                      </p:cBhvr>
                                      <p:tavLst>
                                        <p:tav tm="0">
                                          <p:val>
                                            <p:strVal val="#ppt_w+.3"/>
                                          </p:val>
                                        </p:tav>
                                        <p:tav tm="50000">
                                          <p:val>
                                            <p:strVal val="#ppt_w+.3"/>
                                          </p:val>
                                        </p:tav>
                                        <p:tav tm="100000">
                                          <p:val>
                                            <p:strVal val="#ppt_w"/>
                                          </p:val>
                                        </p:tav>
                                      </p:tavLst>
                                    </p:anim>
                                    <p:anim calcmode="lin" valueType="num">
                                      <p:cBhvr>
                                        <p:cTn id="123" dur="500" fill="hold"/>
                                        <p:tgtEl>
                                          <p:spTgt spid="519193"/>
                                        </p:tgtEl>
                                        <p:attrNameLst>
                                          <p:attrName>ppt_x</p:attrName>
                                        </p:attrNameLst>
                                      </p:cBhvr>
                                      <p:tavLst>
                                        <p:tav tm="0">
                                          <p:val>
                                            <p:strVal val="#ppt_x-.3"/>
                                          </p:val>
                                        </p:tav>
                                        <p:tav tm="50000">
                                          <p:val>
                                            <p:strVal val="#ppt_x"/>
                                          </p:val>
                                        </p:tav>
                                        <p:tav tm="100000">
                                          <p:val>
                                            <p:strVal val="#ppt_x"/>
                                          </p:val>
                                        </p:tav>
                                      </p:tavLst>
                                    </p:anim>
                                    <p:anim calcmode="lin" valueType="num">
                                      <p:cBhvr>
                                        <p:cTn id="124" dur="500" fill="hold"/>
                                        <p:tgtEl>
                                          <p:spTgt spid="519193"/>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519184"/>
                                        </p:tgtEl>
                                        <p:attrNameLst>
                                          <p:attrName>style.visibility</p:attrName>
                                        </p:attrNameLst>
                                      </p:cBhvr>
                                      <p:to>
                                        <p:strVal val="visible"/>
                                      </p:to>
                                    </p:set>
                                    <p:anim calcmode="lin" valueType="num">
                                      <p:cBhvr>
                                        <p:cTn id="129" dur="500" fill="hold"/>
                                        <p:tgtEl>
                                          <p:spTgt spid="519184"/>
                                        </p:tgtEl>
                                        <p:attrNameLst>
                                          <p:attrName>ppt_w</p:attrName>
                                        </p:attrNameLst>
                                      </p:cBhvr>
                                      <p:tavLst>
                                        <p:tav tm="0">
                                          <p:val>
                                            <p:fltVal val="0"/>
                                          </p:val>
                                        </p:tav>
                                        <p:tav tm="100000">
                                          <p:val>
                                            <p:strVal val="#ppt_w"/>
                                          </p:val>
                                        </p:tav>
                                      </p:tavLst>
                                    </p:anim>
                                    <p:anim calcmode="lin" valueType="num">
                                      <p:cBhvr>
                                        <p:cTn id="130" dur="500" fill="hold"/>
                                        <p:tgtEl>
                                          <p:spTgt spid="519184"/>
                                        </p:tgtEl>
                                        <p:attrNameLst>
                                          <p:attrName>ppt_h</p:attrName>
                                        </p:attrNameLst>
                                      </p:cBhvr>
                                      <p:tavLst>
                                        <p:tav tm="0">
                                          <p:val>
                                            <p:fltVal val="0"/>
                                          </p:val>
                                        </p:tav>
                                        <p:tav tm="100000">
                                          <p:val>
                                            <p:strVal val="#ppt_h"/>
                                          </p:val>
                                        </p:tav>
                                      </p:tavLst>
                                    </p:anim>
                                    <p:animEffect transition="in" filter="fade">
                                      <p:cBhvr>
                                        <p:cTn id="131" dur="500"/>
                                        <p:tgtEl>
                                          <p:spTgt spid="519184"/>
                                        </p:tgtEl>
                                      </p:cBhvr>
                                    </p:animEffect>
                                  </p:childTnLst>
                                </p:cTn>
                              </p:par>
                            </p:childTnLst>
                          </p:cTn>
                        </p:par>
                      </p:childTnLst>
                    </p:cTn>
                  </p:par>
                  <p:par>
                    <p:cTn id="132" fill="hold">
                      <p:stCondLst>
                        <p:cond delay="indefinite"/>
                      </p:stCondLst>
                      <p:childTnLst>
                        <p:par>
                          <p:cTn id="133" fill="hold">
                            <p:stCondLst>
                              <p:cond delay="0"/>
                            </p:stCondLst>
                            <p:childTnLst>
                              <p:par>
                                <p:cTn id="134" presetID="39" presetClass="entr" presetSubtype="0" accel="100000" fill="hold" grpId="0" nodeType="clickEffect">
                                  <p:stCondLst>
                                    <p:cond delay="0"/>
                                  </p:stCondLst>
                                  <p:childTnLst>
                                    <p:set>
                                      <p:cBhvr>
                                        <p:cTn id="135" dur="1" fill="hold">
                                          <p:stCondLst>
                                            <p:cond delay="0"/>
                                          </p:stCondLst>
                                        </p:cTn>
                                        <p:tgtEl>
                                          <p:spTgt spid="519194"/>
                                        </p:tgtEl>
                                        <p:attrNameLst>
                                          <p:attrName>style.visibility</p:attrName>
                                        </p:attrNameLst>
                                      </p:cBhvr>
                                      <p:to>
                                        <p:strVal val="visible"/>
                                      </p:to>
                                    </p:set>
                                    <p:anim calcmode="lin" valueType="num">
                                      <p:cBhvr>
                                        <p:cTn id="136" dur="500" fill="hold"/>
                                        <p:tgtEl>
                                          <p:spTgt spid="519194"/>
                                        </p:tgtEl>
                                        <p:attrNameLst>
                                          <p:attrName>ppt_h</p:attrName>
                                        </p:attrNameLst>
                                      </p:cBhvr>
                                      <p:tavLst>
                                        <p:tav tm="0">
                                          <p:val>
                                            <p:strVal val="#ppt_h/20"/>
                                          </p:val>
                                        </p:tav>
                                        <p:tav tm="50000">
                                          <p:val>
                                            <p:strVal val="#ppt_h/20"/>
                                          </p:val>
                                        </p:tav>
                                        <p:tav tm="100000">
                                          <p:val>
                                            <p:strVal val="#ppt_h"/>
                                          </p:val>
                                        </p:tav>
                                      </p:tavLst>
                                    </p:anim>
                                    <p:anim calcmode="lin" valueType="num">
                                      <p:cBhvr>
                                        <p:cTn id="137" dur="500" fill="hold"/>
                                        <p:tgtEl>
                                          <p:spTgt spid="519194"/>
                                        </p:tgtEl>
                                        <p:attrNameLst>
                                          <p:attrName>ppt_w</p:attrName>
                                        </p:attrNameLst>
                                      </p:cBhvr>
                                      <p:tavLst>
                                        <p:tav tm="0">
                                          <p:val>
                                            <p:strVal val="#ppt_w+.3"/>
                                          </p:val>
                                        </p:tav>
                                        <p:tav tm="50000">
                                          <p:val>
                                            <p:strVal val="#ppt_w+.3"/>
                                          </p:val>
                                        </p:tav>
                                        <p:tav tm="100000">
                                          <p:val>
                                            <p:strVal val="#ppt_w"/>
                                          </p:val>
                                        </p:tav>
                                      </p:tavLst>
                                    </p:anim>
                                    <p:anim calcmode="lin" valueType="num">
                                      <p:cBhvr>
                                        <p:cTn id="138" dur="500" fill="hold"/>
                                        <p:tgtEl>
                                          <p:spTgt spid="519194"/>
                                        </p:tgtEl>
                                        <p:attrNameLst>
                                          <p:attrName>ppt_x</p:attrName>
                                        </p:attrNameLst>
                                      </p:cBhvr>
                                      <p:tavLst>
                                        <p:tav tm="0">
                                          <p:val>
                                            <p:strVal val="#ppt_x-.3"/>
                                          </p:val>
                                        </p:tav>
                                        <p:tav tm="50000">
                                          <p:val>
                                            <p:strVal val="#ppt_x"/>
                                          </p:val>
                                        </p:tav>
                                        <p:tav tm="100000">
                                          <p:val>
                                            <p:strVal val="#ppt_x"/>
                                          </p:val>
                                        </p:tav>
                                      </p:tavLst>
                                    </p:anim>
                                    <p:anim calcmode="lin" valueType="num">
                                      <p:cBhvr>
                                        <p:cTn id="139" dur="500" fill="hold"/>
                                        <p:tgtEl>
                                          <p:spTgt spid="519194"/>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9" presetClass="entr" presetSubtype="0" fill="hold" grpId="0" nodeType="clickEffect">
                                  <p:stCondLst>
                                    <p:cond delay="0"/>
                                  </p:stCondLst>
                                  <p:childTnLst>
                                    <p:set>
                                      <p:cBhvr>
                                        <p:cTn id="143" dur="1" fill="hold">
                                          <p:stCondLst>
                                            <p:cond delay="0"/>
                                          </p:stCondLst>
                                        </p:cTn>
                                        <p:tgtEl>
                                          <p:spTgt spid="519195"/>
                                        </p:tgtEl>
                                        <p:attrNameLst>
                                          <p:attrName>style.visibility</p:attrName>
                                        </p:attrNameLst>
                                      </p:cBhvr>
                                      <p:to>
                                        <p:strVal val="visible"/>
                                      </p:to>
                                    </p:set>
                                    <p:animEffect transition="in" filter="dissolve">
                                      <p:cBhvr>
                                        <p:cTn id="144" dur="500"/>
                                        <p:tgtEl>
                                          <p:spTgt spid="519195"/>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grpId="0" nodeType="clickEffect">
                                  <p:stCondLst>
                                    <p:cond delay="0"/>
                                  </p:stCondLst>
                                  <p:childTnLst>
                                    <p:set>
                                      <p:cBhvr>
                                        <p:cTn id="148" dur="1" fill="hold">
                                          <p:stCondLst>
                                            <p:cond delay="0"/>
                                          </p:stCondLst>
                                        </p:cTn>
                                        <p:tgtEl>
                                          <p:spTgt spid="519196"/>
                                        </p:tgtEl>
                                        <p:attrNameLst>
                                          <p:attrName>style.visibility</p:attrName>
                                        </p:attrNameLst>
                                      </p:cBhvr>
                                      <p:to>
                                        <p:strVal val="visible"/>
                                      </p:to>
                                    </p:set>
                                    <p:animEffect transition="in" filter="dissolve">
                                      <p:cBhvr>
                                        <p:cTn id="149" dur="500"/>
                                        <p:tgtEl>
                                          <p:spTgt spid="519196"/>
                                        </p:tgtEl>
                                      </p:cBhvr>
                                    </p:animEffect>
                                  </p:childTnLst>
                                </p:cTn>
                              </p:par>
                            </p:childTnLst>
                          </p:cTn>
                        </p:par>
                      </p:childTnLst>
                    </p:cTn>
                  </p:par>
                  <p:par>
                    <p:cTn id="150" fill="hold">
                      <p:stCondLst>
                        <p:cond delay="indefinite"/>
                      </p:stCondLst>
                      <p:childTnLst>
                        <p:par>
                          <p:cTn id="151" fill="hold">
                            <p:stCondLst>
                              <p:cond delay="0"/>
                            </p:stCondLst>
                            <p:childTnLst>
                              <p:par>
                                <p:cTn id="152" presetID="9" presetClass="entr" presetSubtype="0" fill="hold" grpId="0" nodeType="clickEffect">
                                  <p:stCondLst>
                                    <p:cond delay="0"/>
                                  </p:stCondLst>
                                  <p:childTnLst>
                                    <p:set>
                                      <p:cBhvr>
                                        <p:cTn id="153" dur="1" fill="hold">
                                          <p:stCondLst>
                                            <p:cond delay="0"/>
                                          </p:stCondLst>
                                        </p:cTn>
                                        <p:tgtEl>
                                          <p:spTgt spid="519197"/>
                                        </p:tgtEl>
                                        <p:attrNameLst>
                                          <p:attrName>style.visibility</p:attrName>
                                        </p:attrNameLst>
                                      </p:cBhvr>
                                      <p:to>
                                        <p:strVal val="visible"/>
                                      </p:to>
                                    </p:set>
                                    <p:animEffect transition="in" filter="dissolve">
                                      <p:cBhvr>
                                        <p:cTn id="154" dur="500"/>
                                        <p:tgtEl>
                                          <p:spTgt spid="519197"/>
                                        </p:tgtEl>
                                      </p:cBhvr>
                                    </p:animEffect>
                                  </p:childTnLst>
                                </p:cTn>
                              </p:par>
                            </p:childTnLst>
                          </p:cTn>
                        </p:par>
                      </p:childTnLst>
                    </p:cTn>
                  </p:par>
                  <p:par>
                    <p:cTn id="155" fill="hold">
                      <p:stCondLst>
                        <p:cond delay="indefinite"/>
                      </p:stCondLst>
                      <p:childTnLst>
                        <p:par>
                          <p:cTn id="156" fill="hold">
                            <p:stCondLst>
                              <p:cond delay="0"/>
                            </p:stCondLst>
                            <p:childTnLst>
                              <p:par>
                                <p:cTn id="157" presetID="9" presetClass="entr" presetSubtype="0" fill="hold" grpId="0" nodeType="clickEffect">
                                  <p:stCondLst>
                                    <p:cond delay="0"/>
                                  </p:stCondLst>
                                  <p:childTnLst>
                                    <p:set>
                                      <p:cBhvr>
                                        <p:cTn id="158" dur="1" fill="hold">
                                          <p:stCondLst>
                                            <p:cond delay="0"/>
                                          </p:stCondLst>
                                        </p:cTn>
                                        <p:tgtEl>
                                          <p:spTgt spid="519198"/>
                                        </p:tgtEl>
                                        <p:attrNameLst>
                                          <p:attrName>style.visibility</p:attrName>
                                        </p:attrNameLst>
                                      </p:cBhvr>
                                      <p:to>
                                        <p:strVal val="visible"/>
                                      </p:to>
                                    </p:set>
                                    <p:animEffect transition="in" filter="dissolve">
                                      <p:cBhvr>
                                        <p:cTn id="159" dur="500"/>
                                        <p:tgtEl>
                                          <p:spTgt spid="519198"/>
                                        </p:tgtEl>
                                      </p:cBhvr>
                                    </p:animEffect>
                                  </p:childTnLst>
                                </p:cTn>
                              </p:par>
                            </p:childTnLst>
                          </p:cTn>
                        </p:par>
                      </p:childTnLst>
                    </p:cTn>
                  </p:par>
                  <p:par>
                    <p:cTn id="160" fill="hold">
                      <p:stCondLst>
                        <p:cond delay="indefinite"/>
                      </p:stCondLst>
                      <p:childTnLst>
                        <p:par>
                          <p:cTn id="161" fill="hold">
                            <p:stCondLst>
                              <p:cond delay="0"/>
                            </p:stCondLst>
                            <p:childTnLst>
                              <p:par>
                                <p:cTn id="162" presetID="9" presetClass="entr" presetSubtype="0" fill="hold" grpId="0" nodeType="clickEffect">
                                  <p:stCondLst>
                                    <p:cond delay="0"/>
                                  </p:stCondLst>
                                  <p:childTnLst>
                                    <p:set>
                                      <p:cBhvr>
                                        <p:cTn id="163" dur="1" fill="hold">
                                          <p:stCondLst>
                                            <p:cond delay="0"/>
                                          </p:stCondLst>
                                        </p:cTn>
                                        <p:tgtEl>
                                          <p:spTgt spid="519199"/>
                                        </p:tgtEl>
                                        <p:attrNameLst>
                                          <p:attrName>style.visibility</p:attrName>
                                        </p:attrNameLst>
                                      </p:cBhvr>
                                      <p:to>
                                        <p:strVal val="visible"/>
                                      </p:to>
                                    </p:set>
                                    <p:animEffect transition="in" filter="dissolve">
                                      <p:cBhvr>
                                        <p:cTn id="164" dur="500"/>
                                        <p:tgtEl>
                                          <p:spTgt spid="519199"/>
                                        </p:tgtEl>
                                      </p:cBhvr>
                                    </p:animEffect>
                                  </p:childTnLst>
                                </p:cTn>
                              </p:par>
                            </p:childTnLst>
                          </p:cTn>
                        </p:par>
                      </p:childTnLst>
                    </p:cTn>
                  </p:par>
                  <p:par>
                    <p:cTn id="165" fill="hold">
                      <p:stCondLst>
                        <p:cond delay="indefinite"/>
                      </p:stCondLst>
                      <p:childTnLst>
                        <p:par>
                          <p:cTn id="166" fill="hold">
                            <p:stCondLst>
                              <p:cond delay="0"/>
                            </p:stCondLst>
                            <p:childTnLst>
                              <p:par>
                                <p:cTn id="167" presetID="9" presetClass="entr" presetSubtype="0" fill="hold" grpId="0" nodeType="clickEffect">
                                  <p:stCondLst>
                                    <p:cond delay="0"/>
                                  </p:stCondLst>
                                  <p:childTnLst>
                                    <p:set>
                                      <p:cBhvr>
                                        <p:cTn id="168" dur="1" fill="hold">
                                          <p:stCondLst>
                                            <p:cond delay="0"/>
                                          </p:stCondLst>
                                        </p:cTn>
                                        <p:tgtEl>
                                          <p:spTgt spid="519200"/>
                                        </p:tgtEl>
                                        <p:attrNameLst>
                                          <p:attrName>style.visibility</p:attrName>
                                        </p:attrNameLst>
                                      </p:cBhvr>
                                      <p:to>
                                        <p:strVal val="visible"/>
                                      </p:to>
                                    </p:set>
                                    <p:animEffect transition="in" filter="dissolve">
                                      <p:cBhvr>
                                        <p:cTn id="169" dur="500"/>
                                        <p:tgtEl>
                                          <p:spTgt spid="519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94" grpId="0" animBg="1"/>
      <p:bldP spid="519193" grpId="0" animBg="1"/>
      <p:bldP spid="519192" grpId="0" animBg="1"/>
      <p:bldP spid="519191" grpId="0" animBg="1"/>
      <p:bldP spid="519190" grpId="0" animBg="1"/>
      <p:bldP spid="519186" grpId="0" animBg="1"/>
      <p:bldP spid="519179" grpId="0"/>
      <p:bldP spid="519180" grpId="0"/>
      <p:bldP spid="519181" grpId="0"/>
      <p:bldP spid="519182" grpId="0"/>
      <p:bldP spid="519183" grpId="0"/>
      <p:bldP spid="519184" grpId="0"/>
      <p:bldP spid="519195" grpId="0"/>
      <p:bldP spid="519196" grpId="0"/>
      <p:bldP spid="519197" grpId="0"/>
      <p:bldP spid="519198" grpId="0"/>
      <p:bldP spid="519199" grpId="0"/>
      <p:bldP spid="519200" grpId="0"/>
      <p:bldP spid="519203" grpId="0" animBg="1"/>
      <p:bldP spid="519203" grpId="1"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en-US" smtClean="0"/>
              <a:t>Multiple Oxidation States</a:t>
            </a:r>
          </a:p>
        </p:txBody>
      </p:sp>
      <p:sp>
        <p:nvSpPr>
          <p:cNvPr id="63491" name="Text Box 5"/>
          <p:cNvSpPr txBox="1">
            <a:spLocks noChangeArrowheads="1"/>
          </p:cNvSpPr>
          <p:nvPr/>
        </p:nvSpPr>
        <p:spPr bwMode="auto">
          <a:xfrm>
            <a:off x="3841750" y="1592263"/>
            <a:ext cx="1524000" cy="396875"/>
          </a:xfrm>
          <a:prstGeom prst="rect">
            <a:avLst/>
          </a:prstGeom>
          <a:noFill/>
          <a:ln w="9525">
            <a:noFill/>
            <a:miter lim="800000"/>
            <a:headEnd/>
            <a:tailEnd/>
          </a:ln>
        </p:spPr>
        <p:txBody>
          <a:bodyPr wrap="none">
            <a:spAutoFit/>
          </a:bodyPr>
          <a:lstStyle/>
          <a:p>
            <a:r>
              <a:rPr lang="en-US">
                <a:latin typeface="Arial" charset="0"/>
              </a:rPr>
              <a:t>“tin fluoride”</a:t>
            </a:r>
          </a:p>
        </p:txBody>
      </p:sp>
      <p:sp>
        <p:nvSpPr>
          <p:cNvPr id="632838" name="Text Box 6"/>
          <p:cNvSpPr txBox="1">
            <a:spLocks noChangeArrowheads="1"/>
          </p:cNvSpPr>
          <p:nvPr/>
        </p:nvSpPr>
        <p:spPr bwMode="auto">
          <a:xfrm>
            <a:off x="2051050" y="2859088"/>
            <a:ext cx="1733550" cy="396875"/>
          </a:xfrm>
          <a:prstGeom prst="rect">
            <a:avLst/>
          </a:prstGeom>
          <a:noFill/>
          <a:ln w="9525">
            <a:noFill/>
            <a:miter lim="800000"/>
            <a:headEnd/>
            <a:tailEnd/>
          </a:ln>
        </p:spPr>
        <p:txBody>
          <a:bodyPr wrap="none">
            <a:spAutoFit/>
          </a:bodyPr>
          <a:lstStyle/>
          <a:p>
            <a:r>
              <a:rPr lang="en-US">
                <a:latin typeface="Arial" charset="0"/>
              </a:rPr>
              <a:t>tin (II) fluoride</a:t>
            </a:r>
          </a:p>
        </p:txBody>
      </p:sp>
      <p:sp>
        <p:nvSpPr>
          <p:cNvPr id="632839" name="Text Box 7"/>
          <p:cNvSpPr txBox="1">
            <a:spLocks noChangeArrowheads="1"/>
          </p:cNvSpPr>
          <p:nvPr/>
        </p:nvSpPr>
        <p:spPr bwMode="auto">
          <a:xfrm>
            <a:off x="5708650" y="2859088"/>
            <a:ext cx="1833563" cy="396875"/>
          </a:xfrm>
          <a:prstGeom prst="rect">
            <a:avLst/>
          </a:prstGeom>
          <a:noFill/>
          <a:ln w="9525">
            <a:noFill/>
            <a:miter lim="800000"/>
            <a:headEnd/>
            <a:tailEnd/>
          </a:ln>
        </p:spPr>
        <p:txBody>
          <a:bodyPr wrap="none">
            <a:spAutoFit/>
          </a:bodyPr>
          <a:lstStyle/>
          <a:p>
            <a:r>
              <a:rPr lang="en-US">
                <a:latin typeface="Arial" charset="0"/>
              </a:rPr>
              <a:t>tin (IV) fluoride</a:t>
            </a:r>
          </a:p>
        </p:txBody>
      </p:sp>
      <p:sp>
        <p:nvSpPr>
          <p:cNvPr id="632840" name="Text Box 8"/>
          <p:cNvSpPr txBox="1">
            <a:spLocks noChangeArrowheads="1"/>
          </p:cNvSpPr>
          <p:nvPr/>
        </p:nvSpPr>
        <p:spPr bwMode="auto">
          <a:xfrm>
            <a:off x="2422525" y="2068513"/>
            <a:ext cx="4286250" cy="396875"/>
          </a:xfrm>
          <a:prstGeom prst="rect">
            <a:avLst/>
          </a:prstGeom>
          <a:noFill/>
          <a:ln w="9525">
            <a:noFill/>
            <a:miter lim="800000"/>
            <a:headEnd/>
            <a:tailEnd/>
          </a:ln>
        </p:spPr>
        <p:txBody>
          <a:bodyPr wrap="none">
            <a:spAutoFit/>
          </a:bodyPr>
          <a:lstStyle/>
          <a:p>
            <a:r>
              <a:rPr lang="en-US">
                <a:latin typeface="Arial" charset="0"/>
              </a:rPr>
              <a:t>Tin is either 2+ or 4+ oxidation state.</a:t>
            </a:r>
          </a:p>
        </p:txBody>
      </p:sp>
      <p:sp>
        <p:nvSpPr>
          <p:cNvPr id="632841" name="AutoShape 9"/>
          <p:cNvSpPr>
            <a:spLocks noChangeArrowheads="1"/>
          </p:cNvSpPr>
          <p:nvPr/>
        </p:nvSpPr>
        <p:spPr bwMode="auto">
          <a:xfrm flipH="1">
            <a:off x="2266950" y="2724150"/>
            <a:ext cx="400050" cy="190500"/>
          </a:xfrm>
          <a:prstGeom prst="curvedDownArrow">
            <a:avLst>
              <a:gd name="adj1" fmla="val 42000"/>
              <a:gd name="adj2" fmla="val 84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42" name="Text Box 10"/>
          <p:cNvSpPr txBox="1">
            <a:spLocks noChangeArrowheads="1"/>
          </p:cNvSpPr>
          <p:nvPr/>
        </p:nvSpPr>
        <p:spPr bwMode="auto">
          <a:xfrm>
            <a:off x="2108200" y="3421063"/>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solidFill>
                  <a:srgbClr val="A50021"/>
                </a:solidFill>
                <a:latin typeface="Arial" charset="0"/>
              </a:rPr>
              <a:t>2+</a:t>
            </a:r>
          </a:p>
        </p:txBody>
      </p:sp>
      <p:sp>
        <p:nvSpPr>
          <p:cNvPr id="632843" name="Text Box 11"/>
          <p:cNvSpPr txBox="1">
            <a:spLocks noChangeArrowheads="1"/>
          </p:cNvSpPr>
          <p:nvPr/>
        </p:nvSpPr>
        <p:spPr bwMode="auto">
          <a:xfrm>
            <a:off x="2860675" y="3421063"/>
            <a:ext cx="487363" cy="396875"/>
          </a:xfrm>
          <a:prstGeom prst="rect">
            <a:avLst/>
          </a:prstGeom>
          <a:noFill/>
          <a:ln w="9525">
            <a:noFill/>
            <a:miter lim="800000"/>
            <a:headEnd/>
            <a:tailEnd/>
          </a:ln>
        </p:spPr>
        <p:txBody>
          <a:bodyPr wrap="none">
            <a:spAutoFit/>
          </a:bodyPr>
          <a:lstStyle/>
          <a:p>
            <a:r>
              <a:rPr lang="en-US">
                <a:latin typeface="Arial" charset="0"/>
              </a:rPr>
              <a:t>F</a:t>
            </a:r>
            <a:r>
              <a:rPr lang="en-US" baseline="30000">
                <a:latin typeface="Arial" charset="0"/>
              </a:rPr>
              <a:t>1-</a:t>
            </a:r>
          </a:p>
        </p:txBody>
      </p:sp>
      <p:sp>
        <p:nvSpPr>
          <p:cNvPr id="632844" name="Text Box 12"/>
          <p:cNvSpPr txBox="1">
            <a:spLocks noChangeArrowheads="1"/>
          </p:cNvSpPr>
          <p:nvPr/>
        </p:nvSpPr>
        <p:spPr bwMode="auto">
          <a:xfrm>
            <a:off x="2374900" y="3944938"/>
            <a:ext cx="742950" cy="396875"/>
          </a:xfrm>
          <a:prstGeom prst="rect">
            <a:avLst/>
          </a:prstGeom>
          <a:noFill/>
          <a:ln w="9525">
            <a:noFill/>
            <a:miter lim="800000"/>
            <a:headEnd/>
            <a:tailEnd/>
          </a:ln>
        </p:spPr>
        <p:txBody>
          <a:bodyPr wrap="none">
            <a:spAutoFit/>
          </a:bodyPr>
          <a:lstStyle/>
          <a:p>
            <a:r>
              <a:rPr lang="en-US">
                <a:latin typeface="Arial" charset="0"/>
              </a:rPr>
              <a:t>SnF</a:t>
            </a:r>
            <a:r>
              <a:rPr lang="en-US" baseline="-25000">
                <a:latin typeface="Arial" charset="0"/>
              </a:rPr>
              <a:t>2</a:t>
            </a:r>
          </a:p>
        </p:txBody>
      </p:sp>
      <p:sp>
        <p:nvSpPr>
          <p:cNvPr id="632845" name="Line 13"/>
          <p:cNvSpPr>
            <a:spLocks noChangeShapeType="1"/>
          </p:cNvSpPr>
          <p:nvPr/>
        </p:nvSpPr>
        <p:spPr bwMode="auto">
          <a:xfrm>
            <a:off x="2590800" y="3676650"/>
            <a:ext cx="390525" cy="323850"/>
          </a:xfrm>
          <a:prstGeom prst="line">
            <a:avLst/>
          </a:prstGeom>
          <a:noFill/>
          <a:ln w="9525">
            <a:solidFill>
              <a:schemeClr val="tx1"/>
            </a:solidFill>
            <a:round/>
            <a:headEnd/>
            <a:tailEnd type="triangle" w="med" len="med"/>
          </a:ln>
        </p:spPr>
        <p:txBody>
          <a:bodyPr/>
          <a:lstStyle/>
          <a:p>
            <a:endParaRPr lang="en-US"/>
          </a:p>
        </p:txBody>
      </p:sp>
      <p:sp>
        <p:nvSpPr>
          <p:cNvPr id="632846" name="Line 14"/>
          <p:cNvSpPr>
            <a:spLocks noChangeShapeType="1"/>
          </p:cNvSpPr>
          <p:nvPr/>
        </p:nvSpPr>
        <p:spPr bwMode="auto">
          <a:xfrm flipH="1">
            <a:off x="2724150" y="3676650"/>
            <a:ext cx="409575" cy="333375"/>
          </a:xfrm>
          <a:prstGeom prst="line">
            <a:avLst/>
          </a:prstGeom>
          <a:noFill/>
          <a:ln w="9525">
            <a:solidFill>
              <a:schemeClr val="tx1"/>
            </a:solidFill>
            <a:round/>
            <a:headEnd/>
            <a:tailEnd type="triangle" w="med" len="med"/>
          </a:ln>
        </p:spPr>
        <p:txBody>
          <a:bodyPr/>
          <a:lstStyle/>
          <a:p>
            <a:endParaRPr lang="en-US"/>
          </a:p>
        </p:txBody>
      </p:sp>
      <p:sp>
        <p:nvSpPr>
          <p:cNvPr id="632847" name="AutoShape 15"/>
          <p:cNvSpPr>
            <a:spLocks noChangeArrowheads="1"/>
          </p:cNvSpPr>
          <p:nvPr/>
        </p:nvSpPr>
        <p:spPr bwMode="auto">
          <a:xfrm flipH="1">
            <a:off x="5895975" y="2724150"/>
            <a:ext cx="466725" cy="190500"/>
          </a:xfrm>
          <a:prstGeom prst="curvedDownArrow">
            <a:avLst>
              <a:gd name="adj1" fmla="val 49000"/>
              <a:gd name="adj2" fmla="val 98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48" name="Text Box 16"/>
          <p:cNvSpPr txBox="1">
            <a:spLocks noChangeArrowheads="1"/>
          </p:cNvSpPr>
          <p:nvPr/>
        </p:nvSpPr>
        <p:spPr bwMode="auto">
          <a:xfrm>
            <a:off x="5765800" y="3421063"/>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solidFill>
                  <a:srgbClr val="A50021"/>
                </a:solidFill>
                <a:latin typeface="Arial" charset="0"/>
              </a:rPr>
              <a:t>4+</a:t>
            </a:r>
          </a:p>
        </p:txBody>
      </p:sp>
      <p:sp>
        <p:nvSpPr>
          <p:cNvPr id="632849" name="Text Box 17"/>
          <p:cNvSpPr txBox="1">
            <a:spLocks noChangeArrowheads="1"/>
          </p:cNvSpPr>
          <p:nvPr/>
        </p:nvSpPr>
        <p:spPr bwMode="auto">
          <a:xfrm>
            <a:off x="6518275" y="3421063"/>
            <a:ext cx="487363" cy="396875"/>
          </a:xfrm>
          <a:prstGeom prst="rect">
            <a:avLst/>
          </a:prstGeom>
          <a:noFill/>
          <a:ln w="9525">
            <a:noFill/>
            <a:miter lim="800000"/>
            <a:headEnd/>
            <a:tailEnd/>
          </a:ln>
        </p:spPr>
        <p:txBody>
          <a:bodyPr wrap="none">
            <a:spAutoFit/>
          </a:bodyPr>
          <a:lstStyle/>
          <a:p>
            <a:r>
              <a:rPr lang="en-US">
                <a:latin typeface="Arial" charset="0"/>
              </a:rPr>
              <a:t>F</a:t>
            </a:r>
            <a:r>
              <a:rPr lang="en-US" baseline="30000">
                <a:latin typeface="Arial" charset="0"/>
              </a:rPr>
              <a:t>1-</a:t>
            </a:r>
          </a:p>
        </p:txBody>
      </p:sp>
      <p:sp>
        <p:nvSpPr>
          <p:cNvPr id="632850" name="Text Box 18"/>
          <p:cNvSpPr txBox="1">
            <a:spLocks noChangeArrowheads="1"/>
          </p:cNvSpPr>
          <p:nvPr/>
        </p:nvSpPr>
        <p:spPr bwMode="auto">
          <a:xfrm>
            <a:off x="6032500" y="3944938"/>
            <a:ext cx="742950" cy="396875"/>
          </a:xfrm>
          <a:prstGeom prst="rect">
            <a:avLst/>
          </a:prstGeom>
          <a:noFill/>
          <a:ln w="9525">
            <a:noFill/>
            <a:miter lim="800000"/>
            <a:headEnd/>
            <a:tailEnd/>
          </a:ln>
        </p:spPr>
        <p:txBody>
          <a:bodyPr wrap="none">
            <a:spAutoFit/>
          </a:bodyPr>
          <a:lstStyle/>
          <a:p>
            <a:r>
              <a:rPr lang="en-US">
                <a:latin typeface="Arial" charset="0"/>
              </a:rPr>
              <a:t>SnF</a:t>
            </a:r>
            <a:r>
              <a:rPr lang="en-US" baseline="-25000">
                <a:latin typeface="Arial" charset="0"/>
              </a:rPr>
              <a:t>4</a:t>
            </a:r>
          </a:p>
        </p:txBody>
      </p:sp>
      <p:sp>
        <p:nvSpPr>
          <p:cNvPr id="632851" name="Line 19"/>
          <p:cNvSpPr>
            <a:spLocks noChangeShapeType="1"/>
          </p:cNvSpPr>
          <p:nvPr/>
        </p:nvSpPr>
        <p:spPr bwMode="auto">
          <a:xfrm>
            <a:off x="6248400" y="3676650"/>
            <a:ext cx="390525" cy="323850"/>
          </a:xfrm>
          <a:prstGeom prst="line">
            <a:avLst/>
          </a:prstGeom>
          <a:noFill/>
          <a:ln w="9525">
            <a:solidFill>
              <a:schemeClr val="tx1"/>
            </a:solidFill>
            <a:round/>
            <a:headEnd/>
            <a:tailEnd type="triangle" w="med" len="med"/>
          </a:ln>
        </p:spPr>
        <p:txBody>
          <a:bodyPr/>
          <a:lstStyle/>
          <a:p>
            <a:endParaRPr lang="en-US"/>
          </a:p>
        </p:txBody>
      </p:sp>
      <p:sp>
        <p:nvSpPr>
          <p:cNvPr id="632852" name="Line 20"/>
          <p:cNvSpPr>
            <a:spLocks noChangeShapeType="1"/>
          </p:cNvSpPr>
          <p:nvPr/>
        </p:nvSpPr>
        <p:spPr bwMode="auto">
          <a:xfrm flipH="1">
            <a:off x="6381750" y="3676650"/>
            <a:ext cx="409575" cy="333375"/>
          </a:xfrm>
          <a:prstGeom prst="line">
            <a:avLst/>
          </a:prstGeom>
          <a:noFill/>
          <a:ln w="9525">
            <a:solidFill>
              <a:schemeClr val="tx1"/>
            </a:solidFill>
            <a:round/>
            <a:headEnd/>
            <a:tailEnd type="triangle" w="med" len="med"/>
          </a:ln>
        </p:spPr>
        <p:txBody>
          <a:bodyPr/>
          <a:lstStyle/>
          <a:p>
            <a:endParaRPr lang="en-US"/>
          </a:p>
        </p:txBody>
      </p:sp>
      <p:sp>
        <p:nvSpPr>
          <p:cNvPr id="632853" name="Text Box 21"/>
          <p:cNvSpPr txBox="1">
            <a:spLocks noChangeArrowheads="1"/>
          </p:cNvSpPr>
          <p:nvPr/>
        </p:nvSpPr>
        <p:spPr bwMode="auto">
          <a:xfrm>
            <a:off x="727075" y="4887913"/>
            <a:ext cx="1662113" cy="396875"/>
          </a:xfrm>
          <a:prstGeom prst="rect">
            <a:avLst/>
          </a:prstGeom>
          <a:noFill/>
          <a:ln w="9525">
            <a:noFill/>
            <a:miter lim="800000"/>
            <a:headEnd/>
            <a:tailEnd/>
          </a:ln>
        </p:spPr>
        <p:txBody>
          <a:bodyPr wrap="none">
            <a:spAutoFit/>
          </a:bodyPr>
          <a:lstStyle/>
          <a:p>
            <a:r>
              <a:rPr lang="en-US">
                <a:latin typeface="Arial" charset="0"/>
              </a:rPr>
              <a:t>tin (II) sulf</a:t>
            </a:r>
            <a:r>
              <a:rPr lang="en-US" b="1">
                <a:latin typeface="Arial" charset="0"/>
              </a:rPr>
              <a:t>ide</a:t>
            </a:r>
          </a:p>
        </p:txBody>
      </p:sp>
      <p:sp>
        <p:nvSpPr>
          <p:cNvPr id="632854" name="AutoShape 22"/>
          <p:cNvSpPr>
            <a:spLocks noChangeArrowheads="1"/>
          </p:cNvSpPr>
          <p:nvPr/>
        </p:nvSpPr>
        <p:spPr bwMode="auto">
          <a:xfrm flipH="1">
            <a:off x="942975" y="4752975"/>
            <a:ext cx="400050" cy="190500"/>
          </a:xfrm>
          <a:prstGeom prst="curvedDownArrow">
            <a:avLst>
              <a:gd name="adj1" fmla="val 42000"/>
              <a:gd name="adj2" fmla="val 84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55" name="Text Box 23"/>
          <p:cNvSpPr txBox="1">
            <a:spLocks noChangeArrowheads="1"/>
          </p:cNvSpPr>
          <p:nvPr/>
        </p:nvSpPr>
        <p:spPr bwMode="auto">
          <a:xfrm>
            <a:off x="784225" y="5449888"/>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latin typeface="Arial" charset="0"/>
              </a:rPr>
              <a:t>2+</a:t>
            </a:r>
          </a:p>
        </p:txBody>
      </p:sp>
      <p:sp>
        <p:nvSpPr>
          <p:cNvPr id="632856" name="Text Box 24"/>
          <p:cNvSpPr txBox="1">
            <a:spLocks noChangeArrowheads="1"/>
          </p:cNvSpPr>
          <p:nvPr/>
        </p:nvSpPr>
        <p:spPr bwMode="auto">
          <a:xfrm>
            <a:off x="1536700" y="5449888"/>
            <a:ext cx="501650" cy="396875"/>
          </a:xfrm>
          <a:prstGeom prst="rect">
            <a:avLst/>
          </a:prstGeom>
          <a:noFill/>
          <a:ln w="9525">
            <a:noFill/>
            <a:miter lim="800000"/>
            <a:headEnd/>
            <a:tailEnd/>
          </a:ln>
        </p:spPr>
        <p:txBody>
          <a:bodyPr wrap="none">
            <a:spAutoFit/>
          </a:bodyPr>
          <a:lstStyle/>
          <a:p>
            <a:r>
              <a:rPr lang="en-US">
                <a:latin typeface="Arial" charset="0"/>
              </a:rPr>
              <a:t>S</a:t>
            </a:r>
            <a:r>
              <a:rPr lang="en-US" baseline="30000">
                <a:latin typeface="Arial" charset="0"/>
              </a:rPr>
              <a:t>2-</a:t>
            </a:r>
          </a:p>
        </p:txBody>
      </p:sp>
      <p:sp>
        <p:nvSpPr>
          <p:cNvPr id="632857" name="Text Box 25"/>
          <p:cNvSpPr txBox="1">
            <a:spLocks noChangeArrowheads="1"/>
          </p:cNvSpPr>
          <p:nvPr/>
        </p:nvSpPr>
        <p:spPr bwMode="auto">
          <a:xfrm>
            <a:off x="1050925" y="5973763"/>
            <a:ext cx="849313" cy="396875"/>
          </a:xfrm>
          <a:prstGeom prst="rect">
            <a:avLst/>
          </a:prstGeom>
          <a:noFill/>
          <a:ln w="9525">
            <a:noFill/>
            <a:miter lim="800000"/>
            <a:headEnd/>
            <a:tailEnd/>
          </a:ln>
        </p:spPr>
        <p:txBody>
          <a:bodyPr wrap="none">
            <a:spAutoFit/>
          </a:bodyPr>
          <a:lstStyle/>
          <a:p>
            <a:r>
              <a:rPr lang="en-US">
                <a:latin typeface="Arial" charset="0"/>
              </a:rPr>
              <a:t>Sn</a:t>
            </a:r>
            <a:r>
              <a:rPr lang="en-US" baseline="-25000">
                <a:latin typeface="Arial" charset="0"/>
              </a:rPr>
              <a:t>2</a:t>
            </a:r>
            <a:r>
              <a:rPr lang="en-US">
                <a:latin typeface="Arial" charset="0"/>
              </a:rPr>
              <a:t>S</a:t>
            </a:r>
            <a:r>
              <a:rPr lang="en-US" baseline="-25000">
                <a:latin typeface="Arial" charset="0"/>
              </a:rPr>
              <a:t>2</a:t>
            </a:r>
          </a:p>
        </p:txBody>
      </p:sp>
      <p:sp>
        <p:nvSpPr>
          <p:cNvPr id="632858" name="Line 26"/>
          <p:cNvSpPr>
            <a:spLocks noChangeShapeType="1"/>
          </p:cNvSpPr>
          <p:nvPr/>
        </p:nvSpPr>
        <p:spPr bwMode="auto">
          <a:xfrm>
            <a:off x="1266825" y="5705475"/>
            <a:ext cx="390525" cy="323850"/>
          </a:xfrm>
          <a:prstGeom prst="line">
            <a:avLst/>
          </a:prstGeom>
          <a:noFill/>
          <a:ln w="9525">
            <a:solidFill>
              <a:schemeClr val="tx1"/>
            </a:solidFill>
            <a:round/>
            <a:headEnd/>
            <a:tailEnd type="triangle" w="med" len="med"/>
          </a:ln>
        </p:spPr>
        <p:txBody>
          <a:bodyPr/>
          <a:lstStyle/>
          <a:p>
            <a:endParaRPr lang="en-US"/>
          </a:p>
        </p:txBody>
      </p:sp>
      <p:sp>
        <p:nvSpPr>
          <p:cNvPr id="632859" name="Line 27"/>
          <p:cNvSpPr>
            <a:spLocks noChangeShapeType="1"/>
          </p:cNvSpPr>
          <p:nvPr/>
        </p:nvSpPr>
        <p:spPr bwMode="auto">
          <a:xfrm flipH="1">
            <a:off x="1419225" y="5705475"/>
            <a:ext cx="409575" cy="333375"/>
          </a:xfrm>
          <a:prstGeom prst="line">
            <a:avLst/>
          </a:prstGeom>
          <a:noFill/>
          <a:ln w="9525">
            <a:solidFill>
              <a:schemeClr val="tx1"/>
            </a:solidFill>
            <a:round/>
            <a:headEnd/>
            <a:tailEnd type="triangle" w="med" len="med"/>
          </a:ln>
        </p:spPr>
        <p:txBody>
          <a:bodyPr/>
          <a:lstStyle/>
          <a:p>
            <a:endParaRPr lang="en-US"/>
          </a:p>
        </p:txBody>
      </p:sp>
      <p:sp>
        <p:nvSpPr>
          <p:cNvPr id="632860" name="Text Box 28"/>
          <p:cNvSpPr txBox="1">
            <a:spLocks noChangeArrowheads="1"/>
          </p:cNvSpPr>
          <p:nvPr/>
        </p:nvSpPr>
        <p:spPr bwMode="auto">
          <a:xfrm>
            <a:off x="1117600" y="6364288"/>
            <a:ext cx="665163" cy="396875"/>
          </a:xfrm>
          <a:prstGeom prst="rect">
            <a:avLst/>
          </a:prstGeom>
          <a:noFill/>
          <a:ln w="9525">
            <a:noFill/>
            <a:miter lim="800000"/>
            <a:headEnd/>
            <a:tailEnd/>
          </a:ln>
        </p:spPr>
        <p:txBody>
          <a:bodyPr wrap="none">
            <a:spAutoFit/>
          </a:bodyPr>
          <a:lstStyle/>
          <a:p>
            <a:r>
              <a:rPr lang="en-US">
                <a:latin typeface="Arial" charset="0"/>
              </a:rPr>
              <a:t>SnS</a:t>
            </a:r>
            <a:endParaRPr lang="en-US" baseline="-25000">
              <a:latin typeface="Arial" charset="0"/>
            </a:endParaRPr>
          </a:p>
        </p:txBody>
      </p:sp>
      <p:sp>
        <p:nvSpPr>
          <p:cNvPr id="632867" name="Text Box 35"/>
          <p:cNvSpPr txBox="1">
            <a:spLocks noChangeArrowheads="1"/>
          </p:cNvSpPr>
          <p:nvPr/>
        </p:nvSpPr>
        <p:spPr bwMode="auto">
          <a:xfrm>
            <a:off x="2765425" y="4887913"/>
            <a:ext cx="1662113" cy="396875"/>
          </a:xfrm>
          <a:prstGeom prst="rect">
            <a:avLst/>
          </a:prstGeom>
          <a:noFill/>
          <a:ln w="9525">
            <a:noFill/>
            <a:miter lim="800000"/>
            <a:headEnd/>
            <a:tailEnd/>
          </a:ln>
        </p:spPr>
        <p:txBody>
          <a:bodyPr wrap="none">
            <a:spAutoFit/>
          </a:bodyPr>
          <a:lstStyle/>
          <a:p>
            <a:r>
              <a:rPr lang="en-US">
                <a:latin typeface="Arial" charset="0"/>
              </a:rPr>
              <a:t>tin (II) sulf</a:t>
            </a:r>
            <a:r>
              <a:rPr lang="en-US" b="1">
                <a:latin typeface="Arial" charset="0"/>
              </a:rPr>
              <a:t>ate</a:t>
            </a:r>
          </a:p>
        </p:txBody>
      </p:sp>
      <p:sp>
        <p:nvSpPr>
          <p:cNvPr id="632868" name="AutoShape 36"/>
          <p:cNvSpPr>
            <a:spLocks noChangeArrowheads="1"/>
          </p:cNvSpPr>
          <p:nvPr/>
        </p:nvSpPr>
        <p:spPr bwMode="auto">
          <a:xfrm flipH="1">
            <a:off x="2981325" y="4752975"/>
            <a:ext cx="400050" cy="190500"/>
          </a:xfrm>
          <a:prstGeom prst="curvedDownArrow">
            <a:avLst>
              <a:gd name="adj1" fmla="val 42000"/>
              <a:gd name="adj2" fmla="val 84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69" name="Text Box 37"/>
          <p:cNvSpPr txBox="1">
            <a:spLocks noChangeArrowheads="1"/>
          </p:cNvSpPr>
          <p:nvPr/>
        </p:nvSpPr>
        <p:spPr bwMode="auto">
          <a:xfrm>
            <a:off x="2822575" y="5449888"/>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latin typeface="Arial" charset="0"/>
              </a:rPr>
              <a:t>2+</a:t>
            </a:r>
          </a:p>
        </p:txBody>
      </p:sp>
      <p:sp>
        <p:nvSpPr>
          <p:cNvPr id="632870" name="Text Box 38"/>
          <p:cNvSpPr txBox="1">
            <a:spLocks noChangeArrowheads="1"/>
          </p:cNvSpPr>
          <p:nvPr/>
        </p:nvSpPr>
        <p:spPr bwMode="auto">
          <a:xfrm>
            <a:off x="3575050" y="5449888"/>
            <a:ext cx="790575" cy="396875"/>
          </a:xfrm>
          <a:prstGeom prst="rect">
            <a:avLst/>
          </a:prstGeom>
          <a:noFill/>
          <a:ln w="9525">
            <a:noFill/>
            <a:miter lim="800000"/>
            <a:headEnd/>
            <a:tailEnd/>
          </a:ln>
        </p:spPr>
        <p:txBody>
          <a:bodyPr wrap="none">
            <a:spAutoFit/>
          </a:bodyPr>
          <a:lstStyle/>
          <a:p>
            <a:r>
              <a:rPr lang="en-US">
                <a:latin typeface="Arial" charset="0"/>
              </a:rPr>
              <a:t>SO</a:t>
            </a:r>
            <a:r>
              <a:rPr lang="en-US" baseline="-25000">
                <a:latin typeface="Arial" charset="0"/>
              </a:rPr>
              <a:t>4</a:t>
            </a:r>
            <a:r>
              <a:rPr lang="en-US" baseline="30000">
                <a:latin typeface="Arial" charset="0"/>
              </a:rPr>
              <a:t>2-</a:t>
            </a:r>
          </a:p>
        </p:txBody>
      </p:sp>
      <p:sp>
        <p:nvSpPr>
          <p:cNvPr id="632871" name="Text Box 39"/>
          <p:cNvSpPr txBox="1">
            <a:spLocks noChangeArrowheads="1"/>
          </p:cNvSpPr>
          <p:nvPr/>
        </p:nvSpPr>
        <p:spPr bwMode="auto">
          <a:xfrm>
            <a:off x="3089275" y="5973763"/>
            <a:ext cx="954088" cy="396875"/>
          </a:xfrm>
          <a:prstGeom prst="rect">
            <a:avLst/>
          </a:prstGeom>
          <a:noFill/>
          <a:ln w="9525">
            <a:noFill/>
            <a:miter lim="800000"/>
            <a:headEnd/>
            <a:tailEnd/>
          </a:ln>
        </p:spPr>
        <p:txBody>
          <a:bodyPr wrap="none">
            <a:spAutoFit/>
          </a:bodyPr>
          <a:lstStyle/>
          <a:p>
            <a:r>
              <a:rPr lang="en-US">
                <a:latin typeface="Arial" charset="0"/>
              </a:rPr>
              <a:t>SnSO</a:t>
            </a:r>
            <a:r>
              <a:rPr lang="en-US" baseline="-25000">
                <a:latin typeface="Arial" charset="0"/>
              </a:rPr>
              <a:t>4</a:t>
            </a:r>
          </a:p>
        </p:txBody>
      </p:sp>
      <p:sp>
        <p:nvSpPr>
          <p:cNvPr id="632875" name="Text Box 43"/>
          <p:cNvSpPr txBox="1">
            <a:spLocks noChangeArrowheads="1"/>
          </p:cNvSpPr>
          <p:nvPr/>
        </p:nvSpPr>
        <p:spPr bwMode="auto">
          <a:xfrm>
            <a:off x="4737100" y="4887913"/>
            <a:ext cx="1590675" cy="396875"/>
          </a:xfrm>
          <a:prstGeom prst="rect">
            <a:avLst/>
          </a:prstGeom>
          <a:noFill/>
          <a:ln w="9525">
            <a:noFill/>
            <a:miter lim="800000"/>
            <a:headEnd/>
            <a:tailEnd/>
          </a:ln>
        </p:spPr>
        <p:txBody>
          <a:bodyPr wrap="none">
            <a:spAutoFit/>
          </a:bodyPr>
          <a:lstStyle/>
          <a:p>
            <a:r>
              <a:rPr lang="en-US">
                <a:latin typeface="Arial" charset="0"/>
              </a:rPr>
              <a:t>tin (II) sulf</a:t>
            </a:r>
            <a:r>
              <a:rPr lang="en-US" b="1">
                <a:latin typeface="Arial" charset="0"/>
              </a:rPr>
              <a:t>ite</a:t>
            </a:r>
          </a:p>
        </p:txBody>
      </p:sp>
      <p:sp>
        <p:nvSpPr>
          <p:cNvPr id="632876" name="AutoShape 44"/>
          <p:cNvSpPr>
            <a:spLocks noChangeArrowheads="1"/>
          </p:cNvSpPr>
          <p:nvPr/>
        </p:nvSpPr>
        <p:spPr bwMode="auto">
          <a:xfrm flipH="1">
            <a:off x="4953000" y="4752975"/>
            <a:ext cx="400050" cy="190500"/>
          </a:xfrm>
          <a:prstGeom prst="curvedDownArrow">
            <a:avLst>
              <a:gd name="adj1" fmla="val 42000"/>
              <a:gd name="adj2" fmla="val 84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77" name="Text Box 45"/>
          <p:cNvSpPr txBox="1">
            <a:spLocks noChangeArrowheads="1"/>
          </p:cNvSpPr>
          <p:nvPr/>
        </p:nvSpPr>
        <p:spPr bwMode="auto">
          <a:xfrm>
            <a:off x="4794250" y="5449888"/>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latin typeface="Arial" charset="0"/>
              </a:rPr>
              <a:t>2+</a:t>
            </a:r>
          </a:p>
        </p:txBody>
      </p:sp>
      <p:sp>
        <p:nvSpPr>
          <p:cNvPr id="632878" name="Text Box 46"/>
          <p:cNvSpPr txBox="1">
            <a:spLocks noChangeArrowheads="1"/>
          </p:cNvSpPr>
          <p:nvPr/>
        </p:nvSpPr>
        <p:spPr bwMode="auto">
          <a:xfrm>
            <a:off x="5546725" y="5449888"/>
            <a:ext cx="790575" cy="396875"/>
          </a:xfrm>
          <a:prstGeom prst="rect">
            <a:avLst/>
          </a:prstGeom>
          <a:noFill/>
          <a:ln w="9525">
            <a:noFill/>
            <a:miter lim="800000"/>
            <a:headEnd/>
            <a:tailEnd/>
          </a:ln>
        </p:spPr>
        <p:txBody>
          <a:bodyPr wrap="none">
            <a:spAutoFit/>
          </a:bodyPr>
          <a:lstStyle/>
          <a:p>
            <a:r>
              <a:rPr lang="en-US">
                <a:latin typeface="Arial" charset="0"/>
              </a:rPr>
              <a:t>SO</a:t>
            </a:r>
            <a:r>
              <a:rPr lang="en-US" baseline="-25000">
                <a:latin typeface="Arial" charset="0"/>
              </a:rPr>
              <a:t>3</a:t>
            </a:r>
            <a:r>
              <a:rPr lang="en-US" baseline="30000">
                <a:latin typeface="Arial" charset="0"/>
              </a:rPr>
              <a:t>2-</a:t>
            </a:r>
          </a:p>
        </p:txBody>
      </p:sp>
      <p:sp>
        <p:nvSpPr>
          <p:cNvPr id="632879" name="Text Box 47"/>
          <p:cNvSpPr txBox="1">
            <a:spLocks noChangeArrowheads="1"/>
          </p:cNvSpPr>
          <p:nvPr/>
        </p:nvSpPr>
        <p:spPr bwMode="auto">
          <a:xfrm>
            <a:off x="5060950" y="5973763"/>
            <a:ext cx="954088" cy="396875"/>
          </a:xfrm>
          <a:prstGeom prst="rect">
            <a:avLst/>
          </a:prstGeom>
          <a:noFill/>
          <a:ln w="9525">
            <a:noFill/>
            <a:miter lim="800000"/>
            <a:headEnd/>
            <a:tailEnd/>
          </a:ln>
        </p:spPr>
        <p:txBody>
          <a:bodyPr wrap="none">
            <a:spAutoFit/>
          </a:bodyPr>
          <a:lstStyle/>
          <a:p>
            <a:r>
              <a:rPr lang="en-US">
                <a:latin typeface="Arial" charset="0"/>
              </a:rPr>
              <a:t>SnSO</a:t>
            </a:r>
            <a:r>
              <a:rPr lang="en-US" baseline="-25000">
                <a:latin typeface="Arial" charset="0"/>
              </a:rPr>
              <a:t>3</a:t>
            </a:r>
          </a:p>
        </p:txBody>
      </p:sp>
      <p:sp>
        <p:nvSpPr>
          <p:cNvPr id="632880" name="Text Box 48"/>
          <p:cNvSpPr txBox="1">
            <a:spLocks noChangeArrowheads="1"/>
          </p:cNvSpPr>
          <p:nvPr/>
        </p:nvSpPr>
        <p:spPr bwMode="auto">
          <a:xfrm>
            <a:off x="6746875" y="4887913"/>
            <a:ext cx="1747838" cy="396875"/>
          </a:xfrm>
          <a:prstGeom prst="rect">
            <a:avLst/>
          </a:prstGeom>
          <a:noFill/>
          <a:ln w="9525">
            <a:noFill/>
            <a:miter lim="800000"/>
            <a:headEnd/>
            <a:tailEnd/>
          </a:ln>
        </p:spPr>
        <p:txBody>
          <a:bodyPr wrap="none">
            <a:spAutoFit/>
          </a:bodyPr>
          <a:lstStyle/>
          <a:p>
            <a:r>
              <a:rPr lang="en-US">
                <a:latin typeface="Arial" charset="0"/>
              </a:rPr>
              <a:t>tin (IV) sulfate</a:t>
            </a:r>
          </a:p>
        </p:txBody>
      </p:sp>
      <p:sp>
        <p:nvSpPr>
          <p:cNvPr id="632881" name="AutoShape 49"/>
          <p:cNvSpPr>
            <a:spLocks noChangeArrowheads="1"/>
          </p:cNvSpPr>
          <p:nvPr/>
        </p:nvSpPr>
        <p:spPr bwMode="auto">
          <a:xfrm flipH="1">
            <a:off x="6962775" y="4752975"/>
            <a:ext cx="400050" cy="190500"/>
          </a:xfrm>
          <a:prstGeom prst="curvedDownArrow">
            <a:avLst>
              <a:gd name="adj1" fmla="val 42000"/>
              <a:gd name="adj2" fmla="val 84000"/>
              <a:gd name="adj3" fmla="val 33333"/>
            </a:avLst>
          </a:prstGeom>
          <a:solidFill>
            <a:srgbClr val="A50021"/>
          </a:solidFill>
          <a:ln w="9525">
            <a:solidFill>
              <a:schemeClr val="tx1"/>
            </a:solidFill>
            <a:miter lim="800000"/>
            <a:headEnd/>
            <a:tailEnd/>
          </a:ln>
        </p:spPr>
        <p:txBody>
          <a:bodyPr wrap="none" anchor="ctr"/>
          <a:lstStyle/>
          <a:p>
            <a:endParaRPr lang="en-US"/>
          </a:p>
        </p:txBody>
      </p:sp>
      <p:sp>
        <p:nvSpPr>
          <p:cNvPr id="632882" name="Text Box 50"/>
          <p:cNvSpPr txBox="1">
            <a:spLocks noChangeArrowheads="1"/>
          </p:cNvSpPr>
          <p:nvPr/>
        </p:nvSpPr>
        <p:spPr bwMode="auto">
          <a:xfrm>
            <a:off x="6804025" y="5449888"/>
            <a:ext cx="684213" cy="396875"/>
          </a:xfrm>
          <a:prstGeom prst="rect">
            <a:avLst/>
          </a:prstGeom>
          <a:noFill/>
          <a:ln w="9525">
            <a:noFill/>
            <a:miter lim="800000"/>
            <a:headEnd/>
            <a:tailEnd/>
          </a:ln>
        </p:spPr>
        <p:txBody>
          <a:bodyPr wrap="none">
            <a:spAutoFit/>
          </a:bodyPr>
          <a:lstStyle/>
          <a:p>
            <a:r>
              <a:rPr lang="en-US">
                <a:latin typeface="Arial" charset="0"/>
              </a:rPr>
              <a:t>Sn</a:t>
            </a:r>
            <a:r>
              <a:rPr lang="en-US" baseline="30000">
                <a:latin typeface="Arial" charset="0"/>
              </a:rPr>
              <a:t>4+</a:t>
            </a:r>
          </a:p>
        </p:txBody>
      </p:sp>
      <p:sp>
        <p:nvSpPr>
          <p:cNvPr id="632883" name="Text Box 51"/>
          <p:cNvSpPr txBox="1">
            <a:spLocks noChangeArrowheads="1"/>
          </p:cNvSpPr>
          <p:nvPr/>
        </p:nvSpPr>
        <p:spPr bwMode="auto">
          <a:xfrm>
            <a:off x="7556500" y="5449888"/>
            <a:ext cx="790575" cy="396875"/>
          </a:xfrm>
          <a:prstGeom prst="rect">
            <a:avLst/>
          </a:prstGeom>
          <a:noFill/>
          <a:ln w="9525">
            <a:noFill/>
            <a:miter lim="800000"/>
            <a:headEnd/>
            <a:tailEnd/>
          </a:ln>
        </p:spPr>
        <p:txBody>
          <a:bodyPr wrap="none">
            <a:spAutoFit/>
          </a:bodyPr>
          <a:lstStyle/>
          <a:p>
            <a:r>
              <a:rPr lang="en-US">
                <a:latin typeface="Arial" charset="0"/>
              </a:rPr>
              <a:t>SO</a:t>
            </a:r>
            <a:r>
              <a:rPr lang="en-US" baseline="-25000">
                <a:latin typeface="Arial" charset="0"/>
              </a:rPr>
              <a:t>4</a:t>
            </a:r>
            <a:r>
              <a:rPr lang="en-US" baseline="30000">
                <a:latin typeface="Arial" charset="0"/>
              </a:rPr>
              <a:t>2-</a:t>
            </a:r>
          </a:p>
        </p:txBody>
      </p:sp>
      <p:sp>
        <p:nvSpPr>
          <p:cNvPr id="632884" name="Text Box 52"/>
          <p:cNvSpPr txBox="1">
            <a:spLocks noChangeArrowheads="1"/>
          </p:cNvSpPr>
          <p:nvPr/>
        </p:nvSpPr>
        <p:spPr bwMode="auto">
          <a:xfrm>
            <a:off x="7070725" y="5973763"/>
            <a:ext cx="1306513" cy="396875"/>
          </a:xfrm>
          <a:prstGeom prst="rect">
            <a:avLst/>
          </a:prstGeom>
          <a:noFill/>
          <a:ln w="9525">
            <a:noFill/>
            <a:miter lim="800000"/>
            <a:headEnd/>
            <a:tailEnd/>
          </a:ln>
        </p:spPr>
        <p:txBody>
          <a:bodyPr wrap="none">
            <a:spAutoFit/>
          </a:bodyPr>
          <a:lstStyle/>
          <a:p>
            <a:r>
              <a:rPr lang="en-US">
                <a:latin typeface="Arial" charset="0"/>
              </a:rPr>
              <a:t>Sn</a:t>
            </a:r>
            <a:r>
              <a:rPr lang="en-US" baseline="-25000">
                <a:latin typeface="Arial" charset="0"/>
              </a:rPr>
              <a:t>2</a:t>
            </a:r>
            <a:r>
              <a:rPr lang="en-US">
                <a:latin typeface="Arial" charset="0"/>
              </a:rPr>
              <a:t>(SO</a:t>
            </a:r>
            <a:r>
              <a:rPr lang="en-US" baseline="-25000">
                <a:latin typeface="Arial" charset="0"/>
              </a:rPr>
              <a:t>4</a:t>
            </a:r>
            <a:r>
              <a:rPr lang="en-US">
                <a:latin typeface="Arial" charset="0"/>
              </a:rPr>
              <a:t>)</a:t>
            </a:r>
            <a:r>
              <a:rPr lang="en-US" baseline="-25000">
                <a:latin typeface="Arial" charset="0"/>
              </a:rPr>
              <a:t>4</a:t>
            </a:r>
          </a:p>
        </p:txBody>
      </p:sp>
      <p:sp>
        <p:nvSpPr>
          <p:cNvPr id="632885" name="Text Box 53"/>
          <p:cNvSpPr txBox="1">
            <a:spLocks noChangeArrowheads="1"/>
          </p:cNvSpPr>
          <p:nvPr/>
        </p:nvSpPr>
        <p:spPr bwMode="auto">
          <a:xfrm>
            <a:off x="7137400" y="6364288"/>
            <a:ext cx="1214438" cy="396875"/>
          </a:xfrm>
          <a:prstGeom prst="rect">
            <a:avLst/>
          </a:prstGeom>
          <a:noFill/>
          <a:ln w="9525">
            <a:noFill/>
            <a:miter lim="800000"/>
            <a:headEnd/>
            <a:tailEnd/>
          </a:ln>
        </p:spPr>
        <p:txBody>
          <a:bodyPr wrap="none">
            <a:spAutoFit/>
          </a:bodyPr>
          <a:lstStyle/>
          <a:p>
            <a:r>
              <a:rPr lang="en-US">
                <a:latin typeface="Arial" charset="0"/>
              </a:rPr>
              <a:t>Sn(SO</a:t>
            </a:r>
            <a:r>
              <a:rPr lang="en-US" baseline="-25000">
                <a:latin typeface="Arial" charset="0"/>
              </a:rPr>
              <a:t>4</a:t>
            </a:r>
            <a:r>
              <a:rPr lang="en-US">
                <a:latin typeface="Arial" charset="0"/>
              </a:rPr>
              <a:t>)</a:t>
            </a:r>
            <a:r>
              <a:rPr lang="en-US" baseline="-25000">
                <a:latin typeface="Arial" charset="0"/>
              </a:rPr>
              <a:t>2</a:t>
            </a:r>
          </a:p>
        </p:txBody>
      </p:sp>
      <p:sp>
        <p:nvSpPr>
          <p:cNvPr id="63531" name="AutoShape 5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2840"/>
                                        </p:tgtEl>
                                        <p:attrNameLst>
                                          <p:attrName>style.visibility</p:attrName>
                                        </p:attrNameLst>
                                      </p:cBhvr>
                                      <p:to>
                                        <p:strVal val="visible"/>
                                      </p:to>
                                    </p:set>
                                    <p:anim calcmode="lin" valueType="num">
                                      <p:cBhvr>
                                        <p:cTn id="7" dur="500" fill="hold"/>
                                        <p:tgtEl>
                                          <p:spTgt spid="632840"/>
                                        </p:tgtEl>
                                        <p:attrNameLst>
                                          <p:attrName>ppt_w</p:attrName>
                                        </p:attrNameLst>
                                      </p:cBhvr>
                                      <p:tavLst>
                                        <p:tav tm="0">
                                          <p:val>
                                            <p:fltVal val="0"/>
                                          </p:val>
                                        </p:tav>
                                        <p:tav tm="100000">
                                          <p:val>
                                            <p:strVal val="#ppt_w"/>
                                          </p:val>
                                        </p:tav>
                                      </p:tavLst>
                                    </p:anim>
                                    <p:anim calcmode="lin" valueType="num">
                                      <p:cBhvr>
                                        <p:cTn id="8" dur="500" fill="hold"/>
                                        <p:tgtEl>
                                          <p:spTgt spid="63284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32838"/>
                                        </p:tgtEl>
                                        <p:attrNameLst>
                                          <p:attrName>style.visibility</p:attrName>
                                        </p:attrNameLst>
                                      </p:cBhvr>
                                      <p:to>
                                        <p:strVal val="visible"/>
                                      </p:to>
                                    </p:set>
                                    <p:animEffect transition="in" filter="dissolve">
                                      <p:cBhvr>
                                        <p:cTn id="13" dur="500"/>
                                        <p:tgtEl>
                                          <p:spTgt spid="6328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32841"/>
                                        </p:tgtEl>
                                        <p:attrNameLst>
                                          <p:attrName>style.visibility</p:attrName>
                                        </p:attrNameLst>
                                      </p:cBhvr>
                                      <p:to>
                                        <p:strVal val="visible"/>
                                      </p:to>
                                    </p:set>
                                    <p:animEffect transition="in" filter="wipe(right)">
                                      <p:cBhvr>
                                        <p:cTn id="18" dur="500"/>
                                        <p:tgtEl>
                                          <p:spTgt spid="632841"/>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632842">
                                            <p:txEl>
                                              <p:pRg st="0" end="0"/>
                                            </p:txEl>
                                          </p:spTgt>
                                        </p:tgtEl>
                                        <p:attrNameLst>
                                          <p:attrName>style.visibility</p:attrName>
                                        </p:attrNameLst>
                                      </p:cBhvr>
                                      <p:to>
                                        <p:strVal val="visible"/>
                                      </p:to>
                                    </p:set>
                                    <p:animEffect transition="in" filter="fade">
                                      <p:cBhvr>
                                        <p:cTn id="23" dur="1000"/>
                                        <p:tgtEl>
                                          <p:spTgt spid="632842">
                                            <p:txEl>
                                              <p:pRg st="0" end="0"/>
                                            </p:txEl>
                                          </p:spTgt>
                                        </p:tgtEl>
                                      </p:cBhvr>
                                    </p:animEffect>
                                    <p:anim calcmode="lin" valueType="num">
                                      <p:cBhvr>
                                        <p:cTn id="24" dur="1000" fill="hold"/>
                                        <p:tgtEl>
                                          <p:spTgt spid="63284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328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32843"/>
                                        </p:tgtEl>
                                        <p:attrNameLst>
                                          <p:attrName>style.visibility</p:attrName>
                                        </p:attrNameLst>
                                      </p:cBhvr>
                                      <p:to>
                                        <p:strVal val="visible"/>
                                      </p:to>
                                    </p:set>
                                    <p:animEffect transition="in" filter="fade">
                                      <p:cBhvr>
                                        <p:cTn id="30" dur="1000"/>
                                        <p:tgtEl>
                                          <p:spTgt spid="632843"/>
                                        </p:tgtEl>
                                      </p:cBhvr>
                                    </p:animEffect>
                                    <p:anim calcmode="lin" valueType="num">
                                      <p:cBhvr>
                                        <p:cTn id="31" dur="1000" fill="hold"/>
                                        <p:tgtEl>
                                          <p:spTgt spid="632843"/>
                                        </p:tgtEl>
                                        <p:attrNameLst>
                                          <p:attrName>ppt_x</p:attrName>
                                        </p:attrNameLst>
                                      </p:cBhvr>
                                      <p:tavLst>
                                        <p:tav tm="0">
                                          <p:val>
                                            <p:strVal val="#ppt_x"/>
                                          </p:val>
                                        </p:tav>
                                        <p:tav tm="100000">
                                          <p:val>
                                            <p:strVal val="#ppt_x"/>
                                          </p:val>
                                        </p:tav>
                                      </p:tavLst>
                                    </p:anim>
                                    <p:anim calcmode="lin" valueType="num">
                                      <p:cBhvr>
                                        <p:cTn id="32" dur="1000" fill="hold"/>
                                        <p:tgtEl>
                                          <p:spTgt spid="63284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32845"/>
                                        </p:tgtEl>
                                        <p:attrNameLst>
                                          <p:attrName>style.visibility</p:attrName>
                                        </p:attrNameLst>
                                      </p:cBhvr>
                                      <p:to>
                                        <p:strVal val="visible"/>
                                      </p:to>
                                    </p:set>
                                    <p:animEffect transition="in" filter="wipe(up)">
                                      <p:cBhvr>
                                        <p:cTn id="37" dur="500"/>
                                        <p:tgtEl>
                                          <p:spTgt spid="632845"/>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632846"/>
                                        </p:tgtEl>
                                        <p:attrNameLst>
                                          <p:attrName>style.visibility</p:attrName>
                                        </p:attrNameLst>
                                      </p:cBhvr>
                                      <p:to>
                                        <p:strVal val="visible"/>
                                      </p:to>
                                    </p:set>
                                    <p:animEffect transition="in" filter="wipe(up)">
                                      <p:cBhvr>
                                        <p:cTn id="41" dur="500"/>
                                        <p:tgtEl>
                                          <p:spTgt spid="632846"/>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632844"/>
                                        </p:tgtEl>
                                        <p:attrNameLst>
                                          <p:attrName>style.visibility</p:attrName>
                                        </p:attrNameLst>
                                      </p:cBhvr>
                                      <p:to>
                                        <p:strVal val="visible"/>
                                      </p:to>
                                    </p:set>
                                    <p:animEffect transition="in" filter="dissolve">
                                      <p:cBhvr>
                                        <p:cTn id="45" dur="500"/>
                                        <p:tgtEl>
                                          <p:spTgt spid="63284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32839"/>
                                        </p:tgtEl>
                                        <p:attrNameLst>
                                          <p:attrName>style.visibility</p:attrName>
                                        </p:attrNameLst>
                                      </p:cBhvr>
                                      <p:to>
                                        <p:strVal val="visible"/>
                                      </p:to>
                                    </p:set>
                                    <p:animEffect transition="in" filter="dissolve">
                                      <p:cBhvr>
                                        <p:cTn id="50" dur="500"/>
                                        <p:tgtEl>
                                          <p:spTgt spid="6328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32847"/>
                                        </p:tgtEl>
                                        <p:attrNameLst>
                                          <p:attrName>style.visibility</p:attrName>
                                        </p:attrNameLst>
                                      </p:cBhvr>
                                      <p:to>
                                        <p:strVal val="visible"/>
                                      </p:to>
                                    </p:set>
                                    <p:animEffect transition="in" filter="wipe(right)">
                                      <p:cBhvr>
                                        <p:cTn id="55" dur="500"/>
                                        <p:tgtEl>
                                          <p:spTgt spid="632847"/>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632848">
                                            <p:txEl>
                                              <p:pRg st="0" end="0"/>
                                            </p:txEl>
                                          </p:spTgt>
                                        </p:tgtEl>
                                        <p:attrNameLst>
                                          <p:attrName>style.visibility</p:attrName>
                                        </p:attrNameLst>
                                      </p:cBhvr>
                                      <p:to>
                                        <p:strVal val="visible"/>
                                      </p:to>
                                    </p:set>
                                    <p:animEffect transition="in" filter="fade">
                                      <p:cBhvr>
                                        <p:cTn id="60" dur="1000"/>
                                        <p:tgtEl>
                                          <p:spTgt spid="632848">
                                            <p:txEl>
                                              <p:pRg st="0" end="0"/>
                                            </p:txEl>
                                          </p:spTgt>
                                        </p:tgtEl>
                                      </p:cBhvr>
                                    </p:animEffect>
                                    <p:anim calcmode="lin" valueType="num">
                                      <p:cBhvr>
                                        <p:cTn id="61" dur="1000" fill="hold"/>
                                        <p:tgtEl>
                                          <p:spTgt spid="63284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6328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632849"/>
                                        </p:tgtEl>
                                        <p:attrNameLst>
                                          <p:attrName>style.visibility</p:attrName>
                                        </p:attrNameLst>
                                      </p:cBhvr>
                                      <p:to>
                                        <p:strVal val="visible"/>
                                      </p:to>
                                    </p:set>
                                    <p:animEffect transition="in" filter="fade">
                                      <p:cBhvr>
                                        <p:cTn id="67" dur="1000"/>
                                        <p:tgtEl>
                                          <p:spTgt spid="632849"/>
                                        </p:tgtEl>
                                      </p:cBhvr>
                                    </p:animEffect>
                                    <p:anim calcmode="lin" valueType="num">
                                      <p:cBhvr>
                                        <p:cTn id="68" dur="1000" fill="hold"/>
                                        <p:tgtEl>
                                          <p:spTgt spid="632849"/>
                                        </p:tgtEl>
                                        <p:attrNameLst>
                                          <p:attrName>ppt_x</p:attrName>
                                        </p:attrNameLst>
                                      </p:cBhvr>
                                      <p:tavLst>
                                        <p:tav tm="0">
                                          <p:val>
                                            <p:strVal val="#ppt_x"/>
                                          </p:val>
                                        </p:tav>
                                        <p:tav tm="100000">
                                          <p:val>
                                            <p:strVal val="#ppt_x"/>
                                          </p:val>
                                        </p:tav>
                                      </p:tavLst>
                                    </p:anim>
                                    <p:anim calcmode="lin" valueType="num">
                                      <p:cBhvr>
                                        <p:cTn id="69" dur="1000" fill="hold"/>
                                        <p:tgtEl>
                                          <p:spTgt spid="63284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632851"/>
                                        </p:tgtEl>
                                        <p:attrNameLst>
                                          <p:attrName>style.visibility</p:attrName>
                                        </p:attrNameLst>
                                      </p:cBhvr>
                                      <p:to>
                                        <p:strVal val="visible"/>
                                      </p:to>
                                    </p:set>
                                    <p:animEffect transition="in" filter="wipe(up)">
                                      <p:cBhvr>
                                        <p:cTn id="74" dur="500"/>
                                        <p:tgtEl>
                                          <p:spTgt spid="632851"/>
                                        </p:tgtEl>
                                      </p:cBhvr>
                                    </p:animEffect>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632852"/>
                                        </p:tgtEl>
                                        <p:attrNameLst>
                                          <p:attrName>style.visibility</p:attrName>
                                        </p:attrNameLst>
                                      </p:cBhvr>
                                      <p:to>
                                        <p:strVal val="visible"/>
                                      </p:to>
                                    </p:set>
                                    <p:animEffect transition="in" filter="wipe(up)">
                                      <p:cBhvr>
                                        <p:cTn id="78" dur="500"/>
                                        <p:tgtEl>
                                          <p:spTgt spid="632852"/>
                                        </p:tgtEl>
                                      </p:cBhvr>
                                    </p:animEffect>
                                  </p:childTnLst>
                                </p:cTn>
                              </p:par>
                            </p:childTnLst>
                          </p:cTn>
                        </p:par>
                        <p:par>
                          <p:cTn id="79" fill="hold">
                            <p:stCondLst>
                              <p:cond delay="1000"/>
                            </p:stCondLst>
                            <p:childTnLst>
                              <p:par>
                                <p:cTn id="80" presetID="9" presetClass="entr" presetSubtype="0" fill="hold" grpId="0" nodeType="afterEffect">
                                  <p:stCondLst>
                                    <p:cond delay="0"/>
                                  </p:stCondLst>
                                  <p:childTnLst>
                                    <p:set>
                                      <p:cBhvr>
                                        <p:cTn id="81" dur="1" fill="hold">
                                          <p:stCondLst>
                                            <p:cond delay="0"/>
                                          </p:stCondLst>
                                        </p:cTn>
                                        <p:tgtEl>
                                          <p:spTgt spid="632850"/>
                                        </p:tgtEl>
                                        <p:attrNameLst>
                                          <p:attrName>style.visibility</p:attrName>
                                        </p:attrNameLst>
                                      </p:cBhvr>
                                      <p:to>
                                        <p:strVal val="visible"/>
                                      </p:to>
                                    </p:set>
                                    <p:animEffect transition="in" filter="dissolve">
                                      <p:cBhvr>
                                        <p:cTn id="82" dur="500"/>
                                        <p:tgtEl>
                                          <p:spTgt spid="632850"/>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32853"/>
                                        </p:tgtEl>
                                        <p:attrNameLst>
                                          <p:attrName>style.visibility</p:attrName>
                                        </p:attrNameLst>
                                      </p:cBhvr>
                                      <p:to>
                                        <p:strVal val="visible"/>
                                      </p:to>
                                    </p:set>
                                    <p:animEffect transition="in" filter="dissolve">
                                      <p:cBhvr>
                                        <p:cTn id="87" dur="500"/>
                                        <p:tgtEl>
                                          <p:spTgt spid="63285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632854"/>
                                        </p:tgtEl>
                                        <p:attrNameLst>
                                          <p:attrName>style.visibility</p:attrName>
                                        </p:attrNameLst>
                                      </p:cBhvr>
                                      <p:to>
                                        <p:strVal val="visible"/>
                                      </p:to>
                                    </p:set>
                                    <p:animEffect transition="in" filter="wipe(right)">
                                      <p:cBhvr>
                                        <p:cTn id="92" dur="500"/>
                                        <p:tgtEl>
                                          <p:spTgt spid="632854"/>
                                        </p:tgtEl>
                                      </p:cBhvr>
                                    </p:animEffect>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nodeType="clickEffect">
                                  <p:stCondLst>
                                    <p:cond delay="0"/>
                                  </p:stCondLst>
                                  <p:childTnLst>
                                    <p:set>
                                      <p:cBhvr>
                                        <p:cTn id="96" dur="1" fill="hold">
                                          <p:stCondLst>
                                            <p:cond delay="0"/>
                                          </p:stCondLst>
                                        </p:cTn>
                                        <p:tgtEl>
                                          <p:spTgt spid="632855">
                                            <p:txEl>
                                              <p:pRg st="0" end="0"/>
                                            </p:txEl>
                                          </p:spTgt>
                                        </p:tgtEl>
                                        <p:attrNameLst>
                                          <p:attrName>style.visibility</p:attrName>
                                        </p:attrNameLst>
                                      </p:cBhvr>
                                      <p:to>
                                        <p:strVal val="visible"/>
                                      </p:to>
                                    </p:set>
                                    <p:animEffect transition="in" filter="fade">
                                      <p:cBhvr>
                                        <p:cTn id="97" dur="1000"/>
                                        <p:tgtEl>
                                          <p:spTgt spid="632855">
                                            <p:txEl>
                                              <p:pRg st="0" end="0"/>
                                            </p:txEl>
                                          </p:spTgt>
                                        </p:tgtEl>
                                      </p:cBhvr>
                                    </p:animEffect>
                                    <p:anim calcmode="lin" valueType="num">
                                      <p:cBhvr>
                                        <p:cTn id="98" dur="1000" fill="hold"/>
                                        <p:tgtEl>
                                          <p:spTgt spid="632855">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6328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32856"/>
                                        </p:tgtEl>
                                        <p:attrNameLst>
                                          <p:attrName>style.visibility</p:attrName>
                                        </p:attrNameLst>
                                      </p:cBhvr>
                                      <p:to>
                                        <p:strVal val="visible"/>
                                      </p:to>
                                    </p:set>
                                    <p:animEffect transition="in" filter="fade">
                                      <p:cBhvr>
                                        <p:cTn id="104" dur="1000"/>
                                        <p:tgtEl>
                                          <p:spTgt spid="632856"/>
                                        </p:tgtEl>
                                      </p:cBhvr>
                                    </p:animEffect>
                                    <p:anim calcmode="lin" valueType="num">
                                      <p:cBhvr>
                                        <p:cTn id="105" dur="1000" fill="hold"/>
                                        <p:tgtEl>
                                          <p:spTgt spid="632856"/>
                                        </p:tgtEl>
                                        <p:attrNameLst>
                                          <p:attrName>ppt_x</p:attrName>
                                        </p:attrNameLst>
                                      </p:cBhvr>
                                      <p:tavLst>
                                        <p:tav tm="0">
                                          <p:val>
                                            <p:strVal val="#ppt_x"/>
                                          </p:val>
                                        </p:tav>
                                        <p:tav tm="100000">
                                          <p:val>
                                            <p:strVal val="#ppt_x"/>
                                          </p:val>
                                        </p:tav>
                                      </p:tavLst>
                                    </p:anim>
                                    <p:anim calcmode="lin" valueType="num">
                                      <p:cBhvr>
                                        <p:cTn id="106" dur="1000" fill="hold"/>
                                        <p:tgtEl>
                                          <p:spTgt spid="63285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632858"/>
                                        </p:tgtEl>
                                        <p:attrNameLst>
                                          <p:attrName>style.visibility</p:attrName>
                                        </p:attrNameLst>
                                      </p:cBhvr>
                                      <p:to>
                                        <p:strVal val="visible"/>
                                      </p:to>
                                    </p:set>
                                    <p:animEffect transition="in" filter="wipe(up)">
                                      <p:cBhvr>
                                        <p:cTn id="111" dur="500"/>
                                        <p:tgtEl>
                                          <p:spTgt spid="632858"/>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632859"/>
                                        </p:tgtEl>
                                        <p:attrNameLst>
                                          <p:attrName>style.visibility</p:attrName>
                                        </p:attrNameLst>
                                      </p:cBhvr>
                                      <p:to>
                                        <p:strVal val="visible"/>
                                      </p:to>
                                    </p:set>
                                    <p:animEffect transition="in" filter="wipe(up)">
                                      <p:cBhvr>
                                        <p:cTn id="115" dur="500"/>
                                        <p:tgtEl>
                                          <p:spTgt spid="632859"/>
                                        </p:tgtEl>
                                      </p:cBhvr>
                                    </p:animEffect>
                                  </p:childTnLst>
                                </p:cTn>
                              </p:par>
                            </p:childTnLst>
                          </p:cTn>
                        </p:par>
                        <p:par>
                          <p:cTn id="116" fill="hold">
                            <p:stCondLst>
                              <p:cond delay="1000"/>
                            </p:stCondLst>
                            <p:childTnLst>
                              <p:par>
                                <p:cTn id="117" presetID="9" presetClass="entr" presetSubtype="0" fill="hold" grpId="0" nodeType="afterEffect">
                                  <p:stCondLst>
                                    <p:cond delay="0"/>
                                  </p:stCondLst>
                                  <p:childTnLst>
                                    <p:set>
                                      <p:cBhvr>
                                        <p:cTn id="118" dur="1" fill="hold">
                                          <p:stCondLst>
                                            <p:cond delay="0"/>
                                          </p:stCondLst>
                                        </p:cTn>
                                        <p:tgtEl>
                                          <p:spTgt spid="632857"/>
                                        </p:tgtEl>
                                        <p:attrNameLst>
                                          <p:attrName>style.visibility</p:attrName>
                                        </p:attrNameLst>
                                      </p:cBhvr>
                                      <p:to>
                                        <p:strVal val="visible"/>
                                      </p:to>
                                    </p:set>
                                    <p:animEffect transition="in" filter="dissolve">
                                      <p:cBhvr>
                                        <p:cTn id="119" dur="500"/>
                                        <p:tgtEl>
                                          <p:spTgt spid="632857"/>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32860"/>
                                        </p:tgtEl>
                                        <p:attrNameLst>
                                          <p:attrName>style.visibility</p:attrName>
                                        </p:attrNameLst>
                                      </p:cBhvr>
                                      <p:to>
                                        <p:strVal val="visible"/>
                                      </p:to>
                                    </p:set>
                                    <p:animEffect transition="in" filter="dissolve">
                                      <p:cBhvr>
                                        <p:cTn id="124" dur="500"/>
                                        <p:tgtEl>
                                          <p:spTgt spid="632860"/>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632867"/>
                                        </p:tgtEl>
                                        <p:attrNameLst>
                                          <p:attrName>style.visibility</p:attrName>
                                        </p:attrNameLst>
                                      </p:cBhvr>
                                      <p:to>
                                        <p:strVal val="visible"/>
                                      </p:to>
                                    </p:set>
                                    <p:animEffect transition="in" filter="dissolve">
                                      <p:cBhvr>
                                        <p:cTn id="129" dur="500"/>
                                        <p:tgtEl>
                                          <p:spTgt spid="632867"/>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632868"/>
                                        </p:tgtEl>
                                        <p:attrNameLst>
                                          <p:attrName>style.visibility</p:attrName>
                                        </p:attrNameLst>
                                      </p:cBhvr>
                                      <p:to>
                                        <p:strVal val="visible"/>
                                      </p:to>
                                    </p:set>
                                    <p:animEffect transition="in" filter="wipe(right)">
                                      <p:cBhvr>
                                        <p:cTn id="134" dur="500"/>
                                        <p:tgtEl>
                                          <p:spTgt spid="632868"/>
                                        </p:tgtEl>
                                      </p:cBhvr>
                                    </p:animEffect>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nodeType="clickEffect">
                                  <p:stCondLst>
                                    <p:cond delay="0"/>
                                  </p:stCondLst>
                                  <p:childTnLst>
                                    <p:set>
                                      <p:cBhvr>
                                        <p:cTn id="138" dur="1" fill="hold">
                                          <p:stCondLst>
                                            <p:cond delay="0"/>
                                          </p:stCondLst>
                                        </p:cTn>
                                        <p:tgtEl>
                                          <p:spTgt spid="632869">
                                            <p:txEl>
                                              <p:pRg st="0" end="0"/>
                                            </p:txEl>
                                          </p:spTgt>
                                        </p:tgtEl>
                                        <p:attrNameLst>
                                          <p:attrName>style.visibility</p:attrName>
                                        </p:attrNameLst>
                                      </p:cBhvr>
                                      <p:to>
                                        <p:strVal val="visible"/>
                                      </p:to>
                                    </p:set>
                                    <p:animEffect transition="in" filter="fade">
                                      <p:cBhvr>
                                        <p:cTn id="139" dur="1000"/>
                                        <p:tgtEl>
                                          <p:spTgt spid="632869">
                                            <p:txEl>
                                              <p:pRg st="0" end="0"/>
                                            </p:txEl>
                                          </p:spTgt>
                                        </p:tgtEl>
                                      </p:cBhvr>
                                    </p:animEffect>
                                    <p:anim calcmode="lin" valueType="num">
                                      <p:cBhvr>
                                        <p:cTn id="140" dur="1000" fill="hold"/>
                                        <p:tgtEl>
                                          <p:spTgt spid="632869">
                                            <p:txEl>
                                              <p:pRg st="0" end="0"/>
                                            </p:txEl>
                                          </p:spTgt>
                                        </p:tgtEl>
                                        <p:attrNameLst>
                                          <p:attrName>ppt_x</p:attrName>
                                        </p:attrNameLst>
                                      </p:cBhvr>
                                      <p:tavLst>
                                        <p:tav tm="0">
                                          <p:val>
                                            <p:strVal val="#ppt_x"/>
                                          </p:val>
                                        </p:tav>
                                        <p:tav tm="100000">
                                          <p:val>
                                            <p:strVal val="#ppt_x"/>
                                          </p:val>
                                        </p:tav>
                                      </p:tavLst>
                                    </p:anim>
                                    <p:anim calcmode="lin" valueType="num">
                                      <p:cBhvr>
                                        <p:cTn id="141" dur="1000" fill="hold"/>
                                        <p:tgtEl>
                                          <p:spTgt spid="6328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7" presetClass="entr" presetSubtype="0" fill="hold" grpId="0" nodeType="clickEffect">
                                  <p:stCondLst>
                                    <p:cond delay="0"/>
                                  </p:stCondLst>
                                  <p:childTnLst>
                                    <p:set>
                                      <p:cBhvr>
                                        <p:cTn id="145" dur="1" fill="hold">
                                          <p:stCondLst>
                                            <p:cond delay="0"/>
                                          </p:stCondLst>
                                        </p:cTn>
                                        <p:tgtEl>
                                          <p:spTgt spid="632870"/>
                                        </p:tgtEl>
                                        <p:attrNameLst>
                                          <p:attrName>style.visibility</p:attrName>
                                        </p:attrNameLst>
                                      </p:cBhvr>
                                      <p:to>
                                        <p:strVal val="visible"/>
                                      </p:to>
                                    </p:set>
                                    <p:animEffect transition="in" filter="fade">
                                      <p:cBhvr>
                                        <p:cTn id="146" dur="1000"/>
                                        <p:tgtEl>
                                          <p:spTgt spid="632870"/>
                                        </p:tgtEl>
                                      </p:cBhvr>
                                    </p:animEffect>
                                    <p:anim calcmode="lin" valueType="num">
                                      <p:cBhvr>
                                        <p:cTn id="147" dur="1000" fill="hold"/>
                                        <p:tgtEl>
                                          <p:spTgt spid="632870"/>
                                        </p:tgtEl>
                                        <p:attrNameLst>
                                          <p:attrName>ppt_x</p:attrName>
                                        </p:attrNameLst>
                                      </p:cBhvr>
                                      <p:tavLst>
                                        <p:tav tm="0">
                                          <p:val>
                                            <p:strVal val="#ppt_x"/>
                                          </p:val>
                                        </p:tav>
                                        <p:tav tm="100000">
                                          <p:val>
                                            <p:strVal val="#ppt_x"/>
                                          </p:val>
                                        </p:tav>
                                      </p:tavLst>
                                    </p:anim>
                                    <p:anim calcmode="lin" valueType="num">
                                      <p:cBhvr>
                                        <p:cTn id="148" dur="1000" fill="hold"/>
                                        <p:tgtEl>
                                          <p:spTgt spid="63287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632871"/>
                                        </p:tgtEl>
                                        <p:attrNameLst>
                                          <p:attrName>style.visibility</p:attrName>
                                        </p:attrNameLst>
                                      </p:cBhvr>
                                      <p:to>
                                        <p:strVal val="visible"/>
                                      </p:to>
                                    </p:set>
                                    <p:animEffect transition="in" filter="dissolve">
                                      <p:cBhvr>
                                        <p:cTn id="153" dur="500"/>
                                        <p:tgtEl>
                                          <p:spTgt spid="632871"/>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632875"/>
                                        </p:tgtEl>
                                        <p:attrNameLst>
                                          <p:attrName>style.visibility</p:attrName>
                                        </p:attrNameLst>
                                      </p:cBhvr>
                                      <p:to>
                                        <p:strVal val="visible"/>
                                      </p:to>
                                    </p:set>
                                    <p:animEffect transition="in" filter="dissolve">
                                      <p:cBhvr>
                                        <p:cTn id="158" dur="500"/>
                                        <p:tgtEl>
                                          <p:spTgt spid="63287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632876"/>
                                        </p:tgtEl>
                                        <p:attrNameLst>
                                          <p:attrName>style.visibility</p:attrName>
                                        </p:attrNameLst>
                                      </p:cBhvr>
                                      <p:to>
                                        <p:strVal val="visible"/>
                                      </p:to>
                                    </p:set>
                                    <p:animEffect transition="in" filter="wipe(right)">
                                      <p:cBhvr>
                                        <p:cTn id="163" dur="500"/>
                                        <p:tgtEl>
                                          <p:spTgt spid="632876"/>
                                        </p:tgtEl>
                                      </p:cBhvr>
                                    </p:animEffect>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nodeType="clickEffect">
                                  <p:stCondLst>
                                    <p:cond delay="0"/>
                                  </p:stCondLst>
                                  <p:childTnLst>
                                    <p:set>
                                      <p:cBhvr>
                                        <p:cTn id="167" dur="1" fill="hold">
                                          <p:stCondLst>
                                            <p:cond delay="0"/>
                                          </p:stCondLst>
                                        </p:cTn>
                                        <p:tgtEl>
                                          <p:spTgt spid="632877">
                                            <p:txEl>
                                              <p:pRg st="0" end="0"/>
                                            </p:txEl>
                                          </p:spTgt>
                                        </p:tgtEl>
                                        <p:attrNameLst>
                                          <p:attrName>style.visibility</p:attrName>
                                        </p:attrNameLst>
                                      </p:cBhvr>
                                      <p:to>
                                        <p:strVal val="visible"/>
                                      </p:to>
                                    </p:set>
                                    <p:animEffect transition="in" filter="fade">
                                      <p:cBhvr>
                                        <p:cTn id="168" dur="1000"/>
                                        <p:tgtEl>
                                          <p:spTgt spid="632877">
                                            <p:txEl>
                                              <p:pRg st="0" end="0"/>
                                            </p:txEl>
                                          </p:spTgt>
                                        </p:tgtEl>
                                      </p:cBhvr>
                                    </p:animEffect>
                                    <p:anim calcmode="lin" valueType="num">
                                      <p:cBhvr>
                                        <p:cTn id="169" dur="1000" fill="hold"/>
                                        <p:tgtEl>
                                          <p:spTgt spid="632877">
                                            <p:txEl>
                                              <p:pRg st="0" end="0"/>
                                            </p:txEl>
                                          </p:spTgt>
                                        </p:tgtEl>
                                        <p:attrNameLst>
                                          <p:attrName>ppt_x</p:attrName>
                                        </p:attrNameLst>
                                      </p:cBhvr>
                                      <p:tavLst>
                                        <p:tav tm="0">
                                          <p:val>
                                            <p:strVal val="#ppt_x"/>
                                          </p:val>
                                        </p:tav>
                                        <p:tav tm="100000">
                                          <p:val>
                                            <p:strVal val="#ppt_x"/>
                                          </p:val>
                                        </p:tav>
                                      </p:tavLst>
                                    </p:anim>
                                    <p:anim calcmode="lin" valueType="num">
                                      <p:cBhvr>
                                        <p:cTn id="170" dur="1000" fill="hold"/>
                                        <p:tgtEl>
                                          <p:spTgt spid="6328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7" presetClass="entr" presetSubtype="0" fill="hold" grpId="0" nodeType="clickEffect">
                                  <p:stCondLst>
                                    <p:cond delay="0"/>
                                  </p:stCondLst>
                                  <p:childTnLst>
                                    <p:set>
                                      <p:cBhvr>
                                        <p:cTn id="174" dur="1" fill="hold">
                                          <p:stCondLst>
                                            <p:cond delay="0"/>
                                          </p:stCondLst>
                                        </p:cTn>
                                        <p:tgtEl>
                                          <p:spTgt spid="632878"/>
                                        </p:tgtEl>
                                        <p:attrNameLst>
                                          <p:attrName>style.visibility</p:attrName>
                                        </p:attrNameLst>
                                      </p:cBhvr>
                                      <p:to>
                                        <p:strVal val="visible"/>
                                      </p:to>
                                    </p:set>
                                    <p:animEffect transition="in" filter="fade">
                                      <p:cBhvr>
                                        <p:cTn id="175" dur="1000"/>
                                        <p:tgtEl>
                                          <p:spTgt spid="632878"/>
                                        </p:tgtEl>
                                      </p:cBhvr>
                                    </p:animEffect>
                                    <p:anim calcmode="lin" valueType="num">
                                      <p:cBhvr>
                                        <p:cTn id="176" dur="1000" fill="hold"/>
                                        <p:tgtEl>
                                          <p:spTgt spid="632878"/>
                                        </p:tgtEl>
                                        <p:attrNameLst>
                                          <p:attrName>ppt_x</p:attrName>
                                        </p:attrNameLst>
                                      </p:cBhvr>
                                      <p:tavLst>
                                        <p:tav tm="0">
                                          <p:val>
                                            <p:strVal val="#ppt_x"/>
                                          </p:val>
                                        </p:tav>
                                        <p:tav tm="100000">
                                          <p:val>
                                            <p:strVal val="#ppt_x"/>
                                          </p:val>
                                        </p:tav>
                                      </p:tavLst>
                                    </p:anim>
                                    <p:anim calcmode="lin" valueType="num">
                                      <p:cBhvr>
                                        <p:cTn id="177" dur="1000" fill="hold"/>
                                        <p:tgtEl>
                                          <p:spTgt spid="632878"/>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632879"/>
                                        </p:tgtEl>
                                        <p:attrNameLst>
                                          <p:attrName>style.visibility</p:attrName>
                                        </p:attrNameLst>
                                      </p:cBhvr>
                                      <p:to>
                                        <p:strVal val="visible"/>
                                      </p:to>
                                    </p:set>
                                    <p:animEffect transition="in" filter="dissolve">
                                      <p:cBhvr>
                                        <p:cTn id="182" dur="500"/>
                                        <p:tgtEl>
                                          <p:spTgt spid="632879"/>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632880"/>
                                        </p:tgtEl>
                                        <p:attrNameLst>
                                          <p:attrName>style.visibility</p:attrName>
                                        </p:attrNameLst>
                                      </p:cBhvr>
                                      <p:to>
                                        <p:strVal val="visible"/>
                                      </p:to>
                                    </p:set>
                                    <p:animEffect transition="in" filter="dissolve">
                                      <p:cBhvr>
                                        <p:cTn id="187" dur="500"/>
                                        <p:tgtEl>
                                          <p:spTgt spid="632880"/>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2" fill="hold" grpId="0" nodeType="clickEffect">
                                  <p:stCondLst>
                                    <p:cond delay="0"/>
                                  </p:stCondLst>
                                  <p:childTnLst>
                                    <p:set>
                                      <p:cBhvr>
                                        <p:cTn id="191" dur="1" fill="hold">
                                          <p:stCondLst>
                                            <p:cond delay="0"/>
                                          </p:stCondLst>
                                        </p:cTn>
                                        <p:tgtEl>
                                          <p:spTgt spid="632881"/>
                                        </p:tgtEl>
                                        <p:attrNameLst>
                                          <p:attrName>style.visibility</p:attrName>
                                        </p:attrNameLst>
                                      </p:cBhvr>
                                      <p:to>
                                        <p:strVal val="visible"/>
                                      </p:to>
                                    </p:set>
                                    <p:animEffect transition="in" filter="wipe(right)">
                                      <p:cBhvr>
                                        <p:cTn id="192" dur="500"/>
                                        <p:tgtEl>
                                          <p:spTgt spid="632881"/>
                                        </p:tgtEl>
                                      </p:cBhvr>
                                    </p:animEffect>
                                  </p:childTnLst>
                                </p:cTn>
                              </p:par>
                            </p:childTnLst>
                          </p:cTn>
                        </p:par>
                      </p:childTnLst>
                    </p:cTn>
                  </p:par>
                  <p:par>
                    <p:cTn id="193" fill="hold">
                      <p:stCondLst>
                        <p:cond delay="indefinite"/>
                      </p:stCondLst>
                      <p:childTnLst>
                        <p:par>
                          <p:cTn id="194" fill="hold">
                            <p:stCondLst>
                              <p:cond delay="0"/>
                            </p:stCondLst>
                            <p:childTnLst>
                              <p:par>
                                <p:cTn id="195" presetID="47" presetClass="entr" presetSubtype="0" fill="hold" nodeType="clickEffect">
                                  <p:stCondLst>
                                    <p:cond delay="0"/>
                                  </p:stCondLst>
                                  <p:childTnLst>
                                    <p:set>
                                      <p:cBhvr>
                                        <p:cTn id="196" dur="1" fill="hold">
                                          <p:stCondLst>
                                            <p:cond delay="0"/>
                                          </p:stCondLst>
                                        </p:cTn>
                                        <p:tgtEl>
                                          <p:spTgt spid="632882">
                                            <p:txEl>
                                              <p:pRg st="0" end="0"/>
                                            </p:txEl>
                                          </p:spTgt>
                                        </p:tgtEl>
                                        <p:attrNameLst>
                                          <p:attrName>style.visibility</p:attrName>
                                        </p:attrNameLst>
                                      </p:cBhvr>
                                      <p:to>
                                        <p:strVal val="visible"/>
                                      </p:to>
                                    </p:set>
                                    <p:animEffect transition="in" filter="fade">
                                      <p:cBhvr>
                                        <p:cTn id="197" dur="1000"/>
                                        <p:tgtEl>
                                          <p:spTgt spid="632882">
                                            <p:txEl>
                                              <p:pRg st="0" end="0"/>
                                            </p:txEl>
                                          </p:spTgt>
                                        </p:tgtEl>
                                      </p:cBhvr>
                                    </p:animEffect>
                                    <p:anim calcmode="lin" valueType="num">
                                      <p:cBhvr>
                                        <p:cTn id="198" dur="1000" fill="hold"/>
                                        <p:tgtEl>
                                          <p:spTgt spid="632882">
                                            <p:txEl>
                                              <p:pRg st="0" end="0"/>
                                            </p:txEl>
                                          </p:spTgt>
                                        </p:tgtEl>
                                        <p:attrNameLst>
                                          <p:attrName>ppt_x</p:attrName>
                                        </p:attrNameLst>
                                      </p:cBhvr>
                                      <p:tavLst>
                                        <p:tav tm="0">
                                          <p:val>
                                            <p:strVal val="#ppt_x"/>
                                          </p:val>
                                        </p:tav>
                                        <p:tav tm="100000">
                                          <p:val>
                                            <p:strVal val="#ppt_x"/>
                                          </p:val>
                                        </p:tav>
                                      </p:tavLst>
                                    </p:anim>
                                    <p:anim calcmode="lin" valueType="num">
                                      <p:cBhvr>
                                        <p:cTn id="199" dur="1000" fill="hold"/>
                                        <p:tgtEl>
                                          <p:spTgt spid="6328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47" presetClass="entr" presetSubtype="0" fill="hold" grpId="0" nodeType="clickEffect">
                                  <p:stCondLst>
                                    <p:cond delay="0"/>
                                  </p:stCondLst>
                                  <p:childTnLst>
                                    <p:set>
                                      <p:cBhvr>
                                        <p:cTn id="203" dur="1" fill="hold">
                                          <p:stCondLst>
                                            <p:cond delay="0"/>
                                          </p:stCondLst>
                                        </p:cTn>
                                        <p:tgtEl>
                                          <p:spTgt spid="632883"/>
                                        </p:tgtEl>
                                        <p:attrNameLst>
                                          <p:attrName>style.visibility</p:attrName>
                                        </p:attrNameLst>
                                      </p:cBhvr>
                                      <p:to>
                                        <p:strVal val="visible"/>
                                      </p:to>
                                    </p:set>
                                    <p:animEffect transition="in" filter="fade">
                                      <p:cBhvr>
                                        <p:cTn id="204" dur="1000"/>
                                        <p:tgtEl>
                                          <p:spTgt spid="632883"/>
                                        </p:tgtEl>
                                      </p:cBhvr>
                                    </p:animEffect>
                                    <p:anim calcmode="lin" valueType="num">
                                      <p:cBhvr>
                                        <p:cTn id="205" dur="1000" fill="hold"/>
                                        <p:tgtEl>
                                          <p:spTgt spid="632883"/>
                                        </p:tgtEl>
                                        <p:attrNameLst>
                                          <p:attrName>ppt_x</p:attrName>
                                        </p:attrNameLst>
                                      </p:cBhvr>
                                      <p:tavLst>
                                        <p:tav tm="0">
                                          <p:val>
                                            <p:strVal val="#ppt_x"/>
                                          </p:val>
                                        </p:tav>
                                        <p:tav tm="100000">
                                          <p:val>
                                            <p:strVal val="#ppt_x"/>
                                          </p:val>
                                        </p:tav>
                                      </p:tavLst>
                                    </p:anim>
                                    <p:anim calcmode="lin" valueType="num">
                                      <p:cBhvr>
                                        <p:cTn id="206" dur="1000" fill="hold"/>
                                        <p:tgtEl>
                                          <p:spTgt spid="632883"/>
                                        </p:tgtEl>
                                        <p:attrNameLst>
                                          <p:attrName>ppt_y</p:attrName>
                                        </p:attrNameLst>
                                      </p:cBhvr>
                                      <p:tavLst>
                                        <p:tav tm="0">
                                          <p:val>
                                            <p:strVal val="#ppt_y-.1"/>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632884"/>
                                        </p:tgtEl>
                                        <p:attrNameLst>
                                          <p:attrName>style.visibility</p:attrName>
                                        </p:attrNameLst>
                                      </p:cBhvr>
                                      <p:to>
                                        <p:strVal val="visible"/>
                                      </p:to>
                                    </p:set>
                                    <p:animEffect transition="in" filter="dissolve">
                                      <p:cBhvr>
                                        <p:cTn id="211" dur="500"/>
                                        <p:tgtEl>
                                          <p:spTgt spid="632884"/>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grpId="0" nodeType="clickEffect">
                                  <p:stCondLst>
                                    <p:cond delay="0"/>
                                  </p:stCondLst>
                                  <p:childTnLst>
                                    <p:set>
                                      <p:cBhvr>
                                        <p:cTn id="215" dur="1" fill="hold">
                                          <p:stCondLst>
                                            <p:cond delay="0"/>
                                          </p:stCondLst>
                                        </p:cTn>
                                        <p:tgtEl>
                                          <p:spTgt spid="632885"/>
                                        </p:tgtEl>
                                        <p:attrNameLst>
                                          <p:attrName>style.visibility</p:attrName>
                                        </p:attrNameLst>
                                      </p:cBhvr>
                                      <p:to>
                                        <p:strVal val="visible"/>
                                      </p:to>
                                    </p:set>
                                    <p:animEffect transition="in" filter="dissolve">
                                      <p:cBhvr>
                                        <p:cTn id="216" dur="500"/>
                                        <p:tgtEl>
                                          <p:spTgt spid="63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8" grpId="0"/>
      <p:bldP spid="632839" grpId="0"/>
      <p:bldP spid="632840" grpId="0"/>
      <p:bldP spid="632841" grpId="0" animBg="1"/>
      <p:bldP spid="632843" grpId="0"/>
      <p:bldP spid="632844" grpId="0"/>
      <p:bldP spid="632845" grpId="0" animBg="1"/>
      <p:bldP spid="632846" grpId="0" animBg="1"/>
      <p:bldP spid="632847" grpId="0" animBg="1"/>
      <p:bldP spid="632849" grpId="0"/>
      <p:bldP spid="632850" grpId="0"/>
      <p:bldP spid="632851" grpId="0" animBg="1"/>
      <p:bldP spid="632852" grpId="0" animBg="1"/>
      <p:bldP spid="632853" grpId="0"/>
      <p:bldP spid="632854" grpId="0" animBg="1"/>
      <p:bldP spid="632856" grpId="0"/>
      <p:bldP spid="632857" grpId="0"/>
      <p:bldP spid="632858" grpId="0" animBg="1"/>
      <p:bldP spid="632859" grpId="0" animBg="1"/>
      <p:bldP spid="632860" grpId="0"/>
      <p:bldP spid="632867" grpId="0"/>
      <p:bldP spid="632868" grpId="0" animBg="1"/>
      <p:bldP spid="632870" grpId="0"/>
      <p:bldP spid="632871" grpId="0"/>
      <p:bldP spid="632875" grpId="0"/>
      <p:bldP spid="632876" grpId="0" animBg="1"/>
      <p:bldP spid="632878" grpId="0"/>
      <p:bldP spid="632879" grpId="0"/>
      <p:bldP spid="632880" grpId="0"/>
      <p:bldP spid="632881" grpId="0" animBg="1"/>
      <p:bldP spid="632883" grpId="0"/>
      <p:bldP spid="632884" grpId="0"/>
      <p:bldP spid="63288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2800" smtClean="0">
                <a:latin typeface="Arial" charset="0"/>
              </a:rPr>
              <a:t>Compounds Containing Polyatomic Ions</a:t>
            </a:r>
          </a:p>
        </p:txBody>
      </p:sp>
      <p:sp>
        <p:nvSpPr>
          <p:cNvPr id="64515"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21220" name="Rectangle 4"/>
          <p:cNvSpPr>
            <a:spLocks noChangeArrowheads="1"/>
          </p:cNvSpPr>
          <p:nvPr/>
        </p:nvSpPr>
        <p:spPr bwMode="auto">
          <a:xfrm>
            <a:off x="649288" y="1962150"/>
            <a:ext cx="6821487" cy="366713"/>
          </a:xfrm>
          <a:prstGeom prst="rect">
            <a:avLst/>
          </a:prstGeom>
          <a:noFill/>
          <a:ln w="9525">
            <a:noFill/>
            <a:miter lim="800000"/>
            <a:headEnd/>
            <a:tailEnd/>
          </a:ln>
        </p:spPr>
        <p:txBody>
          <a:bodyPr wrap="none" anchor="ctr">
            <a:spAutoFit/>
          </a:bodyPr>
          <a:lstStyle/>
          <a:p>
            <a:pPr indent="274638" eaLnBrk="0" hangingPunct="0"/>
            <a:r>
              <a:rPr lang="en-US" sz="1800">
                <a:latin typeface="Arial" charset="0"/>
                <a:ea typeface="Times New Roman" pitchFamily="18" charset="0"/>
                <a:cs typeface="Arial" charset="0"/>
              </a:rPr>
              <a:t>Insert name of ion where it should go in the compound’s name.</a:t>
            </a:r>
            <a:endParaRPr lang="en-US" sz="2400">
              <a:latin typeface="Times New Roman" pitchFamily="18" charset="0"/>
              <a:ea typeface="Times New Roman" pitchFamily="18" charset="0"/>
              <a:cs typeface="Arial" charset="0"/>
            </a:endParaRPr>
          </a:p>
        </p:txBody>
      </p:sp>
      <p:sp>
        <p:nvSpPr>
          <p:cNvPr id="521221" name="Rectangle 5"/>
          <p:cNvSpPr>
            <a:spLocks noChangeArrowheads="1"/>
          </p:cNvSpPr>
          <p:nvPr/>
        </p:nvSpPr>
        <p:spPr bwMode="auto">
          <a:xfrm>
            <a:off x="6950075" y="3149600"/>
            <a:ext cx="1371600" cy="2308225"/>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21222" name="Rectangle 6"/>
          <p:cNvSpPr>
            <a:spLocks noChangeArrowheads="1"/>
          </p:cNvSpPr>
          <p:nvPr/>
        </p:nvSpPr>
        <p:spPr bwMode="auto">
          <a:xfrm>
            <a:off x="631825" y="2746375"/>
            <a:ext cx="2495550" cy="2560638"/>
          </a:xfrm>
          <a:prstGeom prst="rect">
            <a:avLst/>
          </a:prstGeom>
          <a:noFill/>
          <a:ln w="9525">
            <a:noFill/>
            <a:miter lim="800000"/>
            <a:headEnd/>
            <a:tailEnd/>
          </a:ln>
        </p:spPr>
        <p:txBody>
          <a:bodyPr wrap="none" anchor="ctr">
            <a:spAutoFit/>
          </a:bodyPr>
          <a:lstStyle/>
          <a:p>
            <a:r>
              <a:rPr lang="en-US" sz="1800" b="1">
                <a:latin typeface="Arial" charset="0"/>
                <a:ea typeface="Times New Roman" pitchFamily="18" charset="0"/>
                <a:cs typeface="Arial" charset="0"/>
              </a:rPr>
              <a:t>Write formulas:</a:t>
            </a:r>
            <a:r>
              <a:rPr lang="en-US" sz="1800">
                <a:latin typeface="Arial" charset="0"/>
                <a:ea typeface="Times New Roman" pitchFamily="18" charset="0"/>
                <a:cs typeface="Arial" charset="0"/>
              </a:rPr>
              <a:t>	</a:t>
            </a:r>
          </a:p>
          <a:p>
            <a:r>
              <a:rPr lang="en-US" sz="1800">
                <a:latin typeface="Arial" charset="0"/>
                <a:ea typeface="Times New Roman" pitchFamily="18" charset="0"/>
                <a:cs typeface="Arial" charset="0"/>
              </a:rPr>
              <a:t>		</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iron (III) nitrate</a:t>
            </a:r>
            <a:endParaRPr lang="en-US" sz="1800" baseline="-300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ammonium phosphide </a:t>
            </a: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ammonium chlorite</a:t>
            </a:r>
            <a:endParaRPr lang="en-US" sz="1800" baseline="-300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zinc phosphate	</a:t>
            </a:r>
            <a:endParaRPr lang="en-US" sz="1800" baseline="-300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lead (II) permanganate</a:t>
            </a:r>
            <a:endParaRPr lang="en-US" sz="2400">
              <a:latin typeface="Times New Roman" pitchFamily="18" charset="0"/>
              <a:ea typeface="Times New Roman" pitchFamily="18" charset="0"/>
              <a:cs typeface="Arial" charset="0"/>
            </a:endParaRPr>
          </a:p>
        </p:txBody>
      </p:sp>
      <p:sp>
        <p:nvSpPr>
          <p:cNvPr id="521224" name="Rectangle 8"/>
          <p:cNvSpPr>
            <a:spLocks noChangeArrowheads="1"/>
          </p:cNvSpPr>
          <p:nvPr/>
        </p:nvSpPr>
        <p:spPr bwMode="auto">
          <a:xfrm>
            <a:off x="7035800" y="3290888"/>
            <a:ext cx="1114425"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Fe(NO</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p>
        </p:txBody>
      </p:sp>
      <p:sp>
        <p:nvSpPr>
          <p:cNvPr id="521226" name="Rectangle 10"/>
          <p:cNvSpPr>
            <a:spLocks noChangeArrowheads="1"/>
          </p:cNvSpPr>
          <p:nvPr/>
        </p:nvSpPr>
        <p:spPr bwMode="auto">
          <a:xfrm>
            <a:off x="7034213" y="3703638"/>
            <a:ext cx="987425"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P</a:t>
            </a:r>
          </a:p>
        </p:txBody>
      </p:sp>
      <p:sp>
        <p:nvSpPr>
          <p:cNvPr id="521228" name="Rectangle 12"/>
          <p:cNvSpPr>
            <a:spLocks noChangeArrowheads="1"/>
          </p:cNvSpPr>
          <p:nvPr/>
        </p:nvSpPr>
        <p:spPr bwMode="auto">
          <a:xfrm>
            <a:off x="7037388" y="4114800"/>
            <a:ext cx="1076325" cy="366713"/>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ClO</a:t>
            </a:r>
            <a:r>
              <a:rPr lang="en-US" sz="1800" baseline="-30000">
                <a:latin typeface="Arial" charset="0"/>
                <a:ea typeface="Times New Roman" pitchFamily="18" charset="0"/>
                <a:cs typeface="Arial" charset="0"/>
              </a:rPr>
              <a:t>2</a:t>
            </a:r>
          </a:p>
        </p:txBody>
      </p:sp>
      <p:sp>
        <p:nvSpPr>
          <p:cNvPr id="521230" name="Rectangle 14"/>
          <p:cNvSpPr>
            <a:spLocks noChangeArrowheads="1"/>
          </p:cNvSpPr>
          <p:nvPr/>
        </p:nvSpPr>
        <p:spPr bwMode="auto">
          <a:xfrm>
            <a:off x="7035800" y="4527550"/>
            <a:ext cx="1185863" cy="366713"/>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Zn</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(PO</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2</a:t>
            </a:r>
          </a:p>
        </p:txBody>
      </p:sp>
      <p:sp>
        <p:nvSpPr>
          <p:cNvPr id="521232" name="Rectangle 16"/>
          <p:cNvSpPr>
            <a:spLocks noChangeArrowheads="1"/>
          </p:cNvSpPr>
          <p:nvPr/>
        </p:nvSpPr>
        <p:spPr bwMode="auto">
          <a:xfrm>
            <a:off x="7032625" y="4938713"/>
            <a:ext cx="1279525"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Pb(MnO</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2</a:t>
            </a:r>
          </a:p>
        </p:txBody>
      </p:sp>
      <p:sp>
        <p:nvSpPr>
          <p:cNvPr id="521234" name="Rectangle 18"/>
          <p:cNvSpPr>
            <a:spLocks noChangeArrowheads="1"/>
          </p:cNvSpPr>
          <p:nvPr/>
        </p:nvSpPr>
        <p:spPr bwMode="auto">
          <a:xfrm>
            <a:off x="4146550" y="3294063"/>
            <a:ext cx="623888"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Fe</a:t>
            </a:r>
            <a:r>
              <a:rPr lang="en-US" sz="1800" baseline="30000">
                <a:latin typeface="Arial" charset="0"/>
                <a:ea typeface="Times New Roman" pitchFamily="18" charset="0"/>
                <a:cs typeface="Arial" charset="0"/>
              </a:rPr>
              <a:t>3+</a:t>
            </a:r>
          </a:p>
        </p:txBody>
      </p:sp>
      <p:sp>
        <p:nvSpPr>
          <p:cNvPr id="521236" name="Rectangle 20"/>
          <p:cNvSpPr>
            <a:spLocks noChangeArrowheads="1"/>
          </p:cNvSpPr>
          <p:nvPr/>
        </p:nvSpPr>
        <p:spPr bwMode="auto">
          <a:xfrm>
            <a:off x="5232400" y="3290888"/>
            <a:ext cx="779463"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NO</a:t>
            </a:r>
            <a:r>
              <a:rPr lang="en-US" sz="1800" baseline="-30000">
                <a:latin typeface="Arial" charset="0"/>
                <a:ea typeface="Times New Roman" pitchFamily="18" charset="0"/>
                <a:cs typeface="Arial" charset="0"/>
              </a:rPr>
              <a:t>3</a:t>
            </a:r>
            <a:r>
              <a:rPr lang="en-US" sz="1800" baseline="30000">
                <a:latin typeface="Arial" charset="0"/>
                <a:ea typeface="Times New Roman" pitchFamily="18" charset="0"/>
                <a:cs typeface="Arial" charset="0"/>
              </a:rPr>
              <a:t>1–</a:t>
            </a:r>
          </a:p>
        </p:txBody>
      </p:sp>
      <p:sp>
        <p:nvSpPr>
          <p:cNvPr id="521238" name="Rectangle 22"/>
          <p:cNvSpPr>
            <a:spLocks noChangeArrowheads="1"/>
          </p:cNvSpPr>
          <p:nvPr/>
        </p:nvSpPr>
        <p:spPr bwMode="auto">
          <a:xfrm>
            <a:off x="4146550" y="3703638"/>
            <a:ext cx="7715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1+</a:t>
            </a:r>
          </a:p>
        </p:txBody>
      </p:sp>
      <p:sp>
        <p:nvSpPr>
          <p:cNvPr id="521240" name="Rectangle 24"/>
          <p:cNvSpPr>
            <a:spLocks noChangeArrowheads="1"/>
          </p:cNvSpPr>
          <p:nvPr/>
        </p:nvSpPr>
        <p:spPr bwMode="auto">
          <a:xfrm>
            <a:off x="5259388" y="3705225"/>
            <a:ext cx="504825"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a:t>
            </a:r>
            <a:r>
              <a:rPr lang="en-US" sz="1800" baseline="30000">
                <a:latin typeface="Arial" charset="0"/>
                <a:ea typeface="Times New Roman" pitchFamily="18" charset="0"/>
                <a:cs typeface="Arial" charset="0"/>
              </a:rPr>
              <a:t>3–</a:t>
            </a:r>
          </a:p>
        </p:txBody>
      </p:sp>
      <p:sp>
        <p:nvSpPr>
          <p:cNvPr id="521242" name="Rectangle 26"/>
          <p:cNvSpPr>
            <a:spLocks noChangeArrowheads="1"/>
          </p:cNvSpPr>
          <p:nvPr/>
        </p:nvSpPr>
        <p:spPr bwMode="auto">
          <a:xfrm>
            <a:off x="4152900" y="4114800"/>
            <a:ext cx="771525"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1+</a:t>
            </a:r>
          </a:p>
        </p:txBody>
      </p:sp>
      <p:sp>
        <p:nvSpPr>
          <p:cNvPr id="521244" name="Rectangle 28"/>
          <p:cNvSpPr>
            <a:spLocks noChangeArrowheads="1"/>
          </p:cNvSpPr>
          <p:nvPr/>
        </p:nvSpPr>
        <p:spPr bwMode="auto">
          <a:xfrm>
            <a:off x="5262563" y="4114800"/>
            <a:ext cx="830262"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ClO</a:t>
            </a:r>
            <a:r>
              <a:rPr lang="en-US" sz="1800" baseline="-30000">
                <a:latin typeface="Arial" charset="0"/>
                <a:ea typeface="Times New Roman" pitchFamily="18" charset="0"/>
                <a:cs typeface="Arial" charset="0"/>
              </a:rPr>
              <a:t>2</a:t>
            </a:r>
            <a:r>
              <a:rPr lang="en-US" sz="1800" baseline="30000">
                <a:latin typeface="Arial" charset="0"/>
                <a:ea typeface="Times New Roman" pitchFamily="18" charset="0"/>
                <a:cs typeface="Arial" charset="0"/>
              </a:rPr>
              <a:t>1–</a:t>
            </a:r>
          </a:p>
        </p:txBody>
      </p:sp>
      <p:sp>
        <p:nvSpPr>
          <p:cNvPr id="521246" name="Rectangle 30"/>
          <p:cNvSpPr>
            <a:spLocks noChangeArrowheads="1"/>
          </p:cNvSpPr>
          <p:nvPr/>
        </p:nvSpPr>
        <p:spPr bwMode="auto">
          <a:xfrm>
            <a:off x="4152900" y="4527550"/>
            <a:ext cx="623888"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Zn</a:t>
            </a:r>
            <a:r>
              <a:rPr lang="en-US" sz="1800" baseline="30000">
                <a:latin typeface="Arial" charset="0"/>
                <a:ea typeface="Times New Roman" pitchFamily="18" charset="0"/>
                <a:cs typeface="Arial" charset="0"/>
              </a:rPr>
              <a:t>2+</a:t>
            </a:r>
          </a:p>
        </p:txBody>
      </p:sp>
      <p:sp>
        <p:nvSpPr>
          <p:cNvPr id="521248" name="Rectangle 32"/>
          <p:cNvSpPr>
            <a:spLocks noChangeArrowheads="1"/>
          </p:cNvSpPr>
          <p:nvPr/>
        </p:nvSpPr>
        <p:spPr bwMode="auto">
          <a:xfrm>
            <a:off x="5237163" y="4527550"/>
            <a:ext cx="766762"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PO</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3–</a:t>
            </a:r>
          </a:p>
        </p:txBody>
      </p:sp>
      <p:sp>
        <p:nvSpPr>
          <p:cNvPr id="521250" name="Rectangle 34"/>
          <p:cNvSpPr>
            <a:spLocks noChangeArrowheads="1"/>
          </p:cNvSpPr>
          <p:nvPr/>
        </p:nvSpPr>
        <p:spPr bwMode="auto">
          <a:xfrm>
            <a:off x="4148138" y="4941888"/>
            <a:ext cx="636587"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Pb</a:t>
            </a:r>
            <a:r>
              <a:rPr lang="en-US" sz="1800" baseline="30000">
                <a:latin typeface="Arial" charset="0"/>
                <a:ea typeface="Times New Roman" pitchFamily="18" charset="0"/>
                <a:cs typeface="Arial" charset="0"/>
              </a:rPr>
              <a:t>2+</a:t>
            </a:r>
          </a:p>
        </p:txBody>
      </p:sp>
      <p:sp>
        <p:nvSpPr>
          <p:cNvPr id="521252" name="Rectangle 36"/>
          <p:cNvSpPr>
            <a:spLocks noChangeArrowheads="1"/>
          </p:cNvSpPr>
          <p:nvPr/>
        </p:nvSpPr>
        <p:spPr bwMode="auto">
          <a:xfrm>
            <a:off x="5246688" y="4938713"/>
            <a:ext cx="931862"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MnO</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1–</a:t>
            </a:r>
          </a:p>
        </p:txBody>
      </p:sp>
      <p:sp>
        <p:nvSpPr>
          <p:cNvPr id="521253" name="Rectangle 37"/>
          <p:cNvSpPr>
            <a:spLocks noChangeArrowheads="1"/>
          </p:cNvSpPr>
          <p:nvPr/>
        </p:nvSpPr>
        <p:spPr bwMode="auto">
          <a:xfrm>
            <a:off x="5060950" y="3294063"/>
            <a:ext cx="311150" cy="366712"/>
          </a:xfrm>
          <a:prstGeom prst="rect">
            <a:avLst/>
          </a:prstGeom>
          <a:noFill/>
          <a:ln w="9525">
            <a:noFill/>
            <a:miter lim="800000"/>
            <a:headEnd/>
            <a:tailEnd/>
          </a:ln>
        </p:spPr>
        <p:txBody>
          <a:bodyPr wrap="none">
            <a:spAutoFit/>
          </a:bodyPr>
          <a:lstStyle/>
          <a:p>
            <a:r>
              <a:rPr lang="en-US" sz="1800">
                <a:solidFill>
                  <a:schemeClr val="accent1"/>
                </a:solidFill>
                <a:latin typeface="Arial" charset="0"/>
                <a:ea typeface="Times New Roman" pitchFamily="18" charset="0"/>
                <a:cs typeface="Arial" charset="0"/>
              </a:rPr>
              <a:t>3</a:t>
            </a:r>
            <a:endParaRPr lang="en-US" sz="1800" baseline="30000">
              <a:solidFill>
                <a:schemeClr val="accent1"/>
              </a:solidFill>
              <a:latin typeface="Arial" charset="0"/>
              <a:ea typeface="Times New Roman" pitchFamily="18" charset="0"/>
              <a:cs typeface="Arial" charset="0"/>
            </a:endParaRPr>
          </a:p>
        </p:txBody>
      </p:sp>
      <p:sp>
        <p:nvSpPr>
          <p:cNvPr id="521254" name="Rectangle 38"/>
          <p:cNvSpPr>
            <a:spLocks noChangeArrowheads="1"/>
          </p:cNvSpPr>
          <p:nvPr/>
        </p:nvSpPr>
        <p:spPr bwMode="auto">
          <a:xfrm>
            <a:off x="3975100" y="3703638"/>
            <a:ext cx="311150" cy="366712"/>
          </a:xfrm>
          <a:prstGeom prst="rect">
            <a:avLst/>
          </a:prstGeom>
          <a:noFill/>
          <a:ln w="9525">
            <a:noFill/>
            <a:miter lim="800000"/>
            <a:headEnd/>
            <a:tailEnd/>
          </a:ln>
        </p:spPr>
        <p:txBody>
          <a:bodyPr wrap="none">
            <a:spAutoFit/>
          </a:bodyPr>
          <a:lstStyle/>
          <a:p>
            <a:r>
              <a:rPr lang="en-US" sz="1800">
                <a:solidFill>
                  <a:schemeClr val="accent1"/>
                </a:solidFill>
                <a:latin typeface="Arial" charset="0"/>
                <a:ea typeface="Times New Roman" pitchFamily="18" charset="0"/>
                <a:cs typeface="Arial" charset="0"/>
              </a:rPr>
              <a:t>3</a:t>
            </a:r>
            <a:endParaRPr lang="en-US" sz="1800" baseline="30000">
              <a:solidFill>
                <a:schemeClr val="accent1"/>
              </a:solidFill>
              <a:latin typeface="Arial" charset="0"/>
              <a:ea typeface="Times New Roman" pitchFamily="18" charset="0"/>
              <a:cs typeface="Arial" charset="0"/>
            </a:endParaRPr>
          </a:p>
        </p:txBody>
      </p:sp>
      <p:sp>
        <p:nvSpPr>
          <p:cNvPr id="521255" name="Rectangle 39"/>
          <p:cNvSpPr>
            <a:spLocks noChangeArrowheads="1"/>
          </p:cNvSpPr>
          <p:nvPr/>
        </p:nvSpPr>
        <p:spPr bwMode="auto">
          <a:xfrm>
            <a:off x="3984625" y="4533900"/>
            <a:ext cx="311150" cy="366713"/>
          </a:xfrm>
          <a:prstGeom prst="rect">
            <a:avLst/>
          </a:prstGeom>
          <a:noFill/>
          <a:ln w="9525">
            <a:noFill/>
            <a:miter lim="800000"/>
            <a:headEnd/>
            <a:tailEnd/>
          </a:ln>
        </p:spPr>
        <p:txBody>
          <a:bodyPr wrap="none">
            <a:spAutoFit/>
          </a:bodyPr>
          <a:lstStyle/>
          <a:p>
            <a:r>
              <a:rPr lang="en-US" sz="1800">
                <a:solidFill>
                  <a:schemeClr val="accent1"/>
                </a:solidFill>
                <a:latin typeface="Arial" charset="0"/>
                <a:ea typeface="Times New Roman" pitchFamily="18" charset="0"/>
                <a:cs typeface="Arial" charset="0"/>
              </a:rPr>
              <a:t>3</a:t>
            </a:r>
            <a:endParaRPr lang="en-US" sz="1800" baseline="30000">
              <a:solidFill>
                <a:schemeClr val="accent1"/>
              </a:solidFill>
              <a:latin typeface="Arial" charset="0"/>
              <a:ea typeface="Times New Roman" pitchFamily="18" charset="0"/>
              <a:cs typeface="Arial" charset="0"/>
            </a:endParaRPr>
          </a:p>
        </p:txBody>
      </p:sp>
      <p:sp>
        <p:nvSpPr>
          <p:cNvPr id="521256" name="Rectangle 40"/>
          <p:cNvSpPr>
            <a:spLocks noChangeArrowheads="1"/>
          </p:cNvSpPr>
          <p:nvPr/>
        </p:nvSpPr>
        <p:spPr bwMode="auto">
          <a:xfrm>
            <a:off x="5051425" y="4533900"/>
            <a:ext cx="311150" cy="366713"/>
          </a:xfrm>
          <a:prstGeom prst="rect">
            <a:avLst/>
          </a:prstGeom>
          <a:noFill/>
          <a:ln w="9525">
            <a:noFill/>
            <a:miter lim="800000"/>
            <a:headEnd/>
            <a:tailEnd/>
          </a:ln>
        </p:spPr>
        <p:txBody>
          <a:bodyPr wrap="none">
            <a:spAutoFit/>
          </a:bodyPr>
          <a:lstStyle/>
          <a:p>
            <a:r>
              <a:rPr lang="en-US" sz="1800">
                <a:solidFill>
                  <a:schemeClr val="accent1"/>
                </a:solidFill>
                <a:latin typeface="Arial" charset="0"/>
                <a:ea typeface="Times New Roman" pitchFamily="18" charset="0"/>
                <a:cs typeface="Arial" charset="0"/>
              </a:rPr>
              <a:t>2</a:t>
            </a:r>
            <a:endParaRPr lang="en-US" sz="1800" baseline="30000">
              <a:solidFill>
                <a:schemeClr val="accent1"/>
              </a:solidFill>
              <a:latin typeface="Arial" charset="0"/>
              <a:ea typeface="Times New Roman" pitchFamily="18" charset="0"/>
              <a:cs typeface="Arial" charset="0"/>
            </a:endParaRPr>
          </a:p>
        </p:txBody>
      </p:sp>
      <p:sp>
        <p:nvSpPr>
          <p:cNvPr id="521257" name="Rectangle 41"/>
          <p:cNvSpPr>
            <a:spLocks noChangeArrowheads="1"/>
          </p:cNvSpPr>
          <p:nvPr/>
        </p:nvSpPr>
        <p:spPr bwMode="auto">
          <a:xfrm>
            <a:off x="5051425" y="4943475"/>
            <a:ext cx="311150" cy="366713"/>
          </a:xfrm>
          <a:prstGeom prst="rect">
            <a:avLst/>
          </a:prstGeom>
          <a:noFill/>
          <a:ln w="9525">
            <a:noFill/>
            <a:miter lim="800000"/>
            <a:headEnd/>
            <a:tailEnd/>
          </a:ln>
        </p:spPr>
        <p:txBody>
          <a:bodyPr wrap="none">
            <a:spAutoFit/>
          </a:bodyPr>
          <a:lstStyle/>
          <a:p>
            <a:r>
              <a:rPr lang="en-US" sz="1800">
                <a:solidFill>
                  <a:schemeClr val="accent1"/>
                </a:solidFill>
                <a:latin typeface="Arial" charset="0"/>
                <a:ea typeface="Times New Roman" pitchFamily="18" charset="0"/>
                <a:cs typeface="Arial" charset="0"/>
              </a:rPr>
              <a:t>2</a:t>
            </a:r>
            <a:endParaRPr lang="en-US" sz="1800" baseline="30000">
              <a:solidFill>
                <a:schemeClr val="accent1"/>
              </a:solidFill>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21220"/>
                                        </p:tgtEl>
                                        <p:attrNameLst>
                                          <p:attrName>style.visibility</p:attrName>
                                        </p:attrNameLst>
                                      </p:cBhvr>
                                      <p:to>
                                        <p:strVal val="visible"/>
                                      </p:to>
                                    </p:set>
                                    <p:anim by="(-#ppt_w*2)" calcmode="lin" valueType="num">
                                      <p:cBhvr rctx="PPT">
                                        <p:cTn id="7" dur="500" autoRev="1" fill="hold">
                                          <p:stCondLst>
                                            <p:cond delay="0"/>
                                          </p:stCondLst>
                                        </p:cTn>
                                        <p:tgtEl>
                                          <p:spTgt spid="521220"/>
                                        </p:tgtEl>
                                        <p:attrNameLst>
                                          <p:attrName>ppt_w</p:attrName>
                                        </p:attrNameLst>
                                      </p:cBhvr>
                                    </p:anim>
                                    <p:anim by="(#ppt_w*0.50)" calcmode="lin" valueType="num">
                                      <p:cBhvr>
                                        <p:cTn id="8" dur="500" decel="50000" autoRev="1" fill="hold">
                                          <p:stCondLst>
                                            <p:cond delay="0"/>
                                          </p:stCondLst>
                                        </p:cTn>
                                        <p:tgtEl>
                                          <p:spTgt spid="521220"/>
                                        </p:tgtEl>
                                        <p:attrNameLst>
                                          <p:attrName>ppt_x</p:attrName>
                                        </p:attrNameLst>
                                      </p:cBhvr>
                                    </p:anim>
                                    <p:anim from="(-#ppt_h/2)" to="(#ppt_y)" calcmode="lin" valueType="num">
                                      <p:cBhvr>
                                        <p:cTn id="9" dur="1000" fill="hold">
                                          <p:stCondLst>
                                            <p:cond delay="0"/>
                                          </p:stCondLst>
                                        </p:cTn>
                                        <p:tgtEl>
                                          <p:spTgt spid="521220"/>
                                        </p:tgtEl>
                                        <p:attrNameLst>
                                          <p:attrName>ppt_y</p:attrName>
                                        </p:attrNameLst>
                                      </p:cBhvr>
                                    </p:anim>
                                    <p:animRot by="21600000">
                                      <p:cBhvr>
                                        <p:cTn id="10" dur="1000" fill="hold">
                                          <p:stCondLst>
                                            <p:cond delay="0"/>
                                          </p:stCondLst>
                                        </p:cTn>
                                        <p:tgtEl>
                                          <p:spTgt spid="5212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521222">
                                            <p:txEl>
                                              <p:pRg st="0" end="0"/>
                                            </p:txEl>
                                          </p:spTgt>
                                        </p:tgtEl>
                                        <p:attrNameLst>
                                          <p:attrName>style.visibility</p:attrName>
                                        </p:attrNameLst>
                                      </p:cBhvr>
                                      <p:to>
                                        <p:strVal val="visible"/>
                                      </p:to>
                                    </p:set>
                                    <p:anim calcmode="lin" valueType="num">
                                      <p:cBhvr>
                                        <p:cTn id="15" dur="1000" fill="hold"/>
                                        <p:tgtEl>
                                          <p:spTgt spid="521222">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5212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212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21222">
                                            <p:txEl>
                                              <p:pRg st="2" end="2"/>
                                            </p:txEl>
                                          </p:spTgt>
                                        </p:tgtEl>
                                        <p:attrNameLst>
                                          <p:attrName>style.visibility</p:attrName>
                                        </p:attrNameLst>
                                      </p:cBhvr>
                                      <p:to>
                                        <p:strVal val="visible"/>
                                      </p:to>
                                    </p:set>
                                    <p:anim calcmode="lin" valueType="num">
                                      <p:cBhvr>
                                        <p:cTn id="22" dur="500" fill="hold"/>
                                        <p:tgtEl>
                                          <p:spTgt spid="52122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21222">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52122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521234"/>
                                        </p:tgtEl>
                                        <p:attrNameLst>
                                          <p:attrName>style.visibility</p:attrName>
                                        </p:attrNameLst>
                                      </p:cBhvr>
                                      <p:to>
                                        <p:strVal val="visible"/>
                                      </p:to>
                                    </p:set>
                                    <p:anim calcmode="lin" valueType="num">
                                      <p:cBhvr>
                                        <p:cTn id="29" dur="500" fill="hold"/>
                                        <p:tgtEl>
                                          <p:spTgt spid="521234"/>
                                        </p:tgtEl>
                                        <p:attrNameLst>
                                          <p:attrName>ppt_w</p:attrName>
                                        </p:attrNameLst>
                                      </p:cBhvr>
                                      <p:tavLst>
                                        <p:tav tm="0">
                                          <p:val>
                                            <p:fltVal val="0"/>
                                          </p:val>
                                        </p:tav>
                                        <p:tav tm="100000">
                                          <p:val>
                                            <p:strVal val="#ppt_w"/>
                                          </p:val>
                                        </p:tav>
                                      </p:tavLst>
                                    </p:anim>
                                    <p:anim calcmode="lin" valueType="num">
                                      <p:cBhvr>
                                        <p:cTn id="30" dur="500" fill="hold"/>
                                        <p:tgtEl>
                                          <p:spTgt spid="521234"/>
                                        </p:tgtEl>
                                        <p:attrNameLst>
                                          <p:attrName>ppt_h</p:attrName>
                                        </p:attrNameLst>
                                      </p:cBhvr>
                                      <p:tavLst>
                                        <p:tav tm="0">
                                          <p:val>
                                            <p:fltVal val="0"/>
                                          </p:val>
                                        </p:tav>
                                        <p:tav tm="100000">
                                          <p:val>
                                            <p:strVal val="#ppt_h"/>
                                          </p:val>
                                        </p:tav>
                                      </p:tavLst>
                                    </p:anim>
                                    <p:animEffect transition="in" filter="fade">
                                      <p:cBhvr>
                                        <p:cTn id="31" dur="500"/>
                                        <p:tgtEl>
                                          <p:spTgt spid="52123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521236"/>
                                        </p:tgtEl>
                                        <p:attrNameLst>
                                          <p:attrName>style.visibility</p:attrName>
                                        </p:attrNameLst>
                                      </p:cBhvr>
                                      <p:to>
                                        <p:strVal val="visible"/>
                                      </p:to>
                                    </p:set>
                                    <p:anim calcmode="lin" valueType="num">
                                      <p:cBhvr>
                                        <p:cTn id="36" dur="500" fill="hold"/>
                                        <p:tgtEl>
                                          <p:spTgt spid="521236"/>
                                        </p:tgtEl>
                                        <p:attrNameLst>
                                          <p:attrName>ppt_w</p:attrName>
                                        </p:attrNameLst>
                                      </p:cBhvr>
                                      <p:tavLst>
                                        <p:tav tm="0">
                                          <p:val>
                                            <p:fltVal val="0"/>
                                          </p:val>
                                        </p:tav>
                                        <p:tav tm="100000">
                                          <p:val>
                                            <p:strVal val="#ppt_w"/>
                                          </p:val>
                                        </p:tav>
                                      </p:tavLst>
                                    </p:anim>
                                    <p:anim calcmode="lin" valueType="num">
                                      <p:cBhvr>
                                        <p:cTn id="37" dur="500" fill="hold"/>
                                        <p:tgtEl>
                                          <p:spTgt spid="521236"/>
                                        </p:tgtEl>
                                        <p:attrNameLst>
                                          <p:attrName>ppt_h</p:attrName>
                                        </p:attrNameLst>
                                      </p:cBhvr>
                                      <p:tavLst>
                                        <p:tav tm="0">
                                          <p:val>
                                            <p:fltVal val="0"/>
                                          </p:val>
                                        </p:tav>
                                        <p:tav tm="100000">
                                          <p:val>
                                            <p:strVal val="#ppt_h"/>
                                          </p:val>
                                        </p:tav>
                                      </p:tavLst>
                                    </p:anim>
                                    <p:animEffect transition="in" filter="fade">
                                      <p:cBhvr>
                                        <p:cTn id="38" dur="500"/>
                                        <p:tgtEl>
                                          <p:spTgt spid="52123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21221"/>
                                        </p:tgtEl>
                                        <p:attrNameLst>
                                          <p:attrName>style.visibility</p:attrName>
                                        </p:attrNameLst>
                                      </p:cBhvr>
                                      <p:to>
                                        <p:strVal val="visible"/>
                                      </p:to>
                                    </p:set>
                                    <p:animEffect transition="in" filter="fade">
                                      <p:cBhvr>
                                        <p:cTn id="42" dur="2000"/>
                                        <p:tgtEl>
                                          <p:spTgt spid="52122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21224"/>
                                        </p:tgtEl>
                                        <p:attrNameLst>
                                          <p:attrName>style.visibility</p:attrName>
                                        </p:attrNameLst>
                                      </p:cBhvr>
                                      <p:to>
                                        <p:strVal val="visible"/>
                                      </p:to>
                                    </p:set>
                                    <p:animEffect transition="in" filter="dissolve">
                                      <p:cBhvr>
                                        <p:cTn id="47" dur="500"/>
                                        <p:tgtEl>
                                          <p:spTgt spid="5212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1222">
                                            <p:txEl>
                                              <p:pRg st="4" end="4"/>
                                            </p:txEl>
                                          </p:spTgt>
                                        </p:tgtEl>
                                        <p:attrNameLst>
                                          <p:attrName>style.visibility</p:attrName>
                                        </p:attrNameLst>
                                      </p:cBhvr>
                                      <p:to>
                                        <p:strVal val="visible"/>
                                      </p:to>
                                    </p:set>
                                    <p:animEffect transition="in" filter="fade">
                                      <p:cBhvr>
                                        <p:cTn id="52" dur="2000"/>
                                        <p:tgtEl>
                                          <p:spTgt spid="52122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521238"/>
                                        </p:tgtEl>
                                        <p:attrNameLst>
                                          <p:attrName>style.visibility</p:attrName>
                                        </p:attrNameLst>
                                      </p:cBhvr>
                                      <p:to>
                                        <p:strVal val="visible"/>
                                      </p:to>
                                    </p:set>
                                    <p:anim calcmode="lin" valueType="num">
                                      <p:cBhvr>
                                        <p:cTn id="57" dur="500" fill="hold"/>
                                        <p:tgtEl>
                                          <p:spTgt spid="521238"/>
                                        </p:tgtEl>
                                        <p:attrNameLst>
                                          <p:attrName>ppt_w</p:attrName>
                                        </p:attrNameLst>
                                      </p:cBhvr>
                                      <p:tavLst>
                                        <p:tav tm="0">
                                          <p:val>
                                            <p:fltVal val="0"/>
                                          </p:val>
                                        </p:tav>
                                        <p:tav tm="100000">
                                          <p:val>
                                            <p:strVal val="#ppt_w"/>
                                          </p:val>
                                        </p:tav>
                                      </p:tavLst>
                                    </p:anim>
                                    <p:anim calcmode="lin" valueType="num">
                                      <p:cBhvr>
                                        <p:cTn id="58" dur="500" fill="hold"/>
                                        <p:tgtEl>
                                          <p:spTgt spid="521238"/>
                                        </p:tgtEl>
                                        <p:attrNameLst>
                                          <p:attrName>ppt_h</p:attrName>
                                        </p:attrNameLst>
                                      </p:cBhvr>
                                      <p:tavLst>
                                        <p:tav tm="0">
                                          <p:val>
                                            <p:fltVal val="0"/>
                                          </p:val>
                                        </p:tav>
                                        <p:tav tm="100000">
                                          <p:val>
                                            <p:strVal val="#ppt_h"/>
                                          </p:val>
                                        </p:tav>
                                      </p:tavLst>
                                    </p:anim>
                                    <p:animEffect transition="in" filter="fade">
                                      <p:cBhvr>
                                        <p:cTn id="59" dur="500"/>
                                        <p:tgtEl>
                                          <p:spTgt spid="52123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521240"/>
                                        </p:tgtEl>
                                        <p:attrNameLst>
                                          <p:attrName>style.visibility</p:attrName>
                                        </p:attrNameLst>
                                      </p:cBhvr>
                                      <p:to>
                                        <p:strVal val="visible"/>
                                      </p:to>
                                    </p:set>
                                    <p:anim calcmode="lin" valueType="num">
                                      <p:cBhvr>
                                        <p:cTn id="64" dur="500" fill="hold"/>
                                        <p:tgtEl>
                                          <p:spTgt spid="521240"/>
                                        </p:tgtEl>
                                        <p:attrNameLst>
                                          <p:attrName>ppt_w</p:attrName>
                                        </p:attrNameLst>
                                      </p:cBhvr>
                                      <p:tavLst>
                                        <p:tav tm="0">
                                          <p:val>
                                            <p:fltVal val="0"/>
                                          </p:val>
                                        </p:tav>
                                        <p:tav tm="100000">
                                          <p:val>
                                            <p:strVal val="#ppt_w"/>
                                          </p:val>
                                        </p:tav>
                                      </p:tavLst>
                                    </p:anim>
                                    <p:anim calcmode="lin" valueType="num">
                                      <p:cBhvr>
                                        <p:cTn id="65" dur="500" fill="hold"/>
                                        <p:tgtEl>
                                          <p:spTgt spid="521240"/>
                                        </p:tgtEl>
                                        <p:attrNameLst>
                                          <p:attrName>ppt_h</p:attrName>
                                        </p:attrNameLst>
                                      </p:cBhvr>
                                      <p:tavLst>
                                        <p:tav tm="0">
                                          <p:val>
                                            <p:fltVal val="0"/>
                                          </p:val>
                                        </p:tav>
                                        <p:tav tm="100000">
                                          <p:val>
                                            <p:strVal val="#ppt_h"/>
                                          </p:val>
                                        </p:tav>
                                      </p:tavLst>
                                    </p:anim>
                                    <p:animEffect transition="in" filter="fade">
                                      <p:cBhvr>
                                        <p:cTn id="66" dur="500"/>
                                        <p:tgtEl>
                                          <p:spTgt spid="521240"/>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521226"/>
                                        </p:tgtEl>
                                        <p:attrNameLst>
                                          <p:attrName>style.visibility</p:attrName>
                                        </p:attrNameLst>
                                      </p:cBhvr>
                                      <p:to>
                                        <p:strVal val="visible"/>
                                      </p:to>
                                    </p:set>
                                    <p:animEffect transition="in" filter="dissolve">
                                      <p:cBhvr>
                                        <p:cTn id="71" dur="500"/>
                                        <p:tgtEl>
                                          <p:spTgt spid="5212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21222">
                                            <p:txEl>
                                              <p:pRg st="6" end="6"/>
                                            </p:txEl>
                                          </p:spTgt>
                                        </p:tgtEl>
                                        <p:attrNameLst>
                                          <p:attrName>style.visibility</p:attrName>
                                        </p:attrNameLst>
                                      </p:cBhvr>
                                      <p:to>
                                        <p:strVal val="visible"/>
                                      </p:to>
                                    </p:set>
                                    <p:animEffect transition="in" filter="fade">
                                      <p:cBhvr>
                                        <p:cTn id="76" dur="2000"/>
                                        <p:tgtEl>
                                          <p:spTgt spid="521222">
                                            <p:txEl>
                                              <p:pRg st="6" end="6"/>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21242"/>
                                        </p:tgtEl>
                                        <p:attrNameLst>
                                          <p:attrName>style.visibility</p:attrName>
                                        </p:attrNameLst>
                                      </p:cBhvr>
                                      <p:to>
                                        <p:strVal val="visible"/>
                                      </p:to>
                                    </p:set>
                                    <p:anim calcmode="lin" valueType="num">
                                      <p:cBhvr>
                                        <p:cTn id="81" dur="500" fill="hold"/>
                                        <p:tgtEl>
                                          <p:spTgt spid="521242"/>
                                        </p:tgtEl>
                                        <p:attrNameLst>
                                          <p:attrName>ppt_w</p:attrName>
                                        </p:attrNameLst>
                                      </p:cBhvr>
                                      <p:tavLst>
                                        <p:tav tm="0">
                                          <p:val>
                                            <p:fltVal val="0"/>
                                          </p:val>
                                        </p:tav>
                                        <p:tav tm="100000">
                                          <p:val>
                                            <p:strVal val="#ppt_w"/>
                                          </p:val>
                                        </p:tav>
                                      </p:tavLst>
                                    </p:anim>
                                    <p:anim calcmode="lin" valueType="num">
                                      <p:cBhvr>
                                        <p:cTn id="82" dur="500" fill="hold"/>
                                        <p:tgtEl>
                                          <p:spTgt spid="521242"/>
                                        </p:tgtEl>
                                        <p:attrNameLst>
                                          <p:attrName>ppt_h</p:attrName>
                                        </p:attrNameLst>
                                      </p:cBhvr>
                                      <p:tavLst>
                                        <p:tav tm="0">
                                          <p:val>
                                            <p:fltVal val="0"/>
                                          </p:val>
                                        </p:tav>
                                        <p:tav tm="100000">
                                          <p:val>
                                            <p:strVal val="#ppt_h"/>
                                          </p:val>
                                        </p:tav>
                                      </p:tavLst>
                                    </p:anim>
                                    <p:animEffect transition="in" filter="fade">
                                      <p:cBhvr>
                                        <p:cTn id="83" dur="500"/>
                                        <p:tgtEl>
                                          <p:spTgt spid="521242"/>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21244"/>
                                        </p:tgtEl>
                                        <p:attrNameLst>
                                          <p:attrName>style.visibility</p:attrName>
                                        </p:attrNameLst>
                                      </p:cBhvr>
                                      <p:to>
                                        <p:strVal val="visible"/>
                                      </p:to>
                                    </p:set>
                                    <p:anim calcmode="lin" valueType="num">
                                      <p:cBhvr>
                                        <p:cTn id="88" dur="500" fill="hold"/>
                                        <p:tgtEl>
                                          <p:spTgt spid="521244"/>
                                        </p:tgtEl>
                                        <p:attrNameLst>
                                          <p:attrName>ppt_w</p:attrName>
                                        </p:attrNameLst>
                                      </p:cBhvr>
                                      <p:tavLst>
                                        <p:tav tm="0">
                                          <p:val>
                                            <p:fltVal val="0"/>
                                          </p:val>
                                        </p:tav>
                                        <p:tav tm="100000">
                                          <p:val>
                                            <p:strVal val="#ppt_w"/>
                                          </p:val>
                                        </p:tav>
                                      </p:tavLst>
                                    </p:anim>
                                    <p:anim calcmode="lin" valueType="num">
                                      <p:cBhvr>
                                        <p:cTn id="89" dur="500" fill="hold"/>
                                        <p:tgtEl>
                                          <p:spTgt spid="521244"/>
                                        </p:tgtEl>
                                        <p:attrNameLst>
                                          <p:attrName>ppt_h</p:attrName>
                                        </p:attrNameLst>
                                      </p:cBhvr>
                                      <p:tavLst>
                                        <p:tav tm="0">
                                          <p:val>
                                            <p:fltVal val="0"/>
                                          </p:val>
                                        </p:tav>
                                        <p:tav tm="100000">
                                          <p:val>
                                            <p:strVal val="#ppt_h"/>
                                          </p:val>
                                        </p:tav>
                                      </p:tavLst>
                                    </p:anim>
                                    <p:animEffect transition="in" filter="fade">
                                      <p:cBhvr>
                                        <p:cTn id="90" dur="500"/>
                                        <p:tgtEl>
                                          <p:spTgt spid="521244"/>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521228"/>
                                        </p:tgtEl>
                                        <p:attrNameLst>
                                          <p:attrName>style.visibility</p:attrName>
                                        </p:attrNameLst>
                                      </p:cBhvr>
                                      <p:to>
                                        <p:strVal val="visible"/>
                                      </p:to>
                                    </p:set>
                                    <p:animEffect transition="in" filter="dissolve">
                                      <p:cBhvr>
                                        <p:cTn id="95" dur="500"/>
                                        <p:tgtEl>
                                          <p:spTgt spid="52122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21222">
                                            <p:txEl>
                                              <p:pRg st="8" end="8"/>
                                            </p:txEl>
                                          </p:spTgt>
                                        </p:tgtEl>
                                        <p:attrNameLst>
                                          <p:attrName>style.visibility</p:attrName>
                                        </p:attrNameLst>
                                      </p:cBhvr>
                                      <p:to>
                                        <p:strVal val="visible"/>
                                      </p:to>
                                    </p:set>
                                    <p:animEffect transition="in" filter="fade">
                                      <p:cBhvr>
                                        <p:cTn id="100" dur="2000"/>
                                        <p:tgtEl>
                                          <p:spTgt spid="521222">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521246"/>
                                        </p:tgtEl>
                                        <p:attrNameLst>
                                          <p:attrName>style.visibility</p:attrName>
                                        </p:attrNameLst>
                                      </p:cBhvr>
                                      <p:to>
                                        <p:strVal val="visible"/>
                                      </p:to>
                                    </p:set>
                                    <p:anim calcmode="lin" valueType="num">
                                      <p:cBhvr>
                                        <p:cTn id="105" dur="500" fill="hold"/>
                                        <p:tgtEl>
                                          <p:spTgt spid="521246"/>
                                        </p:tgtEl>
                                        <p:attrNameLst>
                                          <p:attrName>ppt_w</p:attrName>
                                        </p:attrNameLst>
                                      </p:cBhvr>
                                      <p:tavLst>
                                        <p:tav tm="0">
                                          <p:val>
                                            <p:fltVal val="0"/>
                                          </p:val>
                                        </p:tav>
                                        <p:tav tm="100000">
                                          <p:val>
                                            <p:strVal val="#ppt_w"/>
                                          </p:val>
                                        </p:tav>
                                      </p:tavLst>
                                    </p:anim>
                                    <p:anim calcmode="lin" valueType="num">
                                      <p:cBhvr>
                                        <p:cTn id="106" dur="500" fill="hold"/>
                                        <p:tgtEl>
                                          <p:spTgt spid="521246"/>
                                        </p:tgtEl>
                                        <p:attrNameLst>
                                          <p:attrName>ppt_h</p:attrName>
                                        </p:attrNameLst>
                                      </p:cBhvr>
                                      <p:tavLst>
                                        <p:tav tm="0">
                                          <p:val>
                                            <p:fltVal val="0"/>
                                          </p:val>
                                        </p:tav>
                                        <p:tav tm="100000">
                                          <p:val>
                                            <p:strVal val="#ppt_h"/>
                                          </p:val>
                                        </p:tav>
                                      </p:tavLst>
                                    </p:anim>
                                    <p:animEffect transition="in" filter="fade">
                                      <p:cBhvr>
                                        <p:cTn id="107" dur="500"/>
                                        <p:tgtEl>
                                          <p:spTgt spid="52124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521248"/>
                                        </p:tgtEl>
                                        <p:attrNameLst>
                                          <p:attrName>style.visibility</p:attrName>
                                        </p:attrNameLst>
                                      </p:cBhvr>
                                      <p:to>
                                        <p:strVal val="visible"/>
                                      </p:to>
                                    </p:set>
                                    <p:anim calcmode="lin" valueType="num">
                                      <p:cBhvr>
                                        <p:cTn id="112" dur="500" fill="hold"/>
                                        <p:tgtEl>
                                          <p:spTgt spid="521248"/>
                                        </p:tgtEl>
                                        <p:attrNameLst>
                                          <p:attrName>ppt_w</p:attrName>
                                        </p:attrNameLst>
                                      </p:cBhvr>
                                      <p:tavLst>
                                        <p:tav tm="0">
                                          <p:val>
                                            <p:fltVal val="0"/>
                                          </p:val>
                                        </p:tav>
                                        <p:tav tm="100000">
                                          <p:val>
                                            <p:strVal val="#ppt_w"/>
                                          </p:val>
                                        </p:tav>
                                      </p:tavLst>
                                    </p:anim>
                                    <p:anim calcmode="lin" valueType="num">
                                      <p:cBhvr>
                                        <p:cTn id="113" dur="500" fill="hold"/>
                                        <p:tgtEl>
                                          <p:spTgt spid="521248"/>
                                        </p:tgtEl>
                                        <p:attrNameLst>
                                          <p:attrName>ppt_h</p:attrName>
                                        </p:attrNameLst>
                                      </p:cBhvr>
                                      <p:tavLst>
                                        <p:tav tm="0">
                                          <p:val>
                                            <p:fltVal val="0"/>
                                          </p:val>
                                        </p:tav>
                                        <p:tav tm="100000">
                                          <p:val>
                                            <p:strVal val="#ppt_h"/>
                                          </p:val>
                                        </p:tav>
                                      </p:tavLst>
                                    </p:anim>
                                    <p:animEffect transition="in" filter="fade">
                                      <p:cBhvr>
                                        <p:cTn id="114" dur="500"/>
                                        <p:tgtEl>
                                          <p:spTgt spid="521248"/>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521230"/>
                                        </p:tgtEl>
                                        <p:attrNameLst>
                                          <p:attrName>style.visibility</p:attrName>
                                        </p:attrNameLst>
                                      </p:cBhvr>
                                      <p:to>
                                        <p:strVal val="visible"/>
                                      </p:to>
                                    </p:set>
                                    <p:animEffect transition="in" filter="dissolve">
                                      <p:cBhvr>
                                        <p:cTn id="119" dur="500"/>
                                        <p:tgtEl>
                                          <p:spTgt spid="52123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521222">
                                            <p:txEl>
                                              <p:pRg st="10" end="10"/>
                                            </p:txEl>
                                          </p:spTgt>
                                        </p:tgtEl>
                                        <p:attrNameLst>
                                          <p:attrName>style.visibility</p:attrName>
                                        </p:attrNameLst>
                                      </p:cBhvr>
                                      <p:to>
                                        <p:strVal val="visible"/>
                                      </p:to>
                                    </p:set>
                                    <p:animEffect transition="in" filter="fade">
                                      <p:cBhvr>
                                        <p:cTn id="124" dur="2000"/>
                                        <p:tgtEl>
                                          <p:spTgt spid="521222">
                                            <p:txEl>
                                              <p:pRg st="10" end="1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521250"/>
                                        </p:tgtEl>
                                        <p:attrNameLst>
                                          <p:attrName>style.visibility</p:attrName>
                                        </p:attrNameLst>
                                      </p:cBhvr>
                                      <p:to>
                                        <p:strVal val="visible"/>
                                      </p:to>
                                    </p:set>
                                    <p:anim calcmode="lin" valueType="num">
                                      <p:cBhvr>
                                        <p:cTn id="129" dur="500" fill="hold"/>
                                        <p:tgtEl>
                                          <p:spTgt spid="521250"/>
                                        </p:tgtEl>
                                        <p:attrNameLst>
                                          <p:attrName>ppt_w</p:attrName>
                                        </p:attrNameLst>
                                      </p:cBhvr>
                                      <p:tavLst>
                                        <p:tav tm="0">
                                          <p:val>
                                            <p:fltVal val="0"/>
                                          </p:val>
                                        </p:tav>
                                        <p:tav tm="100000">
                                          <p:val>
                                            <p:strVal val="#ppt_w"/>
                                          </p:val>
                                        </p:tav>
                                      </p:tavLst>
                                    </p:anim>
                                    <p:anim calcmode="lin" valueType="num">
                                      <p:cBhvr>
                                        <p:cTn id="130" dur="500" fill="hold"/>
                                        <p:tgtEl>
                                          <p:spTgt spid="521250"/>
                                        </p:tgtEl>
                                        <p:attrNameLst>
                                          <p:attrName>ppt_h</p:attrName>
                                        </p:attrNameLst>
                                      </p:cBhvr>
                                      <p:tavLst>
                                        <p:tav tm="0">
                                          <p:val>
                                            <p:fltVal val="0"/>
                                          </p:val>
                                        </p:tav>
                                        <p:tav tm="100000">
                                          <p:val>
                                            <p:strVal val="#ppt_h"/>
                                          </p:val>
                                        </p:tav>
                                      </p:tavLst>
                                    </p:anim>
                                    <p:animEffect transition="in" filter="fade">
                                      <p:cBhvr>
                                        <p:cTn id="131" dur="500"/>
                                        <p:tgtEl>
                                          <p:spTgt spid="52125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521252"/>
                                        </p:tgtEl>
                                        <p:attrNameLst>
                                          <p:attrName>style.visibility</p:attrName>
                                        </p:attrNameLst>
                                      </p:cBhvr>
                                      <p:to>
                                        <p:strVal val="visible"/>
                                      </p:to>
                                    </p:set>
                                    <p:anim calcmode="lin" valueType="num">
                                      <p:cBhvr>
                                        <p:cTn id="136" dur="500" fill="hold"/>
                                        <p:tgtEl>
                                          <p:spTgt spid="521252"/>
                                        </p:tgtEl>
                                        <p:attrNameLst>
                                          <p:attrName>ppt_w</p:attrName>
                                        </p:attrNameLst>
                                      </p:cBhvr>
                                      <p:tavLst>
                                        <p:tav tm="0">
                                          <p:val>
                                            <p:fltVal val="0"/>
                                          </p:val>
                                        </p:tav>
                                        <p:tav tm="100000">
                                          <p:val>
                                            <p:strVal val="#ppt_w"/>
                                          </p:val>
                                        </p:tav>
                                      </p:tavLst>
                                    </p:anim>
                                    <p:anim calcmode="lin" valueType="num">
                                      <p:cBhvr>
                                        <p:cTn id="137" dur="500" fill="hold"/>
                                        <p:tgtEl>
                                          <p:spTgt spid="521252"/>
                                        </p:tgtEl>
                                        <p:attrNameLst>
                                          <p:attrName>ppt_h</p:attrName>
                                        </p:attrNameLst>
                                      </p:cBhvr>
                                      <p:tavLst>
                                        <p:tav tm="0">
                                          <p:val>
                                            <p:fltVal val="0"/>
                                          </p:val>
                                        </p:tav>
                                        <p:tav tm="100000">
                                          <p:val>
                                            <p:strVal val="#ppt_h"/>
                                          </p:val>
                                        </p:tav>
                                      </p:tavLst>
                                    </p:anim>
                                    <p:animEffect transition="in" filter="fade">
                                      <p:cBhvr>
                                        <p:cTn id="138" dur="500"/>
                                        <p:tgtEl>
                                          <p:spTgt spid="521252"/>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521232"/>
                                        </p:tgtEl>
                                        <p:attrNameLst>
                                          <p:attrName>style.visibility</p:attrName>
                                        </p:attrNameLst>
                                      </p:cBhvr>
                                      <p:to>
                                        <p:strVal val="visible"/>
                                      </p:to>
                                    </p:set>
                                    <p:animEffect transition="in" filter="dissolve">
                                      <p:cBhvr>
                                        <p:cTn id="143" dur="500"/>
                                        <p:tgtEl>
                                          <p:spTgt spid="52123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521253"/>
                                        </p:tgtEl>
                                        <p:attrNameLst>
                                          <p:attrName>style.visibility</p:attrName>
                                        </p:attrNameLst>
                                      </p:cBhvr>
                                      <p:to>
                                        <p:strVal val="visible"/>
                                      </p:to>
                                    </p:set>
                                    <p:anim calcmode="lin" valueType="num">
                                      <p:cBhvr>
                                        <p:cTn id="148" dur="500" fill="hold"/>
                                        <p:tgtEl>
                                          <p:spTgt spid="521253"/>
                                        </p:tgtEl>
                                        <p:attrNameLst>
                                          <p:attrName>ppt_w</p:attrName>
                                        </p:attrNameLst>
                                      </p:cBhvr>
                                      <p:tavLst>
                                        <p:tav tm="0">
                                          <p:val>
                                            <p:fltVal val="0"/>
                                          </p:val>
                                        </p:tav>
                                        <p:tav tm="100000">
                                          <p:val>
                                            <p:strVal val="#ppt_w"/>
                                          </p:val>
                                        </p:tav>
                                      </p:tavLst>
                                    </p:anim>
                                    <p:anim calcmode="lin" valueType="num">
                                      <p:cBhvr>
                                        <p:cTn id="149" dur="500" fill="hold"/>
                                        <p:tgtEl>
                                          <p:spTgt spid="521253"/>
                                        </p:tgtEl>
                                        <p:attrNameLst>
                                          <p:attrName>ppt_h</p:attrName>
                                        </p:attrNameLst>
                                      </p:cBhvr>
                                      <p:tavLst>
                                        <p:tav tm="0">
                                          <p:val>
                                            <p:fltVal val="0"/>
                                          </p:val>
                                        </p:tav>
                                        <p:tav tm="100000">
                                          <p:val>
                                            <p:strVal val="#ppt_h"/>
                                          </p:val>
                                        </p:tav>
                                      </p:tavLst>
                                    </p:anim>
                                    <p:animEffect transition="in" filter="fade">
                                      <p:cBhvr>
                                        <p:cTn id="150" dur="500"/>
                                        <p:tgtEl>
                                          <p:spTgt spid="521253"/>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521254"/>
                                        </p:tgtEl>
                                        <p:attrNameLst>
                                          <p:attrName>style.visibility</p:attrName>
                                        </p:attrNameLst>
                                      </p:cBhvr>
                                      <p:to>
                                        <p:strVal val="visible"/>
                                      </p:to>
                                    </p:set>
                                    <p:anim calcmode="lin" valueType="num">
                                      <p:cBhvr>
                                        <p:cTn id="155" dur="500" fill="hold"/>
                                        <p:tgtEl>
                                          <p:spTgt spid="521254"/>
                                        </p:tgtEl>
                                        <p:attrNameLst>
                                          <p:attrName>ppt_w</p:attrName>
                                        </p:attrNameLst>
                                      </p:cBhvr>
                                      <p:tavLst>
                                        <p:tav tm="0">
                                          <p:val>
                                            <p:fltVal val="0"/>
                                          </p:val>
                                        </p:tav>
                                        <p:tav tm="100000">
                                          <p:val>
                                            <p:strVal val="#ppt_w"/>
                                          </p:val>
                                        </p:tav>
                                      </p:tavLst>
                                    </p:anim>
                                    <p:anim calcmode="lin" valueType="num">
                                      <p:cBhvr>
                                        <p:cTn id="156" dur="500" fill="hold"/>
                                        <p:tgtEl>
                                          <p:spTgt spid="521254"/>
                                        </p:tgtEl>
                                        <p:attrNameLst>
                                          <p:attrName>ppt_h</p:attrName>
                                        </p:attrNameLst>
                                      </p:cBhvr>
                                      <p:tavLst>
                                        <p:tav tm="0">
                                          <p:val>
                                            <p:fltVal val="0"/>
                                          </p:val>
                                        </p:tav>
                                        <p:tav tm="100000">
                                          <p:val>
                                            <p:strVal val="#ppt_h"/>
                                          </p:val>
                                        </p:tav>
                                      </p:tavLst>
                                    </p:anim>
                                    <p:animEffect transition="in" filter="fade">
                                      <p:cBhvr>
                                        <p:cTn id="157" dur="500"/>
                                        <p:tgtEl>
                                          <p:spTgt spid="521254"/>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521255"/>
                                        </p:tgtEl>
                                        <p:attrNameLst>
                                          <p:attrName>style.visibility</p:attrName>
                                        </p:attrNameLst>
                                      </p:cBhvr>
                                      <p:to>
                                        <p:strVal val="visible"/>
                                      </p:to>
                                    </p:set>
                                    <p:anim calcmode="lin" valueType="num">
                                      <p:cBhvr>
                                        <p:cTn id="162" dur="500" fill="hold"/>
                                        <p:tgtEl>
                                          <p:spTgt spid="521255"/>
                                        </p:tgtEl>
                                        <p:attrNameLst>
                                          <p:attrName>ppt_w</p:attrName>
                                        </p:attrNameLst>
                                      </p:cBhvr>
                                      <p:tavLst>
                                        <p:tav tm="0">
                                          <p:val>
                                            <p:fltVal val="0"/>
                                          </p:val>
                                        </p:tav>
                                        <p:tav tm="100000">
                                          <p:val>
                                            <p:strVal val="#ppt_w"/>
                                          </p:val>
                                        </p:tav>
                                      </p:tavLst>
                                    </p:anim>
                                    <p:anim calcmode="lin" valueType="num">
                                      <p:cBhvr>
                                        <p:cTn id="163" dur="500" fill="hold"/>
                                        <p:tgtEl>
                                          <p:spTgt spid="521255"/>
                                        </p:tgtEl>
                                        <p:attrNameLst>
                                          <p:attrName>ppt_h</p:attrName>
                                        </p:attrNameLst>
                                      </p:cBhvr>
                                      <p:tavLst>
                                        <p:tav tm="0">
                                          <p:val>
                                            <p:fltVal val="0"/>
                                          </p:val>
                                        </p:tav>
                                        <p:tav tm="100000">
                                          <p:val>
                                            <p:strVal val="#ppt_h"/>
                                          </p:val>
                                        </p:tav>
                                      </p:tavLst>
                                    </p:anim>
                                    <p:animEffect transition="in" filter="fade">
                                      <p:cBhvr>
                                        <p:cTn id="164" dur="500"/>
                                        <p:tgtEl>
                                          <p:spTgt spid="521255"/>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521256"/>
                                        </p:tgtEl>
                                        <p:attrNameLst>
                                          <p:attrName>style.visibility</p:attrName>
                                        </p:attrNameLst>
                                      </p:cBhvr>
                                      <p:to>
                                        <p:strVal val="visible"/>
                                      </p:to>
                                    </p:set>
                                    <p:anim calcmode="lin" valueType="num">
                                      <p:cBhvr>
                                        <p:cTn id="169" dur="500" fill="hold"/>
                                        <p:tgtEl>
                                          <p:spTgt spid="521256"/>
                                        </p:tgtEl>
                                        <p:attrNameLst>
                                          <p:attrName>ppt_w</p:attrName>
                                        </p:attrNameLst>
                                      </p:cBhvr>
                                      <p:tavLst>
                                        <p:tav tm="0">
                                          <p:val>
                                            <p:fltVal val="0"/>
                                          </p:val>
                                        </p:tav>
                                        <p:tav tm="100000">
                                          <p:val>
                                            <p:strVal val="#ppt_w"/>
                                          </p:val>
                                        </p:tav>
                                      </p:tavLst>
                                    </p:anim>
                                    <p:anim calcmode="lin" valueType="num">
                                      <p:cBhvr>
                                        <p:cTn id="170" dur="500" fill="hold"/>
                                        <p:tgtEl>
                                          <p:spTgt spid="521256"/>
                                        </p:tgtEl>
                                        <p:attrNameLst>
                                          <p:attrName>ppt_h</p:attrName>
                                        </p:attrNameLst>
                                      </p:cBhvr>
                                      <p:tavLst>
                                        <p:tav tm="0">
                                          <p:val>
                                            <p:fltVal val="0"/>
                                          </p:val>
                                        </p:tav>
                                        <p:tav tm="100000">
                                          <p:val>
                                            <p:strVal val="#ppt_h"/>
                                          </p:val>
                                        </p:tav>
                                      </p:tavLst>
                                    </p:anim>
                                    <p:animEffect transition="in" filter="fade">
                                      <p:cBhvr>
                                        <p:cTn id="171" dur="500"/>
                                        <p:tgtEl>
                                          <p:spTgt spid="521256"/>
                                        </p:tgtEl>
                                      </p:cBhvr>
                                    </p:animEffect>
                                  </p:childTnLst>
                                </p:cTn>
                              </p:par>
                            </p:childTnLst>
                          </p:cTn>
                        </p:par>
                      </p:childTnLst>
                    </p:cTn>
                  </p:par>
                  <p:par>
                    <p:cTn id="172" fill="hold">
                      <p:stCondLst>
                        <p:cond delay="indefinite"/>
                      </p:stCondLst>
                      <p:childTnLst>
                        <p:par>
                          <p:cTn id="173" fill="hold">
                            <p:stCondLst>
                              <p:cond delay="0"/>
                            </p:stCondLst>
                            <p:childTnLst>
                              <p:par>
                                <p:cTn id="174" presetID="53" presetClass="entr" presetSubtype="0" fill="hold" grpId="0" nodeType="clickEffect">
                                  <p:stCondLst>
                                    <p:cond delay="0"/>
                                  </p:stCondLst>
                                  <p:childTnLst>
                                    <p:set>
                                      <p:cBhvr>
                                        <p:cTn id="175" dur="1" fill="hold">
                                          <p:stCondLst>
                                            <p:cond delay="0"/>
                                          </p:stCondLst>
                                        </p:cTn>
                                        <p:tgtEl>
                                          <p:spTgt spid="521257"/>
                                        </p:tgtEl>
                                        <p:attrNameLst>
                                          <p:attrName>style.visibility</p:attrName>
                                        </p:attrNameLst>
                                      </p:cBhvr>
                                      <p:to>
                                        <p:strVal val="visible"/>
                                      </p:to>
                                    </p:set>
                                    <p:anim calcmode="lin" valueType="num">
                                      <p:cBhvr>
                                        <p:cTn id="176" dur="500" fill="hold"/>
                                        <p:tgtEl>
                                          <p:spTgt spid="521257"/>
                                        </p:tgtEl>
                                        <p:attrNameLst>
                                          <p:attrName>ppt_w</p:attrName>
                                        </p:attrNameLst>
                                      </p:cBhvr>
                                      <p:tavLst>
                                        <p:tav tm="0">
                                          <p:val>
                                            <p:fltVal val="0"/>
                                          </p:val>
                                        </p:tav>
                                        <p:tav tm="100000">
                                          <p:val>
                                            <p:strVal val="#ppt_w"/>
                                          </p:val>
                                        </p:tav>
                                      </p:tavLst>
                                    </p:anim>
                                    <p:anim calcmode="lin" valueType="num">
                                      <p:cBhvr>
                                        <p:cTn id="177" dur="500" fill="hold"/>
                                        <p:tgtEl>
                                          <p:spTgt spid="521257"/>
                                        </p:tgtEl>
                                        <p:attrNameLst>
                                          <p:attrName>ppt_h</p:attrName>
                                        </p:attrNameLst>
                                      </p:cBhvr>
                                      <p:tavLst>
                                        <p:tav tm="0">
                                          <p:val>
                                            <p:fltVal val="0"/>
                                          </p:val>
                                        </p:tav>
                                        <p:tav tm="100000">
                                          <p:val>
                                            <p:strVal val="#ppt_h"/>
                                          </p:val>
                                        </p:tav>
                                      </p:tavLst>
                                    </p:anim>
                                    <p:animEffect transition="in" filter="fade">
                                      <p:cBhvr>
                                        <p:cTn id="178" dur="500"/>
                                        <p:tgtEl>
                                          <p:spTgt spid="521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0" grpId="0"/>
      <p:bldP spid="521221" grpId="0" animBg="1"/>
      <p:bldP spid="521224" grpId="0"/>
      <p:bldP spid="521226" grpId="0"/>
      <p:bldP spid="521228" grpId="0"/>
      <p:bldP spid="521230" grpId="0"/>
      <p:bldP spid="521232" grpId="0"/>
      <p:bldP spid="521234" grpId="0"/>
      <p:bldP spid="521236" grpId="0"/>
      <p:bldP spid="521238" grpId="0"/>
      <p:bldP spid="521240" grpId="0"/>
      <p:bldP spid="521242" grpId="0"/>
      <p:bldP spid="521244" grpId="0"/>
      <p:bldP spid="521246" grpId="0"/>
      <p:bldP spid="521248" grpId="0"/>
      <p:bldP spid="521250" grpId="0"/>
      <p:bldP spid="521252" grpId="0"/>
      <p:bldP spid="521253" grpId="0"/>
      <p:bldP spid="521254" grpId="0"/>
      <p:bldP spid="521255" grpId="0"/>
      <p:bldP spid="521256" grpId="0"/>
      <p:bldP spid="5212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70" name="Rectangle 6"/>
          <p:cNvSpPr>
            <a:spLocks noChangeArrowheads="1"/>
          </p:cNvSpPr>
          <p:nvPr/>
        </p:nvSpPr>
        <p:spPr bwMode="auto">
          <a:xfrm>
            <a:off x="1101725" y="2470150"/>
            <a:ext cx="2012950" cy="2697163"/>
          </a:xfrm>
          <a:prstGeom prst="rect">
            <a:avLst/>
          </a:prstGeom>
          <a:noFill/>
          <a:ln w="9525">
            <a:noFill/>
            <a:miter lim="800000"/>
            <a:headEnd/>
            <a:tailEnd/>
          </a:ln>
        </p:spPr>
        <p:txBody>
          <a:bodyPr wrap="none" anchor="ctr">
            <a:spAutoFit/>
          </a:bodyPr>
          <a:lstStyle/>
          <a:p>
            <a:r>
              <a:rPr lang="en-US" sz="1800" b="1">
                <a:latin typeface="Arial" charset="0"/>
                <a:ea typeface="Times New Roman" pitchFamily="18" charset="0"/>
                <a:cs typeface="Arial" charset="0"/>
              </a:rPr>
              <a:t>Write names:</a:t>
            </a:r>
          </a:p>
          <a:p>
            <a:endParaRPr lang="en-US" sz="1800">
              <a:latin typeface="Arial" charset="0"/>
              <a:ea typeface="Times New Roman" pitchFamily="18" charset="0"/>
              <a:cs typeface="Arial" charset="0"/>
            </a:endParaRPr>
          </a:p>
          <a:p>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S</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3	</a:t>
            </a:r>
            <a:endParaRPr lang="en-US" sz="18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AgBrO</a:t>
            </a:r>
            <a:r>
              <a:rPr lang="en-US" sz="1800" baseline="-30000">
                <a:latin typeface="Arial" charset="0"/>
                <a:ea typeface="Times New Roman" pitchFamily="18" charset="0"/>
                <a:cs typeface="Arial" charset="0"/>
              </a:rPr>
              <a:t>3	</a:t>
            </a:r>
            <a:endParaRPr lang="en-US" sz="18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(NH</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N	</a:t>
            </a: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U(CrO</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	     </a:t>
            </a:r>
            <a:endParaRPr lang="en-US" sz="18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Cr</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(SO</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a:t>
            </a:r>
            <a:r>
              <a:rPr lang="en-US" sz="1800" baseline="-30000">
                <a:latin typeface="Arial" charset="0"/>
                <a:ea typeface="Times New Roman" pitchFamily="18" charset="0"/>
                <a:cs typeface="Arial" charset="0"/>
              </a:rPr>
              <a:t>3</a:t>
            </a:r>
            <a:endParaRPr lang="en-US" sz="2400">
              <a:latin typeface="Times New Roman" pitchFamily="18" charset="0"/>
              <a:ea typeface="Times New Roman" pitchFamily="18" charset="0"/>
              <a:cs typeface="Arial" charset="0"/>
            </a:endParaRPr>
          </a:p>
        </p:txBody>
      </p:sp>
      <p:sp>
        <p:nvSpPr>
          <p:cNvPr id="65539" name="Rectangle 2"/>
          <p:cNvSpPr>
            <a:spLocks noGrp="1" noChangeArrowheads="1"/>
          </p:cNvSpPr>
          <p:nvPr>
            <p:ph type="title"/>
          </p:nvPr>
        </p:nvSpPr>
        <p:spPr/>
        <p:txBody>
          <a:bodyPr/>
          <a:lstStyle/>
          <a:p>
            <a:pPr eaLnBrk="1" hangingPunct="1"/>
            <a:r>
              <a:rPr lang="en-US" sz="2800" smtClean="0">
                <a:latin typeface="Arial" charset="0"/>
              </a:rPr>
              <a:t>Writing Formulas of Ionic Compounds</a:t>
            </a:r>
          </a:p>
        </p:txBody>
      </p:sp>
      <p:sp>
        <p:nvSpPr>
          <p:cNvPr id="65540"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5541" name="Rectangle 4"/>
          <p:cNvSpPr>
            <a:spLocks noChangeArrowheads="1"/>
          </p:cNvSpPr>
          <p:nvPr/>
        </p:nvSpPr>
        <p:spPr bwMode="auto">
          <a:xfrm>
            <a:off x="-1000125" y="2039938"/>
            <a:ext cx="9144000" cy="0"/>
          </a:xfrm>
          <a:prstGeom prst="rect">
            <a:avLst/>
          </a:prstGeom>
          <a:noFill/>
          <a:ln w="9525">
            <a:noFill/>
            <a:miter lim="800000"/>
            <a:headEnd/>
            <a:tailEnd/>
          </a:ln>
        </p:spPr>
        <p:txBody>
          <a:bodyPr wrap="none" anchor="ctr">
            <a:spAutoFit/>
          </a:bodyPr>
          <a:lstStyle/>
          <a:p>
            <a:endParaRPr lang="en-US"/>
          </a:p>
        </p:txBody>
      </p:sp>
      <p:sp>
        <p:nvSpPr>
          <p:cNvPr id="523269" name="Rectangle 5"/>
          <p:cNvSpPr>
            <a:spLocks noChangeArrowheads="1"/>
          </p:cNvSpPr>
          <p:nvPr/>
        </p:nvSpPr>
        <p:spPr bwMode="auto">
          <a:xfrm>
            <a:off x="5600700" y="3082925"/>
            <a:ext cx="2514600" cy="2133600"/>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23272" name="Rectangle 8"/>
          <p:cNvSpPr>
            <a:spLocks noChangeArrowheads="1"/>
          </p:cNvSpPr>
          <p:nvPr/>
        </p:nvSpPr>
        <p:spPr bwMode="auto">
          <a:xfrm>
            <a:off x="5668963" y="3152775"/>
            <a:ext cx="24193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ammonium thiosulfate</a:t>
            </a:r>
          </a:p>
        </p:txBody>
      </p:sp>
      <p:sp>
        <p:nvSpPr>
          <p:cNvPr id="523274" name="Rectangle 10"/>
          <p:cNvSpPr>
            <a:spLocks noChangeArrowheads="1"/>
          </p:cNvSpPr>
          <p:nvPr/>
        </p:nvSpPr>
        <p:spPr bwMode="auto">
          <a:xfrm>
            <a:off x="5672138" y="3565525"/>
            <a:ext cx="1619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silver bromate</a:t>
            </a:r>
          </a:p>
        </p:txBody>
      </p:sp>
      <p:sp>
        <p:nvSpPr>
          <p:cNvPr id="523276" name="Rectangle 12"/>
          <p:cNvSpPr>
            <a:spLocks noChangeArrowheads="1"/>
          </p:cNvSpPr>
          <p:nvPr/>
        </p:nvSpPr>
        <p:spPr bwMode="auto">
          <a:xfrm>
            <a:off x="5668963" y="3971925"/>
            <a:ext cx="2000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ammonium nitride</a:t>
            </a:r>
          </a:p>
        </p:txBody>
      </p:sp>
      <p:sp>
        <p:nvSpPr>
          <p:cNvPr id="523278" name="Rectangle 14"/>
          <p:cNvSpPr>
            <a:spLocks noChangeArrowheads="1"/>
          </p:cNvSpPr>
          <p:nvPr/>
        </p:nvSpPr>
        <p:spPr bwMode="auto">
          <a:xfrm>
            <a:off x="5668963" y="4387850"/>
            <a:ext cx="24574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uranium (VI) chromate</a:t>
            </a:r>
          </a:p>
        </p:txBody>
      </p:sp>
      <p:sp>
        <p:nvSpPr>
          <p:cNvPr id="523280" name="Rectangle 16"/>
          <p:cNvSpPr>
            <a:spLocks noChangeArrowheads="1"/>
          </p:cNvSpPr>
          <p:nvPr/>
        </p:nvSpPr>
        <p:spPr bwMode="auto">
          <a:xfrm>
            <a:off x="5670550" y="4806950"/>
            <a:ext cx="2254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chromium (III) sulfite</a:t>
            </a:r>
          </a:p>
        </p:txBody>
      </p:sp>
      <p:sp>
        <p:nvSpPr>
          <p:cNvPr id="523282" name="Rectangle 18"/>
          <p:cNvSpPr>
            <a:spLocks noChangeArrowheads="1"/>
          </p:cNvSpPr>
          <p:nvPr/>
        </p:nvSpPr>
        <p:spPr bwMode="auto">
          <a:xfrm>
            <a:off x="3810000" y="4386263"/>
            <a:ext cx="855663"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CrO</a:t>
            </a:r>
            <a:r>
              <a:rPr lang="en-US" sz="1800" baseline="-30000">
                <a:latin typeface="Arial" charset="0"/>
                <a:ea typeface="Times New Roman" pitchFamily="18" charset="0"/>
                <a:cs typeface="Arial" charset="0"/>
              </a:rPr>
              <a:t>4</a:t>
            </a:r>
            <a:r>
              <a:rPr lang="en-US" sz="1800" baseline="30000">
                <a:latin typeface="Arial" charset="0"/>
                <a:ea typeface="Times New Roman" pitchFamily="18" charset="0"/>
                <a:cs typeface="Arial" charset="0"/>
              </a:rPr>
              <a:t>2–</a:t>
            </a:r>
          </a:p>
        </p:txBody>
      </p:sp>
      <p:sp>
        <p:nvSpPr>
          <p:cNvPr id="523284" name="Rectangle 20"/>
          <p:cNvSpPr>
            <a:spLocks noChangeArrowheads="1"/>
          </p:cNvSpPr>
          <p:nvPr/>
        </p:nvSpPr>
        <p:spPr bwMode="auto">
          <a:xfrm>
            <a:off x="4025900" y="4800600"/>
            <a:ext cx="766763"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SO</a:t>
            </a:r>
            <a:r>
              <a:rPr lang="en-US" sz="1800" baseline="-30000">
                <a:latin typeface="Arial" charset="0"/>
                <a:ea typeface="Times New Roman" pitchFamily="18" charset="0"/>
                <a:cs typeface="Arial" charset="0"/>
              </a:rPr>
              <a:t>3</a:t>
            </a:r>
            <a:r>
              <a:rPr lang="en-US" sz="1800" baseline="30000">
                <a:latin typeface="Arial" charset="0"/>
                <a:ea typeface="Times New Roman" pitchFamily="18" charset="0"/>
                <a:cs typeface="Arial" charset="0"/>
              </a:rPr>
              <a:t>2–</a:t>
            </a:r>
          </a:p>
        </p:txBody>
      </p:sp>
      <p:sp>
        <p:nvSpPr>
          <p:cNvPr id="523286" name="Rectangle 22"/>
          <p:cNvSpPr>
            <a:spLocks noChangeArrowheads="1"/>
          </p:cNvSpPr>
          <p:nvPr/>
        </p:nvSpPr>
        <p:spPr bwMode="auto">
          <a:xfrm>
            <a:off x="3624263" y="4386263"/>
            <a:ext cx="3111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3</a:t>
            </a:r>
          </a:p>
        </p:txBody>
      </p:sp>
      <p:sp>
        <p:nvSpPr>
          <p:cNvPr id="523288" name="Rectangle 24"/>
          <p:cNvSpPr>
            <a:spLocks noChangeArrowheads="1"/>
          </p:cNvSpPr>
          <p:nvPr/>
        </p:nvSpPr>
        <p:spPr bwMode="auto">
          <a:xfrm>
            <a:off x="3838575" y="4806950"/>
            <a:ext cx="3111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3</a:t>
            </a:r>
          </a:p>
        </p:txBody>
      </p:sp>
      <p:sp>
        <p:nvSpPr>
          <p:cNvPr id="523290" name="Rectangle 26"/>
          <p:cNvSpPr>
            <a:spLocks noChangeArrowheads="1"/>
          </p:cNvSpPr>
          <p:nvPr/>
        </p:nvSpPr>
        <p:spPr bwMode="auto">
          <a:xfrm>
            <a:off x="2914650" y="4806950"/>
            <a:ext cx="3111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2</a:t>
            </a:r>
          </a:p>
        </p:txBody>
      </p:sp>
      <p:sp>
        <p:nvSpPr>
          <p:cNvPr id="523292" name="Rectangle 28"/>
          <p:cNvSpPr>
            <a:spLocks noChangeArrowheads="1"/>
          </p:cNvSpPr>
          <p:nvPr/>
        </p:nvSpPr>
        <p:spPr bwMode="auto">
          <a:xfrm>
            <a:off x="3116263" y="4805363"/>
            <a:ext cx="4254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Cr</a:t>
            </a:r>
          </a:p>
        </p:txBody>
      </p:sp>
      <p:sp>
        <p:nvSpPr>
          <p:cNvPr id="523294" name="Rectangle 30"/>
          <p:cNvSpPr>
            <a:spLocks noChangeArrowheads="1"/>
          </p:cNvSpPr>
          <p:nvPr/>
        </p:nvSpPr>
        <p:spPr bwMode="auto">
          <a:xfrm>
            <a:off x="2930525" y="4392613"/>
            <a:ext cx="3492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U</a:t>
            </a:r>
          </a:p>
        </p:txBody>
      </p:sp>
      <p:sp>
        <p:nvSpPr>
          <p:cNvPr id="523296" name="Rectangle 32"/>
          <p:cNvSpPr>
            <a:spLocks noChangeArrowheads="1"/>
          </p:cNvSpPr>
          <p:nvPr/>
        </p:nvSpPr>
        <p:spPr bwMode="auto">
          <a:xfrm>
            <a:off x="3089275" y="4403725"/>
            <a:ext cx="268288" cy="274638"/>
          </a:xfrm>
          <a:prstGeom prst="rect">
            <a:avLst/>
          </a:prstGeom>
          <a:noFill/>
          <a:ln w="9525">
            <a:noFill/>
            <a:miter lim="800000"/>
            <a:headEnd/>
            <a:tailEnd/>
          </a:ln>
        </p:spPr>
        <p:txBody>
          <a:bodyPr wrap="none">
            <a:spAutoFit/>
          </a:bodyPr>
          <a:lstStyle/>
          <a:p>
            <a:r>
              <a:rPr lang="en-US" sz="1200">
                <a:solidFill>
                  <a:srgbClr val="FF0000"/>
                </a:solidFill>
                <a:latin typeface="Arial" charset="0"/>
                <a:ea typeface="Times New Roman" pitchFamily="18" charset="0"/>
                <a:cs typeface="Arial" charset="0"/>
              </a:rPr>
              <a:t>?</a:t>
            </a:r>
          </a:p>
        </p:txBody>
      </p:sp>
      <p:sp>
        <p:nvSpPr>
          <p:cNvPr id="523297" name="Rectangle 33"/>
          <p:cNvSpPr>
            <a:spLocks noChangeArrowheads="1"/>
          </p:cNvSpPr>
          <p:nvPr/>
        </p:nvSpPr>
        <p:spPr bwMode="auto">
          <a:xfrm>
            <a:off x="3376613" y="4818063"/>
            <a:ext cx="268287" cy="274637"/>
          </a:xfrm>
          <a:prstGeom prst="rect">
            <a:avLst/>
          </a:prstGeom>
          <a:noFill/>
          <a:ln w="9525">
            <a:noFill/>
            <a:miter lim="800000"/>
            <a:headEnd/>
            <a:tailEnd/>
          </a:ln>
        </p:spPr>
        <p:txBody>
          <a:bodyPr wrap="none">
            <a:spAutoFit/>
          </a:bodyPr>
          <a:lstStyle/>
          <a:p>
            <a:r>
              <a:rPr lang="en-US" sz="1200">
                <a:solidFill>
                  <a:srgbClr val="FF0000"/>
                </a:solidFill>
                <a:latin typeface="Arial" charset="0"/>
                <a:ea typeface="Times New Roman" pitchFamily="18" charset="0"/>
                <a:cs typeface="Arial" charset="0"/>
              </a:rPr>
              <a:t>?</a:t>
            </a:r>
          </a:p>
        </p:txBody>
      </p:sp>
      <p:sp>
        <p:nvSpPr>
          <p:cNvPr id="523298" name="Rectangle 34"/>
          <p:cNvSpPr>
            <a:spLocks noChangeArrowheads="1"/>
          </p:cNvSpPr>
          <p:nvPr/>
        </p:nvSpPr>
        <p:spPr bwMode="auto">
          <a:xfrm>
            <a:off x="3105150" y="4402138"/>
            <a:ext cx="357188" cy="274637"/>
          </a:xfrm>
          <a:prstGeom prst="rect">
            <a:avLst/>
          </a:prstGeom>
          <a:noFill/>
          <a:ln w="9525">
            <a:noFill/>
            <a:miter lim="800000"/>
            <a:headEnd/>
            <a:tailEnd/>
          </a:ln>
        </p:spPr>
        <p:txBody>
          <a:bodyPr wrap="none">
            <a:spAutoFit/>
          </a:bodyPr>
          <a:lstStyle/>
          <a:p>
            <a:r>
              <a:rPr lang="en-US" sz="1200">
                <a:solidFill>
                  <a:srgbClr val="FF0000"/>
                </a:solidFill>
                <a:latin typeface="Arial" charset="0"/>
                <a:ea typeface="Times New Roman" pitchFamily="18" charset="0"/>
                <a:cs typeface="Arial" charset="0"/>
              </a:rPr>
              <a:t>6+</a:t>
            </a:r>
          </a:p>
        </p:txBody>
      </p:sp>
      <p:sp>
        <p:nvSpPr>
          <p:cNvPr id="523299" name="Rectangle 35"/>
          <p:cNvSpPr>
            <a:spLocks noChangeArrowheads="1"/>
          </p:cNvSpPr>
          <p:nvPr/>
        </p:nvSpPr>
        <p:spPr bwMode="auto">
          <a:xfrm>
            <a:off x="3389313" y="4814888"/>
            <a:ext cx="357187" cy="274637"/>
          </a:xfrm>
          <a:prstGeom prst="rect">
            <a:avLst/>
          </a:prstGeom>
          <a:noFill/>
          <a:ln w="9525">
            <a:noFill/>
            <a:miter lim="800000"/>
            <a:headEnd/>
            <a:tailEnd/>
          </a:ln>
        </p:spPr>
        <p:txBody>
          <a:bodyPr wrap="none">
            <a:spAutoFit/>
          </a:bodyPr>
          <a:lstStyle/>
          <a:p>
            <a:r>
              <a:rPr lang="en-US" sz="1200">
                <a:solidFill>
                  <a:srgbClr val="FF0000"/>
                </a:solidFill>
                <a:latin typeface="Arial" charset="0"/>
                <a:ea typeface="Times New Roman" pitchFamily="18" charset="0"/>
                <a:cs typeface="Arial" charset="0"/>
              </a:rPr>
              <a:t>3+</a:t>
            </a:r>
          </a:p>
        </p:txBody>
      </p:sp>
      <p:sp>
        <p:nvSpPr>
          <p:cNvPr id="523300" name="Line 36"/>
          <p:cNvSpPr>
            <a:spLocks noChangeShapeType="1"/>
          </p:cNvSpPr>
          <p:nvPr/>
        </p:nvSpPr>
        <p:spPr bwMode="auto">
          <a:xfrm>
            <a:off x="5727700" y="3460750"/>
            <a:ext cx="2293938" cy="0"/>
          </a:xfrm>
          <a:prstGeom prst="line">
            <a:avLst/>
          </a:prstGeom>
          <a:noFill/>
          <a:ln w="9525">
            <a:solidFill>
              <a:schemeClr val="tx1"/>
            </a:solidFill>
            <a:round/>
            <a:headEnd/>
            <a:tailEnd/>
          </a:ln>
        </p:spPr>
        <p:txBody>
          <a:bodyPr/>
          <a:lstStyle/>
          <a:p>
            <a:endParaRPr lang="en-US"/>
          </a:p>
        </p:txBody>
      </p:sp>
      <p:sp>
        <p:nvSpPr>
          <p:cNvPr id="523301" name="Line 37"/>
          <p:cNvSpPr>
            <a:spLocks noChangeShapeType="1"/>
          </p:cNvSpPr>
          <p:nvPr/>
        </p:nvSpPr>
        <p:spPr bwMode="auto">
          <a:xfrm>
            <a:off x="5718175" y="3889375"/>
            <a:ext cx="2293938" cy="0"/>
          </a:xfrm>
          <a:prstGeom prst="line">
            <a:avLst/>
          </a:prstGeom>
          <a:noFill/>
          <a:ln w="9525">
            <a:solidFill>
              <a:schemeClr val="tx1"/>
            </a:solidFill>
            <a:round/>
            <a:headEnd/>
            <a:tailEnd/>
          </a:ln>
        </p:spPr>
        <p:txBody>
          <a:bodyPr/>
          <a:lstStyle/>
          <a:p>
            <a:endParaRPr lang="en-US"/>
          </a:p>
        </p:txBody>
      </p:sp>
      <p:sp>
        <p:nvSpPr>
          <p:cNvPr id="523302" name="Line 38"/>
          <p:cNvSpPr>
            <a:spLocks noChangeShapeType="1"/>
          </p:cNvSpPr>
          <p:nvPr/>
        </p:nvSpPr>
        <p:spPr bwMode="auto">
          <a:xfrm>
            <a:off x="5718175" y="4289425"/>
            <a:ext cx="2293938" cy="0"/>
          </a:xfrm>
          <a:prstGeom prst="line">
            <a:avLst/>
          </a:prstGeom>
          <a:noFill/>
          <a:ln w="9525">
            <a:solidFill>
              <a:schemeClr val="tx1"/>
            </a:solidFill>
            <a:round/>
            <a:headEnd/>
            <a:tailEnd/>
          </a:ln>
        </p:spPr>
        <p:txBody>
          <a:bodyPr/>
          <a:lstStyle/>
          <a:p>
            <a:endParaRPr lang="en-US"/>
          </a:p>
        </p:txBody>
      </p:sp>
      <p:sp>
        <p:nvSpPr>
          <p:cNvPr id="523303" name="Line 39"/>
          <p:cNvSpPr>
            <a:spLocks noChangeShapeType="1"/>
          </p:cNvSpPr>
          <p:nvPr/>
        </p:nvSpPr>
        <p:spPr bwMode="auto">
          <a:xfrm>
            <a:off x="5737225" y="4699000"/>
            <a:ext cx="2293938" cy="0"/>
          </a:xfrm>
          <a:prstGeom prst="line">
            <a:avLst/>
          </a:prstGeom>
          <a:noFill/>
          <a:ln w="9525">
            <a:solidFill>
              <a:schemeClr val="tx1"/>
            </a:solidFill>
            <a:round/>
            <a:headEnd/>
            <a:tailEnd/>
          </a:ln>
        </p:spPr>
        <p:txBody>
          <a:bodyPr/>
          <a:lstStyle/>
          <a:p>
            <a:endParaRPr lang="en-US"/>
          </a:p>
        </p:txBody>
      </p:sp>
      <p:sp>
        <p:nvSpPr>
          <p:cNvPr id="523304" name="Line 40"/>
          <p:cNvSpPr>
            <a:spLocks noChangeShapeType="1"/>
          </p:cNvSpPr>
          <p:nvPr/>
        </p:nvSpPr>
        <p:spPr bwMode="auto">
          <a:xfrm>
            <a:off x="5727700" y="5118100"/>
            <a:ext cx="2293938"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3270">
                                            <p:txEl>
                                              <p:pRg st="0" end="0"/>
                                            </p:txEl>
                                          </p:spTgt>
                                        </p:tgtEl>
                                        <p:attrNameLst>
                                          <p:attrName>style.visibility</p:attrName>
                                        </p:attrNameLst>
                                      </p:cBhvr>
                                      <p:to>
                                        <p:strVal val="visible"/>
                                      </p:to>
                                    </p:set>
                                    <p:anim calcmode="lin" valueType="num">
                                      <p:cBhvr>
                                        <p:cTn id="7" dur="1000" fill="hold"/>
                                        <p:tgtEl>
                                          <p:spTgt spid="52327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2327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2327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23270">
                                            <p:txEl>
                                              <p:pRg st="3" end="3"/>
                                            </p:txEl>
                                          </p:spTgt>
                                        </p:tgtEl>
                                        <p:attrNameLst>
                                          <p:attrName>style.visibility</p:attrName>
                                        </p:attrNameLst>
                                      </p:cBhvr>
                                      <p:to>
                                        <p:strVal val="visible"/>
                                      </p:to>
                                    </p:set>
                                    <p:anim calcmode="lin" valueType="num">
                                      <p:cBhvr>
                                        <p:cTn id="14" dur="500" fill="hold"/>
                                        <p:tgtEl>
                                          <p:spTgt spid="523270">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23270">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23270">
                                            <p:txEl>
                                              <p:pRg st="3" end="3"/>
                                            </p:txEl>
                                          </p:spTgt>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523300"/>
                                        </p:tgtEl>
                                        <p:attrNameLst>
                                          <p:attrName>style.visibility</p:attrName>
                                        </p:attrNameLst>
                                      </p:cBhvr>
                                      <p:to>
                                        <p:strVal val="visible"/>
                                      </p:to>
                                    </p:set>
                                    <p:animEffect transition="in" filter="wipe(left)">
                                      <p:cBhvr>
                                        <p:cTn id="20" dur="500"/>
                                        <p:tgtEl>
                                          <p:spTgt spid="5233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3272"/>
                                        </p:tgtEl>
                                        <p:attrNameLst>
                                          <p:attrName>style.visibility</p:attrName>
                                        </p:attrNameLst>
                                      </p:cBhvr>
                                      <p:to>
                                        <p:strVal val="visible"/>
                                      </p:to>
                                    </p:set>
                                    <p:animEffect transition="in" filter="dissolve">
                                      <p:cBhvr>
                                        <p:cTn id="25" dur="500"/>
                                        <p:tgtEl>
                                          <p:spTgt spid="523272"/>
                                        </p:tgtEl>
                                      </p:cBhvr>
                                    </p:animEffect>
                                  </p:childTnLst>
                                </p:cTn>
                              </p:par>
                            </p:childTnLst>
                          </p:cTn>
                        </p:par>
                        <p:par>
                          <p:cTn id="26" fill="hold">
                            <p:stCondLst>
                              <p:cond delay="500"/>
                            </p:stCondLst>
                            <p:childTnLst>
                              <p:par>
                                <p:cTn id="27" presetID="23" presetClass="exit" presetSubtype="32" fill="hold" grpId="1" nodeType="afterEffect">
                                  <p:stCondLst>
                                    <p:cond delay="0"/>
                                  </p:stCondLst>
                                  <p:childTnLst>
                                    <p:anim calcmode="lin" valueType="num">
                                      <p:cBhvr>
                                        <p:cTn id="28" dur="500"/>
                                        <p:tgtEl>
                                          <p:spTgt spid="523300"/>
                                        </p:tgtEl>
                                        <p:attrNameLst>
                                          <p:attrName>ppt_w</p:attrName>
                                        </p:attrNameLst>
                                      </p:cBhvr>
                                      <p:tavLst>
                                        <p:tav tm="0">
                                          <p:val>
                                            <p:strVal val="ppt_w"/>
                                          </p:val>
                                        </p:tav>
                                        <p:tav tm="100000">
                                          <p:val>
                                            <p:fltVal val="0"/>
                                          </p:val>
                                        </p:tav>
                                      </p:tavLst>
                                    </p:anim>
                                    <p:anim calcmode="lin" valueType="num">
                                      <p:cBhvr>
                                        <p:cTn id="29" dur="500"/>
                                        <p:tgtEl>
                                          <p:spTgt spid="523300"/>
                                        </p:tgtEl>
                                        <p:attrNameLst>
                                          <p:attrName>ppt_h</p:attrName>
                                        </p:attrNameLst>
                                      </p:cBhvr>
                                      <p:tavLst>
                                        <p:tav tm="0">
                                          <p:val>
                                            <p:strVal val="ppt_h"/>
                                          </p:val>
                                        </p:tav>
                                        <p:tav tm="100000">
                                          <p:val>
                                            <p:fltVal val="0"/>
                                          </p:val>
                                        </p:tav>
                                      </p:tavLst>
                                    </p:anim>
                                    <p:set>
                                      <p:cBhvr>
                                        <p:cTn id="30" dur="1" fill="hold">
                                          <p:stCondLst>
                                            <p:cond delay="499"/>
                                          </p:stCondLst>
                                        </p:cTn>
                                        <p:tgtEl>
                                          <p:spTgt spid="52330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23270">
                                            <p:txEl>
                                              <p:pRg st="5" end="5"/>
                                            </p:txEl>
                                          </p:spTgt>
                                        </p:tgtEl>
                                        <p:attrNameLst>
                                          <p:attrName>style.visibility</p:attrName>
                                        </p:attrNameLst>
                                      </p:cBhvr>
                                      <p:to>
                                        <p:strVal val="visible"/>
                                      </p:to>
                                    </p:set>
                                    <p:anim calcmode="lin" valueType="num">
                                      <p:cBhvr>
                                        <p:cTn id="35" dur="500" fill="hold"/>
                                        <p:tgtEl>
                                          <p:spTgt spid="523270">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23270">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23270">
                                            <p:txEl>
                                              <p:pRg st="5" end="5"/>
                                            </p:tx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23301"/>
                                        </p:tgtEl>
                                        <p:attrNameLst>
                                          <p:attrName>style.visibility</p:attrName>
                                        </p:attrNameLst>
                                      </p:cBhvr>
                                      <p:to>
                                        <p:strVal val="visible"/>
                                      </p:to>
                                    </p:set>
                                    <p:animEffect transition="in" filter="wipe(left)">
                                      <p:cBhvr>
                                        <p:cTn id="41" dur="500"/>
                                        <p:tgtEl>
                                          <p:spTgt spid="52330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23274"/>
                                        </p:tgtEl>
                                        <p:attrNameLst>
                                          <p:attrName>style.visibility</p:attrName>
                                        </p:attrNameLst>
                                      </p:cBhvr>
                                      <p:to>
                                        <p:strVal val="visible"/>
                                      </p:to>
                                    </p:set>
                                    <p:animEffect transition="in" filter="dissolve">
                                      <p:cBhvr>
                                        <p:cTn id="46" dur="500"/>
                                        <p:tgtEl>
                                          <p:spTgt spid="523274"/>
                                        </p:tgtEl>
                                      </p:cBhvr>
                                    </p:animEffect>
                                  </p:childTnLst>
                                </p:cTn>
                              </p:par>
                            </p:childTnLst>
                          </p:cTn>
                        </p:par>
                        <p:par>
                          <p:cTn id="47" fill="hold">
                            <p:stCondLst>
                              <p:cond delay="500"/>
                            </p:stCondLst>
                            <p:childTnLst>
                              <p:par>
                                <p:cTn id="48" presetID="23" presetClass="exit" presetSubtype="32" fill="hold" grpId="1" nodeType="afterEffect">
                                  <p:stCondLst>
                                    <p:cond delay="0"/>
                                  </p:stCondLst>
                                  <p:childTnLst>
                                    <p:anim calcmode="lin" valueType="num">
                                      <p:cBhvr>
                                        <p:cTn id="49" dur="500"/>
                                        <p:tgtEl>
                                          <p:spTgt spid="523301"/>
                                        </p:tgtEl>
                                        <p:attrNameLst>
                                          <p:attrName>ppt_w</p:attrName>
                                        </p:attrNameLst>
                                      </p:cBhvr>
                                      <p:tavLst>
                                        <p:tav tm="0">
                                          <p:val>
                                            <p:strVal val="ppt_w"/>
                                          </p:val>
                                        </p:tav>
                                        <p:tav tm="100000">
                                          <p:val>
                                            <p:fltVal val="0"/>
                                          </p:val>
                                        </p:tav>
                                      </p:tavLst>
                                    </p:anim>
                                    <p:anim calcmode="lin" valueType="num">
                                      <p:cBhvr>
                                        <p:cTn id="50" dur="500"/>
                                        <p:tgtEl>
                                          <p:spTgt spid="523301"/>
                                        </p:tgtEl>
                                        <p:attrNameLst>
                                          <p:attrName>ppt_h</p:attrName>
                                        </p:attrNameLst>
                                      </p:cBhvr>
                                      <p:tavLst>
                                        <p:tav tm="0">
                                          <p:val>
                                            <p:strVal val="ppt_h"/>
                                          </p:val>
                                        </p:tav>
                                        <p:tav tm="100000">
                                          <p:val>
                                            <p:fltVal val="0"/>
                                          </p:val>
                                        </p:tav>
                                      </p:tavLst>
                                    </p:anim>
                                    <p:set>
                                      <p:cBhvr>
                                        <p:cTn id="51" dur="1" fill="hold">
                                          <p:stCondLst>
                                            <p:cond delay="499"/>
                                          </p:stCondLst>
                                        </p:cTn>
                                        <p:tgtEl>
                                          <p:spTgt spid="52330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523270">
                                            <p:txEl>
                                              <p:pRg st="7" end="7"/>
                                            </p:txEl>
                                          </p:spTgt>
                                        </p:tgtEl>
                                        <p:attrNameLst>
                                          <p:attrName>style.visibility</p:attrName>
                                        </p:attrNameLst>
                                      </p:cBhvr>
                                      <p:to>
                                        <p:strVal val="visible"/>
                                      </p:to>
                                    </p:set>
                                    <p:anim calcmode="lin" valueType="num">
                                      <p:cBhvr>
                                        <p:cTn id="56" dur="500" fill="hold"/>
                                        <p:tgtEl>
                                          <p:spTgt spid="523270">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23270">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23270">
                                            <p:txEl>
                                              <p:pRg st="7" end="7"/>
                                            </p:tx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523302"/>
                                        </p:tgtEl>
                                        <p:attrNameLst>
                                          <p:attrName>style.visibility</p:attrName>
                                        </p:attrNameLst>
                                      </p:cBhvr>
                                      <p:to>
                                        <p:strVal val="visible"/>
                                      </p:to>
                                    </p:set>
                                    <p:animEffect transition="in" filter="wipe(left)">
                                      <p:cBhvr>
                                        <p:cTn id="62" dur="500"/>
                                        <p:tgtEl>
                                          <p:spTgt spid="52330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23276"/>
                                        </p:tgtEl>
                                        <p:attrNameLst>
                                          <p:attrName>style.visibility</p:attrName>
                                        </p:attrNameLst>
                                      </p:cBhvr>
                                      <p:to>
                                        <p:strVal val="visible"/>
                                      </p:to>
                                    </p:set>
                                    <p:animEffect transition="in" filter="dissolve">
                                      <p:cBhvr>
                                        <p:cTn id="67" dur="500"/>
                                        <p:tgtEl>
                                          <p:spTgt spid="523276"/>
                                        </p:tgtEl>
                                      </p:cBhvr>
                                    </p:animEffect>
                                  </p:childTnLst>
                                </p:cTn>
                              </p:par>
                            </p:childTnLst>
                          </p:cTn>
                        </p:par>
                        <p:par>
                          <p:cTn id="68" fill="hold">
                            <p:stCondLst>
                              <p:cond delay="500"/>
                            </p:stCondLst>
                            <p:childTnLst>
                              <p:par>
                                <p:cTn id="69" presetID="23" presetClass="exit" presetSubtype="32" fill="hold" grpId="1" nodeType="afterEffect">
                                  <p:stCondLst>
                                    <p:cond delay="0"/>
                                  </p:stCondLst>
                                  <p:childTnLst>
                                    <p:anim calcmode="lin" valueType="num">
                                      <p:cBhvr>
                                        <p:cTn id="70" dur="500"/>
                                        <p:tgtEl>
                                          <p:spTgt spid="523302"/>
                                        </p:tgtEl>
                                        <p:attrNameLst>
                                          <p:attrName>ppt_w</p:attrName>
                                        </p:attrNameLst>
                                      </p:cBhvr>
                                      <p:tavLst>
                                        <p:tav tm="0">
                                          <p:val>
                                            <p:strVal val="ppt_w"/>
                                          </p:val>
                                        </p:tav>
                                        <p:tav tm="100000">
                                          <p:val>
                                            <p:fltVal val="0"/>
                                          </p:val>
                                        </p:tav>
                                      </p:tavLst>
                                    </p:anim>
                                    <p:anim calcmode="lin" valueType="num">
                                      <p:cBhvr>
                                        <p:cTn id="71" dur="500"/>
                                        <p:tgtEl>
                                          <p:spTgt spid="523302"/>
                                        </p:tgtEl>
                                        <p:attrNameLst>
                                          <p:attrName>ppt_h</p:attrName>
                                        </p:attrNameLst>
                                      </p:cBhvr>
                                      <p:tavLst>
                                        <p:tav tm="0">
                                          <p:val>
                                            <p:strVal val="ppt_h"/>
                                          </p:val>
                                        </p:tav>
                                        <p:tav tm="100000">
                                          <p:val>
                                            <p:fltVal val="0"/>
                                          </p:val>
                                        </p:tav>
                                      </p:tavLst>
                                    </p:anim>
                                    <p:set>
                                      <p:cBhvr>
                                        <p:cTn id="72" dur="1" fill="hold">
                                          <p:stCondLst>
                                            <p:cond delay="499"/>
                                          </p:stCondLst>
                                        </p:cTn>
                                        <p:tgtEl>
                                          <p:spTgt spid="52330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523270">
                                            <p:txEl>
                                              <p:pRg st="9" end="9"/>
                                            </p:txEl>
                                          </p:spTgt>
                                        </p:tgtEl>
                                        <p:attrNameLst>
                                          <p:attrName>style.visibility</p:attrName>
                                        </p:attrNameLst>
                                      </p:cBhvr>
                                      <p:to>
                                        <p:strVal val="visible"/>
                                      </p:to>
                                    </p:set>
                                    <p:anim calcmode="lin" valueType="num">
                                      <p:cBhvr>
                                        <p:cTn id="77" dur="500" fill="hold"/>
                                        <p:tgtEl>
                                          <p:spTgt spid="523270">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523270">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523270">
                                            <p:txEl>
                                              <p:pRg st="9" end="9"/>
                                            </p:txEl>
                                          </p:spTgt>
                                        </p:tgtEl>
                                      </p:cBhvr>
                                    </p:animEffect>
                                  </p:childTnLst>
                                </p:cTn>
                              </p:par>
                            </p:childTnLst>
                          </p:cTn>
                        </p:par>
                        <p:par>
                          <p:cTn id="80" fill="hold">
                            <p:stCondLst>
                              <p:cond delay="500"/>
                            </p:stCondLst>
                            <p:childTnLst>
                              <p:par>
                                <p:cTn id="81" presetID="22" presetClass="entr" presetSubtype="4" fill="hold" grpId="0" nodeType="afterEffect">
                                  <p:stCondLst>
                                    <p:cond delay="0"/>
                                  </p:stCondLst>
                                  <p:childTnLst>
                                    <p:set>
                                      <p:cBhvr>
                                        <p:cTn id="82" dur="1" fill="hold">
                                          <p:stCondLst>
                                            <p:cond delay="0"/>
                                          </p:stCondLst>
                                        </p:cTn>
                                        <p:tgtEl>
                                          <p:spTgt spid="523303"/>
                                        </p:tgtEl>
                                        <p:attrNameLst>
                                          <p:attrName>style.visibility</p:attrName>
                                        </p:attrNameLst>
                                      </p:cBhvr>
                                      <p:to>
                                        <p:strVal val="visible"/>
                                      </p:to>
                                    </p:set>
                                    <p:animEffect transition="in" filter="wipe(down)">
                                      <p:cBhvr>
                                        <p:cTn id="83" dur="500"/>
                                        <p:tgtEl>
                                          <p:spTgt spid="523303"/>
                                        </p:tgtEl>
                                      </p:cBhvr>
                                    </p:animEffect>
                                  </p:childTnLst>
                                </p:cTn>
                              </p:par>
                            </p:childTnLst>
                          </p:cTn>
                        </p:par>
                      </p:childTnLst>
                    </p:cTn>
                  </p:par>
                  <p:par>
                    <p:cTn id="84" fill="hold">
                      <p:stCondLst>
                        <p:cond delay="indefinite"/>
                      </p:stCondLst>
                      <p:childTnLst>
                        <p:par>
                          <p:cTn id="85" fill="hold">
                            <p:stCondLst>
                              <p:cond delay="0"/>
                            </p:stCondLst>
                            <p:childTnLst>
                              <p:par>
                                <p:cTn id="86" presetID="39" presetClass="entr" presetSubtype="0" accel="100000" fill="hold" grpId="0" nodeType="clickEffect">
                                  <p:stCondLst>
                                    <p:cond delay="0"/>
                                  </p:stCondLst>
                                  <p:childTnLst>
                                    <p:set>
                                      <p:cBhvr>
                                        <p:cTn id="87" dur="1" fill="hold">
                                          <p:stCondLst>
                                            <p:cond delay="0"/>
                                          </p:stCondLst>
                                        </p:cTn>
                                        <p:tgtEl>
                                          <p:spTgt spid="523282"/>
                                        </p:tgtEl>
                                        <p:attrNameLst>
                                          <p:attrName>style.visibility</p:attrName>
                                        </p:attrNameLst>
                                      </p:cBhvr>
                                      <p:to>
                                        <p:strVal val="visible"/>
                                      </p:to>
                                    </p:set>
                                    <p:anim calcmode="lin" valueType="num">
                                      <p:cBhvr>
                                        <p:cTn id="88" dur="500" fill="hold"/>
                                        <p:tgtEl>
                                          <p:spTgt spid="523282"/>
                                        </p:tgtEl>
                                        <p:attrNameLst>
                                          <p:attrName>ppt_h</p:attrName>
                                        </p:attrNameLst>
                                      </p:cBhvr>
                                      <p:tavLst>
                                        <p:tav tm="0">
                                          <p:val>
                                            <p:strVal val="#ppt_h/20"/>
                                          </p:val>
                                        </p:tav>
                                        <p:tav tm="50000">
                                          <p:val>
                                            <p:strVal val="#ppt_h/20"/>
                                          </p:val>
                                        </p:tav>
                                        <p:tav tm="100000">
                                          <p:val>
                                            <p:strVal val="#ppt_h"/>
                                          </p:val>
                                        </p:tav>
                                      </p:tavLst>
                                    </p:anim>
                                    <p:anim calcmode="lin" valueType="num">
                                      <p:cBhvr>
                                        <p:cTn id="89" dur="500" fill="hold"/>
                                        <p:tgtEl>
                                          <p:spTgt spid="523282"/>
                                        </p:tgtEl>
                                        <p:attrNameLst>
                                          <p:attrName>ppt_w</p:attrName>
                                        </p:attrNameLst>
                                      </p:cBhvr>
                                      <p:tavLst>
                                        <p:tav tm="0">
                                          <p:val>
                                            <p:strVal val="#ppt_w+.3"/>
                                          </p:val>
                                        </p:tav>
                                        <p:tav tm="50000">
                                          <p:val>
                                            <p:strVal val="#ppt_w+.3"/>
                                          </p:val>
                                        </p:tav>
                                        <p:tav tm="100000">
                                          <p:val>
                                            <p:strVal val="#ppt_w"/>
                                          </p:val>
                                        </p:tav>
                                      </p:tavLst>
                                    </p:anim>
                                    <p:anim calcmode="lin" valueType="num">
                                      <p:cBhvr>
                                        <p:cTn id="90" dur="500" fill="hold"/>
                                        <p:tgtEl>
                                          <p:spTgt spid="523282"/>
                                        </p:tgtEl>
                                        <p:attrNameLst>
                                          <p:attrName>ppt_x</p:attrName>
                                        </p:attrNameLst>
                                      </p:cBhvr>
                                      <p:tavLst>
                                        <p:tav tm="0">
                                          <p:val>
                                            <p:strVal val="#ppt_x-.3"/>
                                          </p:val>
                                        </p:tav>
                                        <p:tav tm="50000">
                                          <p:val>
                                            <p:strVal val="#ppt_x"/>
                                          </p:val>
                                        </p:tav>
                                        <p:tav tm="100000">
                                          <p:val>
                                            <p:strVal val="#ppt_x"/>
                                          </p:val>
                                        </p:tav>
                                      </p:tavLst>
                                    </p:anim>
                                    <p:anim calcmode="lin" valueType="num">
                                      <p:cBhvr>
                                        <p:cTn id="91" dur="500" fill="hold"/>
                                        <p:tgtEl>
                                          <p:spTgt spid="523282"/>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9" presetClass="entr" presetSubtype="0" accel="100000" fill="hold" grpId="0" nodeType="clickEffect">
                                  <p:stCondLst>
                                    <p:cond delay="0"/>
                                  </p:stCondLst>
                                  <p:childTnLst>
                                    <p:set>
                                      <p:cBhvr>
                                        <p:cTn id="95" dur="1" fill="hold">
                                          <p:stCondLst>
                                            <p:cond delay="0"/>
                                          </p:stCondLst>
                                        </p:cTn>
                                        <p:tgtEl>
                                          <p:spTgt spid="523294"/>
                                        </p:tgtEl>
                                        <p:attrNameLst>
                                          <p:attrName>style.visibility</p:attrName>
                                        </p:attrNameLst>
                                      </p:cBhvr>
                                      <p:to>
                                        <p:strVal val="visible"/>
                                      </p:to>
                                    </p:set>
                                    <p:anim calcmode="lin" valueType="num">
                                      <p:cBhvr>
                                        <p:cTn id="96" dur="500" fill="hold"/>
                                        <p:tgtEl>
                                          <p:spTgt spid="523294"/>
                                        </p:tgtEl>
                                        <p:attrNameLst>
                                          <p:attrName>ppt_h</p:attrName>
                                        </p:attrNameLst>
                                      </p:cBhvr>
                                      <p:tavLst>
                                        <p:tav tm="0">
                                          <p:val>
                                            <p:strVal val="#ppt_h/20"/>
                                          </p:val>
                                        </p:tav>
                                        <p:tav tm="50000">
                                          <p:val>
                                            <p:strVal val="#ppt_h/20"/>
                                          </p:val>
                                        </p:tav>
                                        <p:tav tm="100000">
                                          <p:val>
                                            <p:strVal val="#ppt_h"/>
                                          </p:val>
                                        </p:tav>
                                      </p:tavLst>
                                    </p:anim>
                                    <p:anim calcmode="lin" valueType="num">
                                      <p:cBhvr>
                                        <p:cTn id="97" dur="500" fill="hold"/>
                                        <p:tgtEl>
                                          <p:spTgt spid="523294"/>
                                        </p:tgtEl>
                                        <p:attrNameLst>
                                          <p:attrName>ppt_w</p:attrName>
                                        </p:attrNameLst>
                                      </p:cBhvr>
                                      <p:tavLst>
                                        <p:tav tm="0">
                                          <p:val>
                                            <p:strVal val="#ppt_w+.3"/>
                                          </p:val>
                                        </p:tav>
                                        <p:tav tm="50000">
                                          <p:val>
                                            <p:strVal val="#ppt_w+.3"/>
                                          </p:val>
                                        </p:tav>
                                        <p:tav tm="100000">
                                          <p:val>
                                            <p:strVal val="#ppt_w"/>
                                          </p:val>
                                        </p:tav>
                                      </p:tavLst>
                                    </p:anim>
                                    <p:anim calcmode="lin" valueType="num">
                                      <p:cBhvr>
                                        <p:cTn id="98" dur="500" fill="hold"/>
                                        <p:tgtEl>
                                          <p:spTgt spid="523294"/>
                                        </p:tgtEl>
                                        <p:attrNameLst>
                                          <p:attrName>ppt_x</p:attrName>
                                        </p:attrNameLst>
                                      </p:cBhvr>
                                      <p:tavLst>
                                        <p:tav tm="0">
                                          <p:val>
                                            <p:strVal val="#ppt_x-.3"/>
                                          </p:val>
                                        </p:tav>
                                        <p:tav tm="50000">
                                          <p:val>
                                            <p:strVal val="#ppt_x"/>
                                          </p:val>
                                        </p:tav>
                                        <p:tav tm="100000">
                                          <p:val>
                                            <p:strVal val="#ppt_x"/>
                                          </p:val>
                                        </p:tav>
                                      </p:tavLst>
                                    </p:anim>
                                    <p:anim calcmode="lin" valueType="num">
                                      <p:cBhvr>
                                        <p:cTn id="99" dur="500" fill="hold"/>
                                        <p:tgtEl>
                                          <p:spTgt spid="523294"/>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523286"/>
                                        </p:tgtEl>
                                        <p:attrNameLst>
                                          <p:attrName>style.visibility</p:attrName>
                                        </p:attrNameLst>
                                      </p:cBhvr>
                                      <p:to>
                                        <p:strVal val="visible"/>
                                      </p:to>
                                    </p:set>
                                    <p:anim calcmode="lin" valueType="num">
                                      <p:cBhvr>
                                        <p:cTn id="104" dur="500" fill="hold"/>
                                        <p:tgtEl>
                                          <p:spTgt spid="523286"/>
                                        </p:tgtEl>
                                        <p:attrNameLst>
                                          <p:attrName>ppt_w</p:attrName>
                                        </p:attrNameLst>
                                      </p:cBhvr>
                                      <p:tavLst>
                                        <p:tav tm="0">
                                          <p:val>
                                            <p:fltVal val="0"/>
                                          </p:val>
                                        </p:tav>
                                        <p:tav tm="100000">
                                          <p:val>
                                            <p:strVal val="#ppt_w"/>
                                          </p:val>
                                        </p:tav>
                                      </p:tavLst>
                                    </p:anim>
                                    <p:anim calcmode="lin" valueType="num">
                                      <p:cBhvr>
                                        <p:cTn id="105" dur="500" fill="hold"/>
                                        <p:tgtEl>
                                          <p:spTgt spid="523286"/>
                                        </p:tgtEl>
                                        <p:attrNameLst>
                                          <p:attrName>ppt_h</p:attrName>
                                        </p:attrNameLst>
                                      </p:cBhvr>
                                      <p:tavLst>
                                        <p:tav tm="0">
                                          <p:val>
                                            <p:fltVal val="0"/>
                                          </p:val>
                                        </p:tav>
                                        <p:tav tm="100000">
                                          <p:val>
                                            <p:strVal val="#ppt_h"/>
                                          </p:val>
                                        </p:tav>
                                      </p:tavLst>
                                    </p:anim>
                                    <p:animEffect transition="in" filter="fade">
                                      <p:cBhvr>
                                        <p:cTn id="106" dur="500"/>
                                        <p:tgtEl>
                                          <p:spTgt spid="523286"/>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523296"/>
                                        </p:tgtEl>
                                        <p:attrNameLst>
                                          <p:attrName>style.visibility</p:attrName>
                                        </p:attrNameLst>
                                      </p:cBhvr>
                                      <p:to>
                                        <p:strVal val="visible"/>
                                      </p:to>
                                    </p:set>
                                    <p:anim calcmode="lin" valueType="num">
                                      <p:cBhvr>
                                        <p:cTn id="111" dur="500" fill="hold"/>
                                        <p:tgtEl>
                                          <p:spTgt spid="523296"/>
                                        </p:tgtEl>
                                        <p:attrNameLst>
                                          <p:attrName>ppt_w</p:attrName>
                                        </p:attrNameLst>
                                      </p:cBhvr>
                                      <p:tavLst>
                                        <p:tav tm="0">
                                          <p:val>
                                            <p:fltVal val="0"/>
                                          </p:val>
                                        </p:tav>
                                        <p:tav tm="100000">
                                          <p:val>
                                            <p:strVal val="#ppt_w"/>
                                          </p:val>
                                        </p:tav>
                                      </p:tavLst>
                                    </p:anim>
                                    <p:anim calcmode="lin" valueType="num">
                                      <p:cBhvr>
                                        <p:cTn id="112" dur="500" fill="hold"/>
                                        <p:tgtEl>
                                          <p:spTgt spid="523296"/>
                                        </p:tgtEl>
                                        <p:attrNameLst>
                                          <p:attrName>ppt_h</p:attrName>
                                        </p:attrNameLst>
                                      </p:cBhvr>
                                      <p:tavLst>
                                        <p:tav tm="0">
                                          <p:val>
                                            <p:fltVal val="0"/>
                                          </p:val>
                                        </p:tav>
                                        <p:tav tm="100000">
                                          <p:val>
                                            <p:strVal val="#ppt_h"/>
                                          </p:val>
                                        </p:tav>
                                      </p:tavLst>
                                    </p:anim>
                                    <p:animEffect transition="in" filter="fade">
                                      <p:cBhvr>
                                        <p:cTn id="113" dur="500"/>
                                        <p:tgtEl>
                                          <p:spTgt spid="523296"/>
                                        </p:tgtEl>
                                      </p:cBhvr>
                                    </p:animEffect>
                                  </p:childTnLst>
                                </p:cTn>
                              </p:par>
                            </p:childTnLst>
                          </p:cTn>
                        </p:par>
                      </p:childTnLst>
                    </p:cTn>
                  </p:par>
                  <p:par>
                    <p:cTn id="114" fill="hold">
                      <p:stCondLst>
                        <p:cond delay="indefinite"/>
                      </p:stCondLst>
                      <p:childTnLst>
                        <p:par>
                          <p:cTn id="115" fill="hold">
                            <p:stCondLst>
                              <p:cond delay="0"/>
                            </p:stCondLst>
                            <p:childTnLst>
                              <p:par>
                                <p:cTn id="116" presetID="55" presetClass="exit" presetSubtype="0" fill="hold" grpId="1" nodeType="clickEffect">
                                  <p:stCondLst>
                                    <p:cond delay="0"/>
                                  </p:stCondLst>
                                  <p:childTnLst>
                                    <p:anim calcmode="lin" valueType="num">
                                      <p:cBhvr>
                                        <p:cTn id="117" dur="1000"/>
                                        <p:tgtEl>
                                          <p:spTgt spid="523296"/>
                                        </p:tgtEl>
                                        <p:attrNameLst>
                                          <p:attrName>ppt_w</p:attrName>
                                        </p:attrNameLst>
                                      </p:cBhvr>
                                      <p:tavLst>
                                        <p:tav tm="0">
                                          <p:val>
                                            <p:strVal val="ppt_w"/>
                                          </p:val>
                                        </p:tav>
                                        <p:tav tm="100000">
                                          <p:val>
                                            <p:strVal val="ppt_w*0.70"/>
                                          </p:val>
                                        </p:tav>
                                      </p:tavLst>
                                    </p:anim>
                                    <p:anim calcmode="lin" valueType="num">
                                      <p:cBhvr>
                                        <p:cTn id="118" dur="1000"/>
                                        <p:tgtEl>
                                          <p:spTgt spid="523296"/>
                                        </p:tgtEl>
                                        <p:attrNameLst>
                                          <p:attrName>ppt_h</p:attrName>
                                        </p:attrNameLst>
                                      </p:cBhvr>
                                      <p:tavLst>
                                        <p:tav tm="0">
                                          <p:val>
                                            <p:strVal val="ppt_h"/>
                                          </p:val>
                                        </p:tav>
                                        <p:tav tm="100000">
                                          <p:val>
                                            <p:strVal val="ppt_h"/>
                                          </p:val>
                                        </p:tav>
                                      </p:tavLst>
                                    </p:anim>
                                    <p:animEffect transition="out" filter="fade">
                                      <p:cBhvr>
                                        <p:cTn id="119" dur="1000"/>
                                        <p:tgtEl>
                                          <p:spTgt spid="523296"/>
                                        </p:tgtEl>
                                      </p:cBhvr>
                                    </p:animEffect>
                                    <p:set>
                                      <p:cBhvr>
                                        <p:cTn id="120" dur="1" fill="hold">
                                          <p:stCondLst>
                                            <p:cond delay="999"/>
                                          </p:stCondLst>
                                        </p:cTn>
                                        <p:tgtEl>
                                          <p:spTgt spid="523296"/>
                                        </p:tgtEl>
                                        <p:attrNameLst>
                                          <p:attrName>style.visibility</p:attrName>
                                        </p:attrNameLst>
                                      </p:cBhvr>
                                      <p:to>
                                        <p:strVal val="hidden"/>
                                      </p:to>
                                    </p:set>
                                  </p:childTnLst>
                                </p:cTn>
                              </p:par>
                              <p:par>
                                <p:cTn id="121" presetID="10" presetClass="entr" presetSubtype="0" fill="hold" grpId="0" nodeType="withEffect">
                                  <p:stCondLst>
                                    <p:cond delay="0"/>
                                  </p:stCondLst>
                                  <p:childTnLst>
                                    <p:set>
                                      <p:cBhvr>
                                        <p:cTn id="122" dur="1" fill="hold">
                                          <p:stCondLst>
                                            <p:cond delay="0"/>
                                          </p:stCondLst>
                                        </p:cTn>
                                        <p:tgtEl>
                                          <p:spTgt spid="523298"/>
                                        </p:tgtEl>
                                        <p:attrNameLst>
                                          <p:attrName>style.visibility</p:attrName>
                                        </p:attrNameLst>
                                      </p:cBhvr>
                                      <p:to>
                                        <p:strVal val="visible"/>
                                      </p:to>
                                    </p:set>
                                    <p:animEffect transition="in" filter="fade">
                                      <p:cBhvr>
                                        <p:cTn id="123" dur="2000"/>
                                        <p:tgtEl>
                                          <p:spTgt spid="523298"/>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523278"/>
                                        </p:tgtEl>
                                        <p:attrNameLst>
                                          <p:attrName>style.visibility</p:attrName>
                                        </p:attrNameLst>
                                      </p:cBhvr>
                                      <p:to>
                                        <p:strVal val="visible"/>
                                      </p:to>
                                    </p:set>
                                    <p:animEffect transition="in" filter="dissolve">
                                      <p:cBhvr>
                                        <p:cTn id="128" dur="500"/>
                                        <p:tgtEl>
                                          <p:spTgt spid="523278"/>
                                        </p:tgtEl>
                                      </p:cBhvr>
                                    </p:animEffect>
                                  </p:childTnLst>
                                </p:cTn>
                              </p:par>
                            </p:childTnLst>
                          </p:cTn>
                        </p:par>
                        <p:par>
                          <p:cTn id="129" fill="hold">
                            <p:stCondLst>
                              <p:cond delay="500"/>
                            </p:stCondLst>
                            <p:childTnLst>
                              <p:par>
                                <p:cTn id="130" presetID="23" presetClass="exit" presetSubtype="32" fill="hold" grpId="1" nodeType="afterEffect">
                                  <p:stCondLst>
                                    <p:cond delay="0"/>
                                  </p:stCondLst>
                                  <p:childTnLst>
                                    <p:anim calcmode="lin" valueType="num">
                                      <p:cBhvr>
                                        <p:cTn id="131" dur="500"/>
                                        <p:tgtEl>
                                          <p:spTgt spid="523303"/>
                                        </p:tgtEl>
                                        <p:attrNameLst>
                                          <p:attrName>ppt_w</p:attrName>
                                        </p:attrNameLst>
                                      </p:cBhvr>
                                      <p:tavLst>
                                        <p:tav tm="0">
                                          <p:val>
                                            <p:strVal val="ppt_w"/>
                                          </p:val>
                                        </p:tav>
                                        <p:tav tm="100000">
                                          <p:val>
                                            <p:fltVal val="0"/>
                                          </p:val>
                                        </p:tav>
                                      </p:tavLst>
                                    </p:anim>
                                    <p:anim calcmode="lin" valueType="num">
                                      <p:cBhvr>
                                        <p:cTn id="132" dur="500"/>
                                        <p:tgtEl>
                                          <p:spTgt spid="523303"/>
                                        </p:tgtEl>
                                        <p:attrNameLst>
                                          <p:attrName>ppt_h</p:attrName>
                                        </p:attrNameLst>
                                      </p:cBhvr>
                                      <p:tavLst>
                                        <p:tav tm="0">
                                          <p:val>
                                            <p:strVal val="ppt_h"/>
                                          </p:val>
                                        </p:tav>
                                        <p:tav tm="100000">
                                          <p:val>
                                            <p:fltVal val="0"/>
                                          </p:val>
                                        </p:tav>
                                      </p:tavLst>
                                    </p:anim>
                                    <p:set>
                                      <p:cBhvr>
                                        <p:cTn id="133" dur="1" fill="hold">
                                          <p:stCondLst>
                                            <p:cond delay="499"/>
                                          </p:stCondLst>
                                        </p:cTn>
                                        <p:tgtEl>
                                          <p:spTgt spid="523303"/>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nodeType="clickEffect">
                                  <p:stCondLst>
                                    <p:cond delay="0"/>
                                  </p:stCondLst>
                                  <p:childTnLst>
                                    <p:set>
                                      <p:cBhvr>
                                        <p:cTn id="137" dur="1" fill="hold">
                                          <p:stCondLst>
                                            <p:cond delay="0"/>
                                          </p:stCondLst>
                                        </p:cTn>
                                        <p:tgtEl>
                                          <p:spTgt spid="523270">
                                            <p:txEl>
                                              <p:pRg st="11" end="11"/>
                                            </p:txEl>
                                          </p:spTgt>
                                        </p:tgtEl>
                                        <p:attrNameLst>
                                          <p:attrName>style.visibility</p:attrName>
                                        </p:attrNameLst>
                                      </p:cBhvr>
                                      <p:to>
                                        <p:strVal val="visible"/>
                                      </p:to>
                                    </p:set>
                                    <p:anim calcmode="lin" valueType="num">
                                      <p:cBhvr>
                                        <p:cTn id="138" dur="500" fill="hold"/>
                                        <p:tgtEl>
                                          <p:spTgt spid="523270">
                                            <p:txEl>
                                              <p:pRg st="11" end="11"/>
                                            </p:txEl>
                                          </p:spTgt>
                                        </p:tgtEl>
                                        <p:attrNameLst>
                                          <p:attrName>ppt_w</p:attrName>
                                        </p:attrNameLst>
                                      </p:cBhvr>
                                      <p:tavLst>
                                        <p:tav tm="0">
                                          <p:val>
                                            <p:fltVal val="0"/>
                                          </p:val>
                                        </p:tav>
                                        <p:tav tm="100000">
                                          <p:val>
                                            <p:strVal val="#ppt_w"/>
                                          </p:val>
                                        </p:tav>
                                      </p:tavLst>
                                    </p:anim>
                                    <p:anim calcmode="lin" valueType="num">
                                      <p:cBhvr>
                                        <p:cTn id="139" dur="500" fill="hold"/>
                                        <p:tgtEl>
                                          <p:spTgt spid="523270">
                                            <p:txEl>
                                              <p:pRg st="11" end="11"/>
                                            </p:txEl>
                                          </p:spTgt>
                                        </p:tgtEl>
                                        <p:attrNameLst>
                                          <p:attrName>ppt_h</p:attrName>
                                        </p:attrNameLst>
                                      </p:cBhvr>
                                      <p:tavLst>
                                        <p:tav tm="0">
                                          <p:val>
                                            <p:fltVal val="0"/>
                                          </p:val>
                                        </p:tav>
                                        <p:tav tm="100000">
                                          <p:val>
                                            <p:strVal val="#ppt_h"/>
                                          </p:val>
                                        </p:tav>
                                      </p:tavLst>
                                    </p:anim>
                                    <p:animEffect transition="in" filter="fade">
                                      <p:cBhvr>
                                        <p:cTn id="140" dur="500"/>
                                        <p:tgtEl>
                                          <p:spTgt spid="523270">
                                            <p:txEl>
                                              <p:pRg st="11" end="11"/>
                                            </p:tx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523304"/>
                                        </p:tgtEl>
                                        <p:attrNameLst>
                                          <p:attrName>style.visibility</p:attrName>
                                        </p:attrNameLst>
                                      </p:cBhvr>
                                      <p:to>
                                        <p:strVal val="visible"/>
                                      </p:to>
                                    </p:set>
                                    <p:animEffect transition="in" filter="wipe(left)">
                                      <p:cBhvr>
                                        <p:cTn id="144" dur="500"/>
                                        <p:tgtEl>
                                          <p:spTgt spid="523304"/>
                                        </p:tgtEl>
                                      </p:cBhvr>
                                    </p:animEffect>
                                  </p:childTnLst>
                                </p:cTn>
                              </p:par>
                            </p:childTnLst>
                          </p:cTn>
                        </p:par>
                      </p:childTnLst>
                    </p:cTn>
                  </p:par>
                  <p:par>
                    <p:cTn id="145" fill="hold">
                      <p:stCondLst>
                        <p:cond delay="indefinite"/>
                      </p:stCondLst>
                      <p:childTnLst>
                        <p:par>
                          <p:cTn id="146" fill="hold">
                            <p:stCondLst>
                              <p:cond delay="0"/>
                            </p:stCondLst>
                            <p:childTnLst>
                              <p:par>
                                <p:cTn id="147" presetID="39" presetClass="entr" presetSubtype="0" accel="100000" fill="hold" grpId="0" nodeType="clickEffect">
                                  <p:stCondLst>
                                    <p:cond delay="0"/>
                                  </p:stCondLst>
                                  <p:childTnLst>
                                    <p:set>
                                      <p:cBhvr>
                                        <p:cTn id="148" dur="1" fill="hold">
                                          <p:stCondLst>
                                            <p:cond delay="0"/>
                                          </p:stCondLst>
                                        </p:cTn>
                                        <p:tgtEl>
                                          <p:spTgt spid="523284"/>
                                        </p:tgtEl>
                                        <p:attrNameLst>
                                          <p:attrName>style.visibility</p:attrName>
                                        </p:attrNameLst>
                                      </p:cBhvr>
                                      <p:to>
                                        <p:strVal val="visible"/>
                                      </p:to>
                                    </p:set>
                                    <p:anim calcmode="lin" valueType="num">
                                      <p:cBhvr>
                                        <p:cTn id="149" dur="500" fill="hold"/>
                                        <p:tgtEl>
                                          <p:spTgt spid="523284"/>
                                        </p:tgtEl>
                                        <p:attrNameLst>
                                          <p:attrName>ppt_h</p:attrName>
                                        </p:attrNameLst>
                                      </p:cBhvr>
                                      <p:tavLst>
                                        <p:tav tm="0">
                                          <p:val>
                                            <p:strVal val="#ppt_h/20"/>
                                          </p:val>
                                        </p:tav>
                                        <p:tav tm="50000">
                                          <p:val>
                                            <p:strVal val="#ppt_h/20"/>
                                          </p:val>
                                        </p:tav>
                                        <p:tav tm="100000">
                                          <p:val>
                                            <p:strVal val="#ppt_h"/>
                                          </p:val>
                                        </p:tav>
                                      </p:tavLst>
                                    </p:anim>
                                    <p:anim calcmode="lin" valueType="num">
                                      <p:cBhvr>
                                        <p:cTn id="150" dur="500" fill="hold"/>
                                        <p:tgtEl>
                                          <p:spTgt spid="523284"/>
                                        </p:tgtEl>
                                        <p:attrNameLst>
                                          <p:attrName>ppt_w</p:attrName>
                                        </p:attrNameLst>
                                      </p:cBhvr>
                                      <p:tavLst>
                                        <p:tav tm="0">
                                          <p:val>
                                            <p:strVal val="#ppt_w+.3"/>
                                          </p:val>
                                        </p:tav>
                                        <p:tav tm="50000">
                                          <p:val>
                                            <p:strVal val="#ppt_w+.3"/>
                                          </p:val>
                                        </p:tav>
                                        <p:tav tm="100000">
                                          <p:val>
                                            <p:strVal val="#ppt_w"/>
                                          </p:val>
                                        </p:tav>
                                      </p:tavLst>
                                    </p:anim>
                                    <p:anim calcmode="lin" valueType="num">
                                      <p:cBhvr>
                                        <p:cTn id="151" dur="500" fill="hold"/>
                                        <p:tgtEl>
                                          <p:spTgt spid="523284"/>
                                        </p:tgtEl>
                                        <p:attrNameLst>
                                          <p:attrName>ppt_x</p:attrName>
                                        </p:attrNameLst>
                                      </p:cBhvr>
                                      <p:tavLst>
                                        <p:tav tm="0">
                                          <p:val>
                                            <p:strVal val="#ppt_x-.3"/>
                                          </p:val>
                                        </p:tav>
                                        <p:tav tm="50000">
                                          <p:val>
                                            <p:strVal val="#ppt_x"/>
                                          </p:val>
                                        </p:tav>
                                        <p:tav tm="100000">
                                          <p:val>
                                            <p:strVal val="#ppt_x"/>
                                          </p:val>
                                        </p:tav>
                                      </p:tavLst>
                                    </p:anim>
                                    <p:anim calcmode="lin" valueType="num">
                                      <p:cBhvr>
                                        <p:cTn id="152" dur="500" fill="hold"/>
                                        <p:tgtEl>
                                          <p:spTgt spid="523284"/>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39" presetClass="entr" presetSubtype="0" accel="100000" fill="hold" grpId="0" nodeType="clickEffect">
                                  <p:stCondLst>
                                    <p:cond delay="0"/>
                                  </p:stCondLst>
                                  <p:childTnLst>
                                    <p:set>
                                      <p:cBhvr>
                                        <p:cTn id="156" dur="1" fill="hold">
                                          <p:stCondLst>
                                            <p:cond delay="0"/>
                                          </p:stCondLst>
                                        </p:cTn>
                                        <p:tgtEl>
                                          <p:spTgt spid="523292"/>
                                        </p:tgtEl>
                                        <p:attrNameLst>
                                          <p:attrName>style.visibility</p:attrName>
                                        </p:attrNameLst>
                                      </p:cBhvr>
                                      <p:to>
                                        <p:strVal val="visible"/>
                                      </p:to>
                                    </p:set>
                                    <p:anim calcmode="lin" valueType="num">
                                      <p:cBhvr>
                                        <p:cTn id="157" dur="500" fill="hold"/>
                                        <p:tgtEl>
                                          <p:spTgt spid="523292"/>
                                        </p:tgtEl>
                                        <p:attrNameLst>
                                          <p:attrName>ppt_h</p:attrName>
                                        </p:attrNameLst>
                                      </p:cBhvr>
                                      <p:tavLst>
                                        <p:tav tm="0">
                                          <p:val>
                                            <p:strVal val="#ppt_h/20"/>
                                          </p:val>
                                        </p:tav>
                                        <p:tav tm="50000">
                                          <p:val>
                                            <p:strVal val="#ppt_h/20"/>
                                          </p:val>
                                        </p:tav>
                                        <p:tav tm="100000">
                                          <p:val>
                                            <p:strVal val="#ppt_h"/>
                                          </p:val>
                                        </p:tav>
                                      </p:tavLst>
                                    </p:anim>
                                    <p:anim calcmode="lin" valueType="num">
                                      <p:cBhvr>
                                        <p:cTn id="158" dur="500" fill="hold"/>
                                        <p:tgtEl>
                                          <p:spTgt spid="523292"/>
                                        </p:tgtEl>
                                        <p:attrNameLst>
                                          <p:attrName>ppt_w</p:attrName>
                                        </p:attrNameLst>
                                      </p:cBhvr>
                                      <p:tavLst>
                                        <p:tav tm="0">
                                          <p:val>
                                            <p:strVal val="#ppt_w+.3"/>
                                          </p:val>
                                        </p:tav>
                                        <p:tav tm="50000">
                                          <p:val>
                                            <p:strVal val="#ppt_w+.3"/>
                                          </p:val>
                                        </p:tav>
                                        <p:tav tm="100000">
                                          <p:val>
                                            <p:strVal val="#ppt_w"/>
                                          </p:val>
                                        </p:tav>
                                      </p:tavLst>
                                    </p:anim>
                                    <p:anim calcmode="lin" valueType="num">
                                      <p:cBhvr>
                                        <p:cTn id="159" dur="500" fill="hold"/>
                                        <p:tgtEl>
                                          <p:spTgt spid="523292"/>
                                        </p:tgtEl>
                                        <p:attrNameLst>
                                          <p:attrName>ppt_x</p:attrName>
                                        </p:attrNameLst>
                                      </p:cBhvr>
                                      <p:tavLst>
                                        <p:tav tm="0">
                                          <p:val>
                                            <p:strVal val="#ppt_x-.3"/>
                                          </p:val>
                                        </p:tav>
                                        <p:tav tm="50000">
                                          <p:val>
                                            <p:strVal val="#ppt_x"/>
                                          </p:val>
                                        </p:tav>
                                        <p:tav tm="100000">
                                          <p:val>
                                            <p:strVal val="#ppt_x"/>
                                          </p:val>
                                        </p:tav>
                                      </p:tavLst>
                                    </p:anim>
                                    <p:anim calcmode="lin" valueType="num">
                                      <p:cBhvr>
                                        <p:cTn id="160" dur="500" fill="hold"/>
                                        <p:tgtEl>
                                          <p:spTgt spid="523292"/>
                                        </p:tgtEl>
                                        <p:attrNameLst>
                                          <p:attrName>ppt_y</p:attrName>
                                        </p:attrNameLst>
                                      </p:cBhvr>
                                      <p:tavLst>
                                        <p:tav tm="0">
                                          <p:val>
                                            <p:strVal val="#ppt_y"/>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53" presetClass="entr" presetSubtype="0" fill="hold" grpId="0" nodeType="clickEffect">
                                  <p:stCondLst>
                                    <p:cond delay="0"/>
                                  </p:stCondLst>
                                  <p:childTnLst>
                                    <p:set>
                                      <p:cBhvr>
                                        <p:cTn id="164" dur="1" fill="hold">
                                          <p:stCondLst>
                                            <p:cond delay="0"/>
                                          </p:stCondLst>
                                        </p:cTn>
                                        <p:tgtEl>
                                          <p:spTgt spid="523288"/>
                                        </p:tgtEl>
                                        <p:attrNameLst>
                                          <p:attrName>style.visibility</p:attrName>
                                        </p:attrNameLst>
                                      </p:cBhvr>
                                      <p:to>
                                        <p:strVal val="visible"/>
                                      </p:to>
                                    </p:set>
                                    <p:anim calcmode="lin" valueType="num">
                                      <p:cBhvr>
                                        <p:cTn id="165" dur="500" fill="hold"/>
                                        <p:tgtEl>
                                          <p:spTgt spid="523288"/>
                                        </p:tgtEl>
                                        <p:attrNameLst>
                                          <p:attrName>ppt_w</p:attrName>
                                        </p:attrNameLst>
                                      </p:cBhvr>
                                      <p:tavLst>
                                        <p:tav tm="0">
                                          <p:val>
                                            <p:fltVal val="0"/>
                                          </p:val>
                                        </p:tav>
                                        <p:tav tm="100000">
                                          <p:val>
                                            <p:strVal val="#ppt_w"/>
                                          </p:val>
                                        </p:tav>
                                      </p:tavLst>
                                    </p:anim>
                                    <p:anim calcmode="lin" valueType="num">
                                      <p:cBhvr>
                                        <p:cTn id="166" dur="500" fill="hold"/>
                                        <p:tgtEl>
                                          <p:spTgt spid="523288"/>
                                        </p:tgtEl>
                                        <p:attrNameLst>
                                          <p:attrName>ppt_h</p:attrName>
                                        </p:attrNameLst>
                                      </p:cBhvr>
                                      <p:tavLst>
                                        <p:tav tm="0">
                                          <p:val>
                                            <p:fltVal val="0"/>
                                          </p:val>
                                        </p:tav>
                                        <p:tav tm="100000">
                                          <p:val>
                                            <p:strVal val="#ppt_h"/>
                                          </p:val>
                                        </p:tav>
                                      </p:tavLst>
                                    </p:anim>
                                    <p:animEffect transition="in" filter="fade">
                                      <p:cBhvr>
                                        <p:cTn id="167" dur="500"/>
                                        <p:tgtEl>
                                          <p:spTgt spid="523288"/>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0" fill="hold" grpId="0" nodeType="clickEffect">
                                  <p:stCondLst>
                                    <p:cond delay="0"/>
                                  </p:stCondLst>
                                  <p:childTnLst>
                                    <p:set>
                                      <p:cBhvr>
                                        <p:cTn id="171" dur="1" fill="hold">
                                          <p:stCondLst>
                                            <p:cond delay="0"/>
                                          </p:stCondLst>
                                        </p:cTn>
                                        <p:tgtEl>
                                          <p:spTgt spid="523290"/>
                                        </p:tgtEl>
                                        <p:attrNameLst>
                                          <p:attrName>style.visibility</p:attrName>
                                        </p:attrNameLst>
                                      </p:cBhvr>
                                      <p:to>
                                        <p:strVal val="visible"/>
                                      </p:to>
                                    </p:set>
                                    <p:anim calcmode="lin" valueType="num">
                                      <p:cBhvr>
                                        <p:cTn id="172" dur="500" fill="hold"/>
                                        <p:tgtEl>
                                          <p:spTgt spid="523290"/>
                                        </p:tgtEl>
                                        <p:attrNameLst>
                                          <p:attrName>ppt_w</p:attrName>
                                        </p:attrNameLst>
                                      </p:cBhvr>
                                      <p:tavLst>
                                        <p:tav tm="0">
                                          <p:val>
                                            <p:fltVal val="0"/>
                                          </p:val>
                                        </p:tav>
                                        <p:tav tm="100000">
                                          <p:val>
                                            <p:strVal val="#ppt_w"/>
                                          </p:val>
                                        </p:tav>
                                      </p:tavLst>
                                    </p:anim>
                                    <p:anim calcmode="lin" valueType="num">
                                      <p:cBhvr>
                                        <p:cTn id="173" dur="500" fill="hold"/>
                                        <p:tgtEl>
                                          <p:spTgt spid="523290"/>
                                        </p:tgtEl>
                                        <p:attrNameLst>
                                          <p:attrName>ppt_h</p:attrName>
                                        </p:attrNameLst>
                                      </p:cBhvr>
                                      <p:tavLst>
                                        <p:tav tm="0">
                                          <p:val>
                                            <p:fltVal val="0"/>
                                          </p:val>
                                        </p:tav>
                                        <p:tav tm="100000">
                                          <p:val>
                                            <p:strVal val="#ppt_h"/>
                                          </p:val>
                                        </p:tav>
                                      </p:tavLst>
                                    </p:anim>
                                    <p:animEffect transition="in" filter="fade">
                                      <p:cBhvr>
                                        <p:cTn id="174" dur="500"/>
                                        <p:tgtEl>
                                          <p:spTgt spid="523290"/>
                                        </p:tgtEl>
                                      </p:cBhvr>
                                    </p:animEffect>
                                  </p:childTnLst>
                                </p:cTn>
                              </p:par>
                            </p:childTnLst>
                          </p:cTn>
                        </p:par>
                      </p:childTnLst>
                    </p:cTn>
                  </p:par>
                  <p:par>
                    <p:cTn id="175" fill="hold">
                      <p:stCondLst>
                        <p:cond delay="indefinite"/>
                      </p:stCondLst>
                      <p:childTnLst>
                        <p:par>
                          <p:cTn id="176" fill="hold">
                            <p:stCondLst>
                              <p:cond delay="0"/>
                            </p:stCondLst>
                            <p:childTnLst>
                              <p:par>
                                <p:cTn id="177" presetID="53" presetClass="entr" presetSubtype="0" fill="hold" grpId="0" nodeType="clickEffect">
                                  <p:stCondLst>
                                    <p:cond delay="0"/>
                                  </p:stCondLst>
                                  <p:childTnLst>
                                    <p:set>
                                      <p:cBhvr>
                                        <p:cTn id="178" dur="1" fill="hold">
                                          <p:stCondLst>
                                            <p:cond delay="0"/>
                                          </p:stCondLst>
                                        </p:cTn>
                                        <p:tgtEl>
                                          <p:spTgt spid="523297"/>
                                        </p:tgtEl>
                                        <p:attrNameLst>
                                          <p:attrName>style.visibility</p:attrName>
                                        </p:attrNameLst>
                                      </p:cBhvr>
                                      <p:to>
                                        <p:strVal val="visible"/>
                                      </p:to>
                                    </p:set>
                                    <p:anim calcmode="lin" valueType="num">
                                      <p:cBhvr>
                                        <p:cTn id="179" dur="500" fill="hold"/>
                                        <p:tgtEl>
                                          <p:spTgt spid="523297"/>
                                        </p:tgtEl>
                                        <p:attrNameLst>
                                          <p:attrName>ppt_w</p:attrName>
                                        </p:attrNameLst>
                                      </p:cBhvr>
                                      <p:tavLst>
                                        <p:tav tm="0">
                                          <p:val>
                                            <p:fltVal val="0"/>
                                          </p:val>
                                        </p:tav>
                                        <p:tav tm="100000">
                                          <p:val>
                                            <p:strVal val="#ppt_w"/>
                                          </p:val>
                                        </p:tav>
                                      </p:tavLst>
                                    </p:anim>
                                    <p:anim calcmode="lin" valueType="num">
                                      <p:cBhvr>
                                        <p:cTn id="180" dur="500" fill="hold"/>
                                        <p:tgtEl>
                                          <p:spTgt spid="523297"/>
                                        </p:tgtEl>
                                        <p:attrNameLst>
                                          <p:attrName>ppt_h</p:attrName>
                                        </p:attrNameLst>
                                      </p:cBhvr>
                                      <p:tavLst>
                                        <p:tav tm="0">
                                          <p:val>
                                            <p:fltVal val="0"/>
                                          </p:val>
                                        </p:tav>
                                        <p:tav tm="100000">
                                          <p:val>
                                            <p:strVal val="#ppt_h"/>
                                          </p:val>
                                        </p:tav>
                                      </p:tavLst>
                                    </p:anim>
                                    <p:animEffect transition="in" filter="fade">
                                      <p:cBhvr>
                                        <p:cTn id="181" dur="500"/>
                                        <p:tgtEl>
                                          <p:spTgt spid="523297"/>
                                        </p:tgtEl>
                                      </p:cBhvr>
                                    </p:animEffect>
                                  </p:childTnLst>
                                </p:cTn>
                              </p:par>
                            </p:childTnLst>
                          </p:cTn>
                        </p:par>
                      </p:childTnLst>
                    </p:cTn>
                  </p:par>
                  <p:par>
                    <p:cTn id="182" fill="hold">
                      <p:stCondLst>
                        <p:cond delay="indefinite"/>
                      </p:stCondLst>
                      <p:childTnLst>
                        <p:par>
                          <p:cTn id="183" fill="hold">
                            <p:stCondLst>
                              <p:cond delay="0"/>
                            </p:stCondLst>
                            <p:childTnLst>
                              <p:par>
                                <p:cTn id="184" presetID="55" presetClass="exit" presetSubtype="0" fill="hold" grpId="1" nodeType="clickEffect">
                                  <p:stCondLst>
                                    <p:cond delay="0"/>
                                  </p:stCondLst>
                                  <p:childTnLst>
                                    <p:anim calcmode="lin" valueType="num">
                                      <p:cBhvr>
                                        <p:cTn id="185" dur="1000"/>
                                        <p:tgtEl>
                                          <p:spTgt spid="523297"/>
                                        </p:tgtEl>
                                        <p:attrNameLst>
                                          <p:attrName>ppt_w</p:attrName>
                                        </p:attrNameLst>
                                      </p:cBhvr>
                                      <p:tavLst>
                                        <p:tav tm="0">
                                          <p:val>
                                            <p:strVal val="ppt_w"/>
                                          </p:val>
                                        </p:tav>
                                        <p:tav tm="100000">
                                          <p:val>
                                            <p:strVal val="ppt_w*0.70"/>
                                          </p:val>
                                        </p:tav>
                                      </p:tavLst>
                                    </p:anim>
                                    <p:anim calcmode="lin" valueType="num">
                                      <p:cBhvr>
                                        <p:cTn id="186" dur="1000"/>
                                        <p:tgtEl>
                                          <p:spTgt spid="523297"/>
                                        </p:tgtEl>
                                        <p:attrNameLst>
                                          <p:attrName>ppt_h</p:attrName>
                                        </p:attrNameLst>
                                      </p:cBhvr>
                                      <p:tavLst>
                                        <p:tav tm="0">
                                          <p:val>
                                            <p:strVal val="ppt_h"/>
                                          </p:val>
                                        </p:tav>
                                        <p:tav tm="100000">
                                          <p:val>
                                            <p:strVal val="ppt_h"/>
                                          </p:val>
                                        </p:tav>
                                      </p:tavLst>
                                    </p:anim>
                                    <p:animEffect transition="out" filter="fade">
                                      <p:cBhvr>
                                        <p:cTn id="187" dur="1000"/>
                                        <p:tgtEl>
                                          <p:spTgt spid="523297"/>
                                        </p:tgtEl>
                                      </p:cBhvr>
                                    </p:animEffect>
                                    <p:set>
                                      <p:cBhvr>
                                        <p:cTn id="188" dur="1" fill="hold">
                                          <p:stCondLst>
                                            <p:cond delay="999"/>
                                          </p:stCondLst>
                                        </p:cTn>
                                        <p:tgtEl>
                                          <p:spTgt spid="523297"/>
                                        </p:tgtEl>
                                        <p:attrNameLst>
                                          <p:attrName>style.visibility</p:attrName>
                                        </p:attrNameLst>
                                      </p:cBhvr>
                                      <p:to>
                                        <p:strVal val="hidden"/>
                                      </p:to>
                                    </p:set>
                                  </p:childTnLst>
                                </p:cTn>
                              </p:par>
                              <p:par>
                                <p:cTn id="189" presetID="53" presetClass="entr" presetSubtype="0" fill="hold" grpId="0" nodeType="withEffect">
                                  <p:stCondLst>
                                    <p:cond delay="0"/>
                                  </p:stCondLst>
                                  <p:childTnLst>
                                    <p:set>
                                      <p:cBhvr>
                                        <p:cTn id="190" dur="1" fill="hold">
                                          <p:stCondLst>
                                            <p:cond delay="0"/>
                                          </p:stCondLst>
                                        </p:cTn>
                                        <p:tgtEl>
                                          <p:spTgt spid="523299"/>
                                        </p:tgtEl>
                                        <p:attrNameLst>
                                          <p:attrName>style.visibility</p:attrName>
                                        </p:attrNameLst>
                                      </p:cBhvr>
                                      <p:to>
                                        <p:strVal val="visible"/>
                                      </p:to>
                                    </p:set>
                                    <p:anim calcmode="lin" valueType="num">
                                      <p:cBhvr>
                                        <p:cTn id="191" dur="500" fill="hold"/>
                                        <p:tgtEl>
                                          <p:spTgt spid="523299"/>
                                        </p:tgtEl>
                                        <p:attrNameLst>
                                          <p:attrName>ppt_w</p:attrName>
                                        </p:attrNameLst>
                                      </p:cBhvr>
                                      <p:tavLst>
                                        <p:tav tm="0">
                                          <p:val>
                                            <p:fltVal val="0"/>
                                          </p:val>
                                        </p:tav>
                                        <p:tav tm="100000">
                                          <p:val>
                                            <p:strVal val="#ppt_w"/>
                                          </p:val>
                                        </p:tav>
                                      </p:tavLst>
                                    </p:anim>
                                    <p:anim calcmode="lin" valueType="num">
                                      <p:cBhvr>
                                        <p:cTn id="192" dur="500" fill="hold"/>
                                        <p:tgtEl>
                                          <p:spTgt spid="523299"/>
                                        </p:tgtEl>
                                        <p:attrNameLst>
                                          <p:attrName>ppt_h</p:attrName>
                                        </p:attrNameLst>
                                      </p:cBhvr>
                                      <p:tavLst>
                                        <p:tav tm="0">
                                          <p:val>
                                            <p:fltVal val="0"/>
                                          </p:val>
                                        </p:tav>
                                        <p:tav tm="100000">
                                          <p:val>
                                            <p:strVal val="#ppt_h"/>
                                          </p:val>
                                        </p:tav>
                                      </p:tavLst>
                                    </p:anim>
                                    <p:animEffect transition="in" filter="fade">
                                      <p:cBhvr>
                                        <p:cTn id="193" dur="500"/>
                                        <p:tgtEl>
                                          <p:spTgt spid="523299"/>
                                        </p:tgtEl>
                                      </p:cBhvr>
                                    </p:animEffect>
                                  </p:childTnLst>
                                </p:cTn>
                              </p:par>
                            </p:childTnLst>
                          </p:cTn>
                        </p:par>
                      </p:childTnLst>
                    </p:cTn>
                  </p:par>
                  <p:par>
                    <p:cTn id="194" fill="hold">
                      <p:stCondLst>
                        <p:cond delay="indefinite"/>
                      </p:stCondLst>
                      <p:childTnLst>
                        <p:par>
                          <p:cTn id="195" fill="hold">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523280"/>
                                        </p:tgtEl>
                                        <p:attrNameLst>
                                          <p:attrName>style.visibility</p:attrName>
                                        </p:attrNameLst>
                                      </p:cBhvr>
                                      <p:to>
                                        <p:strVal val="visible"/>
                                      </p:to>
                                    </p:set>
                                    <p:animEffect transition="in" filter="dissolve">
                                      <p:cBhvr>
                                        <p:cTn id="198" dur="500"/>
                                        <p:tgtEl>
                                          <p:spTgt spid="523280"/>
                                        </p:tgtEl>
                                      </p:cBhvr>
                                    </p:animEffect>
                                  </p:childTnLst>
                                </p:cTn>
                              </p:par>
                            </p:childTnLst>
                          </p:cTn>
                        </p:par>
                        <p:par>
                          <p:cTn id="199" fill="hold">
                            <p:stCondLst>
                              <p:cond delay="500"/>
                            </p:stCondLst>
                            <p:childTnLst>
                              <p:par>
                                <p:cTn id="200" presetID="23" presetClass="exit" presetSubtype="32" fill="hold" grpId="1" nodeType="afterEffect">
                                  <p:stCondLst>
                                    <p:cond delay="0"/>
                                  </p:stCondLst>
                                  <p:childTnLst>
                                    <p:anim calcmode="lin" valueType="num">
                                      <p:cBhvr>
                                        <p:cTn id="201" dur="500"/>
                                        <p:tgtEl>
                                          <p:spTgt spid="523304"/>
                                        </p:tgtEl>
                                        <p:attrNameLst>
                                          <p:attrName>ppt_w</p:attrName>
                                        </p:attrNameLst>
                                      </p:cBhvr>
                                      <p:tavLst>
                                        <p:tav tm="0">
                                          <p:val>
                                            <p:strVal val="ppt_w"/>
                                          </p:val>
                                        </p:tav>
                                        <p:tav tm="100000">
                                          <p:val>
                                            <p:fltVal val="0"/>
                                          </p:val>
                                        </p:tav>
                                      </p:tavLst>
                                    </p:anim>
                                    <p:anim calcmode="lin" valueType="num">
                                      <p:cBhvr>
                                        <p:cTn id="202" dur="500"/>
                                        <p:tgtEl>
                                          <p:spTgt spid="523304"/>
                                        </p:tgtEl>
                                        <p:attrNameLst>
                                          <p:attrName>ppt_h</p:attrName>
                                        </p:attrNameLst>
                                      </p:cBhvr>
                                      <p:tavLst>
                                        <p:tav tm="0">
                                          <p:val>
                                            <p:strVal val="ppt_h"/>
                                          </p:val>
                                        </p:tav>
                                        <p:tav tm="100000">
                                          <p:val>
                                            <p:fltVal val="0"/>
                                          </p:val>
                                        </p:tav>
                                      </p:tavLst>
                                    </p:anim>
                                    <p:set>
                                      <p:cBhvr>
                                        <p:cTn id="203" dur="1" fill="hold">
                                          <p:stCondLst>
                                            <p:cond delay="499"/>
                                          </p:stCondLst>
                                        </p:cTn>
                                        <p:tgtEl>
                                          <p:spTgt spid="523304"/>
                                        </p:tgtEl>
                                        <p:attrNameLst>
                                          <p:attrName>style.visibility</p:attrName>
                                        </p:attrNameLst>
                                      </p:cBhvr>
                                      <p:to>
                                        <p:strVal val="hidden"/>
                                      </p:to>
                                    </p:se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523269"/>
                                        </p:tgtEl>
                                        <p:attrNameLst>
                                          <p:attrName>style.visibility</p:attrName>
                                        </p:attrNameLst>
                                      </p:cBhvr>
                                      <p:to>
                                        <p:strVal val="visible"/>
                                      </p:to>
                                    </p:set>
                                    <p:animEffect transition="in" filter="fade">
                                      <p:cBhvr>
                                        <p:cTn id="207" dur="2000"/>
                                        <p:tgtEl>
                                          <p:spTgt spid="52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9" grpId="0" animBg="1"/>
      <p:bldP spid="523272" grpId="0"/>
      <p:bldP spid="523274" grpId="0"/>
      <p:bldP spid="523276" grpId="0"/>
      <p:bldP spid="523278" grpId="0"/>
      <p:bldP spid="523280" grpId="0"/>
      <p:bldP spid="523282" grpId="0"/>
      <p:bldP spid="523284" grpId="0"/>
      <p:bldP spid="523286" grpId="0"/>
      <p:bldP spid="523288" grpId="0"/>
      <p:bldP spid="523290" grpId="0"/>
      <p:bldP spid="523292" grpId="0"/>
      <p:bldP spid="523294" grpId="0"/>
      <p:bldP spid="523296" grpId="0"/>
      <p:bldP spid="523296" grpId="1"/>
      <p:bldP spid="523297" grpId="0"/>
      <p:bldP spid="523297" grpId="1"/>
      <p:bldP spid="523298" grpId="0"/>
      <p:bldP spid="523299" grpId="0"/>
      <p:bldP spid="523300" grpId="0" animBg="1"/>
      <p:bldP spid="523300" grpId="1" animBg="1"/>
      <p:bldP spid="523301" grpId="0" animBg="1"/>
      <p:bldP spid="523301" grpId="1" animBg="1"/>
      <p:bldP spid="523302" grpId="0" animBg="1"/>
      <p:bldP spid="523302" grpId="1" animBg="1"/>
      <p:bldP spid="523303" grpId="0" animBg="1"/>
      <p:bldP spid="523303" grpId="1" animBg="1"/>
      <p:bldP spid="523304" grpId="0" animBg="1"/>
      <p:bldP spid="52330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2800" smtClean="0">
                <a:latin typeface="Arial" charset="0"/>
              </a:rPr>
              <a:t>Writing Formulas of Covalent Molecules</a:t>
            </a:r>
          </a:p>
        </p:txBody>
      </p:sp>
      <p:sp>
        <p:nvSpPr>
          <p:cNvPr id="66563"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525316" name="Rectangle 4"/>
          <p:cNvSpPr>
            <a:spLocks noChangeArrowheads="1"/>
          </p:cNvSpPr>
          <p:nvPr/>
        </p:nvSpPr>
        <p:spPr bwMode="auto">
          <a:xfrm>
            <a:off x="3222625" y="4170363"/>
            <a:ext cx="3154363" cy="1684337"/>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25317" name="Rectangle 5"/>
          <p:cNvSpPr>
            <a:spLocks noChangeArrowheads="1"/>
          </p:cNvSpPr>
          <p:nvPr/>
        </p:nvSpPr>
        <p:spPr bwMode="auto">
          <a:xfrm>
            <a:off x="981075" y="1797050"/>
            <a:ext cx="6635750" cy="2379663"/>
          </a:xfrm>
          <a:prstGeom prst="rect">
            <a:avLst/>
          </a:prstGeom>
          <a:noFill/>
          <a:ln w="9525">
            <a:noFill/>
            <a:miter lim="800000"/>
            <a:headEnd/>
            <a:tailEnd/>
          </a:ln>
        </p:spPr>
        <p:txBody>
          <a:bodyPr wrap="none" anchor="ctr">
            <a:spAutoFit/>
          </a:bodyPr>
          <a:lstStyle/>
          <a:p>
            <a:pPr indent="274638">
              <a:buFont typeface="Wingdings" pitchFamily="2" charset="2"/>
              <a:buChar char=""/>
              <a:tabLst>
                <a:tab pos="457200" algn="l"/>
              </a:tabLst>
            </a:pPr>
            <a:r>
              <a:rPr lang="en-US" sz="1800" b="1" i="1">
                <a:latin typeface="Arial" charset="0"/>
                <a:ea typeface="Times New Roman" pitchFamily="18" charset="0"/>
                <a:cs typeface="Arial" charset="0"/>
              </a:rPr>
              <a:t>Covalent Molecules</a:t>
            </a:r>
            <a:endParaRPr lang="en-US" sz="900">
              <a:latin typeface="Arial" charset="0"/>
              <a:ea typeface="Times New Roman" pitchFamily="18" charset="0"/>
              <a:cs typeface="Arial" charset="0"/>
            </a:endParaRPr>
          </a:p>
          <a:p>
            <a:pPr indent="274638" eaLnBrk="0" hangingPunct="0">
              <a:tabLst>
                <a:tab pos="457200" algn="l"/>
              </a:tabLst>
            </a:pPr>
            <a:r>
              <a:rPr lang="en-US" sz="1800">
                <a:latin typeface="Arial" charset="0"/>
                <a:ea typeface="Times New Roman" pitchFamily="18" charset="0"/>
                <a:cs typeface="Arial" charset="0"/>
              </a:rPr>
              <a:t>		contain two types of nonmetals</a:t>
            </a:r>
            <a:endParaRPr lang="en-US" sz="900">
              <a:latin typeface="Arial" charset="0"/>
              <a:ea typeface="Times New Roman" pitchFamily="18" charset="0"/>
              <a:cs typeface="Arial" charset="0"/>
            </a:endParaRPr>
          </a:p>
          <a:p>
            <a:pPr indent="274638" eaLnBrk="0" hangingPunct="0">
              <a:tabLst>
                <a:tab pos="457200" algn="l"/>
              </a:tabLst>
            </a:pPr>
            <a:r>
              <a:rPr lang="en-US" sz="1800">
                <a:latin typeface="Arial" charset="0"/>
                <a:ea typeface="Times New Roman" pitchFamily="18" charset="0"/>
                <a:cs typeface="Arial" charset="0"/>
              </a:rPr>
              <a:t>				Key: </a:t>
            </a:r>
            <a:r>
              <a:rPr lang="en-US" sz="1800">
                <a:solidFill>
                  <a:srgbClr val="FF0000"/>
                </a:solidFill>
                <a:latin typeface="Arial" charset="0"/>
                <a:ea typeface="Times New Roman" pitchFamily="18" charset="0"/>
                <a:cs typeface="Arial" charset="0"/>
              </a:rPr>
              <a:t>FORGET CHARGES</a:t>
            </a:r>
            <a:endParaRPr lang="en-US" sz="900">
              <a:solidFill>
                <a:srgbClr val="FF0000"/>
              </a:solidFill>
              <a:latin typeface="Arial" charset="0"/>
              <a:ea typeface="Times New Roman" pitchFamily="18" charset="0"/>
              <a:cs typeface="Arial" charset="0"/>
            </a:endParaRPr>
          </a:p>
          <a:p>
            <a:pPr indent="274638" eaLnBrk="0" hangingPunct="0">
              <a:tabLst>
                <a:tab pos="457200" algn="l"/>
              </a:tabLst>
            </a:pPr>
            <a:endParaRPr lang="en-US" sz="1800">
              <a:latin typeface="Arial" charset="0"/>
              <a:ea typeface="Times New Roman" pitchFamily="18" charset="0"/>
              <a:cs typeface="Arial" charset="0"/>
            </a:endParaRPr>
          </a:p>
          <a:p>
            <a:pPr indent="274638" eaLnBrk="0" hangingPunct="0">
              <a:tabLst>
                <a:tab pos="457200" algn="l"/>
              </a:tabLst>
            </a:pPr>
            <a:r>
              <a:rPr lang="en-US" sz="1800">
                <a:latin typeface="Arial" charset="0"/>
                <a:ea typeface="Times New Roman" pitchFamily="18" charset="0"/>
                <a:cs typeface="Arial" charset="0"/>
              </a:rPr>
              <a:t>What to do:</a:t>
            </a:r>
            <a:endParaRPr lang="en-US" sz="900">
              <a:latin typeface="Arial" charset="0"/>
              <a:ea typeface="Times New Roman" pitchFamily="18" charset="0"/>
              <a:cs typeface="Arial" charset="0"/>
            </a:endParaRPr>
          </a:p>
          <a:p>
            <a:pPr indent="274638" eaLnBrk="0" hangingPunct="0">
              <a:tabLst>
                <a:tab pos="457200" algn="l"/>
              </a:tabLst>
            </a:pPr>
            <a:r>
              <a:rPr lang="en-US" sz="1800">
                <a:latin typeface="Arial" charset="0"/>
                <a:ea typeface="Times New Roman" pitchFamily="18" charset="0"/>
                <a:cs typeface="Arial" charset="0"/>
              </a:rPr>
              <a:t>		Use Greek prefixes to indicate how many atoms </a:t>
            </a:r>
          </a:p>
          <a:p>
            <a:pPr indent="274638" eaLnBrk="0" hangingPunct="0">
              <a:tabLst>
                <a:tab pos="457200" algn="l"/>
              </a:tabLst>
            </a:pPr>
            <a:r>
              <a:rPr lang="en-US" sz="1800">
                <a:latin typeface="Arial" charset="0"/>
                <a:ea typeface="Times New Roman" pitchFamily="18" charset="0"/>
                <a:cs typeface="Arial" charset="0"/>
              </a:rPr>
              <a:t>   	of each element, but don’t use “mono” on first element.</a:t>
            </a:r>
            <a:endParaRPr lang="en-US" sz="900">
              <a:latin typeface="Arial" charset="0"/>
              <a:ea typeface="Times New Roman" pitchFamily="18" charset="0"/>
              <a:cs typeface="Arial" charset="0"/>
            </a:endParaRPr>
          </a:p>
          <a:p>
            <a:pPr indent="274638" eaLnBrk="0" hangingPunct="0">
              <a:tabLst>
                <a:tab pos="457200" algn="l"/>
              </a:tabLst>
            </a:pPr>
            <a:endParaRPr lang="en-US" sz="2400">
              <a:latin typeface="Times New Roman" pitchFamily="18" charset="0"/>
              <a:ea typeface="Times New Roman" pitchFamily="18" charset="0"/>
              <a:cs typeface="Arial" charset="0"/>
            </a:endParaRPr>
          </a:p>
        </p:txBody>
      </p:sp>
      <p:sp>
        <p:nvSpPr>
          <p:cNvPr id="525318" name="Rectangle 6"/>
          <p:cNvSpPr>
            <a:spLocks noChangeArrowheads="1"/>
          </p:cNvSpPr>
          <p:nvPr/>
        </p:nvSpPr>
        <p:spPr bwMode="auto">
          <a:xfrm>
            <a:off x="1436688" y="4273550"/>
            <a:ext cx="5972175" cy="1465263"/>
          </a:xfrm>
          <a:prstGeom prst="rect">
            <a:avLst/>
          </a:prstGeom>
          <a:noFill/>
          <a:ln w="9525">
            <a:noFill/>
            <a:miter lim="800000"/>
            <a:headEnd/>
            <a:tailEnd/>
          </a:ln>
        </p:spPr>
        <p:txBody>
          <a:bodyPr anchor="ctr">
            <a:spAutoFit/>
          </a:bodyPr>
          <a:lstStyle/>
          <a:p>
            <a:r>
              <a:rPr lang="en-US" sz="1800">
                <a:latin typeface="Arial" charset="0"/>
                <a:ea typeface="Times New Roman" pitchFamily="18" charset="0"/>
                <a:cs typeface="Arial" charset="0"/>
              </a:rPr>
              <a:t>		1 – mono 	6 – hexa</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2 – di		7 – hepta</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3 – tri		8 – octa</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4 – tetra		9 – nona</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5 – penta	10 – deca</a:t>
            </a:r>
            <a:endParaRPr lang="en-US" sz="240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25317">
                                            <p:txEl>
                                              <p:pRg st="0" end="0"/>
                                            </p:txEl>
                                          </p:spTgt>
                                        </p:tgtEl>
                                        <p:attrNameLst>
                                          <p:attrName>style.visibility</p:attrName>
                                        </p:attrNameLst>
                                      </p:cBhvr>
                                      <p:to>
                                        <p:strVal val="visible"/>
                                      </p:to>
                                    </p:set>
                                    <p:anim calcmode="lin" valueType="num">
                                      <p:cBhvr>
                                        <p:cTn id="7" dur="1000" fill="hold"/>
                                        <p:tgtEl>
                                          <p:spTgt spid="525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25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253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525317">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525317">
                                            <p:txEl>
                                              <p:pRg st="1" end="1"/>
                                            </p:txEl>
                                          </p:spTgt>
                                        </p:tgtEl>
                                        <p:attrNameLst>
                                          <p:attrName>ppt_w</p:attrName>
                                        </p:attrNameLst>
                                      </p:cBhvr>
                                    </p:anim>
                                    <p:anim by="(#ppt_w*0.50)" calcmode="lin" valueType="num">
                                      <p:cBhvr>
                                        <p:cTn id="15" dur="500" decel="50000" autoRev="1" fill="hold">
                                          <p:stCondLst>
                                            <p:cond delay="0"/>
                                          </p:stCondLst>
                                        </p:cTn>
                                        <p:tgtEl>
                                          <p:spTgt spid="525317">
                                            <p:txEl>
                                              <p:pRg st="1" end="1"/>
                                            </p:txEl>
                                          </p:spTgt>
                                        </p:tgtEl>
                                        <p:attrNameLst>
                                          <p:attrName>ppt_x</p:attrName>
                                        </p:attrNameLst>
                                      </p:cBhvr>
                                    </p:anim>
                                    <p:anim from="(-#ppt_h/2)" to="(#ppt_y)" calcmode="lin" valueType="num">
                                      <p:cBhvr>
                                        <p:cTn id="16" dur="1000" fill="hold">
                                          <p:stCondLst>
                                            <p:cond delay="0"/>
                                          </p:stCondLst>
                                        </p:cTn>
                                        <p:tgtEl>
                                          <p:spTgt spid="525317">
                                            <p:txEl>
                                              <p:pRg st="1" end="1"/>
                                            </p:txEl>
                                          </p:spTgt>
                                        </p:tgtEl>
                                        <p:attrNameLst>
                                          <p:attrName>ppt_y</p:attrName>
                                        </p:attrNameLst>
                                      </p:cBhvr>
                                    </p:anim>
                                    <p:animRot by="21600000">
                                      <p:cBhvr>
                                        <p:cTn id="17" dur="1000" fill="hold">
                                          <p:stCondLst>
                                            <p:cond delay="0"/>
                                          </p:stCondLst>
                                        </p:cTn>
                                        <p:tgtEl>
                                          <p:spTgt spid="525317">
                                            <p:txEl>
                                              <p:pRg st="1" end="1"/>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525317">
                                            <p:txEl>
                                              <p:pRg st="2" end="2"/>
                                            </p:txEl>
                                          </p:spTgt>
                                        </p:tgtEl>
                                        <p:attrNameLst>
                                          <p:attrName>style.visibility</p:attrName>
                                        </p:attrNameLst>
                                      </p:cBhvr>
                                      <p:to>
                                        <p:strVal val="visible"/>
                                      </p:to>
                                    </p:set>
                                    <p:anim calcmode="lin" valueType="num">
                                      <p:cBhvr>
                                        <p:cTn id="22" dur="500" fill="hold"/>
                                        <p:tgtEl>
                                          <p:spTgt spid="52531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52531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52531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5253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525317">
                                            <p:txEl>
                                              <p:pRg st="4" end="4"/>
                                            </p:txEl>
                                          </p:spTgt>
                                        </p:tgtEl>
                                        <p:attrNameLst>
                                          <p:attrName>style.visibility</p:attrName>
                                        </p:attrNameLst>
                                      </p:cBhvr>
                                      <p:to>
                                        <p:strVal val="visible"/>
                                      </p:to>
                                    </p:set>
                                    <p:anim calcmode="lin" valueType="num">
                                      <p:cBhvr>
                                        <p:cTn id="30" dur="1000" fill="hold"/>
                                        <p:tgtEl>
                                          <p:spTgt spid="525317">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52531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253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525317">
                                            <p:txEl>
                                              <p:pRg st="5" end="5"/>
                                            </p:txEl>
                                          </p:spTgt>
                                        </p:tgtEl>
                                        <p:attrNameLst>
                                          <p:attrName>style.visibility</p:attrName>
                                        </p:attrNameLst>
                                      </p:cBhvr>
                                      <p:to>
                                        <p:strVal val="visible"/>
                                      </p:to>
                                    </p:set>
                                    <p:animEffect transition="in" filter="fade">
                                      <p:cBhvr>
                                        <p:cTn id="37" dur="1000"/>
                                        <p:tgtEl>
                                          <p:spTgt spid="525317">
                                            <p:txEl>
                                              <p:pRg st="5" end="5"/>
                                            </p:txEl>
                                          </p:spTgt>
                                        </p:tgtEl>
                                      </p:cBhvr>
                                    </p:animEffect>
                                    <p:anim calcmode="lin" valueType="num">
                                      <p:cBhvr>
                                        <p:cTn id="38" dur="1000" fill="hold"/>
                                        <p:tgtEl>
                                          <p:spTgt spid="525317">
                                            <p:txEl>
                                              <p:pRg st="5" end="5"/>
                                            </p:txEl>
                                          </p:spTgt>
                                        </p:tgtEl>
                                        <p:attrNameLst>
                                          <p:attrName>ppt_x</p:attrName>
                                        </p:attrNameLst>
                                      </p:cBhvr>
                                      <p:tavLst>
                                        <p:tav tm="0">
                                          <p:val>
                                            <p:strVal val="#ppt_x-.1"/>
                                          </p:val>
                                        </p:tav>
                                        <p:tav tm="100000">
                                          <p:val>
                                            <p:strVal val="#ppt_x"/>
                                          </p:val>
                                        </p:tav>
                                      </p:tavLst>
                                    </p:anim>
                                    <p:anim calcmode="lin" valueType="num">
                                      <p:cBhvr>
                                        <p:cTn id="39" dur="1000" fill="hold"/>
                                        <p:tgtEl>
                                          <p:spTgt spid="52531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4700"/>
                            </p:stCondLst>
                            <p:childTnLst>
                              <p:par>
                                <p:cTn id="41" presetID="40" presetClass="entr" presetSubtype="0" fill="hold" nodeType="afterEffect">
                                  <p:stCondLst>
                                    <p:cond delay="0"/>
                                  </p:stCondLst>
                                  <p:iterate type="lt">
                                    <p:tmPct val="10000"/>
                                  </p:iterate>
                                  <p:childTnLst>
                                    <p:set>
                                      <p:cBhvr>
                                        <p:cTn id="42" dur="1" fill="hold">
                                          <p:stCondLst>
                                            <p:cond delay="0"/>
                                          </p:stCondLst>
                                        </p:cTn>
                                        <p:tgtEl>
                                          <p:spTgt spid="525317">
                                            <p:txEl>
                                              <p:pRg st="6" end="6"/>
                                            </p:txEl>
                                          </p:spTgt>
                                        </p:tgtEl>
                                        <p:attrNameLst>
                                          <p:attrName>style.visibility</p:attrName>
                                        </p:attrNameLst>
                                      </p:cBhvr>
                                      <p:to>
                                        <p:strVal val="visible"/>
                                      </p:to>
                                    </p:set>
                                    <p:animEffect transition="in" filter="fade">
                                      <p:cBhvr>
                                        <p:cTn id="43" dur="1000"/>
                                        <p:tgtEl>
                                          <p:spTgt spid="525317">
                                            <p:txEl>
                                              <p:pRg st="6" end="6"/>
                                            </p:txEl>
                                          </p:spTgt>
                                        </p:tgtEl>
                                      </p:cBhvr>
                                    </p:animEffect>
                                    <p:anim calcmode="lin" valueType="num">
                                      <p:cBhvr>
                                        <p:cTn id="44" dur="1000" fill="hold"/>
                                        <p:tgtEl>
                                          <p:spTgt spid="525317">
                                            <p:txEl>
                                              <p:pRg st="6" end="6"/>
                                            </p:txEl>
                                          </p:spTgt>
                                        </p:tgtEl>
                                        <p:attrNameLst>
                                          <p:attrName>ppt_x</p:attrName>
                                        </p:attrNameLst>
                                      </p:cBhvr>
                                      <p:tavLst>
                                        <p:tav tm="0">
                                          <p:val>
                                            <p:strVal val="#ppt_x-.1"/>
                                          </p:val>
                                        </p:tav>
                                        <p:tav tm="100000">
                                          <p:val>
                                            <p:strVal val="#ppt_x"/>
                                          </p:val>
                                        </p:tav>
                                      </p:tavLst>
                                    </p:anim>
                                    <p:anim calcmode="lin" valueType="num">
                                      <p:cBhvr>
                                        <p:cTn id="45" dur="1000" fill="hold"/>
                                        <p:tgtEl>
                                          <p:spTgt spid="52531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5316"/>
                                        </p:tgtEl>
                                        <p:attrNameLst>
                                          <p:attrName>style.visibility</p:attrName>
                                        </p:attrNameLst>
                                      </p:cBhvr>
                                      <p:to>
                                        <p:strVal val="visible"/>
                                      </p:to>
                                    </p:set>
                                    <p:animEffect transition="in" filter="fade">
                                      <p:cBhvr>
                                        <p:cTn id="50" dur="1000"/>
                                        <p:tgtEl>
                                          <p:spTgt spid="525316"/>
                                        </p:tgtEl>
                                      </p:cBhvr>
                                    </p:animEffect>
                                  </p:childTnLst>
                                </p:cTn>
                              </p:par>
                            </p:childTnLst>
                          </p:cTn>
                        </p:par>
                        <p:par>
                          <p:cTn id="51" fill="hold">
                            <p:stCondLst>
                              <p:cond delay="1000"/>
                            </p:stCondLst>
                            <p:childTnLst>
                              <p:par>
                                <p:cTn id="52" presetID="49" presetClass="entr" presetSubtype="0" decel="100000" fill="hold" grpId="0" nodeType="afterEffect">
                                  <p:stCondLst>
                                    <p:cond delay="0"/>
                                  </p:stCondLst>
                                  <p:childTnLst>
                                    <p:set>
                                      <p:cBhvr>
                                        <p:cTn id="53" dur="1" fill="hold">
                                          <p:stCondLst>
                                            <p:cond delay="0"/>
                                          </p:stCondLst>
                                        </p:cTn>
                                        <p:tgtEl>
                                          <p:spTgt spid="525318"/>
                                        </p:tgtEl>
                                        <p:attrNameLst>
                                          <p:attrName>style.visibility</p:attrName>
                                        </p:attrNameLst>
                                      </p:cBhvr>
                                      <p:to>
                                        <p:strVal val="visible"/>
                                      </p:to>
                                    </p:set>
                                    <p:anim calcmode="lin" valueType="num">
                                      <p:cBhvr>
                                        <p:cTn id="54" dur="1000" fill="hold"/>
                                        <p:tgtEl>
                                          <p:spTgt spid="525318"/>
                                        </p:tgtEl>
                                        <p:attrNameLst>
                                          <p:attrName>ppt_w</p:attrName>
                                        </p:attrNameLst>
                                      </p:cBhvr>
                                      <p:tavLst>
                                        <p:tav tm="0">
                                          <p:val>
                                            <p:fltVal val="0"/>
                                          </p:val>
                                        </p:tav>
                                        <p:tav tm="100000">
                                          <p:val>
                                            <p:strVal val="#ppt_w"/>
                                          </p:val>
                                        </p:tav>
                                      </p:tavLst>
                                    </p:anim>
                                    <p:anim calcmode="lin" valueType="num">
                                      <p:cBhvr>
                                        <p:cTn id="55" dur="1000" fill="hold"/>
                                        <p:tgtEl>
                                          <p:spTgt spid="525318"/>
                                        </p:tgtEl>
                                        <p:attrNameLst>
                                          <p:attrName>ppt_h</p:attrName>
                                        </p:attrNameLst>
                                      </p:cBhvr>
                                      <p:tavLst>
                                        <p:tav tm="0">
                                          <p:val>
                                            <p:fltVal val="0"/>
                                          </p:val>
                                        </p:tav>
                                        <p:tav tm="100000">
                                          <p:val>
                                            <p:strVal val="#ppt_h"/>
                                          </p:val>
                                        </p:tav>
                                      </p:tavLst>
                                    </p:anim>
                                    <p:anim calcmode="lin" valueType="num">
                                      <p:cBhvr>
                                        <p:cTn id="56" dur="1000" fill="hold"/>
                                        <p:tgtEl>
                                          <p:spTgt spid="525318"/>
                                        </p:tgtEl>
                                        <p:attrNameLst>
                                          <p:attrName>style.rotation</p:attrName>
                                        </p:attrNameLst>
                                      </p:cBhvr>
                                      <p:tavLst>
                                        <p:tav tm="0">
                                          <p:val>
                                            <p:fltVal val="360"/>
                                          </p:val>
                                        </p:tav>
                                        <p:tav tm="100000">
                                          <p:val>
                                            <p:fltVal val="0"/>
                                          </p:val>
                                        </p:tav>
                                      </p:tavLst>
                                    </p:anim>
                                    <p:animEffect transition="in" filter="fade">
                                      <p:cBhvr>
                                        <p:cTn id="57" dur="1000"/>
                                        <p:tgtEl>
                                          <p:spTgt spid="52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animBg="1"/>
      <p:bldP spid="5253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2800" smtClean="0">
                <a:latin typeface="Arial" charset="0"/>
              </a:rPr>
              <a:t>Writing Formulas of Covalent Molecules</a:t>
            </a:r>
          </a:p>
        </p:txBody>
      </p:sp>
      <p:sp>
        <p:nvSpPr>
          <p:cNvPr id="67587"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7588" name="Rectangle 4"/>
          <p:cNvSpPr>
            <a:spLocks noChangeArrowheads="1"/>
          </p:cNvSpPr>
          <p:nvPr/>
        </p:nvSpPr>
        <p:spPr bwMode="auto">
          <a:xfrm>
            <a:off x="-663575" y="1736725"/>
            <a:ext cx="9144000" cy="0"/>
          </a:xfrm>
          <a:prstGeom prst="rect">
            <a:avLst/>
          </a:prstGeom>
          <a:noFill/>
          <a:ln w="9525">
            <a:noFill/>
            <a:miter lim="800000"/>
            <a:headEnd/>
            <a:tailEnd/>
          </a:ln>
        </p:spPr>
        <p:txBody>
          <a:bodyPr wrap="none" anchor="ctr">
            <a:spAutoFit/>
          </a:bodyPr>
          <a:lstStyle/>
          <a:p>
            <a:endParaRPr lang="en-US"/>
          </a:p>
        </p:txBody>
      </p:sp>
      <p:sp>
        <p:nvSpPr>
          <p:cNvPr id="527365" name="Rectangle 5"/>
          <p:cNvSpPr>
            <a:spLocks noChangeArrowheads="1"/>
          </p:cNvSpPr>
          <p:nvPr/>
        </p:nvSpPr>
        <p:spPr bwMode="auto">
          <a:xfrm>
            <a:off x="5764213" y="2484438"/>
            <a:ext cx="2286000" cy="2579687"/>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27366" name="Rectangle 6"/>
          <p:cNvSpPr>
            <a:spLocks noChangeArrowheads="1"/>
          </p:cNvSpPr>
          <p:nvPr/>
        </p:nvSpPr>
        <p:spPr bwMode="auto">
          <a:xfrm>
            <a:off x="1243013" y="1844675"/>
            <a:ext cx="4819650" cy="3108325"/>
          </a:xfrm>
          <a:prstGeom prst="rect">
            <a:avLst/>
          </a:prstGeom>
          <a:noFill/>
          <a:ln w="9525">
            <a:noFill/>
            <a:miter lim="800000"/>
            <a:headEnd/>
            <a:tailEnd/>
          </a:ln>
        </p:spPr>
        <p:txBody>
          <a:bodyPr wrap="none" anchor="ctr">
            <a:spAutoFit/>
          </a:bodyPr>
          <a:lstStyle/>
          <a:p>
            <a:pPr indent="274638"/>
            <a:r>
              <a:rPr lang="en-US" sz="1800" b="1">
                <a:latin typeface="Arial" charset="0"/>
                <a:ea typeface="Times New Roman" pitchFamily="18" charset="0"/>
                <a:cs typeface="Arial" charset="0"/>
              </a:rPr>
              <a:t>EXAMPLES:</a:t>
            </a:r>
          </a:p>
          <a:p>
            <a:pPr indent="274638"/>
            <a:endParaRPr lang="en-US" sz="1800" b="1">
              <a:latin typeface="Arial" charset="0"/>
              <a:ea typeface="Times New Roman" pitchFamily="18" charset="0"/>
              <a:cs typeface="Arial" charset="0"/>
            </a:endParaRPr>
          </a:p>
          <a:p>
            <a:pPr indent="274638"/>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carbon dioxide	</a:t>
            </a:r>
            <a:endParaRPr lang="en-US" sz="1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CO		 </a:t>
            </a: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dinitrogen trioxide</a:t>
            </a:r>
            <a:endParaRPr lang="en-US" sz="1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N</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5 					</a:t>
            </a:r>
            <a:r>
              <a:rPr lang="en-US" sz="1800">
                <a:latin typeface="Arial" charset="0"/>
                <a:ea typeface="Times New Roman" pitchFamily="18" charset="0"/>
                <a:cs typeface="Arial" charset="0"/>
              </a:rPr>
              <a:t> </a:t>
            </a: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carbon tetrachloride		 </a:t>
            </a:r>
            <a:endParaRPr lang="en-US" sz="1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NI</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t>
            </a:r>
            <a:endParaRPr lang="en-US" sz="2400">
              <a:latin typeface="Times New Roman" pitchFamily="18" charset="0"/>
              <a:ea typeface="Times New Roman" pitchFamily="18" charset="0"/>
              <a:cs typeface="Arial" charset="0"/>
            </a:endParaRPr>
          </a:p>
        </p:txBody>
      </p:sp>
      <p:sp>
        <p:nvSpPr>
          <p:cNvPr id="527368" name="Rectangle 8"/>
          <p:cNvSpPr>
            <a:spLocks noChangeArrowheads="1"/>
          </p:cNvSpPr>
          <p:nvPr/>
        </p:nvSpPr>
        <p:spPr bwMode="auto">
          <a:xfrm>
            <a:off x="6594475" y="2532063"/>
            <a:ext cx="611188"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CO</a:t>
            </a:r>
            <a:r>
              <a:rPr lang="en-US" sz="1800" baseline="-30000">
                <a:latin typeface="Arial" charset="0"/>
                <a:ea typeface="Times New Roman" pitchFamily="18" charset="0"/>
                <a:cs typeface="Arial" charset="0"/>
              </a:rPr>
              <a:t>2</a:t>
            </a:r>
          </a:p>
        </p:txBody>
      </p:sp>
      <p:sp>
        <p:nvSpPr>
          <p:cNvPr id="527370" name="Rectangle 10"/>
          <p:cNvSpPr>
            <a:spLocks noChangeArrowheads="1"/>
          </p:cNvSpPr>
          <p:nvPr/>
        </p:nvSpPr>
        <p:spPr bwMode="auto">
          <a:xfrm>
            <a:off x="5937250" y="2944813"/>
            <a:ext cx="19367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carbon monoxide</a:t>
            </a:r>
          </a:p>
        </p:txBody>
      </p:sp>
      <p:sp>
        <p:nvSpPr>
          <p:cNvPr id="527372" name="Rectangle 12"/>
          <p:cNvSpPr>
            <a:spLocks noChangeArrowheads="1"/>
          </p:cNvSpPr>
          <p:nvPr/>
        </p:nvSpPr>
        <p:spPr bwMode="auto">
          <a:xfrm>
            <a:off x="6559550" y="3351213"/>
            <a:ext cx="695325"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N</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3</a:t>
            </a:r>
          </a:p>
        </p:txBody>
      </p:sp>
      <p:sp>
        <p:nvSpPr>
          <p:cNvPr id="527374" name="Rectangle 14"/>
          <p:cNvSpPr>
            <a:spLocks noChangeArrowheads="1"/>
          </p:cNvSpPr>
          <p:nvPr/>
        </p:nvSpPr>
        <p:spPr bwMode="auto">
          <a:xfrm>
            <a:off x="5783263" y="3771900"/>
            <a:ext cx="22415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dinitrogen pentoxide</a:t>
            </a:r>
          </a:p>
        </p:txBody>
      </p:sp>
      <p:sp>
        <p:nvSpPr>
          <p:cNvPr id="527376" name="Rectangle 16"/>
          <p:cNvSpPr>
            <a:spLocks noChangeArrowheads="1"/>
          </p:cNvSpPr>
          <p:nvPr/>
        </p:nvSpPr>
        <p:spPr bwMode="auto">
          <a:xfrm>
            <a:off x="6581775" y="4170363"/>
            <a:ext cx="649288"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CCl</a:t>
            </a:r>
            <a:r>
              <a:rPr lang="en-US" sz="1800" baseline="-30000">
                <a:latin typeface="Arial" charset="0"/>
                <a:ea typeface="Times New Roman" pitchFamily="18" charset="0"/>
                <a:cs typeface="Arial" charset="0"/>
              </a:rPr>
              <a:t>4</a:t>
            </a:r>
          </a:p>
        </p:txBody>
      </p:sp>
      <p:sp>
        <p:nvSpPr>
          <p:cNvPr id="527378" name="Rectangle 18"/>
          <p:cNvSpPr>
            <a:spLocks noChangeArrowheads="1"/>
          </p:cNvSpPr>
          <p:nvPr/>
        </p:nvSpPr>
        <p:spPr bwMode="auto">
          <a:xfrm>
            <a:off x="5967413" y="4591050"/>
            <a:ext cx="1873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nitrogen triiodide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7366">
                                            <p:txEl>
                                              <p:pRg st="0" end="0"/>
                                            </p:txEl>
                                          </p:spTgt>
                                        </p:tgtEl>
                                        <p:attrNameLst>
                                          <p:attrName>style.visibility</p:attrName>
                                        </p:attrNameLst>
                                      </p:cBhvr>
                                      <p:to>
                                        <p:strVal val="visible"/>
                                      </p:to>
                                    </p:set>
                                    <p:anim calcmode="lin" valueType="num">
                                      <p:cBhvr>
                                        <p:cTn id="7" dur="1000" fill="hold"/>
                                        <p:tgtEl>
                                          <p:spTgt spid="52736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2736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73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27366">
                                            <p:txEl>
                                              <p:pRg st="3" end="3"/>
                                            </p:txEl>
                                          </p:spTgt>
                                        </p:tgtEl>
                                        <p:attrNameLst>
                                          <p:attrName>style.visibility</p:attrName>
                                        </p:attrNameLst>
                                      </p:cBhvr>
                                      <p:to>
                                        <p:strVal val="visible"/>
                                      </p:to>
                                    </p:set>
                                    <p:anim calcmode="lin" valueType="num">
                                      <p:cBhvr>
                                        <p:cTn id="14" dur="500" fill="hold"/>
                                        <p:tgtEl>
                                          <p:spTgt spid="52736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2736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2736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527368"/>
                                        </p:tgtEl>
                                        <p:attrNameLst>
                                          <p:attrName>style.visibility</p:attrName>
                                        </p:attrNameLst>
                                      </p:cBhvr>
                                      <p:to>
                                        <p:strVal val="visible"/>
                                      </p:to>
                                    </p:set>
                                    <p:anim calcmode="lin" valueType="num">
                                      <p:cBhvr>
                                        <p:cTn id="21" dur="500" fill="hold"/>
                                        <p:tgtEl>
                                          <p:spTgt spid="527368"/>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527368"/>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527368"/>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52736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527366">
                                            <p:txEl>
                                              <p:pRg st="5" end="5"/>
                                            </p:txEl>
                                          </p:spTgt>
                                        </p:tgtEl>
                                        <p:attrNameLst>
                                          <p:attrName>style.visibility</p:attrName>
                                        </p:attrNameLst>
                                      </p:cBhvr>
                                      <p:to>
                                        <p:strVal val="visible"/>
                                      </p:to>
                                    </p:set>
                                    <p:anim calcmode="lin" valueType="num">
                                      <p:cBhvr>
                                        <p:cTn id="29" dur="500" fill="hold"/>
                                        <p:tgtEl>
                                          <p:spTgt spid="52736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527366">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52736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527370"/>
                                        </p:tgtEl>
                                        <p:attrNameLst>
                                          <p:attrName>style.visibility</p:attrName>
                                        </p:attrNameLst>
                                      </p:cBhvr>
                                      <p:to>
                                        <p:strVal val="visible"/>
                                      </p:to>
                                    </p:set>
                                    <p:anim calcmode="lin" valueType="num">
                                      <p:cBhvr>
                                        <p:cTn id="36" dur="500" fill="hold"/>
                                        <p:tgtEl>
                                          <p:spTgt spid="527370"/>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527370"/>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527370"/>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52737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527366">
                                            <p:txEl>
                                              <p:pRg st="7" end="7"/>
                                            </p:txEl>
                                          </p:spTgt>
                                        </p:tgtEl>
                                        <p:attrNameLst>
                                          <p:attrName>style.visibility</p:attrName>
                                        </p:attrNameLst>
                                      </p:cBhvr>
                                      <p:to>
                                        <p:strVal val="visible"/>
                                      </p:to>
                                    </p:set>
                                    <p:anim calcmode="lin" valueType="num">
                                      <p:cBhvr>
                                        <p:cTn id="44" dur="500" fill="hold"/>
                                        <p:tgtEl>
                                          <p:spTgt spid="527366">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27366">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52736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grpId="0" nodeType="clickEffect">
                                  <p:stCondLst>
                                    <p:cond delay="0"/>
                                  </p:stCondLst>
                                  <p:childTnLst>
                                    <p:set>
                                      <p:cBhvr>
                                        <p:cTn id="50" dur="1" fill="hold">
                                          <p:stCondLst>
                                            <p:cond delay="0"/>
                                          </p:stCondLst>
                                        </p:cTn>
                                        <p:tgtEl>
                                          <p:spTgt spid="527372"/>
                                        </p:tgtEl>
                                        <p:attrNameLst>
                                          <p:attrName>style.visibility</p:attrName>
                                        </p:attrNameLst>
                                      </p:cBhvr>
                                      <p:to>
                                        <p:strVal val="visible"/>
                                      </p:to>
                                    </p:set>
                                    <p:anim calcmode="lin" valueType="num">
                                      <p:cBhvr>
                                        <p:cTn id="51" dur="500" fill="hold"/>
                                        <p:tgtEl>
                                          <p:spTgt spid="527372"/>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527372"/>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527372"/>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52737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527366">
                                            <p:txEl>
                                              <p:pRg st="9" end="9"/>
                                            </p:txEl>
                                          </p:spTgt>
                                        </p:tgtEl>
                                        <p:attrNameLst>
                                          <p:attrName>style.visibility</p:attrName>
                                        </p:attrNameLst>
                                      </p:cBhvr>
                                      <p:to>
                                        <p:strVal val="visible"/>
                                      </p:to>
                                    </p:set>
                                    <p:anim calcmode="lin" valueType="num">
                                      <p:cBhvr>
                                        <p:cTn id="59" dur="500" fill="hold"/>
                                        <p:tgtEl>
                                          <p:spTgt spid="527366">
                                            <p:txEl>
                                              <p:pRg st="9" end="9"/>
                                            </p:txEl>
                                          </p:spTgt>
                                        </p:tgtEl>
                                        <p:attrNameLst>
                                          <p:attrName>ppt_w</p:attrName>
                                        </p:attrNameLst>
                                      </p:cBhvr>
                                      <p:tavLst>
                                        <p:tav tm="0">
                                          <p:val>
                                            <p:fltVal val="0"/>
                                          </p:val>
                                        </p:tav>
                                        <p:tav tm="100000">
                                          <p:val>
                                            <p:strVal val="#ppt_w"/>
                                          </p:val>
                                        </p:tav>
                                      </p:tavLst>
                                    </p:anim>
                                    <p:anim calcmode="lin" valueType="num">
                                      <p:cBhvr>
                                        <p:cTn id="60" dur="500" fill="hold"/>
                                        <p:tgtEl>
                                          <p:spTgt spid="527366">
                                            <p:txEl>
                                              <p:pRg st="9" end="9"/>
                                            </p:txEl>
                                          </p:spTgt>
                                        </p:tgtEl>
                                        <p:attrNameLst>
                                          <p:attrName>ppt_h</p:attrName>
                                        </p:attrNameLst>
                                      </p:cBhvr>
                                      <p:tavLst>
                                        <p:tav tm="0">
                                          <p:val>
                                            <p:fltVal val="0"/>
                                          </p:val>
                                        </p:tav>
                                        <p:tav tm="100000">
                                          <p:val>
                                            <p:strVal val="#ppt_h"/>
                                          </p:val>
                                        </p:tav>
                                      </p:tavLst>
                                    </p:anim>
                                    <p:animEffect transition="in" filter="fade">
                                      <p:cBhvr>
                                        <p:cTn id="61" dur="500"/>
                                        <p:tgtEl>
                                          <p:spTgt spid="52736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9" presetClass="entr" presetSubtype="0" accel="100000" fill="hold" grpId="0" nodeType="clickEffect">
                                  <p:stCondLst>
                                    <p:cond delay="0"/>
                                  </p:stCondLst>
                                  <p:childTnLst>
                                    <p:set>
                                      <p:cBhvr>
                                        <p:cTn id="65" dur="1" fill="hold">
                                          <p:stCondLst>
                                            <p:cond delay="0"/>
                                          </p:stCondLst>
                                        </p:cTn>
                                        <p:tgtEl>
                                          <p:spTgt spid="527374"/>
                                        </p:tgtEl>
                                        <p:attrNameLst>
                                          <p:attrName>style.visibility</p:attrName>
                                        </p:attrNameLst>
                                      </p:cBhvr>
                                      <p:to>
                                        <p:strVal val="visible"/>
                                      </p:to>
                                    </p:set>
                                    <p:anim calcmode="lin" valueType="num">
                                      <p:cBhvr>
                                        <p:cTn id="66" dur="500" fill="hold"/>
                                        <p:tgtEl>
                                          <p:spTgt spid="527374"/>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527374"/>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527374"/>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527374"/>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527366">
                                            <p:txEl>
                                              <p:pRg st="11" end="11"/>
                                            </p:txEl>
                                          </p:spTgt>
                                        </p:tgtEl>
                                        <p:attrNameLst>
                                          <p:attrName>style.visibility</p:attrName>
                                        </p:attrNameLst>
                                      </p:cBhvr>
                                      <p:to>
                                        <p:strVal val="visible"/>
                                      </p:to>
                                    </p:set>
                                    <p:anim calcmode="lin" valueType="num">
                                      <p:cBhvr>
                                        <p:cTn id="74" dur="500" fill="hold"/>
                                        <p:tgtEl>
                                          <p:spTgt spid="527366">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527366">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527366">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9" presetClass="entr" presetSubtype="0" accel="100000" fill="hold" grpId="0" nodeType="clickEffect">
                                  <p:stCondLst>
                                    <p:cond delay="0"/>
                                  </p:stCondLst>
                                  <p:childTnLst>
                                    <p:set>
                                      <p:cBhvr>
                                        <p:cTn id="80" dur="1" fill="hold">
                                          <p:stCondLst>
                                            <p:cond delay="0"/>
                                          </p:stCondLst>
                                        </p:cTn>
                                        <p:tgtEl>
                                          <p:spTgt spid="527376"/>
                                        </p:tgtEl>
                                        <p:attrNameLst>
                                          <p:attrName>style.visibility</p:attrName>
                                        </p:attrNameLst>
                                      </p:cBhvr>
                                      <p:to>
                                        <p:strVal val="visible"/>
                                      </p:to>
                                    </p:set>
                                    <p:anim calcmode="lin" valueType="num">
                                      <p:cBhvr>
                                        <p:cTn id="81" dur="500" fill="hold"/>
                                        <p:tgtEl>
                                          <p:spTgt spid="527376"/>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527376"/>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527376"/>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52737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nodeType="clickEffect">
                                  <p:stCondLst>
                                    <p:cond delay="0"/>
                                  </p:stCondLst>
                                  <p:childTnLst>
                                    <p:set>
                                      <p:cBhvr>
                                        <p:cTn id="88" dur="1" fill="hold">
                                          <p:stCondLst>
                                            <p:cond delay="0"/>
                                          </p:stCondLst>
                                        </p:cTn>
                                        <p:tgtEl>
                                          <p:spTgt spid="527366">
                                            <p:txEl>
                                              <p:pRg st="13" end="13"/>
                                            </p:txEl>
                                          </p:spTgt>
                                        </p:tgtEl>
                                        <p:attrNameLst>
                                          <p:attrName>style.visibility</p:attrName>
                                        </p:attrNameLst>
                                      </p:cBhvr>
                                      <p:to>
                                        <p:strVal val="visible"/>
                                      </p:to>
                                    </p:set>
                                    <p:anim calcmode="lin" valueType="num">
                                      <p:cBhvr>
                                        <p:cTn id="89" dur="500" fill="hold"/>
                                        <p:tgtEl>
                                          <p:spTgt spid="527366">
                                            <p:txEl>
                                              <p:pRg st="13" end="13"/>
                                            </p:txEl>
                                          </p:spTgt>
                                        </p:tgtEl>
                                        <p:attrNameLst>
                                          <p:attrName>ppt_w</p:attrName>
                                        </p:attrNameLst>
                                      </p:cBhvr>
                                      <p:tavLst>
                                        <p:tav tm="0">
                                          <p:val>
                                            <p:fltVal val="0"/>
                                          </p:val>
                                        </p:tav>
                                        <p:tav tm="100000">
                                          <p:val>
                                            <p:strVal val="#ppt_w"/>
                                          </p:val>
                                        </p:tav>
                                      </p:tavLst>
                                    </p:anim>
                                    <p:anim calcmode="lin" valueType="num">
                                      <p:cBhvr>
                                        <p:cTn id="90" dur="500" fill="hold"/>
                                        <p:tgtEl>
                                          <p:spTgt spid="527366">
                                            <p:txEl>
                                              <p:pRg st="13" end="13"/>
                                            </p:txEl>
                                          </p:spTgt>
                                        </p:tgtEl>
                                        <p:attrNameLst>
                                          <p:attrName>ppt_h</p:attrName>
                                        </p:attrNameLst>
                                      </p:cBhvr>
                                      <p:tavLst>
                                        <p:tav tm="0">
                                          <p:val>
                                            <p:fltVal val="0"/>
                                          </p:val>
                                        </p:tav>
                                        <p:tav tm="100000">
                                          <p:val>
                                            <p:strVal val="#ppt_h"/>
                                          </p:val>
                                        </p:tav>
                                      </p:tavLst>
                                    </p:anim>
                                    <p:animEffect transition="in" filter="fade">
                                      <p:cBhvr>
                                        <p:cTn id="91" dur="500"/>
                                        <p:tgtEl>
                                          <p:spTgt spid="527366">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527378"/>
                                        </p:tgtEl>
                                        <p:attrNameLst>
                                          <p:attrName>style.visibility</p:attrName>
                                        </p:attrNameLst>
                                      </p:cBhvr>
                                      <p:to>
                                        <p:strVal val="visible"/>
                                      </p:to>
                                    </p:set>
                                    <p:animEffect transition="in" filter="dissolve">
                                      <p:cBhvr>
                                        <p:cTn id="96" dur="500"/>
                                        <p:tgtEl>
                                          <p:spTgt spid="527378"/>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527365"/>
                                        </p:tgtEl>
                                        <p:attrNameLst>
                                          <p:attrName>style.visibility</p:attrName>
                                        </p:attrNameLst>
                                      </p:cBhvr>
                                      <p:to>
                                        <p:strVal val="visible"/>
                                      </p:to>
                                    </p:set>
                                    <p:animEffect transition="in" filter="fade">
                                      <p:cBhvr>
                                        <p:cTn id="100" dur="2000"/>
                                        <p:tgtEl>
                                          <p:spTgt spid="527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5" grpId="0" animBg="1"/>
      <p:bldP spid="527368" grpId="0"/>
      <p:bldP spid="527370" grpId="0"/>
      <p:bldP spid="527372" grpId="0"/>
      <p:bldP spid="527374" grpId="0"/>
      <p:bldP spid="527376" grpId="0"/>
      <p:bldP spid="52737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50" name="Rectangle 42"/>
          <p:cNvSpPr>
            <a:spLocks noChangeArrowheads="1"/>
          </p:cNvSpPr>
          <p:nvPr/>
        </p:nvSpPr>
        <p:spPr bwMode="auto">
          <a:xfrm>
            <a:off x="3551238" y="5983288"/>
            <a:ext cx="17494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Cu</a:t>
            </a:r>
            <a:r>
              <a:rPr lang="en-US" sz="1800" b="1" baseline="30000">
                <a:solidFill>
                  <a:srgbClr val="FF0000"/>
                </a:solidFill>
                <a:latin typeface="Arial" charset="0"/>
                <a:ea typeface="Times New Roman" pitchFamily="18" charset="0"/>
                <a:cs typeface="Arial" charset="0"/>
              </a:rPr>
              <a:t> </a:t>
            </a:r>
            <a:r>
              <a:rPr lang="en-US" sz="1800">
                <a:latin typeface="Arial" charset="0"/>
                <a:ea typeface="Times New Roman" pitchFamily="18" charset="0"/>
                <a:cs typeface="Arial" charset="0"/>
              </a:rPr>
              <a:t>	 2 Br</a:t>
            </a:r>
            <a:r>
              <a:rPr lang="en-US" sz="1800" baseline="30000">
                <a:latin typeface="Arial" charset="0"/>
                <a:ea typeface="Times New Roman" pitchFamily="18" charset="0"/>
                <a:cs typeface="Arial" charset="0"/>
              </a:rPr>
              <a:t>1–</a:t>
            </a:r>
          </a:p>
        </p:txBody>
      </p:sp>
      <p:sp>
        <p:nvSpPr>
          <p:cNvPr id="529448" name="Rectangle 40"/>
          <p:cNvSpPr>
            <a:spLocks noChangeArrowheads="1"/>
          </p:cNvSpPr>
          <p:nvPr/>
        </p:nvSpPr>
        <p:spPr bwMode="auto">
          <a:xfrm>
            <a:off x="3544888" y="5570538"/>
            <a:ext cx="1550987"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Cu</a:t>
            </a:r>
            <a:r>
              <a:rPr lang="en-US" sz="1800" b="1" baseline="30000">
                <a:solidFill>
                  <a:srgbClr val="FF0000"/>
                </a:solidFill>
                <a:latin typeface="Arial" charset="0"/>
                <a:ea typeface="Times New Roman" pitchFamily="18" charset="0"/>
                <a:cs typeface="Arial" charset="0"/>
              </a:rPr>
              <a:t> </a:t>
            </a:r>
            <a:r>
              <a:rPr lang="en-US" sz="1800">
                <a:latin typeface="Arial" charset="0"/>
                <a:ea typeface="Times New Roman" pitchFamily="18" charset="0"/>
                <a:cs typeface="Arial" charset="0"/>
              </a:rPr>
              <a:t>          Br</a:t>
            </a:r>
            <a:r>
              <a:rPr lang="en-US" sz="1800" baseline="30000">
                <a:latin typeface="Arial" charset="0"/>
                <a:ea typeface="Times New Roman" pitchFamily="18" charset="0"/>
                <a:cs typeface="Arial" charset="0"/>
              </a:rPr>
              <a:t>1–</a:t>
            </a:r>
          </a:p>
        </p:txBody>
      </p:sp>
      <p:sp>
        <p:nvSpPr>
          <p:cNvPr id="529446" name="Rectangle 38"/>
          <p:cNvSpPr>
            <a:spLocks noChangeArrowheads="1"/>
          </p:cNvSpPr>
          <p:nvPr/>
        </p:nvSpPr>
        <p:spPr bwMode="auto">
          <a:xfrm>
            <a:off x="3551238" y="5157788"/>
            <a:ext cx="16986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2 Fe</a:t>
            </a:r>
            <a:r>
              <a:rPr lang="en-US" sz="1800" b="1" baseline="30000">
                <a:solidFill>
                  <a:srgbClr val="FF0000"/>
                </a:solidFill>
                <a:latin typeface="Arial" charset="0"/>
                <a:ea typeface="Times New Roman" pitchFamily="18" charset="0"/>
                <a:cs typeface="Arial" charset="0"/>
              </a:rPr>
              <a:t> </a:t>
            </a:r>
            <a:r>
              <a:rPr lang="en-US" sz="1800">
                <a:latin typeface="Arial" charset="0"/>
                <a:ea typeface="Times New Roman" pitchFamily="18" charset="0"/>
                <a:cs typeface="Arial" charset="0"/>
              </a:rPr>
              <a:t>	 3 O</a:t>
            </a:r>
            <a:r>
              <a:rPr lang="en-US" sz="1800" baseline="30000">
                <a:latin typeface="Arial" charset="0"/>
                <a:ea typeface="Times New Roman" pitchFamily="18" charset="0"/>
                <a:cs typeface="Arial" charset="0"/>
              </a:rPr>
              <a:t>2–</a:t>
            </a:r>
          </a:p>
        </p:txBody>
      </p:sp>
      <p:sp>
        <p:nvSpPr>
          <p:cNvPr id="529444" name="Rectangle 36"/>
          <p:cNvSpPr>
            <a:spLocks noChangeArrowheads="1"/>
          </p:cNvSpPr>
          <p:nvPr/>
        </p:nvSpPr>
        <p:spPr bwMode="auto">
          <a:xfrm>
            <a:off x="3551238" y="4745038"/>
            <a:ext cx="15081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Fe</a:t>
            </a:r>
            <a:r>
              <a:rPr lang="en-US" sz="1800" b="1" baseline="30000">
                <a:solidFill>
                  <a:srgbClr val="FF0000"/>
                </a:solidFill>
                <a:latin typeface="Arial" charset="0"/>
                <a:ea typeface="Times New Roman" pitchFamily="18" charset="0"/>
                <a:cs typeface="Arial" charset="0"/>
              </a:rPr>
              <a:t> </a:t>
            </a:r>
            <a:r>
              <a:rPr lang="en-US" sz="1800">
                <a:latin typeface="Arial" charset="0"/>
                <a:ea typeface="Times New Roman" pitchFamily="18" charset="0"/>
                <a:cs typeface="Arial" charset="0"/>
              </a:rPr>
              <a:t>	 O</a:t>
            </a:r>
            <a:r>
              <a:rPr lang="en-US" sz="1800" baseline="30000">
                <a:latin typeface="Arial" charset="0"/>
                <a:ea typeface="Times New Roman" pitchFamily="18" charset="0"/>
                <a:cs typeface="Arial" charset="0"/>
              </a:rPr>
              <a:t>2–</a:t>
            </a:r>
          </a:p>
        </p:txBody>
      </p:sp>
      <p:sp>
        <p:nvSpPr>
          <p:cNvPr id="68614" name="AutoShape 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8615" name="Rectangle 3"/>
          <p:cNvSpPr>
            <a:spLocks noChangeArrowheads="1"/>
          </p:cNvSpPr>
          <p:nvPr/>
        </p:nvSpPr>
        <p:spPr bwMode="auto">
          <a:xfrm>
            <a:off x="-663575" y="1736725"/>
            <a:ext cx="9144000" cy="0"/>
          </a:xfrm>
          <a:prstGeom prst="rect">
            <a:avLst/>
          </a:prstGeom>
          <a:noFill/>
          <a:ln w="9525">
            <a:noFill/>
            <a:miter lim="800000"/>
            <a:headEnd/>
            <a:tailEnd/>
          </a:ln>
        </p:spPr>
        <p:txBody>
          <a:bodyPr wrap="none" anchor="ctr">
            <a:spAutoFit/>
          </a:bodyPr>
          <a:lstStyle/>
          <a:p>
            <a:endParaRPr lang="en-US"/>
          </a:p>
        </p:txBody>
      </p:sp>
      <p:sp>
        <p:nvSpPr>
          <p:cNvPr id="529412" name="Text Box 4"/>
          <p:cNvSpPr txBox="1">
            <a:spLocks noChangeArrowheads="1"/>
          </p:cNvSpPr>
          <p:nvPr/>
        </p:nvSpPr>
        <p:spPr bwMode="auto">
          <a:xfrm>
            <a:off x="4910138" y="3284538"/>
            <a:ext cx="1943100" cy="685800"/>
          </a:xfrm>
          <a:prstGeom prst="rect">
            <a:avLst/>
          </a:prstGeom>
          <a:solidFill>
            <a:srgbClr val="3366FF">
              <a:alpha val="10196"/>
            </a:srgbClr>
          </a:solidFill>
          <a:ln w="15875">
            <a:solidFill>
              <a:srgbClr val="000000"/>
            </a:solidFill>
            <a:miter lim="800000"/>
            <a:headEnd/>
            <a:tailEnd/>
          </a:ln>
        </p:spPr>
        <p:txBody>
          <a:bodyPr/>
          <a:lstStyle/>
          <a:p>
            <a:pPr algn="ctr"/>
            <a:r>
              <a:rPr lang="en-US" sz="1800" b="1">
                <a:latin typeface="Arial" charset="0"/>
                <a:cs typeface="Times New Roman" pitchFamily="18" charset="0"/>
              </a:rPr>
              <a:t>Stock System</a:t>
            </a:r>
            <a:endParaRPr lang="en-US" sz="900" b="1">
              <a:latin typeface="Arial" charset="0"/>
            </a:endParaRPr>
          </a:p>
          <a:p>
            <a:pPr algn="ctr" eaLnBrk="0" hangingPunct="0"/>
            <a:r>
              <a:rPr lang="en-US" sz="1800">
                <a:latin typeface="Arial" charset="0"/>
                <a:ea typeface="Times New Roman" pitchFamily="18" charset="0"/>
                <a:cs typeface="Arial" charset="0"/>
              </a:rPr>
              <a:t>of nomenclature</a:t>
            </a:r>
            <a:endParaRPr lang="en-US" sz="2400">
              <a:latin typeface="Times New Roman" pitchFamily="18" charset="0"/>
            </a:endParaRPr>
          </a:p>
        </p:txBody>
      </p:sp>
      <p:sp>
        <p:nvSpPr>
          <p:cNvPr id="529413" name="AutoShape 5"/>
          <p:cNvSpPr>
            <a:spLocks/>
          </p:cNvSpPr>
          <p:nvPr/>
        </p:nvSpPr>
        <p:spPr bwMode="auto">
          <a:xfrm>
            <a:off x="4470400" y="2701925"/>
            <a:ext cx="342900" cy="1571625"/>
          </a:xfrm>
          <a:prstGeom prst="rightBrace">
            <a:avLst>
              <a:gd name="adj1" fmla="val 38194"/>
              <a:gd name="adj2" fmla="val 50000"/>
            </a:avLst>
          </a:prstGeom>
          <a:noFill/>
          <a:ln w="15875">
            <a:solidFill>
              <a:srgbClr val="000000"/>
            </a:solidFill>
            <a:round/>
            <a:headEnd/>
            <a:tailEnd/>
          </a:ln>
        </p:spPr>
        <p:txBody>
          <a:bodyPr/>
          <a:lstStyle/>
          <a:p>
            <a:endParaRPr lang="en-US"/>
          </a:p>
        </p:txBody>
      </p:sp>
      <p:sp>
        <p:nvSpPr>
          <p:cNvPr id="529414" name="Rectangle 6"/>
          <p:cNvSpPr>
            <a:spLocks noChangeArrowheads="1"/>
          </p:cNvSpPr>
          <p:nvPr/>
        </p:nvSpPr>
        <p:spPr bwMode="auto">
          <a:xfrm>
            <a:off x="6245225" y="4743450"/>
            <a:ext cx="2232025" cy="1660525"/>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529418" name="Rectangle 10"/>
          <p:cNvSpPr>
            <a:spLocks noChangeArrowheads="1"/>
          </p:cNvSpPr>
          <p:nvPr/>
        </p:nvSpPr>
        <p:spPr bwMode="auto">
          <a:xfrm>
            <a:off x="809625" y="4473575"/>
            <a:ext cx="2820988" cy="1874838"/>
          </a:xfrm>
          <a:prstGeom prst="rect">
            <a:avLst/>
          </a:prstGeom>
          <a:noFill/>
          <a:ln w="9525">
            <a:noFill/>
            <a:miter lim="800000"/>
            <a:headEnd/>
            <a:tailEnd/>
          </a:ln>
        </p:spPr>
        <p:txBody>
          <a:bodyPr wrap="none" anchor="ctr">
            <a:spAutoFit/>
          </a:bodyPr>
          <a:lstStyle/>
          <a:p>
            <a:pPr indent="274638"/>
            <a:r>
              <a:rPr lang="en-US" sz="1800">
                <a:latin typeface="Arial" charset="0"/>
                <a:ea typeface="Times New Roman" pitchFamily="18" charset="0"/>
                <a:cs typeface="Arial" charset="0"/>
              </a:rPr>
              <a:t>4. Write name of anion.</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FeO </a:t>
            </a:r>
            <a:endParaRPr lang="en-US" sz="9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Fe</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O</a:t>
            </a:r>
            <a:r>
              <a:rPr lang="en-US" sz="1800" baseline="-30000">
                <a:latin typeface="Arial" charset="0"/>
                <a:ea typeface="Times New Roman" pitchFamily="18" charset="0"/>
                <a:cs typeface="Arial" charset="0"/>
              </a:rPr>
              <a:t>3</a:t>
            </a:r>
            <a:endParaRPr lang="en-US" sz="9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CuBr</a:t>
            </a:r>
            <a:endParaRPr lang="en-US" sz="9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CuBr</a:t>
            </a:r>
            <a:r>
              <a:rPr lang="en-US" sz="1800" baseline="-30000">
                <a:latin typeface="Arial" charset="0"/>
                <a:ea typeface="Times New Roman" pitchFamily="18" charset="0"/>
                <a:cs typeface="Arial" charset="0"/>
              </a:rPr>
              <a:t>2</a:t>
            </a:r>
            <a:endParaRPr lang="en-US" sz="2400">
              <a:latin typeface="Times New Roman" pitchFamily="18" charset="0"/>
              <a:ea typeface="Times New Roman" pitchFamily="18" charset="0"/>
              <a:cs typeface="Arial" charset="0"/>
            </a:endParaRPr>
          </a:p>
        </p:txBody>
      </p:sp>
      <p:sp>
        <p:nvSpPr>
          <p:cNvPr id="529420" name="Rectangle 12"/>
          <p:cNvSpPr>
            <a:spLocks noChangeArrowheads="1"/>
          </p:cNvSpPr>
          <p:nvPr/>
        </p:nvSpPr>
        <p:spPr bwMode="auto">
          <a:xfrm>
            <a:off x="6299200" y="4741863"/>
            <a:ext cx="15176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iron (II) oxide</a:t>
            </a:r>
          </a:p>
        </p:txBody>
      </p:sp>
      <p:sp>
        <p:nvSpPr>
          <p:cNvPr id="529422" name="Rectangle 14"/>
          <p:cNvSpPr>
            <a:spLocks noChangeArrowheads="1"/>
          </p:cNvSpPr>
          <p:nvPr/>
        </p:nvSpPr>
        <p:spPr bwMode="auto">
          <a:xfrm>
            <a:off x="6296025" y="5151438"/>
            <a:ext cx="15811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iron (III) oxide</a:t>
            </a:r>
          </a:p>
        </p:txBody>
      </p:sp>
      <p:sp>
        <p:nvSpPr>
          <p:cNvPr id="529424" name="Rectangle 16"/>
          <p:cNvSpPr>
            <a:spLocks noChangeArrowheads="1"/>
          </p:cNvSpPr>
          <p:nvPr/>
        </p:nvSpPr>
        <p:spPr bwMode="auto">
          <a:xfrm>
            <a:off x="6299200" y="5570538"/>
            <a:ext cx="20510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copper (I) bromide</a:t>
            </a:r>
          </a:p>
        </p:txBody>
      </p:sp>
      <p:sp>
        <p:nvSpPr>
          <p:cNvPr id="529426" name="Rectangle 18"/>
          <p:cNvSpPr>
            <a:spLocks noChangeArrowheads="1"/>
          </p:cNvSpPr>
          <p:nvPr/>
        </p:nvSpPr>
        <p:spPr bwMode="auto">
          <a:xfrm>
            <a:off x="6296025" y="5980113"/>
            <a:ext cx="21145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copper (II) bromide</a:t>
            </a:r>
          </a:p>
        </p:txBody>
      </p:sp>
      <p:sp>
        <p:nvSpPr>
          <p:cNvPr id="529428" name="Rectangle 20"/>
          <p:cNvSpPr>
            <a:spLocks noChangeArrowheads="1"/>
          </p:cNvSpPr>
          <p:nvPr/>
        </p:nvSpPr>
        <p:spPr bwMode="auto">
          <a:xfrm>
            <a:off x="3824288" y="4816475"/>
            <a:ext cx="277812" cy="274638"/>
          </a:xfrm>
          <a:prstGeom prst="rect">
            <a:avLst/>
          </a:prstGeom>
          <a:noFill/>
          <a:ln w="9525">
            <a:noFill/>
            <a:miter lim="800000"/>
            <a:headEnd/>
            <a:tailEnd/>
          </a:ln>
        </p:spPr>
        <p:txBody>
          <a:bodyPr wrap="none">
            <a:spAutoFit/>
          </a:bodyPr>
          <a:lstStyle/>
          <a:p>
            <a:r>
              <a:rPr lang="en-US" sz="1800" b="1" baseline="30000">
                <a:solidFill>
                  <a:srgbClr val="FF0000"/>
                </a:solidFill>
                <a:latin typeface="Arial" charset="0"/>
                <a:ea typeface="Times New Roman" pitchFamily="18" charset="0"/>
                <a:cs typeface="Arial" charset="0"/>
              </a:rPr>
              <a:t>?</a:t>
            </a:r>
          </a:p>
        </p:txBody>
      </p:sp>
      <p:sp>
        <p:nvSpPr>
          <p:cNvPr id="529430" name="Rectangle 22"/>
          <p:cNvSpPr>
            <a:spLocks noChangeArrowheads="1"/>
          </p:cNvSpPr>
          <p:nvPr/>
        </p:nvSpPr>
        <p:spPr bwMode="auto">
          <a:xfrm>
            <a:off x="4011613" y="5232400"/>
            <a:ext cx="277812" cy="274638"/>
          </a:xfrm>
          <a:prstGeom prst="rect">
            <a:avLst/>
          </a:prstGeom>
          <a:noFill/>
          <a:ln w="9525">
            <a:noFill/>
            <a:miter lim="800000"/>
            <a:headEnd/>
            <a:tailEnd/>
          </a:ln>
        </p:spPr>
        <p:txBody>
          <a:bodyPr wrap="none">
            <a:spAutoFit/>
          </a:bodyPr>
          <a:lstStyle/>
          <a:p>
            <a:r>
              <a:rPr lang="en-US" sz="1800" b="1" baseline="30000">
                <a:solidFill>
                  <a:srgbClr val="FF0000"/>
                </a:solidFill>
                <a:latin typeface="Arial" charset="0"/>
                <a:ea typeface="Times New Roman" pitchFamily="18" charset="0"/>
                <a:cs typeface="Arial" charset="0"/>
              </a:rPr>
              <a:t>?</a:t>
            </a:r>
          </a:p>
        </p:txBody>
      </p:sp>
      <p:sp>
        <p:nvSpPr>
          <p:cNvPr id="529432" name="Rectangle 24"/>
          <p:cNvSpPr>
            <a:spLocks noChangeArrowheads="1"/>
          </p:cNvSpPr>
          <p:nvPr/>
        </p:nvSpPr>
        <p:spPr bwMode="auto">
          <a:xfrm>
            <a:off x="3844925" y="5643563"/>
            <a:ext cx="277813" cy="274637"/>
          </a:xfrm>
          <a:prstGeom prst="rect">
            <a:avLst/>
          </a:prstGeom>
          <a:noFill/>
          <a:ln w="9525">
            <a:noFill/>
            <a:miter lim="800000"/>
            <a:headEnd/>
            <a:tailEnd/>
          </a:ln>
        </p:spPr>
        <p:txBody>
          <a:bodyPr wrap="none">
            <a:spAutoFit/>
          </a:bodyPr>
          <a:lstStyle/>
          <a:p>
            <a:r>
              <a:rPr lang="en-US" sz="1800" b="1" baseline="30000">
                <a:solidFill>
                  <a:srgbClr val="FF0000"/>
                </a:solidFill>
                <a:latin typeface="Arial" charset="0"/>
                <a:ea typeface="Times New Roman" pitchFamily="18" charset="0"/>
                <a:cs typeface="Arial" charset="0"/>
              </a:rPr>
              <a:t>?</a:t>
            </a:r>
          </a:p>
        </p:txBody>
      </p:sp>
      <p:sp>
        <p:nvSpPr>
          <p:cNvPr id="529434" name="Rectangle 26"/>
          <p:cNvSpPr>
            <a:spLocks noChangeArrowheads="1"/>
          </p:cNvSpPr>
          <p:nvPr/>
        </p:nvSpPr>
        <p:spPr bwMode="auto">
          <a:xfrm>
            <a:off x="3848100" y="6059488"/>
            <a:ext cx="277813" cy="274637"/>
          </a:xfrm>
          <a:prstGeom prst="rect">
            <a:avLst/>
          </a:prstGeom>
          <a:noFill/>
          <a:ln w="9525">
            <a:noFill/>
            <a:miter lim="800000"/>
            <a:headEnd/>
            <a:tailEnd/>
          </a:ln>
        </p:spPr>
        <p:txBody>
          <a:bodyPr wrap="none">
            <a:spAutoFit/>
          </a:bodyPr>
          <a:lstStyle/>
          <a:p>
            <a:r>
              <a:rPr lang="en-US" sz="1800" b="1" baseline="30000">
                <a:solidFill>
                  <a:srgbClr val="FF0000"/>
                </a:solidFill>
                <a:latin typeface="Arial" charset="0"/>
                <a:ea typeface="Times New Roman" pitchFamily="18" charset="0"/>
                <a:cs typeface="Arial" charset="0"/>
              </a:rPr>
              <a:t>?</a:t>
            </a:r>
          </a:p>
        </p:txBody>
      </p:sp>
      <p:sp>
        <p:nvSpPr>
          <p:cNvPr id="529436" name="Rectangle 28"/>
          <p:cNvSpPr>
            <a:spLocks noChangeArrowheads="1"/>
          </p:cNvSpPr>
          <p:nvPr/>
        </p:nvSpPr>
        <p:spPr bwMode="auto">
          <a:xfrm>
            <a:off x="1076325" y="2287588"/>
            <a:ext cx="33083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 To name, given the formula:</a:t>
            </a:r>
          </a:p>
        </p:txBody>
      </p:sp>
      <p:sp>
        <p:nvSpPr>
          <p:cNvPr id="529438" name="Rectangle 30"/>
          <p:cNvSpPr>
            <a:spLocks noChangeArrowheads="1"/>
          </p:cNvSpPr>
          <p:nvPr/>
        </p:nvSpPr>
        <p:spPr bwMode="auto">
          <a:xfrm>
            <a:off x="1076325" y="2700338"/>
            <a:ext cx="32829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1. Figure out charge on cation.</a:t>
            </a:r>
          </a:p>
        </p:txBody>
      </p:sp>
      <p:sp>
        <p:nvSpPr>
          <p:cNvPr id="529440" name="Rectangle 32"/>
          <p:cNvSpPr>
            <a:spLocks noChangeArrowheads="1"/>
          </p:cNvSpPr>
          <p:nvPr/>
        </p:nvSpPr>
        <p:spPr bwMode="auto">
          <a:xfrm>
            <a:off x="812800" y="3113088"/>
            <a:ext cx="2871788" cy="366712"/>
          </a:xfrm>
          <a:prstGeom prst="rect">
            <a:avLst/>
          </a:prstGeom>
          <a:noFill/>
          <a:ln w="9525">
            <a:noFill/>
            <a:miter lim="800000"/>
            <a:headEnd/>
            <a:tailEnd/>
          </a:ln>
        </p:spPr>
        <p:txBody>
          <a:bodyPr wrap="none">
            <a:spAutoFit/>
          </a:bodyPr>
          <a:lstStyle/>
          <a:p>
            <a:r>
              <a:rPr lang="en-US" sz="1800">
                <a:latin typeface="Arial" charset="0"/>
                <a:cs typeface="Arial" charset="0"/>
              </a:rPr>
              <a:t>2. Write name of cation.</a:t>
            </a:r>
          </a:p>
        </p:txBody>
      </p:sp>
      <p:sp>
        <p:nvSpPr>
          <p:cNvPr id="529442" name="Rectangle 34"/>
          <p:cNvSpPr>
            <a:spLocks noChangeArrowheads="1"/>
          </p:cNvSpPr>
          <p:nvPr/>
        </p:nvSpPr>
        <p:spPr bwMode="auto">
          <a:xfrm>
            <a:off x="812800" y="3521075"/>
            <a:ext cx="4572000" cy="641350"/>
          </a:xfrm>
          <a:prstGeom prst="rect">
            <a:avLst/>
          </a:prstGeom>
          <a:noFill/>
          <a:ln w="9525">
            <a:noFill/>
            <a:miter lim="800000"/>
            <a:headEnd/>
            <a:tailEnd/>
          </a:ln>
        </p:spPr>
        <p:txBody>
          <a:bodyPr>
            <a:spAutoFit/>
          </a:bodyPr>
          <a:lstStyle/>
          <a:p>
            <a:pPr eaLnBrk="0" hangingPunct="0"/>
            <a:r>
              <a:rPr lang="en-US" sz="1800">
                <a:latin typeface="Arial" charset="0"/>
                <a:ea typeface="Times New Roman" pitchFamily="18" charset="0"/>
                <a:cs typeface="Arial" charset="0"/>
              </a:rPr>
              <a:t>3. Write Roman numerals in (  )</a:t>
            </a:r>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to show cation’s charge.</a:t>
            </a:r>
          </a:p>
        </p:txBody>
      </p:sp>
      <p:sp>
        <p:nvSpPr>
          <p:cNvPr id="529452" name="Rectangle 44"/>
          <p:cNvSpPr>
            <a:spLocks noChangeArrowheads="1"/>
          </p:cNvSpPr>
          <p:nvPr/>
        </p:nvSpPr>
        <p:spPr bwMode="auto">
          <a:xfrm>
            <a:off x="2643188" y="1150938"/>
            <a:ext cx="12160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Pb</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/Pb</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p>
        </p:txBody>
      </p:sp>
      <p:sp>
        <p:nvSpPr>
          <p:cNvPr id="529454" name="Rectangle 46"/>
          <p:cNvSpPr>
            <a:spLocks noChangeArrowheads="1"/>
          </p:cNvSpPr>
          <p:nvPr/>
        </p:nvSpPr>
        <p:spPr bwMode="auto">
          <a:xfrm>
            <a:off x="2643188" y="1423988"/>
            <a:ext cx="12160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Sn</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/Sn</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a:t>
            </a:r>
          </a:p>
        </p:txBody>
      </p:sp>
      <p:sp>
        <p:nvSpPr>
          <p:cNvPr id="529456" name="Rectangle 48"/>
          <p:cNvSpPr>
            <a:spLocks noChangeArrowheads="1"/>
          </p:cNvSpPr>
          <p:nvPr/>
        </p:nvSpPr>
        <p:spPr bwMode="auto">
          <a:xfrm>
            <a:off x="2644775" y="1697038"/>
            <a:ext cx="21018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transition elements</a:t>
            </a:r>
          </a:p>
        </p:txBody>
      </p:sp>
      <p:sp>
        <p:nvSpPr>
          <p:cNvPr id="529458" name="Rectangle 50"/>
          <p:cNvSpPr>
            <a:spLocks noChangeArrowheads="1"/>
          </p:cNvSpPr>
          <p:nvPr/>
        </p:nvSpPr>
        <p:spPr bwMode="auto">
          <a:xfrm>
            <a:off x="4619625" y="1697038"/>
            <a:ext cx="15938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(not Ag or Zn)</a:t>
            </a:r>
          </a:p>
        </p:txBody>
      </p:sp>
      <p:sp>
        <p:nvSpPr>
          <p:cNvPr id="68636" name="Rectangle 52"/>
          <p:cNvSpPr>
            <a:spLocks noChangeArrowheads="1"/>
          </p:cNvSpPr>
          <p:nvPr/>
        </p:nvSpPr>
        <p:spPr bwMode="auto">
          <a:xfrm>
            <a:off x="1089025" y="465138"/>
            <a:ext cx="5314950" cy="366712"/>
          </a:xfrm>
          <a:prstGeom prst="rect">
            <a:avLst/>
          </a:prstGeom>
          <a:noFill/>
          <a:ln w="9525">
            <a:noFill/>
            <a:miter lim="800000"/>
            <a:headEnd/>
            <a:tailEnd/>
          </a:ln>
        </p:spPr>
        <p:txBody>
          <a:bodyPr wrap="none">
            <a:spAutoFit/>
          </a:bodyPr>
          <a:lstStyle/>
          <a:p>
            <a:r>
              <a:rPr lang="en-US" sz="1800" b="1">
                <a:latin typeface="Arial" charset="0"/>
                <a:ea typeface="Times New Roman" pitchFamily="18" charset="0"/>
                <a:cs typeface="Arial" charset="0"/>
              </a:rPr>
              <a:t>Multiple-Charge Cations with Elemental Anions</a:t>
            </a:r>
          </a:p>
        </p:txBody>
      </p:sp>
      <p:sp>
        <p:nvSpPr>
          <p:cNvPr id="529462" name="Rectangle 54"/>
          <p:cNvSpPr>
            <a:spLocks noChangeArrowheads="1"/>
          </p:cNvSpPr>
          <p:nvPr/>
        </p:nvSpPr>
        <p:spPr bwMode="auto">
          <a:xfrm>
            <a:off x="3829050" y="4816475"/>
            <a:ext cx="357188" cy="274638"/>
          </a:xfrm>
          <a:prstGeom prst="rect">
            <a:avLst/>
          </a:prstGeom>
          <a:noFill/>
          <a:ln w="9525">
            <a:noFill/>
            <a:miter lim="800000"/>
            <a:headEnd/>
            <a:tailEnd/>
          </a:ln>
        </p:spPr>
        <p:txBody>
          <a:bodyPr wrap="none">
            <a:spAutoFit/>
          </a:bodyPr>
          <a:lstStyle/>
          <a:p>
            <a:r>
              <a:rPr lang="en-US" sz="1800" baseline="30000">
                <a:latin typeface="Arial" charset="0"/>
                <a:ea typeface="Times New Roman" pitchFamily="18" charset="0"/>
                <a:cs typeface="Arial" charset="0"/>
              </a:rPr>
              <a:t>2+</a:t>
            </a:r>
          </a:p>
        </p:txBody>
      </p:sp>
      <p:sp>
        <p:nvSpPr>
          <p:cNvPr id="529463" name="Rectangle 55"/>
          <p:cNvSpPr>
            <a:spLocks noChangeArrowheads="1"/>
          </p:cNvSpPr>
          <p:nvPr/>
        </p:nvSpPr>
        <p:spPr bwMode="auto">
          <a:xfrm>
            <a:off x="4010025" y="5216525"/>
            <a:ext cx="357188" cy="274638"/>
          </a:xfrm>
          <a:prstGeom prst="rect">
            <a:avLst/>
          </a:prstGeom>
          <a:noFill/>
          <a:ln w="9525">
            <a:noFill/>
            <a:miter lim="800000"/>
            <a:headEnd/>
            <a:tailEnd/>
          </a:ln>
        </p:spPr>
        <p:txBody>
          <a:bodyPr wrap="none">
            <a:spAutoFit/>
          </a:bodyPr>
          <a:lstStyle/>
          <a:p>
            <a:r>
              <a:rPr lang="en-US" sz="1800" baseline="30000">
                <a:latin typeface="Arial" charset="0"/>
                <a:ea typeface="Times New Roman" pitchFamily="18" charset="0"/>
                <a:cs typeface="Arial" charset="0"/>
              </a:rPr>
              <a:t>3+</a:t>
            </a:r>
          </a:p>
        </p:txBody>
      </p:sp>
      <p:sp>
        <p:nvSpPr>
          <p:cNvPr id="529464" name="Rectangle 56"/>
          <p:cNvSpPr>
            <a:spLocks noChangeArrowheads="1"/>
          </p:cNvSpPr>
          <p:nvPr/>
        </p:nvSpPr>
        <p:spPr bwMode="auto">
          <a:xfrm>
            <a:off x="3838575" y="5645150"/>
            <a:ext cx="357188" cy="274638"/>
          </a:xfrm>
          <a:prstGeom prst="rect">
            <a:avLst/>
          </a:prstGeom>
          <a:noFill/>
          <a:ln w="9525">
            <a:noFill/>
            <a:miter lim="800000"/>
            <a:headEnd/>
            <a:tailEnd/>
          </a:ln>
        </p:spPr>
        <p:txBody>
          <a:bodyPr wrap="none">
            <a:spAutoFit/>
          </a:bodyPr>
          <a:lstStyle/>
          <a:p>
            <a:r>
              <a:rPr lang="en-US" sz="1800" baseline="30000">
                <a:latin typeface="Arial" charset="0"/>
                <a:ea typeface="Times New Roman" pitchFamily="18" charset="0"/>
                <a:cs typeface="Arial" charset="0"/>
              </a:rPr>
              <a:t>1+</a:t>
            </a:r>
          </a:p>
        </p:txBody>
      </p:sp>
      <p:sp>
        <p:nvSpPr>
          <p:cNvPr id="529465" name="Rectangle 57"/>
          <p:cNvSpPr>
            <a:spLocks noChangeArrowheads="1"/>
          </p:cNvSpPr>
          <p:nvPr/>
        </p:nvSpPr>
        <p:spPr bwMode="auto">
          <a:xfrm>
            <a:off x="3857625" y="6054725"/>
            <a:ext cx="357188" cy="274638"/>
          </a:xfrm>
          <a:prstGeom prst="rect">
            <a:avLst/>
          </a:prstGeom>
          <a:noFill/>
          <a:ln w="9525">
            <a:noFill/>
            <a:miter lim="800000"/>
            <a:headEnd/>
            <a:tailEnd/>
          </a:ln>
        </p:spPr>
        <p:txBody>
          <a:bodyPr wrap="none">
            <a:spAutoFit/>
          </a:bodyPr>
          <a:lstStyle/>
          <a:p>
            <a:r>
              <a:rPr lang="en-US" sz="1800" baseline="30000">
                <a:latin typeface="Arial" charset="0"/>
                <a:ea typeface="Times New Roman" pitchFamily="18" charset="0"/>
                <a:cs typeface="Arial"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29452"/>
                                        </p:tgtEl>
                                        <p:attrNameLst>
                                          <p:attrName>style.visibility</p:attrName>
                                        </p:attrNameLst>
                                      </p:cBhvr>
                                      <p:to>
                                        <p:strVal val="visible"/>
                                      </p:to>
                                    </p:set>
                                    <p:animEffect transition="in" filter="fade">
                                      <p:cBhvr>
                                        <p:cTn id="7" dur="1000"/>
                                        <p:tgtEl>
                                          <p:spTgt spid="529452"/>
                                        </p:tgtEl>
                                      </p:cBhvr>
                                    </p:animEffect>
                                    <p:anim calcmode="lin" valueType="num">
                                      <p:cBhvr>
                                        <p:cTn id="8" dur="1000" fill="hold"/>
                                        <p:tgtEl>
                                          <p:spTgt spid="529452"/>
                                        </p:tgtEl>
                                        <p:attrNameLst>
                                          <p:attrName>ppt_x</p:attrName>
                                        </p:attrNameLst>
                                      </p:cBhvr>
                                      <p:tavLst>
                                        <p:tav tm="0">
                                          <p:val>
                                            <p:strVal val="#ppt_x"/>
                                          </p:val>
                                        </p:tav>
                                        <p:tav tm="100000">
                                          <p:val>
                                            <p:strVal val="#ppt_x"/>
                                          </p:val>
                                        </p:tav>
                                      </p:tavLst>
                                    </p:anim>
                                    <p:anim calcmode="lin" valueType="num">
                                      <p:cBhvr>
                                        <p:cTn id="9" dur="1000" fill="hold"/>
                                        <p:tgtEl>
                                          <p:spTgt spid="52945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29454"/>
                                        </p:tgtEl>
                                        <p:attrNameLst>
                                          <p:attrName>style.visibility</p:attrName>
                                        </p:attrNameLst>
                                      </p:cBhvr>
                                      <p:to>
                                        <p:strVal val="visible"/>
                                      </p:to>
                                    </p:set>
                                    <p:animEffect transition="in" filter="fade">
                                      <p:cBhvr>
                                        <p:cTn id="12" dur="1000"/>
                                        <p:tgtEl>
                                          <p:spTgt spid="529454"/>
                                        </p:tgtEl>
                                      </p:cBhvr>
                                    </p:animEffect>
                                    <p:anim calcmode="lin" valueType="num">
                                      <p:cBhvr>
                                        <p:cTn id="13" dur="1000" fill="hold"/>
                                        <p:tgtEl>
                                          <p:spTgt spid="529454"/>
                                        </p:tgtEl>
                                        <p:attrNameLst>
                                          <p:attrName>ppt_x</p:attrName>
                                        </p:attrNameLst>
                                      </p:cBhvr>
                                      <p:tavLst>
                                        <p:tav tm="0">
                                          <p:val>
                                            <p:strVal val="#ppt_x"/>
                                          </p:val>
                                        </p:tav>
                                        <p:tav tm="100000">
                                          <p:val>
                                            <p:strVal val="#ppt_x"/>
                                          </p:val>
                                        </p:tav>
                                      </p:tavLst>
                                    </p:anim>
                                    <p:anim calcmode="lin" valueType="num">
                                      <p:cBhvr>
                                        <p:cTn id="14" dur="1000" fill="hold"/>
                                        <p:tgtEl>
                                          <p:spTgt spid="5294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29456"/>
                                        </p:tgtEl>
                                        <p:attrNameLst>
                                          <p:attrName>style.visibility</p:attrName>
                                        </p:attrNameLst>
                                      </p:cBhvr>
                                      <p:to>
                                        <p:strVal val="visible"/>
                                      </p:to>
                                    </p:set>
                                    <p:animEffect transition="in" filter="fade">
                                      <p:cBhvr>
                                        <p:cTn id="19" dur="1000"/>
                                        <p:tgtEl>
                                          <p:spTgt spid="529456"/>
                                        </p:tgtEl>
                                      </p:cBhvr>
                                    </p:animEffect>
                                    <p:anim calcmode="lin" valueType="num">
                                      <p:cBhvr>
                                        <p:cTn id="20" dur="1000" fill="hold"/>
                                        <p:tgtEl>
                                          <p:spTgt spid="529456"/>
                                        </p:tgtEl>
                                        <p:attrNameLst>
                                          <p:attrName>ppt_x</p:attrName>
                                        </p:attrNameLst>
                                      </p:cBhvr>
                                      <p:tavLst>
                                        <p:tav tm="0">
                                          <p:val>
                                            <p:strVal val="#ppt_x"/>
                                          </p:val>
                                        </p:tav>
                                        <p:tav tm="100000">
                                          <p:val>
                                            <p:strVal val="#ppt_x"/>
                                          </p:val>
                                        </p:tav>
                                      </p:tavLst>
                                    </p:anim>
                                    <p:anim calcmode="lin" valueType="num">
                                      <p:cBhvr>
                                        <p:cTn id="21" dur="1000" fill="hold"/>
                                        <p:tgtEl>
                                          <p:spTgt spid="52945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29458"/>
                                        </p:tgtEl>
                                        <p:attrNameLst>
                                          <p:attrName>style.visibility</p:attrName>
                                        </p:attrNameLst>
                                      </p:cBhvr>
                                      <p:to>
                                        <p:strVal val="visible"/>
                                      </p:to>
                                    </p:set>
                                    <p:anim calcmode="lin" valueType="num">
                                      <p:cBhvr>
                                        <p:cTn id="26" dur="1000" fill="hold"/>
                                        <p:tgtEl>
                                          <p:spTgt spid="529458"/>
                                        </p:tgtEl>
                                        <p:attrNameLst>
                                          <p:attrName>ppt_x</p:attrName>
                                        </p:attrNameLst>
                                      </p:cBhvr>
                                      <p:tavLst>
                                        <p:tav tm="0">
                                          <p:val>
                                            <p:strVal val="#ppt_x-.2"/>
                                          </p:val>
                                        </p:tav>
                                        <p:tav tm="100000">
                                          <p:val>
                                            <p:strVal val="#ppt_x"/>
                                          </p:val>
                                        </p:tav>
                                      </p:tavLst>
                                    </p:anim>
                                    <p:anim calcmode="lin" valueType="num">
                                      <p:cBhvr>
                                        <p:cTn id="27" dur="1000" fill="hold"/>
                                        <p:tgtEl>
                                          <p:spTgt spid="52945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2945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9436"/>
                                        </p:tgtEl>
                                        <p:attrNameLst>
                                          <p:attrName>style.visibility</p:attrName>
                                        </p:attrNameLst>
                                      </p:cBhvr>
                                      <p:to>
                                        <p:strVal val="visible"/>
                                      </p:to>
                                    </p:set>
                                    <p:animEffect transition="in" filter="wipe(down)">
                                      <p:cBhvr>
                                        <p:cTn id="33" dur="500"/>
                                        <p:tgtEl>
                                          <p:spTgt spid="52943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29438"/>
                                        </p:tgtEl>
                                        <p:attrNameLst>
                                          <p:attrName>style.visibility</p:attrName>
                                        </p:attrNameLst>
                                      </p:cBhvr>
                                      <p:to>
                                        <p:strVal val="visible"/>
                                      </p:to>
                                    </p:set>
                                    <p:animEffect transition="in" filter="wipe(left)">
                                      <p:cBhvr>
                                        <p:cTn id="38" dur="500"/>
                                        <p:tgtEl>
                                          <p:spTgt spid="5294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29440"/>
                                        </p:tgtEl>
                                        <p:attrNameLst>
                                          <p:attrName>style.visibility</p:attrName>
                                        </p:attrNameLst>
                                      </p:cBhvr>
                                      <p:to>
                                        <p:strVal val="visible"/>
                                      </p:to>
                                    </p:set>
                                    <p:animEffect transition="in" filter="wipe(left)">
                                      <p:cBhvr>
                                        <p:cTn id="43" dur="500"/>
                                        <p:tgtEl>
                                          <p:spTgt spid="5294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29442">
                                            <p:txEl>
                                              <p:pRg st="0" end="0"/>
                                            </p:txEl>
                                          </p:spTgt>
                                        </p:tgtEl>
                                        <p:attrNameLst>
                                          <p:attrName>style.visibility</p:attrName>
                                        </p:attrNameLst>
                                      </p:cBhvr>
                                      <p:to>
                                        <p:strVal val="visible"/>
                                      </p:to>
                                    </p:set>
                                    <p:animEffect transition="in" filter="wipe(left)">
                                      <p:cBhvr>
                                        <p:cTn id="48" dur="500"/>
                                        <p:tgtEl>
                                          <p:spTgt spid="529442">
                                            <p:txEl>
                                              <p:pRg st="0" end="0"/>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29442">
                                            <p:txEl>
                                              <p:pRg st="1" end="1"/>
                                            </p:txEl>
                                          </p:spTgt>
                                        </p:tgtEl>
                                        <p:attrNameLst>
                                          <p:attrName>style.visibility</p:attrName>
                                        </p:attrNameLst>
                                      </p:cBhvr>
                                      <p:to>
                                        <p:strVal val="visible"/>
                                      </p:to>
                                    </p:set>
                                    <p:animEffect transition="in" filter="wipe(left)">
                                      <p:cBhvr>
                                        <p:cTn id="52" dur="500"/>
                                        <p:tgtEl>
                                          <p:spTgt spid="52944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0" nodeType="clickEffect">
                                  <p:stCondLst>
                                    <p:cond delay="0"/>
                                  </p:stCondLst>
                                  <p:childTnLst>
                                    <p:set>
                                      <p:cBhvr>
                                        <p:cTn id="56" dur="1" fill="hold">
                                          <p:stCondLst>
                                            <p:cond delay="0"/>
                                          </p:stCondLst>
                                        </p:cTn>
                                        <p:tgtEl>
                                          <p:spTgt spid="529413"/>
                                        </p:tgtEl>
                                        <p:attrNameLst>
                                          <p:attrName>style.visibility</p:attrName>
                                        </p:attrNameLst>
                                      </p:cBhvr>
                                      <p:to>
                                        <p:strVal val="visible"/>
                                      </p:to>
                                    </p:set>
                                    <p:anim calcmode="lin" valueType="num">
                                      <p:cBhvr>
                                        <p:cTn id="57" dur="1000" fill="hold"/>
                                        <p:tgtEl>
                                          <p:spTgt spid="529413"/>
                                        </p:tgtEl>
                                        <p:attrNameLst>
                                          <p:attrName>ppt_x</p:attrName>
                                        </p:attrNameLst>
                                      </p:cBhvr>
                                      <p:tavLst>
                                        <p:tav tm="0">
                                          <p:val>
                                            <p:strVal val="#ppt_x-.2"/>
                                          </p:val>
                                        </p:tav>
                                        <p:tav tm="100000">
                                          <p:val>
                                            <p:strVal val="#ppt_x"/>
                                          </p:val>
                                        </p:tav>
                                      </p:tavLst>
                                    </p:anim>
                                    <p:anim calcmode="lin" valueType="num">
                                      <p:cBhvr>
                                        <p:cTn id="58" dur="1000" fill="hold"/>
                                        <p:tgtEl>
                                          <p:spTgt spid="52941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52941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529412">
                                            <p:bg/>
                                          </p:spTgt>
                                        </p:tgtEl>
                                        <p:attrNameLst>
                                          <p:attrName>style.visibility</p:attrName>
                                        </p:attrNameLst>
                                      </p:cBhvr>
                                      <p:to>
                                        <p:strVal val="visible"/>
                                      </p:to>
                                    </p:set>
                                    <p:anim calcmode="lin" valueType="num">
                                      <p:cBhvr>
                                        <p:cTn id="64" dur="500" fill="hold"/>
                                        <p:tgtEl>
                                          <p:spTgt spid="529412">
                                            <p:bg/>
                                          </p:spTgt>
                                        </p:tgtEl>
                                        <p:attrNameLst>
                                          <p:attrName>ppt_w</p:attrName>
                                        </p:attrNameLst>
                                      </p:cBhvr>
                                      <p:tavLst>
                                        <p:tav tm="0">
                                          <p:val>
                                            <p:fltVal val="0"/>
                                          </p:val>
                                        </p:tav>
                                        <p:tav tm="100000">
                                          <p:val>
                                            <p:strVal val="#ppt_w"/>
                                          </p:val>
                                        </p:tav>
                                      </p:tavLst>
                                    </p:anim>
                                    <p:anim calcmode="lin" valueType="num">
                                      <p:cBhvr>
                                        <p:cTn id="65" dur="500" fill="hold"/>
                                        <p:tgtEl>
                                          <p:spTgt spid="529412">
                                            <p:bg/>
                                          </p:spTgt>
                                        </p:tgtEl>
                                        <p:attrNameLst>
                                          <p:attrName>ppt_h</p:attrName>
                                        </p:attrNameLst>
                                      </p:cBhvr>
                                      <p:tavLst>
                                        <p:tav tm="0">
                                          <p:val>
                                            <p:fltVal val="0"/>
                                          </p:val>
                                        </p:tav>
                                        <p:tav tm="100000">
                                          <p:val>
                                            <p:strVal val="#ppt_h"/>
                                          </p:val>
                                        </p:tav>
                                      </p:tavLst>
                                    </p:anim>
                                    <p:animEffect transition="in" filter="fade">
                                      <p:cBhvr>
                                        <p:cTn id="66" dur="500"/>
                                        <p:tgtEl>
                                          <p:spTgt spid="529412">
                                            <p:bg/>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529412">
                                            <p:txEl>
                                              <p:pRg st="0" end="0"/>
                                            </p:txEl>
                                          </p:spTgt>
                                        </p:tgtEl>
                                        <p:attrNameLst>
                                          <p:attrName>style.visibility</p:attrName>
                                        </p:attrNameLst>
                                      </p:cBhvr>
                                      <p:to>
                                        <p:strVal val="visible"/>
                                      </p:to>
                                    </p:set>
                                    <p:anim calcmode="lin" valueType="num">
                                      <p:cBhvr>
                                        <p:cTn id="69" dur="500" fill="hold"/>
                                        <p:tgtEl>
                                          <p:spTgt spid="529412">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529412">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529412">
                                            <p:txEl>
                                              <p:pRg st="0" end="0"/>
                                            </p:txEl>
                                          </p:spTgt>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529412">
                                            <p:txEl>
                                              <p:pRg st="1" end="1"/>
                                            </p:txEl>
                                          </p:spTgt>
                                        </p:tgtEl>
                                        <p:attrNameLst>
                                          <p:attrName>style.visibility</p:attrName>
                                        </p:attrNameLst>
                                      </p:cBhvr>
                                      <p:to>
                                        <p:strVal val="visible"/>
                                      </p:to>
                                    </p:set>
                                    <p:anim calcmode="lin" valueType="num">
                                      <p:cBhvr>
                                        <p:cTn id="74" dur="500" fill="hold"/>
                                        <p:tgtEl>
                                          <p:spTgt spid="529412">
                                            <p:txEl>
                                              <p:pRg st="1" end="1"/>
                                            </p:txEl>
                                          </p:spTgt>
                                        </p:tgtEl>
                                        <p:attrNameLst>
                                          <p:attrName>ppt_w</p:attrName>
                                        </p:attrNameLst>
                                      </p:cBhvr>
                                      <p:tavLst>
                                        <p:tav tm="0">
                                          <p:val>
                                            <p:fltVal val="0"/>
                                          </p:val>
                                        </p:tav>
                                        <p:tav tm="100000">
                                          <p:val>
                                            <p:strVal val="#ppt_w"/>
                                          </p:val>
                                        </p:tav>
                                      </p:tavLst>
                                    </p:anim>
                                    <p:anim calcmode="lin" valueType="num">
                                      <p:cBhvr>
                                        <p:cTn id="75" dur="500" fill="hold"/>
                                        <p:tgtEl>
                                          <p:spTgt spid="529412">
                                            <p:txEl>
                                              <p:pRg st="1" end="1"/>
                                            </p:txEl>
                                          </p:spTgt>
                                        </p:tgtEl>
                                        <p:attrNameLst>
                                          <p:attrName>ppt_h</p:attrName>
                                        </p:attrNameLst>
                                      </p:cBhvr>
                                      <p:tavLst>
                                        <p:tav tm="0">
                                          <p:val>
                                            <p:fltVal val="0"/>
                                          </p:val>
                                        </p:tav>
                                        <p:tav tm="100000">
                                          <p:val>
                                            <p:strVal val="#ppt_h"/>
                                          </p:val>
                                        </p:tav>
                                      </p:tavLst>
                                    </p:anim>
                                    <p:animEffect transition="in" filter="fade">
                                      <p:cBhvr>
                                        <p:cTn id="76" dur="500"/>
                                        <p:tgtEl>
                                          <p:spTgt spid="52941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529418"/>
                                        </p:tgtEl>
                                        <p:attrNameLst>
                                          <p:attrName>style.visibility</p:attrName>
                                        </p:attrNameLst>
                                      </p:cBhvr>
                                      <p:to>
                                        <p:strVal val="visible"/>
                                      </p:to>
                                    </p:set>
                                    <p:animEffect transition="in" filter="diamond(in)">
                                      <p:cBhvr>
                                        <p:cTn id="81" dur="2000"/>
                                        <p:tgtEl>
                                          <p:spTgt spid="529418"/>
                                        </p:tgtEl>
                                      </p:cBhvr>
                                    </p:animEffect>
                                  </p:childTnLst>
                                </p:cTn>
                              </p:par>
                            </p:childTnLst>
                          </p:cTn>
                        </p:par>
                      </p:childTnLst>
                    </p:cTn>
                  </p:par>
                  <p:par>
                    <p:cTn id="82" fill="hold">
                      <p:stCondLst>
                        <p:cond delay="indefinite"/>
                      </p:stCondLst>
                      <p:childTnLst>
                        <p:par>
                          <p:cTn id="83" fill="hold">
                            <p:stCondLst>
                              <p:cond delay="0"/>
                            </p:stCondLst>
                            <p:childTnLst>
                              <p:par>
                                <p:cTn id="84" presetID="17" presetClass="entr" presetSubtype="10" fill="hold" grpId="0" nodeType="clickEffect">
                                  <p:stCondLst>
                                    <p:cond delay="0"/>
                                  </p:stCondLst>
                                  <p:childTnLst>
                                    <p:set>
                                      <p:cBhvr>
                                        <p:cTn id="85" dur="1" fill="hold">
                                          <p:stCondLst>
                                            <p:cond delay="0"/>
                                          </p:stCondLst>
                                        </p:cTn>
                                        <p:tgtEl>
                                          <p:spTgt spid="529444"/>
                                        </p:tgtEl>
                                        <p:attrNameLst>
                                          <p:attrName>style.visibility</p:attrName>
                                        </p:attrNameLst>
                                      </p:cBhvr>
                                      <p:to>
                                        <p:strVal val="visible"/>
                                      </p:to>
                                    </p:set>
                                    <p:anim calcmode="lin" valueType="num">
                                      <p:cBhvr>
                                        <p:cTn id="86" dur="500" fill="hold"/>
                                        <p:tgtEl>
                                          <p:spTgt spid="529444"/>
                                        </p:tgtEl>
                                        <p:attrNameLst>
                                          <p:attrName>ppt_w</p:attrName>
                                        </p:attrNameLst>
                                      </p:cBhvr>
                                      <p:tavLst>
                                        <p:tav tm="0">
                                          <p:val>
                                            <p:fltVal val="0"/>
                                          </p:val>
                                        </p:tav>
                                        <p:tav tm="100000">
                                          <p:val>
                                            <p:strVal val="#ppt_w"/>
                                          </p:val>
                                        </p:tav>
                                      </p:tavLst>
                                    </p:anim>
                                    <p:anim calcmode="lin" valueType="num">
                                      <p:cBhvr>
                                        <p:cTn id="87" dur="500" fill="hold"/>
                                        <p:tgtEl>
                                          <p:spTgt spid="529444"/>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529428"/>
                                        </p:tgtEl>
                                        <p:attrNameLst>
                                          <p:attrName>style.visibility</p:attrName>
                                        </p:attrNameLst>
                                      </p:cBhvr>
                                      <p:to>
                                        <p:strVal val="visible"/>
                                      </p:to>
                                    </p:set>
                                    <p:anim calcmode="lin" valueType="num">
                                      <p:cBhvr>
                                        <p:cTn id="92" dur="500" fill="hold"/>
                                        <p:tgtEl>
                                          <p:spTgt spid="529428"/>
                                        </p:tgtEl>
                                        <p:attrNameLst>
                                          <p:attrName>ppt_w</p:attrName>
                                        </p:attrNameLst>
                                      </p:cBhvr>
                                      <p:tavLst>
                                        <p:tav tm="0">
                                          <p:val>
                                            <p:fltVal val="0"/>
                                          </p:val>
                                        </p:tav>
                                        <p:tav tm="100000">
                                          <p:val>
                                            <p:strVal val="#ppt_w"/>
                                          </p:val>
                                        </p:tav>
                                      </p:tavLst>
                                    </p:anim>
                                    <p:anim calcmode="lin" valueType="num">
                                      <p:cBhvr>
                                        <p:cTn id="93" dur="500" fill="hold"/>
                                        <p:tgtEl>
                                          <p:spTgt spid="529428"/>
                                        </p:tgtEl>
                                        <p:attrNameLst>
                                          <p:attrName>ppt_h</p:attrName>
                                        </p:attrNameLst>
                                      </p:cBhvr>
                                      <p:tavLst>
                                        <p:tav tm="0">
                                          <p:val>
                                            <p:fltVal val="0"/>
                                          </p:val>
                                        </p:tav>
                                        <p:tav tm="100000">
                                          <p:val>
                                            <p:strVal val="#ppt_h"/>
                                          </p:val>
                                        </p:tav>
                                      </p:tavLst>
                                    </p:anim>
                                    <p:animEffect transition="in" filter="fade">
                                      <p:cBhvr>
                                        <p:cTn id="94" dur="500"/>
                                        <p:tgtEl>
                                          <p:spTgt spid="52942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xit" presetSubtype="0" fill="hold" grpId="1" nodeType="clickEffect">
                                  <p:stCondLst>
                                    <p:cond delay="0"/>
                                  </p:stCondLst>
                                  <p:childTnLst>
                                    <p:animEffect transition="out" filter="dissolve">
                                      <p:cBhvr>
                                        <p:cTn id="98" dur="500"/>
                                        <p:tgtEl>
                                          <p:spTgt spid="529428"/>
                                        </p:tgtEl>
                                      </p:cBhvr>
                                    </p:animEffect>
                                    <p:set>
                                      <p:cBhvr>
                                        <p:cTn id="99" dur="1" fill="hold">
                                          <p:stCondLst>
                                            <p:cond delay="499"/>
                                          </p:stCondLst>
                                        </p:cTn>
                                        <p:tgtEl>
                                          <p:spTgt spid="529428"/>
                                        </p:tgtEl>
                                        <p:attrNameLst>
                                          <p:attrName>style.visibility</p:attrName>
                                        </p:attrNameLst>
                                      </p:cBhvr>
                                      <p:to>
                                        <p:strVal val="hidden"/>
                                      </p:to>
                                    </p:set>
                                  </p:childTnLst>
                                </p:cTn>
                              </p:par>
                            </p:childTnLst>
                          </p:cTn>
                        </p:par>
                        <p:par>
                          <p:cTn id="100" fill="hold">
                            <p:stCondLst>
                              <p:cond delay="500"/>
                            </p:stCondLst>
                            <p:childTnLst>
                              <p:par>
                                <p:cTn id="101" presetID="9" presetClass="entr" presetSubtype="0" fill="hold" grpId="0" nodeType="afterEffect">
                                  <p:stCondLst>
                                    <p:cond delay="0"/>
                                  </p:stCondLst>
                                  <p:childTnLst>
                                    <p:set>
                                      <p:cBhvr>
                                        <p:cTn id="102" dur="1" fill="hold">
                                          <p:stCondLst>
                                            <p:cond delay="0"/>
                                          </p:stCondLst>
                                        </p:cTn>
                                        <p:tgtEl>
                                          <p:spTgt spid="529462"/>
                                        </p:tgtEl>
                                        <p:attrNameLst>
                                          <p:attrName>style.visibility</p:attrName>
                                        </p:attrNameLst>
                                      </p:cBhvr>
                                      <p:to>
                                        <p:strVal val="visible"/>
                                      </p:to>
                                    </p:set>
                                    <p:animEffect transition="in" filter="dissolve">
                                      <p:cBhvr>
                                        <p:cTn id="103" dur="500"/>
                                        <p:tgtEl>
                                          <p:spTgt spid="529462"/>
                                        </p:tgtEl>
                                      </p:cBhvr>
                                    </p:animEffect>
                                  </p:childTnLst>
                                </p:cTn>
                              </p:par>
                            </p:childTnLst>
                          </p:cTn>
                        </p:par>
                      </p:childTnLst>
                    </p:cTn>
                  </p:par>
                  <p:par>
                    <p:cTn id="104" fill="hold">
                      <p:stCondLst>
                        <p:cond delay="indefinite"/>
                      </p:stCondLst>
                      <p:childTnLst>
                        <p:par>
                          <p:cTn id="105" fill="hold">
                            <p:stCondLst>
                              <p:cond delay="0"/>
                            </p:stCondLst>
                            <p:childTnLst>
                              <p:par>
                                <p:cTn id="106" presetID="39" presetClass="entr" presetSubtype="0" accel="100000" fill="hold" grpId="0" nodeType="clickEffect">
                                  <p:stCondLst>
                                    <p:cond delay="0"/>
                                  </p:stCondLst>
                                  <p:childTnLst>
                                    <p:set>
                                      <p:cBhvr>
                                        <p:cTn id="107" dur="1" fill="hold">
                                          <p:stCondLst>
                                            <p:cond delay="0"/>
                                          </p:stCondLst>
                                        </p:cTn>
                                        <p:tgtEl>
                                          <p:spTgt spid="529420"/>
                                        </p:tgtEl>
                                        <p:attrNameLst>
                                          <p:attrName>style.visibility</p:attrName>
                                        </p:attrNameLst>
                                      </p:cBhvr>
                                      <p:to>
                                        <p:strVal val="visible"/>
                                      </p:to>
                                    </p:set>
                                    <p:anim calcmode="lin" valueType="num">
                                      <p:cBhvr>
                                        <p:cTn id="108" dur="500" fill="hold"/>
                                        <p:tgtEl>
                                          <p:spTgt spid="529420"/>
                                        </p:tgtEl>
                                        <p:attrNameLst>
                                          <p:attrName>ppt_h</p:attrName>
                                        </p:attrNameLst>
                                      </p:cBhvr>
                                      <p:tavLst>
                                        <p:tav tm="0">
                                          <p:val>
                                            <p:strVal val="#ppt_h/20"/>
                                          </p:val>
                                        </p:tav>
                                        <p:tav tm="50000">
                                          <p:val>
                                            <p:strVal val="#ppt_h/20"/>
                                          </p:val>
                                        </p:tav>
                                        <p:tav tm="100000">
                                          <p:val>
                                            <p:strVal val="#ppt_h"/>
                                          </p:val>
                                        </p:tav>
                                      </p:tavLst>
                                    </p:anim>
                                    <p:anim calcmode="lin" valueType="num">
                                      <p:cBhvr>
                                        <p:cTn id="109" dur="500" fill="hold"/>
                                        <p:tgtEl>
                                          <p:spTgt spid="529420"/>
                                        </p:tgtEl>
                                        <p:attrNameLst>
                                          <p:attrName>ppt_w</p:attrName>
                                        </p:attrNameLst>
                                      </p:cBhvr>
                                      <p:tavLst>
                                        <p:tav tm="0">
                                          <p:val>
                                            <p:strVal val="#ppt_w+.3"/>
                                          </p:val>
                                        </p:tav>
                                        <p:tav tm="50000">
                                          <p:val>
                                            <p:strVal val="#ppt_w+.3"/>
                                          </p:val>
                                        </p:tav>
                                        <p:tav tm="100000">
                                          <p:val>
                                            <p:strVal val="#ppt_w"/>
                                          </p:val>
                                        </p:tav>
                                      </p:tavLst>
                                    </p:anim>
                                    <p:anim calcmode="lin" valueType="num">
                                      <p:cBhvr>
                                        <p:cTn id="110" dur="500" fill="hold"/>
                                        <p:tgtEl>
                                          <p:spTgt spid="529420"/>
                                        </p:tgtEl>
                                        <p:attrNameLst>
                                          <p:attrName>ppt_x</p:attrName>
                                        </p:attrNameLst>
                                      </p:cBhvr>
                                      <p:tavLst>
                                        <p:tav tm="0">
                                          <p:val>
                                            <p:strVal val="#ppt_x-.3"/>
                                          </p:val>
                                        </p:tav>
                                        <p:tav tm="50000">
                                          <p:val>
                                            <p:strVal val="#ppt_x"/>
                                          </p:val>
                                        </p:tav>
                                        <p:tav tm="100000">
                                          <p:val>
                                            <p:strVal val="#ppt_x"/>
                                          </p:val>
                                        </p:tav>
                                      </p:tavLst>
                                    </p:anim>
                                    <p:anim calcmode="lin" valueType="num">
                                      <p:cBhvr>
                                        <p:cTn id="111" dur="500" fill="hold"/>
                                        <p:tgtEl>
                                          <p:spTgt spid="529420"/>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7" presetClass="entr" presetSubtype="10" fill="hold" grpId="0" nodeType="clickEffect">
                                  <p:stCondLst>
                                    <p:cond delay="0"/>
                                  </p:stCondLst>
                                  <p:childTnLst>
                                    <p:set>
                                      <p:cBhvr>
                                        <p:cTn id="115" dur="1" fill="hold">
                                          <p:stCondLst>
                                            <p:cond delay="0"/>
                                          </p:stCondLst>
                                        </p:cTn>
                                        <p:tgtEl>
                                          <p:spTgt spid="529446"/>
                                        </p:tgtEl>
                                        <p:attrNameLst>
                                          <p:attrName>style.visibility</p:attrName>
                                        </p:attrNameLst>
                                      </p:cBhvr>
                                      <p:to>
                                        <p:strVal val="visible"/>
                                      </p:to>
                                    </p:set>
                                    <p:anim calcmode="lin" valueType="num">
                                      <p:cBhvr>
                                        <p:cTn id="116" dur="500" fill="hold"/>
                                        <p:tgtEl>
                                          <p:spTgt spid="529446"/>
                                        </p:tgtEl>
                                        <p:attrNameLst>
                                          <p:attrName>ppt_w</p:attrName>
                                        </p:attrNameLst>
                                      </p:cBhvr>
                                      <p:tavLst>
                                        <p:tav tm="0">
                                          <p:val>
                                            <p:fltVal val="0"/>
                                          </p:val>
                                        </p:tav>
                                        <p:tav tm="100000">
                                          <p:val>
                                            <p:strVal val="#ppt_w"/>
                                          </p:val>
                                        </p:tav>
                                      </p:tavLst>
                                    </p:anim>
                                    <p:anim calcmode="lin" valueType="num">
                                      <p:cBhvr>
                                        <p:cTn id="117" dur="500" fill="hold"/>
                                        <p:tgtEl>
                                          <p:spTgt spid="529446"/>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529430"/>
                                        </p:tgtEl>
                                        <p:attrNameLst>
                                          <p:attrName>style.visibility</p:attrName>
                                        </p:attrNameLst>
                                      </p:cBhvr>
                                      <p:to>
                                        <p:strVal val="visible"/>
                                      </p:to>
                                    </p:set>
                                    <p:anim calcmode="lin" valueType="num">
                                      <p:cBhvr>
                                        <p:cTn id="122" dur="500" fill="hold"/>
                                        <p:tgtEl>
                                          <p:spTgt spid="529430"/>
                                        </p:tgtEl>
                                        <p:attrNameLst>
                                          <p:attrName>ppt_w</p:attrName>
                                        </p:attrNameLst>
                                      </p:cBhvr>
                                      <p:tavLst>
                                        <p:tav tm="0">
                                          <p:val>
                                            <p:fltVal val="0"/>
                                          </p:val>
                                        </p:tav>
                                        <p:tav tm="100000">
                                          <p:val>
                                            <p:strVal val="#ppt_w"/>
                                          </p:val>
                                        </p:tav>
                                      </p:tavLst>
                                    </p:anim>
                                    <p:anim calcmode="lin" valueType="num">
                                      <p:cBhvr>
                                        <p:cTn id="123" dur="500" fill="hold"/>
                                        <p:tgtEl>
                                          <p:spTgt spid="529430"/>
                                        </p:tgtEl>
                                        <p:attrNameLst>
                                          <p:attrName>ppt_h</p:attrName>
                                        </p:attrNameLst>
                                      </p:cBhvr>
                                      <p:tavLst>
                                        <p:tav tm="0">
                                          <p:val>
                                            <p:fltVal val="0"/>
                                          </p:val>
                                        </p:tav>
                                        <p:tav tm="100000">
                                          <p:val>
                                            <p:strVal val="#ppt_h"/>
                                          </p:val>
                                        </p:tav>
                                      </p:tavLst>
                                    </p:anim>
                                    <p:animEffect transition="in" filter="fade">
                                      <p:cBhvr>
                                        <p:cTn id="124" dur="500"/>
                                        <p:tgtEl>
                                          <p:spTgt spid="529430"/>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xit" presetSubtype="0" fill="hold" grpId="1" nodeType="clickEffect">
                                  <p:stCondLst>
                                    <p:cond delay="0"/>
                                  </p:stCondLst>
                                  <p:childTnLst>
                                    <p:animEffect transition="out" filter="dissolve">
                                      <p:cBhvr>
                                        <p:cTn id="128" dur="500"/>
                                        <p:tgtEl>
                                          <p:spTgt spid="529430"/>
                                        </p:tgtEl>
                                      </p:cBhvr>
                                    </p:animEffect>
                                    <p:set>
                                      <p:cBhvr>
                                        <p:cTn id="129" dur="1" fill="hold">
                                          <p:stCondLst>
                                            <p:cond delay="499"/>
                                          </p:stCondLst>
                                        </p:cTn>
                                        <p:tgtEl>
                                          <p:spTgt spid="529430"/>
                                        </p:tgtEl>
                                        <p:attrNameLst>
                                          <p:attrName>style.visibility</p:attrName>
                                        </p:attrNameLst>
                                      </p:cBhvr>
                                      <p:to>
                                        <p:strVal val="hidden"/>
                                      </p:to>
                                    </p:set>
                                  </p:childTnLst>
                                </p:cTn>
                              </p:par>
                            </p:childTnLst>
                          </p:cTn>
                        </p:par>
                        <p:par>
                          <p:cTn id="130" fill="hold">
                            <p:stCondLst>
                              <p:cond delay="500"/>
                            </p:stCondLst>
                            <p:childTnLst>
                              <p:par>
                                <p:cTn id="131" presetID="9" presetClass="entr" presetSubtype="0" fill="hold" grpId="0" nodeType="afterEffect">
                                  <p:stCondLst>
                                    <p:cond delay="0"/>
                                  </p:stCondLst>
                                  <p:childTnLst>
                                    <p:set>
                                      <p:cBhvr>
                                        <p:cTn id="132" dur="1" fill="hold">
                                          <p:stCondLst>
                                            <p:cond delay="0"/>
                                          </p:stCondLst>
                                        </p:cTn>
                                        <p:tgtEl>
                                          <p:spTgt spid="529463"/>
                                        </p:tgtEl>
                                        <p:attrNameLst>
                                          <p:attrName>style.visibility</p:attrName>
                                        </p:attrNameLst>
                                      </p:cBhvr>
                                      <p:to>
                                        <p:strVal val="visible"/>
                                      </p:to>
                                    </p:set>
                                    <p:animEffect transition="in" filter="dissolve">
                                      <p:cBhvr>
                                        <p:cTn id="133" dur="500"/>
                                        <p:tgtEl>
                                          <p:spTgt spid="529463"/>
                                        </p:tgtEl>
                                      </p:cBhvr>
                                    </p:animEffect>
                                  </p:childTnLst>
                                </p:cTn>
                              </p:par>
                            </p:childTnLst>
                          </p:cTn>
                        </p:par>
                      </p:childTnLst>
                    </p:cTn>
                  </p:par>
                  <p:par>
                    <p:cTn id="134" fill="hold">
                      <p:stCondLst>
                        <p:cond delay="indefinite"/>
                      </p:stCondLst>
                      <p:childTnLst>
                        <p:par>
                          <p:cTn id="135" fill="hold">
                            <p:stCondLst>
                              <p:cond delay="0"/>
                            </p:stCondLst>
                            <p:childTnLst>
                              <p:par>
                                <p:cTn id="136" presetID="39" presetClass="entr" presetSubtype="0" accel="100000" fill="hold" grpId="0" nodeType="clickEffect">
                                  <p:stCondLst>
                                    <p:cond delay="0"/>
                                  </p:stCondLst>
                                  <p:childTnLst>
                                    <p:set>
                                      <p:cBhvr>
                                        <p:cTn id="137" dur="1" fill="hold">
                                          <p:stCondLst>
                                            <p:cond delay="0"/>
                                          </p:stCondLst>
                                        </p:cTn>
                                        <p:tgtEl>
                                          <p:spTgt spid="529422"/>
                                        </p:tgtEl>
                                        <p:attrNameLst>
                                          <p:attrName>style.visibility</p:attrName>
                                        </p:attrNameLst>
                                      </p:cBhvr>
                                      <p:to>
                                        <p:strVal val="visible"/>
                                      </p:to>
                                    </p:set>
                                    <p:anim calcmode="lin" valueType="num">
                                      <p:cBhvr>
                                        <p:cTn id="138" dur="500" fill="hold"/>
                                        <p:tgtEl>
                                          <p:spTgt spid="529422"/>
                                        </p:tgtEl>
                                        <p:attrNameLst>
                                          <p:attrName>ppt_h</p:attrName>
                                        </p:attrNameLst>
                                      </p:cBhvr>
                                      <p:tavLst>
                                        <p:tav tm="0">
                                          <p:val>
                                            <p:strVal val="#ppt_h/20"/>
                                          </p:val>
                                        </p:tav>
                                        <p:tav tm="50000">
                                          <p:val>
                                            <p:strVal val="#ppt_h/20"/>
                                          </p:val>
                                        </p:tav>
                                        <p:tav tm="100000">
                                          <p:val>
                                            <p:strVal val="#ppt_h"/>
                                          </p:val>
                                        </p:tav>
                                      </p:tavLst>
                                    </p:anim>
                                    <p:anim calcmode="lin" valueType="num">
                                      <p:cBhvr>
                                        <p:cTn id="139" dur="500" fill="hold"/>
                                        <p:tgtEl>
                                          <p:spTgt spid="529422"/>
                                        </p:tgtEl>
                                        <p:attrNameLst>
                                          <p:attrName>ppt_w</p:attrName>
                                        </p:attrNameLst>
                                      </p:cBhvr>
                                      <p:tavLst>
                                        <p:tav tm="0">
                                          <p:val>
                                            <p:strVal val="#ppt_w+.3"/>
                                          </p:val>
                                        </p:tav>
                                        <p:tav tm="50000">
                                          <p:val>
                                            <p:strVal val="#ppt_w+.3"/>
                                          </p:val>
                                        </p:tav>
                                        <p:tav tm="100000">
                                          <p:val>
                                            <p:strVal val="#ppt_w"/>
                                          </p:val>
                                        </p:tav>
                                      </p:tavLst>
                                    </p:anim>
                                    <p:anim calcmode="lin" valueType="num">
                                      <p:cBhvr>
                                        <p:cTn id="140" dur="500" fill="hold"/>
                                        <p:tgtEl>
                                          <p:spTgt spid="529422"/>
                                        </p:tgtEl>
                                        <p:attrNameLst>
                                          <p:attrName>ppt_x</p:attrName>
                                        </p:attrNameLst>
                                      </p:cBhvr>
                                      <p:tavLst>
                                        <p:tav tm="0">
                                          <p:val>
                                            <p:strVal val="#ppt_x-.3"/>
                                          </p:val>
                                        </p:tav>
                                        <p:tav tm="50000">
                                          <p:val>
                                            <p:strVal val="#ppt_x"/>
                                          </p:val>
                                        </p:tav>
                                        <p:tav tm="100000">
                                          <p:val>
                                            <p:strVal val="#ppt_x"/>
                                          </p:val>
                                        </p:tav>
                                      </p:tavLst>
                                    </p:anim>
                                    <p:anim calcmode="lin" valueType="num">
                                      <p:cBhvr>
                                        <p:cTn id="141" dur="500" fill="hold"/>
                                        <p:tgtEl>
                                          <p:spTgt spid="529422"/>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7" presetClass="entr" presetSubtype="10" fill="hold" grpId="0" nodeType="clickEffect">
                                  <p:stCondLst>
                                    <p:cond delay="0"/>
                                  </p:stCondLst>
                                  <p:childTnLst>
                                    <p:set>
                                      <p:cBhvr>
                                        <p:cTn id="145" dur="1" fill="hold">
                                          <p:stCondLst>
                                            <p:cond delay="0"/>
                                          </p:stCondLst>
                                        </p:cTn>
                                        <p:tgtEl>
                                          <p:spTgt spid="529448"/>
                                        </p:tgtEl>
                                        <p:attrNameLst>
                                          <p:attrName>style.visibility</p:attrName>
                                        </p:attrNameLst>
                                      </p:cBhvr>
                                      <p:to>
                                        <p:strVal val="visible"/>
                                      </p:to>
                                    </p:set>
                                    <p:anim calcmode="lin" valueType="num">
                                      <p:cBhvr>
                                        <p:cTn id="146" dur="500" fill="hold"/>
                                        <p:tgtEl>
                                          <p:spTgt spid="529448"/>
                                        </p:tgtEl>
                                        <p:attrNameLst>
                                          <p:attrName>ppt_w</p:attrName>
                                        </p:attrNameLst>
                                      </p:cBhvr>
                                      <p:tavLst>
                                        <p:tav tm="0">
                                          <p:val>
                                            <p:fltVal val="0"/>
                                          </p:val>
                                        </p:tav>
                                        <p:tav tm="100000">
                                          <p:val>
                                            <p:strVal val="#ppt_w"/>
                                          </p:val>
                                        </p:tav>
                                      </p:tavLst>
                                    </p:anim>
                                    <p:anim calcmode="lin" valueType="num">
                                      <p:cBhvr>
                                        <p:cTn id="147" dur="500" fill="hold"/>
                                        <p:tgtEl>
                                          <p:spTgt spid="529448"/>
                                        </p:tgtEl>
                                        <p:attrNameLst>
                                          <p:attrName>ppt_h</p:attrName>
                                        </p:attrNameLst>
                                      </p:cBhvr>
                                      <p:tavLst>
                                        <p:tav tm="0">
                                          <p:val>
                                            <p:strVal val="#ppt_h"/>
                                          </p:val>
                                        </p:tav>
                                        <p:tav tm="100000">
                                          <p:val>
                                            <p:strVal val="#ppt_h"/>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529432"/>
                                        </p:tgtEl>
                                        <p:attrNameLst>
                                          <p:attrName>style.visibility</p:attrName>
                                        </p:attrNameLst>
                                      </p:cBhvr>
                                      <p:to>
                                        <p:strVal val="visible"/>
                                      </p:to>
                                    </p:set>
                                    <p:animEffect transition="in" filter="dissolve">
                                      <p:cBhvr>
                                        <p:cTn id="152" dur="500"/>
                                        <p:tgtEl>
                                          <p:spTgt spid="529432"/>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xit" presetSubtype="0" fill="hold" grpId="1" nodeType="clickEffect">
                                  <p:stCondLst>
                                    <p:cond delay="0"/>
                                  </p:stCondLst>
                                  <p:childTnLst>
                                    <p:animEffect transition="out" filter="dissolve">
                                      <p:cBhvr>
                                        <p:cTn id="156" dur="500"/>
                                        <p:tgtEl>
                                          <p:spTgt spid="529432"/>
                                        </p:tgtEl>
                                      </p:cBhvr>
                                    </p:animEffect>
                                    <p:set>
                                      <p:cBhvr>
                                        <p:cTn id="157" dur="1" fill="hold">
                                          <p:stCondLst>
                                            <p:cond delay="499"/>
                                          </p:stCondLst>
                                        </p:cTn>
                                        <p:tgtEl>
                                          <p:spTgt spid="529432"/>
                                        </p:tgtEl>
                                        <p:attrNameLst>
                                          <p:attrName>style.visibility</p:attrName>
                                        </p:attrNameLst>
                                      </p:cBhvr>
                                      <p:to>
                                        <p:strVal val="hidden"/>
                                      </p:to>
                                    </p:set>
                                  </p:childTnLst>
                                </p:cTn>
                              </p:par>
                            </p:childTnLst>
                          </p:cTn>
                        </p:par>
                        <p:par>
                          <p:cTn id="158" fill="hold">
                            <p:stCondLst>
                              <p:cond delay="500"/>
                            </p:stCondLst>
                            <p:childTnLst>
                              <p:par>
                                <p:cTn id="159" presetID="9" presetClass="entr" presetSubtype="0" fill="hold" grpId="0" nodeType="afterEffect">
                                  <p:stCondLst>
                                    <p:cond delay="0"/>
                                  </p:stCondLst>
                                  <p:childTnLst>
                                    <p:set>
                                      <p:cBhvr>
                                        <p:cTn id="160" dur="1" fill="hold">
                                          <p:stCondLst>
                                            <p:cond delay="0"/>
                                          </p:stCondLst>
                                        </p:cTn>
                                        <p:tgtEl>
                                          <p:spTgt spid="529464"/>
                                        </p:tgtEl>
                                        <p:attrNameLst>
                                          <p:attrName>style.visibility</p:attrName>
                                        </p:attrNameLst>
                                      </p:cBhvr>
                                      <p:to>
                                        <p:strVal val="visible"/>
                                      </p:to>
                                    </p:set>
                                    <p:animEffect transition="in" filter="dissolve">
                                      <p:cBhvr>
                                        <p:cTn id="161" dur="500"/>
                                        <p:tgtEl>
                                          <p:spTgt spid="529464"/>
                                        </p:tgtEl>
                                      </p:cBhvr>
                                    </p:animEffect>
                                  </p:childTnLst>
                                </p:cTn>
                              </p:par>
                            </p:childTnLst>
                          </p:cTn>
                        </p:par>
                      </p:childTnLst>
                    </p:cTn>
                  </p:par>
                  <p:par>
                    <p:cTn id="162" fill="hold">
                      <p:stCondLst>
                        <p:cond delay="indefinite"/>
                      </p:stCondLst>
                      <p:childTnLst>
                        <p:par>
                          <p:cTn id="163" fill="hold">
                            <p:stCondLst>
                              <p:cond delay="0"/>
                            </p:stCondLst>
                            <p:childTnLst>
                              <p:par>
                                <p:cTn id="164" presetID="39" presetClass="entr" presetSubtype="0" accel="100000" fill="hold" grpId="0" nodeType="clickEffect">
                                  <p:stCondLst>
                                    <p:cond delay="0"/>
                                  </p:stCondLst>
                                  <p:childTnLst>
                                    <p:set>
                                      <p:cBhvr>
                                        <p:cTn id="165" dur="1" fill="hold">
                                          <p:stCondLst>
                                            <p:cond delay="0"/>
                                          </p:stCondLst>
                                        </p:cTn>
                                        <p:tgtEl>
                                          <p:spTgt spid="529424"/>
                                        </p:tgtEl>
                                        <p:attrNameLst>
                                          <p:attrName>style.visibility</p:attrName>
                                        </p:attrNameLst>
                                      </p:cBhvr>
                                      <p:to>
                                        <p:strVal val="visible"/>
                                      </p:to>
                                    </p:set>
                                    <p:anim calcmode="lin" valueType="num">
                                      <p:cBhvr>
                                        <p:cTn id="166" dur="500" fill="hold"/>
                                        <p:tgtEl>
                                          <p:spTgt spid="529424"/>
                                        </p:tgtEl>
                                        <p:attrNameLst>
                                          <p:attrName>ppt_h</p:attrName>
                                        </p:attrNameLst>
                                      </p:cBhvr>
                                      <p:tavLst>
                                        <p:tav tm="0">
                                          <p:val>
                                            <p:strVal val="#ppt_h/20"/>
                                          </p:val>
                                        </p:tav>
                                        <p:tav tm="50000">
                                          <p:val>
                                            <p:strVal val="#ppt_h/20"/>
                                          </p:val>
                                        </p:tav>
                                        <p:tav tm="100000">
                                          <p:val>
                                            <p:strVal val="#ppt_h"/>
                                          </p:val>
                                        </p:tav>
                                      </p:tavLst>
                                    </p:anim>
                                    <p:anim calcmode="lin" valueType="num">
                                      <p:cBhvr>
                                        <p:cTn id="167" dur="500" fill="hold"/>
                                        <p:tgtEl>
                                          <p:spTgt spid="529424"/>
                                        </p:tgtEl>
                                        <p:attrNameLst>
                                          <p:attrName>ppt_w</p:attrName>
                                        </p:attrNameLst>
                                      </p:cBhvr>
                                      <p:tavLst>
                                        <p:tav tm="0">
                                          <p:val>
                                            <p:strVal val="#ppt_w+.3"/>
                                          </p:val>
                                        </p:tav>
                                        <p:tav tm="50000">
                                          <p:val>
                                            <p:strVal val="#ppt_w+.3"/>
                                          </p:val>
                                        </p:tav>
                                        <p:tav tm="100000">
                                          <p:val>
                                            <p:strVal val="#ppt_w"/>
                                          </p:val>
                                        </p:tav>
                                      </p:tavLst>
                                    </p:anim>
                                    <p:anim calcmode="lin" valueType="num">
                                      <p:cBhvr>
                                        <p:cTn id="168" dur="500" fill="hold"/>
                                        <p:tgtEl>
                                          <p:spTgt spid="529424"/>
                                        </p:tgtEl>
                                        <p:attrNameLst>
                                          <p:attrName>ppt_x</p:attrName>
                                        </p:attrNameLst>
                                      </p:cBhvr>
                                      <p:tavLst>
                                        <p:tav tm="0">
                                          <p:val>
                                            <p:strVal val="#ppt_x-.3"/>
                                          </p:val>
                                        </p:tav>
                                        <p:tav tm="50000">
                                          <p:val>
                                            <p:strVal val="#ppt_x"/>
                                          </p:val>
                                        </p:tav>
                                        <p:tav tm="100000">
                                          <p:val>
                                            <p:strVal val="#ppt_x"/>
                                          </p:val>
                                        </p:tav>
                                      </p:tavLst>
                                    </p:anim>
                                    <p:anim calcmode="lin" valueType="num">
                                      <p:cBhvr>
                                        <p:cTn id="169" dur="500" fill="hold"/>
                                        <p:tgtEl>
                                          <p:spTgt spid="529424"/>
                                        </p:tgtEl>
                                        <p:attrNameLst>
                                          <p:attrName>ppt_y</p:attrName>
                                        </p:attrNameLst>
                                      </p:cBhvr>
                                      <p:tavLst>
                                        <p:tav tm="0">
                                          <p:val>
                                            <p:strVal val="#ppt_y"/>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7" presetClass="entr" presetSubtype="10" fill="hold" grpId="0" nodeType="clickEffect">
                                  <p:stCondLst>
                                    <p:cond delay="0"/>
                                  </p:stCondLst>
                                  <p:childTnLst>
                                    <p:set>
                                      <p:cBhvr>
                                        <p:cTn id="173" dur="1" fill="hold">
                                          <p:stCondLst>
                                            <p:cond delay="0"/>
                                          </p:stCondLst>
                                        </p:cTn>
                                        <p:tgtEl>
                                          <p:spTgt spid="529450"/>
                                        </p:tgtEl>
                                        <p:attrNameLst>
                                          <p:attrName>style.visibility</p:attrName>
                                        </p:attrNameLst>
                                      </p:cBhvr>
                                      <p:to>
                                        <p:strVal val="visible"/>
                                      </p:to>
                                    </p:set>
                                    <p:anim calcmode="lin" valueType="num">
                                      <p:cBhvr>
                                        <p:cTn id="174" dur="500" fill="hold"/>
                                        <p:tgtEl>
                                          <p:spTgt spid="529450"/>
                                        </p:tgtEl>
                                        <p:attrNameLst>
                                          <p:attrName>ppt_w</p:attrName>
                                        </p:attrNameLst>
                                      </p:cBhvr>
                                      <p:tavLst>
                                        <p:tav tm="0">
                                          <p:val>
                                            <p:fltVal val="0"/>
                                          </p:val>
                                        </p:tav>
                                        <p:tav tm="100000">
                                          <p:val>
                                            <p:strVal val="#ppt_w"/>
                                          </p:val>
                                        </p:tav>
                                      </p:tavLst>
                                    </p:anim>
                                    <p:anim calcmode="lin" valueType="num">
                                      <p:cBhvr>
                                        <p:cTn id="175" dur="500" fill="hold"/>
                                        <p:tgtEl>
                                          <p:spTgt spid="529450"/>
                                        </p:tgtEl>
                                        <p:attrNameLst>
                                          <p:attrName>ppt_h</p:attrName>
                                        </p:attrNameLst>
                                      </p:cBhvr>
                                      <p:tavLst>
                                        <p:tav tm="0">
                                          <p:val>
                                            <p:strVal val="#ppt_h"/>
                                          </p:val>
                                        </p:tav>
                                        <p:tav tm="100000">
                                          <p:val>
                                            <p:strVal val="#ppt_h"/>
                                          </p:val>
                                        </p:tav>
                                      </p:tavLst>
                                    </p:anim>
                                  </p:childTnLst>
                                </p:cTn>
                              </p:par>
                            </p:childTnLst>
                          </p:cTn>
                        </p:par>
                      </p:childTnLst>
                    </p:cTn>
                  </p:par>
                  <p:par>
                    <p:cTn id="176" fill="hold">
                      <p:stCondLst>
                        <p:cond delay="indefinite"/>
                      </p:stCondLst>
                      <p:childTnLst>
                        <p:par>
                          <p:cTn id="177" fill="hold">
                            <p:stCondLst>
                              <p:cond delay="0"/>
                            </p:stCondLst>
                            <p:childTnLst>
                              <p:par>
                                <p:cTn id="178" presetID="9" presetClass="entr" presetSubtype="0" fill="hold" grpId="0" nodeType="clickEffect">
                                  <p:stCondLst>
                                    <p:cond delay="0"/>
                                  </p:stCondLst>
                                  <p:childTnLst>
                                    <p:set>
                                      <p:cBhvr>
                                        <p:cTn id="179" dur="1" fill="hold">
                                          <p:stCondLst>
                                            <p:cond delay="0"/>
                                          </p:stCondLst>
                                        </p:cTn>
                                        <p:tgtEl>
                                          <p:spTgt spid="529434"/>
                                        </p:tgtEl>
                                        <p:attrNameLst>
                                          <p:attrName>style.visibility</p:attrName>
                                        </p:attrNameLst>
                                      </p:cBhvr>
                                      <p:to>
                                        <p:strVal val="visible"/>
                                      </p:to>
                                    </p:set>
                                    <p:animEffect transition="in" filter="dissolve">
                                      <p:cBhvr>
                                        <p:cTn id="180" dur="500"/>
                                        <p:tgtEl>
                                          <p:spTgt spid="529434"/>
                                        </p:tgtEl>
                                      </p:cBhvr>
                                    </p:animEffect>
                                  </p:childTnLst>
                                </p:cTn>
                              </p:par>
                            </p:childTnLst>
                          </p:cTn>
                        </p:par>
                      </p:childTnLst>
                    </p:cTn>
                  </p:par>
                  <p:par>
                    <p:cTn id="181" fill="hold">
                      <p:stCondLst>
                        <p:cond delay="indefinite"/>
                      </p:stCondLst>
                      <p:childTnLst>
                        <p:par>
                          <p:cTn id="182" fill="hold">
                            <p:stCondLst>
                              <p:cond delay="0"/>
                            </p:stCondLst>
                            <p:childTnLst>
                              <p:par>
                                <p:cTn id="183" presetID="9" presetClass="exit" presetSubtype="0" fill="hold" grpId="1" nodeType="clickEffect">
                                  <p:stCondLst>
                                    <p:cond delay="0"/>
                                  </p:stCondLst>
                                  <p:childTnLst>
                                    <p:animEffect transition="out" filter="dissolve">
                                      <p:cBhvr>
                                        <p:cTn id="184" dur="500"/>
                                        <p:tgtEl>
                                          <p:spTgt spid="529434"/>
                                        </p:tgtEl>
                                      </p:cBhvr>
                                    </p:animEffect>
                                    <p:set>
                                      <p:cBhvr>
                                        <p:cTn id="185" dur="1" fill="hold">
                                          <p:stCondLst>
                                            <p:cond delay="499"/>
                                          </p:stCondLst>
                                        </p:cTn>
                                        <p:tgtEl>
                                          <p:spTgt spid="529434"/>
                                        </p:tgtEl>
                                        <p:attrNameLst>
                                          <p:attrName>style.visibility</p:attrName>
                                        </p:attrNameLst>
                                      </p:cBhvr>
                                      <p:to>
                                        <p:strVal val="hidden"/>
                                      </p:to>
                                    </p:set>
                                  </p:childTnLst>
                                </p:cTn>
                              </p:par>
                            </p:childTnLst>
                          </p:cTn>
                        </p:par>
                        <p:par>
                          <p:cTn id="186" fill="hold">
                            <p:stCondLst>
                              <p:cond delay="500"/>
                            </p:stCondLst>
                            <p:childTnLst>
                              <p:par>
                                <p:cTn id="187" presetID="9" presetClass="entr" presetSubtype="0" fill="hold" grpId="0" nodeType="afterEffect">
                                  <p:stCondLst>
                                    <p:cond delay="0"/>
                                  </p:stCondLst>
                                  <p:childTnLst>
                                    <p:set>
                                      <p:cBhvr>
                                        <p:cTn id="188" dur="1" fill="hold">
                                          <p:stCondLst>
                                            <p:cond delay="0"/>
                                          </p:stCondLst>
                                        </p:cTn>
                                        <p:tgtEl>
                                          <p:spTgt spid="529465"/>
                                        </p:tgtEl>
                                        <p:attrNameLst>
                                          <p:attrName>style.visibility</p:attrName>
                                        </p:attrNameLst>
                                      </p:cBhvr>
                                      <p:to>
                                        <p:strVal val="visible"/>
                                      </p:to>
                                    </p:set>
                                    <p:animEffect transition="in" filter="dissolve">
                                      <p:cBhvr>
                                        <p:cTn id="189" dur="500"/>
                                        <p:tgtEl>
                                          <p:spTgt spid="529465"/>
                                        </p:tgtEl>
                                      </p:cBhvr>
                                    </p:animEffect>
                                  </p:childTnLst>
                                </p:cTn>
                              </p:par>
                            </p:childTnLst>
                          </p:cTn>
                        </p:par>
                      </p:childTnLst>
                    </p:cTn>
                  </p:par>
                  <p:par>
                    <p:cTn id="190" fill="hold">
                      <p:stCondLst>
                        <p:cond delay="indefinite"/>
                      </p:stCondLst>
                      <p:childTnLst>
                        <p:par>
                          <p:cTn id="191" fill="hold">
                            <p:stCondLst>
                              <p:cond delay="0"/>
                            </p:stCondLst>
                            <p:childTnLst>
                              <p:par>
                                <p:cTn id="192" presetID="39" presetClass="entr" presetSubtype="0" accel="100000" fill="hold" grpId="0" nodeType="clickEffect">
                                  <p:stCondLst>
                                    <p:cond delay="0"/>
                                  </p:stCondLst>
                                  <p:childTnLst>
                                    <p:set>
                                      <p:cBhvr>
                                        <p:cTn id="193" dur="1" fill="hold">
                                          <p:stCondLst>
                                            <p:cond delay="0"/>
                                          </p:stCondLst>
                                        </p:cTn>
                                        <p:tgtEl>
                                          <p:spTgt spid="529426"/>
                                        </p:tgtEl>
                                        <p:attrNameLst>
                                          <p:attrName>style.visibility</p:attrName>
                                        </p:attrNameLst>
                                      </p:cBhvr>
                                      <p:to>
                                        <p:strVal val="visible"/>
                                      </p:to>
                                    </p:set>
                                    <p:anim calcmode="lin" valueType="num">
                                      <p:cBhvr>
                                        <p:cTn id="194" dur="500" fill="hold"/>
                                        <p:tgtEl>
                                          <p:spTgt spid="529426"/>
                                        </p:tgtEl>
                                        <p:attrNameLst>
                                          <p:attrName>ppt_h</p:attrName>
                                        </p:attrNameLst>
                                      </p:cBhvr>
                                      <p:tavLst>
                                        <p:tav tm="0">
                                          <p:val>
                                            <p:strVal val="#ppt_h/20"/>
                                          </p:val>
                                        </p:tav>
                                        <p:tav tm="50000">
                                          <p:val>
                                            <p:strVal val="#ppt_h/20"/>
                                          </p:val>
                                        </p:tav>
                                        <p:tav tm="100000">
                                          <p:val>
                                            <p:strVal val="#ppt_h"/>
                                          </p:val>
                                        </p:tav>
                                      </p:tavLst>
                                    </p:anim>
                                    <p:anim calcmode="lin" valueType="num">
                                      <p:cBhvr>
                                        <p:cTn id="195" dur="500" fill="hold"/>
                                        <p:tgtEl>
                                          <p:spTgt spid="529426"/>
                                        </p:tgtEl>
                                        <p:attrNameLst>
                                          <p:attrName>ppt_w</p:attrName>
                                        </p:attrNameLst>
                                      </p:cBhvr>
                                      <p:tavLst>
                                        <p:tav tm="0">
                                          <p:val>
                                            <p:strVal val="#ppt_w+.3"/>
                                          </p:val>
                                        </p:tav>
                                        <p:tav tm="50000">
                                          <p:val>
                                            <p:strVal val="#ppt_w+.3"/>
                                          </p:val>
                                        </p:tav>
                                        <p:tav tm="100000">
                                          <p:val>
                                            <p:strVal val="#ppt_w"/>
                                          </p:val>
                                        </p:tav>
                                      </p:tavLst>
                                    </p:anim>
                                    <p:anim calcmode="lin" valueType="num">
                                      <p:cBhvr>
                                        <p:cTn id="196" dur="500" fill="hold"/>
                                        <p:tgtEl>
                                          <p:spTgt spid="529426"/>
                                        </p:tgtEl>
                                        <p:attrNameLst>
                                          <p:attrName>ppt_x</p:attrName>
                                        </p:attrNameLst>
                                      </p:cBhvr>
                                      <p:tavLst>
                                        <p:tav tm="0">
                                          <p:val>
                                            <p:strVal val="#ppt_x-.3"/>
                                          </p:val>
                                        </p:tav>
                                        <p:tav tm="50000">
                                          <p:val>
                                            <p:strVal val="#ppt_x"/>
                                          </p:val>
                                        </p:tav>
                                        <p:tav tm="100000">
                                          <p:val>
                                            <p:strVal val="#ppt_x"/>
                                          </p:val>
                                        </p:tav>
                                      </p:tavLst>
                                    </p:anim>
                                    <p:anim calcmode="lin" valueType="num">
                                      <p:cBhvr>
                                        <p:cTn id="197" dur="500" fill="hold"/>
                                        <p:tgtEl>
                                          <p:spTgt spid="529426"/>
                                        </p:tgtEl>
                                        <p:attrNameLst>
                                          <p:attrName>ppt_y</p:attrName>
                                        </p:attrNameLst>
                                      </p:cBhvr>
                                      <p:tavLst>
                                        <p:tav tm="0">
                                          <p:val>
                                            <p:strVal val="#ppt_y"/>
                                          </p:val>
                                        </p:tav>
                                        <p:tav tm="100000">
                                          <p:val>
                                            <p:strVal val="#ppt_y"/>
                                          </p:val>
                                        </p:tav>
                                      </p:tavLst>
                                    </p:anim>
                                  </p:childTnLst>
                                </p:cTn>
                              </p:par>
                            </p:childTnLst>
                          </p:cTn>
                        </p:par>
                        <p:par>
                          <p:cTn id="198" fill="hold">
                            <p:stCondLst>
                              <p:cond delay="500"/>
                            </p:stCondLst>
                            <p:childTnLst>
                              <p:par>
                                <p:cTn id="199" presetID="10" presetClass="entr" presetSubtype="0" fill="hold" grpId="0" nodeType="afterEffect">
                                  <p:stCondLst>
                                    <p:cond delay="0"/>
                                  </p:stCondLst>
                                  <p:childTnLst>
                                    <p:set>
                                      <p:cBhvr>
                                        <p:cTn id="200" dur="1" fill="hold">
                                          <p:stCondLst>
                                            <p:cond delay="0"/>
                                          </p:stCondLst>
                                        </p:cTn>
                                        <p:tgtEl>
                                          <p:spTgt spid="529414"/>
                                        </p:tgtEl>
                                        <p:attrNameLst>
                                          <p:attrName>style.visibility</p:attrName>
                                        </p:attrNameLst>
                                      </p:cBhvr>
                                      <p:to>
                                        <p:strVal val="visible"/>
                                      </p:to>
                                    </p:set>
                                    <p:animEffect transition="in" filter="fade">
                                      <p:cBhvr>
                                        <p:cTn id="201" dur="2000"/>
                                        <p:tgtEl>
                                          <p:spTgt spid="529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50" grpId="0"/>
      <p:bldP spid="529448" grpId="0"/>
      <p:bldP spid="529446" grpId="0"/>
      <p:bldP spid="529444" grpId="0"/>
      <p:bldP spid="529412" grpId="0" build="allAtOnce" animBg="1"/>
      <p:bldP spid="529413" grpId="0" animBg="1"/>
      <p:bldP spid="529414" grpId="0" animBg="1"/>
      <p:bldP spid="529418" grpId="0"/>
      <p:bldP spid="529420" grpId="0"/>
      <p:bldP spid="529422" grpId="0"/>
      <p:bldP spid="529424" grpId="0"/>
      <p:bldP spid="529426" grpId="0"/>
      <p:bldP spid="529428" grpId="0"/>
      <p:bldP spid="529428" grpId="1"/>
      <p:bldP spid="529430" grpId="0"/>
      <p:bldP spid="529430" grpId="1"/>
      <p:bldP spid="529432" grpId="0"/>
      <p:bldP spid="529432" grpId="1"/>
      <p:bldP spid="529434" grpId="0"/>
      <p:bldP spid="529434" grpId="1"/>
      <p:bldP spid="529436" grpId="0"/>
      <p:bldP spid="529438" grpId="0"/>
      <p:bldP spid="529440" grpId="0"/>
      <p:bldP spid="529452" grpId="0"/>
      <p:bldP spid="529454" grpId="0"/>
      <p:bldP spid="529456" grpId="0"/>
      <p:bldP spid="529458" grpId="0"/>
      <p:bldP spid="529462" grpId="0"/>
      <p:bldP spid="529463" grpId="0"/>
      <p:bldP spid="529464" grpId="0"/>
      <p:bldP spid="52946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9635" name="Rectangle 3"/>
          <p:cNvSpPr>
            <a:spLocks noChangeArrowheads="1"/>
          </p:cNvSpPr>
          <p:nvPr/>
        </p:nvSpPr>
        <p:spPr bwMode="auto">
          <a:xfrm>
            <a:off x="-663575" y="1736725"/>
            <a:ext cx="9144000" cy="0"/>
          </a:xfrm>
          <a:prstGeom prst="rect">
            <a:avLst/>
          </a:prstGeom>
          <a:noFill/>
          <a:ln w="9525">
            <a:noFill/>
            <a:miter lim="800000"/>
            <a:headEnd/>
            <a:tailEnd/>
          </a:ln>
        </p:spPr>
        <p:txBody>
          <a:bodyPr wrap="none" anchor="ctr">
            <a:spAutoFit/>
          </a:bodyPr>
          <a:lstStyle/>
          <a:p>
            <a:endParaRPr lang="en-US"/>
          </a:p>
        </p:txBody>
      </p:sp>
      <p:sp>
        <p:nvSpPr>
          <p:cNvPr id="69636" name="Rectangle 4"/>
          <p:cNvSpPr>
            <a:spLocks noChangeArrowheads="1"/>
          </p:cNvSpPr>
          <p:nvPr/>
        </p:nvSpPr>
        <p:spPr bwMode="auto">
          <a:xfrm>
            <a:off x="457200" y="1338263"/>
            <a:ext cx="4395788" cy="366712"/>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B. To find the formula, given the name:</a:t>
            </a:r>
            <a:endParaRPr lang="en-US" sz="2400">
              <a:latin typeface="Times New Roman" pitchFamily="18" charset="0"/>
              <a:ea typeface="Times New Roman" pitchFamily="18" charset="0"/>
              <a:cs typeface="Arial" charset="0"/>
            </a:endParaRPr>
          </a:p>
        </p:txBody>
      </p:sp>
      <p:sp>
        <p:nvSpPr>
          <p:cNvPr id="69637" name="Rectangle 5"/>
          <p:cNvSpPr>
            <a:spLocks noChangeArrowheads="1"/>
          </p:cNvSpPr>
          <p:nvPr/>
        </p:nvSpPr>
        <p:spPr bwMode="auto">
          <a:xfrm>
            <a:off x="7258050" y="2574925"/>
            <a:ext cx="957263" cy="1322388"/>
          </a:xfrm>
          <a:prstGeom prst="rect">
            <a:avLst/>
          </a:prstGeom>
          <a:solidFill>
            <a:schemeClr val="accent1">
              <a:alpha val="10196"/>
            </a:schemeClr>
          </a:solidFill>
          <a:ln w="9525">
            <a:solidFill>
              <a:srgbClr val="000000"/>
            </a:solidFill>
            <a:miter lim="800000"/>
            <a:headEnd/>
            <a:tailEnd/>
          </a:ln>
        </p:spPr>
        <p:txBody>
          <a:bodyPr/>
          <a:lstStyle/>
          <a:p>
            <a:endParaRPr lang="en-US"/>
          </a:p>
        </p:txBody>
      </p:sp>
      <p:sp>
        <p:nvSpPr>
          <p:cNvPr id="69638" name="Rectangle 6"/>
          <p:cNvSpPr>
            <a:spLocks noChangeArrowheads="1"/>
          </p:cNvSpPr>
          <p:nvPr/>
        </p:nvSpPr>
        <p:spPr bwMode="auto">
          <a:xfrm>
            <a:off x="942975" y="2195513"/>
            <a:ext cx="7177088" cy="1600200"/>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2. Balance charges to write formula.</a:t>
            </a:r>
          </a:p>
          <a:p>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cobalt (III) chloride	Co</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Cl</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CoCl</a:t>
            </a:r>
            <a:r>
              <a:rPr lang="en-US" sz="1800" baseline="-30000">
                <a:latin typeface="Arial" charset="0"/>
                <a:ea typeface="Times New Roman" pitchFamily="18" charset="0"/>
                <a:cs typeface="Arial" charset="0"/>
              </a:rPr>
              <a:t>3</a:t>
            </a:r>
            <a:endParaRPr lang="en-US" sz="900" baseline="-300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tin (IV) oxide		Sn</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  O</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SnO</a:t>
            </a:r>
            <a:r>
              <a:rPr lang="en-US" sz="1800" baseline="-30000">
                <a:latin typeface="Arial" charset="0"/>
                <a:ea typeface="Times New Roman" pitchFamily="18" charset="0"/>
                <a:cs typeface="Arial" charset="0"/>
              </a:rPr>
              <a:t>2</a:t>
            </a:r>
            <a:endParaRPr lang="en-US" sz="900" baseline="-30000">
              <a:latin typeface="Arial" charset="0"/>
              <a:ea typeface="Times New Roman" pitchFamily="18" charset="0"/>
              <a:cs typeface="Arial" charset="0"/>
            </a:endParaRPr>
          </a:p>
          <a:p>
            <a:pPr eaLnBrk="0" hangingPunct="0"/>
            <a:endParaRPr lang="en-US" sz="900">
              <a:latin typeface="Arial" charset="0"/>
              <a:ea typeface="Times New Roman" pitchFamily="18" charset="0"/>
              <a:cs typeface="Arial" charset="0"/>
            </a:endParaRPr>
          </a:p>
          <a:p>
            <a:pPr eaLnBrk="0" hangingPunct="0"/>
            <a:r>
              <a:rPr lang="en-US" sz="1800">
                <a:latin typeface="Arial" charset="0"/>
                <a:ea typeface="Times New Roman" pitchFamily="18" charset="0"/>
                <a:cs typeface="Arial" charset="0"/>
              </a:rPr>
              <a:t>	tin (II) oxide		Sn</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O</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SnO</a:t>
            </a:r>
            <a:endParaRPr lang="en-US" sz="2400">
              <a:latin typeface="Times New Roman" pitchFamily="18" charset="0"/>
              <a:ea typeface="Times New Roman" pitchFamily="18" charset="0"/>
              <a:cs typeface="Arial" charset="0"/>
            </a:endParaRPr>
          </a:p>
        </p:txBody>
      </p:sp>
      <p:sp>
        <p:nvSpPr>
          <p:cNvPr id="69639" name="Rectangle 7"/>
          <p:cNvSpPr>
            <a:spLocks noChangeArrowheads="1"/>
          </p:cNvSpPr>
          <p:nvPr/>
        </p:nvSpPr>
        <p:spPr bwMode="auto">
          <a:xfrm>
            <a:off x="941388" y="1841500"/>
            <a:ext cx="4413250" cy="366713"/>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1. Write symbols for the two types of 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609600"/>
            <a:ext cx="7772400" cy="1143000"/>
          </a:xfrm>
        </p:spPr>
        <p:txBody>
          <a:bodyPr/>
          <a:lstStyle/>
          <a:p>
            <a:pPr eaLnBrk="1" hangingPunct="1"/>
            <a:r>
              <a:rPr lang="en-US" smtClean="0">
                <a:latin typeface="Arial" charset="0"/>
              </a:rPr>
              <a:t>Four Types of Naming</a:t>
            </a:r>
          </a:p>
        </p:txBody>
      </p:sp>
      <p:sp>
        <p:nvSpPr>
          <p:cNvPr id="17411" name="Rectangle 3"/>
          <p:cNvSpPr>
            <a:spLocks noGrp="1" noChangeArrowheads="1"/>
          </p:cNvSpPr>
          <p:nvPr>
            <p:ph type="body" idx="1"/>
          </p:nvPr>
        </p:nvSpPr>
        <p:spPr>
          <a:xfrm>
            <a:off x="457200" y="2057400"/>
            <a:ext cx="7772400" cy="4114800"/>
          </a:xfrm>
        </p:spPr>
        <p:txBody>
          <a:bodyPr/>
          <a:lstStyle/>
          <a:p>
            <a:pPr eaLnBrk="1" hangingPunct="1"/>
            <a:r>
              <a:rPr lang="en-US" smtClean="0">
                <a:latin typeface="Arial" charset="0"/>
              </a:rPr>
              <a:t>Binary compounds</a:t>
            </a:r>
          </a:p>
          <a:p>
            <a:pPr eaLnBrk="1" hangingPunct="1"/>
            <a:endParaRPr lang="en-US" smtClean="0">
              <a:latin typeface="Arial" charset="0"/>
            </a:endParaRPr>
          </a:p>
          <a:p>
            <a:pPr eaLnBrk="1" hangingPunct="1"/>
            <a:r>
              <a:rPr lang="en-US" smtClean="0">
                <a:latin typeface="Arial" charset="0"/>
              </a:rPr>
              <a:t>Ternary compounds</a:t>
            </a:r>
          </a:p>
          <a:p>
            <a:pPr eaLnBrk="1" hangingPunct="1"/>
            <a:endParaRPr lang="en-US" smtClean="0">
              <a:latin typeface="Arial" charset="0"/>
            </a:endParaRPr>
          </a:p>
          <a:p>
            <a:pPr eaLnBrk="1" hangingPunct="1"/>
            <a:r>
              <a:rPr lang="en-US" smtClean="0">
                <a:latin typeface="Arial" charset="0"/>
              </a:rPr>
              <a:t>Coordination compounds</a:t>
            </a:r>
          </a:p>
          <a:p>
            <a:pPr eaLnBrk="1" hangingPunct="1">
              <a:buFontTx/>
              <a:buNone/>
            </a:pPr>
            <a:endParaRPr lang="en-US" smtClean="0">
              <a:latin typeface="Arial" charset="0"/>
            </a:endParaRPr>
          </a:p>
          <a:p>
            <a:pPr eaLnBrk="1" hangingPunct="1"/>
            <a:r>
              <a:rPr lang="en-US" smtClean="0">
                <a:latin typeface="Arial" charset="0"/>
              </a:rPr>
              <a:t>Organic compounds</a:t>
            </a:r>
          </a:p>
        </p:txBody>
      </p:sp>
      <p:sp>
        <p:nvSpPr>
          <p:cNvPr id="40964" name="Text Box 4"/>
          <p:cNvSpPr txBox="1">
            <a:spLocks noChangeArrowheads="1"/>
          </p:cNvSpPr>
          <p:nvPr/>
        </p:nvSpPr>
        <p:spPr bwMode="auto">
          <a:xfrm>
            <a:off x="4741863" y="2254250"/>
            <a:ext cx="3335337" cy="336550"/>
          </a:xfrm>
          <a:prstGeom prst="rect">
            <a:avLst/>
          </a:prstGeom>
          <a:noFill/>
          <a:ln w="9525">
            <a:noFill/>
            <a:miter lim="800000"/>
            <a:headEnd/>
            <a:tailEnd/>
          </a:ln>
        </p:spPr>
        <p:txBody>
          <a:bodyPr wrap="none">
            <a:spAutoFit/>
          </a:bodyPr>
          <a:lstStyle/>
          <a:p>
            <a:r>
              <a:rPr lang="en-US" sz="1600">
                <a:latin typeface="Arial" charset="0"/>
              </a:rPr>
              <a:t>Contain only two types of elements</a:t>
            </a:r>
          </a:p>
        </p:txBody>
      </p:sp>
      <p:sp>
        <p:nvSpPr>
          <p:cNvPr id="40965" name="Rectangle 5"/>
          <p:cNvSpPr>
            <a:spLocks noChangeArrowheads="1"/>
          </p:cNvSpPr>
          <p:nvPr/>
        </p:nvSpPr>
        <p:spPr bwMode="auto">
          <a:xfrm>
            <a:off x="4724400" y="5759450"/>
            <a:ext cx="3962400" cy="336550"/>
          </a:xfrm>
          <a:prstGeom prst="rect">
            <a:avLst/>
          </a:prstGeom>
          <a:noFill/>
          <a:ln w="9525">
            <a:noFill/>
            <a:miter lim="800000"/>
            <a:headEnd/>
            <a:tailEnd/>
          </a:ln>
        </p:spPr>
        <p:txBody>
          <a:bodyPr>
            <a:spAutoFit/>
          </a:bodyPr>
          <a:lstStyle/>
          <a:p>
            <a:pPr>
              <a:spcBef>
                <a:spcPct val="50000"/>
              </a:spcBef>
            </a:pPr>
            <a:r>
              <a:rPr lang="en-US" sz="1600">
                <a:latin typeface="Arial" charset="0"/>
              </a:rPr>
              <a:t>We will cover these  in a separate unit</a:t>
            </a:r>
          </a:p>
        </p:txBody>
      </p:sp>
      <p:sp>
        <p:nvSpPr>
          <p:cNvPr id="40966" name="Rectangle 6"/>
          <p:cNvSpPr>
            <a:spLocks noChangeArrowheads="1"/>
          </p:cNvSpPr>
          <p:nvPr/>
        </p:nvSpPr>
        <p:spPr bwMode="auto">
          <a:xfrm>
            <a:off x="5743575" y="4584700"/>
            <a:ext cx="2486025" cy="336550"/>
          </a:xfrm>
          <a:prstGeom prst="rect">
            <a:avLst/>
          </a:prstGeom>
          <a:noFill/>
          <a:ln w="9525">
            <a:noFill/>
            <a:miter lim="800000"/>
            <a:headEnd/>
            <a:tailEnd/>
          </a:ln>
        </p:spPr>
        <p:txBody>
          <a:bodyPr wrap="none">
            <a:spAutoFit/>
          </a:bodyPr>
          <a:lstStyle/>
          <a:p>
            <a:pPr>
              <a:spcBef>
                <a:spcPct val="50000"/>
              </a:spcBef>
            </a:pPr>
            <a:r>
              <a:rPr lang="en-US" sz="1600">
                <a:latin typeface="Arial" charset="0"/>
              </a:rPr>
              <a:t>These will not be covered</a:t>
            </a:r>
          </a:p>
        </p:txBody>
      </p:sp>
      <p:sp>
        <p:nvSpPr>
          <p:cNvPr id="40968" name="Text Box 8"/>
          <p:cNvSpPr txBox="1">
            <a:spLocks noChangeArrowheads="1"/>
          </p:cNvSpPr>
          <p:nvPr/>
        </p:nvSpPr>
        <p:spPr bwMode="auto">
          <a:xfrm>
            <a:off x="4730750" y="3390900"/>
            <a:ext cx="3879850" cy="336550"/>
          </a:xfrm>
          <a:prstGeom prst="rect">
            <a:avLst/>
          </a:prstGeom>
          <a:noFill/>
          <a:ln w="9525">
            <a:noFill/>
            <a:miter lim="800000"/>
            <a:headEnd/>
            <a:tailEnd/>
          </a:ln>
        </p:spPr>
        <p:txBody>
          <a:bodyPr wrap="none">
            <a:spAutoFit/>
          </a:bodyPr>
          <a:lstStyle/>
          <a:p>
            <a:r>
              <a:rPr lang="en-US" sz="1600">
                <a:latin typeface="Arial" charset="0"/>
              </a:rPr>
              <a:t>Contain more than two types of elements</a:t>
            </a:r>
          </a:p>
        </p:txBody>
      </p:sp>
      <p:sp>
        <p:nvSpPr>
          <p:cNvPr id="17416" name="AutoShape 11">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17417" name="Picture 12" descr="j0205403[1]"/>
          <p:cNvPicPr>
            <a:picLocks noChangeAspect="1" noChangeArrowheads="1" noCrop="1"/>
          </p:cNvPicPr>
          <p:nvPr/>
        </p:nvPicPr>
        <p:blipFill>
          <a:blip r:embed="rId4" cstate="print"/>
          <a:srcRect/>
          <a:stretch>
            <a:fillRect/>
          </a:stretch>
        </p:blipFill>
        <p:spPr bwMode="auto">
          <a:xfrm>
            <a:off x="7467600" y="304800"/>
            <a:ext cx="14097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subTnLst>
                                    <p:animClr clrSpc="rgb" dir="cw">
                                      <p:cBhvr override="childStyle">
                                        <p:cTn dur="1" fill="hold" display="0" masterRel="nextClick" afterEffect="1"/>
                                        <p:tgtEl>
                                          <p:spTgt spid="40964"/>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8"/>
                                        </p:tgtEl>
                                        <p:attrNameLst>
                                          <p:attrName>style.visibility</p:attrName>
                                        </p:attrNameLst>
                                      </p:cBhvr>
                                      <p:to>
                                        <p:strVal val="visible"/>
                                      </p:to>
                                    </p:set>
                                  </p:childTnLst>
                                  <p:subTnLst>
                                    <p:animClr clrSpc="rgb" dir="cw">
                                      <p:cBhvr override="childStyle">
                                        <p:cTn dur="1" fill="hold" display="0" masterRel="nextClick" afterEffect="1"/>
                                        <p:tgtEl>
                                          <p:spTgt spid="40968"/>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6"/>
                                        </p:tgtEl>
                                        <p:attrNameLst>
                                          <p:attrName>style.visibility</p:attrName>
                                        </p:attrNameLst>
                                      </p:cBhvr>
                                      <p:to>
                                        <p:strVal val="visible"/>
                                      </p:to>
                                    </p:set>
                                  </p:childTnLst>
                                  <p:subTnLst>
                                    <p:animClr clrSpc="rgb" dir="cw">
                                      <p:cBhvr override="childStyle">
                                        <p:cTn dur="1" fill="hold" display="0" masterRel="nextClick" afterEffect="1"/>
                                        <p:tgtEl>
                                          <p:spTgt spid="40966"/>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5"/>
                                        </p:tgtEl>
                                        <p:attrNameLst>
                                          <p:attrName>style.visibility</p:attrName>
                                        </p:attrNameLst>
                                      </p:cBhvr>
                                      <p:to>
                                        <p:strVal val="visible"/>
                                      </p:to>
                                    </p:set>
                                  </p:childTnLst>
                                  <p:subTnLst>
                                    <p:animClr clrSpc="rgb" dir="cw">
                                      <p:cBhvr override="childStyle">
                                        <p:cTn dur="1" fill="hold" display="0" masterRel="nextClick" afterEffect="1"/>
                                        <p:tgtEl>
                                          <p:spTgt spid="40965"/>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6" grpId="0" autoUpdateAnimBg="0"/>
      <p:bldP spid="4096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303463" y="3346450"/>
            <a:ext cx="4918075" cy="2614613"/>
            <a:chOff x="1451" y="2108"/>
            <a:chExt cx="3098" cy="1647"/>
          </a:xfrm>
        </p:grpSpPr>
        <p:sp>
          <p:nvSpPr>
            <p:cNvPr id="70671" name="Rectangle 13"/>
            <p:cNvSpPr>
              <a:spLocks noChangeArrowheads="1"/>
            </p:cNvSpPr>
            <p:nvPr/>
          </p:nvSpPr>
          <p:spPr bwMode="auto">
            <a:xfrm>
              <a:off x="1451" y="2347"/>
              <a:ext cx="3097" cy="1408"/>
            </a:xfrm>
            <a:prstGeom prst="rect">
              <a:avLst/>
            </a:prstGeom>
            <a:solidFill>
              <a:schemeClr val="accent1">
                <a:alpha val="12157"/>
              </a:schemeClr>
            </a:solidFill>
            <a:ln w="9525">
              <a:noFill/>
              <a:miter lim="800000"/>
              <a:headEnd/>
              <a:tailEnd/>
            </a:ln>
          </p:spPr>
          <p:txBody>
            <a:bodyPr wrap="none" anchor="ctr"/>
            <a:lstStyle/>
            <a:p>
              <a:endParaRPr lang="en-US"/>
            </a:p>
          </p:txBody>
        </p:sp>
        <p:sp>
          <p:nvSpPr>
            <p:cNvPr id="70672" name="Rectangle 12"/>
            <p:cNvSpPr>
              <a:spLocks noChangeArrowheads="1"/>
            </p:cNvSpPr>
            <p:nvPr/>
          </p:nvSpPr>
          <p:spPr bwMode="auto">
            <a:xfrm>
              <a:off x="1457" y="2108"/>
              <a:ext cx="3092" cy="239"/>
            </a:xfrm>
            <a:prstGeom prst="rect">
              <a:avLst/>
            </a:prstGeom>
            <a:solidFill>
              <a:srgbClr val="3366FF">
                <a:alpha val="14902"/>
              </a:srgbClr>
            </a:solidFill>
            <a:ln w="9525">
              <a:noFill/>
              <a:miter lim="800000"/>
              <a:headEnd/>
              <a:tailEnd/>
            </a:ln>
          </p:spPr>
          <p:txBody>
            <a:bodyPr wrap="none" anchor="ctr"/>
            <a:lstStyle/>
            <a:p>
              <a:endParaRPr lang="en-US"/>
            </a:p>
          </p:txBody>
        </p:sp>
      </p:grpSp>
      <p:sp>
        <p:nvSpPr>
          <p:cNvPr id="533515" name="Rectangle 11"/>
          <p:cNvSpPr>
            <a:spLocks noChangeArrowheads="1"/>
          </p:cNvSpPr>
          <p:nvPr/>
        </p:nvSpPr>
        <p:spPr bwMode="auto">
          <a:xfrm>
            <a:off x="2098675" y="3348038"/>
            <a:ext cx="4814888" cy="2560637"/>
          </a:xfrm>
          <a:prstGeom prst="rect">
            <a:avLst/>
          </a:prstGeom>
          <a:noFill/>
          <a:ln w="9525">
            <a:noFill/>
            <a:miter lim="800000"/>
            <a:headEnd/>
            <a:tailEnd/>
          </a:ln>
        </p:spPr>
        <p:txBody>
          <a:bodyPr wrap="none" anchor="ctr">
            <a:spAutoFit/>
          </a:bodyPr>
          <a:lstStyle/>
          <a:p>
            <a:pPr indent="274638"/>
            <a:r>
              <a:rPr lang="en-US" sz="1800">
                <a:latin typeface="Arial" charset="0"/>
                <a:ea typeface="Times New Roman" pitchFamily="18" charset="0"/>
                <a:cs typeface="Arial" charset="0"/>
              </a:rPr>
              <a:t>   </a:t>
            </a:r>
            <a:r>
              <a:rPr lang="en-US" sz="1800">
                <a:solidFill>
                  <a:schemeClr val="hlink"/>
                </a:solidFill>
                <a:latin typeface="Arial" charset="0"/>
                <a:ea typeface="Times New Roman" pitchFamily="18" charset="0"/>
                <a:cs typeface="Arial" charset="0"/>
              </a:rPr>
              <a:t>Element      Latin root	     </a:t>
            </a:r>
            <a:r>
              <a:rPr lang="en-US" sz="1800" b="1" i="1">
                <a:solidFill>
                  <a:schemeClr val="hlink"/>
                </a:solidFill>
                <a:latin typeface="Arial" charset="0"/>
                <a:ea typeface="Times New Roman" pitchFamily="18" charset="0"/>
                <a:cs typeface="Arial" charset="0"/>
              </a:rPr>
              <a:t>-ic	       -ous</a:t>
            </a:r>
          </a:p>
          <a:p>
            <a:pPr indent="274638"/>
            <a:endParaRPr lang="en-US" sz="1800">
              <a:solidFill>
                <a:schemeClr val="hlink"/>
              </a:solidFill>
              <a:latin typeface="Arial" charset="0"/>
              <a:ea typeface="Times New Roman" pitchFamily="18" charset="0"/>
              <a:cs typeface="Arial" charset="0"/>
            </a:endParaRPr>
          </a:p>
          <a:p>
            <a:pPr indent="274638"/>
            <a:r>
              <a:rPr lang="en-US" sz="1800">
                <a:latin typeface="Arial" charset="0"/>
                <a:ea typeface="Times New Roman" pitchFamily="18" charset="0"/>
                <a:cs typeface="Arial" charset="0"/>
              </a:rPr>
              <a:t>gold, Au	</a:t>
            </a:r>
            <a:r>
              <a:rPr lang="en-US" sz="1800" i="1">
                <a:latin typeface="Arial" charset="0"/>
                <a:ea typeface="Times New Roman" pitchFamily="18" charset="0"/>
                <a:cs typeface="Arial" charset="0"/>
              </a:rPr>
              <a:t>aur-</a:t>
            </a:r>
            <a:r>
              <a:rPr lang="en-US" sz="1800">
                <a:latin typeface="Arial" charset="0"/>
                <a:ea typeface="Times New Roman" pitchFamily="18" charset="0"/>
                <a:cs typeface="Arial" charset="0"/>
              </a:rPr>
              <a:t>	    Au</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Au</a:t>
            </a:r>
            <a:r>
              <a:rPr lang="en-US" sz="1800" baseline="30000">
                <a:latin typeface="Arial" charset="0"/>
                <a:ea typeface="Times New Roman" pitchFamily="18" charset="0"/>
                <a:cs typeface="Arial" charset="0"/>
              </a:rPr>
              <a:t>1+</a:t>
            </a:r>
            <a:endParaRPr lang="en-US" sz="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lead, Pb	</a:t>
            </a:r>
            <a:r>
              <a:rPr lang="en-US" sz="1800" i="1">
                <a:latin typeface="Arial" charset="0"/>
                <a:ea typeface="Times New Roman" pitchFamily="18" charset="0"/>
                <a:cs typeface="Arial" charset="0"/>
              </a:rPr>
              <a:t>plumb-</a:t>
            </a:r>
            <a:r>
              <a:rPr lang="en-US" sz="1800">
                <a:latin typeface="Arial" charset="0"/>
                <a:ea typeface="Times New Roman" pitchFamily="18" charset="0"/>
                <a:cs typeface="Arial" charset="0"/>
              </a:rPr>
              <a:t>	    Pb</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	        Pb</a:t>
            </a:r>
            <a:r>
              <a:rPr lang="en-US" sz="1800" baseline="30000">
                <a:latin typeface="Arial" charset="0"/>
                <a:ea typeface="Times New Roman" pitchFamily="18" charset="0"/>
                <a:cs typeface="Arial" charset="0"/>
              </a:rPr>
              <a:t>2+</a:t>
            </a:r>
            <a:endParaRPr lang="en-US" sz="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tin, Sn	</a:t>
            </a:r>
            <a:r>
              <a:rPr lang="en-US" sz="1800" i="1">
                <a:latin typeface="Arial" charset="0"/>
                <a:ea typeface="Times New Roman" pitchFamily="18" charset="0"/>
                <a:cs typeface="Arial" charset="0"/>
              </a:rPr>
              <a:t>stann-</a:t>
            </a:r>
            <a:r>
              <a:rPr lang="en-US" sz="1800">
                <a:latin typeface="Arial" charset="0"/>
                <a:ea typeface="Times New Roman" pitchFamily="18" charset="0"/>
                <a:cs typeface="Arial" charset="0"/>
              </a:rPr>
              <a:t>	    Sn</a:t>
            </a:r>
            <a:r>
              <a:rPr lang="en-US" sz="1800" baseline="30000">
                <a:latin typeface="Arial" charset="0"/>
                <a:ea typeface="Times New Roman" pitchFamily="18" charset="0"/>
                <a:cs typeface="Arial" charset="0"/>
              </a:rPr>
              <a:t>4+</a:t>
            </a:r>
            <a:r>
              <a:rPr lang="en-US" sz="1800">
                <a:latin typeface="Arial" charset="0"/>
                <a:ea typeface="Times New Roman" pitchFamily="18" charset="0"/>
                <a:cs typeface="Arial" charset="0"/>
              </a:rPr>
              <a:t>	        Sn</a:t>
            </a:r>
            <a:r>
              <a:rPr lang="en-US" sz="1800" baseline="30000">
                <a:latin typeface="Arial" charset="0"/>
                <a:ea typeface="Times New Roman" pitchFamily="18" charset="0"/>
                <a:cs typeface="Arial" charset="0"/>
              </a:rPr>
              <a:t>2+</a:t>
            </a:r>
            <a:endParaRPr lang="en-US" sz="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copper, Cu	</a:t>
            </a:r>
            <a:r>
              <a:rPr lang="en-US" sz="1800" i="1">
                <a:latin typeface="Arial" charset="0"/>
                <a:ea typeface="Times New Roman" pitchFamily="18" charset="0"/>
                <a:cs typeface="Arial" charset="0"/>
              </a:rPr>
              <a:t>cupr-</a:t>
            </a:r>
            <a:r>
              <a:rPr lang="en-US" sz="1800">
                <a:latin typeface="Arial" charset="0"/>
                <a:ea typeface="Times New Roman" pitchFamily="18" charset="0"/>
                <a:cs typeface="Arial" charset="0"/>
              </a:rPr>
              <a:t>	    Cu</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Cu</a:t>
            </a:r>
            <a:r>
              <a:rPr lang="en-US" sz="1800" baseline="30000">
                <a:latin typeface="Arial" charset="0"/>
                <a:ea typeface="Times New Roman" pitchFamily="18" charset="0"/>
                <a:cs typeface="Arial" charset="0"/>
              </a:rPr>
              <a:t>1+</a:t>
            </a:r>
            <a:endParaRPr lang="en-US" sz="800" baseline="30000">
              <a:latin typeface="Arial" charset="0"/>
              <a:ea typeface="Times New Roman" pitchFamily="18" charset="0"/>
              <a:cs typeface="Arial" charset="0"/>
            </a:endParaRPr>
          </a:p>
          <a:p>
            <a:pPr indent="274638" eaLnBrk="0" hangingPunct="0"/>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iron, Fe	</a:t>
            </a:r>
            <a:r>
              <a:rPr lang="en-US" sz="1800" i="1">
                <a:latin typeface="Arial" charset="0"/>
                <a:ea typeface="Times New Roman" pitchFamily="18" charset="0"/>
                <a:cs typeface="Arial" charset="0"/>
              </a:rPr>
              <a:t>ferr-</a:t>
            </a:r>
            <a:r>
              <a:rPr lang="en-US" sz="1800">
                <a:latin typeface="Arial" charset="0"/>
                <a:ea typeface="Times New Roman" pitchFamily="18" charset="0"/>
                <a:cs typeface="Arial" charset="0"/>
              </a:rPr>
              <a:t>	    Fe</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Fe</a:t>
            </a:r>
            <a:r>
              <a:rPr lang="en-US" sz="1800" baseline="30000">
                <a:latin typeface="Arial" charset="0"/>
                <a:ea typeface="Times New Roman" pitchFamily="18" charset="0"/>
                <a:cs typeface="Arial" charset="0"/>
              </a:rPr>
              <a:t>2+</a:t>
            </a:r>
            <a:endParaRPr lang="en-US" sz="2400">
              <a:latin typeface="Times New Roman" pitchFamily="18" charset="0"/>
              <a:ea typeface="Times New Roman" pitchFamily="18" charset="0"/>
              <a:cs typeface="Arial" charset="0"/>
            </a:endParaRPr>
          </a:p>
        </p:txBody>
      </p:sp>
      <p:sp>
        <p:nvSpPr>
          <p:cNvPr id="70660" name="AutoShape 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70661" name="Rectangle 3"/>
          <p:cNvSpPr>
            <a:spLocks noChangeArrowheads="1"/>
          </p:cNvSpPr>
          <p:nvPr/>
        </p:nvSpPr>
        <p:spPr bwMode="auto">
          <a:xfrm>
            <a:off x="-663575" y="1736725"/>
            <a:ext cx="9144000" cy="0"/>
          </a:xfrm>
          <a:prstGeom prst="rect">
            <a:avLst/>
          </a:prstGeom>
          <a:noFill/>
          <a:ln w="9525">
            <a:noFill/>
            <a:miter lim="800000"/>
            <a:headEnd/>
            <a:tailEnd/>
          </a:ln>
        </p:spPr>
        <p:txBody>
          <a:bodyPr wrap="none" anchor="ctr">
            <a:spAutoFit/>
          </a:bodyPr>
          <a:lstStyle/>
          <a:p>
            <a:endParaRPr lang="en-US"/>
          </a:p>
        </p:txBody>
      </p:sp>
      <p:sp>
        <p:nvSpPr>
          <p:cNvPr id="533508" name="Rectangle 4"/>
          <p:cNvSpPr>
            <a:spLocks noChangeArrowheads="1"/>
          </p:cNvSpPr>
          <p:nvPr/>
        </p:nvSpPr>
        <p:spPr bwMode="auto">
          <a:xfrm>
            <a:off x="334963" y="698500"/>
            <a:ext cx="6140450" cy="2425700"/>
          </a:xfrm>
          <a:prstGeom prst="rect">
            <a:avLst/>
          </a:prstGeom>
          <a:noFill/>
          <a:ln w="9525">
            <a:noFill/>
            <a:miter lim="800000"/>
            <a:headEnd/>
            <a:tailEnd/>
          </a:ln>
        </p:spPr>
        <p:txBody>
          <a:bodyPr wrap="none" anchor="ctr">
            <a:spAutoFit/>
          </a:bodyPr>
          <a:lstStyle/>
          <a:p>
            <a:pPr indent="274638"/>
            <a:r>
              <a:rPr lang="en-US" sz="1800" b="1">
                <a:solidFill>
                  <a:schemeClr val="accent2"/>
                </a:solidFill>
                <a:latin typeface="Arial" charset="0"/>
                <a:ea typeface="Times New Roman" pitchFamily="18" charset="0"/>
                <a:cs typeface="Arial" charset="0"/>
              </a:rPr>
              <a:t>Traditional (OLD) System of Nomenclature</a:t>
            </a:r>
            <a:endParaRPr lang="en-US" sz="900" b="1">
              <a:solidFill>
                <a:schemeClr val="accent2"/>
              </a:solidFill>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…used historically (and still some today) to name </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compounds </a:t>
            </a:r>
            <a:r>
              <a:rPr lang="en-US" sz="1800" baseline="30000">
                <a:latin typeface="Arial" charset="0"/>
                <a:ea typeface="Times New Roman" pitchFamily="18" charset="0"/>
                <a:cs typeface="Arial" charset="0"/>
              </a:rPr>
              <a:t>w</a:t>
            </a:r>
            <a:r>
              <a:rPr lang="en-US" sz="1800">
                <a:latin typeface="Arial" charset="0"/>
                <a:ea typeface="Times New Roman" pitchFamily="18" charset="0"/>
                <a:cs typeface="Arial" charset="0"/>
              </a:rPr>
              <a:t>/multiple-charge cations</a:t>
            </a:r>
          </a:p>
          <a:p>
            <a:pPr indent="274638" eaLnBrk="0" hangingPunct="0"/>
            <a:endParaRPr lang="en-US" sz="900">
              <a:latin typeface="Arial" charset="0"/>
              <a:ea typeface="Times New Roman" pitchFamily="18" charset="0"/>
              <a:cs typeface="Arial" charset="0"/>
            </a:endParaRPr>
          </a:p>
          <a:p>
            <a:pPr indent="274638" eaLnBrk="0" hangingPunct="0"/>
            <a:r>
              <a:rPr lang="en-US" sz="1800" b="1">
                <a:latin typeface="Arial" charset="0"/>
                <a:ea typeface="Times New Roman" pitchFamily="18" charset="0"/>
                <a:cs typeface="Arial" charset="0"/>
              </a:rPr>
              <a:t>To use:</a:t>
            </a:r>
            <a:r>
              <a:rPr lang="en-US" sz="1800">
                <a:latin typeface="Arial" charset="0"/>
                <a:ea typeface="Times New Roman" pitchFamily="18" charset="0"/>
                <a:cs typeface="Arial" charset="0"/>
              </a:rPr>
              <a:t>		</a:t>
            </a:r>
          </a:p>
          <a:p>
            <a:pPr indent="274638" eaLnBrk="0" hangingPunct="0"/>
            <a:r>
              <a:rPr lang="en-US" sz="1800">
                <a:latin typeface="Arial" charset="0"/>
                <a:ea typeface="Times New Roman" pitchFamily="18" charset="0"/>
                <a:cs typeface="Arial" charset="0"/>
              </a:rPr>
              <a:t>	1. Use Latin root of cation. </a:t>
            </a:r>
            <a:endParaRPr lang="en-US" sz="900">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2. Use </a:t>
            </a:r>
            <a:r>
              <a:rPr lang="en-US" sz="1800" b="1" i="1">
                <a:latin typeface="Arial" charset="0"/>
                <a:ea typeface="Times New Roman" pitchFamily="18" charset="0"/>
                <a:cs typeface="Arial" charset="0"/>
              </a:rPr>
              <a:t>-ic</a:t>
            </a:r>
            <a:r>
              <a:rPr lang="en-US" sz="1800">
                <a:latin typeface="Arial" charset="0"/>
                <a:ea typeface="Times New Roman" pitchFamily="18" charset="0"/>
                <a:cs typeface="Arial" charset="0"/>
              </a:rPr>
              <a:t> ending for higher charge </a:t>
            </a:r>
            <a:endParaRPr lang="en-US" sz="900">
              <a:solidFill>
                <a:srgbClr val="5F5F5F"/>
              </a:solidFill>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   </a:t>
            </a:r>
            <a:r>
              <a:rPr lang="en-US" sz="1800" b="1" i="1">
                <a:latin typeface="Arial" charset="0"/>
                <a:ea typeface="Times New Roman" pitchFamily="18" charset="0"/>
                <a:cs typeface="Arial" charset="0"/>
              </a:rPr>
              <a:t>-ous</a:t>
            </a:r>
            <a:r>
              <a:rPr lang="en-US" sz="1800">
                <a:latin typeface="Arial" charset="0"/>
                <a:ea typeface="Times New Roman" pitchFamily="18" charset="0"/>
                <a:cs typeface="Arial" charset="0"/>
              </a:rPr>
              <a:t>   “       “    lower     “       </a:t>
            </a:r>
            <a:endParaRPr lang="en-US" sz="900">
              <a:solidFill>
                <a:srgbClr val="5F5F5F"/>
              </a:solidFill>
              <a:latin typeface="Arial" charset="0"/>
              <a:ea typeface="Times New Roman" pitchFamily="18" charset="0"/>
              <a:cs typeface="Arial" charset="0"/>
            </a:endParaRPr>
          </a:p>
          <a:p>
            <a:pPr indent="274638" eaLnBrk="0" hangingPunct="0"/>
            <a:r>
              <a:rPr lang="en-US" sz="1800">
                <a:latin typeface="Arial" charset="0"/>
                <a:ea typeface="Times New Roman" pitchFamily="18" charset="0"/>
                <a:cs typeface="Arial" charset="0"/>
              </a:rPr>
              <a:t>	3. Then say name of anion, as usual.</a:t>
            </a:r>
            <a:endParaRPr lang="en-US" sz="2400">
              <a:latin typeface="Times New Roman" pitchFamily="18" charset="0"/>
              <a:ea typeface="Times New Roman" pitchFamily="18" charset="0"/>
              <a:cs typeface="Arial" charset="0"/>
            </a:endParaRPr>
          </a:p>
        </p:txBody>
      </p:sp>
      <p:grpSp>
        <p:nvGrpSpPr>
          <p:cNvPr id="3" name="Group 5"/>
          <p:cNvGrpSpPr>
            <a:grpSpLocks/>
          </p:cNvGrpSpPr>
          <p:nvPr/>
        </p:nvGrpSpPr>
        <p:grpSpPr bwMode="auto">
          <a:xfrm>
            <a:off x="2306638" y="3352800"/>
            <a:ext cx="4914900" cy="2616200"/>
            <a:chOff x="2700" y="6300"/>
            <a:chExt cx="7740" cy="3780"/>
          </a:xfrm>
        </p:grpSpPr>
        <p:sp>
          <p:nvSpPr>
            <p:cNvPr id="70666" name="Rectangle 6"/>
            <p:cNvSpPr>
              <a:spLocks noChangeArrowheads="1"/>
            </p:cNvSpPr>
            <p:nvPr/>
          </p:nvSpPr>
          <p:spPr bwMode="auto">
            <a:xfrm>
              <a:off x="2700" y="6300"/>
              <a:ext cx="7740" cy="3780"/>
            </a:xfrm>
            <a:prstGeom prst="rect">
              <a:avLst/>
            </a:prstGeom>
            <a:noFill/>
            <a:ln w="9525">
              <a:solidFill>
                <a:srgbClr val="000000"/>
              </a:solidFill>
              <a:miter lim="800000"/>
              <a:headEnd/>
              <a:tailEnd/>
            </a:ln>
          </p:spPr>
          <p:txBody>
            <a:bodyPr/>
            <a:lstStyle/>
            <a:p>
              <a:endParaRPr lang="en-US"/>
            </a:p>
          </p:txBody>
        </p:sp>
        <p:sp>
          <p:nvSpPr>
            <p:cNvPr id="70667" name="Line 7"/>
            <p:cNvSpPr>
              <a:spLocks noChangeShapeType="1"/>
            </p:cNvSpPr>
            <p:nvPr/>
          </p:nvSpPr>
          <p:spPr bwMode="auto">
            <a:xfrm>
              <a:off x="2700" y="6840"/>
              <a:ext cx="7740" cy="0"/>
            </a:xfrm>
            <a:prstGeom prst="line">
              <a:avLst/>
            </a:prstGeom>
            <a:noFill/>
            <a:ln w="9525">
              <a:solidFill>
                <a:srgbClr val="000000"/>
              </a:solidFill>
              <a:round/>
              <a:headEnd/>
              <a:tailEnd/>
            </a:ln>
          </p:spPr>
          <p:txBody>
            <a:bodyPr/>
            <a:lstStyle/>
            <a:p>
              <a:endParaRPr lang="en-US"/>
            </a:p>
          </p:txBody>
        </p:sp>
        <p:sp>
          <p:nvSpPr>
            <p:cNvPr id="70668" name="Line 8"/>
            <p:cNvSpPr>
              <a:spLocks noChangeShapeType="1"/>
            </p:cNvSpPr>
            <p:nvPr/>
          </p:nvSpPr>
          <p:spPr bwMode="auto">
            <a:xfrm>
              <a:off x="6840" y="6300"/>
              <a:ext cx="0" cy="3780"/>
            </a:xfrm>
            <a:prstGeom prst="line">
              <a:avLst/>
            </a:prstGeom>
            <a:noFill/>
            <a:ln w="9525">
              <a:solidFill>
                <a:srgbClr val="000000"/>
              </a:solidFill>
              <a:round/>
              <a:headEnd/>
              <a:tailEnd/>
            </a:ln>
          </p:spPr>
          <p:txBody>
            <a:bodyPr/>
            <a:lstStyle/>
            <a:p>
              <a:endParaRPr lang="en-US"/>
            </a:p>
          </p:txBody>
        </p:sp>
        <p:sp>
          <p:nvSpPr>
            <p:cNvPr id="70669" name="Line 9"/>
            <p:cNvSpPr>
              <a:spLocks noChangeShapeType="1"/>
            </p:cNvSpPr>
            <p:nvPr/>
          </p:nvSpPr>
          <p:spPr bwMode="auto">
            <a:xfrm>
              <a:off x="8640" y="6300"/>
              <a:ext cx="0" cy="3780"/>
            </a:xfrm>
            <a:prstGeom prst="line">
              <a:avLst/>
            </a:prstGeom>
            <a:noFill/>
            <a:ln w="9525">
              <a:solidFill>
                <a:srgbClr val="000000"/>
              </a:solidFill>
              <a:round/>
              <a:headEnd/>
              <a:tailEnd/>
            </a:ln>
          </p:spPr>
          <p:txBody>
            <a:bodyPr/>
            <a:lstStyle/>
            <a:p>
              <a:endParaRPr lang="en-US"/>
            </a:p>
          </p:txBody>
        </p:sp>
        <p:sp>
          <p:nvSpPr>
            <p:cNvPr id="70670" name="Line 10"/>
            <p:cNvSpPr>
              <a:spLocks noChangeShapeType="1"/>
            </p:cNvSpPr>
            <p:nvPr/>
          </p:nvSpPr>
          <p:spPr bwMode="auto">
            <a:xfrm>
              <a:off x="5040" y="6300"/>
              <a:ext cx="0" cy="3780"/>
            </a:xfrm>
            <a:prstGeom prst="line">
              <a:avLst/>
            </a:prstGeom>
            <a:noFill/>
            <a:ln w="9525">
              <a:solidFill>
                <a:srgbClr val="000000"/>
              </a:solidFill>
              <a:round/>
              <a:headEnd/>
              <a:tailEnd/>
            </a:ln>
          </p:spPr>
          <p:txBody>
            <a:bodyPr/>
            <a:lstStyle/>
            <a:p>
              <a:endParaRPr lang="en-US"/>
            </a:p>
          </p:txBody>
        </p:sp>
      </p:grpSp>
      <p:sp>
        <p:nvSpPr>
          <p:cNvPr id="533519" name="Rectangle 15"/>
          <p:cNvSpPr>
            <a:spLocks noChangeArrowheads="1"/>
          </p:cNvSpPr>
          <p:nvPr/>
        </p:nvSpPr>
        <p:spPr bwMode="auto">
          <a:xfrm>
            <a:off x="4781550" y="2208213"/>
            <a:ext cx="31432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 </a:t>
            </a:r>
            <a:r>
              <a:rPr lang="en-US" sz="1800">
                <a:solidFill>
                  <a:srgbClr val="5F5F5F"/>
                </a:solidFill>
                <a:latin typeface="Arial" charset="0"/>
                <a:ea typeface="Times New Roman" pitchFamily="18" charset="0"/>
                <a:cs typeface="Arial" charset="0"/>
              </a:rPr>
              <a:t>(“icky” food is good for you!)</a:t>
            </a:r>
          </a:p>
        </p:txBody>
      </p:sp>
      <p:sp>
        <p:nvSpPr>
          <p:cNvPr id="533521" name="Rectangle 17"/>
          <p:cNvSpPr>
            <a:spLocks noChangeArrowheads="1"/>
          </p:cNvSpPr>
          <p:nvPr/>
        </p:nvSpPr>
        <p:spPr bwMode="auto">
          <a:xfrm>
            <a:off x="4530725" y="2474913"/>
            <a:ext cx="4294188"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 </a:t>
            </a:r>
            <a:r>
              <a:rPr lang="en-US" sz="1800">
                <a:solidFill>
                  <a:srgbClr val="5F5F5F"/>
                </a:solidFill>
                <a:latin typeface="Arial" charset="0"/>
                <a:ea typeface="Times New Roman" pitchFamily="18" charset="0"/>
                <a:cs typeface="Arial" charset="0"/>
              </a:rPr>
              <a:t>(“delici</a:t>
            </a:r>
            <a:r>
              <a:rPr lang="en-US" sz="1800" i="1">
                <a:solidFill>
                  <a:srgbClr val="5F5F5F"/>
                </a:solidFill>
                <a:latin typeface="Arial" charset="0"/>
                <a:ea typeface="Times New Roman" pitchFamily="18" charset="0"/>
                <a:cs typeface="Arial" charset="0"/>
              </a:rPr>
              <a:t>ous”</a:t>
            </a:r>
            <a:r>
              <a:rPr lang="en-US" sz="1800">
                <a:solidFill>
                  <a:srgbClr val="5F5F5F"/>
                </a:solidFill>
                <a:latin typeface="Arial" charset="0"/>
                <a:ea typeface="Times New Roman" pitchFamily="18" charset="0"/>
                <a:cs typeface="Arial" charset="0"/>
              </a:rPr>
              <a:t> food is not good for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33508">
                                            <p:txEl>
                                              <p:pRg st="0" end="0"/>
                                            </p:txEl>
                                          </p:spTgt>
                                        </p:tgtEl>
                                        <p:attrNameLst>
                                          <p:attrName>style.visibility</p:attrName>
                                        </p:attrNameLst>
                                      </p:cBhvr>
                                      <p:to>
                                        <p:strVal val="visible"/>
                                      </p:to>
                                    </p:set>
                                    <p:animEffect transition="in" filter="barn(inHorizontal)">
                                      <p:cBhvr>
                                        <p:cTn id="7" dur="500"/>
                                        <p:tgtEl>
                                          <p:spTgt spid="533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533508">
                                            <p:txEl>
                                              <p:pRg st="1" end="1"/>
                                            </p:txEl>
                                          </p:spTgt>
                                        </p:tgtEl>
                                        <p:attrNameLst>
                                          <p:attrName>style.visibility</p:attrName>
                                        </p:attrNameLst>
                                      </p:cBhvr>
                                      <p:to>
                                        <p:strVal val="visible"/>
                                      </p:to>
                                    </p:set>
                                    <p:animEffect transition="in" filter="fade">
                                      <p:cBhvr>
                                        <p:cTn id="12" dur="1000"/>
                                        <p:tgtEl>
                                          <p:spTgt spid="533508">
                                            <p:txEl>
                                              <p:pRg st="1" end="1"/>
                                            </p:txEl>
                                          </p:spTgt>
                                        </p:tgtEl>
                                      </p:cBhvr>
                                    </p:animEffect>
                                    <p:anim calcmode="lin" valueType="num">
                                      <p:cBhvr>
                                        <p:cTn id="13" dur="1000" fill="hold"/>
                                        <p:tgtEl>
                                          <p:spTgt spid="533508">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533508">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100"/>
                            </p:stCondLst>
                            <p:childTnLst>
                              <p:par>
                                <p:cTn id="16" presetID="40" presetClass="entr" presetSubtype="0" fill="hold" nodeType="afterEffect">
                                  <p:stCondLst>
                                    <p:cond delay="0"/>
                                  </p:stCondLst>
                                  <p:iterate type="lt">
                                    <p:tmPct val="10000"/>
                                  </p:iterate>
                                  <p:childTnLst>
                                    <p:set>
                                      <p:cBhvr>
                                        <p:cTn id="17" dur="1" fill="hold">
                                          <p:stCondLst>
                                            <p:cond delay="0"/>
                                          </p:stCondLst>
                                        </p:cTn>
                                        <p:tgtEl>
                                          <p:spTgt spid="533508">
                                            <p:txEl>
                                              <p:pRg st="2" end="2"/>
                                            </p:txEl>
                                          </p:spTgt>
                                        </p:tgtEl>
                                        <p:attrNameLst>
                                          <p:attrName>style.visibility</p:attrName>
                                        </p:attrNameLst>
                                      </p:cBhvr>
                                      <p:to>
                                        <p:strVal val="visible"/>
                                      </p:to>
                                    </p:set>
                                    <p:animEffect transition="in" filter="fade">
                                      <p:cBhvr>
                                        <p:cTn id="18" dur="1000"/>
                                        <p:tgtEl>
                                          <p:spTgt spid="533508">
                                            <p:txEl>
                                              <p:pRg st="2" end="2"/>
                                            </p:txEl>
                                          </p:spTgt>
                                        </p:tgtEl>
                                      </p:cBhvr>
                                    </p:animEffect>
                                    <p:anim calcmode="lin" valueType="num">
                                      <p:cBhvr>
                                        <p:cTn id="19" dur="1000" fill="hold"/>
                                        <p:tgtEl>
                                          <p:spTgt spid="533508">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5335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533508">
                                            <p:txEl>
                                              <p:pRg st="4" end="4"/>
                                            </p:txEl>
                                          </p:spTgt>
                                        </p:tgtEl>
                                        <p:attrNameLst>
                                          <p:attrName>style.visibility</p:attrName>
                                        </p:attrNameLst>
                                      </p:cBhvr>
                                      <p:to>
                                        <p:strVal val="visible"/>
                                      </p:to>
                                    </p:set>
                                    <p:anim calcmode="lin" valueType="num">
                                      <p:cBhvr>
                                        <p:cTn id="25" dur="500" fill="hold"/>
                                        <p:tgtEl>
                                          <p:spTgt spid="53350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33508">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5335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33508">
                                            <p:txEl>
                                              <p:pRg st="5" end="5"/>
                                            </p:txEl>
                                          </p:spTgt>
                                        </p:tgtEl>
                                        <p:attrNameLst>
                                          <p:attrName>style.visibility</p:attrName>
                                        </p:attrNameLst>
                                      </p:cBhvr>
                                      <p:to>
                                        <p:strVal val="visible"/>
                                      </p:to>
                                    </p:set>
                                    <p:animEffect transition="in" filter="randombar(horizontal)">
                                      <p:cBhvr>
                                        <p:cTn id="32" dur="500"/>
                                        <p:tgtEl>
                                          <p:spTgt spid="5335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33508">
                                            <p:txEl>
                                              <p:pRg st="6" end="6"/>
                                            </p:txEl>
                                          </p:spTgt>
                                        </p:tgtEl>
                                        <p:attrNameLst>
                                          <p:attrName>style.visibility</p:attrName>
                                        </p:attrNameLst>
                                      </p:cBhvr>
                                      <p:to>
                                        <p:strVal val="visible"/>
                                      </p:to>
                                    </p:set>
                                    <p:animEffect transition="in" filter="randombar(horizontal)">
                                      <p:cBhvr>
                                        <p:cTn id="37" dur="500"/>
                                        <p:tgtEl>
                                          <p:spTgt spid="53350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33508">
                                            <p:txEl>
                                              <p:pRg st="7" end="7"/>
                                            </p:txEl>
                                          </p:spTgt>
                                        </p:tgtEl>
                                        <p:attrNameLst>
                                          <p:attrName>style.visibility</p:attrName>
                                        </p:attrNameLst>
                                      </p:cBhvr>
                                      <p:to>
                                        <p:strVal val="visible"/>
                                      </p:to>
                                    </p:set>
                                    <p:animEffect transition="in" filter="randombar(horizontal)">
                                      <p:cBhvr>
                                        <p:cTn id="42" dur="500"/>
                                        <p:tgtEl>
                                          <p:spTgt spid="53350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33519">
                                            <p:txEl>
                                              <p:pRg st="0" end="0"/>
                                            </p:txEl>
                                          </p:spTgt>
                                        </p:tgtEl>
                                        <p:attrNameLst>
                                          <p:attrName>style.visibility</p:attrName>
                                        </p:attrNameLst>
                                      </p:cBhvr>
                                      <p:to>
                                        <p:strVal val="visible"/>
                                      </p:to>
                                    </p:set>
                                    <p:animEffect transition="in" filter="dissolve">
                                      <p:cBhvr>
                                        <p:cTn id="47" dur="500"/>
                                        <p:tgtEl>
                                          <p:spTgt spid="5335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33521"/>
                                        </p:tgtEl>
                                        <p:attrNameLst>
                                          <p:attrName>style.visibility</p:attrName>
                                        </p:attrNameLst>
                                      </p:cBhvr>
                                      <p:to>
                                        <p:strVal val="visible"/>
                                      </p:to>
                                    </p:set>
                                    <p:animEffect transition="in" filter="dissolve">
                                      <p:cBhvr>
                                        <p:cTn id="52" dur="500"/>
                                        <p:tgtEl>
                                          <p:spTgt spid="5335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533508">
                                            <p:txEl>
                                              <p:pRg st="8" end="8"/>
                                            </p:txEl>
                                          </p:spTgt>
                                        </p:tgtEl>
                                        <p:attrNameLst>
                                          <p:attrName>style.visibility</p:attrName>
                                        </p:attrNameLst>
                                      </p:cBhvr>
                                      <p:to>
                                        <p:strVal val="visible"/>
                                      </p:to>
                                    </p:set>
                                    <p:animEffect transition="in" filter="randombar(horizontal)">
                                      <p:cBhvr>
                                        <p:cTn id="57" dur="500"/>
                                        <p:tgtEl>
                                          <p:spTgt spid="533508">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3515"/>
                                        </p:tgtEl>
                                        <p:attrNameLst>
                                          <p:attrName>style.visibility</p:attrName>
                                        </p:attrNameLst>
                                      </p:cBhvr>
                                      <p:to>
                                        <p:strVal val="visible"/>
                                      </p:to>
                                    </p:set>
                                    <p:animEffect transition="in" filter="fade">
                                      <p:cBhvr>
                                        <p:cTn id="67" dur="2000"/>
                                        <p:tgtEl>
                                          <p:spTgt spid="533515"/>
                                        </p:tgtEl>
                                      </p:cBhvr>
                                    </p:animEffect>
                                  </p:childTnLst>
                                </p:cTn>
                              </p:par>
                            </p:childTnLst>
                          </p:cTn>
                        </p:par>
                        <p:par>
                          <p:cTn id="68" fill="hold">
                            <p:stCondLst>
                              <p:cond delay="2000"/>
                            </p:stCondLst>
                            <p:childTnLst>
                              <p:par>
                                <p:cTn id="69" presetID="9" presetClass="entr" presetSubtype="0"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dissolv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15" grpId="0"/>
      <p:bldP spid="5335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67" name="Rectangle 15"/>
          <p:cNvSpPr>
            <a:spLocks noChangeArrowheads="1"/>
          </p:cNvSpPr>
          <p:nvPr/>
        </p:nvSpPr>
        <p:spPr bwMode="auto">
          <a:xfrm>
            <a:off x="2682875" y="2217738"/>
            <a:ext cx="722313"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Cu</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S</a:t>
            </a:r>
          </a:p>
        </p:txBody>
      </p:sp>
      <p:sp>
        <p:nvSpPr>
          <p:cNvPr id="535568" name="Rectangle 16"/>
          <p:cNvSpPr>
            <a:spLocks noChangeArrowheads="1"/>
          </p:cNvSpPr>
          <p:nvPr/>
        </p:nvSpPr>
        <p:spPr bwMode="auto">
          <a:xfrm>
            <a:off x="2673350" y="3617913"/>
            <a:ext cx="638175"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AuN</a:t>
            </a:r>
          </a:p>
        </p:txBody>
      </p:sp>
      <p:sp>
        <p:nvSpPr>
          <p:cNvPr id="535569" name="Rectangle 17"/>
          <p:cNvSpPr>
            <a:spLocks noChangeArrowheads="1"/>
          </p:cNvSpPr>
          <p:nvPr/>
        </p:nvSpPr>
        <p:spPr bwMode="auto">
          <a:xfrm>
            <a:off x="2673350" y="5256213"/>
            <a:ext cx="684213"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FeF</a:t>
            </a:r>
            <a:r>
              <a:rPr lang="en-US" sz="1800" baseline="-30000">
                <a:latin typeface="Arial" charset="0"/>
                <a:ea typeface="Times New Roman" pitchFamily="18" charset="0"/>
                <a:cs typeface="Arial" charset="0"/>
              </a:rPr>
              <a:t>2</a:t>
            </a:r>
            <a:endParaRPr lang="en-US" sz="1800">
              <a:latin typeface="Arial" charset="0"/>
              <a:ea typeface="Times New Roman" pitchFamily="18" charset="0"/>
              <a:cs typeface="Arial" charset="0"/>
            </a:endParaRPr>
          </a:p>
        </p:txBody>
      </p:sp>
      <p:sp>
        <p:nvSpPr>
          <p:cNvPr id="535570" name="Rectangle 18"/>
          <p:cNvSpPr>
            <a:spLocks noChangeArrowheads="1"/>
          </p:cNvSpPr>
          <p:nvPr/>
        </p:nvSpPr>
        <p:spPr bwMode="auto">
          <a:xfrm>
            <a:off x="6330950" y="2293938"/>
            <a:ext cx="2098675"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plumbic phosphide</a:t>
            </a:r>
          </a:p>
        </p:txBody>
      </p:sp>
      <p:sp>
        <p:nvSpPr>
          <p:cNvPr id="535571" name="Rectangle 19"/>
          <p:cNvSpPr>
            <a:spLocks noChangeArrowheads="1"/>
          </p:cNvSpPr>
          <p:nvPr/>
        </p:nvSpPr>
        <p:spPr bwMode="auto">
          <a:xfrm>
            <a:off x="6330950" y="3694113"/>
            <a:ext cx="2301875"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plumbous phosphide</a:t>
            </a:r>
          </a:p>
        </p:txBody>
      </p:sp>
      <p:sp>
        <p:nvSpPr>
          <p:cNvPr id="535572" name="Rectangle 20"/>
          <p:cNvSpPr>
            <a:spLocks noChangeArrowheads="1"/>
          </p:cNvSpPr>
          <p:nvPr/>
        </p:nvSpPr>
        <p:spPr bwMode="auto">
          <a:xfrm>
            <a:off x="6330950" y="5256213"/>
            <a:ext cx="1781175" cy="376237"/>
          </a:xfrm>
          <a:prstGeom prst="rect">
            <a:avLst/>
          </a:prstGeom>
          <a:solidFill>
            <a:schemeClr val="accent1">
              <a:alpha val="10196"/>
            </a:schemeClr>
          </a:solidFill>
          <a:ln w="9525">
            <a:solidFill>
              <a:schemeClr val="tx1"/>
            </a:solidFill>
            <a:miter lim="800000"/>
            <a:headEnd/>
            <a:tailEnd/>
          </a:ln>
        </p:spPr>
        <p:txBody>
          <a:bodyPr wrap="none">
            <a:spAutoFit/>
          </a:bodyPr>
          <a:lstStyle/>
          <a:p>
            <a:r>
              <a:rPr lang="en-US" sz="1800">
                <a:latin typeface="Arial" charset="0"/>
                <a:ea typeface="Times New Roman" pitchFamily="18" charset="0"/>
                <a:cs typeface="Arial" charset="0"/>
              </a:rPr>
              <a:t>stannic chloride</a:t>
            </a:r>
          </a:p>
        </p:txBody>
      </p:sp>
      <p:sp>
        <p:nvSpPr>
          <p:cNvPr id="71688" name="AutoShape 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71689" name="Rectangle 3"/>
          <p:cNvSpPr>
            <a:spLocks noChangeArrowheads="1"/>
          </p:cNvSpPr>
          <p:nvPr/>
        </p:nvSpPr>
        <p:spPr bwMode="auto">
          <a:xfrm>
            <a:off x="-663575" y="1736725"/>
            <a:ext cx="9144000" cy="0"/>
          </a:xfrm>
          <a:prstGeom prst="rect">
            <a:avLst/>
          </a:prstGeom>
          <a:noFill/>
          <a:ln w="9525">
            <a:noFill/>
            <a:miter lim="800000"/>
            <a:headEnd/>
            <a:tailEnd/>
          </a:ln>
        </p:spPr>
        <p:txBody>
          <a:bodyPr wrap="none" anchor="ctr">
            <a:spAutoFit/>
          </a:bodyPr>
          <a:lstStyle/>
          <a:p>
            <a:endParaRPr lang="en-US"/>
          </a:p>
        </p:txBody>
      </p:sp>
      <p:sp>
        <p:nvSpPr>
          <p:cNvPr id="535565" name="Rectangle 13"/>
          <p:cNvSpPr>
            <a:spLocks noChangeArrowheads="1"/>
          </p:cNvSpPr>
          <p:nvPr/>
        </p:nvSpPr>
        <p:spPr bwMode="auto">
          <a:xfrm>
            <a:off x="847725" y="5257800"/>
            <a:ext cx="1162050" cy="366713"/>
          </a:xfrm>
          <a:prstGeom prst="rect">
            <a:avLst/>
          </a:prstGeom>
          <a:noFill/>
          <a:ln w="9525">
            <a:noFill/>
            <a:miter lim="800000"/>
            <a:headEnd/>
            <a:tailEnd/>
          </a:ln>
        </p:spPr>
        <p:txBody>
          <a:bodyPr wrap="none" anchor="ctr">
            <a:spAutoFit/>
          </a:bodyPr>
          <a:lstStyle/>
          <a:p>
            <a:r>
              <a:rPr lang="en-US" sz="1800">
                <a:latin typeface="Arial" charset="0"/>
                <a:ea typeface="Times New Roman" pitchFamily="18" charset="0"/>
                <a:cs typeface="Arial" charset="0"/>
              </a:rPr>
              <a:t>Fe</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t>
            </a:r>
            <a:endParaRPr lang="en-US" sz="2400">
              <a:latin typeface="Times New Roman" pitchFamily="18" charset="0"/>
              <a:ea typeface="Times New Roman" pitchFamily="18" charset="0"/>
              <a:cs typeface="Arial" charset="0"/>
            </a:endParaRPr>
          </a:p>
        </p:txBody>
      </p:sp>
      <p:sp>
        <p:nvSpPr>
          <p:cNvPr id="535574" name="Rectangle 22"/>
          <p:cNvSpPr>
            <a:spLocks noChangeArrowheads="1"/>
          </p:cNvSpPr>
          <p:nvPr/>
        </p:nvSpPr>
        <p:spPr bwMode="auto">
          <a:xfrm>
            <a:off x="850900" y="1217613"/>
            <a:ext cx="1860550" cy="366712"/>
          </a:xfrm>
          <a:prstGeom prst="rect">
            <a:avLst/>
          </a:prstGeom>
          <a:noFill/>
          <a:ln w="9525">
            <a:noFill/>
            <a:miter lim="800000"/>
            <a:headEnd/>
            <a:tailEnd/>
          </a:ln>
        </p:spPr>
        <p:txBody>
          <a:bodyPr wrap="none">
            <a:spAutoFit/>
          </a:bodyPr>
          <a:lstStyle/>
          <a:p>
            <a:r>
              <a:rPr lang="en-US" sz="1800" b="1">
                <a:latin typeface="Arial" charset="0"/>
                <a:ea typeface="Times New Roman" pitchFamily="18" charset="0"/>
                <a:cs typeface="Arial" charset="0"/>
              </a:rPr>
              <a:t>Write formulas:</a:t>
            </a:r>
          </a:p>
        </p:txBody>
      </p:sp>
      <p:sp>
        <p:nvSpPr>
          <p:cNvPr id="535576" name="Rectangle 24"/>
          <p:cNvSpPr>
            <a:spLocks noChangeArrowheads="1"/>
          </p:cNvSpPr>
          <p:nvPr/>
        </p:nvSpPr>
        <p:spPr bwMode="auto">
          <a:xfrm>
            <a:off x="6334125" y="1217613"/>
            <a:ext cx="1619250" cy="366712"/>
          </a:xfrm>
          <a:prstGeom prst="rect">
            <a:avLst/>
          </a:prstGeom>
          <a:noFill/>
          <a:ln w="9525">
            <a:noFill/>
            <a:miter lim="800000"/>
            <a:headEnd/>
            <a:tailEnd/>
          </a:ln>
        </p:spPr>
        <p:txBody>
          <a:bodyPr wrap="none">
            <a:spAutoFit/>
          </a:bodyPr>
          <a:lstStyle/>
          <a:p>
            <a:r>
              <a:rPr lang="en-US" sz="1800" b="1">
                <a:latin typeface="Arial" charset="0"/>
                <a:ea typeface="Times New Roman" pitchFamily="18" charset="0"/>
                <a:cs typeface="Arial" charset="0"/>
              </a:rPr>
              <a:t>Write names:</a:t>
            </a:r>
          </a:p>
        </p:txBody>
      </p:sp>
      <p:sp>
        <p:nvSpPr>
          <p:cNvPr id="535578" name="Rectangle 26"/>
          <p:cNvSpPr>
            <a:spLocks noChangeArrowheads="1"/>
          </p:cNvSpPr>
          <p:nvPr/>
        </p:nvSpPr>
        <p:spPr bwMode="auto">
          <a:xfrm>
            <a:off x="854075" y="1951038"/>
            <a:ext cx="17208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cuprous sulfide</a:t>
            </a:r>
          </a:p>
        </p:txBody>
      </p:sp>
      <p:sp>
        <p:nvSpPr>
          <p:cNvPr id="535580" name="Rectangle 28"/>
          <p:cNvSpPr>
            <a:spLocks noChangeArrowheads="1"/>
          </p:cNvSpPr>
          <p:nvPr/>
        </p:nvSpPr>
        <p:spPr bwMode="auto">
          <a:xfrm>
            <a:off x="850900" y="3341688"/>
            <a:ext cx="13652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auric nitride</a:t>
            </a:r>
          </a:p>
        </p:txBody>
      </p:sp>
      <p:sp>
        <p:nvSpPr>
          <p:cNvPr id="535582" name="Rectangle 30"/>
          <p:cNvSpPr>
            <a:spLocks noChangeArrowheads="1"/>
          </p:cNvSpPr>
          <p:nvPr/>
        </p:nvSpPr>
        <p:spPr bwMode="auto">
          <a:xfrm>
            <a:off x="850900" y="4732338"/>
            <a:ext cx="17081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ferrous fluoride</a:t>
            </a:r>
          </a:p>
        </p:txBody>
      </p:sp>
      <p:sp>
        <p:nvSpPr>
          <p:cNvPr id="535584" name="Rectangle 32"/>
          <p:cNvSpPr>
            <a:spLocks noChangeArrowheads="1"/>
          </p:cNvSpPr>
          <p:nvPr/>
        </p:nvSpPr>
        <p:spPr bwMode="auto">
          <a:xfrm>
            <a:off x="5418138" y="1951038"/>
            <a:ext cx="7842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Pb</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P</a:t>
            </a:r>
            <a:r>
              <a:rPr lang="en-US" sz="1800" baseline="-30000">
                <a:latin typeface="Arial" charset="0"/>
                <a:ea typeface="Times New Roman" pitchFamily="18" charset="0"/>
                <a:cs typeface="Arial" charset="0"/>
              </a:rPr>
              <a:t>4</a:t>
            </a:r>
          </a:p>
        </p:txBody>
      </p:sp>
      <p:sp>
        <p:nvSpPr>
          <p:cNvPr id="535586" name="Rectangle 34"/>
          <p:cNvSpPr>
            <a:spLocks noChangeArrowheads="1"/>
          </p:cNvSpPr>
          <p:nvPr/>
        </p:nvSpPr>
        <p:spPr bwMode="auto">
          <a:xfrm>
            <a:off x="6332538" y="1951038"/>
            <a:ext cx="1376362"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3 Pb</a:t>
            </a:r>
            <a:r>
              <a:rPr lang="en-US" sz="1800" baseline="30000">
                <a:latin typeface="Arial" charset="0"/>
                <a:ea typeface="Times New Roman" pitchFamily="18" charset="0"/>
                <a:cs typeface="Arial" charset="0"/>
              </a:rPr>
              <a:t>?</a:t>
            </a:r>
            <a:r>
              <a:rPr lang="en-US" sz="1800">
                <a:latin typeface="Arial" charset="0"/>
                <a:ea typeface="Times New Roman" pitchFamily="18" charset="0"/>
                <a:cs typeface="Arial" charset="0"/>
              </a:rPr>
              <a:t>  4 P</a:t>
            </a:r>
            <a:r>
              <a:rPr lang="en-US" sz="1800" baseline="30000">
                <a:latin typeface="Arial" charset="0"/>
                <a:ea typeface="Times New Roman" pitchFamily="18" charset="0"/>
                <a:cs typeface="Arial" charset="0"/>
              </a:rPr>
              <a:t>3–</a:t>
            </a:r>
          </a:p>
        </p:txBody>
      </p:sp>
      <p:sp>
        <p:nvSpPr>
          <p:cNvPr id="535588" name="Rectangle 36"/>
          <p:cNvSpPr>
            <a:spLocks noChangeArrowheads="1"/>
          </p:cNvSpPr>
          <p:nvPr/>
        </p:nvSpPr>
        <p:spPr bwMode="auto">
          <a:xfrm>
            <a:off x="850900" y="2217738"/>
            <a:ext cx="649288"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Cu</a:t>
            </a:r>
            <a:r>
              <a:rPr lang="en-US" sz="1800" baseline="30000">
                <a:latin typeface="Arial" charset="0"/>
                <a:ea typeface="Times New Roman" pitchFamily="18" charset="0"/>
                <a:cs typeface="Arial" charset="0"/>
              </a:rPr>
              <a:t>1+</a:t>
            </a:r>
            <a:endParaRPr lang="en-US" sz="1800">
              <a:latin typeface="Arial" charset="0"/>
              <a:ea typeface="Times New Roman" pitchFamily="18" charset="0"/>
              <a:cs typeface="Arial" charset="0"/>
            </a:endParaRPr>
          </a:p>
        </p:txBody>
      </p:sp>
      <p:sp>
        <p:nvSpPr>
          <p:cNvPr id="535590" name="Rectangle 38"/>
          <p:cNvSpPr>
            <a:spLocks noChangeArrowheads="1"/>
          </p:cNvSpPr>
          <p:nvPr/>
        </p:nvSpPr>
        <p:spPr bwMode="auto">
          <a:xfrm>
            <a:off x="5418138" y="3341688"/>
            <a:ext cx="784225"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Pb</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P</a:t>
            </a:r>
            <a:r>
              <a:rPr lang="en-US" sz="1800" baseline="-30000">
                <a:latin typeface="Arial" charset="0"/>
                <a:ea typeface="Times New Roman" pitchFamily="18" charset="0"/>
                <a:cs typeface="Arial" charset="0"/>
              </a:rPr>
              <a:t>2</a:t>
            </a:r>
          </a:p>
        </p:txBody>
      </p:sp>
      <p:sp>
        <p:nvSpPr>
          <p:cNvPr id="535592" name="Rectangle 40"/>
          <p:cNvSpPr>
            <a:spLocks noChangeArrowheads="1"/>
          </p:cNvSpPr>
          <p:nvPr/>
        </p:nvSpPr>
        <p:spPr bwMode="auto">
          <a:xfrm>
            <a:off x="6332538" y="3341688"/>
            <a:ext cx="1376362"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3 Pb</a:t>
            </a:r>
            <a:r>
              <a:rPr lang="en-US" sz="1800" baseline="30000">
                <a:latin typeface="Arial" charset="0"/>
                <a:ea typeface="Times New Roman" pitchFamily="18" charset="0"/>
                <a:cs typeface="Arial" charset="0"/>
              </a:rPr>
              <a:t>?</a:t>
            </a:r>
            <a:r>
              <a:rPr lang="en-US" sz="1800">
                <a:latin typeface="Arial" charset="0"/>
                <a:ea typeface="Times New Roman" pitchFamily="18" charset="0"/>
                <a:cs typeface="Arial" charset="0"/>
              </a:rPr>
              <a:t>  2 P</a:t>
            </a:r>
            <a:r>
              <a:rPr lang="en-US" sz="1800" baseline="30000">
                <a:latin typeface="Arial" charset="0"/>
                <a:ea typeface="Times New Roman" pitchFamily="18" charset="0"/>
                <a:cs typeface="Arial" charset="0"/>
              </a:rPr>
              <a:t>3–</a:t>
            </a:r>
          </a:p>
        </p:txBody>
      </p:sp>
      <p:sp>
        <p:nvSpPr>
          <p:cNvPr id="535594" name="Rectangle 42"/>
          <p:cNvSpPr>
            <a:spLocks noChangeArrowheads="1"/>
          </p:cNvSpPr>
          <p:nvPr/>
        </p:nvSpPr>
        <p:spPr bwMode="auto">
          <a:xfrm>
            <a:off x="850900" y="3617913"/>
            <a:ext cx="636588"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Au</a:t>
            </a:r>
            <a:r>
              <a:rPr lang="en-US" sz="1800" baseline="30000">
                <a:latin typeface="Arial" charset="0"/>
                <a:ea typeface="Times New Roman" pitchFamily="18" charset="0"/>
                <a:cs typeface="Arial" charset="0"/>
              </a:rPr>
              <a:t>3+</a:t>
            </a:r>
            <a:endParaRPr lang="en-US" sz="1800">
              <a:latin typeface="Arial" charset="0"/>
              <a:ea typeface="Times New Roman" pitchFamily="18" charset="0"/>
              <a:cs typeface="Arial" charset="0"/>
            </a:endParaRPr>
          </a:p>
        </p:txBody>
      </p:sp>
      <p:sp>
        <p:nvSpPr>
          <p:cNvPr id="535596" name="Rectangle 44"/>
          <p:cNvSpPr>
            <a:spLocks noChangeArrowheads="1"/>
          </p:cNvSpPr>
          <p:nvPr/>
        </p:nvSpPr>
        <p:spPr bwMode="auto">
          <a:xfrm>
            <a:off x="5419725" y="4722813"/>
            <a:ext cx="763588"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SnCl</a:t>
            </a:r>
            <a:r>
              <a:rPr lang="en-US" sz="1800" baseline="-30000">
                <a:latin typeface="Arial" charset="0"/>
                <a:ea typeface="Times New Roman" pitchFamily="18" charset="0"/>
                <a:cs typeface="Arial" charset="0"/>
              </a:rPr>
              <a:t>4</a:t>
            </a:r>
          </a:p>
        </p:txBody>
      </p:sp>
      <p:sp>
        <p:nvSpPr>
          <p:cNvPr id="535598" name="Rectangle 46"/>
          <p:cNvSpPr>
            <a:spLocks noChangeArrowheads="1"/>
          </p:cNvSpPr>
          <p:nvPr/>
        </p:nvSpPr>
        <p:spPr bwMode="auto">
          <a:xfrm>
            <a:off x="6338888" y="4732338"/>
            <a:ext cx="1249362" cy="366712"/>
          </a:xfrm>
          <a:prstGeom prst="rect">
            <a:avLst/>
          </a:prstGeom>
          <a:noFill/>
          <a:ln w="9525">
            <a:noFill/>
            <a:miter lim="800000"/>
            <a:headEnd/>
            <a:tailEnd/>
          </a:ln>
        </p:spPr>
        <p:txBody>
          <a:bodyPr wrap="none">
            <a:spAutoFit/>
          </a:bodyPr>
          <a:lstStyle/>
          <a:p>
            <a:pPr eaLnBrk="0" hangingPunct="0"/>
            <a:r>
              <a:rPr lang="en-US" sz="1800">
                <a:latin typeface="Arial" charset="0"/>
                <a:ea typeface="Times New Roman" pitchFamily="18" charset="0"/>
                <a:cs typeface="Arial" charset="0"/>
              </a:rPr>
              <a:t>Sn</a:t>
            </a:r>
            <a:r>
              <a:rPr lang="en-US" sz="1800" baseline="30000">
                <a:latin typeface="Arial" charset="0"/>
                <a:ea typeface="Times New Roman" pitchFamily="18" charset="0"/>
                <a:cs typeface="Arial" charset="0"/>
              </a:rPr>
              <a:t>?</a:t>
            </a:r>
            <a:r>
              <a:rPr lang="en-US" sz="1800">
                <a:latin typeface="Arial" charset="0"/>
                <a:ea typeface="Times New Roman" pitchFamily="18" charset="0"/>
                <a:cs typeface="Arial" charset="0"/>
              </a:rPr>
              <a:t>  4 Cl</a:t>
            </a:r>
            <a:r>
              <a:rPr lang="en-US" sz="1800" baseline="30000">
                <a:latin typeface="Arial" charset="0"/>
                <a:ea typeface="Times New Roman" pitchFamily="18" charset="0"/>
                <a:cs typeface="Arial" charset="0"/>
              </a:rPr>
              <a:t>1–</a:t>
            </a:r>
          </a:p>
        </p:txBody>
      </p:sp>
      <p:sp>
        <p:nvSpPr>
          <p:cNvPr id="535600" name="Rectangle 48"/>
          <p:cNvSpPr>
            <a:spLocks noChangeArrowheads="1"/>
          </p:cNvSpPr>
          <p:nvPr/>
        </p:nvSpPr>
        <p:spPr bwMode="auto">
          <a:xfrm>
            <a:off x="1450975" y="2217738"/>
            <a:ext cx="10985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S</a:t>
            </a:r>
            <a:r>
              <a:rPr lang="en-US" sz="1800" baseline="30000">
                <a:latin typeface="Arial" charset="0"/>
                <a:ea typeface="Times New Roman" pitchFamily="18" charset="0"/>
                <a:cs typeface="Arial" charset="0"/>
              </a:rPr>
              <a:t>2–</a:t>
            </a:r>
            <a:r>
              <a:rPr lang="en-US" sz="1800">
                <a:latin typeface="Arial" charset="0"/>
                <a:ea typeface="Times New Roman" pitchFamily="18" charset="0"/>
                <a:cs typeface="Arial" charset="0"/>
              </a:rPr>
              <a:t>	</a:t>
            </a:r>
          </a:p>
        </p:txBody>
      </p:sp>
      <p:sp>
        <p:nvSpPr>
          <p:cNvPr id="535602" name="Rectangle 50"/>
          <p:cNvSpPr>
            <a:spLocks noChangeArrowheads="1"/>
          </p:cNvSpPr>
          <p:nvPr/>
        </p:nvSpPr>
        <p:spPr bwMode="auto">
          <a:xfrm>
            <a:off x="1431925" y="3617913"/>
            <a:ext cx="10985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N</a:t>
            </a:r>
            <a:r>
              <a:rPr lang="en-US" sz="1800" baseline="30000">
                <a:latin typeface="Arial" charset="0"/>
                <a:ea typeface="Times New Roman" pitchFamily="18" charset="0"/>
                <a:cs typeface="Arial" charset="0"/>
              </a:rPr>
              <a:t>3–</a:t>
            </a:r>
            <a:r>
              <a:rPr lang="en-US" sz="1800">
                <a:latin typeface="Arial" charset="0"/>
                <a:ea typeface="Times New Roman" pitchFamily="18" charset="0"/>
                <a:cs typeface="Arial" charset="0"/>
              </a:rPr>
              <a:t>	</a:t>
            </a:r>
          </a:p>
        </p:txBody>
      </p:sp>
      <p:sp>
        <p:nvSpPr>
          <p:cNvPr id="535604" name="Rectangle 52"/>
          <p:cNvSpPr>
            <a:spLocks noChangeArrowheads="1"/>
          </p:cNvSpPr>
          <p:nvPr/>
        </p:nvSpPr>
        <p:spPr bwMode="auto">
          <a:xfrm>
            <a:off x="1422400" y="5256213"/>
            <a:ext cx="10985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F</a:t>
            </a:r>
            <a:r>
              <a:rPr lang="en-US" sz="1800" baseline="30000">
                <a:latin typeface="Arial" charset="0"/>
                <a:ea typeface="Times New Roman" pitchFamily="18" charset="0"/>
                <a:cs typeface="Arial" charset="0"/>
              </a:rPr>
              <a:t>1–</a:t>
            </a:r>
            <a:r>
              <a:rPr lang="en-US" sz="1800">
                <a:latin typeface="Arial" charset="0"/>
                <a:ea typeface="Times New Roman" pitchFamily="18" charset="0"/>
                <a:cs typeface="Arial" charset="0"/>
              </a:rPr>
              <a:t>	</a:t>
            </a:r>
          </a:p>
        </p:txBody>
      </p:sp>
      <p:sp>
        <p:nvSpPr>
          <p:cNvPr id="535605" name="Rectangle 53"/>
          <p:cNvSpPr>
            <a:spLocks noChangeArrowheads="1"/>
          </p:cNvSpPr>
          <p:nvPr/>
        </p:nvSpPr>
        <p:spPr bwMode="auto">
          <a:xfrm>
            <a:off x="854075" y="2617788"/>
            <a:ext cx="18859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copper (I) sulfide</a:t>
            </a:r>
          </a:p>
        </p:txBody>
      </p:sp>
      <p:sp>
        <p:nvSpPr>
          <p:cNvPr id="535606" name="Rectangle 54"/>
          <p:cNvSpPr>
            <a:spLocks noChangeArrowheads="1"/>
          </p:cNvSpPr>
          <p:nvPr/>
        </p:nvSpPr>
        <p:spPr bwMode="auto">
          <a:xfrm>
            <a:off x="850900" y="4056063"/>
            <a:ext cx="17081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gold (III) nitride</a:t>
            </a:r>
          </a:p>
        </p:txBody>
      </p:sp>
      <p:sp>
        <p:nvSpPr>
          <p:cNvPr id="535607" name="Rectangle 55"/>
          <p:cNvSpPr>
            <a:spLocks noChangeArrowheads="1"/>
          </p:cNvSpPr>
          <p:nvPr/>
        </p:nvSpPr>
        <p:spPr bwMode="auto">
          <a:xfrm>
            <a:off x="850900" y="5694363"/>
            <a:ext cx="17208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iron (II) fluoride</a:t>
            </a:r>
          </a:p>
        </p:txBody>
      </p:sp>
      <p:sp>
        <p:nvSpPr>
          <p:cNvPr id="535608" name="Rectangle 56"/>
          <p:cNvSpPr>
            <a:spLocks noChangeArrowheads="1"/>
          </p:cNvSpPr>
          <p:nvPr/>
        </p:nvSpPr>
        <p:spPr bwMode="auto">
          <a:xfrm>
            <a:off x="6337300" y="2713038"/>
            <a:ext cx="21653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lead (IV) phosphide</a:t>
            </a:r>
          </a:p>
        </p:txBody>
      </p:sp>
      <p:sp>
        <p:nvSpPr>
          <p:cNvPr id="535609" name="Rectangle 57"/>
          <p:cNvSpPr>
            <a:spLocks noChangeArrowheads="1"/>
          </p:cNvSpPr>
          <p:nvPr/>
        </p:nvSpPr>
        <p:spPr bwMode="auto">
          <a:xfrm>
            <a:off x="6346825" y="4094163"/>
            <a:ext cx="20764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lead (II) phosphide</a:t>
            </a:r>
          </a:p>
        </p:txBody>
      </p:sp>
      <p:sp>
        <p:nvSpPr>
          <p:cNvPr id="535610" name="Rectangle 58"/>
          <p:cNvSpPr>
            <a:spLocks noChangeArrowheads="1"/>
          </p:cNvSpPr>
          <p:nvPr/>
        </p:nvSpPr>
        <p:spPr bwMode="auto">
          <a:xfrm>
            <a:off x="6356350" y="5656263"/>
            <a:ext cx="1720850" cy="366712"/>
          </a:xfrm>
          <a:prstGeom prst="rect">
            <a:avLst/>
          </a:prstGeom>
          <a:noFill/>
          <a:ln w="9525">
            <a:noFill/>
            <a:miter lim="800000"/>
            <a:headEnd/>
            <a:tailEnd/>
          </a:ln>
        </p:spPr>
        <p:txBody>
          <a:bodyPr wrap="none">
            <a:spAutoFit/>
          </a:bodyPr>
          <a:lstStyle/>
          <a:p>
            <a:r>
              <a:rPr lang="en-US" sz="1800">
                <a:latin typeface="Arial" charset="0"/>
                <a:ea typeface="Times New Roman" pitchFamily="18" charset="0"/>
                <a:cs typeface="Arial" charset="0"/>
              </a:rPr>
              <a:t>tin (IV) chloride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35574"/>
                                        </p:tgtEl>
                                        <p:attrNameLst>
                                          <p:attrName>style.visibility</p:attrName>
                                        </p:attrNameLst>
                                      </p:cBhvr>
                                      <p:to>
                                        <p:strVal val="visible"/>
                                      </p:to>
                                    </p:set>
                                    <p:anim calcmode="lin" valueType="num">
                                      <p:cBhvr>
                                        <p:cTn id="7" dur="1000" fill="hold"/>
                                        <p:tgtEl>
                                          <p:spTgt spid="535574"/>
                                        </p:tgtEl>
                                        <p:attrNameLst>
                                          <p:attrName>ppt_x</p:attrName>
                                        </p:attrNameLst>
                                      </p:cBhvr>
                                      <p:tavLst>
                                        <p:tav tm="0">
                                          <p:val>
                                            <p:strVal val="#ppt_x-.2"/>
                                          </p:val>
                                        </p:tav>
                                        <p:tav tm="100000">
                                          <p:val>
                                            <p:strVal val="#ppt_x"/>
                                          </p:val>
                                        </p:tav>
                                      </p:tavLst>
                                    </p:anim>
                                    <p:anim calcmode="lin" valueType="num">
                                      <p:cBhvr>
                                        <p:cTn id="8" dur="1000" fill="hold"/>
                                        <p:tgtEl>
                                          <p:spTgt spid="5355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55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35578"/>
                                        </p:tgtEl>
                                        <p:attrNameLst>
                                          <p:attrName>style.visibility</p:attrName>
                                        </p:attrNameLst>
                                      </p:cBhvr>
                                      <p:to>
                                        <p:strVal val="visible"/>
                                      </p:to>
                                    </p:set>
                                    <p:anim calcmode="lin" valueType="num">
                                      <p:cBhvr>
                                        <p:cTn id="14" dur="500" fill="hold"/>
                                        <p:tgtEl>
                                          <p:spTgt spid="535578"/>
                                        </p:tgtEl>
                                        <p:attrNameLst>
                                          <p:attrName>ppt_w</p:attrName>
                                        </p:attrNameLst>
                                      </p:cBhvr>
                                      <p:tavLst>
                                        <p:tav tm="0">
                                          <p:val>
                                            <p:fltVal val="0"/>
                                          </p:val>
                                        </p:tav>
                                        <p:tav tm="100000">
                                          <p:val>
                                            <p:strVal val="#ppt_w"/>
                                          </p:val>
                                        </p:tav>
                                      </p:tavLst>
                                    </p:anim>
                                    <p:anim calcmode="lin" valueType="num">
                                      <p:cBhvr>
                                        <p:cTn id="15" dur="500" fill="hold"/>
                                        <p:tgtEl>
                                          <p:spTgt spid="535578"/>
                                        </p:tgtEl>
                                        <p:attrNameLst>
                                          <p:attrName>ppt_h</p:attrName>
                                        </p:attrNameLst>
                                      </p:cBhvr>
                                      <p:tavLst>
                                        <p:tav tm="0">
                                          <p:val>
                                            <p:fltVal val="0"/>
                                          </p:val>
                                        </p:tav>
                                        <p:tav tm="100000">
                                          <p:val>
                                            <p:strVal val="#ppt_h"/>
                                          </p:val>
                                        </p:tav>
                                      </p:tavLst>
                                    </p:anim>
                                    <p:animEffect transition="in" filter="fade">
                                      <p:cBhvr>
                                        <p:cTn id="16" dur="500"/>
                                        <p:tgtEl>
                                          <p:spTgt spid="53557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35600"/>
                                        </p:tgtEl>
                                        <p:attrNameLst>
                                          <p:attrName>style.visibility</p:attrName>
                                        </p:attrNameLst>
                                      </p:cBhvr>
                                      <p:to>
                                        <p:strVal val="visible"/>
                                      </p:to>
                                    </p:set>
                                    <p:animEffect transition="in" filter="dissolve">
                                      <p:cBhvr>
                                        <p:cTn id="21" dur="500"/>
                                        <p:tgtEl>
                                          <p:spTgt spid="53560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35588"/>
                                        </p:tgtEl>
                                        <p:attrNameLst>
                                          <p:attrName>style.visibility</p:attrName>
                                        </p:attrNameLst>
                                      </p:cBhvr>
                                      <p:to>
                                        <p:strVal val="visible"/>
                                      </p:to>
                                    </p:set>
                                    <p:animEffect transition="in" filter="dissolve">
                                      <p:cBhvr>
                                        <p:cTn id="26" dur="500"/>
                                        <p:tgtEl>
                                          <p:spTgt spid="535588"/>
                                        </p:tgtEl>
                                      </p:cBhvr>
                                    </p:animEffect>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535567"/>
                                        </p:tgtEl>
                                        <p:attrNameLst>
                                          <p:attrName>style.visibility</p:attrName>
                                        </p:attrNameLst>
                                      </p:cBhvr>
                                      <p:to>
                                        <p:strVal val="visible"/>
                                      </p:to>
                                    </p:set>
                                    <p:anim calcmode="lin" valueType="num">
                                      <p:cBhvr>
                                        <p:cTn id="31" dur="500" fill="hold"/>
                                        <p:tgtEl>
                                          <p:spTgt spid="535567"/>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35567"/>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35567"/>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3556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535605"/>
                                        </p:tgtEl>
                                        <p:attrNameLst>
                                          <p:attrName>style.visibility</p:attrName>
                                        </p:attrNameLst>
                                      </p:cBhvr>
                                      <p:to>
                                        <p:strVal val="visible"/>
                                      </p:to>
                                    </p:set>
                                    <p:anim calcmode="lin" valueType="num">
                                      <p:cBhvr>
                                        <p:cTn id="39" dur="500" fill="hold"/>
                                        <p:tgtEl>
                                          <p:spTgt spid="535605"/>
                                        </p:tgtEl>
                                        <p:attrNameLst>
                                          <p:attrName>ppt_w</p:attrName>
                                        </p:attrNameLst>
                                      </p:cBhvr>
                                      <p:tavLst>
                                        <p:tav tm="0">
                                          <p:val>
                                            <p:fltVal val="0"/>
                                          </p:val>
                                        </p:tav>
                                        <p:tav tm="100000">
                                          <p:val>
                                            <p:strVal val="#ppt_w"/>
                                          </p:val>
                                        </p:tav>
                                      </p:tavLst>
                                    </p:anim>
                                    <p:anim calcmode="lin" valueType="num">
                                      <p:cBhvr>
                                        <p:cTn id="40" dur="500" fill="hold"/>
                                        <p:tgtEl>
                                          <p:spTgt spid="535605"/>
                                        </p:tgtEl>
                                        <p:attrNameLst>
                                          <p:attrName>ppt_h</p:attrName>
                                        </p:attrNameLst>
                                      </p:cBhvr>
                                      <p:tavLst>
                                        <p:tav tm="0">
                                          <p:val>
                                            <p:fltVal val="0"/>
                                          </p:val>
                                        </p:tav>
                                        <p:tav tm="100000">
                                          <p:val>
                                            <p:strVal val="#ppt_h"/>
                                          </p:val>
                                        </p:tav>
                                      </p:tavLst>
                                    </p:anim>
                                    <p:animEffect transition="in" filter="fade">
                                      <p:cBhvr>
                                        <p:cTn id="41" dur="500"/>
                                        <p:tgtEl>
                                          <p:spTgt spid="53560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535580"/>
                                        </p:tgtEl>
                                        <p:attrNameLst>
                                          <p:attrName>style.visibility</p:attrName>
                                        </p:attrNameLst>
                                      </p:cBhvr>
                                      <p:to>
                                        <p:strVal val="visible"/>
                                      </p:to>
                                    </p:set>
                                    <p:anim calcmode="lin" valueType="num">
                                      <p:cBhvr>
                                        <p:cTn id="46" dur="500" fill="hold"/>
                                        <p:tgtEl>
                                          <p:spTgt spid="535580"/>
                                        </p:tgtEl>
                                        <p:attrNameLst>
                                          <p:attrName>ppt_w</p:attrName>
                                        </p:attrNameLst>
                                      </p:cBhvr>
                                      <p:tavLst>
                                        <p:tav tm="0">
                                          <p:val>
                                            <p:fltVal val="0"/>
                                          </p:val>
                                        </p:tav>
                                        <p:tav tm="100000">
                                          <p:val>
                                            <p:strVal val="#ppt_w"/>
                                          </p:val>
                                        </p:tav>
                                      </p:tavLst>
                                    </p:anim>
                                    <p:anim calcmode="lin" valueType="num">
                                      <p:cBhvr>
                                        <p:cTn id="47" dur="500" fill="hold"/>
                                        <p:tgtEl>
                                          <p:spTgt spid="535580"/>
                                        </p:tgtEl>
                                        <p:attrNameLst>
                                          <p:attrName>ppt_h</p:attrName>
                                        </p:attrNameLst>
                                      </p:cBhvr>
                                      <p:tavLst>
                                        <p:tav tm="0">
                                          <p:val>
                                            <p:fltVal val="0"/>
                                          </p:val>
                                        </p:tav>
                                        <p:tav tm="100000">
                                          <p:val>
                                            <p:strVal val="#ppt_h"/>
                                          </p:val>
                                        </p:tav>
                                      </p:tavLst>
                                    </p:anim>
                                    <p:animEffect transition="in" filter="fade">
                                      <p:cBhvr>
                                        <p:cTn id="48" dur="500"/>
                                        <p:tgtEl>
                                          <p:spTgt spid="535580"/>
                                        </p:tgtEl>
                                      </p:cBhvr>
                                    </p:animEffect>
                                  </p:childTnLst>
                                </p:cTn>
                              </p:par>
                            </p:childTnLst>
                          </p:cTn>
                        </p:par>
                        <p:par>
                          <p:cTn id="49" fill="hold">
                            <p:stCondLst>
                              <p:cond delay="500"/>
                            </p:stCondLst>
                            <p:childTnLst>
                              <p:par>
                                <p:cTn id="50" presetID="9" presetClass="emph" presetSubtype="0" grpId="1" nodeType="afterEffect">
                                  <p:stCondLst>
                                    <p:cond delay="0"/>
                                  </p:stCondLst>
                                  <p:childTnLst>
                                    <p:set>
                                      <p:cBhvr rctx="PPT">
                                        <p:cTn id="51" dur="indefinite"/>
                                        <p:tgtEl>
                                          <p:spTgt spid="535567"/>
                                        </p:tgtEl>
                                        <p:attrNameLst>
                                          <p:attrName>style.opacity</p:attrName>
                                        </p:attrNameLst>
                                      </p:cBhvr>
                                      <p:to>
                                        <p:strVal val="0.5"/>
                                      </p:to>
                                    </p:set>
                                    <p:animEffect filter="image" prLst="opacity: 0.5">
                                      <p:cBhvr rctx="IE">
                                        <p:cTn id="52" dur="indefinite"/>
                                        <p:tgtEl>
                                          <p:spTgt spid="535567"/>
                                        </p:tgtEl>
                                      </p:cBhvr>
                                    </p:animEffect>
                                  </p:childTnLst>
                                </p:cTn>
                              </p:par>
                              <p:par>
                                <p:cTn id="53" presetID="9" presetClass="emph" presetSubtype="0" grpId="1" nodeType="withEffect">
                                  <p:stCondLst>
                                    <p:cond delay="0"/>
                                  </p:stCondLst>
                                  <p:childTnLst>
                                    <p:set>
                                      <p:cBhvr rctx="PPT">
                                        <p:cTn id="54" dur="indefinite"/>
                                        <p:tgtEl>
                                          <p:spTgt spid="535578"/>
                                        </p:tgtEl>
                                        <p:attrNameLst>
                                          <p:attrName>style.opacity</p:attrName>
                                        </p:attrNameLst>
                                      </p:cBhvr>
                                      <p:to>
                                        <p:strVal val="0.5"/>
                                      </p:to>
                                    </p:set>
                                    <p:animEffect filter="image" prLst="opacity: 0.5">
                                      <p:cBhvr rctx="IE">
                                        <p:cTn id="55" dur="indefinite"/>
                                        <p:tgtEl>
                                          <p:spTgt spid="535578"/>
                                        </p:tgtEl>
                                      </p:cBhvr>
                                    </p:animEffect>
                                  </p:childTnLst>
                                </p:cTn>
                              </p:par>
                              <p:par>
                                <p:cTn id="56" presetID="9" presetClass="emph" presetSubtype="0" grpId="1" nodeType="withEffect">
                                  <p:stCondLst>
                                    <p:cond delay="0"/>
                                  </p:stCondLst>
                                  <p:childTnLst>
                                    <p:set>
                                      <p:cBhvr rctx="PPT">
                                        <p:cTn id="57" dur="indefinite"/>
                                        <p:tgtEl>
                                          <p:spTgt spid="535588"/>
                                        </p:tgtEl>
                                        <p:attrNameLst>
                                          <p:attrName>style.opacity</p:attrName>
                                        </p:attrNameLst>
                                      </p:cBhvr>
                                      <p:to>
                                        <p:strVal val="0.5"/>
                                      </p:to>
                                    </p:set>
                                    <p:animEffect filter="image" prLst="opacity: 0.5">
                                      <p:cBhvr rctx="IE">
                                        <p:cTn id="58" dur="indefinite"/>
                                        <p:tgtEl>
                                          <p:spTgt spid="535588"/>
                                        </p:tgtEl>
                                      </p:cBhvr>
                                    </p:animEffect>
                                  </p:childTnLst>
                                </p:cTn>
                              </p:par>
                              <p:par>
                                <p:cTn id="59" presetID="9" presetClass="emph" presetSubtype="0" grpId="1" nodeType="withEffect">
                                  <p:stCondLst>
                                    <p:cond delay="0"/>
                                  </p:stCondLst>
                                  <p:childTnLst>
                                    <p:set>
                                      <p:cBhvr rctx="PPT">
                                        <p:cTn id="60" dur="indefinite"/>
                                        <p:tgtEl>
                                          <p:spTgt spid="535600"/>
                                        </p:tgtEl>
                                        <p:attrNameLst>
                                          <p:attrName>style.opacity</p:attrName>
                                        </p:attrNameLst>
                                      </p:cBhvr>
                                      <p:to>
                                        <p:strVal val="0.5"/>
                                      </p:to>
                                    </p:set>
                                    <p:animEffect filter="image" prLst="opacity: 0.5">
                                      <p:cBhvr rctx="IE">
                                        <p:cTn id="61" dur="indefinite"/>
                                        <p:tgtEl>
                                          <p:spTgt spid="535600"/>
                                        </p:tgtEl>
                                      </p:cBhvr>
                                    </p:animEffect>
                                  </p:childTnLst>
                                </p:cTn>
                              </p:par>
                              <p:par>
                                <p:cTn id="62" presetID="9" presetClass="emph" presetSubtype="0" grpId="1" nodeType="withEffect">
                                  <p:stCondLst>
                                    <p:cond delay="0"/>
                                  </p:stCondLst>
                                  <p:childTnLst>
                                    <p:set>
                                      <p:cBhvr rctx="PPT">
                                        <p:cTn id="63" dur="indefinite"/>
                                        <p:tgtEl>
                                          <p:spTgt spid="535605"/>
                                        </p:tgtEl>
                                        <p:attrNameLst>
                                          <p:attrName>style.opacity</p:attrName>
                                        </p:attrNameLst>
                                      </p:cBhvr>
                                      <p:to>
                                        <p:strVal val="0.5"/>
                                      </p:to>
                                    </p:set>
                                    <p:animEffect filter="image" prLst="opacity: 0.5">
                                      <p:cBhvr rctx="IE">
                                        <p:cTn id="64" dur="indefinite"/>
                                        <p:tgtEl>
                                          <p:spTgt spid="53560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35602"/>
                                        </p:tgtEl>
                                        <p:attrNameLst>
                                          <p:attrName>style.visibility</p:attrName>
                                        </p:attrNameLst>
                                      </p:cBhvr>
                                      <p:to>
                                        <p:strVal val="visible"/>
                                      </p:to>
                                    </p:set>
                                    <p:animEffect transition="in" filter="dissolve">
                                      <p:cBhvr>
                                        <p:cTn id="69" dur="500"/>
                                        <p:tgtEl>
                                          <p:spTgt spid="53560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35594"/>
                                        </p:tgtEl>
                                        <p:attrNameLst>
                                          <p:attrName>style.visibility</p:attrName>
                                        </p:attrNameLst>
                                      </p:cBhvr>
                                      <p:to>
                                        <p:strVal val="visible"/>
                                      </p:to>
                                    </p:set>
                                    <p:animEffect transition="in" filter="dissolve">
                                      <p:cBhvr>
                                        <p:cTn id="74" dur="500"/>
                                        <p:tgtEl>
                                          <p:spTgt spid="535594"/>
                                        </p:tgtEl>
                                      </p:cBhvr>
                                    </p:animEffect>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535568"/>
                                        </p:tgtEl>
                                        <p:attrNameLst>
                                          <p:attrName>style.visibility</p:attrName>
                                        </p:attrNameLst>
                                      </p:cBhvr>
                                      <p:to>
                                        <p:strVal val="visible"/>
                                      </p:to>
                                    </p:set>
                                    <p:anim calcmode="lin" valueType="num">
                                      <p:cBhvr>
                                        <p:cTn id="79" dur="500" fill="hold"/>
                                        <p:tgtEl>
                                          <p:spTgt spid="535568"/>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535568"/>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535568"/>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535568"/>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535606"/>
                                        </p:tgtEl>
                                        <p:attrNameLst>
                                          <p:attrName>style.visibility</p:attrName>
                                        </p:attrNameLst>
                                      </p:cBhvr>
                                      <p:to>
                                        <p:strVal val="visible"/>
                                      </p:to>
                                    </p:set>
                                    <p:anim calcmode="lin" valueType="num">
                                      <p:cBhvr>
                                        <p:cTn id="87" dur="500" fill="hold"/>
                                        <p:tgtEl>
                                          <p:spTgt spid="535606"/>
                                        </p:tgtEl>
                                        <p:attrNameLst>
                                          <p:attrName>ppt_w</p:attrName>
                                        </p:attrNameLst>
                                      </p:cBhvr>
                                      <p:tavLst>
                                        <p:tav tm="0">
                                          <p:val>
                                            <p:fltVal val="0"/>
                                          </p:val>
                                        </p:tav>
                                        <p:tav tm="100000">
                                          <p:val>
                                            <p:strVal val="#ppt_w"/>
                                          </p:val>
                                        </p:tav>
                                      </p:tavLst>
                                    </p:anim>
                                    <p:anim calcmode="lin" valueType="num">
                                      <p:cBhvr>
                                        <p:cTn id="88" dur="500" fill="hold"/>
                                        <p:tgtEl>
                                          <p:spTgt spid="535606"/>
                                        </p:tgtEl>
                                        <p:attrNameLst>
                                          <p:attrName>ppt_h</p:attrName>
                                        </p:attrNameLst>
                                      </p:cBhvr>
                                      <p:tavLst>
                                        <p:tav tm="0">
                                          <p:val>
                                            <p:fltVal val="0"/>
                                          </p:val>
                                        </p:tav>
                                        <p:tav tm="100000">
                                          <p:val>
                                            <p:strVal val="#ppt_h"/>
                                          </p:val>
                                        </p:tav>
                                      </p:tavLst>
                                    </p:anim>
                                    <p:animEffect transition="in" filter="fade">
                                      <p:cBhvr>
                                        <p:cTn id="89" dur="500"/>
                                        <p:tgtEl>
                                          <p:spTgt spid="535606"/>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535582"/>
                                        </p:tgtEl>
                                        <p:attrNameLst>
                                          <p:attrName>style.visibility</p:attrName>
                                        </p:attrNameLst>
                                      </p:cBhvr>
                                      <p:to>
                                        <p:strVal val="visible"/>
                                      </p:to>
                                    </p:set>
                                    <p:anim calcmode="lin" valueType="num">
                                      <p:cBhvr>
                                        <p:cTn id="94" dur="500" fill="hold"/>
                                        <p:tgtEl>
                                          <p:spTgt spid="535582"/>
                                        </p:tgtEl>
                                        <p:attrNameLst>
                                          <p:attrName>ppt_w</p:attrName>
                                        </p:attrNameLst>
                                      </p:cBhvr>
                                      <p:tavLst>
                                        <p:tav tm="0">
                                          <p:val>
                                            <p:fltVal val="0"/>
                                          </p:val>
                                        </p:tav>
                                        <p:tav tm="100000">
                                          <p:val>
                                            <p:strVal val="#ppt_w"/>
                                          </p:val>
                                        </p:tav>
                                      </p:tavLst>
                                    </p:anim>
                                    <p:anim calcmode="lin" valueType="num">
                                      <p:cBhvr>
                                        <p:cTn id="95" dur="500" fill="hold"/>
                                        <p:tgtEl>
                                          <p:spTgt spid="535582"/>
                                        </p:tgtEl>
                                        <p:attrNameLst>
                                          <p:attrName>ppt_h</p:attrName>
                                        </p:attrNameLst>
                                      </p:cBhvr>
                                      <p:tavLst>
                                        <p:tav tm="0">
                                          <p:val>
                                            <p:fltVal val="0"/>
                                          </p:val>
                                        </p:tav>
                                        <p:tav tm="100000">
                                          <p:val>
                                            <p:strVal val="#ppt_h"/>
                                          </p:val>
                                        </p:tav>
                                      </p:tavLst>
                                    </p:anim>
                                    <p:animEffect transition="in" filter="fade">
                                      <p:cBhvr>
                                        <p:cTn id="96" dur="500"/>
                                        <p:tgtEl>
                                          <p:spTgt spid="535582"/>
                                        </p:tgtEl>
                                      </p:cBhvr>
                                    </p:animEffect>
                                  </p:childTnLst>
                                </p:cTn>
                              </p:par>
                            </p:childTnLst>
                          </p:cTn>
                        </p:par>
                        <p:par>
                          <p:cTn id="97" fill="hold">
                            <p:stCondLst>
                              <p:cond delay="500"/>
                            </p:stCondLst>
                            <p:childTnLst>
                              <p:par>
                                <p:cTn id="98" presetID="9" presetClass="emph" presetSubtype="0" grpId="1" nodeType="afterEffect">
                                  <p:stCondLst>
                                    <p:cond delay="0"/>
                                  </p:stCondLst>
                                  <p:childTnLst>
                                    <p:set>
                                      <p:cBhvr rctx="PPT">
                                        <p:cTn id="99" dur="indefinite"/>
                                        <p:tgtEl>
                                          <p:spTgt spid="535568"/>
                                        </p:tgtEl>
                                        <p:attrNameLst>
                                          <p:attrName>style.opacity</p:attrName>
                                        </p:attrNameLst>
                                      </p:cBhvr>
                                      <p:to>
                                        <p:strVal val="0.5"/>
                                      </p:to>
                                    </p:set>
                                    <p:animEffect filter="image" prLst="opacity: 0.5">
                                      <p:cBhvr rctx="IE">
                                        <p:cTn id="100" dur="indefinite"/>
                                        <p:tgtEl>
                                          <p:spTgt spid="535568"/>
                                        </p:tgtEl>
                                      </p:cBhvr>
                                    </p:animEffect>
                                  </p:childTnLst>
                                </p:cTn>
                              </p:par>
                              <p:par>
                                <p:cTn id="101" presetID="9" presetClass="emph" presetSubtype="0" grpId="1" nodeType="withEffect">
                                  <p:stCondLst>
                                    <p:cond delay="0"/>
                                  </p:stCondLst>
                                  <p:childTnLst>
                                    <p:set>
                                      <p:cBhvr rctx="PPT">
                                        <p:cTn id="102" dur="indefinite"/>
                                        <p:tgtEl>
                                          <p:spTgt spid="535580"/>
                                        </p:tgtEl>
                                        <p:attrNameLst>
                                          <p:attrName>style.opacity</p:attrName>
                                        </p:attrNameLst>
                                      </p:cBhvr>
                                      <p:to>
                                        <p:strVal val="0.5"/>
                                      </p:to>
                                    </p:set>
                                    <p:animEffect filter="image" prLst="opacity: 0.5">
                                      <p:cBhvr rctx="IE">
                                        <p:cTn id="103" dur="indefinite"/>
                                        <p:tgtEl>
                                          <p:spTgt spid="535580"/>
                                        </p:tgtEl>
                                      </p:cBhvr>
                                    </p:animEffect>
                                  </p:childTnLst>
                                </p:cTn>
                              </p:par>
                              <p:par>
                                <p:cTn id="104" presetID="9" presetClass="emph" presetSubtype="0" grpId="1" nodeType="withEffect">
                                  <p:stCondLst>
                                    <p:cond delay="0"/>
                                  </p:stCondLst>
                                  <p:childTnLst>
                                    <p:set>
                                      <p:cBhvr rctx="PPT">
                                        <p:cTn id="105" dur="indefinite"/>
                                        <p:tgtEl>
                                          <p:spTgt spid="535594"/>
                                        </p:tgtEl>
                                        <p:attrNameLst>
                                          <p:attrName>style.opacity</p:attrName>
                                        </p:attrNameLst>
                                      </p:cBhvr>
                                      <p:to>
                                        <p:strVal val="0.5"/>
                                      </p:to>
                                    </p:set>
                                    <p:animEffect filter="image" prLst="opacity: 0.5">
                                      <p:cBhvr rctx="IE">
                                        <p:cTn id="106" dur="indefinite"/>
                                        <p:tgtEl>
                                          <p:spTgt spid="535594"/>
                                        </p:tgtEl>
                                      </p:cBhvr>
                                    </p:animEffect>
                                  </p:childTnLst>
                                </p:cTn>
                              </p:par>
                              <p:par>
                                <p:cTn id="107" presetID="9" presetClass="emph" presetSubtype="0" grpId="1" nodeType="withEffect">
                                  <p:stCondLst>
                                    <p:cond delay="0"/>
                                  </p:stCondLst>
                                  <p:childTnLst>
                                    <p:set>
                                      <p:cBhvr rctx="PPT">
                                        <p:cTn id="108" dur="indefinite"/>
                                        <p:tgtEl>
                                          <p:spTgt spid="535602"/>
                                        </p:tgtEl>
                                        <p:attrNameLst>
                                          <p:attrName>style.opacity</p:attrName>
                                        </p:attrNameLst>
                                      </p:cBhvr>
                                      <p:to>
                                        <p:strVal val="0.5"/>
                                      </p:to>
                                    </p:set>
                                    <p:animEffect filter="image" prLst="opacity: 0.5">
                                      <p:cBhvr rctx="IE">
                                        <p:cTn id="109" dur="indefinite"/>
                                        <p:tgtEl>
                                          <p:spTgt spid="535602"/>
                                        </p:tgtEl>
                                      </p:cBhvr>
                                    </p:animEffect>
                                  </p:childTnLst>
                                </p:cTn>
                              </p:par>
                              <p:par>
                                <p:cTn id="110" presetID="9" presetClass="emph" presetSubtype="0" grpId="1" nodeType="withEffect">
                                  <p:stCondLst>
                                    <p:cond delay="0"/>
                                  </p:stCondLst>
                                  <p:childTnLst>
                                    <p:set>
                                      <p:cBhvr rctx="PPT">
                                        <p:cTn id="111" dur="indefinite"/>
                                        <p:tgtEl>
                                          <p:spTgt spid="535606"/>
                                        </p:tgtEl>
                                        <p:attrNameLst>
                                          <p:attrName>style.opacity</p:attrName>
                                        </p:attrNameLst>
                                      </p:cBhvr>
                                      <p:to>
                                        <p:strVal val="0.5"/>
                                      </p:to>
                                    </p:set>
                                    <p:animEffect filter="image" prLst="opacity: 0.5">
                                      <p:cBhvr rctx="IE">
                                        <p:cTn id="112" dur="indefinite"/>
                                        <p:tgtEl>
                                          <p:spTgt spid="535606"/>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535604"/>
                                        </p:tgtEl>
                                        <p:attrNameLst>
                                          <p:attrName>style.visibility</p:attrName>
                                        </p:attrNameLst>
                                      </p:cBhvr>
                                      <p:to>
                                        <p:strVal val="visible"/>
                                      </p:to>
                                    </p:set>
                                    <p:animEffect transition="in" filter="dissolve">
                                      <p:cBhvr>
                                        <p:cTn id="117" dur="500"/>
                                        <p:tgtEl>
                                          <p:spTgt spid="535604"/>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535565"/>
                                        </p:tgtEl>
                                        <p:attrNameLst>
                                          <p:attrName>style.visibility</p:attrName>
                                        </p:attrNameLst>
                                      </p:cBhvr>
                                      <p:to>
                                        <p:strVal val="visible"/>
                                      </p:to>
                                    </p:set>
                                    <p:animEffect transition="in" filter="dissolve">
                                      <p:cBhvr>
                                        <p:cTn id="122" dur="500"/>
                                        <p:tgtEl>
                                          <p:spTgt spid="535565"/>
                                        </p:tgtEl>
                                      </p:cBhvr>
                                    </p:animEffect>
                                  </p:childTnLst>
                                </p:cTn>
                              </p:par>
                            </p:childTnLst>
                          </p:cTn>
                        </p:par>
                      </p:childTnLst>
                    </p:cTn>
                  </p:par>
                  <p:par>
                    <p:cTn id="123" fill="hold">
                      <p:stCondLst>
                        <p:cond delay="indefinite"/>
                      </p:stCondLst>
                      <p:childTnLst>
                        <p:par>
                          <p:cTn id="124" fill="hold">
                            <p:stCondLst>
                              <p:cond delay="0"/>
                            </p:stCondLst>
                            <p:childTnLst>
                              <p:par>
                                <p:cTn id="125" presetID="39" presetClass="entr" presetSubtype="0" accel="100000" fill="hold" grpId="0" nodeType="clickEffect">
                                  <p:stCondLst>
                                    <p:cond delay="0"/>
                                  </p:stCondLst>
                                  <p:childTnLst>
                                    <p:set>
                                      <p:cBhvr>
                                        <p:cTn id="126" dur="1" fill="hold">
                                          <p:stCondLst>
                                            <p:cond delay="0"/>
                                          </p:stCondLst>
                                        </p:cTn>
                                        <p:tgtEl>
                                          <p:spTgt spid="535569"/>
                                        </p:tgtEl>
                                        <p:attrNameLst>
                                          <p:attrName>style.visibility</p:attrName>
                                        </p:attrNameLst>
                                      </p:cBhvr>
                                      <p:to>
                                        <p:strVal val="visible"/>
                                      </p:to>
                                    </p:set>
                                    <p:anim calcmode="lin" valueType="num">
                                      <p:cBhvr>
                                        <p:cTn id="127" dur="500" fill="hold"/>
                                        <p:tgtEl>
                                          <p:spTgt spid="535569"/>
                                        </p:tgtEl>
                                        <p:attrNameLst>
                                          <p:attrName>ppt_h</p:attrName>
                                        </p:attrNameLst>
                                      </p:cBhvr>
                                      <p:tavLst>
                                        <p:tav tm="0">
                                          <p:val>
                                            <p:strVal val="#ppt_h/20"/>
                                          </p:val>
                                        </p:tav>
                                        <p:tav tm="50000">
                                          <p:val>
                                            <p:strVal val="#ppt_h/20"/>
                                          </p:val>
                                        </p:tav>
                                        <p:tav tm="100000">
                                          <p:val>
                                            <p:strVal val="#ppt_h"/>
                                          </p:val>
                                        </p:tav>
                                      </p:tavLst>
                                    </p:anim>
                                    <p:anim calcmode="lin" valueType="num">
                                      <p:cBhvr>
                                        <p:cTn id="128" dur="500" fill="hold"/>
                                        <p:tgtEl>
                                          <p:spTgt spid="535569"/>
                                        </p:tgtEl>
                                        <p:attrNameLst>
                                          <p:attrName>ppt_w</p:attrName>
                                        </p:attrNameLst>
                                      </p:cBhvr>
                                      <p:tavLst>
                                        <p:tav tm="0">
                                          <p:val>
                                            <p:strVal val="#ppt_w+.3"/>
                                          </p:val>
                                        </p:tav>
                                        <p:tav tm="50000">
                                          <p:val>
                                            <p:strVal val="#ppt_w+.3"/>
                                          </p:val>
                                        </p:tav>
                                        <p:tav tm="100000">
                                          <p:val>
                                            <p:strVal val="#ppt_w"/>
                                          </p:val>
                                        </p:tav>
                                      </p:tavLst>
                                    </p:anim>
                                    <p:anim calcmode="lin" valueType="num">
                                      <p:cBhvr>
                                        <p:cTn id="129" dur="500" fill="hold"/>
                                        <p:tgtEl>
                                          <p:spTgt spid="535569"/>
                                        </p:tgtEl>
                                        <p:attrNameLst>
                                          <p:attrName>ppt_x</p:attrName>
                                        </p:attrNameLst>
                                      </p:cBhvr>
                                      <p:tavLst>
                                        <p:tav tm="0">
                                          <p:val>
                                            <p:strVal val="#ppt_x-.3"/>
                                          </p:val>
                                        </p:tav>
                                        <p:tav tm="50000">
                                          <p:val>
                                            <p:strVal val="#ppt_x"/>
                                          </p:val>
                                        </p:tav>
                                        <p:tav tm="100000">
                                          <p:val>
                                            <p:strVal val="#ppt_x"/>
                                          </p:val>
                                        </p:tav>
                                      </p:tavLst>
                                    </p:anim>
                                    <p:anim calcmode="lin" valueType="num">
                                      <p:cBhvr>
                                        <p:cTn id="130" dur="500" fill="hold"/>
                                        <p:tgtEl>
                                          <p:spTgt spid="535569"/>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53" presetClass="entr" presetSubtype="0" fill="hold" grpId="0" nodeType="clickEffect">
                                  <p:stCondLst>
                                    <p:cond delay="0"/>
                                  </p:stCondLst>
                                  <p:childTnLst>
                                    <p:set>
                                      <p:cBhvr>
                                        <p:cTn id="134" dur="1" fill="hold">
                                          <p:stCondLst>
                                            <p:cond delay="0"/>
                                          </p:stCondLst>
                                        </p:cTn>
                                        <p:tgtEl>
                                          <p:spTgt spid="535607"/>
                                        </p:tgtEl>
                                        <p:attrNameLst>
                                          <p:attrName>style.visibility</p:attrName>
                                        </p:attrNameLst>
                                      </p:cBhvr>
                                      <p:to>
                                        <p:strVal val="visible"/>
                                      </p:to>
                                    </p:set>
                                    <p:anim calcmode="lin" valueType="num">
                                      <p:cBhvr>
                                        <p:cTn id="135" dur="500" fill="hold"/>
                                        <p:tgtEl>
                                          <p:spTgt spid="535607"/>
                                        </p:tgtEl>
                                        <p:attrNameLst>
                                          <p:attrName>ppt_w</p:attrName>
                                        </p:attrNameLst>
                                      </p:cBhvr>
                                      <p:tavLst>
                                        <p:tav tm="0">
                                          <p:val>
                                            <p:fltVal val="0"/>
                                          </p:val>
                                        </p:tav>
                                        <p:tav tm="100000">
                                          <p:val>
                                            <p:strVal val="#ppt_w"/>
                                          </p:val>
                                        </p:tav>
                                      </p:tavLst>
                                    </p:anim>
                                    <p:anim calcmode="lin" valueType="num">
                                      <p:cBhvr>
                                        <p:cTn id="136" dur="500" fill="hold"/>
                                        <p:tgtEl>
                                          <p:spTgt spid="535607"/>
                                        </p:tgtEl>
                                        <p:attrNameLst>
                                          <p:attrName>ppt_h</p:attrName>
                                        </p:attrNameLst>
                                      </p:cBhvr>
                                      <p:tavLst>
                                        <p:tav tm="0">
                                          <p:val>
                                            <p:fltVal val="0"/>
                                          </p:val>
                                        </p:tav>
                                        <p:tav tm="100000">
                                          <p:val>
                                            <p:strVal val="#ppt_h"/>
                                          </p:val>
                                        </p:tav>
                                      </p:tavLst>
                                    </p:anim>
                                    <p:animEffect transition="in" filter="fade">
                                      <p:cBhvr>
                                        <p:cTn id="137" dur="500"/>
                                        <p:tgtEl>
                                          <p:spTgt spid="535607"/>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535576"/>
                                        </p:tgtEl>
                                        <p:attrNameLst>
                                          <p:attrName>style.visibility</p:attrName>
                                        </p:attrNameLst>
                                      </p:cBhvr>
                                      <p:to>
                                        <p:strVal val="visible"/>
                                      </p:to>
                                    </p:set>
                                    <p:anim calcmode="lin" valueType="num">
                                      <p:cBhvr>
                                        <p:cTn id="142" dur="1000" fill="hold"/>
                                        <p:tgtEl>
                                          <p:spTgt spid="535576"/>
                                        </p:tgtEl>
                                        <p:attrNameLst>
                                          <p:attrName>ppt_x</p:attrName>
                                        </p:attrNameLst>
                                      </p:cBhvr>
                                      <p:tavLst>
                                        <p:tav tm="0">
                                          <p:val>
                                            <p:strVal val="#ppt_x-.2"/>
                                          </p:val>
                                        </p:tav>
                                        <p:tav tm="100000">
                                          <p:val>
                                            <p:strVal val="#ppt_x"/>
                                          </p:val>
                                        </p:tav>
                                      </p:tavLst>
                                    </p:anim>
                                    <p:anim calcmode="lin" valueType="num">
                                      <p:cBhvr>
                                        <p:cTn id="143" dur="1000" fill="hold"/>
                                        <p:tgtEl>
                                          <p:spTgt spid="535576"/>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535576"/>
                                        </p:tgtEl>
                                      </p:cBhvr>
                                    </p:animEffect>
                                  </p:childTnLst>
                                </p:cTn>
                              </p:par>
                            </p:childTnLst>
                          </p:cTn>
                        </p:par>
                        <p:par>
                          <p:cTn id="145" fill="hold">
                            <p:stCondLst>
                              <p:cond delay="1000"/>
                            </p:stCondLst>
                            <p:childTnLst>
                              <p:par>
                                <p:cTn id="146" presetID="9" presetClass="emph" presetSubtype="0" grpId="1" nodeType="afterEffect">
                                  <p:stCondLst>
                                    <p:cond delay="0"/>
                                  </p:stCondLst>
                                  <p:childTnLst>
                                    <p:set>
                                      <p:cBhvr rctx="PPT">
                                        <p:cTn id="147" dur="indefinite"/>
                                        <p:tgtEl>
                                          <p:spTgt spid="535569"/>
                                        </p:tgtEl>
                                        <p:attrNameLst>
                                          <p:attrName>style.opacity</p:attrName>
                                        </p:attrNameLst>
                                      </p:cBhvr>
                                      <p:to>
                                        <p:strVal val="0.5"/>
                                      </p:to>
                                    </p:set>
                                    <p:animEffect filter="image" prLst="opacity: 0.5">
                                      <p:cBhvr rctx="IE">
                                        <p:cTn id="148" dur="indefinite"/>
                                        <p:tgtEl>
                                          <p:spTgt spid="535569"/>
                                        </p:tgtEl>
                                      </p:cBhvr>
                                    </p:animEffect>
                                  </p:childTnLst>
                                </p:cTn>
                              </p:par>
                            </p:childTnLst>
                          </p:cTn>
                        </p:par>
                        <p:par>
                          <p:cTn id="149" fill="hold">
                            <p:stCondLst>
                              <p:cond delay="1000"/>
                            </p:stCondLst>
                            <p:childTnLst>
                              <p:par>
                                <p:cTn id="150" presetID="9" presetClass="emph" presetSubtype="0" grpId="1" nodeType="afterEffect">
                                  <p:stCondLst>
                                    <p:cond delay="0"/>
                                  </p:stCondLst>
                                  <p:childTnLst>
                                    <p:set>
                                      <p:cBhvr rctx="PPT">
                                        <p:cTn id="151" dur="indefinite"/>
                                        <p:tgtEl>
                                          <p:spTgt spid="535565"/>
                                        </p:tgtEl>
                                        <p:attrNameLst>
                                          <p:attrName>style.opacity</p:attrName>
                                        </p:attrNameLst>
                                      </p:cBhvr>
                                      <p:to>
                                        <p:strVal val="0.5"/>
                                      </p:to>
                                    </p:set>
                                    <p:animEffect filter="image" prLst="opacity: 0.5">
                                      <p:cBhvr rctx="IE">
                                        <p:cTn id="152" dur="indefinite"/>
                                        <p:tgtEl>
                                          <p:spTgt spid="535565"/>
                                        </p:tgtEl>
                                      </p:cBhvr>
                                    </p:animEffect>
                                  </p:childTnLst>
                                </p:cTn>
                              </p:par>
                            </p:childTnLst>
                          </p:cTn>
                        </p:par>
                        <p:par>
                          <p:cTn id="153" fill="hold">
                            <p:stCondLst>
                              <p:cond delay="1000"/>
                            </p:stCondLst>
                            <p:childTnLst>
                              <p:par>
                                <p:cTn id="154" presetID="9" presetClass="emph" presetSubtype="0" grpId="1" nodeType="afterEffect">
                                  <p:stCondLst>
                                    <p:cond delay="0"/>
                                  </p:stCondLst>
                                  <p:childTnLst>
                                    <p:set>
                                      <p:cBhvr rctx="PPT">
                                        <p:cTn id="155" dur="indefinite"/>
                                        <p:tgtEl>
                                          <p:spTgt spid="535582"/>
                                        </p:tgtEl>
                                        <p:attrNameLst>
                                          <p:attrName>style.opacity</p:attrName>
                                        </p:attrNameLst>
                                      </p:cBhvr>
                                      <p:to>
                                        <p:strVal val="0.5"/>
                                      </p:to>
                                    </p:set>
                                    <p:animEffect filter="image" prLst="opacity: 0.5">
                                      <p:cBhvr rctx="IE">
                                        <p:cTn id="156" dur="indefinite"/>
                                        <p:tgtEl>
                                          <p:spTgt spid="535582"/>
                                        </p:tgtEl>
                                      </p:cBhvr>
                                    </p:animEffect>
                                  </p:childTnLst>
                                </p:cTn>
                              </p:par>
                            </p:childTnLst>
                          </p:cTn>
                        </p:par>
                        <p:par>
                          <p:cTn id="157" fill="hold">
                            <p:stCondLst>
                              <p:cond delay="1000"/>
                            </p:stCondLst>
                            <p:childTnLst>
                              <p:par>
                                <p:cTn id="158" presetID="9" presetClass="emph" presetSubtype="0" grpId="1" nodeType="afterEffect">
                                  <p:stCondLst>
                                    <p:cond delay="0"/>
                                  </p:stCondLst>
                                  <p:childTnLst>
                                    <p:set>
                                      <p:cBhvr rctx="PPT">
                                        <p:cTn id="159" dur="indefinite"/>
                                        <p:tgtEl>
                                          <p:spTgt spid="535604"/>
                                        </p:tgtEl>
                                        <p:attrNameLst>
                                          <p:attrName>style.opacity</p:attrName>
                                        </p:attrNameLst>
                                      </p:cBhvr>
                                      <p:to>
                                        <p:strVal val="0.5"/>
                                      </p:to>
                                    </p:set>
                                    <p:animEffect filter="image" prLst="opacity: 0.5">
                                      <p:cBhvr rctx="IE">
                                        <p:cTn id="160" dur="indefinite"/>
                                        <p:tgtEl>
                                          <p:spTgt spid="535604"/>
                                        </p:tgtEl>
                                      </p:cBhvr>
                                    </p:animEffect>
                                  </p:childTnLst>
                                </p:cTn>
                              </p:par>
                            </p:childTnLst>
                          </p:cTn>
                        </p:par>
                        <p:par>
                          <p:cTn id="161" fill="hold">
                            <p:stCondLst>
                              <p:cond delay="1000"/>
                            </p:stCondLst>
                            <p:childTnLst>
                              <p:par>
                                <p:cTn id="162" presetID="9" presetClass="emph" presetSubtype="0" grpId="1" nodeType="afterEffect">
                                  <p:stCondLst>
                                    <p:cond delay="0"/>
                                  </p:stCondLst>
                                  <p:childTnLst>
                                    <p:set>
                                      <p:cBhvr rctx="PPT">
                                        <p:cTn id="163" dur="indefinite"/>
                                        <p:tgtEl>
                                          <p:spTgt spid="535607"/>
                                        </p:tgtEl>
                                        <p:attrNameLst>
                                          <p:attrName>style.opacity</p:attrName>
                                        </p:attrNameLst>
                                      </p:cBhvr>
                                      <p:to>
                                        <p:strVal val="0.5"/>
                                      </p:to>
                                    </p:set>
                                    <p:animEffect filter="image" prLst="opacity: 0.5">
                                      <p:cBhvr rctx="IE">
                                        <p:cTn id="164" dur="indefinite"/>
                                        <p:tgtEl>
                                          <p:spTgt spid="535607"/>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0" fill="hold" grpId="0" nodeType="clickEffect">
                                  <p:stCondLst>
                                    <p:cond delay="0"/>
                                  </p:stCondLst>
                                  <p:childTnLst>
                                    <p:set>
                                      <p:cBhvr>
                                        <p:cTn id="168" dur="1" fill="hold">
                                          <p:stCondLst>
                                            <p:cond delay="0"/>
                                          </p:stCondLst>
                                        </p:cTn>
                                        <p:tgtEl>
                                          <p:spTgt spid="535584"/>
                                        </p:tgtEl>
                                        <p:attrNameLst>
                                          <p:attrName>style.visibility</p:attrName>
                                        </p:attrNameLst>
                                      </p:cBhvr>
                                      <p:to>
                                        <p:strVal val="visible"/>
                                      </p:to>
                                    </p:set>
                                    <p:anim calcmode="lin" valueType="num">
                                      <p:cBhvr>
                                        <p:cTn id="169" dur="500" fill="hold"/>
                                        <p:tgtEl>
                                          <p:spTgt spid="535584"/>
                                        </p:tgtEl>
                                        <p:attrNameLst>
                                          <p:attrName>ppt_w</p:attrName>
                                        </p:attrNameLst>
                                      </p:cBhvr>
                                      <p:tavLst>
                                        <p:tav tm="0">
                                          <p:val>
                                            <p:fltVal val="0"/>
                                          </p:val>
                                        </p:tav>
                                        <p:tav tm="100000">
                                          <p:val>
                                            <p:strVal val="#ppt_w"/>
                                          </p:val>
                                        </p:tav>
                                      </p:tavLst>
                                    </p:anim>
                                    <p:anim calcmode="lin" valueType="num">
                                      <p:cBhvr>
                                        <p:cTn id="170" dur="500" fill="hold"/>
                                        <p:tgtEl>
                                          <p:spTgt spid="535584"/>
                                        </p:tgtEl>
                                        <p:attrNameLst>
                                          <p:attrName>ppt_h</p:attrName>
                                        </p:attrNameLst>
                                      </p:cBhvr>
                                      <p:tavLst>
                                        <p:tav tm="0">
                                          <p:val>
                                            <p:fltVal val="0"/>
                                          </p:val>
                                        </p:tav>
                                        <p:tav tm="100000">
                                          <p:val>
                                            <p:strVal val="#ppt_h"/>
                                          </p:val>
                                        </p:tav>
                                      </p:tavLst>
                                    </p:anim>
                                    <p:animEffect transition="in" filter="fade">
                                      <p:cBhvr>
                                        <p:cTn id="171" dur="500"/>
                                        <p:tgtEl>
                                          <p:spTgt spid="535584"/>
                                        </p:tgtEl>
                                      </p:cBhvr>
                                    </p:animEffect>
                                  </p:childTnLst>
                                </p:cTn>
                              </p:par>
                            </p:childTnLst>
                          </p:cTn>
                        </p:par>
                      </p:childTnLst>
                    </p:cTn>
                  </p:par>
                  <p:par>
                    <p:cTn id="172" fill="hold">
                      <p:stCondLst>
                        <p:cond delay="indefinite"/>
                      </p:stCondLst>
                      <p:childTnLst>
                        <p:par>
                          <p:cTn id="173" fill="hold">
                            <p:stCondLst>
                              <p:cond delay="0"/>
                            </p:stCondLst>
                            <p:childTnLst>
                              <p:par>
                                <p:cTn id="174" presetID="39" presetClass="entr" presetSubtype="0" accel="100000" fill="hold" grpId="0" nodeType="clickEffect">
                                  <p:stCondLst>
                                    <p:cond delay="0"/>
                                  </p:stCondLst>
                                  <p:childTnLst>
                                    <p:set>
                                      <p:cBhvr>
                                        <p:cTn id="175" dur="1" fill="hold">
                                          <p:stCondLst>
                                            <p:cond delay="0"/>
                                          </p:stCondLst>
                                        </p:cTn>
                                        <p:tgtEl>
                                          <p:spTgt spid="535586"/>
                                        </p:tgtEl>
                                        <p:attrNameLst>
                                          <p:attrName>style.visibility</p:attrName>
                                        </p:attrNameLst>
                                      </p:cBhvr>
                                      <p:to>
                                        <p:strVal val="visible"/>
                                      </p:to>
                                    </p:set>
                                    <p:anim calcmode="lin" valueType="num">
                                      <p:cBhvr>
                                        <p:cTn id="176" dur="500" fill="hold"/>
                                        <p:tgtEl>
                                          <p:spTgt spid="535586"/>
                                        </p:tgtEl>
                                        <p:attrNameLst>
                                          <p:attrName>ppt_h</p:attrName>
                                        </p:attrNameLst>
                                      </p:cBhvr>
                                      <p:tavLst>
                                        <p:tav tm="0">
                                          <p:val>
                                            <p:strVal val="#ppt_h/20"/>
                                          </p:val>
                                        </p:tav>
                                        <p:tav tm="50000">
                                          <p:val>
                                            <p:strVal val="#ppt_h/20"/>
                                          </p:val>
                                        </p:tav>
                                        <p:tav tm="100000">
                                          <p:val>
                                            <p:strVal val="#ppt_h"/>
                                          </p:val>
                                        </p:tav>
                                      </p:tavLst>
                                    </p:anim>
                                    <p:anim calcmode="lin" valueType="num">
                                      <p:cBhvr>
                                        <p:cTn id="177" dur="500" fill="hold"/>
                                        <p:tgtEl>
                                          <p:spTgt spid="535586"/>
                                        </p:tgtEl>
                                        <p:attrNameLst>
                                          <p:attrName>ppt_w</p:attrName>
                                        </p:attrNameLst>
                                      </p:cBhvr>
                                      <p:tavLst>
                                        <p:tav tm="0">
                                          <p:val>
                                            <p:strVal val="#ppt_w+.3"/>
                                          </p:val>
                                        </p:tav>
                                        <p:tav tm="50000">
                                          <p:val>
                                            <p:strVal val="#ppt_w+.3"/>
                                          </p:val>
                                        </p:tav>
                                        <p:tav tm="100000">
                                          <p:val>
                                            <p:strVal val="#ppt_w"/>
                                          </p:val>
                                        </p:tav>
                                      </p:tavLst>
                                    </p:anim>
                                    <p:anim calcmode="lin" valueType="num">
                                      <p:cBhvr>
                                        <p:cTn id="178" dur="500" fill="hold"/>
                                        <p:tgtEl>
                                          <p:spTgt spid="535586"/>
                                        </p:tgtEl>
                                        <p:attrNameLst>
                                          <p:attrName>ppt_x</p:attrName>
                                        </p:attrNameLst>
                                      </p:cBhvr>
                                      <p:tavLst>
                                        <p:tav tm="0">
                                          <p:val>
                                            <p:strVal val="#ppt_x-.3"/>
                                          </p:val>
                                        </p:tav>
                                        <p:tav tm="50000">
                                          <p:val>
                                            <p:strVal val="#ppt_x"/>
                                          </p:val>
                                        </p:tav>
                                        <p:tav tm="100000">
                                          <p:val>
                                            <p:strVal val="#ppt_x"/>
                                          </p:val>
                                        </p:tav>
                                      </p:tavLst>
                                    </p:anim>
                                    <p:anim calcmode="lin" valueType="num">
                                      <p:cBhvr>
                                        <p:cTn id="179" dur="500" fill="hold"/>
                                        <p:tgtEl>
                                          <p:spTgt spid="535586"/>
                                        </p:tgtEl>
                                        <p:attrNameLst>
                                          <p:attrName>ppt_y</p:attrName>
                                        </p:attrNameLst>
                                      </p:cBhvr>
                                      <p:tavLst>
                                        <p:tav tm="0">
                                          <p:val>
                                            <p:strVal val="#ppt_y"/>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grpId="0" nodeType="clickEffect">
                                  <p:stCondLst>
                                    <p:cond delay="0"/>
                                  </p:stCondLst>
                                  <p:childTnLst>
                                    <p:set>
                                      <p:cBhvr>
                                        <p:cTn id="183" dur="1" fill="hold">
                                          <p:stCondLst>
                                            <p:cond delay="0"/>
                                          </p:stCondLst>
                                        </p:cTn>
                                        <p:tgtEl>
                                          <p:spTgt spid="535570"/>
                                        </p:tgtEl>
                                        <p:attrNameLst>
                                          <p:attrName>style.visibility</p:attrName>
                                        </p:attrNameLst>
                                      </p:cBhvr>
                                      <p:to>
                                        <p:strVal val="visible"/>
                                      </p:to>
                                    </p:set>
                                    <p:animEffect transition="in" filter="dissolve">
                                      <p:cBhvr>
                                        <p:cTn id="184" dur="500"/>
                                        <p:tgtEl>
                                          <p:spTgt spid="535570"/>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535608"/>
                                        </p:tgtEl>
                                        <p:attrNameLst>
                                          <p:attrName>style.visibility</p:attrName>
                                        </p:attrNameLst>
                                      </p:cBhvr>
                                      <p:to>
                                        <p:strVal val="visible"/>
                                      </p:to>
                                    </p:set>
                                    <p:anim calcmode="lin" valueType="num">
                                      <p:cBhvr>
                                        <p:cTn id="189" dur="500" fill="hold"/>
                                        <p:tgtEl>
                                          <p:spTgt spid="535608"/>
                                        </p:tgtEl>
                                        <p:attrNameLst>
                                          <p:attrName>ppt_w</p:attrName>
                                        </p:attrNameLst>
                                      </p:cBhvr>
                                      <p:tavLst>
                                        <p:tav tm="0">
                                          <p:val>
                                            <p:fltVal val="0"/>
                                          </p:val>
                                        </p:tav>
                                        <p:tav tm="100000">
                                          <p:val>
                                            <p:strVal val="#ppt_w"/>
                                          </p:val>
                                        </p:tav>
                                      </p:tavLst>
                                    </p:anim>
                                    <p:anim calcmode="lin" valueType="num">
                                      <p:cBhvr>
                                        <p:cTn id="190" dur="500" fill="hold"/>
                                        <p:tgtEl>
                                          <p:spTgt spid="535608"/>
                                        </p:tgtEl>
                                        <p:attrNameLst>
                                          <p:attrName>ppt_h</p:attrName>
                                        </p:attrNameLst>
                                      </p:cBhvr>
                                      <p:tavLst>
                                        <p:tav tm="0">
                                          <p:val>
                                            <p:fltVal val="0"/>
                                          </p:val>
                                        </p:tav>
                                        <p:tav tm="100000">
                                          <p:val>
                                            <p:strVal val="#ppt_h"/>
                                          </p:val>
                                        </p:tav>
                                      </p:tavLst>
                                    </p:anim>
                                    <p:animEffect transition="in" filter="fade">
                                      <p:cBhvr>
                                        <p:cTn id="191" dur="500"/>
                                        <p:tgtEl>
                                          <p:spTgt spid="535608"/>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0" fill="hold" grpId="0" nodeType="clickEffect">
                                  <p:stCondLst>
                                    <p:cond delay="0"/>
                                  </p:stCondLst>
                                  <p:childTnLst>
                                    <p:set>
                                      <p:cBhvr>
                                        <p:cTn id="195" dur="1" fill="hold">
                                          <p:stCondLst>
                                            <p:cond delay="0"/>
                                          </p:stCondLst>
                                        </p:cTn>
                                        <p:tgtEl>
                                          <p:spTgt spid="535590"/>
                                        </p:tgtEl>
                                        <p:attrNameLst>
                                          <p:attrName>style.visibility</p:attrName>
                                        </p:attrNameLst>
                                      </p:cBhvr>
                                      <p:to>
                                        <p:strVal val="visible"/>
                                      </p:to>
                                    </p:set>
                                    <p:anim calcmode="lin" valueType="num">
                                      <p:cBhvr>
                                        <p:cTn id="196" dur="500" fill="hold"/>
                                        <p:tgtEl>
                                          <p:spTgt spid="535590"/>
                                        </p:tgtEl>
                                        <p:attrNameLst>
                                          <p:attrName>ppt_w</p:attrName>
                                        </p:attrNameLst>
                                      </p:cBhvr>
                                      <p:tavLst>
                                        <p:tav tm="0">
                                          <p:val>
                                            <p:fltVal val="0"/>
                                          </p:val>
                                        </p:tav>
                                        <p:tav tm="100000">
                                          <p:val>
                                            <p:strVal val="#ppt_w"/>
                                          </p:val>
                                        </p:tav>
                                      </p:tavLst>
                                    </p:anim>
                                    <p:anim calcmode="lin" valueType="num">
                                      <p:cBhvr>
                                        <p:cTn id="197" dur="500" fill="hold"/>
                                        <p:tgtEl>
                                          <p:spTgt spid="535590"/>
                                        </p:tgtEl>
                                        <p:attrNameLst>
                                          <p:attrName>ppt_h</p:attrName>
                                        </p:attrNameLst>
                                      </p:cBhvr>
                                      <p:tavLst>
                                        <p:tav tm="0">
                                          <p:val>
                                            <p:fltVal val="0"/>
                                          </p:val>
                                        </p:tav>
                                        <p:tav tm="100000">
                                          <p:val>
                                            <p:strVal val="#ppt_h"/>
                                          </p:val>
                                        </p:tav>
                                      </p:tavLst>
                                    </p:anim>
                                    <p:animEffect transition="in" filter="fade">
                                      <p:cBhvr>
                                        <p:cTn id="198" dur="500"/>
                                        <p:tgtEl>
                                          <p:spTgt spid="535590"/>
                                        </p:tgtEl>
                                      </p:cBhvr>
                                    </p:animEffect>
                                  </p:childTnLst>
                                </p:cTn>
                              </p:par>
                            </p:childTnLst>
                          </p:cTn>
                        </p:par>
                        <p:par>
                          <p:cTn id="199" fill="hold">
                            <p:stCondLst>
                              <p:cond delay="500"/>
                            </p:stCondLst>
                            <p:childTnLst>
                              <p:par>
                                <p:cTn id="200" presetID="9" presetClass="emph" presetSubtype="0" grpId="1" nodeType="afterEffect">
                                  <p:stCondLst>
                                    <p:cond delay="0"/>
                                  </p:stCondLst>
                                  <p:childTnLst>
                                    <p:set>
                                      <p:cBhvr rctx="PPT">
                                        <p:cTn id="201" dur="indefinite"/>
                                        <p:tgtEl>
                                          <p:spTgt spid="535570"/>
                                        </p:tgtEl>
                                        <p:attrNameLst>
                                          <p:attrName>style.opacity</p:attrName>
                                        </p:attrNameLst>
                                      </p:cBhvr>
                                      <p:to>
                                        <p:strVal val="0.5"/>
                                      </p:to>
                                    </p:set>
                                    <p:animEffect filter="image" prLst="opacity: 0.5">
                                      <p:cBhvr rctx="IE">
                                        <p:cTn id="202" dur="indefinite"/>
                                        <p:tgtEl>
                                          <p:spTgt spid="535570"/>
                                        </p:tgtEl>
                                      </p:cBhvr>
                                    </p:animEffect>
                                  </p:childTnLst>
                                </p:cTn>
                              </p:par>
                              <p:par>
                                <p:cTn id="203" presetID="9" presetClass="emph" presetSubtype="0" grpId="1" nodeType="withEffect">
                                  <p:stCondLst>
                                    <p:cond delay="0"/>
                                  </p:stCondLst>
                                  <p:childTnLst>
                                    <p:set>
                                      <p:cBhvr rctx="PPT">
                                        <p:cTn id="204" dur="indefinite"/>
                                        <p:tgtEl>
                                          <p:spTgt spid="535584"/>
                                        </p:tgtEl>
                                        <p:attrNameLst>
                                          <p:attrName>style.opacity</p:attrName>
                                        </p:attrNameLst>
                                      </p:cBhvr>
                                      <p:to>
                                        <p:strVal val="0.5"/>
                                      </p:to>
                                    </p:set>
                                    <p:animEffect filter="image" prLst="opacity: 0.5">
                                      <p:cBhvr rctx="IE">
                                        <p:cTn id="205" dur="indefinite"/>
                                        <p:tgtEl>
                                          <p:spTgt spid="535584"/>
                                        </p:tgtEl>
                                      </p:cBhvr>
                                    </p:animEffect>
                                  </p:childTnLst>
                                </p:cTn>
                              </p:par>
                              <p:par>
                                <p:cTn id="206" presetID="9" presetClass="emph" presetSubtype="0" grpId="1" nodeType="withEffect">
                                  <p:stCondLst>
                                    <p:cond delay="0"/>
                                  </p:stCondLst>
                                  <p:childTnLst>
                                    <p:set>
                                      <p:cBhvr rctx="PPT">
                                        <p:cTn id="207" dur="indefinite"/>
                                        <p:tgtEl>
                                          <p:spTgt spid="535586"/>
                                        </p:tgtEl>
                                        <p:attrNameLst>
                                          <p:attrName>style.opacity</p:attrName>
                                        </p:attrNameLst>
                                      </p:cBhvr>
                                      <p:to>
                                        <p:strVal val="0.5"/>
                                      </p:to>
                                    </p:set>
                                    <p:animEffect filter="image" prLst="opacity: 0.5">
                                      <p:cBhvr rctx="IE">
                                        <p:cTn id="208" dur="indefinite"/>
                                        <p:tgtEl>
                                          <p:spTgt spid="535586"/>
                                        </p:tgtEl>
                                      </p:cBhvr>
                                    </p:animEffect>
                                  </p:childTnLst>
                                </p:cTn>
                              </p:par>
                              <p:par>
                                <p:cTn id="209" presetID="9" presetClass="emph" presetSubtype="0" grpId="1" nodeType="withEffect">
                                  <p:stCondLst>
                                    <p:cond delay="0"/>
                                  </p:stCondLst>
                                  <p:childTnLst>
                                    <p:set>
                                      <p:cBhvr rctx="PPT">
                                        <p:cTn id="210" dur="indefinite"/>
                                        <p:tgtEl>
                                          <p:spTgt spid="535608"/>
                                        </p:tgtEl>
                                        <p:attrNameLst>
                                          <p:attrName>style.opacity</p:attrName>
                                        </p:attrNameLst>
                                      </p:cBhvr>
                                      <p:to>
                                        <p:strVal val="0.5"/>
                                      </p:to>
                                    </p:set>
                                    <p:animEffect filter="image" prLst="opacity: 0.5">
                                      <p:cBhvr rctx="IE">
                                        <p:cTn id="211" dur="indefinite"/>
                                        <p:tgtEl>
                                          <p:spTgt spid="535608"/>
                                        </p:tgtEl>
                                      </p:cBhvr>
                                    </p:animEffect>
                                  </p:childTnLst>
                                </p:cTn>
                              </p:par>
                            </p:childTnLst>
                          </p:cTn>
                        </p:par>
                      </p:childTnLst>
                    </p:cTn>
                  </p:par>
                  <p:par>
                    <p:cTn id="212" fill="hold">
                      <p:stCondLst>
                        <p:cond delay="indefinite"/>
                      </p:stCondLst>
                      <p:childTnLst>
                        <p:par>
                          <p:cTn id="213" fill="hold">
                            <p:stCondLst>
                              <p:cond delay="0"/>
                            </p:stCondLst>
                            <p:childTnLst>
                              <p:par>
                                <p:cTn id="214" presetID="39" presetClass="entr" presetSubtype="0" accel="100000" fill="hold" grpId="0" nodeType="clickEffect">
                                  <p:stCondLst>
                                    <p:cond delay="0"/>
                                  </p:stCondLst>
                                  <p:childTnLst>
                                    <p:set>
                                      <p:cBhvr>
                                        <p:cTn id="215" dur="1" fill="hold">
                                          <p:stCondLst>
                                            <p:cond delay="0"/>
                                          </p:stCondLst>
                                        </p:cTn>
                                        <p:tgtEl>
                                          <p:spTgt spid="535592"/>
                                        </p:tgtEl>
                                        <p:attrNameLst>
                                          <p:attrName>style.visibility</p:attrName>
                                        </p:attrNameLst>
                                      </p:cBhvr>
                                      <p:to>
                                        <p:strVal val="visible"/>
                                      </p:to>
                                    </p:set>
                                    <p:anim calcmode="lin" valueType="num">
                                      <p:cBhvr>
                                        <p:cTn id="216" dur="500" fill="hold"/>
                                        <p:tgtEl>
                                          <p:spTgt spid="535592"/>
                                        </p:tgtEl>
                                        <p:attrNameLst>
                                          <p:attrName>ppt_h</p:attrName>
                                        </p:attrNameLst>
                                      </p:cBhvr>
                                      <p:tavLst>
                                        <p:tav tm="0">
                                          <p:val>
                                            <p:strVal val="#ppt_h/20"/>
                                          </p:val>
                                        </p:tav>
                                        <p:tav tm="50000">
                                          <p:val>
                                            <p:strVal val="#ppt_h/20"/>
                                          </p:val>
                                        </p:tav>
                                        <p:tav tm="100000">
                                          <p:val>
                                            <p:strVal val="#ppt_h"/>
                                          </p:val>
                                        </p:tav>
                                      </p:tavLst>
                                    </p:anim>
                                    <p:anim calcmode="lin" valueType="num">
                                      <p:cBhvr>
                                        <p:cTn id="217" dur="500" fill="hold"/>
                                        <p:tgtEl>
                                          <p:spTgt spid="535592"/>
                                        </p:tgtEl>
                                        <p:attrNameLst>
                                          <p:attrName>ppt_w</p:attrName>
                                        </p:attrNameLst>
                                      </p:cBhvr>
                                      <p:tavLst>
                                        <p:tav tm="0">
                                          <p:val>
                                            <p:strVal val="#ppt_w+.3"/>
                                          </p:val>
                                        </p:tav>
                                        <p:tav tm="50000">
                                          <p:val>
                                            <p:strVal val="#ppt_w+.3"/>
                                          </p:val>
                                        </p:tav>
                                        <p:tav tm="100000">
                                          <p:val>
                                            <p:strVal val="#ppt_w"/>
                                          </p:val>
                                        </p:tav>
                                      </p:tavLst>
                                    </p:anim>
                                    <p:anim calcmode="lin" valueType="num">
                                      <p:cBhvr>
                                        <p:cTn id="218" dur="500" fill="hold"/>
                                        <p:tgtEl>
                                          <p:spTgt spid="535592"/>
                                        </p:tgtEl>
                                        <p:attrNameLst>
                                          <p:attrName>ppt_x</p:attrName>
                                        </p:attrNameLst>
                                      </p:cBhvr>
                                      <p:tavLst>
                                        <p:tav tm="0">
                                          <p:val>
                                            <p:strVal val="#ppt_x-.3"/>
                                          </p:val>
                                        </p:tav>
                                        <p:tav tm="50000">
                                          <p:val>
                                            <p:strVal val="#ppt_x"/>
                                          </p:val>
                                        </p:tav>
                                        <p:tav tm="100000">
                                          <p:val>
                                            <p:strVal val="#ppt_x"/>
                                          </p:val>
                                        </p:tav>
                                      </p:tavLst>
                                    </p:anim>
                                    <p:anim calcmode="lin" valueType="num">
                                      <p:cBhvr>
                                        <p:cTn id="219" dur="500" fill="hold"/>
                                        <p:tgtEl>
                                          <p:spTgt spid="535592"/>
                                        </p:tgtEl>
                                        <p:attrNameLst>
                                          <p:attrName>ppt_y</p:attrName>
                                        </p:attrNameLst>
                                      </p:cBhvr>
                                      <p:tavLst>
                                        <p:tav tm="0">
                                          <p:val>
                                            <p:strVal val="#ppt_y"/>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grpId="0" nodeType="clickEffect">
                                  <p:stCondLst>
                                    <p:cond delay="0"/>
                                  </p:stCondLst>
                                  <p:childTnLst>
                                    <p:set>
                                      <p:cBhvr>
                                        <p:cTn id="223" dur="1" fill="hold">
                                          <p:stCondLst>
                                            <p:cond delay="0"/>
                                          </p:stCondLst>
                                        </p:cTn>
                                        <p:tgtEl>
                                          <p:spTgt spid="535571"/>
                                        </p:tgtEl>
                                        <p:attrNameLst>
                                          <p:attrName>style.visibility</p:attrName>
                                        </p:attrNameLst>
                                      </p:cBhvr>
                                      <p:to>
                                        <p:strVal val="visible"/>
                                      </p:to>
                                    </p:set>
                                    <p:animEffect transition="in" filter="dissolve">
                                      <p:cBhvr>
                                        <p:cTn id="224" dur="500"/>
                                        <p:tgtEl>
                                          <p:spTgt spid="535571"/>
                                        </p:tgtEl>
                                      </p:cBhvr>
                                    </p:animEffect>
                                  </p:childTnLst>
                                </p:cTn>
                              </p:par>
                            </p:childTnLst>
                          </p:cTn>
                        </p:par>
                      </p:childTnLst>
                    </p:cTn>
                  </p:par>
                  <p:par>
                    <p:cTn id="225" fill="hold">
                      <p:stCondLst>
                        <p:cond delay="indefinite"/>
                      </p:stCondLst>
                      <p:childTnLst>
                        <p:par>
                          <p:cTn id="226" fill="hold">
                            <p:stCondLst>
                              <p:cond delay="0"/>
                            </p:stCondLst>
                            <p:childTnLst>
                              <p:par>
                                <p:cTn id="227" presetID="53" presetClass="entr" presetSubtype="0" fill="hold" grpId="0" nodeType="clickEffect">
                                  <p:stCondLst>
                                    <p:cond delay="0"/>
                                  </p:stCondLst>
                                  <p:childTnLst>
                                    <p:set>
                                      <p:cBhvr>
                                        <p:cTn id="228" dur="1" fill="hold">
                                          <p:stCondLst>
                                            <p:cond delay="0"/>
                                          </p:stCondLst>
                                        </p:cTn>
                                        <p:tgtEl>
                                          <p:spTgt spid="535609"/>
                                        </p:tgtEl>
                                        <p:attrNameLst>
                                          <p:attrName>style.visibility</p:attrName>
                                        </p:attrNameLst>
                                      </p:cBhvr>
                                      <p:to>
                                        <p:strVal val="visible"/>
                                      </p:to>
                                    </p:set>
                                    <p:anim calcmode="lin" valueType="num">
                                      <p:cBhvr>
                                        <p:cTn id="229" dur="500" fill="hold"/>
                                        <p:tgtEl>
                                          <p:spTgt spid="535609"/>
                                        </p:tgtEl>
                                        <p:attrNameLst>
                                          <p:attrName>ppt_w</p:attrName>
                                        </p:attrNameLst>
                                      </p:cBhvr>
                                      <p:tavLst>
                                        <p:tav tm="0">
                                          <p:val>
                                            <p:fltVal val="0"/>
                                          </p:val>
                                        </p:tav>
                                        <p:tav tm="100000">
                                          <p:val>
                                            <p:strVal val="#ppt_w"/>
                                          </p:val>
                                        </p:tav>
                                      </p:tavLst>
                                    </p:anim>
                                    <p:anim calcmode="lin" valueType="num">
                                      <p:cBhvr>
                                        <p:cTn id="230" dur="500" fill="hold"/>
                                        <p:tgtEl>
                                          <p:spTgt spid="535609"/>
                                        </p:tgtEl>
                                        <p:attrNameLst>
                                          <p:attrName>ppt_h</p:attrName>
                                        </p:attrNameLst>
                                      </p:cBhvr>
                                      <p:tavLst>
                                        <p:tav tm="0">
                                          <p:val>
                                            <p:fltVal val="0"/>
                                          </p:val>
                                        </p:tav>
                                        <p:tav tm="100000">
                                          <p:val>
                                            <p:strVal val="#ppt_h"/>
                                          </p:val>
                                        </p:tav>
                                      </p:tavLst>
                                    </p:anim>
                                    <p:animEffect transition="in" filter="fade">
                                      <p:cBhvr>
                                        <p:cTn id="231" dur="500"/>
                                        <p:tgtEl>
                                          <p:spTgt spid="535609"/>
                                        </p:tgtEl>
                                      </p:cBhvr>
                                    </p:animEffect>
                                  </p:childTnLst>
                                </p:cTn>
                              </p:par>
                            </p:childTnLst>
                          </p:cTn>
                        </p:par>
                      </p:childTnLst>
                    </p:cTn>
                  </p:par>
                  <p:par>
                    <p:cTn id="232" fill="hold">
                      <p:stCondLst>
                        <p:cond delay="indefinite"/>
                      </p:stCondLst>
                      <p:childTnLst>
                        <p:par>
                          <p:cTn id="233" fill="hold">
                            <p:stCondLst>
                              <p:cond delay="0"/>
                            </p:stCondLst>
                            <p:childTnLst>
                              <p:par>
                                <p:cTn id="234" presetID="53" presetClass="entr" presetSubtype="0" fill="hold" grpId="0" nodeType="clickEffect">
                                  <p:stCondLst>
                                    <p:cond delay="0"/>
                                  </p:stCondLst>
                                  <p:childTnLst>
                                    <p:set>
                                      <p:cBhvr>
                                        <p:cTn id="235" dur="1" fill="hold">
                                          <p:stCondLst>
                                            <p:cond delay="0"/>
                                          </p:stCondLst>
                                        </p:cTn>
                                        <p:tgtEl>
                                          <p:spTgt spid="535596"/>
                                        </p:tgtEl>
                                        <p:attrNameLst>
                                          <p:attrName>style.visibility</p:attrName>
                                        </p:attrNameLst>
                                      </p:cBhvr>
                                      <p:to>
                                        <p:strVal val="visible"/>
                                      </p:to>
                                    </p:set>
                                    <p:anim calcmode="lin" valueType="num">
                                      <p:cBhvr>
                                        <p:cTn id="236" dur="500" fill="hold"/>
                                        <p:tgtEl>
                                          <p:spTgt spid="535596"/>
                                        </p:tgtEl>
                                        <p:attrNameLst>
                                          <p:attrName>ppt_w</p:attrName>
                                        </p:attrNameLst>
                                      </p:cBhvr>
                                      <p:tavLst>
                                        <p:tav tm="0">
                                          <p:val>
                                            <p:fltVal val="0"/>
                                          </p:val>
                                        </p:tav>
                                        <p:tav tm="100000">
                                          <p:val>
                                            <p:strVal val="#ppt_w"/>
                                          </p:val>
                                        </p:tav>
                                      </p:tavLst>
                                    </p:anim>
                                    <p:anim calcmode="lin" valueType="num">
                                      <p:cBhvr>
                                        <p:cTn id="237" dur="500" fill="hold"/>
                                        <p:tgtEl>
                                          <p:spTgt spid="535596"/>
                                        </p:tgtEl>
                                        <p:attrNameLst>
                                          <p:attrName>ppt_h</p:attrName>
                                        </p:attrNameLst>
                                      </p:cBhvr>
                                      <p:tavLst>
                                        <p:tav tm="0">
                                          <p:val>
                                            <p:fltVal val="0"/>
                                          </p:val>
                                        </p:tav>
                                        <p:tav tm="100000">
                                          <p:val>
                                            <p:strVal val="#ppt_h"/>
                                          </p:val>
                                        </p:tav>
                                      </p:tavLst>
                                    </p:anim>
                                    <p:animEffect transition="in" filter="fade">
                                      <p:cBhvr>
                                        <p:cTn id="238" dur="500"/>
                                        <p:tgtEl>
                                          <p:spTgt spid="535596"/>
                                        </p:tgtEl>
                                      </p:cBhvr>
                                    </p:animEffect>
                                  </p:childTnLst>
                                </p:cTn>
                              </p:par>
                            </p:childTnLst>
                          </p:cTn>
                        </p:par>
                        <p:par>
                          <p:cTn id="239" fill="hold">
                            <p:stCondLst>
                              <p:cond delay="500"/>
                            </p:stCondLst>
                            <p:childTnLst>
                              <p:par>
                                <p:cTn id="240" presetID="9" presetClass="emph" presetSubtype="0" grpId="1" nodeType="afterEffect">
                                  <p:stCondLst>
                                    <p:cond delay="0"/>
                                  </p:stCondLst>
                                  <p:childTnLst>
                                    <p:set>
                                      <p:cBhvr rctx="PPT">
                                        <p:cTn id="241" dur="indefinite"/>
                                        <p:tgtEl>
                                          <p:spTgt spid="535571"/>
                                        </p:tgtEl>
                                        <p:attrNameLst>
                                          <p:attrName>style.opacity</p:attrName>
                                        </p:attrNameLst>
                                      </p:cBhvr>
                                      <p:to>
                                        <p:strVal val="0.5"/>
                                      </p:to>
                                    </p:set>
                                    <p:animEffect filter="image" prLst="opacity: 0.5">
                                      <p:cBhvr rctx="IE">
                                        <p:cTn id="242" dur="indefinite"/>
                                        <p:tgtEl>
                                          <p:spTgt spid="535571"/>
                                        </p:tgtEl>
                                      </p:cBhvr>
                                    </p:animEffect>
                                  </p:childTnLst>
                                </p:cTn>
                              </p:par>
                              <p:par>
                                <p:cTn id="243" presetID="9" presetClass="emph" presetSubtype="0" grpId="1" nodeType="withEffect">
                                  <p:stCondLst>
                                    <p:cond delay="0"/>
                                  </p:stCondLst>
                                  <p:childTnLst>
                                    <p:set>
                                      <p:cBhvr rctx="PPT">
                                        <p:cTn id="244" dur="indefinite"/>
                                        <p:tgtEl>
                                          <p:spTgt spid="535590"/>
                                        </p:tgtEl>
                                        <p:attrNameLst>
                                          <p:attrName>style.opacity</p:attrName>
                                        </p:attrNameLst>
                                      </p:cBhvr>
                                      <p:to>
                                        <p:strVal val="0.5"/>
                                      </p:to>
                                    </p:set>
                                    <p:animEffect filter="image" prLst="opacity: 0.5">
                                      <p:cBhvr rctx="IE">
                                        <p:cTn id="245" dur="indefinite"/>
                                        <p:tgtEl>
                                          <p:spTgt spid="535590"/>
                                        </p:tgtEl>
                                      </p:cBhvr>
                                    </p:animEffect>
                                  </p:childTnLst>
                                </p:cTn>
                              </p:par>
                              <p:par>
                                <p:cTn id="246" presetID="9" presetClass="emph" presetSubtype="0" grpId="1" nodeType="withEffect">
                                  <p:stCondLst>
                                    <p:cond delay="0"/>
                                  </p:stCondLst>
                                  <p:childTnLst>
                                    <p:set>
                                      <p:cBhvr rctx="PPT">
                                        <p:cTn id="247" dur="indefinite"/>
                                        <p:tgtEl>
                                          <p:spTgt spid="535592"/>
                                        </p:tgtEl>
                                        <p:attrNameLst>
                                          <p:attrName>style.opacity</p:attrName>
                                        </p:attrNameLst>
                                      </p:cBhvr>
                                      <p:to>
                                        <p:strVal val="0.5"/>
                                      </p:to>
                                    </p:set>
                                    <p:animEffect filter="image" prLst="opacity: 0.5">
                                      <p:cBhvr rctx="IE">
                                        <p:cTn id="248" dur="indefinite"/>
                                        <p:tgtEl>
                                          <p:spTgt spid="535592"/>
                                        </p:tgtEl>
                                      </p:cBhvr>
                                    </p:animEffect>
                                  </p:childTnLst>
                                </p:cTn>
                              </p:par>
                              <p:par>
                                <p:cTn id="249" presetID="9" presetClass="emph" presetSubtype="0" grpId="1" nodeType="withEffect">
                                  <p:stCondLst>
                                    <p:cond delay="0"/>
                                  </p:stCondLst>
                                  <p:childTnLst>
                                    <p:set>
                                      <p:cBhvr rctx="PPT">
                                        <p:cTn id="250" dur="indefinite"/>
                                        <p:tgtEl>
                                          <p:spTgt spid="535609"/>
                                        </p:tgtEl>
                                        <p:attrNameLst>
                                          <p:attrName>style.opacity</p:attrName>
                                        </p:attrNameLst>
                                      </p:cBhvr>
                                      <p:to>
                                        <p:strVal val="0.5"/>
                                      </p:to>
                                    </p:set>
                                    <p:animEffect filter="image" prLst="opacity: 0.5">
                                      <p:cBhvr rctx="IE">
                                        <p:cTn id="251" dur="indefinite"/>
                                        <p:tgtEl>
                                          <p:spTgt spid="535609"/>
                                        </p:tgtEl>
                                      </p:cBhvr>
                                    </p:animEffect>
                                  </p:childTnLst>
                                </p:cTn>
                              </p:par>
                            </p:childTnLst>
                          </p:cTn>
                        </p:par>
                      </p:childTnLst>
                    </p:cTn>
                  </p:par>
                  <p:par>
                    <p:cTn id="252" fill="hold">
                      <p:stCondLst>
                        <p:cond delay="indefinite"/>
                      </p:stCondLst>
                      <p:childTnLst>
                        <p:par>
                          <p:cTn id="253" fill="hold">
                            <p:stCondLst>
                              <p:cond delay="0"/>
                            </p:stCondLst>
                            <p:childTnLst>
                              <p:par>
                                <p:cTn id="254" presetID="39" presetClass="entr" presetSubtype="0" accel="100000" fill="hold" grpId="0" nodeType="clickEffect">
                                  <p:stCondLst>
                                    <p:cond delay="0"/>
                                  </p:stCondLst>
                                  <p:childTnLst>
                                    <p:set>
                                      <p:cBhvr>
                                        <p:cTn id="255" dur="1" fill="hold">
                                          <p:stCondLst>
                                            <p:cond delay="0"/>
                                          </p:stCondLst>
                                        </p:cTn>
                                        <p:tgtEl>
                                          <p:spTgt spid="535598"/>
                                        </p:tgtEl>
                                        <p:attrNameLst>
                                          <p:attrName>style.visibility</p:attrName>
                                        </p:attrNameLst>
                                      </p:cBhvr>
                                      <p:to>
                                        <p:strVal val="visible"/>
                                      </p:to>
                                    </p:set>
                                    <p:anim calcmode="lin" valueType="num">
                                      <p:cBhvr>
                                        <p:cTn id="256" dur="500" fill="hold"/>
                                        <p:tgtEl>
                                          <p:spTgt spid="535598"/>
                                        </p:tgtEl>
                                        <p:attrNameLst>
                                          <p:attrName>ppt_h</p:attrName>
                                        </p:attrNameLst>
                                      </p:cBhvr>
                                      <p:tavLst>
                                        <p:tav tm="0">
                                          <p:val>
                                            <p:strVal val="#ppt_h/20"/>
                                          </p:val>
                                        </p:tav>
                                        <p:tav tm="50000">
                                          <p:val>
                                            <p:strVal val="#ppt_h/20"/>
                                          </p:val>
                                        </p:tav>
                                        <p:tav tm="100000">
                                          <p:val>
                                            <p:strVal val="#ppt_h"/>
                                          </p:val>
                                        </p:tav>
                                      </p:tavLst>
                                    </p:anim>
                                    <p:anim calcmode="lin" valueType="num">
                                      <p:cBhvr>
                                        <p:cTn id="257" dur="500" fill="hold"/>
                                        <p:tgtEl>
                                          <p:spTgt spid="535598"/>
                                        </p:tgtEl>
                                        <p:attrNameLst>
                                          <p:attrName>ppt_w</p:attrName>
                                        </p:attrNameLst>
                                      </p:cBhvr>
                                      <p:tavLst>
                                        <p:tav tm="0">
                                          <p:val>
                                            <p:strVal val="#ppt_w+.3"/>
                                          </p:val>
                                        </p:tav>
                                        <p:tav tm="50000">
                                          <p:val>
                                            <p:strVal val="#ppt_w+.3"/>
                                          </p:val>
                                        </p:tav>
                                        <p:tav tm="100000">
                                          <p:val>
                                            <p:strVal val="#ppt_w"/>
                                          </p:val>
                                        </p:tav>
                                      </p:tavLst>
                                    </p:anim>
                                    <p:anim calcmode="lin" valueType="num">
                                      <p:cBhvr>
                                        <p:cTn id="258" dur="500" fill="hold"/>
                                        <p:tgtEl>
                                          <p:spTgt spid="535598"/>
                                        </p:tgtEl>
                                        <p:attrNameLst>
                                          <p:attrName>ppt_x</p:attrName>
                                        </p:attrNameLst>
                                      </p:cBhvr>
                                      <p:tavLst>
                                        <p:tav tm="0">
                                          <p:val>
                                            <p:strVal val="#ppt_x-.3"/>
                                          </p:val>
                                        </p:tav>
                                        <p:tav tm="50000">
                                          <p:val>
                                            <p:strVal val="#ppt_x"/>
                                          </p:val>
                                        </p:tav>
                                        <p:tav tm="100000">
                                          <p:val>
                                            <p:strVal val="#ppt_x"/>
                                          </p:val>
                                        </p:tav>
                                      </p:tavLst>
                                    </p:anim>
                                    <p:anim calcmode="lin" valueType="num">
                                      <p:cBhvr>
                                        <p:cTn id="259" dur="500" fill="hold"/>
                                        <p:tgtEl>
                                          <p:spTgt spid="535598"/>
                                        </p:tgtEl>
                                        <p:attrNameLst>
                                          <p:attrName>ppt_y</p:attrName>
                                        </p:attrNameLst>
                                      </p:cBhvr>
                                      <p:tavLst>
                                        <p:tav tm="0">
                                          <p:val>
                                            <p:strVal val="#ppt_y"/>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presetID="9" presetClass="entr" presetSubtype="0" fill="hold" grpId="0" nodeType="clickEffect">
                                  <p:stCondLst>
                                    <p:cond delay="0"/>
                                  </p:stCondLst>
                                  <p:childTnLst>
                                    <p:set>
                                      <p:cBhvr>
                                        <p:cTn id="263" dur="1" fill="hold">
                                          <p:stCondLst>
                                            <p:cond delay="0"/>
                                          </p:stCondLst>
                                        </p:cTn>
                                        <p:tgtEl>
                                          <p:spTgt spid="535572"/>
                                        </p:tgtEl>
                                        <p:attrNameLst>
                                          <p:attrName>style.visibility</p:attrName>
                                        </p:attrNameLst>
                                      </p:cBhvr>
                                      <p:to>
                                        <p:strVal val="visible"/>
                                      </p:to>
                                    </p:set>
                                    <p:animEffect transition="in" filter="dissolve">
                                      <p:cBhvr>
                                        <p:cTn id="264" dur="500"/>
                                        <p:tgtEl>
                                          <p:spTgt spid="535572"/>
                                        </p:tgtEl>
                                      </p:cBhvr>
                                    </p:animEffect>
                                  </p:childTnLst>
                                </p:cTn>
                              </p:par>
                            </p:childTnLst>
                          </p:cTn>
                        </p:par>
                      </p:childTnLst>
                    </p:cTn>
                  </p:par>
                  <p:par>
                    <p:cTn id="265" fill="hold">
                      <p:stCondLst>
                        <p:cond delay="indefinite"/>
                      </p:stCondLst>
                      <p:childTnLst>
                        <p:par>
                          <p:cTn id="266" fill="hold">
                            <p:stCondLst>
                              <p:cond delay="0"/>
                            </p:stCondLst>
                            <p:childTnLst>
                              <p:par>
                                <p:cTn id="267" presetID="53" presetClass="entr" presetSubtype="0" fill="hold" grpId="0" nodeType="clickEffect">
                                  <p:stCondLst>
                                    <p:cond delay="0"/>
                                  </p:stCondLst>
                                  <p:childTnLst>
                                    <p:set>
                                      <p:cBhvr>
                                        <p:cTn id="268" dur="1" fill="hold">
                                          <p:stCondLst>
                                            <p:cond delay="0"/>
                                          </p:stCondLst>
                                        </p:cTn>
                                        <p:tgtEl>
                                          <p:spTgt spid="535610"/>
                                        </p:tgtEl>
                                        <p:attrNameLst>
                                          <p:attrName>style.visibility</p:attrName>
                                        </p:attrNameLst>
                                      </p:cBhvr>
                                      <p:to>
                                        <p:strVal val="visible"/>
                                      </p:to>
                                    </p:set>
                                    <p:anim calcmode="lin" valueType="num">
                                      <p:cBhvr>
                                        <p:cTn id="269" dur="500" fill="hold"/>
                                        <p:tgtEl>
                                          <p:spTgt spid="535610"/>
                                        </p:tgtEl>
                                        <p:attrNameLst>
                                          <p:attrName>ppt_w</p:attrName>
                                        </p:attrNameLst>
                                      </p:cBhvr>
                                      <p:tavLst>
                                        <p:tav tm="0">
                                          <p:val>
                                            <p:fltVal val="0"/>
                                          </p:val>
                                        </p:tav>
                                        <p:tav tm="100000">
                                          <p:val>
                                            <p:strVal val="#ppt_w"/>
                                          </p:val>
                                        </p:tav>
                                      </p:tavLst>
                                    </p:anim>
                                    <p:anim calcmode="lin" valueType="num">
                                      <p:cBhvr>
                                        <p:cTn id="270" dur="500" fill="hold"/>
                                        <p:tgtEl>
                                          <p:spTgt spid="535610"/>
                                        </p:tgtEl>
                                        <p:attrNameLst>
                                          <p:attrName>ppt_h</p:attrName>
                                        </p:attrNameLst>
                                      </p:cBhvr>
                                      <p:tavLst>
                                        <p:tav tm="0">
                                          <p:val>
                                            <p:fltVal val="0"/>
                                          </p:val>
                                        </p:tav>
                                        <p:tav tm="100000">
                                          <p:val>
                                            <p:strVal val="#ppt_h"/>
                                          </p:val>
                                        </p:tav>
                                      </p:tavLst>
                                    </p:anim>
                                    <p:animEffect transition="in" filter="fade">
                                      <p:cBhvr>
                                        <p:cTn id="271" dur="500"/>
                                        <p:tgtEl>
                                          <p:spTgt spid="53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67" grpId="0" animBg="1"/>
      <p:bldP spid="535567" grpId="1" animBg="1"/>
      <p:bldP spid="535568" grpId="0" animBg="1"/>
      <p:bldP spid="535568" grpId="1" animBg="1"/>
      <p:bldP spid="535569" grpId="0" animBg="1"/>
      <p:bldP spid="535569" grpId="1" animBg="1"/>
      <p:bldP spid="535570" grpId="0" animBg="1"/>
      <p:bldP spid="535570" grpId="1" animBg="1"/>
      <p:bldP spid="535571" grpId="0" animBg="1"/>
      <p:bldP spid="535571" grpId="1" animBg="1"/>
      <p:bldP spid="535572" grpId="0" animBg="1"/>
      <p:bldP spid="535565" grpId="0"/>
      <p:bldP spid="535565" grpId="1"/>
      <p:bldP spid="535574" grpId="0"/>
      <p:bldP spid="535576" grpId="0"/>
      <p:bldP spid="535578" grpId="0"/>
      <p:bldP spid="535578" grpId="1"/>
      <p:bldP spid="535580" grpId="0"/>
      <p:bldP spid="535580" grpId="1"/>
      <p:bldP spid="535582" grpId="0"/>
      <p:bldP spid="535582" grpId="1"/>
      <p:bldP spid="535584" grpId="0"/>
      <p:bldP spid="535584" grpId="1"/>
      <p:bldP spid="535586" grpId="0"/>
      <p:bldP spid="535586" grpId="1"/>
      <p:bldP spid="535588" grpId="0"/>
      <p:bldP spid="535588" grpId="1"/>
      <p:bldP spid="535590" grpId="0"/>
      <p:bldP spid="535590" grpId="1"/>
      <p:bldP spid="535592" grpId="0"/>
      <p:bldP spid="535592" grpId="1"/>
      <p:bldP spid="535594" grpId="0"/>
      <p:bldP spid="535594" grpId="1"/>
      <p:bldP spid="535596" grpId="0"/>
      <p:bldP spid="535598" grpId="0"/>
      <p:bldP spid="535600" grpId="0"/>
      <p:bldP spid="535600" grpId="1"/>
      <p:bldP spid="535602" grpId="0"/>
      <p:bldP spid="535602" grpId="1"/>
      <p:bldP spid="535604" grpId="0"/>
      <p:bldP spid="535604" grpId="1"/>
      <p:bldP spid="535605" grpId="0"/>
      <p:bldP spid="535605" grpId="1"/>
      <p:bldP spid="535606" grpId="0"/>
      <p:bldP spid="535606" grpId="1"/>
      <p:bldP spid="535607" grpId="0"/>
      <p:bldP spid="535607" grpId="1"/>
      <p:bldP spid="535608" grpId="0"/>
      <p:bldP spid="535608" grpId="1"/>
      <p:bldP spid="535609" grpId="0"/>
      <p:bldP spid="535609" grpId="1"/>
      <p:bldP spid="535610"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solidFill>
                  <a:schemeClr val="bg1"/>
                </a:solidFill>
                <a:latin typeface="Arial" charset="0"/>
              </a:rPr>
              <a:t>Bonding Activity</a:t>
            </a:r>
          </a:p>
        </p:txBody>
      </p:sp>
      <p:sp>
        <p:nvSpPr>
          <p:cNvPr id="72707" name="AutoShape 3">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24600" y="4114800"/>
            <a:ext cx="1295400" cy="1524000"/>
            <a:chOff x="2256" y="1536"/>
            <a:chExt cx="816" cy="960"/>
          </a:xfrm>
        </p:grpSpPr>
        <p:sp>
          <p:nvSpPr>
            <p:cNvPr id="73795" name="Freeform 3"/>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3796" name="Text Box 4"/>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3" name="Group 5"/>
          <p:cNvGrpSpPr>
            <a:grpSpLocks/>
          </p:cNvGrpSpPr>
          <p:nvPr/>
        </p:nvGrpSpPr>
        <p:grpSpPr bwMode="auto">
          <a:xfrm>
            <a:off x="5257800" y="4114800"/>
            <a:ext cx="1295400" cy="762000"/>
            <a:chOff x="3120" y="3120"/>
            <a:chExt cx="816" cy="480"/>
          </a:xfrm>
        </p:grpSpPr>
        <p:sp>
          <p:nvSpPr>
            <p:cNvPr id="73793" name="Freeform 6"/>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94" name="Text Box 7"/>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4" name="Group 8"/>
          <p:cNvGrpSpPr>
            <a:grpSpLocks/>
          </p:cNvGrpSpPr>
          <p:nvPr/>
        </p:nvGrpSpPr>
        <p:grpSpPr bwMode="auto">
          <a:xfrm>
            <a:off x="5257800" y="4876800"/>
            <a:ext cx="1295400" cy="762000"/>
            <a:chOff x="3120" y="3120"/>
            <a:chExt cx="816" cy="480"/>
          </a:xfrm>
        </p:grpSpPr>
        <p:sp>
          <p:nvSpPr>
            <p:cNvPr id="73791" name="Freeform 9"/>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92" name="Text Box 10"/>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5" name="Group 11"/>
          <p:cNvGrpSpPr>
            <a:grpSpLocks/>
          </p:cNvGrpSpPr>
          <p:nvPr/>
        </p:nvGrpSpPr>
        <p:grpSpPr bwMode="auto">
          <a:xfrm>
            <a:off x="1295400" y="4114800"/>
            <a:ext cx="1295400" cy="1524000"/>
            <a:chOff x="336" y="2160"/>
            <a:chExt cx="816" cy="960"/>
          </a:xfrm>
        </p:grpSpPr>
        <p:sp>
          <p:nvSpPr>
            <p:cNvPr id="73789" name="Freeform 12"/>
            <p:cNvSpPr>
              <a:spLocks/>
            </p:cNvSpPr>
            <p:nvPr/>
          </p:nvSpPr>
          <p:spPr bwMode="auto">
            <a:xfrm>
              <a:off x="336" y="216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3790" name="Text Box 13"/>
            <p:cNvSpPr txBox="1">
              <a:spLocks noChangeArrowheads="1"/>
            </p:cNvSpPr>
            <p:nvPr/>
          </p:nvSpPr>
          <p:spPr bwMode="auto">
            <a:xfrm>
              <a:off x="384" y="2496"/>
              <a:ext cx="425" cy="231"/>
            </a:xfrm>
            <a:prstGeom prst="rect">
              <a:avLst/>
            </a:prstGeom>
            <a:noFill/>
            <a:ln w="9525">
              <a:noFill/>
              <a:miter lim="800000"/>
              <a:headEnd/>
              <a:tailEnd/>
            </a:ln>
          </p:spPr>
          <p:txBody>
            <a:bodyPr wrap="none">
              <a:spAutoFit/>
            </a:bodyPr>
            <a:lstStyle/>
            <a:p>
              <a:r>
                <a:rPr lang="en-US" sz="1800">
                  <a:latin typeface="Arial" charset="0"/>
                </a:rPr>
                <a:t>Mg</a:t>
              </a:r>
              <a:r>
                <a:rPr lang="en-US" sz="1800" baseline="30000">
                  <a:latin typeface="Arial" charset="0"/>
                </a:rPr>
                <a:t>2+</a:t>
              </a:r>
              <a:endParaRPr lang="en-US" sz="1800">
                <a:latin typeface="Arial" charset="0"/>
              </a:endParaRPr>
            </a:p>
          </p:txBody>
        </p:sp>
      </p:grpSp>
      <p:grpSp>
        <p:nvGrpSpPr>
          <p:cNvPr id="6" name="Group 14"/>
          <p:cNvGrpSpPr>
            <a:grpSpLocks/>
          </p:cNvGrpSpPr>
          <p:nvPr/>
        </p:nvGrpSpPr>
        <p:grpSpPr bwMode="auto">
          <a:xfrm>
            <a:off x="2362200" y="4114800"/>
            <a:ext cx="1295400" cy="762000"/>
            <a:chOff x="720" y="288"/>
            <a:chExt cx="816" cy="480"/>
          </a:xfrm>
        </p:grpSpPr>
        <p:sp>
          <p:nvSpPr>
            <p:cNvPr id="73787" name="Freeform 15"/>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3788" name="Text Box 16"/>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 name="Group 17"/>
          <p:cNvGrpSpPr>
            <a:grpSpLocks/>
          </p:cNvGrpSpPr>
          <p:nvPr/>
        </p:nvGrpSpPr>
        <p:grpSpPr bwMode="auto">
          <a:xfrm>
            <a:off x="2362200" y="4876800"/>
            <a:ext cx="1295400" cy="762000"/>
            <a:chOff x="720" y="288"/>
            <a:chExt cx="816" cy="480"/>
          </a:xfrm>
        </p:grpSpPr>
        <p:sp>
          <p:nvSpPr>
            <p:cNvPr id="73785" name="Freeform 18"/>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3786" name="Text Box 19"/>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sp>
        <p:nvSpPr>
          <p:cNvPr id="73736" name="Freeform 20"/>
          <p:cNvSpPr>
            <a:spLocks/>
          </p:cNvSpPr>
          <p:nvPr/>
        </p:nvSpPr>
        <p:spPr bwMode="auto">
          <a:xfrm>
            <a:off x="914400" y="914400"/>
            <a:ext cx="1295400" cy="762000"/>
          </a:xfrm>
          <a:custGeom>
            <a:avLst/>
            <a:gdLst>
              <a:gd name="T0" fmla="*/ 0 w 816"/>
              <a:gd name="T1" fmla="*/ 0 h 480"/>
              <a:gd name="T2" fmla="*/ 1295400 w 816"/>
              <a:gd name="T3" fmla="*/ 0 h 480"/>
              <a:gd name="T4" fmla="*/ 1295400 w 816"/>
              <a:gd name="T5" fmla="*/ 385762 h 480"/>
              <a:gd name="T6" fmla="*/ 1295400 w 816"/>
              <a:gd name="T7" fmla="*/ 762000 h 480"/>
              <a:gd name="T8" fmla="*/ 0 w 816"/>
              <a:gd name="T9" fmla="*/ 76200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816" y="243"/>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37" name="Text Box 21"/>
          <p:cNvSpPr txBox="1">
            <a:spLocks noChangeArrowheads="1"/>
          </p:cNvSpPr>
          <p:nvPr/>
        </p:nvSpPr>
        <p:spPr bwMode="auto">
          <a:xfrm>
            <a:off x="990600" y="1081088"/>
            <a:ext cx="336550" cy="366712"/>
          </a:xfrm>
          <a:prstGeom prst="rect">
            <a:avLst/>
          </a:prstGeom>
          <a:noFill/>
          <a:ln w="9525">
            <a:noFill/>
            <a:miter lim="800000"/>
            <a:headEnd/>
            <a:tailEnd/>
          </a:ln>
        </p:spPr>
        <p:txBody>
          <a:bodyPr wrap="none">
            <a:spAutoFit/>
          </a:bodyPr>
          <a:lstStyle/>
          <a:p>
            <a:r>
              <a:rPr lang="en-US" sz="1800">
                <a:latin typeface="Arial" charset="0"/>
              </a:rPr>
              <a:t>K</a:t>
            </a:r>
          </a:p>
        </p:txBody>
      </p:sp>
      <p:grpSp>
        <p:nvGrpSpPr>
          <p:cNvPr id="73738" name="Group 22"/>
          <p:cNvGrpSpPr>
            <a:grpSpLocks/>
          </p:cNvGrpSpPr>
          <p:nvPr/>
        </p:nvGrpSpPr>
        <p:grpSpPr bwMode="auto">
          <a:xfrm>
            <a:off x="3276600" y="914400"/>
            <a:ext cx="609600" cy="762000"/>
            <a:chOff x="3744" y="576"/>
            <a:chExt cx="384" cy="480"/>
          </a:xfrm>
        </p:grpSpPr>
        <p:sp>
          <p:nvSpPr>
            <p:cNvPr id="73783" name="Freeform 23"/>
            <p:cNvSpPr>
              <a:spLocks/>
            </p:cNvSpPr>
            <p:nvPr/>
          </p:nvSpPr>
          <p:spPr bwMode="auto">
            <a:xfrm>
              <a:off x="3744" y="576"/>
              <a:ext cx="384" cy="480"/>
            </a:xfrm>
            <a:custGeom>
              <a:avLst/>
              <a:gdLst>
                <a:gd name="T0" fmla="*/ 0 w 816"/>
                <a:gd name="T1" fmla="*/ 0 h 480"/>
                <a:gd name="T2" fmla="*/ 384 w 816"/>
                <a:gd name="T3" fmla="*/ 0 h 480"/>
                <a:gd name="T4" fmla="*/ 384 w 816"/>
                <a:gd name="T5" fmla="*/ 243 h 480"/>
                <a:gd name="T6" fmla="*/ 384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816" y="243"/>
                  </a:lnTo>
                  <a:lnTo>
                    <a:pt x="816" y="480"/>
                  </a:lnTo>
                  <a:lnTo>
                    <a:pt x="0" y="480"/>
                  </a:lnTo>
                  <a:lnTo>
                    <a:pt x="0" y="0"/>
                  </a:lnTo>
                  <a:close/>
                </a:path>
              </a:pathLst>
            </a:custGeom>
            <a:solidFill>
              <a:srgbClr val="9BCDFF"/>
            </a:solidFill>
            <a:ln w="9525">
              <a:solidFill>
                <a:schemeClr val="tx1"/>
              </a:solidFill>
              <a:round/>
              <a:headEnd/>
              <a:tailEnd/>
            </a:ln>
          </p:spPr>
          <p:txBody>
            <a:bodyPr/>
            <a:lstStyle/>
            <a:p>
              <a:endParaRPr lang="en-US"/>
            </a:p>
          </p:txBody>
        </p:sp>
        <p:sp>
          <p:nvSpPr>
            <p:cNvPr id="73784" name="Text Box 24"/>
            <p:cNvSpPr txBox="1">
              <a:spLocks noChangeArrowheads="1"/>
            </p:cNvSpPr>
            <p:nvPr/>
          </p:nvSpPr>
          <p:spPr bwMode="auto">
            <a:xfrm>
              <a:off x="3792" y="672"/>
              <a:ext cx="260" cy="231"/>
            </a:xfrm>
            <a:prstGeom prst="rect">
              <a:avLst/>
            </a:prstGeom>
            <a:noFill/>
            <a:ln w="9525">
              <a:noFill/>
              <a:miter lim="800000"/>
              <a:headEnd/>
              <a:tailEnd/>
            </a:ln>
          </p:spPr>
          <p:txBody>
            <a:bodyPr wrap="none">
              <a:spAutoFit/>
            </a:bodyPr>
            <a:lstStyle/>
            <a:p>
              <a:r>
                <a:rPr lang="en-US" sz="1800">
                  <a:latin typeface="Arial" charset="0"/>
                </a:rPr>
                <a:t>Br</a:t>
              </a:r>
            </a:p>
          </p:txBody>
        </p:sp>
      </p:grpSp>
      <p:sp>
        <p:nvSpPr>
          <p:cNvPr id="129049" name="Freeform 25"/>
          <p:cNvSpPr>
            <a:spLocks/>
          </p:cNvSpPr>
          <p:nvPr/>
        </p:nvSpPr>
        <p:spPr bwMode="auto">
          <a:xfrm>
            <a:off x="1524000" y="914400"/>
            <a:ext cx="685800" cy="762000"/>
          </a:xfrm>
          <a:custGeom>
            <a:avLst/>
            <a:gdLst>
              <a:gd name="T0" fmla="*/ 685800 w 432"/>
              <a:gd name="T1" fmla="*/ 0 h 480"/>
              <a:gd name="T2" fmla="*/ 685800 w 432"/>
              <a:gd name="T3" fmla="*/ 762000 h 480"/>
              <a:gd name="T4" fmla="*/ 0 w 432"/>
              <a:gd name="T5" fmla="*/ 381000 h 480"/>
              <a:gd name="T6" fmla="*/ 685800 w 432"/>
              <a:gd name="T7" fmla="*/ 0 h 480"/>
              <a:gd name="T8" fmla="*/ 0 60000 65536"/>
              <a:gd name="T9" fmla="*/ 0 60000 65536"/>
              <a:gd name="T10" fmla="*/ 0 60000 65536"/>
              <a:gd name="T11" fmla="*/ 0 60000 65536"/>
              <a:gd name="T12" fmla="*/ 0 w 432"/>
              <a:gd name="T13" fmla="*/ 0 h 480"/>
              <a:gd name="T14" fmla="*/ 432 w 432"/>
              <a:gd name="T15" fmla="*/ 480 h 480"/>
            </a:gdLst>
            <a:ahLst/>
            <a:cxnLst>
              <a:cxn ang="T8">
                <a:pos x="T0" y="T1"/>
              </a:cxn>
              <a:cxn ang="T9">
                <a:pos x="T2" y="T3"/>
              </a:cxn>
              <a:cxn ang="T10">
                <a:pos x="T4" y="T5"/>
              </a:cxn>
              <a:cxn ang="T11">
                <a:pos x="T6" y="T7"/>
              </a:cxn>
            </a:cxnLst>
            <a:rect l="T12" t="T13" r="T14" b="T15"/>
            <a:pathLst>
              <a:path w="432" h="480">
                <a:moveTo>
                  <a:pt x="432" y="0"/>
                </a:moveTo>
                <a:lnTo>
                  <a:pt x="432" y="480"/>
                </a:lnTo>
                <a:lnTo>
                  <a:pt x="0" y="240"/>
                </a:lnTo>
                <a:lnTo>
                  <a:pt x="432" y="0"/>
                </a:lnTo>
                <a:close/>
              </a:path>
            </a:pathLst>
          </a:custGeom>
          <a:solidFill>
            <a:schemeClr val="bg1"/>
          </a:solidFill>
          <a:ln w="9525">
            <a:solidFill>
              <a:schemeClr val="bg1"/>
            </a:solidFill>
            <a:round/>
            <a:headEnd/>
            <a:tailEnd/>
          </a:ln>
        </p:spPr>
        <p:txBody>
          <a:bodyPr/>
          <a:lstStyle/>
          <a:p>
            <a:endParaRPr lang="en-US"/>
          </a:p>
        </p:txBody>
      </p:sp>
      <p:sp>
        <p:nvSpPr>
          <p:cNvPr id="73740" name="Text Box 26"/>
          <p:cNvSpPr txBox="1">
            <a:spLocks noChangeArrowheads="1"/>
          </p:cNvSpPr>
          <p:nvPr/>
        </p:nvSpPr>
        <p:spPr bwMode="auto">
          <a:xfrm>
            <a:off x="609600" y="1690688"/>
            <a:ext cx="1797050" cy="366712"/>
          </a:xfrm>
          <a:prstGeom prst="rect">
            <a:avLst/>
          </a:prstGeom>
          <a:noFill/>
          <a:ln w="9525">
            <a:noFill/>
            <a:miter lim="800000"/>
            <a:headEnd/>
            <a:tailEnd/>
          </a:ln>
        </p:spPr>
        <p:txBody>
          <a:bodyPr wrap="none">
            <a:spAutoFit/>
          </a:bodyPr>
          <a:lstStyle/>
          <a:p>
            <a:r>
              <a:rPr lang="en-US" sz="1800">
                <a:latin typeface="Arial" charset="0"/>
              </a:rPr>
              <a:t>potassium atom</a:t>
            </a:r>
          </a:p>
        </p:txBody>
      </p:sp>
      <p:sp>
        <p:nvSpPr>
          <p:cNvPr id="73741" name="Text Box 27"/>
          <p:cNvSpPr txBox="1">
            <a:spLocks noChangeArrowheads="1"/>
          </p:cNvSpPr>
          <p:nvPr/>
        </p:nvSpPr>
        <p:spPr bwMode="auto">
          <a:xfrm>
            <a:off x="2609850" y="1676400"/>
            <a:ext cx="1581150" cy="366713"/>
          </a:xfrm>
          <a:prstGeom prst="rect">
            <a:avLst/>
          </a:prstGeom>
          <a:noFill/>
          <a:ln w="9525">
            <a:noFill/>
            <a:miter lim="800000"/>
            <a:headEnd/>
            <a:tailEnd/>
          </a:ln>
        </p:spPr>
        <p:txBody>
          <a:bodyPr wrap="none">
            <a:spAutoFit/>
          </a:bodyPr>
          <a:lstStyle/>
          <a:p>
            <a:r>
              <a:rPr lang="en-US" sz="1800">
                <a:latin typeface="Arial" charset="0"/>
              </a:rPr>
              <a:t>bromine atom</a:t>
            </a:r>
          </a:p>
        </p:txBody>
      </p:sp>
      <p:grpSp>
        <p:nvGrpSpPr>
          <p:cNvPr id="9" name="Group 28"/>
          <p:cNvGrpSpPr>
            <a:grpSpLocks/>
          </p:cNvGrpSpPr>
          <p:nvPr/>
        </p:nvGrpSpPr>
        <p:grpSpPr bwMode="auto">
          <a:xfrm>
            <a:off x="1524000" y="914400"/>
            <a:ext cx="685800" cy="762000"/>
            <a:chOff x="3312" y="1248"/>
            <a:chExt cx="432" cy="480"/>
          </a:xfrm>
        </p:grpSpPr>
        <p:sp>
          <p:nvSpPr>
            <p:cNvPr id="73781" name="Freeform 29"/>
            <p:cNvSpPr>
              <a:spLocks/>
            </p:cNvSpPr>
            <p:nvPr/>
          </p:nvSpPr>
          <p:spPr bwMode="auto">
            <a:xfrm>
              <a:off x="3312" y="1248"/>
              <a:ext cx="432" cy="480"/>
            </a:xfrm>
            <a:custGeom>
              <a:avLst/>
              <a:gdLst>
                <a:gd name="T0" fmla="*/ 432 w 432"/>
                <a:gd name="T1" fmla="*/ 0 h 480"/>
                <a:gd name="T2" fmla="*/ 432 w 432"/>
                <a:gd name="T3" fmla="*/ 480 h 480"/>
                <a:gd name="T4" fmla="*/ 0 w 432"/>
                <a:gd name="T5" fmla="*/ 240 h 480"/>
                <a:gd name="T6" fmla="*/ 432 w 432"/>
                <a:gd name="T7" fmla="*/ 0 h 480"/>
                <a:gd name="T8" fmla="*/ 0 60000 65536"/>
                <a:gd name="T9" fmla="*/ 0 60000 65536"/>
                <a:gd name="T10" fmla="*/ 0 60000 65536"/>
                <a:gd name="T11" fmla="*/ 0 60000 65536"/>
                <a:gd name="T12" fmla="*/ 0 w 432"/>
                <a:gd name="T13" fmla="*/ 0 h 480"/>
                <a:gd name="T14" fmla="*/ 432 w 432"/>
                <a:gd name="T15" fmla="*/ 480 h 480"/>
              </a:gdLst>
              <a:ahLst/>
              <a:cxnLst>
                <a:cxn ang="T8">
                  <a:pos x="T0" y="T1"/>
                </a:cxn>
                <a:cxn ang="T9">
                  <a:pos x="T2" y="T3"/>
                </a:cxn>
                <a:cxn ang="T10">
                  <a:pos x="T4" y="T5"/>
                </a:cxn>
                <a:cxn ang="T11">
                  <a:pos x="T6" y="T7"/>
                </a:cxn>
              </a:cxnLst>
              <a:rect l="T12" t="T13" r="T14" b="T15"/>
              <a:pathLst>
                <a:path w="432" h="480">
                  <a:moveTo>
                    <a:pt x="432" y="0"/>
                  </a:moveTo>
                  <a:lnTo>
                    <a:pt x="432" y="480"/>
                  </a:lnTo>
                  <a:lnTo>
                    <a:pt x="0" y="240"/>
                  </a:lnTo>
                  <a:lnTo>
                    <a:pt x="432" y="0"/>
                  </a:lnTo>
                  <a:close/>
                </a:path>
              </a:pathLst>
            </a:custGeom>
            <a:solidFill>
              <a:srgbClr val="FFC1C1"/>
            </a:solidFill>
            <a:ln w="9525">
              <a:solidFill>
                <a:schemeClr val="tx1"/>
              </a:solidFill>
              <a:prstDash val="dash"/>
              <a:round/>
              <a:headEnd/>
              <a:tailEnd/>
            </a:ln>
          </p:spPr>
          <p:txBody>
            <a:bodyPr/>
            <a:lstStyle/>
            <a:p>
              <a:endParaRPr lang="en-US"/>
            </a:p>
          </p:txBody>
        </p:sp>
        <p:sp>
          <p:nvSpPr>
            <p:cNvPr id="73782" name="Text Box 30"/>
            <p:cNvSpPr txBox="1">
              <a:spLocks noChangeArrowheads="1"/>
            </p:cNvSpPr>
            <p:nvPr/>
          </p:nvSpPr>
          <p:spPr bwMode="auto">
            <a:xfrm>
              <a:off x="3456" y="1353"/>
              <a:ext cx="228" cy="231"/>
            </a:xfrm>
            <a:prstGeom prst="rect">
              <a:avLst/>
            </a:prstGeom>
            <a:noFill/>
            <a:ln w="9525">
              <a:noFill/>
              <a:miter lim="800000"/>
              <a:headEnd/>
              <a:tailEnd/>
            </a:ln>
          </p:spPr>
          <p:txBody>
            <a:bodyPr wrap="none">
              <a:spAutoFit/>
            </a:bodyPr>
            <a:lstStyle/>
            <a:p>
              <a:r>
                <a:rPr lang="en-US" sz="1800">
                  <a:latin typeface="Arial" charset="0"/>
                </a:rPr>
                <a:t>e</a:t>
              </a:r>
              <a:r>
                <a:rPr lang="en-US" sz="1800" baseline="30000">
                  <a:latin typeface="Arial" charset="0"/>
                </a:rPr>
                <a:t>-</a:t>
              </a:r>
              <a:endParaRPr lang="en-US" sz="1800">
                <a:latin typeface="Arial" charset="0"/>
              </a:endParaRPr>
            </a:p>
          </p:txBody>
        </p:sp>
      </p:grpSp>
      <p:grpSp>
        <p:nvGrpSpPr>
          <p:cNvPr id="10" name="Group 31"/>
          <p:cNvGrpSpPr>
            <a:grpSpLocks/>
          </p:cNvGrpSpPr>
          <p:nvPr/>
        </p:nvGrpSpPr>
        <p:grpSpPr bwMode="auto">
          <a:xfrm>
            <a:off x="2590800" y="914400"/>
            <a:ext cx="685800" cy="762000"/>
            <a:chOff x="3312" y="576"/>
            <a:chExt cx="432" cy="480"/>
          </a:xfrm>
        </p:grpSpPr>
        <p:sp>
          <p:nvSpPr>
            <p:cNvPr id="73779" name="Freeform 32"/>
            <p:cNvSpPr>
              <a:spLocks/>
            </p:cNvSpPr>
            <p:nvPr/>
          </p:nvSpPr>
          <p:spPr bwMode="auto">
            <a:xfrm>
              <a:off x="3312" y="576"/>
              <a:ext cx="432" cy="480"/>
            </a:xfrm>
            <a:custGeom>
              <a:avLst/>
              <a:gdLst>
                <a:gd name="T0" fmla="*/ 432 w 432"/>
                <a:gd name="T1" fmla="*/ 0 h 480"/>
                <a:gd name="T2" fmla="*/ 432 w 432"/>
                <a:gd name="T3" fmla="*/ 480 h 480"/>
                <a:gd name="T4" fmla="*/ 0 w 432"/>
                <a:gd name="T5" fmla="*/ 240 h 480"/>
                <a:gd name="T6" fmla="*/ 432 w 432"/>
                <a:gd name="T7" fmla="*/ 0 h 480"/>
                <a:gd name="T8" fmla="*/ 0 60000 65536"/>
                <a:gd name="T9" fmla="*/ 0 60000 65536"/>
                <a:gd name="T10" fmla="*/ 0 60000 65536"/>
                <a:gd name="T11" fmla="*/ 0 60000 65536"/>
                <a:gd name="T12" fmla="*/ 0 w 432"/>
                <a:gd name="T13" fmla="*/ 0 h 480"/>
                <a:gd name="T14" fmla="*/ 432 w 432"/>
                <a:gd name="T15" fmla="*/ 480 h 480"/>
              </a:gdLst>
              <a:ahLst/>
              <a:cxnLst>
                <a:cxn ang="T8">
                  <a:pos x="T0" y="T1"/>
                </a:cxn>
                <a:cxn ang="T9">
                  <a:pos x="T2" y="T3"/>
                </a:cxn>
                <a:cxn ang="T10">
                  <a:pos x="T4" y="T5"/>
                </a:cxn>
                <a:cxn ang="T11">
                  <a:pos x="T6" y="T7"/>
                </a:cxn>
              </a:cxnLst>
              <a:rect l="T12" t="T13" r="T14" b="T15"/>
              <a:pathLst>
                <a:path w="432" h="480">
                  <a:moveTo>
                    <a:pt x="432" y="0"/>
                  </a:moveTo>
                  <a:lnTo>
                    <a:pt x="432" y="480"/>
                  </a:lnTo>
                  <a:lnTo>
                    <a:pt x="0" y="240"/>
                  </a:lnTo>
                  <a:lnTo>
                    <a:pt x="432" y="0"/>
                  </a:lnTo>
                  <a:close/>
                </a:path>
              </a:pathLst>
            </a:custGeom>
            <a:solidFill>
              <a:srgbClr val="9BCDFF"/>
            </a:solidFill>
            <a:ln w="9525">
              <a:solidFill>
                <a:schemeClr val="tx1"/>
              </a:solidFill>
              <a:prstDash val="dash"/>
              <a:round/>
              <a:headEnd/>
              <a:tailEnd/>
            </a:ln>
          </p:spPr>
          <p:txBody>
            <a:bodyPr/>
            <a:lstStyle/>
            <a:p>
              <a:endParaRPr lang="en-US"/>
            </a:p>
          </p:txBody>
        </p:sp>
        <p:sp>
          <p:nvSpPr>
            <p:cNvPr id="73780" name="Text Box 33"/>
            <p:cNvSpPr txBox="1">
              <a:spLocks noChangeArrowheads="1"/>
            </p:cNvSpPr>
            <p:nvPr/>
          </p:nvSpPr>
          <p:spPr bwMode="auto">
            <a:xfrm>
              <a:off x="3456" y="681"/>
              <a:ext cx="228" cy="231"/>
            </a:xfrm>
            <a:prstGeom prst="rect">
              <a:avLst/>
            </a:prstGeom>
            <a:noFill/>
            <a:ln w="9525">
              <a:noFill/>
              <a:miter lim="800000"/>
              <a:headEnd/>
              <a:tailEnd/>
            </a:ln>
          </p:spPr>
          <p:txBody>
            <a:bodyPr wrap="none">
              <a:spAutoFit/>
            </a:bodyPr>
            <a:lstStyle/>
            <a:p>
              <a:r>
                <a:rPr lang="en-US" sz="1800">
                  <a:latin typeface="Arial" charset="0"/>
                </a:rPr>
                <a:t>e</a:t>
              </a:r>
              <a:r>
                <a:rPr lang="en-US" sz="1800" baseline="30000">
                  <a:latin typeface="Arial" charset="0"/>
                </a:rPr>
                <a:t>-</a:t>
              </a:r>
              <a:endParaRPr lang="en-US" sz="1800">
                <a:latin typeface="Arial" charset="0"/>
              </a:endParaRPr>
            </a:p>
          </p:txBody>
        </p:sp>
      </p:grpSp>
      <p:grpSp>
        <p:nvGrpSpPr>
          <p:cNvPr id="11" name="Group 34"/>
          <p:cNvGrpSpPr>
            <a:grpSpLocks/>
          </p:cNvGrpSpPr>
          <p:nvPr/>
        </p:nvGrpSpPr>
        <p:grpSpPr bwMode="auto">
          <a:xfrm>
            <a:off x="2590800" y="914400"/>
            <a:ext cx="1295400" cy="762000"/>
            <a:chOff x="3312" y="816"/>
            <a:chExt cx="816" cy="480"/>
          </a:xfrm>
        </p:grpSpPr>
        <p:sp>
          <p:nvSpPr>
            <p:cNvPr id="73777" name="Freeform 35"/>
            <p:cNvSpPr>
              <a:spLocks/>
            </p:cNvSpPr>
            <p:nvPr/>
          </p:nvSpPr>
          <p:spPr bwMode="auto">
            <a:xfrm>
              <a:off x="3312" y="816"/>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3778" name="Text Box 36"/>
            <p:cNvSpPr txBox="1">
              <a:spLocks noChangeArrowheads="1"/>
            </p:cNvSpPr>
            <p:nvPr/>
          </p:nvSpPr>
          <p:spPr bwMode="auto">
            <a:xfrm>
              <a:off x="3719" y="921"/>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12" name="Group 37"/>
          <p:cNvGrpSpPr>
            <a:grpSpLocks/>
          </p:cNvGrpSpPr>
          <p:nvPr/>
        </p:nvGrpSpPr>
        <p:grpSpPr bwMode="auto">
          <a:xfrm>
            <a:off x="914400" y="914400"/>
            <a:ext cx="1295400" cy="762000"/>
            <a:chOff x="3120" y="3120"/>
            <a:chExt cx="816" cy="480"/>
          </a:xfrm>
        </p:grpSpPr>
        <p:sp>
          <p:nvSpPr>
            <p:cNvPr id="73775" name="Freeform 38"/>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76" name="Text Box 39"/>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sp>
        <p:nvSpPr>
          <p:cNvPr id="129064" name="Text Box 40"/>
          <p:cNvSpPr txBox="1">
            <a:spLocks noChangeArrowheads="1"/>
          </p:cNvSpPr>
          <p:nvPr/>
        </p:nvSpPr>
        <p:spPr bwMode="auto">
          <a:xfrm>
            <a:off x="609600" y="2986088"/>
            <a:ext cx="1593850" cy="366712"/>
          </a:xfrm>
          <a:prstGeom prst="rect">
            <a:avLst/>
          </a:prstGeom>
          <a:noFill/>
          <a:ln w="9525">
            <a:noFill/>
            <a:miter lim="800000"/>
            <a:headEnd/>
            <a:tailEnd/>
          </a:ln>
        </p:spPr>
        <p:txBody>
          <a:bodyPr wrap="none">
            <a:spAutoFit/>
          </a:bodyPr>
          <a:lstStyle/>
          <a:p>
            <a:r>
              <a:rPr lang="en-US" sz="1800">
                <a:latin typeface="Arial" charset="0"/>
              </a:rPr>
              <a:t>potassium ion</a:t>
            </a:r>
          </a:p>
        </p:txBody>
      </p:sp>
      <p:sp>
        <p:nvSpPr>
          <p:cNvPr id="129065" name="Text Box 41"/>
          <p:cNvSpPr txBox="1">
            <a:spLocks noChangeArrowheads="1"/>
          </p:cNvSpPr>
          <p:nvPr/>
        </p:nvSpPr>
        <p:spPr bwMode="auto">
          <a:xfrm>
            <a:off x="2660650" y="2971800"/>
            <a:ext cx="1377950" cy="366713"/>
          </a:xfrm>
          <a:prstGeom prst="rect">
            <a:avLst/>
          </a:prstGeom>
          <a:noFill/>
          <a:ln w="9525">
            <a:noFill/>
            <a:miter lim="800000"/>
            <a:headEnd/>
            <a:tailEnd/>
          </a:ln>
        </p:spPr>
        <p:txBody>
          <a:bodyPr wrap="none">
            <a:spAutoFit/>
          </a:bodyPr>
          <a:lstStyle/>
          <a:p>
            <a:r>
              <a:rPr lang="en-US" sz="1800">
                <a:latin typeface="Arial" charset="0"/>
              </a:rPr>
              <a:t>bromide ion</a:t>
            </a:r>
          </a:p>
        </p:txBody>
      </p:sp>
      <p:sp>
        <p:nvSpPr>
          <p:cNvPr id="129066" name="Text Box 42"/>
          <p:cNvSpPr txBox="1">
            <a:spLocks noChangeArrowheads="1"/>
          </p:cNvSpPr>
          <p:nvPr/>
        </p:nvSpPr>
        <p:spPr bwMode="auto">
          <a:xfrm>
            <a:off x="1390650" y="2986088"/>
            <a:ext cx="2114550" cy="366712"/>
          </a:xfrm>
          <a:prstGeom prst="rect">
            <a:avLst/>
          </a:prstGeom>
          <a:noFill/>
          <a:ln w="9525">
            <a:noFill/>
            <a:miter lim="800000"/>
            <a:headEnd/>
            <a:tailEnd/>
          </a:ln>
        </p:spPr>
        <p:txBody>
          <a:bodyPr wrap="none">
            <a:spAutoFit/>
          </a:bodyPr>
          <a:lstStyle/>
          <a:p>
            <a:r>
              <a:rPr lang="en-US" sz="1800">
                <a:latin typeface="Arial" charset="0"/>
              </a:rPr>
              <a:t>potassium bromide</a:t>
            </a:r>
          </a:p>
        </p:txBody>
      </p:sp>
      <p:grpSp>
        <p:nvGrpSpPr>
          <p:cNvPr id="13" name="Group 43"/>
          <p:cNvGrpSpPr>
            <a:grpSpLocks/>
          </p:cNvGrpSpPr>
          <p:nvPr/>
        </p:nvGrpSpPr>
        <p:grpSpPr bwMode="auto">
          <a:xfrm>
            <a:off x="4800600" y="914400"/>
            <a:ext cx="3733800" cy="1143000"/>
            <a:chOff x="3024" y="576"/>
            <a:chExt cx="2352" cy="720"/>
          </a:xfrm>
        </p:grpSpPr>
        <p:grpSp>
          <p:nvGrpSpPr>
            <p:cNvPr id="73767" name="Group 44"/>
            <p:cNvGrpSpPr>
              <a:grpSpLocks/>
            </p:cNvGrpSpPr>
            <p:nvPr/>
          </p:nvGrpSpPr>
          <p:grpSpPr bwMode="auto">
            <a:xfrm>
              <a:off x="3216" y="576"/>
              <a:ext cx="816" cy="480"/>
              <a:chOff x="3216" y="576"/>
              <a:chExt cx="816" cy="480"/>
            </a:xfrm>
          </p:grpSpPr>
          <p:sp>
            <p:nvSpPr>
              <p:cNvPr id="73773" name="Freeform 45"/>
              <p:cNvSpPr>
                <a:spLocks/>
              </p:cNvSpPr>
              <p:nvPr/>
            </p:nvSpPr>
            <p:spPr bwMode="auto">
              <a:xfrm>
                <a:off x="3216" y="576"/>
                <a:ext cx="816" cy="480"/>
              </a:xfrm>
              <a:custGeom>
                <a:avLst/>
                <a:gdLst>
                  <a:gd name="T0" fmla="*/ 0 w 816"/>
                  <a:gd name="T1" fmla="*/ 0 h 480"/>
                  <a:gd name="T2" fmla="*/ 816 w 816"/>
                  <a:gd name="T3" fmla="*/ 0 h 480"/>
                  <a:gd name="T4" fmla="*/ 816 w 816"/>
                  <a:gd name="T5" fmla="*/ 243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816" y="243"/>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74" name="Text Box 46"/>
              <p:cNvSpPr txBox="1">
                <a:spLocks noChangeArrowheads="1"/>
              </p:cNvSpPr>
              <p:nvPr/>
            </p:nvSpPr>
            <p:spPr bwMode="auto">
              <a:xfrm>
                <a:off x="3264" y="681"/>
                <a:ext cx="212" cy="231"/>
              </a:xfrm>
              <a:prstGeom prst="rect">
                <a:avLst/>
              </a:prstGeom>
              <a:noFill/>
              <a:ln w="9525">
                <a:noFill/>
                <a:miter lim="800000"/>
                <a:headEnd/>
                <a:tailEnd/>
              </a:ln>
            </p:spPr>
            <p:txBody>
              <a:bodyPr wrap="none">
                <a:spAutoFit/>
              </a:bodyPr>
              <a:lstStyle/>
              <a:p>
                <a:r>
                  <a:rPr lang="en-US" sz="1800">
                    <a:latin typeface="Arial" charset="0"/>
                  </a:rPr>
                  <a:t>K</a:t>
                </a:r>
              </a:p>
            </p:txBody>
          </p:sp>
        </p:grpSp>
        <p:grpSp>
          <p:nvGrpSpPr>
            <p:cNvPr id="73768" name="Group 47"/>
            <p:cNvGrpSpPr>
              <a:grpSpLocks/>
            </p:cNvGrpSpPr>
            <p:nvPr/>
          </p:nvGrpSpPr>
          <p:grpSpPr bwMode="auto">
            <a:xfrm>
              <a:off x="4704" y="576"/>
              <a:ext cx="384" cy="480"/>
              <a:chOff x="3744" y="576"/>
              <a:chExt cx="384" cy="480"/>
            </a:xfrm>
          </p:grpSpPr>
          <p:sp>
            <p:nvSpPr>
              <p:cNvPr id="73771" name="Freeform 48"/>
              <p:cNvSpPr>
                <a:spLocks/>
              </p:cNvSpPr>
              <p:nvPr/>
            </p:nvSpPr>
            <p:spPr bwMode="auto">
              <a:xfrm>
                <a:off x="3744" y="576"/>
                <a:ext cx="384" cy="480"/>
              </a:xfrm>
              <a:custGeom>
                <a:avLst/>
                <a:gdLst>
                  <a:gd name="T0" fmla="*/ 0 w 816"/>
                  <a:gd name="T1" fmla="*/ 0 h 480"/>
                  <a:gd name="T2" fmla="*/ 384 w 816"/>
                  <a:gd name="T3" fmla="*/ 0 h 480"/>
                  <a:gd name="T4" fmla="*/ 384 w 816"/>
                  <a:gd name="T5" fmla="*/ 243 h 480"/>
                  <a:gd name="T6" fmla="*/ 384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816" y="243"/>
                    </a:lnTo>
                    <a:lnTo>
                      <a:pt x="816" y="480"/>
                    </a:lnTo>
                    <a:lnTo>
                      <a:pt x="0" y="480"/>
                    </a:lnTo>
                    <a:lnTo>
                      <a:pt x="0" y="0"/>
                    </a:lnTo>
                    <a:close/>
                  </a:path>
                </a:pathLst>
              </a:custGeom>
              <a:solidFill>
                <a:srgbClr val="9BCDFF"/>
              </a:solidFill>
              <a:ln w="9525">
                <a:solidFill>
                  <a:schemeClr val="tx1"/>
                </a:solidFill>
                <a:round/>
                <a:headEnd/>
                <a:tailEnd/>
              </a:ln>
            </p:spPr>
            <p:txBody>
              <a:bodyPr/>
              <a:lstStyle/>
              <a:p>
                <a:endParaRPr lang="en-US"/>
              </a:p>
            </p:txBody>
          </p:sp>
          <p:sp>
            <p:nvSpPr>
              <p:cNvPr id="73772" name="Text Box 49"/>
              <p:cNvSpPr txBox="1">
                <a:spLocks noChangeArrowheads="1"/>
              </p:cNvSpPr>
              <p:nvPr/>
            </p:nvSpPr>
            <p:spPr bwMode="auto">
              <a:xfrm>
                <a:off x="3792" y="672"/>
                <a:ext cx="260" cy="231"/>
              </a:xfrm>
              <a:prstGeom prst="rect">
                <a:avLst/>
              </a:prstGeom>
              <a:noFill/>
              <a:ln w="9525">
                <a:noFill/>
                <a:miter lim="800000"/>
                <a:headEnd/>
                <a:tailEnd/>
              </a:ln>
            </p:spPr>
            <p:txBody>
              <a:bodyPr wrap="none">
                <a:spAutoFit/>
              </a:bodyPr>
              <a:lstStyle/>
              <a:p>
                <a:r>
                  <a:rPr lang="en-US" sz="1800">
                    <a:latin typeface="Arial" charset="0"/>
                  </a:rPr>
                  <a:t>Br</a:t>
                </a:r>
              </a:p>
            </p:txBody>
          </p:sp>
        </p:grpSp>
        <p:sp>
          <p:nvSpPr>
            <p:cNvPr id="73769" name="Text Box 50"/>
            <p:cNvSpPr txBox="1">
              <a:spLocks noChangeArrowheads="1"/>
            </p:cNvSpPr>
            <p:nvPr/>
          </p:nvSpPr>
          <p:spPr bwMode="auto">
            <a:xfrm>
              <a:off x="3024" y="1065"/>
              <a:ext cx="1132" cy="231"/>
            </a:xfrm>
            <a:prstGeom prst="rect">
              <a:avLst/>
            </a:prstGeom>
            <a:noFill/>
            <a:ln w="9525">
              <a:noFill/>
              <a:miter lim="800000"/>
              <a:headEnd/>
              <a:tailEnd/>
            </a:ln>
          </p:spPr>
          <p:txBody>
            <a:bodyPr wrap="none">
              <a:spAutoFit/>
            </a:bodyPr>
            <a:lstStyle/>
            <a:p>
              <a:r>
                <a:rPr lang="en-US" sz="1800">
                  <a:latin typeface="Arial" charset="0"/>
                </a:rPr>
                <a:t>potassium atom</a:t>
              </a:r>
            </a:p>
          </p:txBody>
        </p:sp>
        <p:sp>
          <p:nvSpPr>
            <p:cNvPr id="73770" name="Text Box 51"/>
            <p:cNvSpPr txBox="1">
              <a:spLocks noChangeArrowheads="1"/>
            </p:cNvSpPr>
            <p:nvPr/>
          </p:nvSpPr>
          <p:spPr bwMode="auto">
            <a:xfrm>
              <a:off x="4380" y="1056"/>
              <a:ext cx="996" cy="231"/>
            </a:xfrm>
            <a:prstGeom prst="rect">
              <a:avLst/>
            </a:prstGeom>
            <a:noFill/>
            <a:ln w="9525">
              <a:noFill/>
              <a:miter lim="800000"/>
              <a:headEnd/>
              <a:tailEnd/>
            </a:ln>
          </p:spPr>
          <p:txBody>
            <a:bodyPr wrap="none">
              <a:spAutoFit/>
            </a:bodyPr>
            <a:lstStyle/>
            <a:p>
              <a:r>
                <a:rPr lang="en-US" sz="1800">
                  <a:latin typeface="Arial" charset="0"/>
                </a:rPr>
                <a:t>bromine atom</a:t>
              </a:r>
            </a:p>
          </p:txBody>
        </p:sp>
      </p:grpSp>
      <p:grpSp>
        <p:nvGrpSpPr>
          <p:cNvPr id="16" name="Group 52"/>
          <p:cNvGrpSpPr>
            <a:grpSpLocks/>
          </p:cNvGrpSpPr>
          <p:nvPr/>
        </p:nvGrpSpPr>
        <p:grpSpPr bwMode="auto">
          <a:xfrm>
            <a:off x="6553200" y="914400"/>
            <a:ext cx="685800" cy="762000"/>
            <a:chOff x="3312" y="576"/>
            <a:chExt cx="432" cy="480"/>
          </a:xfrm>
        </p:grpSpPr>
        <p:sp>
          <p:nvSpPr>
            <p:cNvPr id="73765" name="Freeform 53"/>
            <p:cNvSpPr>
              <a:spLocks/>
            </p:cNvSpPr>
            <p:nvPr/>
          </p:nvSpPr>
          <p:spPr bwMode="auto">
            <a:xfrm>
              <a:off x="3312" y="576"/>
              <a:ext cx="432" cy="480"/>
            </a:xfrm>
            <a:custGeom>
              <a:avLst/>
              <a:gdLst>
                <a:gd name="T0" fmla="*/ 432 w 432"/>
                <a:gd name="T1" fmla="*/ 0 h 480"/>
                <a:gd name="T2" fmla="*/ 432 w 432"/>
                <a:gd name="T3" fmla="*/ 480 h 480"/>
                <a:gd name="T4" fmla="*/ 0 w 432"/>
                <a:gd name="T5" fmla="*/ 240 h 480"/>
                <a:gd name="T6" fmla="*/ 432 w 432"/>
                <a:gd name="T7" fmla="*/ 0 h 480"/>
                <a:gd name="T8" fmla="*/ 0 60000 65536"/>
                <a:gd name="T9" fmla="*/ 0 60000 65536"/>
                <a:gd name="T10" fmla="*/ 0 60000 65536"/>
                <a:gd name="T11" fmla="*/ 0 60000 65536"/>
                <a:gd name="T12" fmla="*/ 0 w 432"/>
                <a:gd name="T13" fmla="*/ 0 h 480"/>
                <a:gd name="T14" fmla="*/ 432 w 432"/>
                <a:gd name="T15" fmla="*/ 480 h 480"/>
              </a:gdLst>
              <a:ahLst/>
              <a:cxnLst>
                <a:cxn ang="T8">
                  <a:pos x="T0" y="T1"/>
                </a:cxn>
                <a:cxn ang="T9">
                  <a:pos x="T2" y="T3"/>
                </a:cxn>
                <a:cxn ang="T10">
                  <a:pos x="T4" y="T5"/>
                </a:cxn>
                <a:cxn ang="T11">
                  <a:pos x="T6" y="T7"/>
                </a:cxn>
              </a:cxnLst>
              <a:rect l="T12" t="T13" r="T14" b="T15"/>
              <a:pathLst>
                <a:path w="432" h="480">
                  <a:moveTo>
                    <a:pt x="432" y="0"/>
                  </a:moveTo>
                  <a:lnTo>
                    <a:pt x="432" y="480"/>
                  </a:lnTo>
                  <a:lnTo>
                    <a:pt x="0" y="240"/>
                  </a:lnTo>
                  <a:lnTo>
                    <a:pt x="432" y="0"/>
                  </a:lnTo>
                  <a:close/>
                </a:path>
              </a:pathLst>
            </a:custGeom>
            <a:solidFill>
              <a:srgbClr val="9BCDFF"/>
            </a:solidFill>
            <a:ln w="9525">
              <a:solidFill>
                <a:schemeClr val="tx1"/>
              </a:solidFill>
              <a:prstDash val="dash"/>
              <a:round/>
              <a:headEnd/>
              <a:tailEnd/>
            </a:ln>
          </p:spPr>
          <p:txBody>
            <a:bodyPr/>
            <a:lstStyle/>
            <a:p>
              <a:endParaRPr lang="en-US"/>
            </a:p>
          </p:txBody>
        </p:sp>
        <p:sp>
          <p:nvSpPr>
            <p:cNvPr id="73766" name="Text Box 54"/>
            <p:cNvSpPr txBox="1">
              <a:spLocks noChangeArrowheads="1"/>
            </p:cNvSpPr>
            <p:nvPr/>
          </p:nvSpPr>
          <p:spPr bwMode="auto">
            <a:xfrm>
              <a:off x="3456" y="681"/>
              <a:ext cx="228" cy="231"/>
            </a:xfrm>
            <a:prstGeom prst="rect">
              <a:avLst/>
            </a:prstGeom>
            <a:noFill/>
            <a:ln w="9525">
              <a:noFill/>
              <a:miter lim="800000"/>
              <a:headEnd/>
              <a:tailEnd/>
            </a:ln>
          </p:spPr>
          <p:txBody>
            <a:bodyPr wrap="none">
              <a:spAutoFit/>
            </a:bodyPr>
            <a:lstStyle/>
            <a:p>
              <a:r>
                <a:rPr lang="en-US" sz="1800">
                  <a:latin typeface="Arial" charset="0"/>
                </a:rPr>
                <a:t>e</a:t>
              </a:r>
              <a:r>
                <a:rPr lang="en-US" sz="1800" baseline="30000">
                  <a:latin typeface="Arial" charset="0"/>
                </a:rPr>
                <a:t>-</a:t>
              </a:r>
              <a:endParaRPr lang="en-US" sz="1800">
                <a:latin typeface="Arial" charset="0"/>
              </a:endParaRPr>
            </a:p>
          </p:txBody>
        </p:sp>
      </p:grpSp>
      <p:grpSp>
        <p:nvGrpSpPr>
          <p:cNvPr id="17" name="Group 55"/>
          <p:cNvGrpSpPr>
            <a:grpSpLocks/>
          </p:cNvGrpSpPr>
          <p:nvPr/>
        </p:nvGrpSpPr>
        <p:grpSpPr bwMode="auto">
          <a:xfrm>
            <a:off x="4876800" y="2209800"/>
            <a:ext cx="3276600" cy="1128713"/>
            <a:chOff x="3072" y="1392"/>
            <a:chExt cx="2064" cy="711"/>
          </a:xfrm>
        </p:grpSpPr>
        <p:grpSp>
          <p:nvGrpSpPr>
            <p:cNvPr id="73757" name="Group 56"/>
            <p:cNvGrpSpPr>
              <a:grpSpLocks/>
            </p:cNvGrpSpPr>
            <p:nvPr/>
          </p:nvGrpSpPr>
          <p:grpSpPr bwMode="auto">
            <a:xfrm>
              <a:off x="4272" y="1392"/>
              <a:ext cx="816" cy="480"/>
              <a:chOff x="3312" y="816"/>
              <a:chExt cx="816" cy="480"/>
            </a:xfrm>
          </p:grpSpPr>
          <p:sp>
            <p:nvSpPr>
              <p:cNvPr id="73763" name="Freeform 57"/>
              <p:cNvSpPr>
                <a:spLocks/>
              </p:cNvSpPr>
              <p:nvPr/>
            </p:nvSpPr>
            <p:spPr bwMode="auto">
              <a:xfrm>
                <a:off x="3312" y="816"/>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3764" name="Text Box 58"/>
              <p:cNvSpPr txBox="1">
                <a:spLocks noChangeArrowheads="1"/>
              </p:cNvSpPr>
              <p:nvPr/>
            </p:nvSpPr>
            <p:spPr bwMode="auto">
              <a:xfrm>
                <a:off x="3719" y="921"/>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3758" name="Group 59"/>
            <p:cNvGrpSpPr>
              <a:grpSpLocks/>
            </p:cNvGrpSpPr>
            <p:nvPr/>
          </p:nvGrpSpPr>
          <p:grpSpPr bwMode="auto">
            <a:xfrm>
              <a:off x="3216" y="1392"/>
              <a:ext cx="816" cy="480"/>
              <a:chOff x="3120" y="3120"/>
              <a:chExt cx="816" cy="480"/>
            </a:xfrm>
          </p:grpSpPr>
          <p:sp>
            <p:nvSpPr>
              <p:cNvPr id="73761" name="Freeform 60"/>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3762" name="Text Box 61"/>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sp>
          <p:nvSpPr>
            <p:cNvPr id="73759" name="Text Box 62"/>
            <p:cNvSpPr txBox="1">
              <a:spLocks noChangeArrowheads="1"/>
            </p:cNvSpPr>
            <p:nvPr/>
          </p:nvSpPr>
          <p:spPr bwMode="auto">
            <a:xfrm>
              <a:off x="3072" y="1872"/>
              <a:ext cx="1004" cy="231"/>
            </a:xfrm>
            <a:prstGeom prst="rect">
              <a:avLst/>
            </a:prstGeom>
            <a:noFill/>
            <a:ln w="9525">
              <a:noFill/>
              <a:miter lim="800000"/>
              <a:headEnd/>
              <a:tailEnd/>
            </a:ln>
          </p:spPr>
          <p:txBody>
            <a:bodyPr wrap="none">
              <a:spAutoFit/>
            </a:bodyPr>
            <a:lstStyle/>
            <a:p>
              <a:r>
                <a:rPr lang="en-US" sz="1800">
                  <a:latin typeface="Arial" charset="0"/>
                </a:rPr>
                <a:t>potassium ion</a:t>
              </a:r>
            </a:p>
          </p:txBody>
        </p:sp>
        <p:sp>
          <p:nvSpPr>
            <p:cNvPr id="73760" name="Text Box 63"/>
            <p:cNvSpPr txBox="1">
              <a:spLocks noChangeArrowheads="1"/>
            </p:cNvSpPr>
            <p:nvPr/>
          </p:nvSpPr>
          <p:spPr bwMode="auto">
            <a:xfrm>
              <a:off x="4268" y="1872"/>
              <a:ext cx="868" cy="231"/>
            </a:xfrm>
            <a:prstGeom prst="rect">
              <a:avLst/>
            </a:prstGeom>
            <a:noFill/>
            <a:ln w="9525">
              <a:noFill/>
              <a:miter lim="800000"/>
              <a:headEnd/>
              <a:tailEnd/>
            </a:ln>
          </p:spPr>
          <p:txBody>
            <a:bodyPr wrap="none">
              <a:spAutoFit/>
            </a:bodyPr>
            <a:lstStyle/>
            <a:p>
              <a:r>
                <a:rPr lang="en-US" sz="1800">
                  <a:latin typeface="Arial" charset="0"/>
                </a:rPr>
                <a:t>bromide ion</a:t>
              </a:r>
            </a:p>
          </p:txBody>
        </p:sp>
      </p:grpSp>
      <p:sp>
        <p:nvSpPr>
          <p:cNvPr id="129088" name="Text Box 64"/>
          <p:cNvSpPr txBox="1">
            <a:spLocks noChangeArrowheads="1"/>
          </p:cNvSpPr>
          <p:nvPr/>
        </p:nvSpPr>
        <p:spPr bwMode="auto">
          <a:xfrm>
            <a:off x="2041525" y="3389313"/>
            <a:ext cx="565150" cy="366712"/>
          </a:xfrm>
          <a:prstGeom prst="rect">
            <a:avLst/>
          </a:prstGeom>
          <a:noFill/>
          <a:ln w="9525">
            <a:noFill/>
            <a:miter lim="800000"/>
            <a:headEnd/>
            <a:tailEnd/>
          </a:ln>
        </p:spPr>
        <p:txBody>
          <a:bodyPr wrap="none">
            <a:spAutoFit/>
          </a:bodyPr>
          <a:lstStyle/>
          <a:p>
            <a:r>
              <a:rPr lang="en-US" sz="1800">
                <a:latin typeface="Arial" charset="0"/>
              </a:rPr>
              <a:t>KBr</a:t>
            </a:r>
          </a:p>
        </p:txBody>
      </p:sp>
      <p:sp>
        <p:nvSpPr>
          <p:cNvPr id="129089" name="Text Box 65"/>
          <p:cNvSpPr txBox="1">
            <a:spLocks noChangeArrowheads="1"/>
          </p:cNvSpPr>
          <p:nvPr/>
        </p:nvSpPr>
        <p:spPr bwMode="auto">
          <a:xfrm>
            <a:off x="2233613" y="6019800"/>
            <a:ext cx="814387" cy="366713"/>
          </a:xfrm>
          <a:prstGeom prst="rect">
            <a:avLst/>
          </a:prstGeom>
          <a:noFill/>
          <a:ln w="9525">
            <a:noFill/>
            <a:miter lim="800000"/>
            <a:headEnd/>
            <a:tailEnd/>
          </a:ln>
        </p:spPr>
        <p:txBody>
          <a:bodyPr wrap="none">
            <a:spAutoFit/>
          </a:bodyPr>
          <a:lstStyle/>
          <a:p>
            <a:r>
              <a:rPr lang="en-US" sz="1800">
                <a:latin typeface="Arial" charset="0"/>
              </a:rPr>
              <a:t>MgBr</a:t>
            </a:r>
            <a:r>
              <a:rPr lang="en-US" sz="1800" baseline="-25000">
                <a:latin typeface="Arial" charset="0"/>
              </a:rPr>
              <a:t>2</a:t>
            </a:r>
          </a:p>
        </p:txBody>
      </p:sp>
      <p:sp>
        <p:nvSpPr>
          <p:cNvPr id="129090" name="Text Box 66"/>
          <p:cNvSpPr txBox="1">
            <a:spLocks noChangeArrowheads="1"/>
          </p:cNvSpPr>
          <p:nvPr/>
        </p:nvSpPr>
        <p:spPr bwMode="auto">
          <a:xfrm>
            <a:off x="5791200" y="6034088"/>
            <a:ext cx="598488" cy="366712"/>
          </a:xfrm>
          <a:prstGeom prst="rect">
            <a:avLst/>
          </a:prstGeom>
          <a:noFill/>
          <a:ln w="9525">
            <a:noFill/>
            <a:miter lim="800000"/>
            <a:headEnd/>
            <a:tailEnd/>
          </a:ln>
        </p:spPr>
        <p:txBody>
          <a:bodyPr wrap="none">
            <a:spAutoFit/>
          </a:bodyPr>
          <a:lstStyle/>
          <a:p>
            <a:r>
              <a:rPr lang="en-US" sz="1800">
                <a:latin typeface="Arial" charset="0"/>
              </a:rPr>
              <a:t>K</a:t>
            </a:r>
            <a:r>
              <a:rPr lang="en-US" sz="1800" baseline="-25000">
                <a:latin typeface="Arial" charset="0"/>
              </a:rPr>
              <a:t>2</a:t>
            </a:r>
            <a:r>
              <a:rPr lang="en-US" sz="1800">
                <a:latin typeface="Arial" charset="0"/>
              </a:rPr>
              <a:t>O</a:t>
            </a:r>
          </a:p>
        </p:txBody>
      </p:sp>
      <p:sp>
        <p:nvSpPr>
          <p:cNvPr id="129091" name="Text Box 67"/>
          <p:cNvSpPr txBox="1">
            <a:spLocks noChangeArrowheads="1"/>
          </p:cNvSpPr>
          <p:nvPr/>
        </p:nvSpPr>
        <p:spPr bwMode="auto">
          <a:xfrm>
            <a:off x="1555750" y="5729288"/>
            <a:ext cx="2254250" cy="366712"/>
          </a:xfrm>
          <a:prstGeom prst="rect">
            <a:avLst/>
          </a:prstGeom>
          <a:noFill/>
          <a:ln w="9525">
            <a:noFill/>
            <a:miter lim="800000"/>
            <a:headEnd/>
            <a:tailEnd/>
          </a:ln>
        </p:spPr>
        <p:txBody>
          <a:bodyPr wrap="none">
            <a:spAutoFit/>
          </a:bodyPr>
          <a:lstStyle/>
          <a:p>
            <a:r>
              <a:rPr lang="en-US" sz="1800">
                <a:latin typeface="Arial" charset="0"/>
              </a:rPr>
              <a:t>magnesium bromide</a:t>
            </a:r>
          </a:p>
        </p:txBody>
      </p:sp>
      <p:sp>
        <p:nvSpPr>
          <p:cNvPr id="129092" name="Text Box 68"/>
          <p:cNvSpPr txBox="1">
            <a:spLocks noChangeArrowheads="1"/>
          </p:cNvSpPr>
          <p:nvPr/>
        </p:nvSpPr>
        <p:spPr bwMode="auto">
          <a:xfrm>
            <a:off x="5251450" y="5729288"/>
            <a:ext cx="1835150" cy="366712"/>
          </a:xfrm>
          <a:prstGeom prst="rect">
            <a:avLst/>
          </a:prstGeom>
          <a:noFill/>
          <a:ln w="9525">
            <a:noFill/>
            <a:miter lim="800000"/>
            <a:headEnd/>
            <a:tailEnd/>
          </a:ln>
        </p:spPr>
        <p:txBody>
          <a:bodyPr wrap="none">
            <a:spAutoFit/>
          </a:bodyPr>
          <a:lstStyle/>
          <a:p>
            <a:r>
              <a:rPr lang="en-US" sz="1800">
                <a:latin typeface="Arial" charset="0"/>
              </a:rPr>
              <a:t>potassium oxide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9049"/>
                                        </p:tgtEl>
                                        <p:attrNameLst>
                                          <p:attrName>style.visibility</p:attrName>
                                        </p:attrNameLst>
                                      </p:cBhvr>
                                      <p:to>
                                        <p:strVal val="visible"/>
                                      </p:to>
                                    </p:set>
                                    <p:animEffect transition="in" filter="dissolve">
                                      <p:cBhvr>
                                        <p:cTn id="10" dur="500"/>
                                        <p:tgtEl>
                                          <p:spTgt spid="129049"/>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6.93889E-18 1.11111E-6 L 0.11667 1.11111E-6 " pathEditMode="relative" ptsTypes="AA">
                                      <p:cBhvr>
                                        <p:cTn id="14" dur="2000" fill="hold"/>
                                        <p:tgtEl>
                                          <p:spTgt spid="9"/>
                                        </p:tgtEl>
                                        <p:attrNameLst>
                                          <p:attrName>ppt_x,ppt_y</p:attrName>
                                        </p:attrNameLst>
                                      </p:cBhvr>
                                    </p:animMotion>
                                  </p:childTnLst>
                                </p:cTn>
                              </p:par>
                              <p:par>
                                <p:cTn id="15" presetID="9"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decel="50000" fill="hold" nodeType="clickEffect">
                                  <p:stCondLst>
                                    <p:cond delay="0"/>
                                  </p:stCondLst>
                                  <p:childTnLst>
                                    <p:animMotion origin="layout" path="M 3.33333E-6 -5.55556E-6 L 3.33333E-6 0.18888 " pathEditMode="relative" ptsTypes="AA">
                                      <p:cBhvr>
                                        <p:cTn id="33" dur="2000" fill="hold"/>
                                        <p:tgtEl>
                                          <p:spTgt spid="11"/>
                                        </p:tgtEl>
                                        <p:attrNameLst>
                                          <p:attrName>ppt_x,ppt_y</p:attrName>
                                        </p:attrNameLst>
                                      </p:cBhvr>
                                    </p:animMotion>
                                  </p:childTnLst>
                                </p:cTn>
                              </p:par>
                              <p:par>
                                <p:cTn id="34" presetID="47" presetClass="entr" presetSubtype="0" fill="hold" grpId="0" nodeType="withEffect">
                                  <p:stCondLst>
                                    <p:cond delay="0"/>
                                  </p:stCondLst>
                                  <p:childTnLst>
                                    <p:set>
                                      <p:cBhvr>
                                        <p:cTn id="35" dur="1" fill="hold">
                                          <p:stCondLst>
                                            <p:cond delay="0"/>
                                          </p:stCondLst>
                                        </p:cTn>
                                        <p:tgtEl>
                                          <p:spTgt spid="129065"/>
                                        </p:tgtEl>
                                        <p:attrNameLst>
                                          <p:attrName>style.visibility</p:attrName>
                                        </p:attrNameLst>
                                      </p:cBhvr>
                                      <p:to>
                                        <p:strVal val="visible"/>
                                      </p:to>
                                    </p:set>
                                    <p:animEffect transition="in" filter="fade">
                                      <p:cBhvr>
                                        <p:cTn id="36" dur="1000"/>
                                        <p:tgtEl>
                                          <p:spTgt spid="129065"/>
                                        </p:tgtEl>
                                      </p:cBhvr>
                                    </p:animEffect>
                                    <p:anim calcmode="lin" valueType="num">
                                      <p:cBhvr>
                                        <p:cTn id="37" dur="1000" fill="hold"/>
                                        <p:tgtEl>
                                          <p:spTgt spid="129065"/>
                                        </p:tgtEl>
                                        <p:attrNameLst>
                                          <p:attrName>ppt_x</p:attrName>
                                        </p:attrNameLst>
                                      </p:cBhvr>
                                      <p:tavLst>
                                        <p:tav tm="0">
                                          <p:val>
                                            <p:strVal val="#ppt_x"/>
                                          </p:val>
                                        </p:tav>
                                        <p:tav tm="100000">
                                          <p:val>
                                            <p:strVal val="#ppt_x"/>
                                          </p:val>
                                        </p:tav>
                                      </p:tavLst>
                                    </p:anim>
                                    <p:anim calcmode="lin" valueType="num">
                                      <p:cBhvr>
                                        <p:cTn id="38" dur="1000" fill="hold"/>
                                        <p:tgtEl>
                                          <p:spTgt spid="12906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0 1.11111E-6 L 0.00417 0.18889 " pathEditMode="relative" rAng="0" ptsTypes="AA">
                                      <p:cBhvr>
                                        <p:cTn id="42" dur="2000" fill="hold"/>
                                        <p:tgtEl>
                                          <p:spTgt spid="12"/>
                                        </p:tgtEl>
                                        <p:attrNameLst>
                                          <p:attrName>ppt_x,ppt_y</p:attrName>
                                        </p:attrNameLst>
                                      </p:cBhvr>
                                      <p:rCtr x="2" y="94"/>
                                    </p:animMotion>
                                  </p:childTnLst>
                                </p:cTn>
                              </p:par>
                              <p:par>
                                <p:cTn id="43" presetID="47" presetClass="entr" presetSubtype="0" fill="hold" grpId="0" nodeType="withEffect">
                                  <p:stCondLst>
                                    <p:cond delay="0"/>
                                  </p:stCondLst>
                                  <p:childTnLst>
                                    <p:set>
                                      <p:cBhvr>
                                        <p:cTn id="44" dur="1" fill="hold">
                                          <p:stCondLst>
                                            <p:cond delay="0"/>
                                          </p:stCondLst>
                                        </p:cTn>
                                        <p:tgtEl>
                                          <p:spTgt spid="129064"/>
                                        </p:tgtEl>
                                        <p:attrNameLst>
                                          <p:attrName>style.visibility</p:attrName>
                                        </p:attrNameLst>
                                      </p:cBhvr>
                                      <p:to>
                                        <p:strVal val="visible"/>
                                      </p:to>
                                    </p:set>
                                    <p:animEffect transition="in" filter="fade">
                                      <p:cBhvr>
                                        <p:cTn id="45" dur="1000"/>
                                        <p:tgtEl>
                                          <p:spTgt spid="129064"/>
                                        </p:tgtEl>
                                      </p:cBhvr>
                                    </p:animEffect>
                                    <p:anim calcmode="lin" valueType="num">
                                      <p:cBhvr>
                                        <p:cTn id="46" dur="1000" fill="hold"/>
                                        <p:tgtEl>
                                          <p:spTgt spid="129064"/>
                                        </p:tgtEl>
                                        <p:attrNameLst>
                                          <p:attrName>ppt_x</p:attrName>
                                        </p:attrNameLst>
                                      </p:cBhvr>
                                      <p:tavLst>
                                        <p:tav tm="0">
                                          <p:val>
                                            <p:strVal val="#ppt_x"/>
                                          </p:val>
                                        </p:tav>
                                        <p:tav tm="100000">
                                          <p:val>
                                            <p:strVal val="#ppt_x"/>
                                          </p:val>
                                        </p:tav>
                                      </p:tavLst>
                                    </p:anim>
                                    <p:anim calcmode="lin" valueType="num">
                                      <p:cBhvr>
                                        <p:cTn id="47" dur="1000" fill="hold"/>
                                        <p:tgtEl>
                                          <p:spTgt spid="129064"/>
                                        </p:tgtEl>
                                        <p:attrNameLst>
                                          <p:attrName>ppt_y</p:attrName>
                                        </p:attrNameLst>
                                      </p:cBhvr>
                                      <p:tavLst>
                                        <p:tav tm="0">
                                          <p:val>
                                            <p:strVal val="#ppt_y-.1"/>
                                          </p:val>
                                        </p:tav>
                                        <p:tav tm="100000">
                                          <p:val>
                                            <p:strVal val="#ppt_y"/>
                                          </p:val>
                                        </p:tav>
                                      </p:tavLst>
                                    </p:anim>
                                  </p:childTnLst>
                                </p:cTn>
                              </p:par>
                              <p:par>
                                <p:cTn id="48" presetID="9" presetClass="emph" presetSubtype="0" nodeType="withEffect">
                                  <p:stCondLst>
                                    <p:cond delay="0"/>
                                  </p:stCondLst>
                                  <p:childTnLst>
                                    <p:set>
                                      <p:cBhvr rctx="PPT">
                                        <p:cTn id="49" dur="indefinite"/>
                                        <p:tgtEl>
                                          <p:spTgt spid="10"/>
                                        </p:tgtEl>
                                        <p:attrNameLst>
                                          <p:attrName>style.opacity</p:attrName>
                                        </p:attrNameLst>
                                      </p:cBhvr>
                                      <p:to>
                                        <p:fltVal val="0.5"/>
                                      </p:to>
                                    </p:set>
                                    <p:animEffect filter="image" prLst="opacity: 0.5">
                                      <p:cBhvr rctx="IE">
                                        <p:cTn id="50" dur="indefinite"/>
                                        <p:tgtEl>
                                          <p:spTgt spid="10"/>
                                        </p:tgtEl>
                                      </p:cBhvr>
                                    </p:animEffect>
                                  </p:childTnLst>
                                </p:cTn>
                              </p:par>
                              <p:par>
                                <p:cTn id="51" presetID="9" presetClass="emph" presetSubtype="0" grpId="1" nodeType="withEffect">
                                  <p:stCondLst>
                                    <p:cond delay="0"/>
                                  </p:stCondLst>
                                  <p:childTnLst>
                                    <p:set>
                                      <p:cBhvr rctx="PPT">
                                        <p:cTn id="52" dur="indefinite"/>
                                        <p:tgtEl>
                                          <p:spTgt spid="129049"/>
                                        </p:tgtEl>
                                        <p:attrNameLst>
                                          <p:attrName>style.opacity</p:attrName>
                                        </p:attrNameLst>
                                      </p:cBhvr>
                                      <p:to>
                                        <p:fltVal val="0.5"/>
                                      </p:to>
                                    </p:set>
                                    <p:animEffect filter="image" prLst="opacity: 0.5">
                                      <p:cBhvr rctx="IE">
                                        <p:cTn id="53" dur="indefinite"/>
                                        <p:tgtEl>
                                          <p:spTgt spid="129049"/>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0.00417 0.18889 L 0.0625 0.18889 " pathEditMode="relative" rAng="0" ptsTypes="AA">
                                      <p:cBhvr>
                                        <p:cTn id="57" dur="2000" fill="hold"/>
                                        <p:tgtEl>
                                          <p:spTgt spid="12"/>
                                        </p:tgtEl>
                                        <p:attrNameLst>
                                          <p:attrName>ppt_x,ppt_y</p:attrName>
                                        </p:attrNameLst>
                                      </p:cBhvr>
                                      <p:rCtr x="29" y="0"/>
                                    </p:animMotion>
                                  </p:childTnLst>
                                </p:cTn>
                              </p:par>
                              <p:par>
                                <p:cTn id="58" presetID="0" presetClass="path" presetSubtype="0" accel="50000" decel="50000" fill="hold" nodeType="withEffect">
                                  <p:stCondLst>
                                    <p:cond delay="0"/>
                                  </p:stCondLst>
                                  <p:childTnLst>
                                    <p:animMotion origin="layout" path="M -3.33333E-6 0.18889 L -0.05416 0.18889 " pathEditMode="relative" rAng="0" ptsTypes="AA">
                                      <p:cBhvr>
                                        <p:cTn id="59" dur="2000" fill="hold"/>
                                        <p:tgtEl>
                                          <p:spTgt spid="11"/>
                                        </p:tgtEl>
                                        <p:attrNameLst>
                                          <p:attrName>ppt_x,ppt_y</p:attrName>
                                        </p:attrNameLst>
                                      </p:cBhvr>
                                      <p:rCtr x="-27" y="0"/>
                                    </p:animMotion>
                                  </p:childTnLst>
                                </p:cTn>
                              </p:par>
                            </p:childTnLst>
                          </p:cTn>
                        </p:par>
                        <p:par>
                          <p:cTn id="60" fill="hold">
                            <p:stCondLst>
                              <p:cond delay="2000"/>
                            </p:stCondLst>
                            <p:childTnLst>
                              <p:par>
                                <p:cTn id="61" presetID="1" presetClass="exit" presetSubtype="0" fill="hold" grpId="1" nodeType="afterEffect">
                                  <p:stCondLst>
                                    <p:cond delay="0"/>
                                  </p:stCondLst>
                                  <p:childTnLst>
                                    <p:set>
                                      <p:cBhvr>
                                        <p:cTn id="62" dur="1" fill="hold">
                                          <p:stCondLst>
                                            <p:cond delay="0"/>
                                          </p:stCondLst>
                                        </p:cTn>
                                        <p:tgtEl>
                                          <p:spTgt spid="12906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9065"/>
                                        </p:tgtEl>
                                        <p:attrNameLst>
                                          <p:attrName>style.visibility</p:attrName>
                                        </p:attrNameLst>
                                      </p:cBhvr>
                                      <p:to>
                                        <p:strVal val="hidden"/>
                                      </p:to>
                                    </p:set>
                                  </p:childTnLst>
                                </p:cTn>
                              </p:par>
                            </p:childTnLst>
                          </p:cTn>
                        </p:par>
                        <p:par>
                          <p:cTn id="65" fill="hold">
                            <p:stCondLst>
                              <p:cond delay="2000"/>
                            </p:stCondLst>
                            <p:childTnLst>
                              <p:par>
                                <p:cTn id="66" presetID="17" presetClass="entr" presetSubtype="10" fill="hold" grpId="0" nodeType="afterEffect">
                                  <p:stCondLst>
                                    <p:cond delay="0"/>
                                  </p:stCondLst>
                                  <p:childTnLst>
                                    <p:set>
                                      <p:cBhvr>
                                        <p:cTn id="67" dur="1" fill="hold">
                                          <p:stCondLst>
                                            <p:cond delay="0"/>
                                          </p:stCondLst>
                                        </p:cTn>
                                        <p:tgtEl>
                                          <p:spTgt spid="129066"/>
                                        </p:tgtEl>
                                        <p:attrNameLst>
                                          <p:attrName>style.visibility</p:attrName>
                                        </p:attrNameLst>
                                      </p:cBhvr>
                                      <p:to>
                                        <p:strVal val="visible"/>
                                      </p:to>
                                    </p:set>
                                    <p:anim calcmode="lin" valueType="num">
                                      <p:cBhvr>
                                        <p:cTn id="68" dur="500" fill="hold"/>
                                        <p:tgtEl>
                                          <p:spTgt spid="129066"/>
                                        </p:tgtEl>
                                        <p:attrNameLst>
                                          <p:attrName>ppt_w</p:attrName>
                                        </p:attrNameLst>
                                      </p:cBhvr>
                                      <p:tavLst>
                                        <p:tav tm="0">
                                          <p:val>
                                            <p:fltVal val="0"/>
                                          </p:val>
                                        </p:tav>
                                        <p:tav tm="100000">
                                          <p:val>
                                            <p:strVal val="#ppt_w"/>
                                          </p:val>
                                        </p:tav>
                                      </p:tavLst>
                                    </p:anim>
                                    <p:anim calcmode="lin" valueType="num">
                                      <p:cBhvr>
                                        <p:cTn id="69" dur="500" fill="hold"/>
                                        <p:tgtEl>
                                          <p:spTgt spid="129066"/>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39" presetClass="entr" presetSubtype="0" accel="100000" fill="hold" grpId="0" nodeType="clickEffect">
                                  <p:stCondLst>
                                    <p:cond delay="0"/>
                                  </p:stCondLst>
                                  <p:childTnLst>
                                    <p:set>
                                      <p:cBhvr>
                                        <p:cTn id="73" dur="1" fill="hold">
                                          <p:stCondLst>
                                            <p:cond delay="0"/>
                                          </p:stCondLst>
                                        </p:cTn>
                                        <p:tgtEl>
                                          <p:spTgt spid="129088"/>
                                        </p:tgtEl>
                                        <p:attrNameLst>
                                          <p:attrName>style.visibility</p:attrName>
                                        </p:attrNameLst>
                                      </p:cBhvr>
                                      <p:to>
                                        <p:strVal val="visible"/>
                                      </p:to>
                                    </p:set>
                                    <p:anim calcmode="lin" valueType="num">
                                      <p:cBhvr>
                                        <p:cTn id="74" dur="500" fill="hold"/>
                                        <p:tgtEl>
                                          <p:spTgt spid="129088"/>
                                        </p:tgtEl>
                                        <p:attrNameLst>
                                          <p:attrName>ppt_h</p:attrName>
                                        </p:attrNameLst>
                                      </p:cBhvr>
                                      <p:tavLst>
                                        <p:tav tm="0">
                                          <p:val>
                                            <p:strVal val="#ppt_h/20"/>
                                          </p:val>
                                        </p:tav>
                                        <p:tav tm="50000">
                                          <p:val>
                                            <p:strVal val="#ppt_h/20"/>
                                          </p:val>
                                        </p:tav>
                                        <p:tav tm="100000">
                                          <p:val>
                                            <p:strVal val="#ppt_h"/>
                                          </p:val>
                                        </p:tav>
                                      </p:tavLst>
                                    </p:anim>
                                    <p:anim calcmode="lin" valueType="num">
                                      <p:cBhvr>
                                        <p:cTn id="75" dur="500" fill="hold"/>
                                        <p:tgtEl>
                                          <p:spTgt spid="129088"/>
                                        </p:tgtEl>
                                        <p:attrNameLst>
                                          <p:attrName>ppt_w</p:attrName>
                                        </p:attrNameLst>
                                      </p:cBhvr>
                                      <p:tavLst>
                                        <p:tav tm="0">
                                          <p:val>
                                            <p:strVal val="#ppt_w+.3"/>
                                          </p:val>
                                        </p:tav>
                                        <p:tav tm="50000">
                                          <p:val>
                                            <p:strVal val="#ppt_w+.3"/>
                                          </p:val>
                                        </p:tav>
                                        <p:tav tm="100000">
                                          <p:val>
                                            <p:strVal val="#ppt_w"/>
                                          </p:val>
                                        </p:tav>
                                      </p:tavLst>
                                    </p:anim>
                                    <p:anim calcmode="lin" valueType="num">
                                      <p:cBhvr>
                                        <p:cTn id="76" dur="500" fill="hold"/>
                                        <p:tgtEl>
                                          <p:spTgt spid="129088"/>
                                        </p:tgtEl>
                                        <p:attrNameLst>
                                          <p:attrName>ppt_x</p:attrName>
                                        </p:attrNameLst>
                                      </p:cBhvr>
                                      <p:tavLst>
                                        <p:tav tm="0">
                                          <p:val>
                                            <p:strVal val="#ppt_x-.3"/>
                                          </p:val>
                                        </p:tav>
                                        <p:tav tm="50000">
                                          <p:val>
                                            <p:strVal val="#ppt_x"/>
                                          </p:val>
                                        </p:tav>
                                        <p:tav tm="100000">
                                          <p:val>
                                            <p:strVal val="#ppt_x"/>
                                          </p:val>
                                        </p:tav>
                                      </p:tavLst>
                                    </p:anim>
                                    <p:anim calcmode="lin" valueType="num">
                                      <p:cBhvr>
                                        <p:cTn id="77" dur="500" fill="hold"/>
                                        <p:tgtEl>
                                          <p:spTgt spid="12908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dissolv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fade">
                                      <p:cBhvr>
                                        <p:cTn id="92" dur="1000"/>
                                        <p:tgtEl>
                                          <p:spTgt spid="17"/>
                                        </p:tgtEl>
                                      </p:cBhvr>
                                    </p:animEffect>
                                    <p:anim calcmode="lin" valueType="num">
                                      <p:cBhvr>
                                        <p:cTn id="93" dur="1000" fill="hold"/>
                                        <p:tgtEl>
                                          <p:spTgt spid="17"/>
                                        </p:tgtEl>
                                        <p:attrNameLst>
                                          <p:attrName>ppt_x</p:attrName>
                                        </p:attrNameLst>
                                      </p:cBhvr>
                                      <p:tavLst>
                                        <p:tav tm="0">
                                          <p:val>
                                            <p:strVal val="#ppt_x"/>
                                          </p:val>
                                        </p:tav>
                                        <p:tav tm="100000">
                                          <p:val>
                                            <p:strVal val="#ppt_x"/>
                                          </p:val>
                                        </p:tav>
                                      </p:tavLst>
                                    </p:anim>
                                    <p:anim calcmode="lin" valueType="num">
                                      <p:cBhvr>
                                        <p:cTn id="9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000"/>
                                        <p:tgtEl>
                                          <p:spTgt spid="5"/>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dissolve">
                                      <p:cBhvr>
                                        <p:cTn id="104" dur="500"/>
                                        <p:tgtEl>
                                          <p:spTgt spid="6"/>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dissolve">
                                      <p:cBhvr>
                                        <p:cTn id="109" dur="500"/>
                                        <p:tgtEl>
                                          <p:spTgt spid="7"/>
                                        </p:tgtEl>
                                      </p:cBhvr>
                                    </p:animEffect>
                                  </p:childTnLst>
                                </p:cTn>
                              </p:par>
                            </p:childTnLst>
                          </p:cTn>
                        </p:par>
                        <p:par>
                          <p:cTn id="110" fill="hold">
                            <p:stCondLst>
                              <p:cond delay="500"/>
                            </p:stCondLst>
                            <p:childTnLst>
                              <p:par>
                                <p:cTn id="111" presetID="0" presetClass="path" presetSubtype="0" accel="50000" decel="50000" fill="hold" nodeType="afterEffect">
                                  <p:stCondLst>
                                    <p:cond delay="0"/>
                                  </p:stCondLst>
                                  <p:childTnLst>
                                    <p:animMotion origin="layout" path="M -3.33333E-6 4.45087E-6 L 0.05 4.45087E-6 " pathEditMode="relative" ptsTypes="AA">
                                      <p:cBhvr>
                                        <p:cTn id="112" dur="2000" fill="hold"/>
                                        <p:tgtEl>
                                          <p:spTgt spid="5"/>
                                        </p:tgtEl>
                                        <p:attrNameLst>
                                          <p:attrName>ppt_x,ppt_y</p:attrName>
                                        </p:attrNameLst>
                                      </p:cBhvr>
                                    </p:animMotion>
                                  </p:childTnLst>
                                </p:cTn>
                              </p:par>
                            </p:childTnLst>
                          </p:cTn>
                        </p:par>
                      </p:childTnLst>
                    </p:cTn>
                  </p:par>
                  <p:par>
                    <p:cTn id="113" fill="hold">
                      <p:stCondLst>
                        <p:cond delay="indefinite"/>
                      </p:stCondLst>
                      <p:childTnLst>
                        <p:par>
                          <p:cTn id="114" fill="hold">
                            <p:stCondLst>
                              <p:cond delay="0"/>
                            </p:stCondLst>
                            <p:childTnLst>
                              <p:par>
                                <p:cTn id="115" presetID="39" presetClass="entr" presetSubtype="0" accel="100000" fill="hold" grpId="0" nodeType="clickEffect">
                                  <p:stCondLst>
                                    <p:cond delay="0"/>
                                  </p:stCondLst>
                                  <p:childTnLst>
                                    <p:set>
                                      <p:cBhvr>
                                        <p:cTn id="116" dur="1" fill="hold">
                                          <p:stCondLst>
                                            <p:cond delay="0"/>
                                          </p:stCondLst>
                                        </p:cTn>
                                        <p:tgtEl>
                                          <p:spTgt spid="129089"/>
                                        </p:tgtEl>
                                        <p:attrNameLst>
                                          <p:attrName>style.visibility</p:attrName>
                                        </p:attrNameLst>
                                      </p:cBhvr>
                                      <p:to>
                                        <p:strVal val="visible"/>
                                      </p:to>
                                    </p:set>
                                    <p:anim calcmode="lin" valueType="num">
                                      <p:cBhvr>
                                        <p:cTn id="117" dur="500" fill="hold"/>
                                        <p:tgtEl>
                                          <p:spTgt spid="129089"/>
                                        </p:tgtEl>
                                        <p:attrNameLst>
                                          <p:attrName>ppt_h</p:attrName>
                                        </p:attrNameLst>
                                      </p:cBhvr>
                                      <p:tavLst>
                                        <p:tav tm="0">
                                          <p:val>
                                            <p:strVal val="#ppt_h/20"/>
                                          </p:val>
                                        </p:tav>
                                        <p:tav tm="50000">
                                          <p:val>
                                            <p:strVal val="#ppt_h/20"/>
                                          </p:val>
                                        </p:tav>
                                        <p:tav tm="100000">
                                          <p:val>
                                            <p:strVal val="#ppt_h"/>
                                          </p:val>
                                        </p:tav>
                                      </p:tavLst>
                                    </p:anim>
                                    <p:anim calcmode="lin" valueType="num">
                                      <p:cBhvr>
                                        <p:cTn id="118" dur="500" fill="hold"/>
                                        <p:tgtEl>
                                          <p:spTgt spid="129089"/>
                                        </p:tgtEl>
                                        <p:attrNameLst>
                                          <p:attrName>ppt_w</p:attrName>
                                        </p:attrNameLst>
                                      </p:cBhvr>
                                      <p:tavLst>
                                        <p:tav tm="0">
                                          <p:val>
                                            <p:strVal val="#ppt_w+.3"/>
                                          </p:val>
                                        </p:tav>
                                        <p:tav tm="50000">
                                          <p:val>
                                            <p:strVal val="#ppt_w+.3"/>
                                          </p:val>
                                        </p:tav>
                                        <p:tav tm="100000">
                                          <p:val>
                                            <p:strVal val="#ppt_w"/>
                                          </p:val>
                                        </p:tav>
                                      </p:tavLst>
                                    </p:anim>
                                    <p:anim calcmode="lin" valueType="num">
                                      <p:cBhvr>
                                        <p:cTn id="119" dur="500" fill="hold"/>
                                        <p:tgtEl>
                                          <p:spTgt spid="129089"/>
                                        </p:tgtEl>
                                        <p:attrNameLst>
                                          <p:attrName>ppt_x</p:attrName>
                                        </p:attrNameLst>
                                      </p:cBhvr>
                                      <p:tavLst>
                                        <p:tav tm="0">
                                          <p:val>
                                            <p:strVal val="#ppt_x-.3"/>
                                          </p:val>
                                        </p:tav>
                                        <p:tav tm="50000">
                                          <p:val>
                                            <p:strVal val="#ppt_x"/>
                                          </p:val>
                                        </p:tav>
                                        <p:tav tm="100000">
                                          <p:val>
                                            <p:strVal val="#ppt_x"/>
                                          </p:val>
                                        </p:tav>
                                      </p:tavLst>
                                    </p:anim>
                                    <p:anim calcmode="lin" valueType="num">
                                      <p:cBhvr>
                                        <p:cTn id="120" dur="500" fill="hold"/>
                                        <p:tgtEl>
                                          <p:spTgt spid="129089"/>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9" presetClass="entr" presetSubtype="0" accel="100000" fill="hold" grpId="0" nodeType="clickEffect">
                                  <p:stCondLst>
                                    <p:cond delay="0"/>
                                  </p:stCondLst>
                                  <p:childTnLst>
                                    <p:set>
                                      <p:cBhvr>
                                        <p:cTn id="124" dur="1" fill="hold">
                                          <p:stCondLst>
                                            <p:cond delay="0"/>
                                          </p:stCondLst>
                                        </p:cTn>
                                        <p:tgtEl>
                                          <p:spTgt spid="129091"/>
                                        </p:tgtEl>
                                        <p:attrNameLst>
                                          <p:attrName>style.visibility</p:attrName>
                                        </p:attrNameLst>
                                      </p:cBhvr>
                                      <p:to>
                                        <p:strVal val="visible"/>
                                      </p:to>
                                    </p:set>
                                    <p:anim calcmode="lin" valueType="num">
                                      <p:cBhvr>
                                        <p:cTn id="125" dur="500" fill="hold"/>
                                        <p:tgtEl>
                                          <p:spTgt spid="129091"/>
                                        </p:tgtEl>
                                        <p:attrNameLst>
                                          <p:attrName>ppt_h</p:attrName>
                                        </p:attrNameLst>
                                      </p:cBhvr>
                                      <p:tavLst>
                                        <p:tav tm="0">
                                          <p:val>
                                            <p:strVal val="#ppt_h/20"/>
                                          </p:val>
                                        </p:tav>
                                        <p:tav tm="50000">
                                          <p:val>
                                            <p:strVal val="#ppt_h/20"/>
                                          </p:val>
                                        </p:tav>
                                        <p:tav tm="100000">
                                          <p:val>
                                            <p:strVal val="#ppt_h"/>
                                          </p:val>
                                        </p:tav>
                                      </p:tavLst>
                                    </p:anim>
                                    <p:anim calcmode="lin" valueType="num">
                                      <p:cBhvr>
                                        <p:cTn id="126" dur="500" fill="hold"/>
                                        <p:tgtEl>
                                          <p:spTgt spid="129091"/>
                                        </p:tgtEl>
                                        <p:attrNameLst>
                                          <p:attrName>ppt_w</p:attrName>
                                        </p:attrNameLst>
                                      </p:cBhvr>
                                      <p:tavLst>
                                        <p:tav tm="0">
                                          <p:val>
                                            <p:strVal val="#ppt_w+.3"/>
                                          </p:val>
                                        </p:tav>
                                        <p:tav tm="50000">
                                          <p:val>
                                            <p:strVal val="#ppt_w+.3"/>
                                          </p:val>
                                        </p:tav>
                                        <p:tav tm="100000">
                                          <p:val>
                                            <p:strVal val="#ppt_w"/>
                                          </p:val>
                                        </p:tav>
                                      </p:tavLst>
                                    </p:anim>
                                    <p:anim calcmode="lin" valueType="num">
                                      <p:cBhvr>
                                        <p:cTn id="127" dur="500" fill="hold"/>
                                        <p:tgtEl>
                                          <p:spTgt spid="129091"/>
                                        </p:tgtEl>
                                        <p:attrNameLst>
                                          <p:attrName>ppt_x</p:attrName>
                                        </p:attrNameLst>
                                      </p:cBhvr>
                                      <p:tavLst>
                                        <p:tav tm="0">
                                          <p:val>
                                            <p:strVal val="#ppt_x-.3"/>
                                          </p:val>
                                        </p:tav>
                                        <p:tav tm="50000">
                                          <p:val>
                                            <p:strVal val="#ppt_x"/>
                                          </p:val>
                                        </p:tav>
                                        <p:tav tm="100000">
                                          <p:val>
                                            <p:strVal val="#ppt_x"/>
                                          </p:val>
                                        </p:tav>
                                      </p:tavLst>
                                    </p:anim>
                                    <p:anim calcmode="lin" valueType="num">
                                      <p:cBhvr>
                                        <p:cTn id="128" dur="500" fill="hold"/>
                                        <p:tgtEl>
                                          <p:spTgt spid="129091"/>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fade">
                                      <p:cBhvr>
                                        <p:cTn id="133" dur="2000"/>
                                        <p:tgtEl>
                                          <p:spTgt spid="3"/>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nodeType="clickEffect">
                                  <p:stCondLst>
                                    <p:cond delay="0"/>
                                  </p:stCondLst>
                                  <p:childTnLst>
                                    <p:set>
                                      <p:cBhvr>
                                        <p:cTn id="137" dur="1" fill="hold">
                                          <p:stCondLst>
                                            <p:cond delay="0"/>
                                          </p:stCondLst>
                                        </p:cTn>
                                        <p:tgtEl>
                                          <p:spTgt spid="2"/>
                                        </p:tgtEl>
                                        <p:attrNameLst>
                                          <p:attrName>style.visibility</p:attrName>
                                        </p:attrNameLst>
                                      </p:cBhvr>
                                      <p:to>
                                        <p:strVal val="visible"/>
                                      </p:to>
                                    </p:set>
                                    <p:animEffect transition="in" filter="dissolve">
                                      <p:cBhvr>
                                        <p:cTn id="138" dur="500"/>
                                        <p:tgtEl>
                                          <p:spTgt spid="2"/>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fade">
                                      <p:cBhvr>
                                        <p:cTn id="143" dur="2000"/>
                                        <p:tgtEl>
                                          <p:spTgt spid="4"/>
                                        </p:tgtEl>
                                      </p:cBhvr>
                                    </p:animEffect>
                                  </p:childTnLst>
                                </p:cTn>
                              </p:par>
                            </p:childTnLst>
                          </p:cTn>
                        </p:par>
                        <p:par>
                          <p:cTn id="144" fill="hold">
                            <p:stCondLst>
                              <p:cond delay="2000"/>
                            </p:stCondLst>
                            <p:childTnLst>
                              <p:par>
                                <p:cTn id="145" presetID="0" presetClass="path" presetSubtype="0" accel="50000" decel="50000" fill="hold" nodeType="afterEffect">
                                  <p:stCondLst>
                                    <p:cond delay="2500"/>
                                  </p:stCondLst>
                                  <p:childTnLst>
                                    <p:animMotion origin="layout" path="M 3.33333E-6 4.45087E-6 L -0.05 4.45087E-6 " pathEditMode="relative" ptsTypes="AA">
                                      <p:cBhvr>
                                        <p:cTn id="146" dur="2000" fill="hold"/>
                                        <p:tgtEl>
                                          <p:spTgt spid="2"/>
                                        </p:tgtEl>
                                        <p:attrNameLst>
                                          <p:attrName>ppt_x,ppt_y</p:attrName>
                                        </p:attrNameLst>
                                      </p:cBhvr>
                                    </p:animMotion>
                                  </p:childTnLst>
                                </p:cTn>
                              </p:par>
                            </p:childTnLst>
                          </p:cTn>
                        </p:par>
                      </p:childTnLst>
                    </p:cTn>
                  </p:par>
                  <p:par>
                    <p:cTn id="147" fill="hold">
                      <p:stCondLst>
                        <p:cond delay="indefinite"/>
                      </p:stCondLst>
                      <p:childTnLst>
                        <p:par>
                          <p:cTn id="148" fill="hold">
                            <p:stCondLst>
                              <p:cond delay="0"/>
                            </p:stCondLst>
                            <p:childTnLst>
                              <p:par>
                                <p:cTn id="149" presetID="39" presetClass="entr" presetSubtype="0" accel="100000" fill="hold" grpId="0" nodeType="clickEffect">
                                  <p:stCondLst>
                                    <p:cond delay="0"/>
                                  </p:stCondLst>
                                  <p:childTnLst>
                                    <p:set>
                                      <p:cBhvr>
                                        <p:cTn id="150" dur="1" fill="hold">
                                          <p:stCondLst>
                                            <p:cond delay="0"/>
                                          </p:stCondLst>
                                        </p:cTn>
                                        <p:tgtEl>
                                          <p:spTgt spid="129090"/>
                                        </p:tgtEl>
                                        <p:attrNameLst>
                                          <p:attrName>style.visibility</p:attrName>
                                        </p:attrNameLst>
                                      </p:cBhvr>
                                      <p:to>
                                        <p:strVal val="visible"/>
                                      </p:to>
                                    </p:set>
                                    <p:anim calcmode="lin" valueType="num">
                                      <p:cBhvr>
                                        <p:cTn id="151" dur="500" fill="hold"/>
                                        <p:tgtEl>
                                          <p:spTgt spid="129090"/>
                                        </p:tgtEl>
                                        <p:attrNameLst>
                                          <p:attrName>ppt_h</p:attrName>
                                        </p:attrNameLst>
                                      </p:cBhvr>
                                      <p:tavLst>
                                        <p:tav tm="0">
                                          <p:val>
                                            <p:strVal val="#ppt_h/20"/>
                                          </p:val>
                                        </p:tav>
                                        <p:tav tm="50000">
                                          <p:val>
                                            <p:strVal val="#ppt_h/20"/>
                                          </p:val>
                                        </p:tav>
                                        <p:tav tm="100000">
                                          <p:val>
                                            <p:strVal val="#ppt_h"/>
                                          </p:val>
                                        </p:tav>
                                      </p:tavLst>
                                    </p:anim>
                                    <p:anim calcmode="lin" valueType="num">
                                      <p:cBhvr>
                                        <p:cTn id="152" dur="500" fill="hold"/>
                                        <p:tgtEl>
                                          <p:spTgt spid="129090"/>
                                        </p:tgtEl>
                                        <p:attrNameLst>
                                          <p:attrName>ppt_w</p:attrName>
                                        </p:attrNameLst>
                                      </p:cBhvr>
                                      <p:tavLst>
                                        <p:tav tm="0">
                                          <p:val>
                                            <p:strVal val="#ppt_w+.3"/>
                                          </p:val>
                                        </p:tav>
                                        <p:tav tm="50000">
                                          <p:val>
                                            <p:strVal val="#ppt_w+.3"/>
                                          </p:val>
                                        </p:tav>
                                        <p:tav tm="100000">
                                          <p:val>
                                            <p:strVal val="#ppt_w"/>
                                          </p:val>
                                        </p:tav>
                                      </p:tavLst>
                                    </p:anim>
                                    <p:anim calcmode="lin" valueType="num">
                                      <p:cBhvr>
                                        <p:cTn id="153" dur="500" fill="hold"/>
                                        <p:tgtEl>
                                          <p:spTgt spid="129090"/>
                                        </p:tgtEl>
                                        <p:attrNameLst>
                                          <p:attrName>ppt_x</p:attrName>
                                        </p:attrNameLst>
                                      </p:cBhvr>
                                      <p:tavLst>
                                        <p:tav tm="0">
                                          <p:val>
                                            <p:strVal val="#ppt_x-.3"/>
                                          </p:val>
                                        </p:tav>
                                        <p:tav tm="50000">
                                          <p:val>
                                            <p:strVal val="#ppt_x"/>
                                          </p:val>
                                        </p:tav>
                                        <p:tav tm="100000">
                                          <p:val>
                                            <p:strVal val="#ppt_x"/>
                                          </p:val>
                                        </p:tav>
                                      </p:tavLst>
                                    </p:anim>
                                    <p:anim calcmode="lin" valueType="num">
                                      <p:cBhvr>
                                        <p:cTn id="154" dur="500" fill="hold"/>
                                        <p:tgtEl>
                                          <p:spTgt spid="129090"/>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9" presetClass="entr" presetSubtype="0" accel="100000" fill="hold" grpId="0" nodeType="clickEffect">
                                  <p:stCondLst>
                                    <p:cond delay="0"/>
                                  </p:stCondLst>
                                  <p:childTnLst>
                                    <p:set>
                                      <p:cBhvr>
                                        <p:cTn id="158" dur="1" fill="hold">
                                          <p:stCondLst>
                                            <p:cond delay="0"/>
                                          </p:stCondLst>
                                        </p:cTn>
                                        <p:tgtEl>
                                          <p:spTgt spid="129092"/>
                                        </p:tgtEl>
                                        <p:attrNameLst>
                                          <p:attrName>style.visibility</p:attrName>
                                        </p:attrNameLst>
                                      </p:cBhvr>
                                      <p:to>
                                        <p:strVal val="visible"/>
                                      </p:to>
                                    </p:set>
                                    <p:anim calcmode="lin" valueType="num">
                                      <p:cBhvr>
                                        <p:cTn id="159" dur="500" fill="hold"/>
                                        <p:tgtEl>
                                          <p:spTgt spid="129092"/>
                                        </p:tgtEl>
                                        <p:attrNameLst>
                                          <p:attrName>ppt_h</p:attrName>
                                        </p:attrNameLst>
                                      </p:cBhvr>
                                      <p:tavLst>
                                        <p:tav tm="0">
                                          <p:val>
                                            <p:strVal val="#ppt_h/20"/>
                                          </p:val>
                                        </p:tav>
                                        <p:tav tm="50000">
                                          <p:val>
                                            <p:strVal val="#ppt_h/20"/>
                                          </p:val>
                                        </p:tav>
                                        <p:tav tm="100000">
                                          <p:val>
                                            <p:strVal val="#ppt_h"/>
                                          </p:val>
                                        </p:tav>
                                      </p:tavLst>
                                    </p:anim>
                                    <p:anim calcmode="lin" valueType="num">
                                      <p:cBhvr>
                                        <p:cTn id="160" dur="500" fill="hold"/>
                                        <p:tgtEl>
                                          <p:spTgt spid="129092"/>
                                        </p:tgtEl>
                                        <p:attrNameLst>
                                          <p:attrName>ppt_w</p:attrName>
                                        </p:attrNameLst>
                                      </p:cBhvr>
                                      <p:tavLst>
                                        <p:tav tm="0">
                                          <p:val>
                                            <p:strVal val="#ppt_w+.3"/>
                                          </p:val>
                                        </p:tav>
                                        <p:tav tm="50000">
                                          <p:val>
                                            <p:strVal val="#ppt_w+.3"/>
                                          </p:val>
                                        </p:tav>
                                        <p:tav tm="100000">
                                          <p:val>
                                            <p:strVal val="#ppt_w"/>
                                          </p:val>
                                        </p:tav>
                                      </p:tavLst>
                                    </p:anim>
                                    <p:anim calcmode="lin" valueType="num">
                                      <p:cBhvr>
                                        <p:cTn id="161" dur="500" fill="hold"/>
                                        <p:tgtEl>
                                          <p:spTgt spid="129092"/>
                                        </p:tgtEl>
                                        <p:attrNameLst>
                                          <p:attrName>ppt_x</p:attrName>
                                        </p:attrNameLst>
                                      </p:cBhvr>
                                      <p:tavLst>
                                        <p:tav tm="0">
                                          <p:val>
                                            <p:strVal val="#ppt_x-.3"/>
                                          </p:val>
                                        </p:tav>
                                        <p:tav tm="50000">
                                          <p:val>
                                            <p:strVal val="#ppt_x"/>
                                          </p:val>
                                        </p:tav>
                                        <p:tav tm="100000">
                                          <p:val>
                                            <p:strVal val="#ppt_x"/>
                                          </p:val>
                                        </p:tav>
                                      </p:tavLst>
                                    </p:anim>
                                    <p:anim calcmode="lin" valueType="num">
                                      <p:cBhvr>
                                        <p:cTn id="162" dur="500" fill="hold"/>
                                        <p:tgtEl>
                                          <p:spTgt spid="129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9" grpId="0" animBg="1"/>
      <p:bldP spid="129049" grpId="1" animBg="1"/>
      <p:bldP spid="129064" grpId="0"/>
      <p:bldP spid="129064" grpId="1"/>
      <p:bldP spid="129065" grpId="0"/>
      <p:bldP spid="129065" grpId="1"/>
      <p:bldP spid="129066" grpId="0"/>
      <p:bldP spid="129088" grpId="0"/>
      <p:bldP spid="129089" grpId="0"/>
      <p:bldP spid="129090" grpId="0"/>
      <p:bldP spid="129091" grpId="0"/>
      <p:bldP spid="12909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3"/>
          <p:cNvGrpSpPr>
            <a:grpSpLocks/>
          </p:cNvGrpSpPr>
          <p:nvPr/>
        </p:nvGrpSpPr>
        <p:grpSpPr bwMode="auto">
          <a:xfrm>
            <a:off x="3505200" y="3657600"/>
            <a:ext cx="1295400" cy="1524000"/>
            <a:chOff x="2160" y="2064"/>
            <a:chExt cx="816" cy="960"/>
          </a:xfrm>
        </p:grpSpPr>
        <p:sp>
          <p:nvSpPr>
            <p:cNvPr id="74810" name="Freeform 4"/>
            <p:cNvSpPr>
              <a:spLocks/>
            </p:cNvSpPr>
            <p:nvPr/>
          </p:nvSpPr>
          <p:spPr bwMode="auto">
            <a:xfrm>
              <a:off x="2160" y="2064"/>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4811" name="Text Box 5"/>
            <p:cNvSpPr txBox="1">
              <a:spLocks noChangeArrowheads="1"/>
            </p:cNvSpPr>
            <p:nvPr/>
          </p:nvSpPr>
          <p:spPr bwMode="auto">
            <a:xfrm>
              <a:off x="2256" y="2400"/>
              <a:ext cx="409" cy="231"/>
            </a:xfrm>
            <a:prstGeom prst="rect">
              <a:avLst/>
            </a:prstGeom>
            <a:noFill/>
            <a:ln w="9525">
              <a:noFill/>
              <a:miter lim="800000"/>
              <a:headEnd/>
              <a:tailEnd/>
            </a:ln>
          </p:spPr>
          <p:txBody>
            <a:bodyPr wrap="none">
              <a:spAutoFit/>
            </a:bodyPr>
            <a:lstStyle/>
            <a:p>
              <a:r>
                <a:rPr lang="en-US" sz="1800">
                  <a:latin typeface="Arial" charset="0"/>
                </a:rPr>
                <a:t>Ca</a:t>
              </a:r>
              <a:r>
                <a:rPr lang="en-US" sz="1800" baseline="30000">
                  <a:latin typeface="Arial" charset="0"/>
                </a:rPr>
                <a:t>2+</a:t>
              </a:r>
              <a:endParaRPr lang="en-US" sz="1800">
                <a:latin typeface="Arial" charset="0"/>
              </a:endParaRPr>
            </a:p>
          </p:txBody>
        </p:sp>
      </p:grpSp>
      <p:grpSp>
        <p:nvGrpSpPr>
          <p:cNvPr id="74755" name="Group 6"/>
          <p:cNvGrpSpPr>
            <a:grpSpLocks/>
          </p:cNvGrpSpPr>
          <p:nvPr/>
        </p:nvGrpSpPr>
        <p:grpSpPr bwMode="auto">
          <a:xfrm>
            <a:off x="3505200" y="914400"/>
            <a:ext cx="1295400" cy="2286000"/>
            <a:chOff x="3120" y="1584"/>
            <a:chExt cx="816" cy="1440"/>
          </a:xfrm>
        </p:grpSpPr>
        <p:sp>
          <p:nvSpPr>
            <p:cNvPr id="74808" name="Freeform 7"/>
            <p:cNvSpPr>
              <a:spLocks/>
            </p:cNvSpPr>
            <p:nvPr/>
          </p:nvSpPr>
          <p:spPr bwMode="auto">
            <a:xfrm>
              <a:off x="3120" y="1584"/>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4809" name="Text Box 8"/>
            <p:cNvSpPr txBox="1">
              <a:spLocks noChangeArrowheads="1"/>
            </p:cNvSpPr>
            <p:nvPr/>
          </p:nvSpPr>
          <p:spPr bwMode="auto">
            <a:xfrm>
              <a:off x="3183" y="2208"/>
              <a:ext cx="353" cy="231"/>
            </a:xfrm>
            <a:prstGeom prst="rect">
              <a:avLst/>
            </a:prstGeom>
            <a:noFill/>
            <a:ln w="9525">
              <a:noFill/>
              <a:miter lim="800000"/>
              <a:headEnd/>
              <a:tailEnd/>
            </a:ln>
          </p:spPr>
          <p:txBody>
            <a:bodyPr wrap="none">
              <a:spAutoFit/>
            </a:bodyPr>
            <a:lstStyle/>
            <a:p>
              <a:r>
                <a:rPr lang="en-US" sz="1800">
                  <a:latin typeface="Arial" charset="0"/>
                </a:rPr>
                <a:t>Al</a:t>
              </a:r>
              <a:r>
                <a:rPr lang="en-US" sz="1800" baseline="30000">
                  <a:latin typeface="Arial" charset="0"/>
                </a:rPr>
                <a:t>3+</a:t>
              </a:r>
              <a:endParaRPr lang="en-US" sz="1800">
                <a:latin typeface="Arial" charset="0"/>
              </a:endParaRPr>
            </a:p>
          </p:txBody>
        </p:sp>
      </p:grpSp>
      <p:grpSp>
        <p:nvGrpSpPr>
          <p:cNvPr id="74756" name="Group 9"/>
          <p:cNvGrpSpPr>
            <a:grpSpLocks/>
          </p:cNvGrpSpPr>
          <p:nvPr/>
        </p:nvGrpSpPr>
        <p:grpSpPr bwMode="auto">
          <a:xfrm>
            <a:off x="609600" y="914400"/>
            <a:ext cx="1295400" cy="762000"/>
            <a:chOff x="3120" y="3120"/>
            <a:chExt cx="816" cy="480"/>
          </a:xfrm>
        </p:grpSpPr>
        <p:sp>
          <p:nvSpPr>
            <p:cNvPr id="74806" name="Freeform 10"/>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4807" name="Text Box 11"/>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4757" name="Group 12"/>
          <p:cNvGrpSpPr>
            <a:grpSpLocks/>
          </p:cNvGrpSpPr>
          <p:nvPr/>
        </p:nvGrpSpPr>
        <p:grpSpPr bwMode="auto">
          <a:xfrm>
            <a:off x="6477000" y="1143000"/>
            <a:ext cx="1295400" cy="3048000"/>
            <a:chOff x="4272" y="1584"/>
            <a:chExt cx="816" cy="1920"/>
          </a:xfrm>
        </p:grpSpPr>
        <p:sp>
          <p:nvSpPr>
            <p:cNvPr id="74804" name="Freeform 13"/>
            <p:cNvSpPr>
              <a:spLocks/>
            </p:cNvSpPr>
            <p:nvPr/>
          </p:nvSpPr>
          <p:spPr bwMode="auto">
            <a:xfrm>
              <a:off x="4272" y="1584"/>
              <a:ext cx="816" cy="1920"/>
            </a:xfrm>
            <a:custGeom>
              <a:avLst/>
              <a:gdLst>
                <a:gd name="T0" fmla="*/ 0 w 816"/>
                <a:gd name="T1" fmla="*/ 0 h 1920"/>
                <a:gd name="T2" fmla="*/ 816 w 816"/>
                <a:gd name="T3" fmla="*/ 0 h 1920"/>
                <a:gd name="T4" fmla="*/ 384 w 816"/>
                <a:gd name="T5" fmla="*/ 240 h 1920"/>
                <a:gd name="T6" fmla="*/ 816 w 816"/>
                <a:gd name="T7" fmla="*/ 480 h 1920"/>
                <a:gd name="T8" fmla="*/ 384 w 816"/>
                <a:gd name="T9" fmla="*/ 720 h 1920"/>
                <a:gd name="T10" fmla="*/ 816 w 816"/>
                <a:gd name="T11" fmla="*/ 960 h 1920"/>
                <a:gd name="T12" fmla="*/ 384 w 816"/>
                <a:gd name="T13" fmla="*/ 1200 h 1920"/>
                <a:gd name="T14" fmla="*/ 816 w 816"/>
                <a:gd name="T15" fmla="*/ 1440 h 1920"/>
                <a:gd name="T16" fmla="*/ 384 w 816"/>
                <a:gd name="T17" fmla="*/ 1680 h 1920"/>
                <a:gd name="T18" fmla="*/ 816 w 816"/>
                <a:gd name="T19" fmla="*/ 1920 h 1920"/>
                <a:gd name="T20" fmla="*/ 0 w 816"/>
                <a:gd name="T21" fmla="*/ 192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4805" name="Text Box 14"/>
            <p:cNvSpPr txBox="1">
              <a:spLocks noChangeArrowheads="1"/>
            </p:cNvSpPr>
            <p:nvPr/>
          </p:nvSpPr>
          <p:spPr bwMode="auto">
            <a:xfrm>
              <a:off x="4368" y="2400"/>
              <a:ext cx="401" cy="231"/>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4+</a:t>
              </a:r>
              <a:endParaRPr lang="en-US" sz="1800">
                <a:latin typeface="Arial" charset="0"/>
              </a:endParaRPr>
            </a:p>
          </p:txBody>
        </p:sp>
      </p:grpSp>
      <p:grpSp>
        <p:nvGrpSpPr>
          <p:cNvPr id="74758" name="Group 15"/>
          <p:cNvGrpSpPr>
            <a:grpSpLocks/>
          </p:cNvGrpSpPr>
          <p:nvPr/>
        </p:nvGrpSpPr>
        <p:grpSpPr bwMode="auto">
          <a:xfrm>
            <a:off x="1676400" y="914400"/>
            <a:ext cx="1295400" cy="762000"/>
            <a:chOff x="720" y="288"/>
            <a:chExt cx="816" cy="480"/>
          </a:xfrm>
        </p:grpSpPr>
        <p:sp>
          <p:nvSpPr>
            <p:cNvPr id="74802" name="Freeform 16"/>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803" name="Text Box 17"/>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4759" name="Group 18"/>
          <p:cNvGrpSpPr>
            <a:grpSpLocks/>
          </p:cNvGrpSpPr>
          <p:nvPr/>
        </p:nvGrpSpPr>
        <p:grpSpPr bwMode="auto">
          <a:xfrm>
            <a:off x="1676400" y="2362200"/>
            <a:ext cx="1295400" cy="1524000"/>
            <a:chOff x="2256" y="1536"/>
            <a:chExt cx="816" cy="960"/>
          </a:xfrm>
        </p:grpSpPr>
        <p:sp>
          <p:nvSpPr>
            <p:cNvPr id="74800" name="Freeform 19"/>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4801" name="Text Box 20"/>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4760" name="Group 21"/>
          <p:cNvGrpSpPr>
            <a:grpSpLocks/>
          </p:cNvGrpSpPr>
          <p:nvPr/>
        </p:nvGrpSpPr>
        <p:grpSpPr bwMode="auto">
          <a:xfrm>
            <a:off x="4648200" y="914400"/>
            <a:ext cx="1295400" cy="2286000"/>
            <a:chOff x="3504" y="1584"/>
            <a:chExt cx="816" cy="1440"/>
          </a:xfrm>
        </p:grpSpPr>
        <p:sp>
          <p:nvSpPr>
            <p:cNvPr id="74798" name="Freeform 22"/>
            <p:cNvSpPr>
              <a:spLocks/>
            </p:cNvSpPr>
            <p:nvPr/>
          </p:nvSpPr>
          <p:spPr bwMode="auto">
            <a:xfrm>
              <a:off x="3504" y="1584"/>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4799" name="Text Box 23"/>
            <p:cNvSpPr txBox="1">
              <a:spLocks noChangeArrowheads="1"/>
            </p:cNvSpPr>
            <p:nvPr/>
          </p:nvSpPr>
          <p:spPr bwMode="auto">
            <a:xfrm>
              <a:off x="3936" y="2169"/>
              <a:ext cx="305" cy="231"/>
            </a:xfrm>
            <a:prstGeom prst="rect">
              <a:avLst/>
            </a:prstGeom>
            <a:noFill/>
            <a:ln w="9525">
              <a:noFill/>
              <a:miter lim="800000"/>
              <a:headEnd/>
              <a:tailEnd/>
            </a:ln>
          </p:spPr>
          <p:txBody>
            <a:bodyPr wrap="none">
              <a:spAutoFit/>
            </a:bodyPr>
            <a:lstStyle/>
            <a:p>
              <a:r>
                <a:rPr lang="en-US" sz="1800">
                  <a:latin typeface="Arial" charset="0"/>
                </a:rPr>
                <a:t>N</a:t>
              </a:r>
              <a:r>
                <a:rPr lang="en-US" sz="1800" baseline="30000">
                  <a:latin typeface="Arial" charset="0"/>
                </a:rPr>
                <a:t>3-</a:t>
              </a:r>
              <a:endParaRPr lang="en-US" sz="1800">
                <a:latin typeface="Arial" charset="0"/>
              </a:endParaRPr>
            </a:p>
          </p:txBody>
        </p:sp>
      </p:grpSp>
      <p:grpSp>
        <p:nvGrpSpPr>
          <p:cNvPr id="74761" name="Group 24"/>
          <p:cNvGrpSpPr>
            <a:grpSpLocks/>
          </p:cNvGrpSpPr>
          <p:nvPr/>
        </p:nvGrpSpPr>
        <p:grpSpPr bwMode="auto">
          <a:xfrm>
            <a:off x="609600" y="2362200"/>
            <a:ext cx="1295400" cy="762000"/>
            <a:chOff x="3120" y="3120"/>
            <a:chExt cx="816" cy="480"/>
          </a:xfrm>
        </p:grpSpPr>
        <p:sp>
          <p:nvSpPr>
            <p:cNvPr id="74796" name="Freeform 25"/>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4797" name="Text Box 26"/>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4762" name="Group 27"/>
          <p:cNvGrpSpPr>
            <a:grpSpLocks/>
          </p:cNvGrpSpPr>
          <p:nvPr/>
        </p:nvGrpSpPr>
        <p:grpSpPr bwMode="auto">
          <a:xfrm>
            <a:off x="609600" y="3124200"/>
            <a:ext cx="1295400" cy="762000"/>
            <a:chOff x="3120" y="3120"/>
            <a:chExt cx="816" cy="480"/>
          </a:xfrm>
        </p:grpSpPr>
        <p:sp>
          <p:nvSpPr>
            <p:cNvPr id="74794" name="Freeform 28"/>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4795" name="Text Box 29"/>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4763" name="Group 30"/>
          <p:cNvGrpSpPr>
            <a:grpSpLocks/>
          </p:cNvGrpSpPr>
          <p:nvPr/>
        </p:nvGrpSpPr>
        <p:grpSpPr bwMode="auto">
          <a:xfrm>
            <a:off x="609600" y="4572000"/>
            <a:ext cx="1295400" cy="1524000"/>
            <a:chOff x="336" y="2160"/>
            <a:chExt cx="816" cy="960"/>
          </a:xfrm>
        </p:grpSpPr>
        <p:sp>
          <p:nvSpPr>
            <p:cNvPr id="74792" name="Freeform 31"/>
            <p:cNvSpPr>
              <a:spLocks/>
            </p:cNvSpPr>
            <p:nvPr/>
          </p:nvSpPr>
          <p:spPr bwMode="auto">
            <a:xfrm>
              <a:off x="336" y="216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4793" name="Text Box 32"/>
            <p:cNvSpPr txBox="1">
              <a:spLocks noChangeArrowheads="1"/>
            </p:cNvSpPr>
            <p:nvPr/>
          </p:nvSpPr>
          <p:spPr bwMode="auto">
            <a:xfrm>
              <a:off x="384" y="2496"/>
              <a:ext cx="425" cy="231"/>
            </a:xfrm>
            <a:prstGeom prst="rect">
              <a:avLst/>
            </a:prstGeom>
            <a:noFill/>
            <a:ln w="9525">
              <a:noFill/>
              <a:miter lim="800000"/>
              <a:headEnd/>
              <a:tailEnd/>
            </a:ln>
          </p:spPr>
          <p:txBody>
            <a:bodyPr wrap="none">
              <a:spAutoFit/>
            </a:bodyPr>
            <a:lstStyle/>
            <a:p>
              <a:r>
                <a:rPr lang="en-US" sz="1800">
                  <a:latin typeface="Arial" charset="0"/>
                </a:rPr>
                <a:t>Mg</a:t>
              </a:r>
              <a:r>
                <a:rPr lang="en-US" sz="1800" baseline="30000">
                  <a:latin typeface="Arial" charset="0"/>
                </a:rPr>
                <a:t>2+</a:t>
              </a:r>
              <a:endParaRPr lang="en-US" sz="1800">
                <a:latin typeface="Arial" charset="0"/>
              </a:endParaRPr>
            </a:p>
          </p:txBody>
        </p:sp>
      </p:grpSp>
      <p:grpSp>
        <p:nvGrpSpPr>
          <p:cNvPr id="74764" name="Group 33"/>
          <p:cNvGrpSpPr>
            <a:grpSpLocks/>
          </p:cNvGrpSpPr>
          <p:nvPr/>
        </p:nvGrpSpPr>
        <p:grpSpPr bwMode="auto">
          <a:xfrm>
            <a:off x="1676400" y="4572000"/>
            <a:ext cx="1295400" cy="762000"/>
            <a:chOff x="720" y="288"/>
            <a:chExt cx="816" cy="480"/>
          </a:xfrm>
        </p:grpSpPr>
        <p:sp>
          <p:nvSpPr>
            <p:cNvPr id="74790" name="Freeform 34"/>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791" name="Text Box 35"/>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4765" name="Group 36"/>
          <p:cNvGrpSpPr>
            <a:grpSpLocks/>
          </p:cNvGrpSpPr>
          <p:nvPr/>
        </p:nvGrpSpPr>
        <p:grpSpPr bwMode="auto">
          <a:xfrm>
            <a:off x="1676400" y="5334000"/>
            <a:ext cx="1295400" cy="762000"/>
            <a:chOff x="720" y="288"/>
            <a:chExt cx="816" cy="480"/>
          </a:xfrm>
        </p:grpSpPr>
        <p:sp>
          <p:nvSpPr>
            <p:cNvPr id="74788" name="Freeform 37"/>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789" name="Text Box 38"/>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4766" name="Group 39"/>
          <p:cNvGrpSpPr>
            <a:grpSpLocks/>
          </p:cNvGrpSpPr>
          <p:nvPr/>
        </p:nvGrpSpPr>
        <p:grpSpPr bwMode="auto">
          <a:xfrm>
            <a:off x="7467600" y="1143000"/>
            <a:ext cx="1295400" cy="2286000"/>
            <a:chOff x="4848" y="1104"/>
            <a:chExt cx="816" cy="1440"/>
          </a:xfrm>
        </p:grpSpPr>
        <p:sp>
          <p:nvSpPr>
            <p:cNvPr id="74786" name="Freeform 40"/>
            <p:cNvSpPr>
              <a:spLocks/>
            </p:cNvSpPr>
            <p:nvPr/>
          </p:nvSpPr>
          <p:spPr bwMode="auto">
            <a:xfrm>
              <a:off x="4848" y="1104"/>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4787" name="Text Box 41"/>
            <p:cNvSpPr txBox="1">
              <a:spLocks noChangeArrowheads="1"/>
            </p:cNvSpPr>
            <p:nvPr/>
          </p:nvSpPr>
          <p:spPr bwMode="auto">
            <a:xfrm>
              <a:off x="5154" y="1689"/>
              <a:ext cx="462" cy="231"/>
            </a:xfrm>
            <a:prstGeom prst="rect">
              <a:avLst/>
            </a:prstGeom>
            <a:noFill/>
            <a:ln w="9525">
              <a:noFill/>
              <a:miter lim="800000"/>
              <a:headEnd/>
              <a:tailEnd/>
            </a:ln>
          </p:spPr>
          <p:txBody>
            <a:bodyPr wrap="none">
              <a:spAutoFit/>
            </a:bodyPr>
            <a:lstStyle/>
            <a:p>
              <a:r>
                <a:rPr lang="en-US" sz="1800">
                  <a:latin typeface="Arial" charset="0"/>
                </a:rPr>
                <a:t>PO</a:t>
              </a:r>
              <a:r>
                <a:rPr lang="en-US" sz="1800" baseline="-25000">
                  <a:latin typeface="Arial" charset="0"/>
                </a:rPr>
                <a:t>4</a:t>
              </a:r>
              <a:r>
                <a:rPr lang="en-US" sz="1800" baseline="30000">
                  <a:latin typeface="Arial" charset="0"/>
                </a:rPr>
                <a:t>3-</a:t>
              </a:r>
              <a:endParaRPr lang="en-US" sz="1800">
                <a:latin typeface="Arial" charset="0"/>
              </a:endParaRPr>
            </a:p>
          </p:txBody>
        </p:sp>
      </p:grpSp>
      <p:grpSp>
        <p:nvGrpSpPr>
          <p:cNvPr id="74767" name="Group 42"/>
          <p:cNvGrpSpPr>
            <a:grpSpLocks/>
          </p:cNvGrpSpPr>
          <p:nvPr/>
        </p:nvGrpSpPr>
        <p:grpSpPr bwMode="auto">
          <a:xfrm>
            <a:off x="4648200" y="3657600"/>
            <a:ext cx="1295400" cy="1524000"/>
            <a:chOff x="3168" y="2640"/>
            <a:chExt cx="816" cy="960"/>
          </a:xfrm>
        </p:grpSpPr>
        <p:sp>
          <p:nvSpPr>
            <p:cNvPr id="74784" name="Freeform 43"/>
            <p:cNvSpPr>
              <a:spLocks/>
            </p:cNvSpPr>
            <p:nvPr/>
          </p:nvSpPr>
          <p:spPr bwMode="auto">
            <a:xfrm>
              <a:off x="3168" y="2640"/>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4785" name="Text Box 44"/>
            <p:cNvSpPr txBox="1">
              <a:spLocks noChangeArrowheads="1"/>
            </p:cNvSpPr>
            <p:nvPr/>
          </p:nvSpPr>
          <p:spPr bwMode="auto">
            <a:xfrm>
              <a:off x="3623" y="2976"/>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sp>
        <p:nvSpPr>
          <p:cNvPr id="74768" name="Freeform 45"/>
          <p:cNvSpPr>
            <a:spLocks/>
          </p:cNvSpPr>
          <p:nvPr/>
        </p:nvSpPr>
        <p:spPr bwMode="auto">
          <a:xfrm>
            <a:off x="6477000" y="4648200"/>
            <a:ext cx="1295400" cy="1524000"/>
          </a:xfrm>
          <a:custGeom>
            <a:avLst/>
            <a:gdLst>
              <a:gd name="T0" fmla="*/ 0 w 816"/>
              <a:gd name="T1" fmla="*/ 0 h 960"/>
              <a:gd name="T2" fmla="*/ 1295400 w 816"/>
              <a:gd name="T3" fmla="*/ 0 h 960"/>
              <a:gd name="T4" fmla="*/ 609600 w 816"/>
              <a:gd name="T5" fmla="*/ 381000 h 960"/>
              <a:gd name="T6" fmla="*/ 1295400 w 816"/>
              <a:gd name="T7" fmla="*/ 762000 h 960"/>
              <a:gd name="T8" fmla="*/ 609600 w 816"/>
              <a:gd name="T9" fmla="*/ 1143000 h 960"/>
              <a:gd name="T10" fmla="*/ 1295400 w 816"/>
              <a:gd name="T11" fmla="*/ 1524000 h 960"/>
              <a:gd name="T12" fmla="*/ 0 w 816"/>
              <a:gd name="T13" fmla="*/ 152400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4769" name="Text Box 46"/>
          <p:cNvSpPr txBox="1">
            <a:spLocks noChangeArrowheads="1"/>
          </p:cNvSpPr>
          <p:nvPr/>
        </p:nvSpPr>
        <p:spPr bwMode="auto">
          <a:xfrm>
            <a:off x="6629400" y="5181600"/>
            <a:ext cx="649288" cy="366713"/>
          </a:xfrm>
          <a:prstGeom prst="rect">
            <a:avLst/>
          </a:prstGeom>
          <a:noFill/>
          <a:ln w="9525">
            <a:noFill/>
            <a:miter lim="800000"/>
            <a:headEnd/>
            <a:tailEnd/>
          </a:ln>
        </p:spPr>
        <p:txBody>
          <a:bodyPr wrap="none">
            <a:spAutoFit/>
          </a:bodyPr>
          <a:lstStyle/>
          <a:p>
            <a:r>
              <a:rPr lang="en-US" sz="1800">
                <a:latin typeface="Arial" charset="0"/>
              </a:rPr>
              <a:t>Cu</a:t>
            </a:r>
            <a:r>
              <a:rPr lang="en-US" sz="1800" baseline="30000">
                <a:latin typeface="Arial" charset="0"/>
              </a:rPr>
              <a:t>2+</a:t>
            </a:r>
            <a:endParaRPr lang="en-US" sz="1800">
              <a:latin typeface="Arial" charset="0"/>
            </a:endParaRPr>
          </a:p>
        </p:txBody>
      </p:sp>
      <p:grpSp>
        <p:nvGrpSpPr>
          <p:cNvPr id="74770" name="Group 47"/>
          <p:cNvGrpSpPr>
            <a:grpSpLocks/>
          </p:cNvGrpSpPr>
          <p:nvPr/>
        </p:nvGrpSpPr>
        <p:grpSpPr bwMode="auto">
          <a:xfrm>
            <a:off x="7391400" y="4648200"/>
            <a:ext cx="1295400" cy="762000"/>
            <a:chOff x="4656" y="3168"/>
            <a:chExt cx="816" cy="480"/>
          </a:xfrm>
        </p:grpSpPr>
        <p:sp>
          <p:nvSpPr>
            <p:cNvPr id="74782" name="Freeform 48"/>
            <p:cNvSpPr>
              <a:spLocks/>
            </p:cNvSpPr>
            <p:nvPr/>
          </p:nvSpPr>
          <p:spPr bwMode="auto">
            <a:xfrm>
              <a:off x="4656" y="316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783" name="Text Box 49"/>
            <p:cNvSpPr txBox="1">
              <a:spLocks noChangeArrowheads="1"/>
            </p:cNvSpPr>
            <p:nvPr/>
          </p:nvSpPr>
          <p:spPr bwMode="auto">
            <a:xfrm>
              <a:off x="4992" y="3273"/>
              <a:ext cx="417" cy="231"/>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grpSp>
        <p:nvGrpSpPr>
          <p:cNvPr id="74771" name="Group 50"/>
          <p:cNvGrpSpPr>
            <a:grpSpLocks/>
          </p:cNvGrpSpPr>
          <p:nvPr/>
        </p:nvGrpSpPr>
        <p:grpSpPr bwMode="auto">
          <a:xfrm>
            <a:off x="7391400" y="5410200"/>
            <a:ext cx="1295400" cy="762000"/>
            <a:chOff x="4704" y="3648"/>
            <a:chExt cx="816" cy="480"/>
          </a:xfrm>
        </p:grpSpPr>
        <p:sp>
          <p:nvSpPr>
            <p:cNvPr id="74780" name="Freeform 51"/>
            <p:cNvSpPr>
              <a:spLocks/>
            </p:cNvSpPr>
            <p:nvPr/>
          </p:nvSpPr>
          <p:spPr bwMode="auto">
            <a:xfrm>
              <a:off x="4704" y="364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781" name="Text Box 52"/>
            <p:cNvSpPr txBox="1">
              <a:spLocks noChangeArrowheads="1"/>
            </p:cNvSpPr>
            <p:nvPr/>
          </p:nvSpPr>
          <p:spPr bwMode="auto">
            <a:xfrm>
              <a:off x="5040" y="3753"/>
              <a:ext cx="417" cy="231"/>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grpSp>
        <p:nvGrpSpPr>
          <p:cNvPr id="74772" name="Group 53"/>
          <p:cNvGrpSpPr>
            <a:grpSpLocks/>
          </p:cNvGrpSpPr>
          <p:nvPr/>
        </p:nvGrpSpPr>
        <p:grpSpPr bwMode="auto">
          <a:xfrm>
            <a:off x="3495675" y="5410200"/>
            <a:ext cx="1304925" cy="762000"/>
            <a:chOff x="2442" y="3744"/>
            <a:chExt cx="822" cy="480"/>
          </a:xfrm>
        </p:grpSpPr>
        <p:sp>
          <p:nvSpPr>
            <p:cNvPr id="74778" name="Freeform 54"/>
            <p:cNvSpPr>
              <a:spLocks/>
            </p:cNvSpPr>
            <p:nvPr/>
          </p:nvSpPr>
          <p:spPr bwMode="auto">
            <a:xfrm>
              <a:off x="2448" y="3744"/>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4779" name="Text Box 55"/>
            <p:cNvSpPr txBox="1">
              <a:spLocks noChangeArrowheads="1"/>
            </p:cNvSpPr>
            <p:nvPr/>
          </p:nvSpPr>
          <p:spPr bwMode="auto">
            <a:xfrm>
              <a:off x="2442" y="3792"/>
              <a:ext cx="486" cy="231"/>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baseline="30000">
                  <a:latin typeface="Arial" charset="0"/>
                </a:rPr>
                <a:t>1+</a:t>
              </a:r>
              <a:endParaRPr lang="en-US" sz="1800">
                <a:latin typeface="Arial" charset="0"/>
              </a:endParaRPr>
            </a:p>
          </p:txBody>
        </p:sp>
      </p:grpSp>
      <p:grpSp>
        <p:nvGrpSpPr>
          <p:cNvPr id="74773" name="Group 56"/>
          <p:cNvGrpSpPr>
            <a:grpSpLocks/>
          </p:cNvGrpSpPr>
          <p:nvPr/>
        </p:nvGrpSpPr>
        <p:grpSpPr bwMode="auto">
          <a:xfrm>
            <a:off x="4572000" y="5410200"/>
            <a:ext cx="1295400" cy="762000"/>
            <a:chOff x="3120" y="3744"/>
            <a:chExt cx="816" cy="480"/>
          </a:xfrm>
        </p:grpSpPr>
        <p:sp>
          <p:nvSpPr>
            <p:cNvPr id="74776" name="Freeform 57"/>
            <p:cNvSpPr>
              <a:spLocks/>
            </p:cNvSpPr>
            <p:nvPr/>
          </p:nvSpPr>
          <p:spPr bwMode="auto">
            <a:xfrm>
              <a:off x="3120" y="3744"/>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4777" name="Text Box 58"/>
            <p:cNvSpPr txBox="1">
              <a:spLocks noChangeArrowheads="1"/>
            </p:cNvSpPr>
            <p:nvPr/>
          </p:nvSpPr>
          <p:spPr bwMode="auto">
            <a:xfrm>
              <a:off x="3466" y="3849"/>
              <a:ext cx="470" cy="231"/>
            </a:xfrm>
            <a:prstGeom prst="rect">
              <a:avLst/>
            </a:prstGeom>
            <a:noFill/>
            <a:ln w="9525">
              <a:noFill/>
              <a:miter lim="800000"/>
              <a:headEnd/>
              <a:tailEnd/>
            </a:ln>
          </p:spPr>
          <p:txBody>
            <a:bodyPr wrap="none">
              <a:spAutoFit/>
            </a:bodyPr>
            <a:lstStyle/>
            <a:p>
              <a:r>
                <a:rPr lang="en-US" sz="1800">
                  <a:latin typeface="Arial" charset="0"/>
                </a:rPr>
                <a:t>NO</a:t>
              </a:r>
              <a:r>
                <a:rPr lang="en-US" sz="1800" baseline="-25000">
                  <a:latin typeface="Arial" charset="0"/>
                </a:rPr>
                <a:t>3</a:t>
              </a:r>
              <a:r>
                <a:rPr lang="en-US" sz="1800" baseline="30000">
                  <a:latin typeface="Arial" charset="0"/>
                </a:rPr>
                <a:t>1-</a:t>
              </a:r>
              <a:endParaRPr lang="en-US" sz="1800">
                <a:latin typeface="Arial" charset="0"/>
              </a:endParaRPr>
            </a:p>
          </p:txBody>
        </p:sp>
      </p:grpSp>
      <p:sp>
        <p:nvSpPr>
          <p:cNvPr id="130107" name="Text Box 59"/>
          <p:cNvSpPr txBox="1">
            <a:spLocks noChangeArrowheads="1"/>
          </p:cNvSpPr>
          <p:nvPr/>
        </p:nvSpPr>
        <p:spPr bwMode="auto">
          <a:xfrm>
            <a:off x="8180388" y="3581400"/>
            <a:ext cx="354012" cy="457200"/>
          </a:xfrm>
          <a:prstGeom prst="rect">
            <a:avLst/>
          </a:prstGeom>
          <a:noFill/>
          <a:ln w="9525">
            <a:noFill/>
            <a:miter lim="800000"/>
            <a:headEnd/>
            <a:tailEnd/>
          </a:ln>
        </p:spPr>
        <p:txBody>
          <a:bodyPr wrap="none">
            <a:spAutoFit/>
          </a:bodyPr>
          <a:lstStyle/>
          <a:p>
            <a:r>
              <a:rPr lang="en-US" sz="2400">
                <a:latin typeface="Arial" charset="0"/>
              </a:rPr>
              <a:t>?</a:t>
            </a:r>
          </a:p>
        </p:txBody>
      </p:sp>
      <p:pic>
        <p:nvPicPr>
          <p:cNvPr id="130108" name="Picture 60" descr="j0395702[1]"/>
          <p:cNvPicPr>
            <a:picLocks noChangeAspect="1" noChangeArrowheads="1" noCrop="1"/>
          </p:cNvPicPr>
          <p:nvPr/>
        </p:nvPicPr>
        <p:blipFill>
          <a:blip r:embed="rId3" cstate="print"/>
          <a:srcRect/>
          <a:stretch>
            <a:fillRect/>
          </a:stretch>
        </p:blipFill>
        <p:spPr bwMode="auto">
          <a:xfrm>
            <a:off x="7924800" y="3505200"/>
            <a:ext cx="952500"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107"/>
                                        </p:tgtEl>
                                        <p:attrNameLst>
                                          <p:attrName>style.visibility</p:attrName>
                                        </p:attrNameLst>
                                      </p:cBhvr>
                                      <p:to>
                                        <p:strVal val="visible"/>
                                      </p:to>
                                    </p:set>
                                    <p:animEffect transition="in" filter="fade">
                                      <p:cBhvr>
                                        <p:cTn id="7" dur="2000"/>
                                        <p:tgtEl>
                                          <p:spTgt spid="13010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30108"/>
                                        </p:tgtEl>
                                        <p:attrNameLst>
                                          <p:attrName>style.visibility</p:attrName>
                                        </p:attrNameLst>
                                      </p:cBhvr>
                                      <p:to>
                                        <p:strVal val="visible"/>
                                      </p:to>
                                    </p:set>
                                    <p:anim calcmode="lin" valueType="num">
                                      <p:cBhvr>
                                        <p:cTn id="12" dur="500" fill="hold"/>
                                        <p:tgtEl>
                                          <p:spTgt spid="130108"/>
                                        </p:tgtEl>
                                        <p:attrNameLst>
                                          <p:attrName>ppt_w</p:attrName>
                                        </p:attrNameLst>
                                      </p:cBhvr>
                                      <p:tavLst>
                                        <p:tav tm="0">
                                          <p:val>
                                            <p:fltVal val="0"/>
                                          </p:val>
                                        </p:tav>
                                        <p:tav tm="100000">
                                          <p:val>
                                            <p:strVal val="#ppt_w"/>
                                          </p:val>
                                        </p:tav>
                                      </p:tavLst>
                                    </p:anim>
                                    <p:anim calcmode="lin" valueType="num">
                                      <p:cBhvr>
                                        <p:cTn id="13" dur="500" fill="hold"/>
                                        <p:tgtEl>
                                          <p:spTgt spid="130108"/>
                                        </p:tgtEl>
                                        <p:attrNameLst>
                                          <p:attrName>ppt_h</p:attrName>
                                        </p:attrNameLst>
                                      </p:cBhvr>
                                      <p:tavLst>
                                        <p:tav tm="0">
                                          <p:val>
                                            <p:fltVal val="0"/>
                                          </p:val>
                                        </p:tav>
                                        <p:tav tm="100000">
                                          <p:val>
                                            <p:strVal val="#ppt_h"/>
                                          </p:val>
                                        </p:tav>
                                      </p:tavLst>
                                    </p:anim>
                                    <p:animEffect transition="in" filter="fade">
                                      <p:cBhvr>
                                        <p:cTn id="14" dur="500"/>
                                        <p:tgtEl>
                                          <p:spTgt spid="130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0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43000"/>
          </a:xfrm>
        </p:spPr>
        <p:txBody>
          <a:bodyPr/>
          <a:lstStyle/>
          <a:p>
            <a:pPr eaLnBrk="1" hangingPunct="1"/>
            <a:r>
              <a:rPr lang="en-US" sz="3600" smtClean="0"/>
              <a:t>Chemical Bonding Activity</a:t>
            </a:r>
          </a:p>
        </p:txBody>
      </p:sp>
      <p:grpSp>
        <p:nvGrpSpPr>
          <p:cNvPr id="2" name="Group 3"/>
          <p:cNvGrpSpPr>
            <a:grpSpLocks/>
          </p:cNvGrpSpPr>
          <p:nvPr/>
        </p:nvGrpSpPr>
        <p:grpSpPr bwMode="auto">
          <a:xfrm>
            <a:off x="3124200" y="4191000"/>
            <a:ext cx="1295400" cy="1524000"/>
            <a:chOff x="2160" y="2064"/>
            <a:chExt cx="816" cy="960"/>
          </a:xfrm>
        </p:grpSpPr>
        <p:sp>
          <p:nvSpPr>
            <p:cNvPr id="75855" name="Freeform 4"/>
            <p:cNvSpPr>
              <a:spLocks/>
            </p:cNvSpPr>
            <p:nvPr/>
          </p:nvSpPr>
          <p:spPr bwMode="auto">
            <a:xfrm>
              <a:off x="2160" y="2064"/>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5856" name="Text Box 5"/>
            <p:cNvSpPr txBox="1">
              <a:spLocks noChangeArrowheads="1"/>
            </p:cNvSpPr>
            <p:nvPr/>
          </p:nvSpPr>
          <p:spPr bwMode="auto">
            <a:xfrm>
              <a:off x="2256" y="2400"/>
              <a:ext cx="409" cy="231"/>
            </a:xfrm>
            <a:prstGeom prst="rect">
              <a:avLst/>
            </a:prstGeom>
            <a:noFill/>
            <a:ln w="9525">
              <a:noFill/>
              <a:miter lim="800000"/>
              <a:headEnd/>
              <a:tailEnd/>
            </a:ln>
          </p:spPr>
          <p:txBody>
            <a:bodyPr wrap="none">
              <a:spAutoFit/>
            </a:bodyPr>
            <a:lstStyle/>
            <a:p>
              <a:r>
                <a:rPr lang="en-US" sz="1800">
                  <a:latin typeface="Arial" charset="0"/>
                </a:rPr>
                <a:t>Ca</a:t>
              </a:r>
              <a:r>
                <a:rPr lang="en-US" sz="1800" baseline="30000">
                  <a:latin typeface="Arial" charset="0"/>
                </a:rPr>
                <a:t>2+</a:t>
              </a:r>
              <a:endParaRPr lang="en-US" sz="1800">
                <a:latin typeface="Arial" charset="0"/>
              </a:endParaRPr>
            </a:p>
          </p:txBody>
        </p:sp>
      </p:grpSp>
      <p:grpSp>
        <p:nvGrpSpPr>
          <p:cNvPr id="3" name="Group 6"/>
          <p:cNvGrpSpPr>
            <a:grpSpLocks/>
          </p:cNvGrpSpPr>
          <p:nvPr/>
        </p:nvGrpSpPr>
        <p:grpSpPr bwMode="auto">
          <a:xfrm>
            <a:off x="3124200" y="1447800"/>
            <a:ext cx="1295400" cy="2286000"/>
            <a:chOff x="3120" y="1584"/>
            <a:chExt cx="816" cy="1440"/>
          </a:xfrm>
        </p:grpSpPr>
        <p:sp>
          <p:nvSpPr>
            <p:cNvPr id="75853" name="Freeform 7"/>
            <p:cNvSpPr>
              <a:spLocks/>
            </p:cNvSpPr>
            <p:nvPr/>
          </p:nvSpPr>
          <p:spPr bwMode="auto">
            <a:xfrm>
              <a:off x="3120" y="1584"/>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5854" name="Text Box 8"/>
            <p:cNvSpPr txBox="1">
              <a:spLocks noChangeArrowheads="1"/>
            </p:cNvSpPr>
            <p:nvPr/>
          </p:nvSpPr>
          <p:spPr bwMode="auto">
            <a:xfrm>
              <a:off x="3183" y="2208"/>
              <a:ext cx="353" cy="231"/>
            </a:xfrm>
            <a:prstGeom prst="rect">
              <a:avLst/>
            </a:prstGeom>
            <a:noFill/>
            <a:ln w="9525">
              <a:noFill/>
              <a:miter lim="800000"/>
              <a:headEnd/>
              <a:tailEnd/>
            </a:ln>
          </p:spPr>
          <p:txBody>
            <a:bodyPr wrap="none">
              <a:spAutoFit/>
            </a:bodyPr>
            <a:lstStyle/>
            <a:p>
              <a:r>
                <a:rPr lang="en-US" sz="1800">
                  <a:latin typeface="Arial" charset="0"/>
                </a:rPr>
                <a:t>Al</a:t>
              </a:r>
              <a:r>
                <a:rPr lang="en-US" sz="1800" baseline="30000">
                  <a:latin typeface="Arial" charset="0"/>
                </a:rPr>
                <a:t>3+</a:t>
              </a:r>
              <a:endParaRPr lang="en-US" sz="1800">
                <a:latin typeface="Arial" charset="0"/>
              </a:endParaRPr>
            </a:p>
          </p:txBody>
        </p:sp>
      </p:grpSp>
      <p:grpSp>
        <p:nvGrpSpPr>
          <p:cNvPr id="4" name="Group 9"/>
          <p:cNvGrpSpPr>
            <a:grpSpLocks/>
          </p:cNvGrpSpPr>
          <p:nvPr/>
        </p:nvGrpSpPr>
        <p:grpSpPr bwMode="auto">
          <a:xfrm>
            <a:off x="609600" y="1143000"/>
            <a:ext cx="1295400" cy="762000"/>
            <a:chOff x="384" y="720"/>
            <a:chExt cx="816" cy="480"/>
          </a:xfrm>
        </p:grpSpPr>
        <p:sp>
          <p:nvSpPr>
            <p:cNvPr id="75851" name="Freeform 10"/>
            <p:cNvSpPr>
              <a:spLocks/>
            </p:cNvSpPr>
            <p:nvPr/>
          </p:nvSpPr>
          <p:spPr bwMode="auto">
            <a:xfrm>
              <a:off x="384" y="7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5852" name="Text Box 11"/>
            <p:cNvSpPr txBox="1">
              <a:spLocks noChangeArrowheads="1"/>
            </p:cNvSpPr>
            <p:nvPr/>
          </p:nvSpPr>
          <p:spPr bwMode="auto">
            <a:xfrm>
              <a:off x="384" y="825"/>
              <a:ext cx="409" cy="231"/>
            </a:xfrm>
            <a:prstGeom prst="rect">
              <a:avLst/>
            </a:prstGeom>
            <a:noFill/>
            <a:ln w="9525">
              <a:noFill/>
              <a:miter lim="800000"/>
              <a:headEnd/>
              <a:tailEnd/>
            </a:ln>
          </p:spPr>
          <p:txBody>
            <a:bodyPr wrap="none">
              <a:spAutoFit/>
            </a:bodyPr>
            <a:lstStyle/>
            <a:p>
              <a:r>
                <a:rPr lang="en-US" sz="1800">
                  <a:latin typeface="Arial" charset="0"/>
                </a:rPr>
                <a:t>Na</a:t>
              </a:r>
              <a:r>
                <a:rPr lang="en-US" sz="1800" baseline="30000">
                  <a:latin typeface="Arial" charset="0"/>
                </a:rPr>
                <a:t>1+</a:t>
              </a:r>
              <a:endParaRPr lang="en-US" sz="1800">
                <a:latin typeface="Arial" charset="0"/>
              </a:endParaRPr>
            </a:p>
          </p:txBody>
        </p:sp>
      </p:grpSp>
      <p:grpSp>
        <p:nvGrpSpPr>
          <p:cNvPr id="5" name="Group 12"/>
          <p:cNvGrpSpPr>
            <a:grpSpLocks/>
          </p:cNvGrpSpPr>
          <p:nvPr/>
        </p:nvGrpSpPr>
        <p:grpSpPr bwMode="auto">
          <a:xfrm>
            <a:off x="5410200" y="1752600"/>
            <a:ext cx="1295400" cy="3048000"/>
            <a:chOff x="4272" y="1584"/>
            <a:chExt cx="816" cy="1920"/>
          </a:xfrm>
        </p:grpSpPr>
        <p:sp>
          <p:nvSpPr>
            <p:cNvPr id="75849" name="Freeform 13"/>
            <p:cNvSpPr>
              <a:spLocks/>
            </p:cNvSpPr>
            <p:nvPr/>
          </p:nvSpPr>
          <p:spPr bwMode="auto">
            <a:xfrm>
              <a:off x="4272" y="1584"/>
              <a:ext cx="816" cy="1920"/>
            </a:xfrm>
            <a:custGeom>
              <a:avLst/>
              <a:gdLst>
                <a:gd name="T0" fmla="*/ 0 w 816"/>
                <a:gd name="T1" fmla="*/ 0 h 1920"/>
                <a:gd name="T2" fmla="*/ 816 w 816"/>
                <a:gd name="T3" fmla="*/ 0 h 1920"/>
                <a:gd name="T4" fmla="*/ 384 w 816"/>
                <a:gd name="T5" fmla="*/ 240 h 1920"/>
                <a:gd name="T6" fmla="*/ 816 w 816"/>
                <a:gd name="T7" fmla="*/ 480 h 1920"/>
                <a:gd name="T8" fmla="*/ 384 w 816"/>
                <a:gd name="T9" fmla="*/ 720 h 1920"/>
                <a:gd name="T10" fmla="*/ 816 w 816"/>
                <a:gd name="T11" fmla="*/ 960 h 1920"/>
                <a:gd name="T12" fmla="*/ 384 w 816"/>
                <a:gd name="T13" fmla="*/ 1200 h 1920"/>
                <a:gd name="T14" fmla="*/ 816 w 816"/>
                <a:gd name="T15" fmla="*/ 1440 h 1920"/>
                <a:gd name="T16" fmla="*/ 384 w 816"/>
                <a:gd name="T17" fmla="*/ 1680 h 1920"/>
                <a:gd name="T18" fmla="*/ 816 w 816"/>
                <a:gd name="T19" fmla="*/ 1920 h 1920"/>
                <a:gd name="T20" fmla="*/ 0 w 816"/>
                <a:gd name="T21" fmla="*/ 192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5850" name="Text Box 14"/>
            <p:cNvSpPr txBox="1">
              <a:spLocks noChangeArrowheads="1"/>
            </p:cNvSpPr>
            <p:nvPr/>
          </p:nvSpPr>
          <p:spPr bwMode="auto">
            <a:xfrm>
              <a:off x="4368" y="2400"/>
              <a:ext cx="401" cy="231"/>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4+</a:t>
              </a:r>
              <a:endParaRPr lang="en-US" sz="1800">
                <a:latin typeface="Arial" charset="0"/>
              </a:endParaRPr>
            </a:p>
          </p:txBody>
        </p:sp>
      </p:grpSp>
      <p:grpSp>
        <p:nvGrpSpPr>
          <p:cNvPr id="6" name="Group 15"/>
          <p:cNvGrpSpPr>
            <a:grpSpLocks/>
          </p:cNvGrpSpPr>
          <p:nvPr/>
        </p:nvGrpSpPr>
        <p:grpSpPr bwMode="auto">
          <a:xfrm>
            <a:off x="1219200" y="1143000"/>
            <a:ext cx="1295400" cy="762000"/>
            <a:chOff x="768" y="720"/>
            <a:chExt cx="816" cy="480"/>
          </a:xfrm>
        </p:grpSpPr>
        <p:sp>
          <p:nvSpPr>
            <p:cNvPr id="75847" name="Freeform 16"/>
            <p:cNvSpPr>
              <a:spLocks/>
            </p:cNvSpPr>
            <p:nvPr/>
          </p:nvSpPr>
          <p:spPr bwMode="auto">
            <a:xfrm>
              <a:off x="768" y="720"/>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5848" name="Text Box 17"/>
            <p:cNvSpPr txBox="1">
              <a:spLocks noChangeArrowheads="1"/>
            </p:cNvSpPr>
            <p:nvPr/>
          </p:nvSpPr>
          <p:spPr bwMode="auto">
            <a:xfrm>
              <a:off x="1152" y="825"/>
              <a:ext cx="417" cy="231"/>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grpSp>
        <p:nvGrpSpPr>
          <p:cNvPr id="7" name="Group 18"/>
          <p:cNvGrpSpPr>
            <a:grpSpLocks/>
          </p:cNvGrpSpPr>
          <p:nvPr/>
        </p:nvGrpSpPr>
        <p:grpSpPr bwMode="auto">
          <a:xfrm>
            <a:off x="1219200" y="2590800"/>
            <a:ext cx="1295400" cy="1524000"/>
            <a:chOff x="2256" y="1536"/>
            <a:chExt cx="816" cy="960"/>
          </a:xfrm>
        </p:grpSpPr>
        <p:sp>
          <p:nvSpPr>
            <p:cNvPr id="75845" name="Freeform 19"/>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5846" name="Text Box 20"/>
            <p:cNvSpPr txBox="1">
              <a:spLocks noChangeArrowheads="1"/>
            </p:cNvSpPr>
            <p:nvPr/>
          </p:nvSpPr>
          <p:spPr bwMode="auto">
            <a:xfrm>
              <a:off x="2711" y="1872"/>
              <a:ext cx="305" cy="231"/>
            </a:xfrm>
            <a:prstGeom prst="rect">
              <a:avLst/>
            </a:prstGeom>
            <a:noFill/>
            <a:ln w="9525">
              <a:noFill/>
              <a:miter lim="800000"/>
              <a:headEnd/>
              <a:tailEnd/>
            </a:ln>
          </p:spPr>
          <p:txBody>
            <a:bodyPr wrap="none">
              <a:spAutoFit/>
            </a:bodyPr>
            <a:lstStyle/>
            <a:p>
              <a:r>
                <a:rPr lang="en-US" sz="1800">
                  <a:latin typeface="Arial" charset="0"/>
                </a:rPr>
                <a:t>N</a:t>
              </a:r>
              <a:r>
                <a:rPr lang="en-US" sz="1800" baseline="30000">
                  <a:latin typeface="Arial" charset="0"/>
                </a:rPr>
                <a:t>2-</a:t>
              </a:r>
              <a:endParaRPr lang="en-US" sz="1800">
                <a:latin typeface="Arial" charset="0"/>
              </a:endParaRPr>
            </a:p>
          </p:txBody>
        </p:sp>
      </p:grpSp>
      <p:grpSp>
        <p:nvGrpSpPr>
          <p:cNvPr id="8" name="Group 21"/>
          <p:cNvGrpSpPr>
            <a:grpSpLocks/>
          </p:cNvGrpSpPr>
          <p:nvPr/>
        </p:nvGrpSpPr>
        <p:grpSpPr bwMode="auto">
          <a:xfrm>
            <a:off x="3733800" y="1447800"/>
            <a:ext cx="1295400" cy="2286000"/>
            <a:chOff x="3504" y="1584"/>
            <a:chExt cx="816" cy="1440"/>
          </a:xfrm>
        </p:grpSpPr>
        <p:sp>
          <p:nvSpPr>
            <p:cNvPr id="75843" name="Freeform 22"/>
            <p:cNvSpPr>
              <a:spLocks/>
            </p:cNvSpPr>
            <p:nvPr/>
          </p:nvSpPr>
          <p:spPr bwMode="auto">
            <a:xfrm>
              <a:off x="3504" y="1584"/>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44" name="Text Box 23"/>
            <p:cNvSpPr txBox="1">
              <a:spLocks noChangeArrowheads="1"/>
            </p:cNvSpPr>
            <p:nvPr/>
          </p:nvSpPr>
          <p:spPr bwMode="auto">
            <a:xfrm>
              <a:off x="3936" y="2169"/>
              <a:ext cx="305" cy="231"/>
            </a:xfrm>
            <a:prstGeom prst="rect">
              <a:avLst/>
            </a:prstGeom>
            <a:noFill/>
            <a:ln w="9525">
              <a:noFill/>
              <a:miter lim="800000"/>
              <a:headEnd/>
              <a:tailEnd/>
            </a:ln>
          </p:spPr>
          <p:txBody>
            <a:bodyPr wrap="none">
              <a:spAutoFit/>
            </a:bodyPr>
            <a:lstStyle/>
            <a:p>
              <a:r>
                <a:rPr lang="en-US" sz="1800">
                  <a:latin typeface="Arial" charset="0"/>
                </a:rPr>
                <a:t>N</a:t>
              </a:r>
              <a:r>
                <a:rPr lang="en-US" sz="1800" baseline="30000">
                  <a:latin typeface="Arial" charset="0"/>
                </a:rPr>
                <a:t>3-</a:t>
              </a:r>
              <a:endParaRPr lang="en-US" sz="1800">
                <a:latin typeface="Arial" charset="0"/>
              </a:endParaRPr>
            </a:p>
          </p:txBody>
        </p:sp>
      </p:grpSp>
      <p:grpSp>
        <p:nvGrpSpPr>
          <p:cNvPr id="9" name="Group 24"/>
          <p:cNvGrpSpPr>
            <a:grpSpLocks/>
          </p:cNvGrpSpPr>
          <p:nvPr/>
        </p:nvGrpSpPr>
        <p:grpSpPr bwMode="auto">
          <a:xfrm>
            <a:off x="609600" y="2590800"/>
            <a:ext cx="1295400" cy="762000"/>
            <a:chOff x="3120" y="3120"/>
            <a:chExt cx="816" cy="480"/>
          </a:xfrm>
        </p:grpSpPr>
        <p:sp>
          <p:nvSpPr>
            <p:cNvPr id="75841" name="Freeform 25"/>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5842" name="Text Box 26"/>
            <p:cNvSpPr txBox="1">
              <a:spLocks noChangeArrowheads="1"/>
            </p:cNvSpPr>
            <p:nvPr/>
          </p:nvSpPr>
          <p:spPr bwMode="auto">
            <a:xfrm>
              <a:off x="3168" y="3225"/>
              <a:ext cx="345" cy="231"/>
            </a:xfrm>
            <a:prstGeom prst="rect">
              <a:avLst/>
            </a:prstGeom>
            <a:noFill/>
            <a:ln w="9525">
              <a:noFill/>
              <a:miter lim="800000"/>
              <a:headEnd/>
              <a:tailEnd/>
            </a:ln>
          </p:spPr>
          <p:txBody>
            <a:bodyPr wrap="none">
              <a:spAutoFit/>
            </a:bodyPr>
            <a:lstStyle/>
            <a:p>
              <a:r>
                <a:rPr lang="en-US" sz="1800">
                  <a:latin typeface="Arial" charset="0"/>
                </a:rPr>
                <a:t>M</a:t>
              </a:r>
              <a:r>
                <a:rPr lang="en-US" sz="1800" baseline="30000">
                  <a:latin typeface="Arial" charset="0"/>
                </a:rPr>
                <a:t>1+</a:t>
              </a:r>
              <a:endParaRPr lang="en-US" sz="1800">
                <a:latin typeface="Arial" charset="0"/>
              </a:endParaRPr>
            </a:p>
          </p:txBody>
        </p:sp>
      </p:grpSp>
      <p:grpSp>
        <p:nvGrpSpPr>
          <p:cNvPr id="10" name="Group 27"/>
          <p:cNvGrpSpPr>
            <a:grpSpLocks/>
          </p:cNvGrpSpPr>
          <p:nvPr/>
        </p:nvGrpSpPr>
        <p:grpSpPr bwMode="auto">
          <a:xfrm>
            <a:off x="609600" y="4800600"/>
            <a:ext cx="1295400" cy="1524000"/>
            <a:chOff x="336" y="2160"/>
            <a:chExt cx="816" cy="960"/>
          </a:xfrm>
        </p:grpSpPr>
        <p:sp>
          <p:nvSpPr>
            <p:cNvPr id="75839" name="Freeform 28"/>
            <p:cNvSpPr>
              <a:spLocks/>
            </p:cNvSpPr>
            <p:nvPr/>
          </p:nvSpPr>
          <p:spPr bwMode="auto">
            <a:xfrm>
              <a:off x="336" y="216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5840" name="Text Box 29"/>
            <p:cNvSpPr txBox="1">
              <a:spLocks noChangeArrowheads="1"/>
            </p:cNvSpPr>
            <p:nvPr/>
          </p:nvSpPr>
          <p:spPr bwMode="auto">
            <a:xfrm>
              <a:off x="384" y="2496"/>
              <a:ext cx="425" cy="231"/>
            </a:xfrm>
            <a:prstGeom prst="rect">
              <a:avLst/>
            </a:prstGeom>
            <a:noFill/>
            <a:ln w="9525">
              <a:noFill/>
              <a:miter lim="800000"/>
              <a:headEnd/>
              <a:tailEnd/>
            </a:ln>
          </p:spPr>
          <p:txBody>
            <a:bodyPr wrap="none">
              <a:spAutoFit/>
            </a:bodyPr>
            <a:lstStyle/>
            <a:p>
              <a:r>
                <a:rPr lang="en-US" sz="1800">
                  <a:latin typeface="Arial" charset="0"/>
                </a:rPr>
                <a:t>Mg</a:t>
              </a:r>
              <a:r>
                <a:rPr lang="en-US" sz="1800" baseline="30000">
                  <a:latin typeface="Arial" charset="0"/>
                </a:rPr>
                <a:t>2+</a:t>
              </a:r>
              <a:endParaRPr lang="en-US" sz="1800">
                <a:latin typeface="Arial" charset="0"/>
              </a:endParaRPr>
            </a:p>
          </p:txBody>
        </p:sp>
      </p:grpSp>
      <p:grpSp>
        <p:nvGrpSpPr>
          <p:cNvPr id="11" name="Group 30"/>
          <p:cNvGrpSpPr>
            <a:grpSpLocks/>
          </p:cNvGrpSpPr>
          <p:nvPr/>
        </p:nvGrpSpPr>
        <p:grpSpPr bwMode="auto">
          <a:xfrm>
            <a:off x="1219200" y="4800600"/>
            <a:ext cx="1308100" cy="762000"/>
            <a:chOff x="720" y="288"/>
            <a:chExt cx="824" cy="480"/>
          </a:xfrm>
        </p:grpSpPr>
        <p:sp>
          <p:nvSpPr>
            <p:cNvPr id="75837" name="Freeform 31"/>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5838" name="Text Box 32"/>
            <p:cNvSpPr txBox="1">
              <a:spLocks noChangeArrowheads="1"/>
            </p:cNvSpPr>
            <p:nvPr/>
          </p:nvSpPr>
          <p:spPr bwMode="auto">
            <a:xfrm>
              <a:off x="1127" y="393"/>
              <a:ext cx="417" cy="231"/>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grpSp>
        <p:nvGrpSpPr>
          <p:cNvPr id="12" name="Group 33"/>
          <p:cNvGrpSpPr>
            <a:grpSpLocks/>
          </p:cNvGrpSpPr>
          <p:nvPr/>
        </p:nvGrpSpPr>
        <p:grpSpPr bwMode="auto">
          <a:xfrm>
            <a:off x="1219200" y="5562600"/>
            <a:ext cx="1308100" cy="762000"/>
            <a:chOff x="720" y="288"/>
            <a:chExt cx="824" cy="480"/>
          </a:xfrm>
        </p:grpSpPr>
        <p:sp>
          <p:nvSpPr>
            <p:cNvPr id="75835" name="Freeform 34"/>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5836" name="Text Box 35"/>
            <p:cNvSpPr txBox="1">
              <a:spLocks noChangeArrowheads="1"/>
            </p:cNvSpPr>
            <p:nvPr/>
          </p:nvSpPr>
          <p:spPr bwMode="auto">
            <a:xfrm>
              <a:off x="1127" y="393"/>
              <a:ext cx="417" cy="231"/>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grpSp>
        <p:nvGrpSpPr>
          <p:cNvPr id="13" name="Group 36"/>
          <p:cNvGrpSpPr>
            <a:grpSpLocks/>
          </p:cNvGrpSpPr>
          <p:nvPr/>
        </p:nvGrpSpPr>
        <p:grpSpPr bwMode="auto">
          <a:xfrm>
            <a:off x="6019800" y="1752600"/>
            <a:ext cx="1295400" cy="2286000"/>
            <a:chOff x="3504" y="1584"/>
            <a:chExt cx="816" cy="1440"/>
          </a:xfrm>
        </p:grpSpPr>
        <p:sp>
          <p:nvSpPr>
            <p:cNvPr id="75833" name="Freeform 37"/>
            <p:cNvSpPr>
              <a:spLocks/>
            </p:cNvSpPr>
            <p:nvPr/>
          </p:nvSpPr>
          <p:spPr bwMode="auto">
            <a:xfrm>
              <a:off x="3504" y="1584"/>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34" name="Text Box 38"/>
            <p:cNvSpPr txBox="1">
              <a:spLocks noChangeArrowheads="1"/>
            </p:cNvSpPr>
            <p:nvPr/>
          </p:nvSpPr>
          <p:spPr bwMode="auto">
            <a:xfrm>
              <a:off x="3936" y="2169"/>
              <a:ext cx="305" cy="231"/>
            </a:xfrm>
            <a:prstGeom prst="rect">
              <a:avLst/>
            </a:prstGeom>
            <a:noFill/>
            <a:ln w="9525">
              <a:noFill/>
              <a:miter lim="800000"/>
              <a:headEnd/>
              <a:tailEnd/>
            </a:ln>
          </p:spPr>
          <p:txBody>
            <a:bodyPr wrap="none">
              <a:spAutoFit/>
            </a:bodyPr>
            <a:lstStyle/>
            <a:p>
              <a:r>
                <a:rPr lang="en-US" sz="1800">
                  <a:latin typeface="Arial" charset="0"/>
                </a:rPr>
                <a:t>N</a:t>
              </a:r>
              <a:r>
                <a:rPr lang="en-US" sz="1800" baseline="30000">
                  <a:latin typeface="Arial" charset="0"/>
                </a:rPr>
                <a:t>3-</a:t>
              </a:r>
              <a:endParaRPr lang="en-US" sz="1800">
                <a:latin typeface="Arial" charset="0"/>
              </a:endParaRPr>
            </a:p>
          </p:txBody>
        </p:sp>
      </p:grpSp>
      <p:grpSp>
        <p:nvGrpSpPr>
          <p:cNvPr id="14" name="Group 39"/>
          <p:cNvGrpSpPr>
            <a:grpSpLocks noChangeAspect="1"/>
          </p:cNvGrpSpPr>
          <p:nvPr/>
        </p:nvGrpSpPr>
        <p:grpSpPr bwMode="auto">
          <a:xfrm>
            <a:off x="7680325" y="990600"/>
            <a:ext cx="777875" cy="1828800"/>
            <a:chOff x="4560" y="1104"/>
            <a:chExt cx="408" cy="960"/>
          </a:xfrm>
        </p:grpSpPr>
        <p:sp>
          <p:nvSpPr>
            <p:cNvPr id="75831" name="Freeform 40"/>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5832" name="Text Box 41"/>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15" name="Group 42"/>
          <p:cNvGrpSpPr>
            <a:grpSpLocks noChangeAspect="1"/>
          </p:cNvGrpSpPr>
          <p:nvPr/>
        </p:nvGrpSpPr>
        <p:grpSpPr bwMode="auto">
          <a:xfrm>
            <a:off x="8061325" y="990600"/>
            <a:ext cx="777875" cy="1371600"/>
            <a:chOff x="4944" y="1104"/>
            <a:chExt cx="408" cy="720"/>
          </a:xfrm>
        </p:grpSpPr>
        <p:sp>
          <p:nvSpPr>
            <p:cNvPr id="75829" name="Freeform 43"/>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30" name="Text Box 44"/>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16" name="Group 45"/>
          <p:cNvGrpSpPr>
            <a:grpSpLocks noChangeAspect="1"/>
          </p:cNvGrpSpPr>
          <p:nvPr/>
        </p:nvGrpSpPr>
        <p:grpSpPr bwMode="auto">
          <a:xfrm>
            <a:off x="8061325" y="2362200"/>
            <a:ext cx="777875" cy="1371600"/>
            <a:chOff x="4944" y="1104"/>
            <a:chExt cx="408" cy="720"/>
          </a:xfrm>
        </p:grpSpPr>
        <p:sp>
          <p:nvSpPr>
            <p:cNvPr id="75827" name="Freeform 46"/>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28" name="Text Box 47"/>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17" name="Group 48"/>
          <p:cNvGrpSpPr>
            <a:grpSpLocks noChangeAspect="1"/>
          </p:cNvGrpSpPr>
          <p:nvPr/>
        </p:nvGrpSpPr>
        <p:grpSpPr bwMode="auto">
          <a:xfrm>
            <a:off x="7680325" y="2819400"/>
            <a:ext cx="777875" cy="1828800"/>
            <a:chOff x="4560" y="1104"/>
            <a:chExt cx="408" cy="960"/>
          </a:xfrm>
        </p:grpSpPr>
        <p:sp>
          <p:nvSpPr>
            <p:cNvPr id="75825" name="Freeform 49"/>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5826" name="Text Box 50"/>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18" name="Group 51"/>
          <p:cNvGrpSpPr>
            <a:grpSpLocks noChangeAspect="1"/>
          </p:cNvGrpSpPr>
          <p:nvPr/>
        </p:nvGrpSpPr>
        <p:grpSpPr bwMode="auto">
          <a:xfrm>
            <a:off x="8061325" y="3733800"/>
            <a:ext cx="777875" cy="1371600"/>
            <a:chOff x="4944" y="1104"/>
            <a:chExt cx="408" cy="720"/>
          </a:xfrm>
        </p:grpSpPr>
        <p:sp>
          <p:nvSpPr>
            <p:cNvPr id="75823" name="Freeform 52"/>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24" name="Text Box 53"/>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19" name="Group 54"/>
          <p:cNvGrpSpPr>
            <a:grpSpLocks noChangeAspect="1"/>
          </p:cNvGrpSpPr>
          <p:nvPr/>
        </p:nvGrpSpPr>
        <p:grpSpPr bwMode="auto">
          <a:xfrm>
            <a:off x="7680325" y="4648200"/>
            <a:ext cx="777875" cy="1828800"/>
            <a:chOff x="4560" y="1104"/>
            <a:chExt cx="408" cy="960"/>
          </a:xfrm>
        </p:grpSpPr>
        <p:sp>
          <p:nvSpPr>
            <p:cNvPr id="75821" name="Freeform 55"/>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5822" name="Text Box 56"/>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20" name="Group 57"/>
          <p:cNvGrpSpPr>
            <a:grpSpLocks noChangeAspect="1"/>
          </p:cNvGrpSpPr>
          <p:nvPr/>
        </p:nvGrpSpPr>
        <p:grpSpPr bwMode="auto">
          <a:xfrm>
            <a:off x="8061325" y="5105400"/>
            <a:ext cx="777875" cy="1371600"/>
            <a:chOff x="4944" y="1104"/>
            <a:chExt cx="408" cy="720"/>
          </a:xfrm>
        </p:grpSpPr>
        <p:sp>
          <p:nvSpPr>
            <p:cNvPr id="75819" name="Freeform 58"/>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5820" name="Text Box 59"/>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21" name="Group 60"/>
          <p:cNvGrpSpPr>
            <a:grpSpLocks/>
          </p:cNvGrpSpPr>
          <p:nvPr/>
        </p:nvGrpSpPr>
        <p:grpSpPr bwMode="auto">
          <a:xfrm>
            <a:off x="3733800" y="4191000"/>
            <a:ext cx="1295400" cy="1524000"/>
            <a:chOff x="2352" y="2640"/>
            <a:chExt cx="816" cy="960"/>
          </a:xfrm>
        </p:grpSpPr>
        <p:sp>
          <p:nvSpPr>
            <p:cNvPr id="75817" name="Text Box 61"/>
            <p:cNvSpPr txBox="1">
              <a:spLocks noChangeArrowheads="1"/>
            </p:cNvSpPr>
            <p:nvPr/>
          </p:nvSpPr>
          <p:spPr bwMode="auto">
            <a:xfrm>
              <a:off x="2784" y="2880"/>
              <a:ext cx="331" cy="480"/>
            </a:xfrm>
            <a:prstGeom prst="rect">
              <a:avLst/>
            </a:prstGeom>
            <a:noFill/>
            <a:ln w="9525">
              <a:noFill/>
              <a:miter lim="800000"/>
              <a:headEnd/>
              <a:tailEnd/>
            </a:ln>
          </p:spPr>
          <p:txBody>
            <a:bodyPr wrap="none">
              <a:spAutoFit/>
            </a:bodyPr>
            <a:lstStyle/>
            <a:p>
              <a:r>
                <a:rPr lang="en-US" sz="4400" b="1">
                  <a:solidFill>
                    <a:srgbClr val="9BCDFF"/>
                  </a:solidFill>
                  <a:latin typeface="Arial" charset="0"/>
                </a:rPr>
                <a:t>?</a:t>
              </a:r>
            </a:p>
          </p:txBody>
        </p:sp>
        <p:sp>
          <p:nvSpPr>
            <p:cNvPr id="75818" name="Freeform 62"/>
            <p:cNvSpPr>
              <a:spLocks/>
            </p:cNvSpPr>
            <p:nvPr/>
          </p:nvSpPr>
          <p:spPr bwMode="auto">
            <a:xfrm>
              <a:off x="2352" y="2640"/>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noFill/>
            <a:ln w="9525">
              <a:solidFill>
                <a:schemeClr val="tx1"/>
              </a:solidFill>
              <a:prstDash val="dash"/>
              <a:round/>
              <a:headEnd/>
              <a:tailEnd/>
            </a:ln>
          </p:spPr>
          <p:txBody>
            <a:bodyPr/>
            <a:lstStyle/>
            <a:p>
              <a:endParaRPr lang="en-US"/>
            </a:p>
          </p:txBody>
        </p:sp>
      </p:grpSp>
      <p:sp>
        <p:nvSpPr>
          <p:cNvPr id="131135" name="Text Box 63"/>
          <p:cNvSpPr txBox="1">
            <a:spLocks noChangeArrowheads="1"/>
          </p:cNvSpPr>
          <p:nvPr/>
        </p:nvSpPr>
        <p:spPr bwMode="auto">
          <a:xfrm>
            <a:off x="1604963" y="3538538"/>
            <a:ext cx="909637" cy="274637"/>
          </a:xfrm>
          <a:prstGeom prst="rect">
            <a:avLst/>
          </a:prstGeom>
          <a:noFill/>
          <a:ln w="9525">
            <a:noFill/>
            <a:miter lim="800000"/>
            <a:headEnd/>
            <a:tailEnd/>
          </a:ln>
        </p:spPr>
        <p:txBody>
          <a:bodyPr wrap="none">
            <a:spAutoFit/>
          </a:bodyPr>
          <a:lstStyle/>
          <a:p>
            <a:r>
              <a:rPr lang="en-US" sz="1200">
                <a:latin typeface="Arial" charset="0"/>
              </a:rPr>
              <a:t>(nonmetal)</a:t>
            </a:r>
          </a:p>
        </p:txBody>
      </p:sp>
      <p:grpSp>
        <p:nvGrpSpPr>
          <p:cNvPr id="22" name="Group 64"/>
          <p:cNvGrpSpPr>
            <a:grpSpLocks/>
          </p:cNvGrpSpPr>
          <p:nvPr/>
        </p:nvGrpSpPr>
        <p:grpSpPr bwMode="auto">
          <a:xfrm>
            <a:off x="609600" y="3352800"/>
            <a:ext cx="1295400" cy="762000"/>
            <a:chOff x="384" y="2112"/>
            <a:chExt cx="816" cy="480"/>
          </a:xfrm>
        </p:grpSpPr>
        <p:grpSp>
          <p:nvGrpSpPr>
            <p:cNvPr id="75813" name="Group 65"/>
            <p:cNvGrpSpPr>
              <a:grpSpLocks/>
            </p:cNvGrpSpPr>
            <p:nvPr/>
          </p:nvGrpSpPr>
          <p:grpSpPr bwMode="auto">
            <a:xfrm>
              <a:off x="384" y="2112"/>
              <a:ext cx="816" cy="480"/>
              <a:chOff x="3120" y="3120"/>
              <a:chExt cx="816" cy="480"/>
            </a:xfrm>
          </p:grpSpPr>
          <p:sp>
            <p:nvSpPr>
              <p:cNvPr id="75815" name="Freeform 66"/>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5816" name="Text Box 67"/>
              <p:cNvSpPr txBox="1">
                <a:spLocks noChangeArrowheads="1"/>
              </p:cNvSpPr>
              <p:nvPr/>
            </p:nvSpPr>
            <p:spPr bwMode="auto">
              <a:xfrm>
                <a:off x="3168" y="3225"/>
                <a:ext cx="345" cy="231"/>
              </a:xfrm>
              <a:prstGeom prst="rect">
                <a:avLst/>
              </a:prstGeom>
              <a:noFill/>
              <a:ln w="9525">
                <a:noFill/>
                <a:miter lim="800000"/>
                <a:headEnd/>
                <a:tailEnd/>
              </a:ln>
            </p:spPr>
            <p:txBody>
              <a:bodyPr wrap="none">
                <a:spAutoFit/>
              </a:bodyPr>
              <a:lstStyle/>
              <a:p>
                <a:r>
                  <a:rPr lang="en-US" sz="1800">
                    <a:latin typeface="Arial" charset="0"/>
                  </a:rPr>
                  <a:t>M</a:t>
                </a:r>
                <a:r>
                  <a:rPr lang="en-US" sz="1800" baseline="30000">
                    <a:latin typeface="Arial" charset="0"/>
                  </a:rPr>
                  <a:t>1+</a:t>
                </a:r>
                <a:endParaRPr lang="en-US" sz="1800">
                  <a:latin typeface="Arial" charset="0"/>
                </a:endParaRPr>
              </a:p>
            </p:txBody>
          </p:sp>
        </p:grpSp>
        <p:sp>
          <p:nvSpPr>
            <p:cNvPr id="75814" name="Text Box 68"/>
            <p:cNvSpPr txBox="1">
              <a:spLocks noChangeArrowheads="1"/>
            </p:cNvSpPr>
            <p:nvPr/>
          </p:nvSpPr>
          <p:spPr bwMode="auto">
            <a:xfrm>
              <a:off x="384" y="2371"/>
              <a:ext cx="414" cy="173"/>
            </a:xfrm>
            <a:prstGeom prst="rect">
              <a:avLst/>
            </a:prstGeom>
            <a:noFill/>
            <a:ln w="9525">
              <a:noFill/>
              <a:miter lim="800000"/>
              <a:headEnd/>
              <a:tailEnd/>
            </a:ln>
          </p:spPr>
          <p:txBody>
            <a:bodyPr wrap="none">
              <a:spAutoFit/>
            </a:bodyPr>
            <a:lstStyle/>
            <a:p>
              <a:r>
                <a:rPr lang="en-US" sz="1200">
                  <a:latin typeface="Arial" charset="0"/>
                </a:rPr>
                <a:t>(metal)</a:t>
              </a:r>
            </a:p>
          </p:txBody>
        </p:sp>
      </p:grpSp>
      <p:sp>
        <p:nvSpPr>
          <p:cNvPr id="131141" name="Text Box 69"/>
          <p:cNvSpPr txBox="1">
            <a:spLocks noChangeArrowheads="1"/>
          </p:cNvSpPr>
          <p:nvPr/>
        </p:nvSpPr>
        <p:spPr bwMode="auto">
          <a:xfrm>
            <a:off x="5667375" y="5029200"/>
            <a:ext cx="1444625" cy="366713"/>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4+</a:t>
            </a:r>
            <a:r>
              <a:rPr lang="en-US" sz="1800">
                <a:latin typeface="Arial" charset="0"/>
              </a:rPr>
              <a:t>        N</a:t>
            </a:r>
            <a:r>
              <a:rPr lang="en-US" sz="1800" baseline="30000">
                <a:latin typeface="Arial" charset="0"/>
              </a:rPr>
              <a:t>3-</a:t>
            </a:r>
          </a:p>
        </p:txBody>
      </p:sp>
      <p:sp>
        <p:nvSpPr>
          <p:cNvPr id="131142" name="Text Box 70"/>
          <p:cNvSpPr txBox="1">
            <a:spLocks noChangeArrowheads="1"/>
          </p:cNvSpPr>
          <p:nvPr/>
        </p:nvSpPr>
        <p:spPr bwMode="auto">
          <a:xfrm>
            <a:off x="609600" y="3001963"/>
            <a:ext cx="657225" cy="274637"/>
          </a:xfrm>
          <a:prstGeom prst="rect">
            <a:avLst/>
          </a:prstGeom>
          <a:noFill/>
          <a:ln w="9525">
            <a:noFill/>
            <a:miter lim="800000"/>
            <a:headEnd/>
            <a:tailEnd/>
          </a:ln>
        </p:spPr>
        <p:txBody>
          <a:bodyPr wrap="none">
            <a:spAutoFit/>
          </a:bodyPr>
          <a:lstStyle/>
          <a:p>
            <a:r>
              <a:rPr lang="en-US" sz="1200">
                <a:latin typeface="Arial" charset="0"/>
              </a:rPr>
              <a:t>(metal)</a:t>
            </a:r>
          </a:p>
        </p:txBody>
      </p:sp>
      <p:grpSp>
        <p:nvGrpSpPr>
          <p:cNvPr id="24" name="Group 71"/>
          <p:cNvGrpSpPr>
            <a:grpSpLocks/>
          </p:cNvGrpSpPr>
          <p:nvPr/>
        </p:nvGrpSpPr>
        <p:grpSpPr bwMode="auto">
          <a:xfrm>
            <a:off x="609600" y="2590800"/>
            <a:ext cx="1295400" cy="1524000"/>
            <a:chOff x="240" y="1632"/>
            <a:chExt cx="816" cy="960"/>
          </a:xfrm>
        </p:grpSpPr>
        <p:sp>
          <p:nvSpPr>
            <p:cNvPr id="75808" name="Text Box 72"/>
            <p:cNvSpPr txBox="1">
              <a:spLocks noChangeArrowheads="1"/>
            </p:cNvSpPr>
            <p:nvPr/>
          </p:nvSpPr>
          <p:spPr bwMode="auto">
            <a:xfrm>
              <a:off x="384" y="1872"/>
              <a:ext cx="414" cy="173"/>
            </a:xfrm>
            <a:prstGeom prst="rect">
              <a:avLst/>
            </a:prstGeom>
            <a:noFill/>
            <a:ln w="9525">
              <a:noFill/>
              <a:miter lim="800000"/>
              <a:headEnd/>
              <a:tailEnd/>
            </a:ln>
          </p:spPr>
          <p:txBody>
            <a:bodyPr wrap="none">
              <a:spAutoFit/>
            </a:bodyPr>
            <a:lstStyle/>
            <a:p>
              <a:r>
                <a:rPr lang="en-US" sz="1200">
                  <a:latin typeface="Arial" charset="0"/>
                </a:rPr>
                <a:t>(metal)</a:t>
              </a:r>
            </a:p>
          </p:txBody>
        </p:sp>
        <p:grpSp>
          <p:nvGrpSpPr>
            <p:cNvPr id="75809" name="Group 73"/>
            <p:cNvGrpSpPr>
              <a:grpSpLocks/>
            </p:cNvGrpSpPr>
            <p:nvPr/>
          </p:nvGrpSpPr>
          <p:grpSpPr bwMode="auto">
            <a:xfrm>
              <a:off x="240" y="1632"/>
              <a:ext cx="816" cy="960"/>
              <a:chOff x="336" y="2160"/>
              <a:chExt cx="816" cy="960"/>
            </a:xfrm>
          </p:grpSpPr>
          <p:sp>
            <p:nvSpPr>
              <p:cNvPr id="75811" name="Freeform 74"/>
              <p:cNvSpPr>
                <a:spLocks/>
              </p:cNvSpPr>
              <p:nvPr/>
            </p:nvSpPr>
            <p:spPr bwMode="auto">
              <a:xfrm>
                <a:off x="336" y="216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5812" name="Text Box 75"/>
              <p:cNvSpPr txBox="1">
                <a:spLocks noChangeArrowheads="1"/>
              </p:cNvSpPr>
              <p:nvPr/>
            </p:nvSpPr>
            <p:spPr bwMode="auto">
              <a:xfrm>
                <a:off x="384" y="2496"/>
                <a:ext cx="345" cy="231"/>
              </a:xfrm>
              <a:prstGeom prst="rect">
                <a:avLst/>
              </a:prstGeom>
              <a:noFill/>
              <a:ln w="9525">
                <a:noFill/>
                <a:miter lim="800000"/>
                <a:headEnd/>
                <a:tailEnd/>
              </a:ln>
            </p:spPr>
            <p:txBody>
              <a:bodyPr wrap="none">
                <a:spAutoFit/>
              </a:bodyPr>
              <a:lstStyle/>
              <a:p>
                <a:r>
                  <a:rPr lang="en-US" sz="1800">
                    <a:latin typeface="Arial" charset="0"/>
                  </a:rPr>
                  <a:t>M</a:t>
                </a:r>
                <a:r>
                  <a:rPr lang="en-US" sz="1800" baseline="30000">
                    <a:latin typeface="Arial" charset="0"/>
                  </a:rPr>
                  <a:t>2+</a:t>
                </a:r>
                <a:endParaRPr lang="en-US" sz="1800">
                  <a:latin typeface="Arial" charset="0"/>
                </a:endParaRPr>
              </a:p>
            </p:txBody>
          </p:sp>
        </p:grpSp>
        <p:sp>
          <p:nvSpPr>
            <p:cNvPr id="75810" name="Text Box 76"/>
            <p:cNvSpPr txBox="1">
              <a:spLocks noChangeArrowheads="1"/>
            </p:cNvSpPr>
            <p:nvPr/>
          </p:nvSpPr>
          <p:spPr bwMode="auto">
            <a:xfrm>
              <a:off x="240" y="2229"/>
              <a:ext cx="414" cy="173"/>
            </a:xfrm>
            <a:prstGeom prst="rect">
              <a:avLst/>
            </a:prstGeom>
            <a:noFill/>
            <a:ln w="9525">
              <a:noFill/>
              <a:miter lim="800000"/>
              <a:headEnd/>
              <a:tailEnd/>
            </a:ln>
          </p:spPr>
          <p:txBody>
            <a:bodyPr wrap="none">
              <a:spAutoFit/>
            </a:bodyPr>
            <a:lstStyle/>
            <a:p>
              <a:r>
                <a:rPr lang="en-US" sz="1200">
                  <a:latin typeface="Arial" charset="0"/>
                </a:rPr>
                <a:t>(metal)</a:t>
              </a:r>
            </a:p>
          </p:txBody>
        </p:sp>
      </p:grpSp>
      <p:sp>
        <p:nvSpPr>
          <p:cNvPr id="131149" name="Text Box 77"/>
          <p:cNvSpPr txBox="1">
            <a:spLocks noChangeArrowheads="1"/>
          </p:cNvSpPr>
          <p:nvPr/>
        </p:nvSpPr>
        <p:spPr bwMode="auto">
          <a:xfrm>
            <a:off x="5908675" y="5446713"/>
            <a:ext cx="796925" cy="366712"/>
          </a:xfrm>
          <a:prstGeom prst="rect">
            <a:avLst/>
          </a:prstGeom>
          <a:noFill/>
          <a:ln w="9525">
            <a:noFill/>
            <a:miter lim="800000"/>
            <a:headEnd/>
            <a:tailEnd/>
          </a:ln>
        </p:spPr>
        <p:txBody>
          <a:bodyPr wrap="none">
            <a:spAutoFit/>
          </a:bodyPr>
          <a:lstStyle/>
          <a:p>
            <a:r>
              <a:rPr lang="en-US" sz="1800">
                <a:latin typeface="Arial" charset="0"/>
              </a:rPr>
              <a:t>Pb</a:t>
            </a:r>
            <a:r>
              <a:rPr lang="en-US" sz="1800" baseline="-25000">
                <a:latin typeface="Arial" charset="0"/>
              </a:rPr>
              <a:t>3</a:t>
            </a:r>
            <a:r>
              <a:rPr lang="en-US" sz="1800">
                <a:latin typeface="Arial" charset="0"/>
              </a:rPr>
              <a:t>N</a:t>
            </a:r>
            <a:r>
              <a:rPr lang="en-US" sz="1800" baseline="-25000">
                <a:latin typeface="Arial" charset="0"/>
              </a:rPr>
              <a:t>4</a:t>
            </a:r>
          </a:p>
        </p:txBody>
      </p:sp>
      <p:sp>
        <p:nvSpPr>
          <p:cNvPr id="131150" name="Text Box 78"/>
          <p:cNvSpPr txBox="1">
            <a:spLocks noChangeArrowheads="1"/>
          </p:cNvSpPr>
          <p:nvPr/>
        </p:nvSpPr>
        <p:spPr bwMode="auto">
          <a:xfrm>
            <a:off x="5505450" y="5805488"/>
            <a:ext cx="1733550" cy="366712"/>
          </a:xfrm>
          <a:prstGeom prst="rect">
            <a:avLst/>
          </a:prstGeom>
          <a:noFill/>
          <a:ln w="9525">
            <a:noFill/>
            <a:miter lim="800000"/>
            <a:headEnd/>
            <a:tailEnd/>
          </a:ln>
        </p:spPr>
        <p:txBody>
          <a:bodyPr wrap="none">
            <a:spAutoFit/>
          </a:bodyPr>
          <a:lstStyle/>
          <a:p>
            <a:r>
              <a:rPr lang="en-US" sz="1800">
                <a:latin typeface="Arial" charset="0"/>
              </a:rPr>
              <a:t>lead (IV) nitride</a:t>
            </a:r>
          </a:p>
        </p:txBody>
      </p:sp>
      <p:sp>
        <p:nvSpPr>
          <p:cNvPr id="131151" name="Text Box 79"/>
          <p:cNvSpPr txBox="1">
            <a:spLocks noChangeArrowheads="1"/>
          </p:cNvSpPr>
          <p:nvPr/>
        </p:nvSpPr>
        <p:spPr bwMode="auto">
          <a:xfrm>
            <a:off x="6232525" y="6056313"/>
            <a:ext cx="387350" cy="366712"/>
          </a:xfrm>
          <a:prstGeom prst="rect">
            <a:avLst/>
          </a:prstGeom>
          <a:noFill/>
          <a:ln w="9525">
            <a:noFill/>
            <a:miter lim="800000"/>
            <a:headEnd/>
            <a:tailEnd/>
          </a:ln>
        </p:spPr>
        <p:txBody>
          <a:bodyPr wrap="none">
            <a:spAutoFit/>
          </a:bodyPr>
          <a:lstStyle/>
          <a:p>
            <a:r>
              <a:rPr lang="en-US" sz="1800">
                <a:latin typeface="Arial" charset="0"/>
              </a:rPr>
              <a:t>or</a:t>
            </a:r>
          </a:p>
        </p:txBody>
      </p:sp>
      <p:sp>
        <p:nvSpPr>
          <p:cNvPr id="131152" name="Text Box 80"/>
          <p:cNvSpPr txBox="1">
            <a:spLocks noChangeArrowheads="1"/>
          </p:cNvSpPr>
          <p:nvPr/>
        </p:nvSpPr>
        <p:spPr bwMode="auto">
          <a:xfrm>
            <a:off x="5562600" y="6284913"/>
            <a:ext cx="1657350" cy="366712"/>
          </a:xfrm>
          <a:prstGeom prst="rect">
            <a:avLst/>
          </a:prstGeom>
          <a:noFill/>
          <a:ln w="9525">
            <a:noFill/>
            <a:miter lim="800000"/>
            <a:headEnd/>
            <a:tailEnd/>
          </a:ln>
        </p:spPr>
        <p:txBody>
          <a:bodyPr wrap="none">
            <a:spAutoFit/>
          </a:bodyPr>
          <a:lstStyle/>
          <a:p>
            <a:r>
              <a:rPr lang="en-US" sz="1800">
                <a:latin typeface="Arial" charset="0"/>
              </a:rPr>
              <a:t>plumbic nitride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11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1135"/>
                                        </p:tgtEl>
                                        <p:attrNameLst>
                                          <p:attrName>style.visibility</p:attrName>
                                        </p:attrNameLst>
                                      </p:cBhvr>
                                      <p:to>
                                        <p:strVal val="visible"/>
                                      </p:to>
                                    </p:set>
                                    <p:animEffect transition="in" filter="fade">
                                      <p:cBhvr>
                                        <p:cTn id="44" dur="2000"/>
                                        <p:tgtEl>
                                          <p:spTgt spid="13113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dissolv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56" presetClass="entr" presetSubtype="0" fill="hold" grpId="0" nodeType="clickEffect">
                                  <p:stCondLst>
                                    <p:cond delay="0"/>
                                  </p:stCondLst>
                                  <p:iterate type="lt">
                                    <p:tmPct val="10000"/>
                                  </p:iterate>
                                  <p:childTnLst>
                                    <p:set>
                                      <p:cBhvr>
                                        <p:cTn id="80" dur="1" fill="hold">
                                          <p:stCondLst>
                                            <p:cond delay="0"/>
                                          </p:stCondLst>
                                        </p:cTn>
                                        <p:tgtEl>
                                          <p:spTgt spid="131141"/>
                                        </p:tgtEl>
                                        <p:attrNameLst>
                                          <p:attrName>style.visibility</p:attrName>
                                        </p:attrNameLst>
                                      </p:cBhvr>
                                      <p:to>
                                        <p:strVal val="visible"/>
                                      </p:to>
                                    </p:set>
                                    <p:anim by="(-#ppt_w*2)" calcmode="lin" valueType="num">
                                      <p:cBhvr rctx="PPT">
                                        <p:cTn id="81" dur="500" autoRev="1" fill="hold">
                                          <p:stCondLst>
                                            <p:cond delay="0"/>
                                          </p:stCondLst>
                                        </p:cTn>
                                        <p:tgtEl>
                                          <p:spTgt spid="131141"/>
                                        </p:tgtEl>
                                        <p:attrNameLst>
                                          <p:attrName>ppt_w</p:attrName>
                                        </p:attrNameLst>
                                      </p:cBhvr>
                                    </p:anim>
                                    <p:anim by="(#ppt_w*0.50)" calcmode="lin" valueType="num">
                                      <p:cBhvr>
                                        <p:cTn id="82" dur="500" decel="50000" autoRev="1" fill="hold">
                                          <p:stCondLst>
                                            <p:cond delay="0"/>
                                          </p:stCondLst>
                                        </p:cTn>
                                        <p:tgtEl>
                                          <p:spTgt spid="131141"/>
                                        </p:tgtEl>
                                        <p:attrNameLst>
                                          <p:attrName>ppt_x</p:attrName>
                                        </p:attrNameLst>
                                      </p:cBhvr>
                                    </p:anim>
                                    <p:anim from="(-#ppt_h/2)" to="(#ppt_y)" calcmode="lin" valueType="num">
                                      <p:cBhvr>
                                        <p:cTn id="83" dur="1000" fill="hold">
                                          <p:stCondLst>
                                            <p:cond delay="0"/>
                                          </p:stCondLst>
                                        </p:cTn>
                                        <p:tgtEl>
                                          <p:spTgt spid="131141"/>
                                        </p:tgtEl>
                                        <p:attrNameLst>
                                          <p:attrName>ppt_y</p:attrName>
                                        </p:attrNameLst>
                                      </p:cBhvr>
                                    </p:anim>
                                    <p:animRot by="21600000">
                                      <p:cBhvr>
                                        <p:cTn id="84" dur="1000" fill="hold">
                                          <p:stCondLst>
                                            <p:cond delay="0"/>
                                          </p:stCondLst>
                                        </p:cTn>
                                        <p:tgtEl>
                                          <p:spTgt spid="131141"/>
                                        </p:tgtEl>
                                        <p:attrNameLst>
                                          <p:attrName>r</p:attrName>
                                        </p:attrNameLst>
                                      </p:cBhvr>
                                    </p:animRot>
                                  </p:childTnLst>
                                </p:cTn>
                              </p:par>
                              <p:par>
                                <p:cTn id="85" presetID="53" presetClass="entr" presetSubtype="0" fill="hold" nodeType="withEffect">
                                  <p:stCondLst>
                                    <p:cond delay="100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par>
                                <p:cTn id="90" presetID="53" presetClass="entr" presetSubtype="0" fill="hold" nodeType="withEffect">
                                  <p:stCondLst>
                                    <p:cond delay="1000"/>
                                  </p:stCondLst>
                                  <p:childTnLst>
                                    <p:set>
                                      <p:cBhvr>
                                        <p:cTn id="91" dur="1" fill="hold">
                                          <p:stCondLst>
                                            <p:cond delay="0"/>
                                          </p:stCondLst>
                                        </p:cTn>
                                        <p:tgtEl>
                                          <p:spTgt spid="13"/>
                                        </p:tgtEl>
                                        <p:attrNameLst>
                                          <p:attrName>style.visibility</p:attrName>
                                        </p:attrNameLst>
                                      </p:cBhvr>
                                      <p:to>
                                        <p:strVal val="visible"/>
                                      </p:to>
                                    </p:set>
                                    <p:anim calcmode="lin" valueType="num">
                                      <p:cBhvr>
                                        <p:cTn id="92" dur="500" fill="hold"/>
                                        <p:tgtEl>
                                          <p:spTgt spid="13"/>
                                        </p:tgtEl>
                                        <p:attrNameLst>
                                          <p:attrName>ppt_w</p:attrName>
                                        </p:attrNameLst>
                                      </p:cBhvr>
                                      <p:tavLst>
                                        <p:tav tm="0">
                                          <p:val>
                                            <p:fltVal val="0"/>
                                          </p:val>
                                        </p:tav>
                                        <p:tav tm="100000">
                                          <p:val>
                                            <p:strVal val="#ppt_w"/>
                                          </p:val>
                                        </p:tav>
                                      </p:tavLst>
                                    </p:anim>
                                    <p:anim calcmode="lin" valueType="num">
                                      <p:cBhvr>
                                        <p:cTn id="93" dur="500" fill="hold"/>
                                        <p:tgtEl>
                                          <p:spTgt spid="13"/>
                                        </p:tgtEl>
                                        <p:attrNameLst>
                                          <p:attrName>ppt_h</p:attrName>
                                        </p:attrNameLst>
                                      </p:cBhvr>
                                      <p:tavLst>
                                        <p:tav tm="0">
                                          <p:val>
                                            <p:fltVal val="0"/>
                                          </p:val>
                                        </p:tav>
                                        <p:tav tm="100000">
                                          <p:val>
                                            <p:strVal val="#ppt_h"/>
                                          </p:val>
                                        </p:tav>
                                      </p:tavLst>
                                    </p:anim>
                                    <p:animEffect transition="in" filter="fade">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2000"/>
                                        <p:tgtEl>
                                          <p:spTgt spid="14"/>
                                        </p:tgtEl>
                                      </p:cBhvr>
                                    </p:animEffect>
                                  </p:childTnLst>
                                </p:cTn>
                              </p:par>
                              <p:par>
                                <p:cTn id="100" presetID="9" presetClass="emph" presetSubtype="0" nodeType="withEffect">
                                  <p:stCondLst>
                                    <p:cond delay="0"/>
                                  </p:stCondLst>
                                  <p:childTnLst>
                                    <p:set>
                                      <p:cBhvr rctx="PPT">
                                        <p:cTn id="101" dur="indefinite"/>
                                        <p:tgtEl>
                                          <p:spTgt spid="5"/>
                                        </p:tgtEl>
                                        <p:attrNameLst>
                                          <p:attrName>style.opacity</p:attrName>
                                        </p:attrNameLst>
                                      </p:cBhvr>
                                      <p:to>
                                        <p:fltVal val="0.5"/>
                                      </p:to>
                                    </p:set>
                                    <p:animEffect filter="image" prLst="opacity: 0.5">
                                      <p:cBhvr rctx="IE">
                                        <p:cTn id="102" dur="indefinite"/>
                                        <p:tgtEl>
                                          <p:spTgt spid="5"/>
                                        </p:tgtEl>
                                      </p:cBhvr>
                                    </p:animEffect>
                                  </p:childTnLst>
                                </p:cTn>
                              </p:par>
                              <p:par>
                                <p:cTn id="103" presetID="9" presetClass="emph" presetSubtype="0" nodeType="withEffect">
                                  <p:stCondLst>
                                    <p:cond delay="0"/>
                                  </p:stCondLst>
                                  <p:childTnLst>
                                    <p:set>
                                      <p:cBhvr rctx="PPT">
                                        <p:cTn id="104" dur="indefinite"/>
                                        <p:tgtEl>
                                          <p:spTgt spid="13"/>
                                        </p:tgtEl>
                                        <p:attrNameLst>
                                          <p:attrName>style.opacity</p:attrName>
                                        </p:attrNameLst>
                                      </p:cBhvr>
                                      <p:to>
                                        <p:fltVal val="0.5"/>
                                      </p:to>
                                    </p:set>
                                    <p:animEffect filter="image" prLst="opacity: 0.5">
                                      <p:cBhvr rctx="IE">
                                        <p:cTn id="105" dur="indefinite"/>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ntr" presetSubtype="0" fill="hold" nodeType="click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dissolve">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dissolve">
                                      <p:cBhvr>
                                        <p:cTn id="115" dur="500"/>
                                        <p:tgtEl>
                                          <p:spTgt spid="16"/>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dissolve">
                                      <p:cBhvr>
                                        <p:cTn id="120" dur="50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nodeType="clickEffect">
                                  <p:stCondLst>
                                    <p:cond delay="0"/>
                                  </p:stCondLst>
                                  <p:childTnLst>
                                    <p:set>
                                      <p:cBhvr>
                                        <p:cTn id="124" dur="1" fill="hold">
                                          <p:stCondLst>
                                            <p:cond delay="0"/>
                                          </p:stCondLst>
                                        </p:cTn>
                                        <p:tgtEl>
                                          <p:spTgt spid="18"/>
                                        </p:tgtEl>
                                        <p:attrNameLst>
                                          <p:attrName>style.visibility</p:attrName>
                                        </p:attrNameLst>
                                      </p:cBhvr>
                                      <p:to>
                                        <p:strVal val="visible"/>
                                      </p:to>
                                    </p:set>
                                    <p:animEffect transition="in" filter="dissolve">
                                      <p:cBhvr>
                                        <p:cTn id="125" dur="500"/>
                                        <p:tgtEl>
                                          <p:spTgt spid="18"/>
                                        </p:tgtEl>
                                      </p:cBhvr>
                                    </p:animEffect>
                                  </p:childTnLst>
                                </p:cTn>
                              </p:par>
                            </p:childTnLst>
                          </p:cTn>
                        </p:par>
                      </p:childTnLst>
                    </p:cTn>
                  </p:par>
                  <p:par>
                    <p:cTn id="126" fill="hold">
                      <p:stCondLst>
                        <p:cond delay="indefinite"/>
                      </p:stCondLst>
                      <p:childTnLst>
                        <p:par>
                          <p:cTn id="127" fill="hold">
                            <p:stCondLst>
                              <p:cond delay="0"/>
                            </p:stCondLst>
                            <p:childTnLst>
                              <p:par>
                                <p:cTn id="128" presetID="9" presetClass="entr" presetSubtype="0" fill="hold" nodeType="click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dissolve">
                                      <p:cBhvr>
                                        <p:cTn id="130" dur="500"/>
                                        <p:tgtEl>
                                          <p:spTgt spid="19"/>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dissolve">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grpId="0" nodeType="clickEffect">
                                  <p:stCondLst>
                                    <p:cond delay="0"/>
                                  </p:stCondLst>
                                  <p:childTnLst>
                                    <p:set>
                                      <p:cBhvr>
                                        <p:cTn id="139" dur="1" fill="hold">
                                          <p:stCondLst>
                                            <p:cond delay="0"/>
                                          </p:stCondLst>
                                        </p:cTn>
                                        <p:tgtEl>
                                          <p:spTgt spid="131149"/>
                                        </p:tgtEl>
                                        <p:attrNameLst>
                                          <p:attrName>style.visibility</p:attrName>
                                        </p:attrNameLst>
                                      </p:cBhvr>
                                      <p:to>
                                        <p:strVal val="visible"/>
                                      </p:to>
                                    </p:set>
                                    <p:animEffect transition="in" filter="fade">
                                      <p:cBhvr>
                                        <p:cTn id="140" dur="1000"/>
                                        <p:tgtEl>
                                          <p:spTgt spid="131149"/>
                                        </p:tgtEl>
                                      </p:cBhvr>
                                    </p:animEffect>
                                    <p:anim calcmode="lin" valueType="num">
                                      <p:cBhvr>
                                        <p:cTn id="141" dur="1000" fill="hold"/>
                                        <p:tgtEl>
                                          <p:spTgt spid="131149"/>
                                        </p:tgtEl>
                                        <p:attrNameLst>
                                          <p:attrName>ppt_x</p:attrName>
                                        </p:attrNameLst>
                                      </p:cBhvr>
                                      <p:tavLst>
                                        <p:tav tm="0">
                                          <p:val>
                                            <p:strVal val="#ppt_x"/>
                                          </p:val>
                                        </p:tav>
                                        <p:tav tm="100000">
                                          <p:val>
                                            <p:strVal val="#ppt_x"/>
                                          </p:val>
                                        </p:tav>
                                      </p:tavLst>
                                    </p:anim>
                                    <p:anim calcmode="lin" valueType="num">
                                      <p:cBhvr>
                                        <p:cTn id="142" dur="1000" fill="hold"/>
                                        <p:tgtEl>
                                          <p:spTgt spid="131149"/>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39" presetClass="entr" presetSubtype="0" accel="100000" fill="hold" grpId="0" nodeType="clickEffect">
                                  <p:stCondLst>
                                    <p:cond delay="0"/>
                                  </p:stCondLst>
                                  <p:childTnLst>
                                    <p:set>
                                      <p:cBhvr>
                                        <p:cTn id="146" dur="1" fill="hold">
                                          <p:stCondLst>
                                            <p:cond delay="0"/>
                                          </p:stCondLst>
                                        </p:cTn>
                                        <p:tgtEl>
                                          <p:spTgt spid="131150"/>
                                        </p:tgtEl>
                                        <p:attrNameLst>
                                          <p:attrName>style.visibility</p:attrName>
                                        </p:attrNameLst>
                                      </p:cBhvr>
                                      <p:to>
                                        <p:strVal val="visible"/>
                                      </p:to>
                                    </p:set>
                                    <p:anim calcmode="lin" valueType="num">
                                      <p:cBhvr>
                                        <p:cTn id="147" dur="500" fill="hold"/>
                                        <p:tgtEl>
                                          <p:spTgt spid="131150"/>
                                        </p:tgtEl>
                                        <p:attrNameLst>
                                          <p:attrName>ppt_h</p:attrName>
                                        </p:attrNameLst>
                                      </p:cBhvr>
                                      <p:tavLst>
                                        <p:tav tm="0">
                                          <p:val>
                                            <p:strVal val="#ppt_h/20"/>
                                          </p:val>
                                        </p:tav>
                                        <p:tav tm="50000">
                                          <p:val>
                                            <p:strVal val="#ppt_h/20"/>
                                          </p:val>
                                        </p:tav>
                                        <p:tav tm="100000">
                                          <p:val>
                                            <p:strVal val="#ppt_h"/>
                                          </p:val>
                                        </p:tav>
                                      </p:tavLst>
                                    </p:anim>
                                    <p:anim calcmode="lin" valueType="num">
                                      <p:cBhvr>
                                        <p:cTn id="148" dur="500" fill="hold"/>
                                        <p:tgtEl>
                                          <p:spTgt spid="131150"/>
                                        </p:tgtEl>
                                        <p:attrNameLst>
                                          <p:attrName>ppt_w</p:attrName>
                                        </p:attrNameLst>
                                      </p:cBhvr>
                                      <p:tavLst>
                                        <p:tav tm="0">
                                          <p:val>
                                            <p:strVal val="#ppt_w+.3"/>
                                          </p:val>
                                        </p:tav>
                                        <p:tav tm="50000">
                                          <p:val>
                                            <p:strVal val="#ppt_w+.3"/>
                                          </p:val>
                                        </p:tav>
                                        <p:tav tm="100000">
                                          <p:val>
                                            <p:strVal val="#ppt_w"/>
                                          </p:val>
                                        </p:tav>
                                      </p:tavLst>
                                    </p:anim>
                                    <p:anim calcmode="lin" valueType="num">
                                      <p:cBhvr>
                                        <p:cTn id="149" dur="500" fill="hold"/>
                                        <p:tgtEl>
                                          <p:spTgt spid="131150"/>
                                        </p:tgtEl>
                                        <p:attrNameLst>
                                          <p:attrName>ppt_x</p:attrName>
                                        </p:attrNameLst>
                                      </p:cBhvr>
                                      <p:tavLst>
                                        <p:tav tm="0">
                                          <p:val>
                                            <p:strVal val="#ppt_x-.3"/>
                                          </p:val>
                                        </p:tav>
                                        <p:tav tm="50000">
                                          <p:val>
                                            <p:strVal val="#ppt_x"/>
                                          </p:val>
                                        </p:tav>
                                        <p:tav tm="100000">
                                          <p:val>
                                            <p:strVal val="#ppt_x"/>
                                          </p:val>
                                        </p:tav>
                                      </p:tavLst>
                                    </p:anim>
                                    <p:anim calcmode="lin" valueType="num">
                                      <p:cBhvr>
                                        <p:cTn id="150" dur="500" fill="hold"/>
                                        <p:tgtEl>
                                          <p:spTgt spid="131150"/>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53" presetClass="entr" presetSubtype="0" fill="hold" grpId="0" nodeType="clickEffect">
                                  <p:stCondLst>
                                    <p:cond delay="0"/>
                                  </p:stCondLst>
                                  <p:childTnLst>
                                    <p:set>
                                      <p:cBhvr>
                                        <p:cTn id="154" dur="1" fill="hold">
                                          <p:stCondLst>
                                            <p:cond delay="0"/>
                                          </p:stCondLst>
                                        </p:cTn>
                                        <p:tgtEl>
                                          <p:spTgt spid="131151"/>
                                        </p:tgtEl>
                                        <p:attrNameLst>
                                          <p:attrName>style.visibility</p:attrName>
                                        </p:attrNameLst>
                                      </p:cBhvr>
                                      <p:to>
                                        <p:strVal val="visible"/>
                                      </p:to>
                                    </p:set>
                                    <p:anim calcmode="lin" valueType="num">
                                      <p:cBhvr>
                                        <p:cTn id="155" dur="500" fill="hold"/>
                                        <p:tgtEl>
                                          <p:spTgt spid="131151"/>
                                        </p:tgtEl>
                                        <p:attrNameLst>
                                          <p:attrName>ppt_w</p:attrName>
                                        </p:attrNameLst>
                                      </p:cBhvr>
                                      <p:tavLst>
                                        <p:tav tm="0">
                                          <p:val>
                                            <p:fltVal val="0"/>
                                          </p:val>
                                        </p:tav>
                                        <p:tav tm="100000">
                                          <p:val>
                                            <p:strVal val="#ppt_w"/>
                                          </p:val>
                                        </p:tav>
                                      </p:tavLst>
                                    </p:anim>
                                    <p:anim calcmode="lin" valueType="num">
                                      <p:cBhvr>
                                        <p:cTn id="156" dur="500" fill="hold"/>
                                        <p:tgtEl>
                                          <p:spTgt spid="131151"/>
                                        </p:tgtEl>
                                        <p:attrNameLst>
                                          <p:attrName>ppt_h</p:attrName>
                                        </p:attrNameLst>
                                      </p:cBhvr>
                                      <p:tavLst>
                                        <p:tav tm="0">
                                          <p:val>
                                            <p:fltVal val="0"/>
                                          </p:val>
                                        </p:tav>
                                        <p:tav tm="100000">
                                          <p:val>
                                            <p:strVal val="#ppt_h"/>
                                          </p:val>
                                        </p:tav>
                                      </p:tavLst>
                                    </p:anim>
                                    <p:animEffect transition="in" filter="fade">
                                      <p:cBhvr>
                                        <p:cTn id="157" dur="500"/>
                                        <p:tgtEl>
                                          <p:spTgt spid="1311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31152"/>
                                        </p:tgtEl>
                                        <p:attrNameLst>
                                          <p:attrName>style.visibility</p:attrName>
                                        </p:attrNameLst>
                                      </p:cBhvr>
                                      <p:to>
                                        <p:strVal val="visible"/>
                                      </p:to>
                                    </p:set>
                                    <p:animEffect transition="in" filter="wipe(left)">
                                      <p:cBhvr>
                                        <p:cTn id="162" dur="500"/>
                                        <p:tgtEl>
                                          <p:spTgt spid="131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35" grpId="0"/>
      <p:bldP spid="131141" grpId="0"/>
      <p:bldP spid="131142" grpId="0"/>
      <p:bldP spid="131149" grpId="0"/>
      <p:bldP spid="131150" grpId="0"/>
      <p:bldP spid="131151" grpId="0"/>
      <p:bldP spid="131152"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bg>
      <p:bgPr>
        <a:solidFill>
          <a:srgbClr val="CCFF99"/>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z="3600" smtClean="0">
                <a:latin typeface="Arial" charset="0"/>
              </a:rPr>
              <a:t>Chemical Bonding Activity</a:t>
            </a:r>
          </a:p>
        </p:txBody>
      </p:sp>
      <p:sp>
        <p:nvSpPr>
          <p:cNvPr id="144387"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4388"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4389"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pres?slideindex=1&amp;slidetit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76806" name="Rectangle 6"/>
          <p:cNvSpPr>
            <a:spLocks noChangeArrowheads="1"/>
          </p:cNvSpPr>
          <p:nvPr/>
        </p:nvSpPr>
        <p:spPr bwMode="auto">
          <a:xfrm>
            <a:off x="1828800" y="1905000"/>
            <a:ext cx="507682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6" action="ppaction://hlinkfile"/>
              </a:rPr>
              <a:t>Chemical Bonding Activity (pink/blue)</a:t>
            </a:r>
            <a:r>
              <a:rPr lang="en-US">
                <a:latin typeface="Arial" charset="0"/>
                <a:hlinkClick r:id="rId6" action="ppaction://hlinkfile"/>
              </a:rPr>
              <a:t/>
            </a:r>
            <a:br>
              <a:rPr lang="en-US">
                <a:latin typeface="Arial" charset="0"/>
                <a:hlinkClick r:id="rId6" action="ppaction://hlinkfile"/>
              </a:rPr>
            </a:br>
            <a:endParaRPr lang="en-US">
              <a:latin typeface="Arial" charset="0"/>
            </a:endParaRPr>
          </a:p>
        </p:txBody>
      </p:sp>
      <p:sp>
        <p:nvSpPr>
          <p:cNvPr id="76807" name="Rectangle 7"/>
          <p:cNvSpPr>
            <a:spLocks noChangeArrowheads="1"/>
          </p:cNvSpPr>
          <p:nvPr/>
        </p:nvSpPr>
        <p:spPr bwMode="auto">
          <a:xfrm>
            <a:off x="2527300" y="2362200"/>
            <a:ext cx="4025900" cy="396875"/>
          </a:xfrm>
          <a:prstGeom prst="rect">
            <a:avLst/>
          </a:prstGeom>
          <a:noFill/>
          <a:ln w="9525">
            <a:noFill/>
            <a:miter lim="800000"/>
            <a:headEnd/>
            <a:tailEnd/>
          </a:ln>
        </p:spPr>
        <p:txBody>
          <a:bodyPr wrap="none" anchor="ctr">
            <a:spAutoFit/>
          </a:bodyPr>
          <a:lstStyle/>
          <a:p>
            <a:r>
              <a:rPr lang="en-US" i="1">
                <a:latin typeface="Arial" charset="0"/>
                <a:hlinkClick r:id="rId7" action="ppaction://hlinkfile"/>
              </a:rPr>
              <a:t>Chemical Bonding Activity Pieces</a:t>
            </a:r>
            <a:r>
              <a:rPr lang="en-US">
                <a:latin typeface="Arial" charset="0"/>
                <a:hlinkClick r:id="rId7" action="ppaction://hlinkfile"/>
              </a:rPr>
              <a:t> </a:t>
            </a:r>
            <a:endParaRPr lang="en-US">
              <a:latin typeface="Arial" charset="0"/>
            </a:endParaRPr>
          </a:p>
        </p:txBody>
      </p:sp>
      <p:sp>
        <p:nvSpPr>
          <p:cNvPr id="76808" name="Rectangle 9"/>
          <p:cNvSpPr>
            <a:spLocks noChangeArrowheads="1"/>
          </p:cNvSpPr>
          <p:nvPr/>
        </p:nvSpPr>
        <p:spPr bwMode="auto">
          <a:xfrm>
            <a:off x="1828800" y="4038600"/>
            <a:ext cx="5076825" cy="7016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8"/>
              </a:rPr>
              <a:t>Chemical Bonding Activity (pink/blue)</a:t>
            </a:r>
            <a:br>
              <a:rPr lang="en-US">
                <a:latin typeface="Arial" charset="0"/>
                <a:hlinkClick r:id="rId8"/>
              </a:rPr>
            </a:br>
            <a:endParaRPr lang="en-US">
              <a:latin typeface="Arial" charset="0"/>
            </a:endParaRPr>
          </a:p>
        </p:txBody>
      </p:sp>
      <p:sp>
        <p:nvSpPr>
          <p:cNvPr id="76809" name="Rectangle 10"/>
          <p:cNvSpPr>
            <a:spLocks noChangeArrowheads="1"/>
          </p:cNvSpPr>
          <p:nvPr/>
        </p:nvSpPr>
        <p:spPr bwMode="auto">
          <a:xfrm>
            <a:off x="2527300" y="4495800"/>
            <a:ext cx="4025900" cy="396875"/>
          </a:xfrm>
          <a:prstGeom prst="rect">
            <a:avLst/>
          </a:prstGeom>
          <a:noFill/>
          <a:ln w="9525">
            <a:noFill/>
            <a:miter lim="800000"/>
            <a:headEnd/>
            <a:tailEnd/>
          </a:ln>
        </p:spPr>
        <p:txBody>
          <a:bodyPr wrap="none" anchor="ctr">
            <a:spAutoFit/>
          </a:bodyPr>
          <a:lstStyle/>
          <a:p>
            <a:r>
              <a:rPr lang="en-US" i="1">
                <a:latin typeface="Arial" charset="0"/>
                <a:hlinkClick r:id="rId9"/>
              </a:rPr>
              <a:t>Chemical Bonding Activity Pieces</a:t>
            </a:r>
            <a:r>
              <a:rPr lang="en-US">
                <a:latin typeface="Arial" charset="0"/>
              </a:rPr>
              <a:t> </a:t>
            </a:r>
          </a:p>
        </p:txBody>
      </p:sp>
      <p:sp>
        <p:nvSpPr>
          <p:cNvPr id="76810" name="Text Box 11"/>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
        <p:nvSpPr>
          <p:cNvPr id="76811" name="AutoShape 12">
            <a:hlinkClick r:id="rId10" action="ppaction://hlinkpres?slideindex=1&amp;slidetitle=Slide 1" highlightClick="1"/>
          </p:cNvPr>
          <p:cNvSpPr>
            <a:spLocks noChangeArrowheads="1"/>
          </p:cNvSpPr>
          <p:nvPr/>
        </p:nvSpPr>
        <p:spPr bwMode="auto">
          <a:xfrm>
            <a:off x="8248650" y="374650"/>
            <a:ext cx="539750" cy="592138"/>
          </a:xfrm>
          <a:prstGeom prst="actionButtonDocument">
            <a:avLst/>
          </a:prstGeom>
          <a:solidFill>
            <a:srgbClr val="008080">
              <a:alpha val="43921"/>
            </a:srgbClr>
          </a:solidFill>
          <a:ln w="9525">
            <a:noFill/>
            <a:miter lim="800000"/>
            <a:headEnd/>
            <a:tailEnd/>
          </a:ln>
        </p:spPr>
        <p:txBody>
          <a:bodyPr wrap="none" anchor="ctr"/>
          <a:lstStyle/>
          <a:p>
            <a:pPr algn="ctr"/>
            <a:r>
              <a:rPr lang="en-US" sz="800">
                <a:solidFill>
                  <a:schemeClr val="bg1"/>
                </a:solidFill>
                <a:latin typeface="Arial" charset="0"/>
              </a:rPr>
              <a:t>Power</a:t>
            </a:r>
          </a:p>
          <a:p>
            <a:pPr algn="ctr"/>
            <a:r>
              <a:rPr lang="en-US" sz="800">
                <a:solidFill>
                  <a:schemeClr val="bg1"/>
                </a:solidFill>
                <a:latin typeface="Arial" charset="0"/>
              </a:rPr>
              <a:t>Point</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304800"/>
            <a:ext cx="1219200" cy="503238"/>
          </a:xfrm>
        </p:spPr>
        <p:txBody>
          <a:bodyPr/>
          <a:lstStyle/>
          <a:p>
            <a:pPr eaLnBrk="1" hangingPunct="1"/>
            <a:r>
              <a:rPr lang="en-US" sz="1600" smtClean="0"/>
              <a:t>Key</a:t>
            </a:r>
          </a:p>
        </p:txBody>
      </p:sp>
      <p:sp>
        <p:nvSpPr>
          <p:cNvPr id="77827" name="Freeform 3"/>
          <p:cNvSpPr>
            <a:spLocks/>
          </p:cNvSpPr>
          <p:nvPr/>
        </p:nvSpPr>
        <p:spPr bwMode="auto">
          <a:xfrm>
            <a:off x="4114800" y="3505200"/>
            <a:ext cx="1295400" cy="1524000"/>
          </a:xfrm>
          <a:custGeom>
            <a:avLst/>
            <a:gdLst>
              <a:gd name="T0" fmla="*/ 0 w 816"/>
              <a:gd name="T1" fmla="*/ 0 h 960"/>
              <a:gd name="T2" fmla="*/ 1295400 w 816"/>
              <a:gd name="T3" fmla="*/ 0 h 960"/>
              <a:gd name="T4" fmla="*/ 609600 w 816"/>
              <a:gd name="T5" fmla="*/ 381000 h 960"/>
              <a:gd name="T6" fmla="*/ 1295400 w 816"/>
              <a:gd name="T7" fmla="*/ 762000 h 960"/>
              <a:gd name="T8" fmla="*/ 609600 w 816"/>
              <a:gd name="T9" fmla="*/ 1143000 h 960"/>
              <a:gd name="T10" fmla="*/ 1295400 w 816"/>
              <a:gd name="T11" fmla="*/ 1524000 h 960"/>
              <a:gd name="T12" fmla="*/ 0 w 816"/>
              <a:gd name="T13" fmla="*/ 152400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7828" name="Text Box 4"/>
          <p:cNvSpPr txBox="1">
            <a:spLocks noChangeArrowheads="1"/>
          </p:cNvSpPr>
          <p:nvPr/>
        </p:nvSpPr>
        <p:spPr bwMode="auto">
          <a:xfrm>
            <a:off x="4267200" y="4038600"/>
            <a:ext cx="649288" cy="366713"/>
          </a:xfrm>
          <a:prstGeom prst="rect">
            <a:avLst/>
          </a:prstGeom>
          <a:noFill/>
          <a:ln w="9525">
            <a:noFill/>
            <a:miter lim="800000"/>
            <a:headEnd/>
            <a:tailEnd/>
          </a:ln>
        </p:spPr>
        <p:txBody>
          <a:bodyPr wrap="none">
            <a:spAutoFit/>
          </a:bodyPr>
          <a:lstStyle/>
          <a:p>
            <a:r>
              <a:rPr lang="en-US" sz="1800">
                <a:latin typeface="Arial" charset="0"/>
              </a:rPr>
              <a:t>Cu</a:t>
            </a:r>
            <a:r>
              <a:rPr lang="en-US" sz="1800" baseline="30000">
                <a:latin typeface="Arial" charset="0"/>
              </a:rPr>
              <a:t>2+</a:t>
            </a:r>
            <a:endParaRPr lang="en-US" sz="1800">
              <a:latin typeface="Arial" charset="0"/>
            </a:endParaRPr>
          </a:p>
        </p:txBody>
      </p:sp>
      <p:grpSp>
        <p:nvGrpSpPr>
          <p:cNvPr id="77829" name="Group 5"/>
          <p:cNvGrpSpPr>
            <a:grpSpLocks/>
          </p:cNvGrpSpPr>
          <p:nvPr/>
        </p:nvGrpSpPr>
        <p:grpSpPr bwMode="auto">
          <a:xfrm>
            <a:off x="4114800" y="609600"/>
            <a:ext cx="1295400" cy="2286000"/>
            <a:chOff x="3120" y="1584"/>
            <a:chExt cx="816" cy="1440"/>
          </a:xfrm>
        </p:grpSpPr>
        <p:sp>
          <p:nvSpPr>
            <p:cNvPr id="77903" name="Freeform 6"/>
            <p:cNvSpPr>
              <a:spLocks/>
            </p:cNvSpPr>
            <p:nvPr/>
          </p:nvSpPr>
          <p:spPr bwMode="auto">
            <a:xfrm>
              <a:off x="3120" y="1584"/>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7904" name="Text Box 7"/>
            <p:cNvSpPr txBox="1">
              <a:spLocks noChangeArrowheads="1"/>
            </p:cNvSpPr>
            <p:nvPr/>
          </p:nvSpPr>
          <p:spPr bwMode="auto">
            <a:xfrm>
              <a:off x="3183" y="2208"/>
              <a:ext cx="353" cy="231"/>
            </a:xfrm>
            <a:prstGeom prst="rect">
              <a:avLst/>
            </a:prstGeom>
            <a:noFill/>
            <a:ln w="9525">
              <a:noFill/>
              <a:miter lim="800000"/>
              <a:headEnd/>
              <a:tailEnd/>
            </a:ln>
          </p:spPr>
          <p:txBody>
            <a:bodyPr wrap="none">
              <a:spAutoFit/>
            </a:bodyPr>
            <a:lstStyle/>
            <a:p>
              <a:r>
                <a:rPr lang="en-US" sz="1800">
                  <a:latin typeface="Arial" charset="0"/>
                </a:rPr>
                <a:t>Al</a:t>
              </a:r>
              <a:r>
                <a:rPr lang="en-US" sz="1800" baseline="30000">
                  <a:latin typeface="Arial" charset="0"/>
                </a:rPr>
                <a:t>3+</a:t>
              </a:r>
              <a:endParaRPr lang="en-US" sz="1800">
                <a:latin typeface="Arial" charset="0"/>
              </a:endParaRPr>
            </a:p>
          </p:txBody>
        </p:sp>
      </p:grpSp>
      <p:grpSp>
        <p:nvGrpSpPr>
          <p:cNvPr id="77830" name="Group 8"/>
          <p:cNvGrpSpPr>
            <a:grpSpLocks/>
          </p:cNvGrpSpPr>
          <p:nvPr/>
        </p:nvGrpSpPr>
        <p:grpSpPr bwMode="auto">
          <a:xfrm>
            <a:off x="990600" y="1143000"/>
            <a:ext cx="1295400" cy="762000"/>
            <a:chOff x="3120" y="3120"/>
            <a:chExt cx="816" cy="480"/>
          </a:xfrm>
        </p:grpSpPr>
        <p:sp>
          <p:nvSpPr>
            <p:cNvPr id="77901" name="Freeform 9"/>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7902" name="Text Box 10"/>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7831" name="Group 11"/>
          <p:cNvGrpSpPr>
            <a:grpSpLocks noChangeAspect="1"/>
          </p:cNvGrpSpPr>
          <p:nvPr/>
        </p:nvGrpSpPr>
        <p:grpSpPr bwMode="auto">
          <a:xfrm>
            <a:off x="7239000" y="609600"/>
            <a:ext cx="777875" cy="1828800"/>
            <a:chOff x="4560" y="1104"/>
            <a:chExt cx="408" cy="960"/>
          </a:xfrm>
        </p:grpSpPr>
        <p:sp>
          <p:nvSpPr>
            <p:cNvPr id="77899" name="Freeform 12"/>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7900" name="Text Box 13"/>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77832" name="Group 14"/>
          <p:cNvGrpSpPr>
            <a:grpSpLocks/>
          </p:cNvGrpSpPr>
          <p:nvPr/>
        </p:nvGrpSpPr>
        <p:grpSpPr bwMode="auto">
          <a:xfrm>
            <a:off x="1600200" y="1143000"/>
            <a:ext cx="1295400" cy="762000"/>
            <a:chOff x="720" y="288"/>
            <a:chExt cx="816" cy="480"/>
          </a:xfrm>
        </p:grpSpPr>
        <p:sp>
          <p:nvSpPr>
            <p:cNvPr id="77897" name="Freeform 15"/>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98" name="Text Box 16"/>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7833" name="Group 17"/>
          <p:cNvGrpSpPr>
            <a:grpSpLocks/>
          </p:cNvGrpSpPr>
          <p:nvPr/>
        </p:nvGrpSpPr>
        <p:grpSpPr bwMode="auto">
          <a:xfrm>
            <a:off x="1600200" y="2590800"/>
            <a:ext cx="1295400" cy="1524000"/>
            <a:chOff x="2256" y="1536"/>
            <a:chExt cx="816" cy="960"/>
          </a:xfrm>
        </p:grpSpPr>
        <p:sp>
          <p:nvSpPr>
            <p:cNvPr id="77895" name="Freeform 18"/>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7896" name="Text Box 19"/>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7834" name="Group 20"/>
          <p:cNvGrpSpPr>
            <a:grpSpLocks/>
          </p:cNvGrpSpPr>
          <p:nvPr/>
        </p:nvGrpSpPr>
        <p:grpSpPr bwMode="auto">
          <a:xfrm>
            <a:off x="4724400" y="609600"/>
            <a:ext cx="1295400" cy="2286000"/>
            <a:chOff x="3504" y="1584"/>
            <a:chExt cx="816" cy="1440"/>
          </a:xfrm>
        </p:grpSpPr>
        <p:sp>
          <p:nvSpPr>
            <p:cNvPr id="77893" name="Freeform 21"/>
            <p:cNvSpPr>
              <a:spLocks/>
            </p:cNvSpPr>
            <p:nvPr/>
          </p:nvSpPr>
          <p:spPr bwMode="auto">
            <a:xfrm>
              <a:off x="3504" y="1584"/>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7894" name="Text Box 22"/>
            <p:cNvSpPr txBox="1">
              <a:spLocks noChangeArrowheads="1"/>
            </p:cNvSpPr>
            <p:nvPr/>
          </p:nvSpPr>
          <p:spPr bwMode="auto">
            <a:xfrm>
              <a:off x="3936" y="2169"/>
              <a:ext cx="305" cy="231"/>
            </a:xfrm>
            <a:prstGeom prst="rect">
              <a:avLst/>
            </a:prstGeom>
            <a:noFill/>
            <a:ln w="9525">
              <a:noFill/>
              <a:miter lim="800000"/>
              <a:headEnd/>
              <a:tailEnd/>
            </a:ln>
          </p:spPr>
          <p:txBody>
            <a:bodyPr wrap="none">
              <a:spAutoFit/>
            </a:bodyPr>
            <a:lstStyle/>
            <a:p>
              <a:r>
                <a:rPr lang="en-US" sz="1800">
                  <a:latin typeface="Arial" charset="0"/>
                </a:rPr>
                <a:t>N</a:t>
              </a:r>
              <a:r>
                <a:rPr lang="en-US" sz="1800" baseline="30000">
                  <a:latin typeface="Arial" charset="0"/>
                </a:rPr>
                <a:t>3-</a:t>
              </a:r>
              <a:endParaRPr lang="en-US" sz="1800">
                <a:latin typeface="Arial" charset="0"/>
              </a:endParaRPr>
            </a:p>
          </p:txBody>
        </p:sp>
      </p:grpSp>
      <p:grpSp>
        <p:nvGrpSpPr>
          <p:cNvPr id="77835" name="Group 23"/>
          <p:cNvGrpSpPr>
            <a:grpSpLocks/>
          </p:cNvGrpSpPr>
          <p:nvPr/>
        </p:nvGrpSpPr>
        <p:grpSpPr bwMode="auto">
          <a:xfrm>
            <a:off x="990600" y="2590800"/>
            <a:ext cx="1295400" cy="762000"/>
            <a:chOff x="3120" y="3120"/>
            <a:chExt cx="816" cy="480"/>
          </a:xfrm>
        </p:grpSpPr>
        <p:sp>
          <p:nvSpPr>
            <p:cNvPr id="77891" name="Freeform 24"/>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7892" name="Text Box 25"/>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7836" name="Group 26"/>
          <p:cNvGrpSpPr>
            <a:grpSpLocks/>
          </p:cNvGrpSpPr>
          <p:nvPr/>
        </p:nvGrpSpPr>
        <p:grpSpPr bwMode="auto">
          <a:xfrm>
            <a:off x="990600" y="3352800"/>
            <a:ext cx="1295400" cy="762000"/>
            <a:chOff x="3120" y="3120"/>
            <a:chExt cx="816" cy="480"/>
          </a:xfrm>
        </p:grpSpPr>
        <p:sp>
          <p:nvSpPr>
            <p:cNvPr id="77889" name="Freeform 27"/>
            <p:cNvSpPr>
              <a:spLocks/>
            </p:cNvSpPr>
            <p:nvPr/>
          </p:nvSpPr>
          <p:spPr bwMode="auto">
            <a:xfrm>
              <a:off x="3120" y="3120"/>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7890" name="Text Box 28"/>
            <p:cNvSpPr txBox="1">
              <a:spLocks noChangeArrowheads="1"/>
            </p:cNvSpPr>
            <p:nvPr/>
          </p:nvSpPr>
          <p:spPr bwMode="auto">
            <a:xfrm>
              <a:off x="3168" y="3225"/>
              <a:ext cx="321" cy="231"/>
            </a:xfrm>
            <a:prstGeom prst="rect">
              <a:avLst/>
            </a:prstGeom>
            <a:noFill/>
            <a:ln w="9525">
              <a:noFill/>
              <a:miter lim="800000"/>
              <a:headEnd/>
              <a:tailEnd/>
            </a:ln>
          </p:spPr>
          <p:txBody>
            <a:bodyPr wrap="none">
              <a:spAutoFit/>
            </a:bodyPr>
            <a:lstStyle/>
            <a:p>
              <a:r>
                <a:rPr lang="en-US" sz="1800">
                  <a:latin typeface="Arial" charset="0"/>
                </a:rPr>
                <a:t>K</a:t>
              </a:r>
              <a:r>
                <a:rPr lang="en-US" sz="1800" baseline="30000">
                  <a:latin typeface="Arial" charset="0"/>
                </a:rPr>
                <a:t>1+</a:t>
              </a:r>
              <a:endParaRPr lang="en-US" sz="1800">
                <a:latin typeface="Arial" charset="0"/>
              </a:endParaRPr>
            </a:p>
          </p:txBody>
        </p:sp>
      </p:grpSp>
      <p:grpSp>
        <p:nvGrpSpPr>
          <p:cNvPr id="77837" name="Group 29"/>
          <p:cNvGrpSpPr>
            <a:grpSpLocks/>
          </p:cNvGrpSpPr>
          <p:nvPr/>
        </p:nvGrpSpPr>
        <p:grpSpPr bwMode="auto">
          <a:xfrm>
            <a:off x="990600" y="4800600"/>
            <a:ext cx="1295400" cy="1524000"/>
            <a:chOff x="336" y="2160"/>
            <a:chExt cx="816" cy="960"/>
          </a:xfrm>
        </p:grpSpPr>
        <p:sp>
          <p:nvSpPr>
            <p:cNvPr id="77887" name="Freeform 30"/>
            <p:cNvSpPr>
              <a:spLocks/>
            </p:cNvSpPr>
            <p:nvPr/>
          </p:nvSpPr>
          <p:spPr bwMode="auto">
            <a:xfrm>
              <a:off x="336" y="216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7888" name="Text Box 31"/>
            <p:cNvSpPr txBox="1">
              <a:spLocks noChangeArrowheads="1"/>
            </p:cNvSpPr>
            <p:nvPr/>
          </p:nvSpPr>
          <p:spPr bwMode="auto">
            <a:xfrm>
              <a:off x="384" y="2496"/>
              <a:ext cx="425" cy="231"/>
            </a:xfrm>
            <a:prstGeom prst="rect">
              <a:avLst/>
            </a:prstGeom>
            <a:noFill/>
            <a:ln w="9525">
              <a:noFill/>
              <a:miter lim="800000"/>
              <a:headEnd/>
              <a:tailEnd/>
            </a:ln>
          </p:spPr>
          <p:txBody>
            <a:bodyPr wrap="none">
              <a:spAutoFit/>
            </a:bodyPr>
            <a:lstStyle/>
            <a:p>
              <a:r>
                <a:rPr lang="en-US" sz="1800">
                  <a:latin typeface="Arial" charset="0"/>
                </a:rPr>
                <a:t>Mg</a:t>
              </a:r>
              <a:r>
                <a:rPr lang="en-US" sz="1800" baseline="30000">
                  <a:latin typeface="Arial" charset="0"/>
                </a:rPr>
                <a:t>2+</a:t>
              </a:r>
              <a:endParaRPr lang="en-US" sz="1800">
                <a:latin typeface="Arial" charset="0"/>
              </a:endParaRPr>
            </a:p>
          </p:txBody>
        </p:sp>
      </p:grpSp>
      <p:grpSp>
        <p:nvGrpSpPr>
          <p:cNvPr id="77838" name="Group 32"/>
          <p:cNvGrpSpPr>
            <a:grpSpLocks/>
          </p:cNvGrpSpPr>
          <p:nvPr/>
        </p:nvGrpSpPr>
        <p:grpSpPr bwMode="auto">
          <a:xfrm>
            <a:off x="1600200" y="4800600"/>
            <a:ext cx="1295400" cy="762000"/>
            <a:chOff x="720" y="288"/>
            <a:chExt cx="816" cy="480"/>
          </a:xfrm>
        </p:grpSpPr>
        <p:sp>
          <p:nvSpPr>
            <p:cNvPr id="77885" name="Freeform 33"/>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86" name="Text Box 34"/>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7839" name="Group 35"/>
          <p:cNvGrpSpPr>
            <a:grpSpLocks/>
          </p:cNvGrpSpPr>
          <p:nvPr/>
        </p:nvGrpSpPr>
        <p:grpSpPr bwMode="auto">
          <a:xfrm>
            <a:off x="1600200" y="5562600"/>
            <a:ext cx="1295400" cy="762000"/>
            <a:chOff x="720" y="288"/>
            <a:chExt cx="816" cy="480"/>
          </a:xfrm>
        </p:grpSpPr>
        <p:sp>
          <p:nvSpPr>
            <p:cNvPr id="77883" name="Freeform 36"/>
            <p:cNvSpPr>
              <a:spLocks/>
            </p:cNvSpPr>
            <p:nvPr/>
          </p:nvSpPr>
          <p:spPr bwMode="auto">
            <a:xfrm>
              <a:off x="720" y="28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84" name="Text Box 37"/>
            <p:cNvSpPr txBox="1">
              <a:spLocks noChangeArrowheads="1"/>
            </p:cNvSpPr>
            <p:nvPr/>
          </p:nvSpPr>
          <p:spPr bwMode="auto">
            <a:xfrm>
              <a:off x="1127" y="393"/>
              <a:ext cx="345" cy="231"/>
            </a:xfrm>
            <a:prstGeom prst="rect">
              <a:avLst/>
            </a:prstGeom>
            <a:noFill/>
            <a:ln w="9525">
              <a:noFill/>
              <a:miter lim="800000"/>
              <a:headEnd/>
              <a:tailEnd/>
            </a:ln>
          </p:spPr>
          <p:txBody>
            <a:bodyPr wrap="none">
              <a:spAutoFit/>
            </a:bodyPr>
            <a:lstStyle/>
            <a:p>
              <a:r>
                <a:rPr lang="en-US" sz="1800">
                  <a:latin typeface="Arial" charset="0"/>
                </a:rPr>
                <a:t>Br</a:t>
              </a:r>
              <a:r>
                <a:rPr lang="en-US" sz="1800" baseline="30000">
                  <a:latin typeface="Arial" charset="0"/>
                </a:rPr>
                <a:t>1-</a:t>
              </a:r>
              <a:endParaRPr lang="en-US" sz="1800">
                <a:latin typeface="Arial" charset="0"/>
              </a:endParaRPr>
            </a:p>
          </p:txBody>
        </p:sp>
      </p:grpSp>
      <p:grpSp>
        <p:nvGrpSpPr>
          <p:cNvPr id="77840" name="Group 38"/>
          <p:cNvGrpSpPr>
            <a:grpSpLocks noChangeAspect="1"/>
          </p:cNvGrpSpPr>
          <p:nvPr/>
        </p:nvGrpSpPr>
        <p:grpSpPr bwMode="auto">
          <a:xfrm>
            <a:off x="7620000" y="609600"/>
            <a:ext cx="777875" cy="1371600"/>
            <a:chOff x="4944" y="1104"/>
            <a:chExt cx="408" cy="720"/>
          </a:xfrm>
        </p:grpSpPr>
        <p:sp>
          <p:nvSpPr>
            <p:cNvPr id="77881" name="Freeform 39"/>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7882" name="Text Box 40"/>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77841" name="Group 41"/>
          <p:cNvGrpSpPr>
            <a:grpSpLocks noChangeAspect="1"/>
          </p:cNvGrpSpPr>
          <p:nvPr/>
        </p:nvGrpSpPr>
        <p:grpSpPr bwMode="auto">
          <a:xfrm>
            <a:off x="7620000" y="1981200"/>
            <a:ext cx="777875" cy="1371600"/>
            <a:chOff x="4944" y="1104"/>
            <a:chExt cx="408" cy="720"/>
          </a:xfrm>
        </p:grpSpPr>
        <p:sp>
          <p:nvSpPr>
            <p:cNvPr id="77879" name="Freeform 42"/>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7880" name="Text Box 43"/>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77842" name="Group 44"/>
          <p:cNvGrpSpPr>
            <a:grpSpLocks noChangeAspect="1"/>
          </p:cNvGrpSpPr>
          <p:nvPr/>
        </p:nvGrpSpPr>
        <p:grpSpPr bwMode="auto">
          <a:xfrm>
            <a:off x="7239000" y="2438400"/>
            <a:ext cx="777875" cy="1828800"/>
            <a:chOff x="4560" y="1104"/>
            <a:chExt cx="408" cy="960"/>
          </a:xfrm>
        </p:grpSpPr>
        <p:sp>
          <p:nvSpPr>
            <p:cNvPr id="77877" name="Freeform 45"/>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7878" name="Text Box 46"/>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77843" name="Group 47"/>
          <p:cNvGrpSpPr>
            <a:grpSpLocks noChangeAspect="1"/>
          </p:cNvGrpSpPr>
          <p:nvPr/>
        </p:nvGrpSpPr>
        <p:grpSpPr bwMode="auto">
          <a:xfrm>
            <a:off x="7620000" y="3352800"/>
            <a:ext cx="777875" cy="1371600"/>
            <a:chOff x="4944" y="1104"/>
            <a:chExt cx="408" cy="720"/>
          </a:xfrm>
        </p:grpSpPr>
        <p:sp>
          <p:nvSpPr>
            <p:cNvPr id="77875" name="Freeform 48"/>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7876" name="Text Box 49"/>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grpSp>
        <p:nvGrpSpPr>
          <p:cNvPr id="77844" name="Group 50"/>
          <p:cNvGrpSpPr>
            <a:grpSpLocks noChangeAspect="1"/>
          </p:cNvGrpSpPr>
          <p:nvPr/>
        </p:nvGrpSpPr>
        <p:grpSpPr bwMode="auto">
          <a:xfrm>
            <a:off x="7239000" y="4267200"/>
            <a:ext cx="777875" cy="1828800"/>
            <a:chOff x="4560" y="1104"/>
            <a:chExt cx="408" cy="960"/>
          </a:xfrm>
        </p:grpSpPr>
        <p:sp>
          <p:nvSpPr>
            <p:cNvPr id="77873" name="Freeform 51"/>
            <p:cNvSpPr>
              <a:spLocks noChangeAspect="1"/>
            </p:cNvSpPr>
            <p:nvPr/>
          </p:nvSpPr>
          <p:spPr bwMode="auto">
            <a:xfrm>
              <a:off x="4560" y="1104"/>
              <a:ext cx="408" cy="960"/>
            </a:xfrm>
            <a:custGeom>
              <a:avLst/>
              <a:gdLst>
                <a:gd name="T0" fmla="*/ 0 w 816"/>
                <a:gd name="T1" fmla="*/ 0 h 1920"/>
                <a:gd name="T2" fmla="*/ 408 w 816"/>
                <a:gd name="T3" fmla="*/ 0 h 1920"/>
                <a:gd name="T4" fmla="*/ 192 w 816"/>
                <a:gd name="T5" fmla="*/ 120 h 1920"/>
                <a:gd name="T6" fmla="*/ 408 w 816"/>
                <a:gd name="T7" fmla="*/ 240 h 1920"/>
                <a:gd name="T8" fmla="*/ 192 w 816"/>
                <a:gd name="T9" fmla="*/ 360 h 1920"/>
                <a:gd name="T10" fmla="*/ 408 w 816"/>
                <a:gd name="T11" fmla="*/ 480 h 1920"/>
                <a:gd name="T12" fmla="*/ 192 w 816"/>
                <a:gd name="T13" fmla="*/ 600 h 1920"/>
                <a:gd name="T14" fmla="*/ 408 w 816"/>
                <a:gd name="T15" fmla="*/ 720 h 1920"/>
                <a:gd name="T16" fmla="*/ 192 w 816"/>
                <a:gd name="T17" fmla="*/ 840 h 1920"/>
                <a:gd name="T18" fmla="*/ 408 w 816"/>
                <a:gd name="T19" fmla="*/ 960 h 1920"/>
                <a:gd name="T20" fmla="*/ 0 w 816"/>
                <a:gd name="T21" fmla="*/ 96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7874" name="Text Box 52"/>
            <p:cNvSpPr txBox="1">
              <a:spLocks noChangeAspect="1" noChangeArrowheads="1"/>
            </p:cNvSpPr>
            <p:nvPr/>
          </p:nvSpPr>
          <p:spPr bwMode="auto">
            <a:xfrm>
              <a:off x="4560" y="1488"/>
              <a:ext cx="255" cy="144"/>
            </a:xfrm>
            <a:prstGeom prst="rect">
              <a:avLst/>
            </a:prstGeom>
            <a:noFill/>
            <a:ln w="9525">
              <a:noFill/>
              <a:miter lim="800000"/>
              <a:headEnd/>
              <a:tailEnd/>
            </a:ln>
          </p:spPr>
          <p:txBody>
            <a:bodyPr wrap="none">
              <a:spAutoFit/>
            </a:bodyPr>
            <a:lstStyle/>
            <a:p>
              <a:r>
                <a:rPr lang="en-US" sz="1200">
                  <a:latin typeface="Arial" charset="0"/>
                </a:rPr>
                <a:t>Pb</a:t>
              </a:r>
              <a:r>
                <a:rPr lang="en-US" sz="1200" baseline="30000">
                  <a:latin typeface="Arial" charset="0"/>
                </a:rPr>
                <a:t>4+</a:t>
              </a:r>
              <a:endParaRPr lang="en-US" sz="1200">
                <a:latin typeface="Arial" charset="0"/>
              </a:endParaRPr>
            </a:p>
          </p:txBody>
        </p:sp>
      </p:grpSp>
      <p:grpSp>
        <p:nvGrpSpPr>
          <p:cNvPr id="77845" name="Group 53"/>
          <p:cNvGrpSpPr>
            <a:grpSpLocks noChangeAspect="1"/>
          </p:cNvGrpSpPr>
          <p:nvPr/>
        </p:nvGrpSpPr>
        <p:grpSpPr bwMode="auto">
          <a:xfrm>
            <a:off x="7620000" y="4724400"/>
            <a:ext cx="777875" cy="1371600"/>
            <a:chOff x="4944" y="1104"/>
            <a:chExt cx="408" cy="720"/>
          </a:xfrm>
        </p:grpSpPr>
        <p:sp>
          <p:nvSpPr>
            <p:cNvPr id="77871" name="Freeform 54"/>
            <p:cNvSpPr>
              <a:spLocks noChangeAspect="1"/>
            </p:cNvSpPr>
            <p:nvPr/>
          </p:nvSpPr>
          <p:spPr bwMode="auto">
            <a:xfrm>
              <a:off x="4944" y="1104"/>
              <a:ext cx="408" cy="720"/>
            </a:xfrm>
            <a:custGeom>
              <a:avLst/>
              <a:gdLst>
                <a:gd name="T0" fmla="*/ 408 w 816"/>
                <a:gd name="T1" fmla="*/ 720 h 1440"/>
                <a:gd name="T2" fmla="*/ 216 w 816"/>
                <a:gd name="T3" fmla="*/ 720 h 1440"/>
                <a:gd name="T4" fmla="*/ 0 w 816"/>
                <a:gd name="T5" fmla="*/ 600 h 1440"/>
                <a:gd name="T6" fmla="*/ 216 w 816"/>
                <a:gd name="T7" fmla="*/ 480 h 1440"/>
                <a:gd name="T8" fmla="*/ 0 w 816"/>
                <a:gd name="T9" fmla="*/ 360 h 1440"/>
                <a:gd name="T10" fmla="*/ 216 w 816"/>
                <a:gd name="T11" fmla="*/ 240 h 1440"/>
                <a:gd name="T12" fmla="*/ 0 w 816"/>
                <a:gd name="T13" fmla="*/ 120 h 1440"/>
                <a:gd name="T14" fmla="*/ 216 w 816"/>
                <a:gd name="T15" fmla="*/ 0 h 1440"/>
                <a:gd name="T16" fmla="*/ 408 w 816"/>
                <a:gd name="T17" fmla="*/ 0 h 1440"/>
                <a:gd name="T18" fmla="*/ 408 w 816"/>
                <a:gd name="T19" fmla="*/ 72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7872" name="Text Box 55"/>
            <p:cNvSpPr txBox="1">
              <a:spLocks noChangeAspect="1" noChangeArrowheads="1"/>
            </p:cNvSpPr>
            <p:nvPr/>
          </p:nvSpPr>
          <p:spPr bwMode="auto">
            <a:xfrm>
              <a:off x="5088" y="1363"/>
              <a:ext cx="202" cy="144"/>
            </a:xfrm>
            <a:prstGeom prst="rect">
              <a:avLst/>
            </a:prstGeom>
            <a:noFill/>
            <a:ln w="9525">
              <a:noFill/>
              <a:miter lim="800000"/>
              <a:headEnd/>
              <a:tailEnd/>
            </a:ln>
          </p:spPr>
          <p:txBody>
            <a:bodyPr wrap="none">
              <a:spAutoFit/>
            </a:bodyPr>
            <a:lstStyle/>
            <a:p>
              <a:r>
                <a:rPr lang="en-US" sz="1200">
                  <a:latin typeface="Arial" charset="0"/>
                </a:rPr>
                <a:t>N</a:t>
              </a:r>
              <a:r>
                <a:rPr lang="en-US" sz="1200" baseline="30000">
                  <a:latin typeface="Arial" charset="0"/>
                </a:rPr>
                <a:t>3-</a:t>
              </a:r>
              <a:endParaRPr lang="en-US" sz="1200">
                <a:latin typeface="Arial" charset="0"/>
              </a:endParaRPr>
            </a:p>
          </p:txBody>
        </p:sp>
      </p:grpSp>
      <p:sp>
        <p:nvSpPr>
          <p:cNvPr id="77846" name="Text Box 56"/>
          <p:cNvSpPr txBox="1">
            <a:spLocks noChangeArrowheads="1"/>
          </p:cNvSpPr>
          <p:nvPr/>
        </p:nvSpPr>
        <p:spPr bwMode="auto">
          <a:xfrm>
            <a:off x="457200" y="1143000"/>
            <a:ext cx="438150" cy="366713"/>
          </a:xfrm>
          <a:prstGeom prst="rect">
            <a:avLst/>
          </a:prstGeom>
          <a:noFill/>
          <a:ln w="9525">
            <a:noFill/>
            <a:miter lim="800000"/>
            <a:headEnd/>
            <a:tailEnd/>
          </a:ln>
        </p:spPr>
        <p:txBody>
          <a:bodyPr wrap="none">
            <a:spAutoFit/>
          </a:bodyPr>
          <a:lstStyle/>
          <a:p>
            <a:r>
              <a:rPr lang="en-US" sz="1800">
                <a:latin typeface="Arial" charset="0"/>
              </a:rPr>
              <a:t>1. </a:t>
            </a:r>
          </a:p>
        </p:txBody>
      </p:sp>
      <p:sp>
        <p:nvSpPr>
          <p:cNvPr id="77847" name="Text Box 57"/>
          <p:cNvSpPr txBox="1">
            <a:spLocks noChangeArrowheads="1"/>
          </p:cNvSpPr>
          <p:nvPr/>
        </p:nvSpPr>
        <p:spPr bwMode="auto">
          <a:xfrm>
            <a:off x="457200" y="2681288"/>
            <a:ext cx="438150" cy="366712"/>
          </a:xfrm>
          <a:prstGeom prst="rect">
            <a:avLst/>
          </a:prstGeom>
          <a:noFill/>
          <a:ln w="9525">
            <a:noFill/>
            <a:miter lim="800000"/>
            <a:headEnd/>
            <a:tailEnd/>
          </a:ln>
        </p:spPr>
        <p:txBody>
          <a:bodyPr wrap="none">
            <a:spAutoFit/>
          </a:bodyPr>
          <a:lstStyle/>
          <a:p>
            <a:r>
              <a:rPr lang="en-US" sz="1800">
                <a:latin typeface="Arial" charset="0"/>
              </a:rPr>
              <a:t>2. </a:t>
            </a:r>
          </a:p>
        </p:txBody>
      </p:sp>
      <p:sp>
        <p:nvSpPr>
          <p:cNvPr id="77848" name="Text Box 58"/>
          <p:cNvSpPr txBox="1">
            <a:spLocks noChangeArrowheads="1"/>
          </p:cNvSpPr>
          <p:nvPr/>
        </p:nvSpPr>
        <p:spPr bwMode="auto">
          <a:xfrm>
            <a:off x="457200" y="4814888"/>
            <a:ext cx="438150" cy="366712"/>
          </a:xfrm>
          <a:prstGeom prst="rect">
            <a:avLst/>
          </a:prstGeom>
          <a:noFill/>
          <a:ln w="9525">
            <a:noFill/>
            <a:miter lim="800000"/>
            <a:headEnd/>
            <a:tailEnd/>
          </a:ln>
        </p:spPr>
        <p:txBody>
          <a:bodyPr wrap="none">
            <a:spAutoFit/>
          </a:bodyPr>
          <a:lstStyle/>
          <a:p>
            <a:r>
              <a:rPr lang="en-US" sz="1800">
                <a:latin typeface="Arial" charset="0"/>
              </a:rPr>
              <a:t>3. </a:t>
            </a:r>
          </a:p>
        </p:txBody>
      </p:sp>
      <p:sp>
        <p:nvSpPr>
          <p:cNvPr id="77849" name="Text Box 59"/>
          <p:cNvSpPr txBox="1">
            <a:spLocks noChangeArrowheads="1"/>
          </p:cNvSpPr>
          <p:nvPr/>
        </p:nvSpPr>
        <p:spPr bwMode="auto">
          <a:xfrm>
            <a:off x="3600450" y="623888"/>
            <a:ext cx="438150" cy="366712"/>
          </a:xfrm>
          <a:prstGeom prst="rect">
            <a:avLst/>
          </a:prstGeom>
          <a:noFill/>
          <a:ln w="9525">
            <a:noFill/>
            <a:miter lim="800000"/>
            <a:headEnd/>
            <a:tailEnd/>
          </a:ln>
        </p:spPr>
        <p:txBody>
          <a:bodyPr wrap="none">
            <a:spAutoFit/>
          </a:bodyPr>
          <a:lstStyle/>
          <a:p>
            <a:r>
              <a:rPr lang="en-US" sz="1800">
                <a:latin typeface="Arial" charset="0"/>
              </a:rPr>
              <a:t>4. </a:t>
            </a:r>
          </a:p>
        </p:txBody>
      </p:sp>
      <p:sp>
        <p:nvSpPr>
          <p:cNvPr id="77850" name="Text Box 60"/>
          <p:cNvSpPr txBox="1">
            <a:spLocks noChangeArrowheads="1"/>
          </p:cNvSpPr>
          <p:nvPr/>
        </p:nvSpPr>
        <p:spPr bwMode="auto">
          <a:xfrm>
            <a:off x="6800850" y="685800"/>
            <a:ext cx="438150" cy="366713"/>
          </a:xfrm>
          <a:prstGeom prst="rect">
            <a:avLst/>
          </a:prstGeom>
          <a:noFill/>
          <a:ln w="9525">
            <a:noFill/>
            <a:miter lim="800000"/>
            <a:headEnd/>
            <a:tailEnd/>
          </a:ln>
        </p:spPr>
        <p:txBody>
          <a:bodyPr wrap="none">
            <a:spAutoFit/>
          </a:bodyPr>
          <a:lstStyle/>
          <a:p>
            <a:r>
              <a:rPr lang="en-US" sz="1800">
                <a:latin typeface="Arial" charset="0"/>
              </a:rPr>
              <a:t>5. </a:t>
            </a:r>
          </a:p>
        </p:txBody>
      </p:sp>
      <p:sp>
        <p:nvSpPr>
          <p:cNvPr id="77851" name="Text Box 61"/>
          <p:cNvSpPr txBox="1">
            <a:spLocks noChangeArrowheads="1"/>
          </p:cNvSpPr>
          <p:nvPr/>
        </p:nvSpPr>
        <p:spPr bwMode="auto">
          <a:xfrm>
            <a:off x="3657600" y="3581400"/>
            <a:ext cx="438150" cy="366713"/>
          </a:xfrm>
          <a:prstGeom prst="rect">
            <a:avLst/>
          </a:prstGeom>
          <a:noFill/>
          <a:ln w="9525">
            <a:noFill/>
            <a:miter lim="800000"/>
            <a:headEnd/>
            <a:tailEnd/>
          </a:ln>
        </p:spPr>
        <p:txBody>
          <a:bodyPr wrap="none">
            <a:spAutoFit/>
          </a:bodyPr>
          <a:lstStyle/>
          <a:p>
            <a:r>
              <a:rPr lang="en-US" sz="1800">
                <a:latin typeface="Arial" charset="0"/>
              </a:rPr>
              <a:t>6. </a:t>
            </a:r>
          </a:p>
        </p:txBody>
      </p:sp>
      <p:sp>
        <p:nvSpPr>
          <p:cNvPr id="77852" name="Freeform 62"/>
          <p:cNvSpPr>
            <a:spLocks/>
          </p:cNvSpPr>
          <p:nvPr/>
        </p:nvSpPr>
        <p:spPr bwMode="auto">
          <a:xfrm>
            <a:off x="4724400" y="3505200"/>
            <a:ext cx="1295400" cy="762000"/>
          </a:xfrm>
          <a:custGeom>
            <a:avLst/>
            <a:gdLst>
              <a:gd name="T0" fmla="*/ 1295400 w 816"/>
              <a:gd name="T1" fmla="*/ 0 h 480"/>
              <a:gd name="T2" fmla="*/ 685800 w 816"/>
              <a:gd name="T3" fmla="*/ 0 h 480"/>
              <a:gd name="T4" fmla="*/ 0 w 816"/>
              <a:gd name="T5" fmla="*/ 381000 h 480"/>
              <a:gd name="T6" fmla="*/ 685800 w 816"/>
              <a:gd name="T7" fmla="*/ 762000 h 480"/>
              <a:gd name="T8" fmla="*/ 1295400 w 816"/>
              <a:gd name="T9" fmla="*/ 762000 h 480"/>
              <a:gd name="T10" fmla="*/ 129540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53" name="Text Box 63"/>
          <p:cNvSpPr txBox="1">
            <a:spLocks noChangeArrowheads="1"/>
          </p:cNvSpPr>
          <p:nvPr/>
        </p:nvSpPr>
        <p:spPr bwMode="auto">
          <a:xfrm>
            <a:off x="5334000" y="3671888"/>
            <a:ext cx="661988" cy="366712"/>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sp>
        <p:nvSpPr>
          <p:cNvPr id="77854" name="Freeform 64"/>
          <p:cNvSpPr>
            <a:spLocks/>
          </p:cNvSpPr>
          <p:nvPr/>
        </p:nvSpPr>
        <p:spPr bwMode="auto">
          <a:xfrm>
            <a:off x="4724400" y="4267200"/>
            <a:ext cx="1295400" cy="762000"/>
          </a:xfrm>
          <a:custGeom>
            <a:avLst/>
            <a:gdLst>
              <a:gd name="T0" fmla="*/ 1295400 w 816"/>
              <a:gd name="T1" fmla="*/ 0 h 480"/>
              <a:gd name="T2" fmla="*/ 685800 w 816"/>
              <a:gd name="T3" fmla="*/ 0 h 480"/>
              <a:gd name="T4" fmla="*/ 0 w 816"/>
              <a:gd name="T5" fmla="*/ 381000 h 480"/>
              <a:gd name="T6" fmla="*/ 685800 w 816"/>
              <a:gd name="T7" fmla="*/ 762000 h 480"/>
              <a:gd name="T8" fmla="*/ 1295400 w 816"/>
              <a:gd name="T9" fmla="*/ 762000 h 480"/>
              <a:gd name="T10" fmla="*/ 129540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55" name="Text Box 65"/>
          <p:cNvSpPr txBox="1">
            <a:spLocks noChangeArrowheads="1"/>
          </p:cNvSpPr>
          <p:nvPr/>
        </p:nvSpPr>
        <p:spPr bwMode="auto">
          <a:xfrm>
            <a:off x="5334000" y="4433888"/>
            <a:ext cx="661988" cy="366712"/>
          </a:xfrm>
          <a:prstGeom prst="rect">
            <a:avLst/>
          </a:prstGeom>
          <a:noFill/>
          <a:ln w="9525">
            <a:noFill/>
            <a:miter lim="800000"/>
            <a:headEnd/>
            <a:tailEnd/>
          </a:ln>
        </p:spPr>
        <p:txBody>
          <a:bodyPr wrap="none">
            <a:spAutoFit/>
          </a:bodyPr>
          <a:lstStyle/>
          <a:p>
            <a:r>
              <a:rPr lang="en-US" sz="1800">
                <a:latin typeface="Arial" charset="0"/>
              </a:rPr>
              <a:t>OH</a:t>
            </a:r>
            <a:r>
              <a:rPr lang="en-US" sz="1800" baseline="30000">
                <a:latin typeface="Arial" charset="0"/>
              </a:rPr>
              <a:t>1-</a:t>
            </a:r>
            <a:endParaRPr lang="en-US" sz="1800">
              <a:latin typeface="Arial" charset="0"/>
            </a:endParaRPr>
          </a:p>
        </p:txBody>
      </p:sp>
      <p:grpSp>
        <p:nvGrpSpPr>
          <p:cNvPr id="77856" name="Group 66"/>
          <p:cNvGrpSpPr>
            <a:grpSpLocks/>
          </p:cNvGrpSpPr>
          <p:nvPr/>
        </p:nvGrpSpPr>
        <p:grpSpPr bwMode="auto">
          <a:xfrm>
            <a:off x="4105275" y="5638800"/>
            <a:ext cx="1304925" cy="762000"/>
            <a:chOff x="2586" y="3648"/>
            <a:chExt cx="822" cy="480"/>
          </a:xfrm>
        </p:grpSpPr>
        <p:sp>
          <p:nvSpPr>
            <p:cNvPr id="77869" name="Freeform 67"/>
            <p:cNvSpPr>
              <a:spLocks/>
            </p:cNvSpPr>
            <p:nvPr/>
          </p:nvSpPr>
          <p:spPr bwMode="auto">
            <a:xfrm>
              <a:off x="2592" y="364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7870" name="Text Box 68"/>
            <p:cNvSpPr txBox="1">
              <a:spLocks noChangeArrowheads="1"/>
            </p:cNvSpPr>
            <p:nvPr/>
          </p:nvSpPr>
          <p:spPr bwMode="auto">
            <a:xfrm>
              <a:off x="2586" y="3696"/>
              <a:ext cx="486" cy="231"/>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baseline="30000">
                  <a:latin typeface="Arial" charset="0"/>
                </a:rPr>
                <a:t>1+</a:t>
              </a:r>
              <a:endParaRPr lang="en-US" sz="1800">
                <a:latin typeface="Arial" charset="0"/>
              </a:endParaRPr>
            </a:p>
          </p:txBody>
        </p:sp>
      </p:grpSp>
      <p:grpSp>
        <p:nvGrpSpPr>
          <p:cNvPr id="77857" name="Group 69"/>
          <p:cNvGrpSpPr>
            <a:grpSpLocks/>
          </p:cNvGrpSpPr>
          <p:nvPr/>
        </p:nvGrpSpPr>
        <p:grpSpPr bwMode="auto">
          <a:xfrm>
            <a:off x="4724400" y="5638800"/>
            <a:ext cx="1295400" cy="762000"/>
            <a:chOff x="2976" y="3648"/>
            <a:chExt cx="816" cy="480"/>
          </a:xfrm>
        </p:grpSpPr>
        <p:sp>
          <p:nvSpPr>
            <p:cNvPr id="77867" name="Freeform 70"/>
            <p:cNvSpPr>
              <a:spLocks/>
            </p:cNvSpPr>
            <p:nvPr/>
          </p:nvSpPr>
          <p:spPr bwMode="auto">
            <a:xfrm>
              <a:off x="2976" y="3648"/>
              <a:ext cx="816" cy="480"/>
            </a:xfrm>
            <a:custGeom>
              <a:avLst/>
              <a:gdLst>
                <a:gd name="T0" fmla="*/ 816 w 816"/>
                <a:gd name="T1" fmla="*/ 0 h 480"/>
                <a:gd name="T2" fmla="*/ 432 w 816"/>
                <a:gd name="T3" fmla="*/ 0 h 480"/>
                <a:gd name="T4" fmla="*/ 0 w 816"/>
                <a:gd name="T5" fmla="*/ 240 h 480"/>
                <a:gd name="T6" fmla="*/ 432 w 816"/>
                <a:gd name="T7" fmla="*/ 480 h 480"/>
                <a:gd name="T8" fmla="*/ 816 w 816"/>
                <a:gd name="T9" fmla="*/ 480 h 480"/>
                <a:gd name="T10" fmla="*/ 816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816" y="0"/>
                  </a:moveTo>
                  <a:lnTo>
                    <a:pt x="432" y="0"/>
                  </a:lnTo>
                  <a:lnTo>
                    <a:pt x="0" y="240"/>
                  </a:lnTo>
                  <a:lnTo>
                    <a:pt x="432" y="480"/>
                  </a:lnTo>
                  <a:lnTo>
                    <a:pt x="816" y="480"/>
                  </a:lnTo>
                  <a:lnTo>
                    <a:pt x="816" y="0"/>
                  </a:lnTo>
                  <a:close/>
                </a:path>
              </a:pathLst>
            </a:custGeom>
            <a:solidFill>
              <a:srgbClr val="9BCDFF"/>
            </a:solidFill>
            <a:ln w="9525">
              <a:solidFill>
                <a:schemeClr val="tx1"/>
              </a:solidFill>
              <a:round/>
              <a:headEnd/>
              <a:tailEnd/>
            </a:ln>
          </p:spPr>
          <p:txBody>
            <a:bodyPr/>
            <a:lstStyle/>
            <a:p>
              <a:endParaRPr lang="en-US"/>
            </a:p>
          </p:txBody>
        </p:sp>
        <p:sp>
          <p:nvSpPr>
            <p:cNvPr id="77868" name="Text Box 71"/>
            <p:cNvSpPr txBox="1">
              <a:spLocks noChangeArrowheads="1"/>
            </p:cNvSpPr>
            <p:nvPr/>
          </p:nvSpPr>
          <p:spPr bwMode="auto">
            <a:xfrm>
              <a:off x="3322" y="3753"/>
              <a:ext cx="470" cy="231"/>
            </a:xfrm>
            <a:prstGeom prst="rect">
              <a:avLst/>
            </a:prstGeom>
            <a:noFill/>
            <a:ln w="9525">
              <a:noFill/>
              <a:miter lim="800000"/>
              <a:headEnd/>
              <a:tailEnd/>
            </a:ln>
          </p:spPr>
          <p:txBody>
            <a:bodyPr wrap="none">
              <a:spAutoFit/>
            </a:bodyPr>
            <a:lstStyle/>
            <a:p>
              <a:r>
                <a:rPr lang="en-US" sz="1800">
                  <a:latin typeface="Arial" charset="0"/>
                </a:rPr>
                <a:t>NO</a:t>
              </a:r>
              <a:r>
                <a:rPr lang="en-US" sz="1800" baseline="-25000">
                  <a:latin typeface="Arial" charset="0"/>
                </a:rPr>
                <a:t>3</a:t>
              </a:r>
              <a:r>
                <a:rPr lang="en-US" sz="1800" baseline="30000">
                  <a:latin typeface="Arial" charset="0"/>
                </a:rPr>
                <a:t>1-</a:t>
              </a:r>
              <a:endParaRPr lang="en-US" sz="1800">
                <a:latin typeface="Arial" charset="0"/>
              </a:endParaRPr>
            </a:p>
          </p:txBody>
        </p:sp>
      </p:grpSp>
      <p:sp>
        <p:nvSpPr>
          <p:cNvPr id="77858" name="Text Box 72"/>
          <p:cNvSpPr txBox="1">
            <a:spLocks noChangeArrowheads="1"/>
          </p:cNvSpPr>
          <p:nvPr/>
        </p:nvSpPr>
        <p:spPr bwMode="auto">
          <a:xfrm>
            <a:off x="3657600" y="5638800"/>
            <a:ext cx="438150" cy="366713"/>
          </a:xfrm>
          <a:prstGeom prst="rect">
            <a:avLst/>
          </a:prstGeom>
          <a:noFill/>
          <a:ln w="9525">
            <a:noFill/>
            <a:miter lim="800000"/>
            <a:headEnd/>
            <a:tailEnd/>
          </a:ln>
        </p:spPr>
        <p:txBody>
          <a:bodyPr wrap="none">
            <a:spAutoFit/>
          </a:bodyPr>
          <a:lstStyle/>
          <a:p>
            <a:r>
              <a:rPr lang="en-US" sz="1800">
                <a:latin typeface="Arial" charset="0"/>
              </a:rPr>
              <a:t>7. </a:t>
            </a:r>
          </a:p>
        </p:txBody>
      </p:sp>
      <p:sp>
        <p:nvSpPr>
          <p:cNvPr id="77859" name="Text Box 73"/>
          <p:cNvSpPr txBox="1">
            <a:spLocks noChangeArrowheads="1"/>
          </p:cNvSpPr>
          <p:nvPr/>
        </p:nvSpPr>
        <p:spPr bwMode="auto">
          <a:xfrm>
            <a:off x="1568450" y="1995488"/>
            <a:ext cx="565150" cy="366712"/>
          </a:xfrm>
          <a:prstGeom prst="rect">
            <a:avLst/>
          </a:prstGeom>
          <a:noFill/>
          <a:ln w="9525">
            <a:noFill/>
            <a:miter lim="800000"/>
            <a:headEnd/>
            <a:tailEnd/>
          </a:ln>
        </p:spPr>
        <p:txBody>
          <a:bodyPr wrap="none">
            <a:spAutoFit/>
          </a:bodyPr>
          <a:lstStyle/>
          <a:p>
            <a:r>
              <a:rPr lang="en-US" sz="1800">
                <a:latin typeface="Arial" charset="0"/>
              </a:rPr>
              <a:t>KBr</a:t>
            </a:r>
          </a:p>
        </p:txBody>
      </p:sp>
      <p:sp>
        <p:nvSpPr>
          <p:cNvPr id="77860" name="Text Box 74"/>
          <p:cNvSpPr txBox="1">
            <a:spLocks noChangeArrowheads="1"/>
          </p:cNvSpPr>
          <p:nvPr/>
        </p:nvSpPr>
        <p:spPr bwMode="auto">
          <a:xfrm>
            <a:off x="1568450" y="4191000"/>
            <a:ext cx="598488" cy="366713"/>
          </a:xfrm>
          <a:prstGeom prst="rect">
            <a:avLst/>
          </a:prstGeom>
          <a:noFill/>
          <a:ln w="9525">
            <a:noFill/>
            <a:miter lim="800000"/>
            <a:headEnd/>
            <a:tailEnd/>
          </a:ln>
        </p:spPr>
        <p:txBody>
          <a:bodyPr wrap="none">
            <a:spAutoFit/>
          </a:bodyPr>
          <a:lstStyle/>
          <a:p>
            <a:r>
              <a:rPr lang="en-US" sz="1800">
                <a:latin typeface="Arial" charset="0"/>
              </a:rPr>
              <a:t>K</a:t>
            </a:r>
            <a:r>
              <a:rPr lang="en-US" sz="1800" baseline="-25000">
                <a:latin typeface="Arial" charset="0"/>
              </a:rPr>
              <a:t>2</a:t>
            </a:r>
            <a:r>
              <a:rPr lang="en-US" sz="1800">
                <a:latin typeface="Arial" charset="0"/>
              </a:rPr>
              <a:t>O</a:t>
            </a:r>
          </a:p>
        </p:txBody>
      </p:sp>
      <p:sp>
        <p:nvSpPr>
          <p:cNvPr id="77861" name="Text Box 75"/>
          <p:cNvSpPr txBox="1">
            <a:spLocks noChangeArrowheads="1"/>
          </p:cNvSpPr>
          <p:nvPr/>
        </p:nvSpPr>
        <p:spPr bwMode="auto">
          <a:xfrm>
            <a:off x="1568450" y="6400800"/>
            <a:ext cx="814388" cy="366713"/>
          </a:xfrm>
          <a:prstGeom prst="rect">
            <a:avLst/>
          </a:prstGeom>
          <a:noFill/>
          <a:ln w="9525">
            <a:noFill/>
            <a:miter lim="800000"/>
            <a:headEnd/>
            <a:tailEnd/>
          </a:ln>
        </p:spPr>
        <p:txBody>
          <a:bodyPr wrap="none">
            <a:spAutoFit/>
          </a:bodyPr>
          <a:lstStyle/>
          <a:p>
            <a:r>
              <a:rPr lang="en-US" sz="1800">
                <a:latin typeface="Arial" charset="0"/>
              </a:rPr>
              <a:t>MgBr</a:t>
            </a:r>
            <a:r>
              <a:rPr lang="en-US" sz="1800" baseline="-25000">
                <a:latin typeface="Arial" charset="0"/>
              </a:rPr>
              <a:t>2</a:t>
            </a:r>
            <a:endParaRPr lang="en-US" sz="1800">
              <a:latin typeface="Arial" charset="0"/>
            </a:endParaRPr>
          </a:p>
        </p:txBody>
      </p:sp>
      <p:sp>
        <p:nvSpPr>
          <p:cNvPr id="77862" name="Text Box 76"/>
          <p:cNvSpPr txBox="1">
            <a:spLocks noChangeArrowheads="1"/>
          </p:cNvSpPr>
          <p:nvPr/>
        </p:nvSpPr>
        <p:spPr bwMode="auto">
          <a:xfrm>
            <a:off x="4768850" y="2971800"/>
            <a:ext cx="552450" cy="366713"/>
          </a:xfrm>
          <a:prstGeom prst="rect">
            <a:avLst/>
          </a:prstGeom>
          <a:noFill/>
          <a:ln w="9525">
            <a:noFill/>
            <a:miter lim="800000"/>
            <a:headEnd/>
            <a:tailEnd/>
          </a:ln>
        </p:spPr>
        <p:txBody>
          <a:bodyPr wrap="none">
            <a:spAutoFit/>
          </a:bodyPr>
          <a:lstStyle/>
          <a:p>
            <a:r>
              <a:rPr lang="en-US" sz="1800">
                <a:latin typeface="Arial" charset="0"/>
              </a:rPr>
              <a:t>AlN</a:t>
            </a:r>
          </a:p>
        </p:txBody>
      </p:sp>
      <p:sp>
        <p:nvSpPr>
          <p:cNvPr id="77863" name="Text Box 77"/>
          <p:cNvSpPr txBox="1">
            <a:spLocks noChangeArrowheads="1"/>
          </p:cNvSpPr>
          <p:nvPr/>
        </p:nvSpPr>
        <p:spPr bwMode="auto">
          <a:xfrm>
            <a:off x="4768850" y="5105400"/>
            <a:ext cx="1055688" cy="366713"/>
          </a:xfrm>
          <a:prstGeom prst="rect">
            <a:avLst/>
          </a:prstGeom>
          <a:noFill/>
          <a:ln w="9525">
            <a:noFill/>
            <a:miter lim="800000"/>
            <a:headEnd/>
            <a:tailEnd/>
          </a:ln>
        </p:spPr>
        <p:txBody>
          <a:bodyPr wrap="none">
            <a:spAutoFit/>
          </a:bodyPr>
          <a:lstStyle/>
          <a:p>
            <a:r>
              <a:rPr lang="en-US" sz="1800">
                <a:latin typeface="Arial" charset="0"/>
              </a:rPr>
              <a:t>Cu(OH)</a:t>
            </a:r>
            <a:r>
              <a:rPr lang="en-US" sz="1800" baseline="-25000">
                <a:latin typeface="Arial" charset="0"/>
              </a:rPr>
              <a:t>2</a:t>
            </a:r>
          </a:p>
        </p:txBody>
      </p:sp>
      <p:sp>
        <p:nvSpPr>
          <p:cNvPr id="77864" name="Text Box 78"/>
          <p:cNvSpPr txBox="1">
            <a:spLocks noChangeArrowheads="1"/>
          </p:cNvSpPr>
          <p:nvPr/>
        </p:nvSpPr>
        <p:spPr bwMode="auto">
          <a:xfrm>
            <a:off x="4616450" y="6415088"/>
            <a:ext cx="1025525" cy="366712"/>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a:latin typeface="Arial" charset="0"/>
              </a:rPr>
              <a:t>NO</a:t>
            </a:r>
            <a:r>
              <a:rPr lang="en-US" sz="1800" baseline="-25000">
                <a:latin typeface="Arial" charset="0"/>
              </a:rPr>
              <a:t>3</a:t>
            </a:r>
          </a:p>
        </p:txBody>
      </p:sp>
      <p:sp>
        <p:nvSpPr>
          <p:cNvPr id="77865" name="Text Box 79"/>
          <p:cNvSpPr txBox="1">
            <a:spLocks noChangeArrowheads="1"/>
          </p:cNvSpPr>
          <p:nvPr/>
        </p:nvSpPr>
        <p:spPr bwMode="auto">
          <a:xfrm>
            <a:off x="7391400" y="6172200"/>
            <a:ext cx="796925" cy="366713"/>
          </a:xfrm>
          <a:prstGeom prst="rect">
            <a:avLst/>
          </a:prstGeom>
          <a:noFill/>
          <a:ln w="9525">
            <a:noFill/>
            <a:miter lim="800000"/>
            <a:headEnd/>
            <a:tailEnd/>
          </a:ln>
        </p:spPr>
        <p:txBody>
          <a:bodyPr wrap="none">
            <a:spAutoFit/>
          </a:bodyPr>
          <a:lstStyle/>
          <a:p>
            <a:r>
              <a:rPr lang="en-US" sz="1800">
                <a:latin typeface="Arial" charset="0"/>
              </a:rPr>
              <a:t>Pb</a:t>
            </a:r>
            <a:r>
              <a:rPr lang="en-US" sz="1800" baseline="-25000">
                <a:latin typeface="Arial" charset="0"/>
              </a:rPr>
              <a:t>3</a:t>
            </a:r>
            <a:r>
              <a:rPr lang="en-US" sz="1800">
                <a:latin typeface="Arial" charset="0"/>
              </a:rPr>
              <a:t>N</a:t>
            </a:r>
            <a:r>
              <a:rPr lang="en-US" sz="1800" baseline="-25000">
                <a:latin typeface="Arial" charset="0"/>
              </a:rPr>
              <a:t>4</a:t>
            </a:r>
          </a:p>
        </p:txBody>
      </p:sp>
      <p:sp>
        <p:nvSpPr>
          <p:cNvPr id="77866" name="Text Box 80"/>
          <p:cNvSpPr txBox="1">
            <a:spLocks noChangeArrowheads="1"/>
          </p:cNvSpPr>
          <p:nvPr/>
        </p:nvSpPr>
        <p:spPr bwMode="auto">
          <a:xfrm>
            <a:off x="1066800" y="471488"/>
            <a:ext cx="2212975" cy="214312"/>
          </a:xfrm>
          <a:prstGeom prst="rect">
            <a:avLst/>
          </a:prstGeom>
          <a:noFill/>
          <a:ln w="9525">
            <a:noFill/>
            <a:miter lim="800000"/>
            <a:headEnd/>
            <a:tailEnd/>
          </a:ln>
        </p:spPr>
        <p:txBody>
          <a:bodyPr wrap="none">
            <a:spAutoFit/>
          </a:bodyPr>
          <a:lstStyle/>
          <a:p>
            <a:r>
              <a:rPr lang="en-US" sz="800">
                <a:latin typeface="Arial" charset="0"/>
              </a:rPr>
              <a:t>http://www.unit5.org/christjs/4bondingact.doc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04800" y="304800"/>
            <a:ext cx="1219200" cy="503238"/>
          </a:xfrm>
        </p:spPr>
        <p:txBody>
          <a:bodyPr/>
          <a:lstStyle/>
          <a:p>
            <a:pPr eaLnBrk="1" hangingPunct="1"/>
            <a:r>
              <a:rPr lang="en-US" sz="1600" smtClean="0"/>
              <a:t>Key</a:t>
            </a:r>
          </a:p>
        </p:txBody>
      </p:sp>
      <p:grpSp>
        <p:nvGrpSpPr>
          <p:cNvPr id="78851" name="Group 3"/>
          <p:cNvGrpSpPr>
            <a:grpSpLocks/>
          </p:cNvGrpSpPr>
          <p:nvPr/>
        </p:nvGrpSpPr>
        <p:grpSpPr bwMode="auto">
          <a:xfrm>
            <a:off x="3886200" y="4343400"/>
            <a:ext cx="1295400" cy="1524000"/>
            <a:chOff x="2592" y="2448"/>
            <a:chExt cx="816" cy="960"/>
          </a:xfrm>
        </p:grpSpPr>
        <p:sp>
          <p:nvSpPr>
            <p:cNvPr id="78905" name="Freeform 4"/>
            <p:cNvSpPr>
              <a:spLocks/>
            </p:cNvSpPr>
            <p:nvPr/>
          </p:nvSpPr>
          <p:spPr bwMode="auto">
            <a:xfrm>
              <a:off x="2592" y="2448"/>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8906" name="Text Box 5"/>
            <p:cNvSpPr txBox="1">
              <a:spLocks noChangeArrowheads="1"/>
            </p:cNvSpPr>
            <p:nvPr/>
          </p:nvSpPr>
          <p:spPr bwMode="auto">
            <a:xfrm>
              <a:off x="2688" y="2784"/>
              <a:ext cx="393" cy="231"/>
            </a:xfrm>
            <a:prstGeom prst="rect">
              <a:avLst/>
            </a:prstGeom>
            <a:noFill/>
            <a:ln w="9525">
              <a:noFill/>
              <a:miter lim="800000"/>
              <a:headEnd/>
              <a:tailEnd/>
            </a:ln>
          </p:spPr>
          <p:txBody>
            <a:bodyPr wrap="none">
              <a:spAutoFit/>
            </a:bodyPr>
            <a:lstStyle/>
            <a:p>
              <a:r>
                <a:rPr lang="en-US" sz="1800">
                  <a:latin typeface="Arial" charset="0"/>
                </a:rPr>
                <a:t>Fe</a:t>
              </a:r>
              <a:r>
                <a:rPr lang="en-US" sz="1800" baseline="30000">
                  <a:latin typeface="Arial" charset="0"/>
                </a:rPr>
                <a:t>2+</a:t>
              </a:r>
              <a:endParaRPr lang="en-US" sz="1800">
                <a:latin typeface="Arial" charset="0"/>
              </a:endParaRPr>
            </a:p>
          </p:txBody>
        </p:sp>
      </p:grpSp>
      <p:sp>
        <p:nvSpPr>
          <p:cNvPr id="78852" name="Text Box 6"/>
          <p:cNvSpPr txBox="1">
            <a:spLocks noChangeArrowheads="1"/>
          </p:cNvSpPr>
          <p:nvPr/>
        </p:nvSpPr>
        <p:spPr bwMode="auto">
          <a:xfrm>
            <a:off x="457200" y="1143000"/>
            <a:ext cx="438150" cy="366713"/>
          </a:xfrm>
          <a:prstGeom prst="rect">
            <a:avLst/>
          </a:prstGeom>
          <a:noFill/>
          <a:ln w="9525">
            <a:noFill/>
            <a:miter lim="800000"/>
            <a:headEnd/>
            <a:tailEnd/>
          </a:ln>
        </p:spPr>
        <p:txBody>
          <a:bodyPr wrap="none">
            <a:spAutoFit/>
          </a:bodyPr>
          <a:lstStyle/>
          <a:p>
            <a:r>
              <a:rPr lang="en-US" sz="1800">
                <a:latin typeface="Arial" charset="0"/>
              </a:rPr>
              <a:t>8. </a:t>
            </a:r>
          </a:p>
        </p:txBody>
      </p:sp>
      <p:sp>
        <p:nvSpPr>
          <p:cNvPr id="78853" name="Text Box 7"/>
          <p:cNvSpPr txBox="1">
            <a:spLocks noChangeArrowheads="1"/>
          </p:cNvSpPr>
          <p:nvPr/>
        </p:nvSpPr>
        <p:spPr bwMode="auto">
          <a:xfrm>
            <a:off x="3429000" y="1157288"/>
            <a:ext cx="438150" cy="366712"/>
          </a:xfrm>
          <a:prstGeom prst="rect">
            <a:avLst/>
          </a:prstGeom>
          <a:noFill/>
          <a:ln w="9525">
            <a:noFill/>
            <a:miter lim="800000"/>
            <a:headEnd/>
            <a:tailEnd/>
          </a:ln>
        </p:spPr>
        <p:txBody>
          <a:bodyPr wrap="none">
            <a:spAutoFit/>
          </a:bodyPr>
          <a:lstStyle/>
          <a:p>
            <a:r>
              <a:rPr lang="en-US" sz="1800">
                <a:latin typeface="Arial" charset="0"/>
              </a:rPr>
              <a:t>9. </a:t>
            </a:r>
          </a:p>
        </p:txBody>
      </p:sp>
      <p:sp>
        <p:nvSpPr>
          <p:cNvPr id="78854" name="Text Box 8"/>
          <p:cNvSpPr txBox="1">
            <a:spLocks noChangeArrowheads="1"/>
          </p:cNvSpPr>
          <p:nvPr/>
        </p:nvSpPr>
        <p:spPr bwMode="auto">
          <a:xfrm>
            <a:off x="6248400" y="1157288"/>
            <a:ext cx="565150" cy="366712"/>
          </a:xfrm>
          <a:prstGeom prst="rect">
            <a:avLst/>
          </a:prstGeom>
          <a:noFill/>
          <a:ln w="9525">
            <a:noFill/>
            <a:miter lim="800000"/>
            <a:headEnd/>
            <a:tailEnd/>
          </a:ln>
        </p:spPr>
        <p:txBody>
          <a:bodyPr wrap="none">
            <a:spAutoFit/>
          </a:bodyPr>
          <a:lstStyle/>
          <a:p>
            <a:r>
              <a:rPr lang="en-US" sz="1800">
                <a:latin typeface="Arial" charset="0"/>
              </a:rPr>
              <a:t>10. </a:t>
            </a:r>
          </a:p>
        </p:txBody>
      </p:sp>
      <p:grpSp>
        <p:nvGrpSpPr>
          <p:cNvPr id="78855" name="Group 9"/>
          <p:cNvGrpSpPr>
            <a:grpSpLocks/>
          </p:cNvGrpSpPr>
          <p:nvPr/>
        </p:nvGrpSpPr>
        <p:grpSpPr bwMode="auto">
          <a:xfrm>
            <a:off x="914400" y="1143000"/>
            <a:ext cx="1295400" cy="1524000"/>
            <a:chOff x="576" y="720"/>
            <a:chExt cx="816" cy="960"/>
          </a:xfrm>
        </p:grpSpPr>
        <p:sp>
          <p:nvSpPr>
            <p:cNvPr id="78903" name="Freeform 10"/>
            <p:cNvSpPr>
              <a:spLocks/>
            </p:cNvSpPr>
            <p:nvPr/>
          </p:nvSpPr>
          <p:spPr bwMode="auto">
            <a:xfrm>
              <a:off x="576" y="72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8904" name="Text Box 11"/>
            <p:cNvSpPr txBox="1">
              <a:spLocks noChangeArrowheads="1"/>
            </p:cNvSpPr>
            <p:nvPr/>
          </p:nvSpPr>
          <p:spPr bwMode="auto">
            <a:xfrm>
              <a:off x="672" y="1056"/>
              <a:ext cx="409" cy="231"/>
            </a:xfrm>
            <a:prstGeom prst="rect">
              <a:avLst/>
            </a:prstGeom>
            <a:noFill/>
            <a:ln w="9525">
              <a:noFill/>
              <a:miter lim="800000"/>
              <a:headEnd/>
              <a:tailEnd/>
            </a:ln>
          </p:spPr>
          <p:txBody>
            <a:bodyPr wrap="none">
              <a:spAutoFit/>
            </a:bodyPr>
            <a:lstStyle/>
            <a:p>
              <a:r>
                <a:rPr lang="en-US" sz="1800">
                  <a:latin typeface="Arial" charset="0"/>
                </a:rPr>
                <a:t>Ca</a:t>
              </a:r>
              <a:r>
                <a:rPr lang="en-US" sz="1800" baseline="30000">
                  <a:latin typeface="Arial" charset="0"/>
                </a:rPr>
                <a:t>2+</a:t>
              </a:r>
              <a:endParaRPr lang="en-US" sz="1800">
                <a:latin typeface="Arial" charset="0"/>
              </a:endParaRPr>
            </a:p>
          </p:txBody>
        </p:sp>
      </p:grpSp>
      <p:grpSp>
        <p:nvGrpSpPr>
          <p:cNvPr id="78856" name="Group 12"/>
          <p:cNvGrpSpPr>
            <a:grpSpLocks/>
          </p:cNvGrpSpPr>
          <p:nvPr/>
        </p:nvGrpSpPr>
        <p:grpSpPr bwMode="auto">
          <a:xfrm>
            <a:off x="914400" y="2667000"/>
            <a:ext cx="1295400" cy="1524000"/>
            <a:chOff x="576" y="720"/>
            <a:chExt cx="816" cy="960"/>
          </a:xfrm>
        </p:grpSpPr>
        <p:sp>
          <p:nvSpPr>
            <p:cNvPr id="78901" name="Freeform 13"/>
            <p:cNvSpPr>
              <a:spLocks/>
            </p:cNvSpPr>
            <p:nvPr/>
          </p:nvSpPr>
          <p:spPr bwMode="auto">
            <a:xfrm>
              <a:off x="576" y="72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8902" name="Text Box 14"/>
            <p:cNvSpPr txBox="1">
              <a:spLocks noChangeArrowheads="1"/>
            </p:cNvSpPr>
            <p:nvPr/>
          </p:nvSpPr>
          <p:spPr bwMode="auto">
            <a:xfrm>
              <a:off x="672" y="1056"/>
              <a:ext cx="409" cy="231"/>
            </a:xfrm>
            <a:prstGeom prst="rect">
              <a:avLst/>
            </a:prstGeom>
            <a:noFill/>
            <a:ln w="9525">
              <a:noFill/>
              <a:miter lim="800000"/>
              <a:headEnd/>
              <a:tailEnd/>
            </a:ln>
          </p:spPr>
          <p:txBody>
            <a:bodyPr wrap="none">
              <a:spAutoFit/>
            </a:bodyPr>
            <a:lstStyle/>
            <a:p>
              <a:r>
                <a:rPr lang="en-US" sz="1800">
                  <a:latin typeface="Arial" charset="0"/>
                </a:rPr>
                <a:t>Ca</a:t>
              </a:r>
              <a:r>
                <a:rPr lang="en-US" sz="1800" baseline="30000">
                  <a:latin typeface="Arial" charset="0"/>
                </a:rPr>
                <a:t>2+</a:t>
              </a:r>
              <a:endParaRPr lang="en-US" sz="1800">
                <a:latin typeface="Arial" charset="0"/>
              </a:endParaRPr>
            </a:p>
          </p:txBody>
        </p:sp>
      </p:grpSp>
      <p:grpSp>
        <p:nvGrpSpPr>
          <p:cNvPr id="78857" name="Group 15"/>
          <p:cNvGrpSpPr>
            <a:grpSpLocks/>
          </p:cNvGrpSpPr>
          <p:nvPr/>
        </p:nvGrpSpPr>
        <p:grpSpPr bwMode="auto">
          <a:xfrm>
            <a:off x="914400" y="4191000"/>
            <a:ext cx="1295400" cy="1524000"/>
            <a:chOff x="576" y="720"/>
            <a:chExt cx="816" cy="960"/>
          </a:xfrm>
        </p:grpSpPr>
        <p:sp>
          <p:nvSpPr>
            <p:cNvPr id="78899" name="Freeform 16"/>
            <p:cNvSpPr>
              <a:spLocks/>
            </p:cNvSpPr>
            <p:nvPr/>
          </p:nvSpPr>
          <p:spPr bwMode="auto">
            <a:xfrm>
              <a:off x="576" y="720"/>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8900" name="Text Box 17"/>
            <p:cNvSpPr txBox="1">
              <a:spLocks noChangeArrowheads="1"/>
            </p:cNvSpPr>
            <p:nvPr/>
          </p:nvSpPr>
          <p:spPr bwMode="auto">
            <a:xfrm>
              <a:off x="672" y="1056"/>
              <a:ext cx="409" cy="231"/>
            </a:xfrm>
            <a:prstGeom prst="rect">
              <a:avLst/>
            </a:prstGeom>
            <a:noFill/>
            <a:ln w="9525">
              <a:noFill/>
              <a:miter lim="800000"/>
              <a:headEnd/>
              <a:tailEnd/>
            </a:ln>
          </p:spPr>
          <p:txBody>
            <a:bodyPr wrap="none">
              <a:spAutoFit/>
            </a:bodyPr>
            <a:lstStyle/>
            <a:p>
              <a:r>
                <a:rPr lang="en-US" sz="1800">
                  <a:latin typeface="Arial" charset="0"/>
                </a:rPr>
                <a:t>Ca</a:t>
              </a:r>
              <a:r>
                <a:rPr lang="en-US" sz="1800" baseline="30000">
                  <a:latin typeface="Arial" charset="0"/>
                </a:rPr>
                <a:t>2+</a:t>
              </a:r>
              <a:endParaRPr lang="en-US" sz="1800">
                <a:latin typeface="Arial" charset="0"/>
              </a:endParaRPr>
            </a:p>
          </p:txBody>
        </p:sp>
      </p:grpSp>
      <p:grpSp>
        <p:nvGrpSpPr>
          <p:cNvPr id="78858" name="Group 18"/>
          <p:cNvGrpSpPr>
            <a:grpSpLocks/>
          </p:cNvGrpSpPr>
          <p:nvPr/>
        </p:nvGrpSpPr>
        <p:grpSpPr bwMode="auto">
          <a:xfrm>
            <a:off x="1524000" y="1143000"/>
            <a:ext cx="1295400" cy="2286000"/>
            <a:chOff x="960" y="720"/>
            <a:chExt cx="816" cy="1440"/>
          </a:xfrm>
        </p:grpSpPr>
        <p:sp>
          <p:nvSpPr>
            <p:cNvPr id="78897" name="Freeform 19"/>
            <p:cNvSpPr>
              <a:spLocks/>
            </p:cNvSpPr>
            <p:nvPr/>
          </p:nvSpPr>
          <p:spPr bwMode="auto">
            <a:xfrm>
              <a:off x="960" y="720"/>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8898" name="Text Box 20"/>
            <p:cNvSpPr txBox="1">
              <a:spLocks noChangeArrowheads="1"/>
            </p:cNvSpPr>
            <p:nvPr/>
          </p:nvSpPr>
          <p:spPr bwMode="auto">
            <a:xfrm>
              <a:off x="1266" y="1305"/>
              <a:ext cx="462" cy="231"/>
            </a:xfrm>
            <a:prstGeom prst="rect">
              <a:avLst/>
            </a:prstGeom>
            <a:noFill/>
            <a:ln w="9525">
              <a:noFill/>
              <a:miter lim="800000"/>
              <a:headEnd/>
              <a:tailEnd/>
            </a:ln>
          </p:spPr>
          <p:txBody>
            <a:bodyPr wrap="none">
              <a:spAutoFit/>
            </a:bodyPr>
            <a:lstStyle/>
            <a:p>
              <a:r>
                <a:rPr lang="en-US" sz="1800">
                  <a:latin typeface="Arial" charset="0"/>
                </a:rPr>
                <a:t>PO</a:t>
              </a:r>
              <a:r>
                <a:rPr lang="en-US" sz="1800" baseline="-25000">
                  <a:latin typeface="Arial" charset="0"/>
                </a:rPr>
                <a:t>4</a:t>
              </a:r>
              <a:r>
                <a:rPr lang="en-US" sz="1800" baseline="30000">
                  <a:latin typeface="Arial" charset="0"/>
                </a:rPr>
                <a:t>3-</a:t>
              </a:r>
              <a:endParaRPr lang="en-US" sz="1800">
                <a:latin typeface="Arial" charset="0"/>
              </a:endParaRPr>
            </a:p>
          </p:txBody>
        </p:sp>
      </p:grpSp>
      <p:grpSp>
        <p:nvGrpSpPr>
          <p:cNvPr id="78859" name="Group 21"/>
          <p:cNvGrpSpPr>
            <a:grpSpLocks/>
          </p:cNvGrpSpPr>
          <p:nvPr/>
        </p:nvGrpSpPr>
        <p:grpSpPr bwMode="auto">
          <a:xfrm>
            <a:off x="1524000" y="3429000"/>
            <a:ext cx="1295400" cy="2286000"/>
            <a:chOff x="960" y="720"/>
            <a:chExt cx="816" cy="1440"/>
          </a:xfrm>
        </p:grpSpPr>
        <p:sp>
          <p:nvSpPr>
            <p:cNvPr id="78895" name="Freeform 22"/>
            <p:cNvSpPr>
              <a:spLocks/>
            </p:cNvSpPr>
            <p:nvPr/>
          </p:nvSpPr>
          <p:spPr bwMode="auto">
            <a:xfrm>
              <a:off x="960" y="720"/>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8896" name="Text Box 23"/>
            <p:cNvSpPr txBox="1">
              <a:spLocks noChangeArrowheads="1"/>
            </p:cNvSpPr>
            <p:nvPr/>
          </p:nvSpPr>
          <p:spPr bwMode="auto">
            <a:xfrm>
              <a:off x="1266" y="1305"/>
              <a:ext cx="462" cy="231"/>
            </a:xfrm>
            <a:prstGeom prst="rect">
              <a:avLst/>
            </a:prstGeom>
            <a:noFill/>
            <a:ln w="9525">
              <a:noFill/>
              <a:miter lim="800000"/>
              <a:headEnd/>
              <a:tailEnd/>
            </a:ln>
          </p:spPr>
          <p:txBody>
            <a:bodyPr wrap="none">
              <a:spAutoFit/>
            </a:bodyPr>
            <a:lstStyle/>
            <a:p>
              <a:r>
                <a:rPr lang="en-US" sz="1800">
                  <a:latin typeface="Arial" charset="0"/>
                </a:rPr>
                <a:t>PO</a:t>
              </a:r>
              <a:r>
                <a:rPr lang="en-US" sz="1800" baseline="-25000">
                  <a:latin typeface="Arial" charset="0"/>
                </a:rPr>
                <a:t>4</a:t>
              </a:r>
              <a:r>
                <a:rPr lang="en-US" sz="1800" baseline="30000">
                  <a:latin typeface="Arial" charset="0"/>
                </a:rPr>
                <a:t>3-</a:t>
              </a:r>
              <a:endParaRPr lang="en-US" sz="1800">
                <a:latin typeface="Arial" charset="0"/>
              </a:endParaRPr>
            </a:p>
          </p:txBody>
        </p:sp>
      </p:grpSp>
      <p:grpSp>
        <p:nvGrpSpPr>
          <p:cNvPr id="78860" name="Group 24"/>
          <p:cNvGrpSpPr>
            <a:grpSpLocks/>
          </p:cNvGrpSpPr>
          <p:nvPr/>
        </p:nvGrpSpPr>
        <p:grpSpPr bwMode="auto">
          <a:xfrm>
            <a:off x="4476750" y="1143000"/>
            <a:ext cx="1295400" cy="2286000"/>
            <a:chOff x="960" y="720"/>
            <a:chExt cx="816" cy="1440"/>
          </a:xfrm>
        </p:grpSpPr>
        <p:sp>
          <p:nvSpPr>
            <p:cNvPr id="78893" name="Freeform 25"/>
            <p:cNvSpPr>
              <a:spLocks/>
            </p:cNvSpPr>
            <p:nvPr/>
          </p:nvSpPr>
          <p:spPr bwMode="auto">
            <a:xfrm>
              <a:off x="960" y="720"/>
              <a:ext cx="816" cy="1440"/>
            </a:xfrm>
            <a:custGeom>
              <a:avLst/>
              <a:gdLst>
                <a:gd name="T0" fmla="*/ 816 w 816"/>
                <a:gd name="T1" fmla="*/ 1440 h 1440"/>
                <a:gd name="T2" fmla="*/ 432 w 816"/>
                <a:gd name="T3" fmla="*/ 1440 h 1440"/>
                <a:gd name="T4" fmla="*/ 0 w 816"/>
                <a:gd name="T5" fmla="*/ 1200 h 1440"/>
                <a:gd name="T6" fmla="*/ 432 w 816"/>
                <a:gd name="T7" fmla="*/ 960 h 1440"/>
                <a:gd name="T8" fmla="*/ 0 w 816"/>
                <a:gd name="T9" fmla="*/ 720 h 1440"/>
                <a:gd name="T10" fmla="*/ 432 w 816"/>
                <a:gd name="T11" fmla="*/ 480 h 1440"/>
                <a:gd name="T12" fmla="*/ 0 w 816"/>
                <a:gd name="T13" fmla="*/ 240 h 1440"/>
                <a:gd name="T14" fmla="*/ 432 w 816"/>
                <a:gd name="T15" fmla="*/ 0 h 1440"/>
                <a:gd name="T16" fmla="*/ 816 w 816"/>
                <a:gd name="T17" fmla="*/ 0 h 1440"/>
                <a:gd name="T18" fmla="*/ 816 w 816"/>
                <a:gd name="T19" fmla="*/ 144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816" y="1440"/>
                  </a:moveTo>
                  <a:lnTo>
                    <a:pt x="432" y="1440"/>
                  </a:lnTo>
                  <a:lnTo>
                    <a:pt x="0" y="1200"/>
                  </a:lnTo>
                  <a:lnTo>
                    <a:pt x="432" y="960"/>
                  </a:lnTo>
                  <a:lnTo>
                    <a:pt x="0" y="720"/>
                  </a:lnTo>
                  <a:lnTo>
                    <a:pt x="432" y="480"/>
                  </a:lnTo>
                  <a:lnTo>
                    <a:pt x="0" y="240"/>
                  </a:lnTo>
                  <a:lnTo>
                    <a:pt x="432" y="0"/>
                  </a:lnTo>
                  <a:lnTo>
                    <a:pt x="816" y="0"/>
                  </a:lnTo>
                  <a:lnTo>
                    <a:pt x="816" y="1440"/>
                  </a:lnTo>
                  <a:close/>
                </a:path>
              </a:pathLst>
            </a:custGeom>
            <a:solidFill>
              <a:srgbClr val="9BCDFF"/>
            </a:solidFill>
            <a:ln w="9525">
              <a:solidFill>
                <a:schemeClr val="tx1"/>
              </a:solidFill>
              <a:round/>
              <a:headEnd/>
              <a:tailEnd/>
            </a:ln>
          </p:spPr>
          <p:txBody>
            <a:bodyPr/>
            <a:lstStyle/>
            <a:p>
              <a:endParaRPr lang="en-US"/>
            </a:p>
          </p:txBody>
        </p:sp>
        <p:sp>
          <p:nvSpPr>
            <p:cNvPr id="78894" name="Text Box 26"/>
            <p:cNvSpPr txBox="1">
              <a:spLocks noChangeArrowheads="1"/>
            </p:cNvSpPr>
            <p:nvPr/>
          </p:nvSpPr>
          <p:spPr bwMode="auto">
            <a:xfrm>
              <a:off x="1266" y="1305"/>
              <a:ext cx="462" cy="231"/>
            </a:xfrm>
            <a:prstGeom prst="rect">
              <a:avLst/>
            </a:prstGeom>
            <a:noFill/>
            <a:ln w="9525">
              <a:noFill/>
              <a:miter lim="800000"/>
              <a:headEnd/>
              <a:tailEnd/>
            </a:ln>
          </p:spPr>
          <p:txBody>
            <a:bodyPr wrap="none">
              <a:spAutoFit/>
            </a:bodyPr>
            <a:lstStyle/>
            <a:p>
              <a:r>
                <a:rPr lang="en-US" sz="1800">
                  <a:latin typeface="Arial" charset="0"/>
                </a:rPr>
                <a:t>PO</a:t>
              </a:r>
              <a:r>
                <a:rPr lang="en-US" sz="1800" baseline="-25000">
                  <a:latin typeface="Arial" charset="0"/>
                </a:rPr>
                <a:t>4</a:t>
              </a:r>
              <a:r>
                <a:rPr lang="en-US" sz="1800" baseline="30000">
                  <a:latin typeface="Arial" charset="0"/>
                </a:rPr>
                <a:t>3-</a:t>
              </a:r>
              <a:endParaRPr lang="en-US" sz="1800">
                <a:latin typeface="Arial" charset="0"/>
              </a:endParaRPr>
            </a:p>
          </p:txBody>
        </p:sp>
      </p:grpSp>
      <p:grpSp>
        <p:nvGrpSpPr>
          <p:cNvPr id="78861" name="Group 27"/>
          <p:cNvGrpSpPr>
            <a:grpSpLocks/>
          </p:cNvGrpSpPr>
          <p:nvPr/>
        </p:nvGrpSpPr>
        <p:grpSpPr bwMode="auto">
          <a:xfrm>
            <a:off x="3867150" y="1143000"/>
            <a:ext cx="1304925" cy="762000"/>
            <a:chOff x="2586" y="3648"/>
            <a:chExt cx="822" cy="480"/>
          </a:xfrm>
        </p:grpSpPr>
        <p:sp>
          <p:nvSpPr>
            <p:cNvPr id="78891" name="Freeform 28"/>
            <p:cNvSpPr>
              <a:spLocks/>
            </p:cNvSpPr>
            <p:nvPr/>
          </p:nvSpPr>
          <p:spPr bwMode="auto">
            <a:xfrm>
              <a:off x="2592" y="364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8892" name="Text Box 29"/>
            <p:cNvSpPr txBox="1">
              <a:spLocks noChangeArrowheads="1"/>
            </p:cNvSpPr>
            <p:nvPr/>
          </p:nvSpPr>
          <p:spPr bwMode="auto">
            <a:xfrm>
              <a:off x="2586" y="3696"/>
              <a:ext cx="486" cy="231"/>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baseline="30000">
                  <a:latin typeface="Arial" charset="0"/>
                </a:rPr>
                <a:t>1+</a:t>
              </a:r>
              <a:endParaRPr lang="en-US" sz="1800">
                <a:latin typeface="Arial" charset="0"/>
              </a:endParaRPr>
            </a:p>
          </p:txBody>
        </p:sp>
      </p:grpSp>
      <p:grpSp>
        <p:nvGrpSpPr>
          <p:cNvPr id="78862" name="Group 30"/>
          <p:cNvGrpSpPr>
            <a:grpSpLocks/>
          </p:cNvGrpSpPr>
          <p:nvPr/>
        </p:nvGrpSpPr>
        <p:grpSpPr bwMode="auto">
          <a:xfrm>
            <a:off x="3867150" y="1905000"/>
            <a:ext cx="1304925" cy="762000"/>
            <a:chOff x="2586" y="3648"/>
            <a:chExt cx="822" cy="480"/>
          </a:xfrm>
        </p:grpSpPr>
        <p:sp>
          <p:nvSpPr>
            <p:cNvPr id="78889" name="Freeform 31"/>
            <p:cNvSpPr>
              <a:spLocks/>
            </p:cNvSpPr>
            <p:nvPr/>
          </p:nvSpPr>
          <p:spPr bwMode="auto">
            <a:xfrm>
              <a:off x="2592" y="364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8890" name="Text Box 32"/>
            <p:cNvSpPr txBox="1">
              <a:spLocks noChangeArrowheads="1"/>
            </p:cNvSpPr>
            <p:nvPr/>
          </p:nvSpPr>
          <p:spPr bwMode="auto">
            <a:xfrm>
              <a:off x="2586" y="3696"/>
              <a:ext cx="486" cy="231"/>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baseline="30000">
                  <a:latin typeface="Arial" charset="0"/>
                </a:rPr>
                <a:t>1+</a:t>
              </a:r>
              <a:endParaRPr lang="en-US" sz="1800">
                <a:latin typeface="Arial" charset="0"/>
              </a:endParaRPr>
            </a:p>
          </p:txBody>
        </p:sp>
      </p:grpSp>
      <p:grpSp>
        <p:nvGrpSpPr>
          <p:cNvPr id="78863" name="Group 33"/>
          <p:cNvGrpSpPr>
            <a:grpSpLocks/>
          </p:cNvGrpSpPr>
          <p:nvPr/>
        </p:nvGrpSpPr>
        <p:grpSpPr bwMode="auto">
          <a:xfrm>
            <a:off x="3867150" y="2667000"/>
            <a:ext cx="1304925" cy="762000"/>
            <a:chOff x="2586" y="3648"/>
            <a:chExt cx="822" cy="480"/>
          </a:xfrm>
        </p:grpSpPr>
        <p:sp>
          <p:nvSpPr>
            <p:cNvPr id="78887" name="Freeform 34"/>
            <p:cNvSpPr>
              <a:spLocks/>
            </p:cNvSpPr>
            <p:nvPr/>
          </p:nvSpPr>
          <p:spPr bwMode="auto">
            <a:xfrm>
              <a:off x="2592" y="364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8888" name="Text Box 35"/>
            <p:cNvSpPr txBox="1">
              <a:spLocks noChangeArrowheads="1"/>
            </p:cNvSpPr>
            <p:nvPr/>
          </p:nvSpPr>
          <p:spPr bwMode="auto">
            <a:xfrm>
              <a:off x="2586" y="3696"/>
              <a:ext cx="486" cy="231"/>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baseline="30000">
                  <a:latin typeface="Arial" charset="0"/>
                </a:rPr>
                <a:t>1+</a:t>
              </a:r>
              <a:endParaRPr lang="en-US" sz="1800">
                <a:latin typeface="Arial" charset="0"/>
              </a:endParaRPr>
            </a:p>
          </p:txBody>
        </p:sp>
      </p:grpSp>
      <p:grpSp>
        <p:nvGrpSpPr>
          <p:cNvPr id="78864" name="Group 36"/>
          <p:cNvGrpSpPr>
            <a:grpSpLocks/>
          </p:cNvGrpSpPr>
          <p:nvPr/>
        </p:nvGrpSpPr>
        <p:grpSpPr bwMode="auto">
          <a:xfrm>
            <a:off x="7467600" y="1143000"/>
            <a:ext cx="1295400" cy="1524000"/>
            <a:chOff x="2256" y="1536"/>
            <a:chExt cx="816" cy="960"/>
          </a:xfrm>
        </p:grpSpPr>
        <p:sp>
          <p:nvSpPr>
            <p:cNvPr id="78885" name="Freeform 37"/>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8886" name="Text Box 38"/>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8865" name="Group 39"/>
          <p:cNvGrpSpPr>
            <a:grpSpLocks/>
          </p:cNvGrpSpPr>
          <p:nvPr/>
        </p:nvGrpSpPr>
        <p:grpSpPr bwMode="auto">
          <a:xfrm>
            <a:off x="6858000" y="1143000"/>
            <a:ext cx="1295400" cy="2286000"/>
            <a:chOff x="3120" y="1584"/>
            <a:chExt cx="816" cy="1440"/>
          </a:xfrm>
        </p:grpSpPr>
        <p:sp>
          <p:nvSpPr>
            <p:cNvPr id="78883" name="Freeform 40"/>
            <p:cNvSpPr>
              <a:spLocks/>
            </p:cNvSpPr>
            <p:nvPr/>
          </p:nvSpPr>
          <p:spPr bwMode="auto">
            <a:xfrm>
              <a:off x="3120" y="1584"/>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8884" name="Text Box 41"/>
            <p:cNvSpPr txBox="1">
              <a:spLocks noChangeArrowheads="1"/>
            </p:cNvSpPr>
            <p:nvPr/>
          </p:nvSpPr>
          <p:spPr bwMode="auto">
            <a:xfrm>
              <a:off x="3183" y="2208"/>
              <a:ext cx="353" cy="231"/>
            </a:xfrm>
            <a:prstGeom prst="rect">
              <a:avLst/>
            </a:prstGeom>
            <a:noFill/>
            <a:ln w="9525">
              <a:noFill/>
              <a:miter lim="800000"/>
              <a:headEnd/>
              <a:tailEnd/>
            </a:ln>
          </p:spPr>
          <p:txBody>
            <a:bodyPr wrap="none">
              <a:spAutoFit/>
            </a:bodyPr>
            <a:lstStyle/>
            <a:p>
              <a:r>
                <a:rPr lang="en-US" sz="1800">
                  <a:latin typeface="Arial" charset="0"/>
                </a:rPr>
                <a:t>Al</a:t>
              </a:r>
              <a:r>
                <a:rPr lang="en-US" sz="1800" baseline="30000">
                  <a:latin typeface="Arial" charset="0"/>
                </a:rPr>
                <a:t>3+</a:t>
              </a:r>
              <a:endParaRPr lang="en-US" sz="1800">
                <a:latin typeface="Arial" charset="0"/>
              </a:endParaRPr>
            </a:p>
          </p:txBody>
        </p:sp>
      </p:grpSp>
      <p:grpSp>
        <p:nvGrpSpPr>
          <p:cNvPr id="78866" name="Group 42"/>
          <p:cNvGrpSpPr>
            <a:grpSpLocks/>
          </p:cNvGrpSpPr>
          <p:nvPr/>
        </p:nvGrpSpPr>
        <p:grpSpPr bwMode="auto">
          <a:xfrm>
            <a:off x="6858000" y="3429000"/>
            <a:ext cx="1295400" cy="2286000"/>
            <a:chOff x="3120" y="1584"/>
            <a:chExt cx="816" cy="1440"/>
          </a:xfrm>
        </p:grpSpPr>
        <p:sp>
          <p:nvSpPr>
            <p:cNvPr id="78881" name="Freeform 43"/>
            <p:cNvSpPr>
              <a:spLocks/>
            </p:cNvSpPr>
            <p:nvPr/>
          </p:nvSpPr>
          <p:spPr bwMode="auto">
            <a:xfrm>
              <a:off x="3120" y="1584"/>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8882" name="Text Box 44"/>
            <p:cNvSpPr txBox="1">
              <a:spLocks noChangeArrowheads="1"/>
            </p:cNvSpPr>
            <p:nvPr/>
          </p:nvSpPr>
          <p:spPr bwMode="auto">
            <a:xfrm>
              <a:off x="3183" y="2208"/>
              <a:ext cx="353" cy="231"/>
            </a:xfrm>
            <a:prstGeom prst="rect">
              <a:avLst/>
            </a:prstGeom>
            <a:noFill/>
            <a:ln w="9525">
              <a:noFill/>
              <a:miter lim="800000"/>
              <a:headEnd/>
              <a:tailEnd/>
            </a:ln>
          </p:spPr>
          <p:txBody>
            <a:bodyPr wrap="none">
              <a:spAutoFit/>
            </a:bodyPr>
            <a:lstStyle/>
            <a:p>
              <a:r>
                <a:rPr lang="en-US" sz="1800">
                  <a:latin typeface="Arial" charset="0"/>
                </a:rPr>
                <a:t>Al</a:t>
              </a:r>
              <a:r>
                <a:rPr lang="en-US" sz="1800" baseline="30000">
                  <a:latin typeface="Arial" charset="0"/>
                </a:rPr>
                <a:t>3+</a:t>
              </a:r>
              <a:endParaRPr lang="en-US" sz="1800">
                <a:latin typeface="Arial" charset="0"/>
              </a:endParaRPr>
            </a:p>
          </p:txBody>
        </p:sp>
      </p:grpSp>
      <p:grpSp>
        <p:nvGrpSpPr>
          <p:cNvPr id="78867" name="Group 45"/>
          <p:cNvGrpSpPr>
            <a:grpSpLocks/>
          </p:cNvGrpSpPr>
          <p:nvPr/>
        </p:nvGrpSpPr>
        <p:grpSpPr bwMode="auto">
          <a:xfrm>
            <a:off x="7467600" y="2667000"/>
            <a:ext cx="1295400" cy="1524000"/>
            <a:chOff x="2256" y="1536"/>
            <a:chExt cx="816" cy="960"/>
          </a:xfrm>
        </p:grpSpPr>
        <p:sp>
          <p:nvSpPr>
            <p:cNvPr id="78879" name="Freeform 46"/>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8880" name="Text Box 47"/>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8868" name="Group 48"/>
          <p:cNvGrpSpPr>
            <a:grpSpLocks/>
          </p:cNvGrpSpPr>
          <p:nvPr/>
        </p:nvGrpSpPr>
        <p:grpSpPr bwMode="auto">
          <a:xfrm>
            <a:off x="7467600" y="4191000"/>
            <a:ext cx="1295400" cy="1524000"/>
            <a:chOff x="2256" y="1536"/>
            <a:chExt cx="816" cy="960"/>
          </a:xfrm>
        </p:grpSpPr>
        <p:sp>
          <p:nvSpPr>
            <p:cNvPr id="78877" name="Freeform 49"/>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8878" name="Text Box 50"/>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8869" name="Group 51"/>
          <p:cNvGrpSpPr>
            <a:grpSpLocks/>
          </p:cNvGrpSpPr>
          <p:nvPr/>
        </p:nvGrpSpPr>
        <p:grpSpPr bwMode="auto">
          <a:xfrm>
            <a:off x="4495800" y="4343400"/>
            <a:ext cx="1295400" cy="1524000"/>
            <a:chOff x="2256" y="1536"/>
            <a:chExt cx="816" cy="960"/>
          </a:xfrm>
        </p:grpSpPr>
        <p:sp>
          <p:nvSpPr>
            <p:cNvPr id="78875" name="Freeform 52"/>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8876" name="Text Box 53"/>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sp>
        <p:nvSpPr>
          <p:cNvPr id="78870" name="Text Box 54"/>
          <p:cNvSpPr txBox="1">
            <a:spLocks noChangeArrowheads="1"/>
          </p:cNvSpPr>
          <p:nvPr/>
        </p:nvSpPr>
        <p:spPr bwMode="auto">
          <a:xfrm>
            <a:off x="3276600" y="4343400"/>
            <a:ext cx="565150" cy="366713"/>
          </a:xfrm>
          <a:prstGeom prst="rect">
            <a:avLst/>
          </a:prstGeom>
          <a:noFill/>
          <a:ln w="9525">
            <a:noFill/>
            <a:miter lim="800000"/>
            <a:headEnd/>
            <a:tailEnd/>
          </a:ln>
        </p:spPr>
        <p:txBody>
          <a:bodyPr wrap="none">
            <a:spAutoFit/>
          </a:bodyPr>
          <a:lstStyle/>
          <a:p>
            <a:r>
              <a:rPr lang="en-US" sz="1800">
                <a:latin typeface="Arial" charset="0"/>
              </a:rPr>
              <a:t>11. </a:t>
            </a:r>
          </a:p>
        </p:txBody>
      </p:sp>
      <p:sp>
        <p:nvSpPr>
          <p:cNvPr id="78871" name="Text Box 55"/>
          <p:cNvSpPr txBox="1">
            <a:spLocks noChangeArrowheads="1"/>
          </p:cNvSpPr>
          <p:nvPr/>
        </p:nvSpPr>
        <p:spPr bwMode="auto">
          <a:xfrm>
            <a:off x="1227138" y="5791200"/>
            <a:ext cx="1211262" cy="366713"/>
          </a:xfrm>
          <a:prstGeom prst="rect">
            <a:avLst/>
          </a:prstGeom>
          <a:noFill/>
          <a:ln w="9525">
            <a:noFill/>
            <a:miter lim="800000"/>
            <a:headEnd/>
            <a:tailEnd/>
          </a:ln>
        </p:spPr>
        <p:txBody>
          <a:bodyPr wrap="none">
            <a:spAutoFit/>
          </a:bodyPr>
          <a:lstStyle/>
          <a:p>
            <a:r>
              <a:rPr lang="en-US" sz="1800">
                <a:latin typeface="Arial" charset="0"/>
              </a:rPr>
              <a:t>Ca</a:t>
            </a:r>
            <a:r>
              <a:rPr lang="en-US" sz="1800" baseline="-25000">
                <a:latin typeface="Arial" charset="0"/>
              </a:rPr>
              <a:t>3</a:t>
            </a:r>
            <a:r>
              <a:rPr lang="en-US" sz="1800">
                <a:latin typeface="Arial" charset="0"/>
              </a:rPr>
              <a:t>(PO</a:t>
            </a:r>
            <a:r>
              <a:rPr lang="en-US" sz="1800" baseline="-25000">
                <a:latin typeface="Arial" charset="0"/>
              </a:rPr>
              <a:t>4</a:t>
            </a:r>
            <a:r>
              <a:rPr lang="en-US" sz="1800">
                <a:latin typeface="Arial" charset="0"/>
              </a:rPr>
              <a:t>)</a:t>
            </a:r>
            <a:r>
              <a:rPr lang="en-US" sz="1800" baseline="-25000">
                <a:latin typeface="Arial" charset="0"/>
              </a:rPr>
              <a:t>2</a:t>
            </a:r>
          </a:p>
        </p:txBody>
      </p:sp>
      <p:sp>
        <p:nvSpPr>
          <p:cNvPr id="78872" name="Text Box 56"/>
          <p:cNvSpPr txBox="1">
            <a:spLocks noChangeArrowheads="1"/>
          </p:cNvSpPr>
          <p:nvPr/>
        </p:nvSpPr>
        <p:spPr bwMode="auto">
          <a:xfrm>
            <a:off x="4198938" y="3505200"/>
            <a:ext cx="1249362" cy="366713"/>
          </a:xfrm>
          <a:prstGeom prst="rect">
            <a:avLst/>
          </a:prstGeom>
          <a:noFill/>
          <a:ln w="9525">
            <a:noFill/>
            <a:miter lim="800000"/>
            <a:headEnd/>
            <a:tailEnd/>
          </a:ln>
        </p:spPr>
        <p:txBody>
          <a:bodyPr wrap="none">
            <a:spAutoFit/>
          </a:bodyPr>
          <a:lstStyle/>
          <a:p>
            <a:r>
              <a:rPr lang="en-US" sz="1800">
                <a:latin typeface="Arial" charset="0"/>
              </a:rPr>
              <a:t>(NH</a:t>
            </a:r>
            <a:r>
              <a:rPr lang="en-US" sz="1800" baseline="-25000">
                <a:latin typeface="Arial" charset="0"/>
              </a:rPr>
              <a:t>4</a:t>
            </a:r>
            <a:r>
              <a:rPr lang="en-US" sz="1800">
                <a:latin typeface="Arial" charset="0"/>
              </a:rPr>
              <a:t>)</a:t>
            </a:r>
            <a:r>
              <a:rPr lang="en-US" sz="1800" baseline="-25000">
                <a:latin typeface="Arial" charset="0"/>
              </a:rPr>
              <a:t>3</a:t>
            </a:r>
            <a:r>
              <a:rPr lang="en-US" sz="1800">
                <a:latin typeface="Arial" charset="0"/>
              </a:rPr>
              <a:t>PO</a:t>
            </a:r>
            <a:r>
              <a:rPr lang="en-US" sz="1800" baseline="-25000">
                <a:latin typeface="Arial" charset="0"/>
              </a:rPr>
              <a:t>4</a:t>
            </a:r>
          </a:p>
        </p:txBody>
      </p:sp>
      <p:sp>
        <p:nvSpPr>
          <p:cNvPr id="78873" name="Text Box 57"/>
          <p:cNvSpPr txBox="1">
            <a:spLocks noChangeArrowheads="1"/>
          </p:cNvSpPr>
          <p:nvPr/>
        </p:nvSpPr>
        <p:spPr bwMode="auto">
          <a:xfrm>
            <a:off x="4495800" y="5943600"/>
            <a:ext cx="628650" cy="366713"/>
          </a:xfrm>
          <a:prstGeom prst="rect">
            <a:avLst/>
          </a:prstGeom>
          <a:noFill/>
          <a:ln w="9525">
            <a:noFill/>
            <a:miter lim="800000"/>
            <a:headEnd/>
            <a:tailEnd/>
          </a:ln>
        </p:spPr>
        <p:txBody>
          <a:bodyPr wrap="none">
            <a:spAutoFit/>
          </a:bodyPr>
          <a:lstStyle/>
          <a:p>
            <a:r>
              <a:rPr lang="en-US" sz="1800">
                <a:latin typeface="Arial" charset="0"/>
              </a:rPr>
              <a:t>FeO</a:t>
            </a:r>
            <a:endParaRPr lang="en-US" sz="1800" baseline="-25000">
              <a:latin typeface="Arial" charset="0"/>
            </a:endParaRPr>
          </a:p>
        </p:txBody>
      </p:sp>
      <p:sp>
        <p:nvSpPr>
          <p:cNvPr id="78874" name="Text Box 58"/>
          <p:cNvSpPr txBox="1">
            <a:spLocks noChangeArrowheads="1"/>
          </p:cNvSpPr>
          <p:nvPr/>
        </p:nvSpPr>
        <p:spPr bwMode="auto">
          <a:xfrm>
            <a:off x="7496175" y="5791200"/>
            <a:ext cx="733425" cy="366713"/>
          </a:xfrm>
          <a:prstGeom prst="rect">
            <a:avLst/>
          </a:prstGeom>
          <a:noFill/>
          <a:ln w="9525">
            <a:noFill/>
            <a:miter lim="800000"/>
            <a:headEnd/>
            <a:tailEnd/>
          </a:ln>
        </p:spPr>
        <p:txBody>
          <a:bodyPr wrap="none">
            <a:spAutoFit/>
          </a:bodyPr>
          <a:lstStyle/>
          <a:p>
            <a:r>
              <a:rPr lang="en-US" sz="1800">
                <a:latin typeface="Arial" charset="0"/>
              </a:rPr>
              <a:t>Al</a:t>
            </a:r>
            <a:r>
              <a:rPr lang="en-US" sz="1800" baseline="-25000">
                <a:latin typeface="Arial" charset="0"/>
              </a:rPr>
              <a:t>2</a:t>
            </a:r>
            <a:r>
              <a:rPr lang="en-US" sz="1800">
                <a:latin typeface="Arial" charset="0"/>
              </a:rPr>
              <a:t>O</a:t>
            </a:r>
            <a:r>
              <a:rPr lang="en-US" sz="1800" baseline="-25000">
                <a:latin typeface="Arial" charset="0"/>
              </a:rPr>
              <a:t>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z="1600" smtClean="0"/>
              <a:t>Key</a:t>
            </a:r>
          </a:p>
        </p:txBody>
      </p:sp>
      <p:sp>
        <p:nvSpPr>
          <p:cNvPr id="79875" name="Text Box 3"/>
          <p:cNvSpPr txBox="1">
            <a:spLocks noChangeArrowheads="1"/>
          </p:cNvSpPr>
          <p:nvPr/>
        </p:nvSpPr>
        <p:spPr bwMode="auto">
          <a:xfrm>
            <a:off x="457200" y="1143000"/>
            <a:ext cx="565150" cy="366713"/>
          </a:xfrm>
          <a:prstGeom prst="rect">
            <a:avLst/>
          </a:prstGeom>
          <a:noFill/>
          <a:ln w="9525">
            <a:noFill/>
            <a:miter lim="800000"/>
            <a:headEnd/>
            <a:tailEnd/>
          </a:ln>
        </p:spPr>
        <p:txBody>
          <a:bodyPr wrap="none">
            <a:spAutoFit/>
          </a:bodyPr>
          <a:lstStyle/>
          <a:p>
            <a:r>
              <a:rPr lang="en-US" sz="1800">
                <a:latin typeface="Arial" charset="0"/>
              </a:rPr>
              <a:t>12. </a:t>
            </a:r>
          </a:p>
        </p:txBody>
      </p:sp>
      <p:sp>
        <p:nvSpPr>
          <p:cNvPr id="79876" name="Text Box 4"/>
          <p:cNvSpPr txBox="1">
            <a:spLocks noChangeArrowheads="1"/>
          </p:cNvSpPr>
          <p:nvPr/>
        </p:nvSpPr>
        <p:spPr bwMode="auto">
          <a:xfrm>
            <a:off x="6248400" y="2681288"/>
            <a:ext cx="565150" cy="366712"/>
          </a:xfrm>
          <a:prstGeom prst="rect">
            <a:avLst/>
          </a:prstGeom>
          <a:noFill/>
          <a:ln w="9525">
            <a:noFill/>
            <a:miter lim="800000"/>
            <a:headEnd/>
            <a:tailEnd/>
          </a:ln>
        </p:spPr>
        <p:txBody>
          <a:bodyPr wrap="none">
            <a:spAutoFit/>
          </a:bodyPr>
          <a:lstStyle/>
          <a:p>
            <a:r>
              <a:rPr lang="en-US" sz="1800">
                <a:latin typeface="Arial" charset="0"/>
              </a:rPr>
              <a:t>15. </a:t>
            </a:r>
          </a:p>
        </p:txBody>
      </p:sp>
      <p:grpSp>
        <p:nvGrpSpPr>
          <p:cNvPr id="79877" name="Group 5"/>
          <p:cNvGrpSpPr>
            <a:grpSpLocks/>
          </p:cNvGrpSpPr>
          <p:nvPr/>
        </p:nvGrpSpPr>
        <p:grpSpPr bwMode="auto">
          <a:xfrm>
            <a:off x="7467600" y="2667000"/>
            <a:ext cx="1295400" cy="1524000"/>
            <a:chOff x="2256" y="1536"/>
            <a:chExt cx="816" cy="960"/>
          </a:xfrm>
        </p:grpSpPr>
        <p:sp>
          <p:nvSpPr>
            <p:cNvPr id="79942" name="Freeform 6"/>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43" name="Text Box 7"/>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9878" name="Group 8"/>
          <p:cNvGrpSpPr>
            <a:grpSpLocks/>
          </p:cNvGrpSpPr>
          <p:nvPr/>
        </p:nvGrpSpPr>
        <p:grpSpPr bwMode="auto">
          <a:xfrm>
            <a:off x="7467600" y="4800600"/>
            <a:ext cx="1295400" cy="1524000"/>
            <a:chOff x="2256" y="1536"/>
            <a:chExt cx="816" cy="960"/>
          </a:xfrm>
        </p:grpSpPr>
        <p:sp>
          <p:nvSpPr>
            <p:cNvPr id="79940" name="Freeform 9"/>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41" name="Text Box 10"/>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9879" name="Group 11"/>
          <p:cNvGrpSpPr>
            <a:grpSpLocks/>
          </p:cNvGrpSpPr>
          <p:nvPr/>
        </p:nvGrpSpPr>
        <p:grpSpPr bwMode="auto">
          <a:xfrm>
            <a:off x="914400" y="1143000"/>
            <a:ext cx="1295400" cy="2286000"/>
            <a:chOff x="576" y="720"/>
            <a:chExt cx="816" cy="1440"/>
          </a:xfrm>
        </p:grpSpPr>
        <p:sp>
          <p:nvSpPr>
            <p:cNvPr id="79938" name="Freeform 12"/>
            <p:cNvSpPr>
              <a:spLocks/>
            </p:cNvSpPr>
            <p:nvPr/>
          </p:nvSpPr>
          <p:spPr bwMode="auto">
            <a:xfrm>
              <a:off x="576" y="720"/>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9939" name="Text Box 13"/>
            <p:cNvSpPr txBox="1">
              <a:spLocks noChangeArrowheads="1"/>
            </p:cNvSpPr>
            <p:nvPr/>
          </p:nvSpPr>
          <p:spPr bwMode="auto">
            <a:xfrm>
              <a:off x="576" y="1344"/>
              <a:ext cx="393" cy="231"/>
            </a:xfrm>
            <a:prstGeom prst="rect">
              <a:avLst/>
            </a:prstGeom>
            <a:noFill/>
            <a:ln w="9525">
              <a:noFill/>
              <a:miter lim="800000"/>
              <a:headEnd/>
              <a:tailEnd/>
            </a:ln>
          </p:spPr>
          <p:txBody>
            <a:bodyPr wrap="none">
              <a:spAutoFit/>
            </a:bodyPr>
            <a:lstStyle/>
            <a:p>
              <a:r>
                <a:rPr lang="en-US" sz="1800">
                  <a:latin typeface="Arial" charset="0"/>
                </a:rPr>
                <a:t>Fe</a:t>
              </a:r>
              <a:r>
                <a:rPr lang="en-US" sz="1800" baseline="30000">
                  <a:latin typeface="Arial" charset="0"/>
                </a:rPr>
                <a:t>3+</a:t>
              </a:r>
              <a:endParaRPr lang="en-US" sz="1800">
                <a:latin typeface="Arial" charset="0"/>
              </a:endParaRPr>
            </a:p>
          </p:txBody>
        </p:sp>
      </p:grpSp>
      <p:grpSp>
        <p:nvGrpSpPr>
          <p:cNvPr id="79880" name="Group 14"/>
          <p:cNvGrpSpPr>
            <a:grpSpLocks/>
          </p:cNvGrpSpPr>
          <p:nvPr/>
        </p:nvGrpSpPr>
        <p:grpSpPr bwMode="auto">
          <a:xfrm>
            <a:off x="914400" y="3429000"/>
            <a:ext cx="1295400" cy="2286000"/>
            <a:chOff x="576" y="720"/>
            <a:chExt cx="816" cy="1440"/>
          </a:xfrm>
        </p:grpSpPr>
        <p:sp>
          <p:nvSpPr>
            <p:cNvPr id="79936" name="Freeform 15"/>
            <p:cNvSpPr>
              <a:spLocks/>
            </p:cNvSpPr>
            <p:nvPr/>
          </p:nvSpPr>
          <p:spPr bwMode="auto">
            <a:xfrm>
              <a:off x="576" y="720"/>
              <a:ext cx="816" cy="1440"/>
            </a:xfrm>
            <a:custGeom>
              <a:avLst/>
              <a:gdLst>
                <a:gd name="T0" fmla="*/ 0 w 816"/>
                <a:gd name="T1" fmla="*/ 0 h 1440"/>
                <a:gd name="T2" fmla="*/ 816 w 816"/>
                <a:gd name="T3" fmla="*/ 0 h 1440"/>
                <a:gd name="T4" fmla="*/ 384 w 816"/>
                <a:gd name="T5" fmla="*/ 240 h 1440"/>
                <a:gd name="T6" fmla="*/ 816 w 816"/>
                <a:gd name="T7" fmla="*/ 480 h 1440"/>
                <a:gd name="T8" fmla="*/ 384 w 816"/>
                <a:gd name="T9" fmla="*/ 720 h 1440"/>
                <a:gd name="T10" fmla="*/ 816 w 816"/>
                <a:gd name="T11" fmla="*/ 960 h 1440"/>
                <a:gd name="T12" fmla="*/ 384 w 816"/>
                <a:gd name="T13" fmla="*/ 1200 h 1440"/>
                <a:gd name="T14" fmla="*/ 816 w 816"/>
                <a:gd name="T15" fmla="*/ 1440 h 1440"/>
                <a:gd name="T16" fmla="*/ 0 w 816"/>
                <a:gd name="T17" fmla="*/ 1440 h 1440"/>
                <a:gd name="T18" fmla="*/ 0 w 816"/>
                <a:gd name="T19" fmla="*/ 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6"/>
                <a:gd name="T31" fmla="*/ 0 h 1440"/>
                <a:gd name="T32" fmla="*/ 816 w 816"/>
                <a:gd name="T33" fmla="*/ 1440 h 1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6" h="1440">
                  <a:moveTo>
                    <a:pt x="0" y="0"/>
                  </a:moveTo>
                  <a:lnTo>
                    <a:pt x="816" y="0"/>
                  </a:lnTo>
                  <a:lnTo>
                    <a:pt x="384" y="240"/>
                  </a:lnTo>
                  <a:lnTo>
                    <a:pt x="816" y="480"/>
                  </a:lnTo>
                  <a:lnTo>
                    <a:pt x="384" y="720"/>
                  </a:lnTo>
                  <a:lnTo>
                    <a:pt x="816" y="960"/>
                  </a:lnTo>
                  <a:lnTo>
                    <a:pt x="384" y="1200"/>
                  </a:lnTo>
                  <a:lnTo>
                    <a:pt x="816" y="1440"/>
                  </a:lnTo>
                  <a:lnTo>
                    <a:pt x="0" y="1440"/>
                  </a:lnTo>
                  <a:lnTo>
                    <a:pt x="0" y="0"/>
                  </a:lnTo>
                  <a:close/>
                </a:path>
              </a:pathLst>
            </a:custGeom>
            <a:solidFill>
              <a:srgbClr val="FFC1C1"/>
            </a:solidFill>
            <a:ln w="9525">
              <a:solidFill>
                <a:schemeClr val="tx1"/>
              </a:solidFill>
              <a:round/>
              <a:headEnd/>
              <a:tailEnd/>
            </a:ln>
          </p:spPr>
          <p:txBody>
            <a:bodyPr/>
            <a:lstStyle/>
            <a:p>
              <a:endParaRPr lang="en-US"/>
            </a:p>
          </p:txBody>
        </p:sp>
        <p:sp>
          <p:nvSpPr>
            <p:cNvPr id="79937" name="Text Box 16"/>
            <p:cNvSpPr txBox="1">
              <a:spLocks noChangeArrowheads="1"/>
            </p:cNvSpPr>
            <p:nvPr/>
          </p:nvSpPr>
          <p:spPr bwMode="auto">
            <a:xfrm>
              <a:off x="576" y="1344"/>
              <a:ext cx="393" cy="231"/>
            </a:xfrm>
            <a:prstGeom prst="rect">
              <a:avLst/>
            </a:prstGeom>
            <a:noFill/>
            <a:ln w="9525">
              <a:noFill/>
              <a:miter lim="800000"/>
              <a:headEnd/>
              <a:tailEnd/>
            </a:ln>
          </p:spPr>
          <p:txBody>
            <a:bodyPr wrap="none">
              <a:spAutoFit/>
            </a:bodyPr>
            <a:lstStyle/>
            <a:p>
              <a:r>
                <a:rPr lang="en-US" sz="1800">
                  <a:latin typeface="Arial" charset="0"/>
                </a:rPr>
                <a:t>Fe</a:t>
              </a:r>
              <a:r>
                <a:rPr lang="en-US" sz="1800" baseline="30000">
                  <a:latin typeface="Arial" charset="0"/>
                </a:rPr>
                <a:t>3+</a:t>
              </a:r>
              <a:endParaRPr lang="en-US" sz="1800">
                <a:latin typeface="Arial" charset="0"/>
              </a:endParaRPr>
            </a:p>
          </p:txBody>
        </p:sp>
      </p:grpSp>
      <p:grpSp>
        <p:nvGrpSpPr>
          <p:cNvPr id="79881" name="Group 17"/>
          <p:cNvGrpSpPr>
            <a:grpSpLocks/>
          </p:cNvGrpSpPr>
          <p:nvPr/>
        </p:nvGrpSpPr>
        <p:grpSpPr bwMode="auto">
          <a:xfrm>
            <a:off x="1524000" y="1143000"/>
            <a:ext cx="1295400" cy="1524000"/>
            <a:chOff x="2256" y="1536"/>
            <a:chExt cx="816" cy="960"/>
          </a:xfrm>
        </p:grpSpPr>
        <p:sp>
          <p:nvSpPr>
            <p:cNvPr id="79934" name="Freeform 18"/>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35" name="Text Box 19"/>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9882" name="Group 20"/>
          <p:cNvGrpSpPr>
            <a:grpSpLocks/>
          </p:cNvGrpSpPr>
          <p:nvPr/>
        </p:nvGrpSpPr>
        <p:grpSpPr bwMode="auto">
          <a:xfrm>
            <a:off x="1524000" y="2667000"/>
            <a:ext cx="1295400" cy="1524000"/>
            <a:chOff x="2256" y="1536"/>
            <a:chExt cx="816" cy="960"/>
          </a:xfrm>
        </p:grpSpPr>
        <p:sp>
          <p:nvSpPr>
            <p:cNvPr id="79932" name="Freeform 21"/>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33" name="Text Box 22"/>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79883" name="Group 23"/>
          <p:cNvGrpSpPr>
            <a:grpSpLocks/>
          </p:cNvGrpSpPr>
          <p:nvPr/>
        </p:nvGrpSpPr>
        <p:grpSpPr bwMode="auto">
          <a:xfrm>
            <a:off x="1524000" y="4191000"/>
            <a:ext cx="1295400" cy="1524000"/>
            <a:chOff x="2256" y="1536"/>
            <a:chExt cx="816" cy="960"/>
          </a:xfrm>
        </p:grpSpPr>
        <p:sp>
          <p:nvSpPr>
            <p:cNvPr id="79930" name="Freeform 24"/>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31" name="Text Box 25"/>
            <p:cNvSpPr txBox="1">
              <a:spLocks noChangeArrowheads="1"/>
            </p:cNvSpPr>
            <p:nvPr/>
          </p:nvSpPr>
          <p:spPr bwMode="auto">
            <a:xfrm>
              <a:off x="2711" y="1872"/>
              <a:ext cx="313" cy="231"/>
            </a:xfrm>
            <a:prstGeom prst="rect">
              <a:avLst/>
            </a:prstGeom>
            <a:noFill/>
            <a:ln w="9525">
              <a:noFill/>
              <a:miter lim="800000"/>
              <a:headEnd/>
              <a:tailEnd/>
            </a:ln>
          </p:spPr>
          <p:txBody>
            <a:bodyPr wrap="none">
              <a:spAutoFit/>
            </a:bodyPr>
            <a:lstStyle/>
            <a:p>
              <a:r>
                <a:rPr lang="en-US" sz="1800">
                  <a:latin typeface="Arial" charset="0"/>
                </a:rPr>
                <a:t>O</a:t>
              </a:r>
              <a:r>
                <a:rPr lang="en-US" sz="1800" baseline="30000">
                  <a:latin typeface="Arial" charset="0"/>
                </a:rPr>
                <a:t>2-</a:t>
              </a:r>
              <a:endParaRPr lang="en-US" sz="1800">
                <a:latin typeface="Arial" charset="0"/>
              </a:endParaRPr>
            </a:p>
          </p:txBody>
        </p:sp>
      </p:grpSp>
      <p:grpSp>
        <p:nvGrpSpPr>
          <p:cNvPr id="9" name="Group 26"/>
          <p:cNvGrpSpPr>
            <a:grpSpLocks/>
          </p:cNvGrpSpPr>
          <p:nvPr/>
        </p:nvGrpSpPr>
        <p:grpSpPr bwMode="auto">
          <a:xfrm>
            <a:off x="3276600" y="242888"/>
            <a:ext cx="2514600" cy="3048000"/>
            <a:chOff x="2064" y="153"/>
            <a:chExt cx="1584" cy="1920"/>
          </a:xfrm>
        </p:grpSpPr>
        <p:sp>
          <p:nvSpPr>
            <p:cNvPr id="79920" name="Text Box 27"/>
            <p:cNvSpPr txBox="1">
              <a:spLocks noChangeArrowheads="1"/>
            </p:cNvSpPr>
            <p:nvPr/>
          </p:nvSpPr>
          <p:spPr bwMode="auto">
            <a:xfrm>
              <a:off x="2064" y="162"/>
              <a:ext cx="356" cy="231"/>
            </a:xfrm>
            <a:prstGeom prst="rect">
              <a:avLst/>
            </a:prstGeom>
            <a:noFill/>
            <a:ln w="9525">
              <a:noFill/>
              <a:miter lim="800000"/>
              <a:headEnd/>
              <a:tailEnd/>
            </a:ln>
          </p:spPr>
          <p:txBody>
            <a:bodyPr wrap="none">
              <a:spAutoFit/>
            </a:bodyPr>
            <a:lstStyle/>
            <a:p>
              <a:r>
                <a:rPr lang="en-US" sz="1800">
                  <a:latin typeface="Arial" charset="0"/>
                </a:rPr>
                <a:t>13. </a:t>
              </a:r>
            </a:p>
          </p:txBody>
        </p:sp>
        <p:grpSp>
          <p:nvGrpSpPr>
            <p:cNvPr id="79921" name="Group 28"/>
            <p:cNvGrpSpPr>
              <a:grpSpLocks/>
            </p:cNvGrpSpPr>
            <p:nvPr/>
          </p:nvGrpSpPr>
          <p:grpSpPr bwMode="auto">
            <a:xfrm>
              <a:off x="2448" y="153"/>
              <a:ext cx="816" cy="1920"/>
              <a:chOff x="4272" y="1584"/>
              <a:chExt cx="816" cy="1920"/>
            </a:xfrm>
          </p:grpSpPr>
          <p:sp>
            <p:nvSpPr>
              <p:cNvPr id="79928" name="Freeform 29"/>
              <p:cNvSpPr>
                <a:spLocks/>
              </p:cNvSpPr>
              <p:nvPr/>
            </p:nvSpPr>
            <p:spPr bwMode="auto">
              <a:xfrm>
                <a:off x="4272" y="1584"/>
                <a:ext cx="816" cy="1920"/>
              </a:xfrm>
              <a:custGeom>
                <a:avLst/>
                <a:gdLst>
                  <a:gd name="T0" fmla="*/ 0 w 816"/>
                  <a:gd name="T1" fmla="*/ 0 h 1920"/>
                  <a:gd name="T2" fmla="*/ 816 w 816"/>
                  <a:gd name="T3" fmla="*/ 0 h 1920"/>
                  <a:gd name="T4" fmla="*/ 384 w 816"/>
                  <a:gd name="T5" fmla="*/ 240 h 1920"/>
                  <a:gd name="T6" fmla="*/ 816 w 816"/>
                  <a:gd name="T7" fmla="*/ 480 h 1920"/>
                  <a:gd name="T8" fmla="*/ 384 w 816"/>
                  <a:gd name="T9" fmla="*/ 720 h 1920"/>
                  <a:gd name="T10" fmla="*/ 816 w 816"/>
                  <a:gd name="T11" fmla="*/ 960 h 1920"/>
                  <a:gd name="T12" fmla="*/ 384 w 816"/>
                  <a:gd name="T13" fmla="*/ 1200 h 1920"/>
                  <a:gd name="T14" fmla="*/ 816 w 816"/>
                  <a:gd name="T15" fmla="*/ 1440 h 1920"/>
                  <a:gd name="T16" fmla="*/ 384 w 816"/>
                  <a:gd name="T17" fmla="*/ 1680 h 1920"/>
                  <a:gd name="T18" fmla="*/ 816 w 816"/>
                  <a:gd name="T19" fmla="*/ 1920 h 1920"/>
                  <a:gd name="T20" fmla="*/ 0 w 816"/>
                  <a:gd name="T21" fmla="*/ 192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9929" name="Text Box 30"/>
              <p:cNvSpPr txBox="1">
                <a:spLocks noChangeArrowheads="1"/>
              </p:cNvSpPr>
              <p:nvPr/>
            </p:nvSpPr>
            <p:spPr bwMode="auto">
              <a:xfrm>
                <a:off x="4368" y="2400"/>
                <a:ext cx="401" cy="231"/>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4+</a:t>
                </a:r>
                <a:endParaRPr lang="en-US" sz="1800">
                  <a:latin typeface="Arial" charset="0"/>
                </a:endParaRPr>
              </a:p>
            </p:txBody>
          </p:sp>
        </p:grpSp>
        <p:grpSp>
          <p:nvGrpSpPr>
            <p:cNvPr id="79922" name="Group 31"/>
            <p:cNvGrpSpPr>
              <a:grpSpLocks/>
            </p:cNvGrpSpPr>
            <p:nvPr/>
          </p:nvGrpSpPr>
          <p:grpSpPr bwMode="auto">
            <a:xfrm>
              <a:off x="2832" y="153"/>
              <a:ext cx="816" cy="960"/>
              <a:chOff x="2256" y="1536"/>
              <a:chExt cx="816" cy="960"/>
            </a:xfrm>
          </p:grpSpPr>
          <p:sp>
            <p:nvSpPr>
              <p:cNvPr id="79926" name="Freeform 32"/>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27" name="Text Box 33"/>
              <p:cNvSpPr txBox="1">
                <a:spLocks noChangeArrowheads="1"/>
              </p:cNvSpPr>
              <p:nvPr/>
            </p:nvSpPr>
            <p:spPr bwMode="auto">
              <a:xfrm>
                <a:off x="2711" y="1872"/>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grpSp>
          <p:nvGrpSpPr>
            <p:cNvPr id="79923" name="Group 34"/>
            <p:cNvGrpSpPr>
              <a:grpSpLocks/>
            </p:cNvGrpSpPr>
            <p:nvPr/>
          </p:nvGrpSpPr>
          <p:grpSpPr bwMode="auto">
            <a:xfrm>
              <a:off x="2832" y="1113"/>
              <a:ext cx="816" cy="960"/>
              <a:chOff x="2256" y="1536"/>
              <a:chExt cx="816" cy="960"/>
            </a:xfrm>
          </p:grpSpPr>
          <p:sp>
            <p:nvSpPr>
              <p:cNvPr id="79924" name="Freeform 35"/>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25" name="Text Box 36"/>
              <p:cNvSpPr txBox="1">
                <a:spLocks noChangeArrowheads="1"/>
              </p:cNvSpPr>
              <p:nvPr/>
            </p:nvSpPr>
            <p:spPr bwMode="auto">
              <a:xfrm>
                <a:off x="2711" y="1872"/>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grpSp>
      <p:grpSp>
        <p:nvGrpSpPr>
          <p:cNvPr id="13" name="Group 37"/>
          <p:cNvGrpSpPr>
            <a:grpSpLocks/>
          </p:cNvGrpSpPr>
          <p:nvPr/>
        </p:nvGrpSpPr>
        <p:grpSpPr bwMode="auto">
          <a:xfrm>
            <a:off x="3886200" y="3290888"/>
            <a:ext cx="1905000" cy="3048000"/>
            <a:chOff x="2448" y="2073"/>
            <a:chExt cx="1200" cy="1920"/>
          </a:xfrm>
        </p:grpSpPr>
        <p:grpSp>
          <p:nvGrpSpPr>
            <p:cNvPr id="79911" name="Group 38"/>
            <p:cNvGrpSpPr>
              <a:grpSpLocks/>
            </p:cNvGrpSpPr>
            <p:nvPr/>
          </p:nvGrpSpPr>
          <p:grpSpPr bwMode="auto">
            <a:xfrm>
              <a:off x="2448" y="2073"/>
              <a:ext cx="816" cy="1920"/>
              <a:chOff x="4272" y="1584"/>
              <a:chExt cx="816" cy="1920"/>
            </a:xfrm>
          </p:grpSpPr>
          <p:sp>
            <p:nvSpPr>
              <p:cNvPr id="79918" name="Freeform 39"/>
              <p:cNvSpPr>
                <a:spLocks/>
              </p:cNvSpPr>
              <p:nvPr/>
            </p:nvSpPr>
            <p:spPr bwMode="auto">
              <a:xfrm>
                <a:off x="4272" y="1584"/>
                <a:ext cx="816" cy="1920"/>
              </a:xfrm>
              <a:custGeom>
                <a:avLst/>
                <a:gdLst>
                  <a:gd name="T0" fmla="*/ 0 w 816"/>
                  <a:gd name="T1" fmla="*/ 0 h 1920"/>
                  <a:gd name="T2" fmla="*/ 816 w 816"/>
                  <a:gd name="T3" fmla="*/ 0 h 1920"/>
                  <a:gd name="T4" fmla="*/ 384 w 816"/>
                  <a:gd name="T5" fmla="*/ 240 h 1920"/>
                  <a:gd name="T6" fmla="*/ 816 w 816"/>
                  <a:gd name="T7" fmla="*/ 480 h 1920"/>
                  <a:gd name="T8" fmla="*/ 384 w 816"/>
                  <a:gd name="T9" fmla="*/ 720 h 1920"/>
                  <a:gd name="T10" fmla="*/ 816 w 816"/>
                  <a:gd name="T11" fmla="*/ 960 h 1920"/>
                  <a:gd name="T12" fmla="*/ 384 w 816"/>
                  <a:gd name="T13" fmla="*/ 1200 h 1920"/>
                  <a:gd name="T14" fmla="*/ 816 w 816"/>
                  <a:gd name="T15" fmla="*/ 1440 h 1920"/>
                  <a:gd name="T16" fmla="*/ 384 w 816"/>
                  <a:gd name="T17" fmla="*/ 1680 h 1920"/>
                  <a:gd name="T18" fmla="*/ 816 w 816"/>
                  <a:gd name="T19" fmla="*/ 1920 h 1920"/>
                  <a:gd name="T20" fmla="*/ 0 w 816"/>
                  <a:gd name="T21" fmla="*/ 1920 h 1920"/>
                  <a:gd name="T22" fmla="*/ 0 w 816"/>
                  <a:gd name="T23" fmla="*/ 0 h 19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1920"/>
                  <a:gd name="T38" fmla="*/ 816 w 816"/>
                  <a:gd name="T39" fmla="*/ 1920 h 19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1920">
                    <a:moveTo>
                      <a:pt x="0" y="0"/>
                    </a:moveTo>
                    <a:lnTo>
                      <a:pt x="816" y="0"/>
                    </a:lnTo>
                    <a:lnTo>
                      <a:pt x="384" y="240"/>
                    </a:lnTo>
                    <a:lnTo>
                      <a:pt x="816" y="480"/>
                    </a:lnTo>
                    <a:lnTo>
                      <a:pt x="384" y="720"/>
                    </a:lnTo>
                    <a:lnTo>
                      <a:pt x="816" y="960"/>
                    </a:lnTo>
                    <a:lnTo>
                      <a:pt x="384" y="1200"/>
                    </a:lnTo>
                    <a:lnTo>
                      <a:pt x="816" y="1440"/>
                    </a:lnTo>
                    <a:lnTo>
                      <a:pt x="384" y="1680"/>
                    </a:lnTo>
                    <a:lnTo>
                      <a:pt x="816" y="1920"/>
                    </a:lnTo>
                    <a:lnTo>
                      <a:pt x="0" y="1920"/>
                    </a:lnTo>
                    <a:lnTo>
                      <a:pt x="0" y="0"/>
                    </a:lnTo>
                    <a:close/>
                  </a:path>
                </a:pathLst>
              </a:custGeom>
              <a:solidFill>
                <a:srgbClr val="FFC1C1"/>
              </a:solidFill>
              <a:ln w="9525">
                <a:solidFill>
                  <a:schemeClr val="tx1"/>
                </a:solidFill>
                <a:round/>
                <a:headEnd/>
                <a:tailEnd/>
              </a:ln>
            </p:spPr>
            <p:txBody>
              <a:bodyPr/>
              <a:lstStyle/>
              <a:p>
                <a:endParaRPr lang="en-US"/>
              </a:p>
            </p:txBody>
          </p:sp>
          <p:sp>
            <p:nvSpPr>
              <p:cNvPr id="79919" name="Text Box 40"/>
              <p:cNvSpPr txBox="1">
                <a:spLocks noChangeArrowheads="1"/>
              </p:cNvSpPr>
              <p:nvPr/>
            </p:nvSpPr>
            <p:spPr bwMode="auto">
              <a:xfrm>
                <a:off x="4368" y="2400"/>
                <a:ext cx="401" cy="231"/>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4+</a:t>
                </a:r>
                <a:endParaRPr lang="en-US" sz="1800">
                  <a:latin typeface="Arial" charset="0"/>
                </a:endParaRPr>
              </a:p>
            </p:txBody>
          </p:sp>
        </p:grpSp>
        <p:grpSp>
          <p:nvGrpSpPr>
            <p:cNvPr id="79912" name="Group 41"/>
            <p:cNvGrpSpPr>
              <a:grpSpLocks/>
            </p:cNvGrpSpPr>
            <p:nvPr/>
          </p:nvGrpSpPr>
          <p:grpSpPr bwMode="auto">
            <a:xfrm>
              <a:off x="2832" y="2073"/>
              <a:ext cx="816" cy="960"/>
              <a:chOff x="2256" y="1536"/>
              <a:chExt cx="816" cy="960"/>
            </a:xfrm>
          </p:grpSpPr>
          <p:sp>
            <p:nvSpPr>
              <p:cNvPr id="79916" name="Freeform 42"/>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17" name="Text Box 43"/>
              <p:cNvSpPr txBox="1">
                <a:spLocks noChangeArrowheads="1"/>
              </p:cNvSpPr>
              <p:nvPr/>
            </p:nvSpPr>
            <p:spPr bwMode="auto">
              <a:xfrm>
                <a:off x="2711" y="1872"/>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grpSp>
          <p:nvGrpSpPr>
            <p:cNvPr id="79913" name="Group 44"/>
            <p:cNvGrpSpPr>
              <a:grpSpLocks/>
            </p:cNvGrpSpPr>
            <p:nvPr/>
          </p:nvGrpSpPr>
          <p:grpSpPr bwMode="auto">
            <a:xfrm>
              <a:off x="2832" y="3033"/>
              <a:ext cx="816" cy="960"/>
              <a:chOff x="2256" y="1536"/>
              <a:chExt cx="816" cy="960"/>
            </a:xfrm>
          </p:grpSpPr>
          <p:sp>
            <p:nvSpPr>
              <p:cNvPr id="79914" name="Freeform 45"/>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15" name="Text Box 46"/>
              <p:cNvSpPr txBox="1">
                <a:spLocks noChangeArrowheads="1"/>
              </p:cNvSpPr>
              <p:nvPr/>
            </p:nvSpPr>
            <p:spPr bwMode="auto">
              <a:xfrm>
                <a:off x="2711" y="1872"/>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grpSp>
      <p:grpSp>
        <p:nvGrpSpPr>
          <p:cNvPr id="79886" name="Group 47"/>
          <p:cNvGrpSpPr>
            <a:grpSpLocks/>
          </p:cNvGrpSpPr>
          <p:nvPr/>
        </p:nvGrpSpPr>
        <p:grpSpPr bwMode="auto">
          <a:xfrm>
            <a:off x="6858000" y="457200"/>
            <a:ext cx="1295400" cy="1524000"/>
            <a:chOff x="2592" y="2448"/>
            <a:chExt cx="816" cy="960"/>
          </a:xfrm>
        </p:grpSpPr>
        <p:sp>
          <p:nvSpPr>
            <p:cNvPr id="79909" name="Freeform 48"/>
            <p:cNvSpPr>
              <a:spLocks/>
            </p:cNvSpPr>
            <p:nvPr/>
          </p:nvSpPr>
          <p:spPr bwMode="auto">
            <a:xfrm>
              <a:off x="2592" y="2448"/>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9910" name="Text Box 49"/>
            <p:cNvSpPr txBox="1">
              <a:spLocks noChangeArrowheads="1"/>
            </p:cNvSpPr>
            <p:nvPr/>
          </p:nvSpPr>
          <p:spPr bwMode="auto">
            <a:xfrm>
              <a:off x="2688" y="2784"/>
              <a:ext cx="401" cy="231"/>
            </a:xfrm>
            <a:prstGeom prst="rect">
              <a:avLst/>
            </a:prstGeom>
            <a:noFill/>
            <a:ln w="9525">
              <a:noFill/>
              <a:miter lim="800000"/>
              <a:headEnd/>
              <a:tailEnd/>
            </a:ln>
          </p:spPr>
          <p:txBody>
            <a:bodyPr wrap="none">
              <a:spAutoFit/>
            </a:bodyPr>
            <a:lstStyle/>
            <a:p>
              <a:r>
                <a:rPr lang="en-US" sz="1800">
                  <a:latin typeface="Arial" charset="0"/>
                </a:rPr>
                <a:t>Pb</a:t>
              </a:r>
              <a:r>
                <a:rPr lang="en-US" sz="1800" baseline="30000">
                  <a:latin typeface="Arial" charset="0"/>
                </a:rPr>
                <a:t>2+</a:t>
              </a:r>
              <a:endParaRPr lang="en-US" sz="1800">
                <a:latin typeface="Arial" charset="0"/>
              </a:endParaRPr>
            </a:p>
          </p:txBody>
        </p:sp>
      </p:grpSp>
      <p:grpSp>
        <p:nvGrpSpPr>
          <p:cNvPr id="79887" name="Group 50"/>
          <p:cNvGrpSpPr>
            <a:grpSpLocks/>
          </p:cNvGrpSpPr>
          <p:nvPr/>
        </p:nvGrpSpPr>
        <p:grpSpPr bwMode="auto">
          <a:xfrm>
            <a:off x="7467600" y="457200"/>
            <a:ext cx="1295400" cy="1524000"/>
            <a:chOff x="2256" y="1536"/>
            <a:chExt cx="816" cy="960"/>
          </a:xfrm>
        </p:grpSpPr>
        <p:sp>
          <p:nvSpPr>
            <p:cNvPr id="79907" name="Freeform 51"/>
            <p:cNvSpPr>
              <a:spLocks/>
            </p:cNvSpPr>
            <p:nvPr/>
          </p:nvSpPr>
          <p:spPr bwMode="auto">
            <a:xfrm>
              <a:off x="2256" y="1536"/>
              <a:ext cx="816" cy="960"/>
            </a:xfrm>
            <a:custGeom>
              <a:avLst/>
              <a:gdLst>
                <a:gd name="T0" fmla="*/ 816 w 816"/>
                <a:gd name="T1" fmla="*/ 0 h 960"/>
                <a:gd name="T2" fmla="*/ 432 w 816"/>
                <a:gd name="T3" fmla="*/ 0 h 960"/>
                <a:gd name="T4" fmla="*/ 0 w 816"/>
                <a:gd name="T5" fmla="*/ 240 h 960"/>
                <a:gd name="T6" fmla="*/ 432 w 816"/>
                <a:gd name="T7" fmla="*/ 480 h 960"/>
                <a:gd name="T8" fmla="*/ 0 w 816"/>
                <a:gd name="T9" fmla="*/ 720 h 960"/>
                <a:gd name="T10" fmla="*/ 432 w 816"/>
                <a:gd name="T11" fmla="*/ 960 h 960"/>
                <a:gd name="T12" fmla="*/ 816 w 816"/>
                <a:gd name="T13" fmla="*/ 958 h 960"/>
                <a:gd name="T14" fmla="*/ 816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816" y="0"/>
                  </a:moveTo>
                  <a:lnTo>
                    <a:pt x="432" y="0"/>
                  </a:lnTo>
                  <a:lnTo>
                    <a:pt x="0" y="240"/>
                  </a:lnTo>
                  <a:lnTo>
                    <a:pt x="432" y="480"/>
                  </a:lnTo>
                  <a:lnTo>
                    <a:pt x="0" y="720"/>
                  </a:lnTo>
                  <a:lnTo>
                    <a:pt x="432" y="960"/>
                  </a:lnTo>
                  <a:lnTo>
                    <a:pt x="816" y="958"/>
                  </a:lnTo>
                  <a:lnTo>
                    <a:pt x="816" y="0"/>
                  </a:lnTo>
                  <a:close/>
                </a:path>
              </a:pathLst>
            </a:custGeom>
            <a:solidFill>
              <a:srgbClr val="9BCDFF"/>
            </a:solidFill>
            <a:ln w="9525">
              <a:solidFill>
                <a:schemeClr val="tx1"/>
              </a:solidFill>
              <a:round/>
              <a:headEnd/>
              <a:tailEnd/>
            </a:ln>
          </p:spPr>
          <p:txBody>
            <a:bodyPr/>
            <a:lstStyle/>
            <a:p>
              <a:endParaRPr lang="en-US"/>
            </a:p>
          </p:txBody>
        </p:sp>
        <p:sp>
          <p:nvSpPr>
            <p:cNvPr id="79908" name="Text Box 52"/>
            <p:cNvSpPr txBox="1">
              <a:spLocks noChangeArrowheads="1"/>
            </p:cNvSpPr>
            <p:nvPr/>
          </p:nvSpPr>
          <p:spPr bwMode="auto">
            <a:xfrm>
              <a:off x="2711" y="1872"/>
              <a:ext cx="297" cy="231"/>
            </a:xfrm>
            <a:prstGeom prst="rect">
              <a:avLst/>
            </a:prstGeom>
            <a:noFill/>
            <a:ln w="9525">
              <a:noFill/>
              <a:miter lim="800000"/>
              <a:headEnd/>
              <a:tailEnd/>
            </a:ln>
          </p:spPr>
          <p:txBody>
            <a:bodyPr wrap="none">
              <a:spAutoFit/>
            </a:bodyPr>
            <a:lstStyle/>
            <a:p>
              <a:r>
                <a:rPr lang="en-US" sz="1800">
                  <a:latin typeface="Arial" charset="0"/>
                </a:rPr>
                <a:t>S</a:t>
              </a:r>
              <a:r>
                <a:rPr lang="en-US" sz="1800" baseline="30000">
                  <a:latin typeface="Arial" charset="0"/>
                </a:rPr>
                <a:t>2-</a:t>
              </a:r>
              <a:endParaRPr lang="en-US" sz="1800">
                <a:latin typeface="Arial" charset="0"/>
              </a:endParaRPr>
            </a:p>
          </p:txBody>
        </p:sp>
      </p:grpSp>
      <p:sp>
        <p:nvSpPr>
          <p:cNvPr id="79888" name="Text Box 53"/>
          <p:cNvSpPr txBox="1">
            <a:spLocks noChangeArrowheads="1"/>
          </p:cNvSpPr>
          <p:nvPr/>
        </p:nvSpPr>
        <p:spPr bwMode="auto">
          <a:xfrm>
            <a:off x="6248400" y="457200"/>
            <a:ext cx="565150" cy="366713"/>
          </a:xfrm>
          <a:prstGeom prst="rect">
            <a:avLst/>
          </a:prstGeom>
          <a:noFill/>
          <a:ln w="9525">
            <a:noFill/>
            <a:miter lim="800000"/>
            <a:headEnd/>
            <a:tailEnd/>
          </a:ln>
        </p:spPr>
        <p:txBody>
          <a:bodyPr wrap="none">
            <a:spAutoFit/>
          </a:bodyPr>
          <a:lstStyle/>
          <a:p>
            <a:r>
              <a:rPr lang="en-US" sz="1800">
                <a:latin typeface="Arial" charset="0"/>
              </a:rPr>
              <a:t>14. </a:t>
            </a:r>
          </a:p>
        </p:txBody>
      </p:sp>
      <p:grpSp>
        <p:nvGrpSpPr>
          <p:cNvPr id="79889" name="Group 54"/>
          <p:cNvGrpSpPr>
            <a:grpSpLocks/>
          </p:cNvGrpSpPr>
          <p:nvPr/>
        </p:nvGrpSpPr>
        <p:grpSpPr bwMode="auto">
          <a:xfrm>
            <a:off x="6858000" y="2667000"/>
            <a:ext cx="1295400" cy="1524000"/>
            <a:chOff x="2592" y="2448"/>
            <a:chExt cx="816" cy="960"/>
          </a:xfrm>
        </p:grpSpPr>
        <p:sp>
          <p:nvSpPr>
            <p:cNvPr id="79905" name="Freeform 55"/>
            <p:cNvSpPr>
              <a:spLocks/>
            </p:cNvSpPr>
            <p:nvPr/>
          </p:nvSpPr>
          <p:spPr bwMode="auto">
            <a:xfrm>
              <a:off x="2592" y="2448"/>
              <a:ext cx="816" cy="960"/>
            </a:xfrm>
            <a:custGeom>
              <a:avLst/>
              <a:gdLst>
                <a:gd name="T0" fmla="*/ 0 w 816"/>
                <a:gd name="T1" fmla="*/ 0 h 960"/>
                <a:gd name="T2" fmla="*/ 816 w 816"/>
                <a:gd name="T3" fmla="*/ 0 h 960"/>
                <a:gd name="T4" fmla="*/ 384 w 816"/>
                <a:gd name="T5" fmla="*/ 240 h 960"/>
                <a:gd name="T6" fmla="*/ 816 w 816"/>
                <a:gd name="T7" fmla="*/ 480 h 960"/>
                <a:gd name="T8" fmla="*/ 384 w 816"/>
                <a:gd name="T9" fmla="*/ 720 h 960"/>
                <a:gd name="T10" fmla="*/ 816 w 816"/>
                <a:gd name="T11" fmla="*/ 960 h 960"/>
                <a:gd name="T12" fmla="*/ 0 w 816"/>
                <a:gd name="T13" fmla="*/ 960 h 960"/>
                <a:gd name="T14" fmla="*/ 0 w 816"/>
                <a:gd name="T15" fmla="*/ 0 h 960"/>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960"/>
                <a:gd name="T26" fmla="*/ 816 w 816"/>
                <a:gd name="T27" fmla="*/ 960 h 9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960">
                  <a:moveTo>
                    <a:pt x="0" y="0"/>
                  </a:moveTo>
                  <a:lnTo>
                    <a:pt x="816" y="0"/>
                  </a:lnTo>
                  <a:lnTo>
                    <a:pt x="384" y="240"/>
                  </a:lnTo>
                  <a:lnTo>
                    <a:pt x="816" y="480"/>
                  </a:lnTo>
                  <a:lnTo>
                    <a:pt x="384" y="720"/>
                  </a:lnTo>
                  <a:lnTo>
                    <a:pt x="816" y="960"/>
                  </a:lnTo>
                  <a:lnTo>
                    <a:pt x="0" y="960"/>
                  </a:lnTo>
                  <a:lnTo>
                    <a:pt x="0" y="0"/>
                  </a:lnTo>
                  <a:close/>
                </a:path>
              </a:pathLst>
            </a:custGeom>
            <a:solidFill>
              <a:srgbClr val="FFC1C1"/>
            </a:solidFill>
            <a:ln w="9525">
              <a:solidFill>
                <a:schemeClr val="tx1"/>
              </a:solidFill>
              <a:round/>
              <a:headEnd/>
              <a:tailEnd/>
            </a:ln>
          </p:spPr>
          <p:txBody>
            <a:bodyPr/>
            <a:lstStyle/>
            <a:p>
              <a:endParaRPr lang="en-US"/>
            </a:p>
          </p:txBody>
        </p:sp>
        <p:sp>
          <p:nvSpPr>
            <p:cNvPr id="79906" name="Text Box 56"/>
            <p:cNvSpPr txBox="1">
              <a:spLocks noChangeArrowheads="1"/>
            </p:cNvSpPr>
            <p:nvPr/>
          </p:nvSpPr>
          <p:spPr bwMode="auto">
            <a:xfrm>
              <a:off x="2688" y="2784"/>
              <a:ext cx="409" cy="231"/>
            </a:xfrm>
            <a:prstGeom prst="rect">
              <a:avLst/>
            </a:prstGeom>
            <a:noFill/>
            <a:ln w="9525">
              <a:noFill/>
              <a:miter lim="800000"/>
              <a:headEnd/>
              <a:tailEnd/>
            </a:ln>
          </p:spPr>
          <p:txBody>
            <a:bodyPr wrap="none">
              <a:spAutoFit/>
            </a:bodyPr>
            <a:lstStyle/>
            <a:p>
              <a:r>
                <a:rPr lang="en-US" sz="1800">
                  <a:latin typeface="Arial" charset="0"/>
                </a:rPr>
                <a:t>Cu</a:t>
              </a:r>
              <a:r>
                <a:rPr lang="en-US" sz="1800" baseline="30000">
                  <a:latin typeface="Arial" charset="0"/>
                </a:rPr>
                <a:t>2+</a:t>
              </a:r>
              <a:endParaRPr lang="en-US" sz="1800">
                <a:latin typeface="Arial" charset="0"/>
              </a:endParaRPr>
            </a:p>
          </p:txBody>
        </p:sp>
      </p:grpSp>
      <p:grpSp>
        <p:nvGrpSpPr>
          <p:cNvPr id="79890" name="Group 57"/>
          <p:cNvGrpSpPr>
            <a:grpSpLocks/>
          </p:cNvGrpSpPr>
          <p:nvPr/>
        </p:nvGrpSpPr>
        <p:grpSpPr bwMode="auto">
          <a:xfrm>
            <a:off x="6858000" y="4800600"/>
            <a:ext cx="1295400" cy="762000"/>
            <a:chOff x="4320" y="3168"/>
            <a:chExt cx="816" cy="480"/>
          </a:xfrm>
        </p:grpSpPr>
        <p:sp>
          <p:nvSpPr>
            <p:cNvPr id="79903" name="Freeform 58"/>
            <p:cNvSpPr>
              <a:spLocks/>
            </p:cNvSpPr>
            <p:nvPr/>
          </p:nvSpPr>
          <p:spPr bwMode="auto">
            <a:xfrm>
              <a:off x="4320" y="316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9904" name="Text Box 59"/>
            <p:cNvSpPr txBox="1">
              <a:spLocks noChangeArrowheads="1"/>
            </p:cNvSpPr>
            <p:nvPr/>
          </p:nvSpPr>
          <p:spPr bwMode="auto">
            <a:xfrm>
              <a:off x="4320" y="3273"/>
              <a:ext cx="409" cy="231"/>
            </a:xfrm>
            <a:prstGeom prst="rect">
              <a:avLst/>
            </a:prstGeom>
            <a:noFill/>
            <a:ln w="9525">
              <a:noFill/>
              <a:miter lim="800000"/>
              <a:headEnd/>
              <a:tailEnd/>
            </a:ln>
          </p:spPr>
          <p:txBody>
            <a:bodyPr wrap="none">
              <a:spAutoFit/>
            </a:bodyPr>
            <a:lstStyle/>
            <a:p>
              <a:r>
                <a:rPr lang="en-US" sz="1800">
                  <a:latin typeface="Arial" charset="0"/>
                </a:rPr>
                <a:t>Cu</a:t>
              </a:r>
              <a:r>
                <a:rPr lang="en-US" sz="1800" baseline="30000">
                  <a:latin typeface="Arial" charset="0"/>
                </a:rPr>
                <a:t>1+</a:t>
              </a:r>
              <a:endParaRPr lang="en-US" sz="1800">
                <a:latin typeface="Arial" charset="0"/>
              </a:endParaRPr>
            </a:p>
          </p:txBody>
        </p:sp>
      </p:grpSp>
      <p:grpSp>
        <p:nvGrpSpPr>
          <p:cNvPr id="79891" name="Group 60"/>
          <p:cNvGrpSpPr>
            <a:grpSpLocks/>
          </p:cNvGrpSpPr>
          <p:nvPr/>
        </p:nvGrpSpPr>
        <p:grpSpPr bwMode="auto">
          <a:xfrm>
            <a:off x="6858000" y="5562600"/>
            <a:ext cx="1295400" cy="762000"/>
            <a:chOff x="4320" y="3648"/>
            <a:chExt cx="816" cy="480"/>
          </a:xfrm>
        </p:grpSpPr>
        <p:sp>
          <p:nvSpPr>
            <p:cNvPr id="79901" name="Freeform 61"/>
            <p:cNvSpPr>
              <a:spLocks/>
            </p:cNvSpPr>
            <p:nvPr/>
          </p:nvSpPr>
          <p:spPr bwMode="auto">
            <a:xfrm>
              <a:off x="4320" y="3648"/>
              <a:ext cx="816" cy="480"/>
            </a:xfrm>
            <a:custGeom>
              <a:avLst/>
              <a:gdLst>
                <a:gd name="T0" fmla="*/ 0 w 816"/>
                <a:gd name="T1" fmla="*/ 0 h 480"/>
                <a:gd name="T2" fmla="*/ 816 w 816"/>
                <a:gd name="T3" fmla="*/ 0 h 480"/>
                <a:gd name="T4" fmla="*/ 384 w 816"/>
                <a:gd name="T5" fmla="*/ 240 h 480"/>
                <a:gd name="T6" fmla="*/ 816 w 816"/>
                <a:gd name="T7" fmla="*/ 480 h 480"/>
                <a:gd name="T8" fmla="*/ 0 w 816"/>
                <a:gd name="T9" fmla="*/ 480 h 480"/>
                <a:gd name="T10" fmla="*/ 0 w 816"/>
                <a:gd name="T11" fmla="*/ 0 h 480"/>
                <a:gd name="T12" fmla="*/ 0 60000 65536"/>
                <a:gd name="T13" fmla="*/ 0 60000 65536"/>
                <a:gd name="T14" fmla="*/ 0 60000 65536"/>
                <a:gd name="T15" fmla="*/ 0 60000 65536"/>
                <a:gd name="T16" fmla="*/ 0 60000 65536"/>
                <a:gd name="T17" fmla="*/ 0 60000 65536"/>
                <a:gd name="T18" fmla="*/ 0 w 816"/>
                <a:gd name="T19" fmla="*/ 0 h 480"/>
                <a:gd name="T20" fmla="*/ 816 w 816"/>
                <a:gd name="T21" fmla="*/ 480 h 480"/>
              </a:gdLst>
              <a:ahLst/>
              <a:cxnLst>
                <a:cxn ang="T12">
                  <a:pos x="T0" y="T1"/>
                </a:cxn>
                <a:cxn ang="T13">
                  <a:pos x="T2" y="T3"/>
                </a:cxn>
                <a:cxn ang="T14">
                  <a:pos x="T4" y="T5"/>
                </a:cxn>
                <a:cxn ang="T15">
                  <a:pos x="T6" y="T7"/>
                </a:cxn>
                <a:cxn ang="T16">
                  <a:pos x="T8" y="T9"/>
                </a:cxn>
                <a:cxn ang="T17">
                  <a:pos x="T10" y="T11"/>
                </a:cxn>
              </a:cxnLst>
              <a:rect l="T18" t="T19" r="T20" b="T21"/>
              <a:pathLst>
                <a:path w="816" h="480">
                  <a:moveTo>
                    <a:pt x="0" y="0"/>
                  </a:moveTo>
                  <a:lnTo>
                    <a:pt x="816" y="0"/>
                  </a:lnTo>
                  <a:lnTo>
                    <a:pt x="384" y="240"/>
                  </a:lnTo>
                  <a:lnTo>
                    <a:pt x="816" y="480"/>
                  </a:lnTo>
                  <a:lnTo>
                    <a:pt x="0" y="480"/>
                  </a:lnTo>
                  <a:lnTo>
                    <a:pt x="0" y="0"/>
                  </a:lnTo>
                  <a:close/>
                </a:path>
              </a:pathLst>
            </a:custGeom>
            <a:solidFill>
              <a:srgbClr val="FFC1C1"/>
            </a:solidFill>
            <a:ln w="9525">
              <a:solidFill>
                <a:schemeClr val="tx1"/>
              </a:solidFill>
              <a:round/>
              <a:headEnd/>
              <a:tailEnd/>
            </a:ln>
          </p:spPr>
          <p:txBody>
            <a:bodyPr/>
            <a:lstStyle/>
            <a:p>
              <a:endParaRPr lang="en-US"/>
            </a:p>
          </p:txBody>
        </p:sp>
        <p:sp>
          <p:nvSpPr>
            <p:cNvPr id="79902" name="Text Box 62"/>
            <p:cNvSpPr txBox="1">
              <a:spLocks noChangeArrowheads="1"/>
            </p:cNvSpPr>
            <p:nvPr/>
          </p:nvSpPr>
          <p:spPr bwMode="auto">
            <a:xfrm>
              <a:off x="4320" y="3753"/>
              <a:ext cx="409" cy="231"/>
            </a:xfrm>
            <a:prstGeom prst="rect">
              <a:avLst/>
            </a:prstGeom>
            <a:noFill/>
            <a:ln w="9525">
              <a:noFill/>
              <a:miter lim="800000"/>
              <a:headEnd/>
              <a:tailEnd/>
            </a:ln>
          </p:spPr>
          <p:txBody>
            <a:bodyPr wrap="none">
              <a:spAutoFit/>
            </a:bodyPr>
            <a:lstStyle/>
            <a:p>
              <a:r>
                <a:rPr lang="en-US" sz="1800">
                  <a:latin typeface="Arial" charset="0"/>
                </a:rPr>
                <a:t>Cu</a:t>
              </a:r>
              <a:r>
                <a:rPr lang="en-US" sz="1800" baseline="30000">
                  <a:latin typeface="Arial" charset="0"/>
                </a:rPr>
                <a:t>1+</a:t>
              </a:r>
              <a:endParaRPr lang="en-US" sz="1800">
                <a:latin typeface="Arial" charset="0"/>
              </a:endParaRPr>
            </a:p>
          </p:txBody>
        </p:sp>
      </p:grpSp>
      <p:sp>
        <p:nvSpPr>
          <p:cNvPr id="79892" name="Text Box 63"/>
          <p:cNvSpPr txBox="1">
            <a:spLocks noChangeArrowheads="1"/>
          </p:cNvSpPr>
          <p:nvPr/>
        </p:nvSpPr>
        <p:spPr bwMode="auto">
          <a:xfrm>
            <a:off x="6248400" y="4800600"/>
            <a:ext cx="565150" cy="366713"/>
          </a:xfrm>
          <a:prstGeom prst="rect">
            <a:avLst/>
          </a:prstGeom>
          <a:noFill/>
          <a:ln w="9525">
            <a:noFill/>
            <a:miter lim="800000"/>
            <a:headEnd/>
            <a:tailEnd/>
          </a:ln>
        </p:spPr>
        <p:txBody>
          <a:bodyPr wrap="none">
            <a:spAutoFit/>
          </a:bodyPr>
          <a:lstStyle/>
          <a:p>
            <a:r>
              <a:rPr lang="en-US" sz="1800">
                <a:latin typeface="Arial" charset="0"/>
              </a:rPr>
              <a:t>16. </a:t>
            </a:r>
          </a:p>
        </p:txBody>
      </p:sp>
      <p:sp>
        <p:nvSpPr>
          <p:cNvPr id="79893" name="Text Box 64"/>
          <p:cNvSpPr txBox="1">
            <a:spLocks noChangeArrowheads="1"/>
          </p:cNvSpPr>
          <p:nvPr/>
        </p:nvSpPr>
        <p:spPr bwMode="auto">
          <a:xfrm>
            <a:off x="1489075" y="5791200"/>
            <a:ext cx="796925" cy="366713"/>
          </a:xfrm>
          <a:prstGeom prst="rect">
            <a:avLst/>
          </a:prstGeom>
          <a:noFill/>
          <a:ln w="9525">
            <a:noFill/>
            <a:miter lim="800000"/>
            <a:headEnd/>
            <a:tailEnd/>
          </a:ln>
        </p:spPr>
        <p:txBody>
          <a:bodyPr wrap="none">
            <a:spAutoFit/>
          </a:bodyPr>
          <a:lstStyle/>
          <a:p>
            <a:r>
              <a:rPr lang="en-US" sz="1800">
                <a:latin typeface="Arial" charset="0"/>
              </a:rPr>
              <a:t>Fe</a:t>
            </a:r>
            <a:r>
              <a:rPr lang="en-US" sz="1800" baseline="-25000">
                <a:latin typeface="Arial" charset="0"/>
              </a:rPr>
              <a:t>2</a:t>
            </a:r>
            <a:r>
              <a:rPr lang="en-US" sz="1800">
                <a:latin typeface="Arial" charset="0"/>
              </a:rPr>
              <a:t>O</a:t>
            </a:r>
            <a:r>
              <a:rPr lang="en-US" sz="1800" baseline="-25000">
                <a:latin typeface="Arial" charset="0"/>
              </a:rPr>
              <a:t>3</a:t>
            </a:r>
          </a:p>
        </p:txBody>
      </p:sp>
      <p:sp>
        <p:nvSpPr>
          <p:cNvPr id="79894" name="Text Box 65"/>
          <p:cNvSpPr txBox="1">
            <a:spLocks noChangeArrowheads="1"/>
          </p:cNvSpPr>
          <p:nvPr/>
        </p:nvSpPr>
        <p:spPr bwMode="auto">
          <a:xfrm>
            <a:off x="4473575" y="6415088"/>
            <a:ext cx="784225" cy="366712"/>
          </a:xfrm>
          <a:prstGeom prst="rect">
            <a:avLst/>
          </a:prstGeom>
          <a:noFill/>
          <a:ln w="9525">
            <a:noFill/>
            <a:miter lim="800000"/>
            <a:headEnd/>
            <a:tailEnd/>
          </a:ln>
        </p:spPr>
        <p:txBody>
          <a:bodyPr wrap="none">
            <a:spAutoFit/>
          </a:bodyPr>
          <a:lstStyle/>
          <a:p>
            <a:r>
              <a:rPr lang="en-US" sz="1800">
                <a:latin typeface="Arial" charset="0"/>
              </a:rPr>
              <a:t>Pb</a:t>
            </a:r>
            <a:r>
              <a:rPr lang="en-US" sz="1800" baseline="-25000">
                <a:latin typeface="Arial" charset="0"/>
              </a:rPr>
              <a:t>2</a:t>
            </a:r>
            <a:r>
              <a:rPr lang="en-US" sz="1800">
                <a:latin typeface="Arial" charset="0"/>
              </a:rPr>
              <a:t>S</a:t>
            </a:r>
            <a:r>
              <a:rPr lang="en-US" sz="1800" baseline="-25000">
                <a:latin typeface="Arial" charset="0"/>
              </a:rPr>
              <a:t>3</a:t>
            </a:r>
          </a:p>
        </p:txBody>
      </p:sp>
      <p:sp>
        <p:nvSpPr>
          <p:cNvPr id="79895" name="Text Box 66"/>
          <p:cNvSpPr txBox="1">
            <a:spLocks noChangeArrowheads="1"/>
          </p:cNvSpPr>
          <p:nvPr/>
        </p:nvSpPr>
        <p:spPr bwMode="auto">
          <a:xfrm>
            <a:off x="7467600" y="1995488"/>
            <a:ext cx="615950" cy="366712"/>
          </a:xfrm>
          <a:prstGeom prst="rect">
            <a:avLst/>
          </a:prstGeom>
          <a:noFill/>
          <a:ln w="9525">
            <a:noFill/>
            <a:miter lim="800000"/>
            <a:headEnd/>
            <a:tailEnd/>
          </a:ln>
        </p:spPr>
        <p:txBody>
          <a:bodyPr wrap="none">
            <a:spAutoFit/>
          </a:bodyPr>
          <a:lstStyle/>
          <a:p>
            <a:r>
              <a:rPr lang="en-US" sz="1800">
                <a:latin typeface="Arial" charset="0"/>
              </a:rPr>
              <a:t>PbS</a:t>
            </a:r>
            <a:endParaRPr lang="en-US" sz="1800" baseline="-25000">
              <a:latin typeface="Arial" charset="0"/>
            </a:endParaRPr>
          </a:p>
        </p:txBody>
      </p:sp>
      <p:sp>
        <p:nvSpPr>
          <p:cNvPr id="79896" name="Text Box 67"/>
          <p:cNvSpPr txBox="1">
            <a:spLocks noChangeArrowheads="1"/>
          </p:cNvSpPr>
          <p:nvPr/>
        </p:nvSpPr>
        <p:spPr bwMode="auto">
          <a:xfrm>
            <a:off x="7467600" y="4191000"/>
            <a:ext cx="654050" cy="366713"/>
          </a:xfrm>
          <a:prstGeom prst="rect">
            <a:avLst/>
          </a:prstGeom>
          <a:noFill/>
          <a:ln w="9525">
            <a:noFill/>
            <a:miter lim="800000"/>
            <a:headEnd/>
            <a:tailEnd/>
          </a:ln>
        </p:spPr>
        <p:txBody>
          <a:bodyPr wrap="none">
            <a:spAutoFit/>
          </a:bodyPr>
          <a:lstStyle/>
          <a:p>
            <a:r>
              <a:rPr lang="en-US" sz="1800">
                <a:latin typeface="Arial" charset="0"/>
              </a:rPr>
              <a:t>CuO</a:t>
            </a:r>
            <a:endParaRPr lang="en-US" sz="1800" baseline="-25000">
              <a:latin typeface="Arial" charset="0"/>
            </a:endParaRPr>
          </a:p>
        </p:txBody>
      </p:sp>
      <p:sp>
        <p:nvSpPr>
          <p:cNvPr id="79897" name="Text Box 68"/>
          <p:cNvSpPr txBox="1">
            <a:spLocks noChangeArrowheads="1"/>
          </p:cNvSpPr>
          <p:nvPr/>
        </p:nvSpPr>
        <p:spPr bwMode="auto">
          <a:xfrm>
            <a:off x="7415213" y="6324600"/>
            <a:ext cx="738187" cy="366713"/>
          </a:xfrm>
          <a:prstGeom prst="rect">
            <a:avLst/>
          </a:prstGeom>
          <a:noFill/>
          <a:ln w="9525">
            <a:noFill/>
            <a:miter lim="800000"/>
            <a:headEnd/>
            <a:tailEnd/>
          </a:ln>
        </p:spPr>
        <p:txBody>
          <a:bodyPr wrap="none">
            <a:spAutoFit/>
          </a:bodyPr>
          <a:lstStyle/>
          <a:p>
            <a:r>
              <a:rPr lang="en-US" sz="1800">
                <a:latin typeface="Arial" charset="0"/>
              </a:rPr>
              <a:t>Cu</a:t>
            </a:r>
            <a:r>
              <a:rPr lang="en-US" sz="1800" baseline="-25000">
                <a:latin typeface="Arial" charset="0"/>
              </a:rPr>
              <a:t>2</a:t>
            </a:r>
            <a:r>
              <a:rPr lang="en-US" sz="1800">
                <a:latin typeface="Arial" charset="0"/>
              </a:rPr>
              <a:t>O</a:t>
            </a:r>
            <a:endParaRPr lang="en-US" sz="1800" baseline="-25000">
              <a:latin typeface="Arial" charset="0"/>
            </a:endParaRPr>
          </a:p>
        </p:txBody>
      </p:sp>
      <p:sp>
        <p:nvSpPr>
          <p:cNvPr id="134213" name="Text Box 69"/>
          <p:cNvSpPr txBox="1">
            <a:spLocks noChangeArrowheads="1"/>
          </p:cNvSpPr>
          <p:nvPr/>
        </p:nvSpPr>
        <p:spPr bwMode="auto">
          <a:xfrm>
            <a:off x="4473575" y="6400800"/>
            <a:ext cx="784225" cy="366713"/>
          </a:xfrm>
          <a:prstGeom prst="rect">
            <a:avLst/>
          </a:prstGeom>
          <a:solidFill>
            <a:schemeClr val="bg1"/>
          </a:solidFill>
          <a:ln w="9525">
            <a:noFill/>
            <a:miter lim="800000"/>
            <a:headEnd/>
            <a:tailEnd/>
          </a:ln>
        </p:spPr>
        <p:txBody>
          <a:bodyPr wrap="none">
            <a:spAutoFit/>
          </a:bodyPr>
          <a:lstStyle/>
          <a:p>
            <a:r>
              <a:rPr lang="en-US" sz="1800">
                <a:latin typeface="Arial" charset="0"/>
              </a:rPr>
              <a:t>Pb</a:t>
            </a:r>
            <a:r>
              <a:rPr lang="en-US" sz="1800" baseline="-25000">
                <a:latin typeface="Arial" charset="0"/>
              </a:rPr>
              <a:t>2</a:t>
            </a:r>
            <a:r>
              <a:rPr lang="en-US" sz="1800">
                <a:latin typeface="Arial" charset="0"/>
              </a:rPr>
              <a:t>S</a:t>
            </a:r>
            <a:r>
              <a:rPr lang="en-US" sz="1800" baseline="-25000">
                <a:latin typeface="Arial" charset="0"/>
              </a:rPr>
              <a:t>4</a:t>
            </a:r>
          </a:p>
        </p:txBody>
      </p:sp>
      <p:sp>
        <p:nvSpPr>
          <p:cNvPr id="134214" name="Text Box 70"/>
          <p:cNvSpPr txBox="1">
            <a:spLocks noChangeArrowheads="1"/>
          </p:cNvSpPr>
          <p:nvPr/>
        </p:nvSpPr>
        <p:spPr bwMode="auto">
          <a:xfrm>
            <a:off x="4481513" y="6400800"/>
            <a:ext cx="700087" cy="366713"/>
          </a:xfrm>
          <a:prstGeom prst="rect">
            <a:avLst/>
          </a:prstGeom>
          <a:solidFill>
            <a:schemeClr val="bg1"/>
          </a:solidFill>
          <a:ln w="9525">
            <a:noFill/>
            <a:miter lim="800000"/>
            <a:headEnd/>
            <a:tailEnd/>
          </a:ln>
        </p:spPr>
        <p:txBody>
          <a:bodyPr wrap="none">
            <a:spAutoFit/>
          </a:bodyPr>
          <a:lstStyle/>
          <a:p>
            <a:r>
              <a:rPr lang="en-US" sz="1800">
                <a:latin typeface="Arial" charset="0"/>
              </a:rPr>
              <a:t>PbS</a:t>
            </a:r>
            <a:r>
              <a:rPr lang="en-US" sz="1800" baseline="-25000">
                <a:latin typeface="Arial" charset="0"/>
              </a:rPr>
              <a:t>2</a:t>
            </a:r>
          </a:p>
        </p:txBody>
      </p:sp>
      <p:pic>
        <p:nvPicPr>
          <p:cNvPr id="134215" name="Picture 71">
            <a:hlinkClick r:id="" action="ppaction://media"/>
          </p:cNvPr>
          <p:cNvPicPr>
            <a:picLocks noRot="1" noChangeAspect="1" noChangeArrowheads="1"/>
          </p:cNvPicPr>
          <p:nvPr>
            <p:ph idx="1"/>
            <a:wavAudioFile r:embed="rId1" name="MSj00974950000[1].wav"/>
          </p:nvPr>
        </p:nvPicPr>
        <p:blipFill>
          <a:blip r:embed="rId4" cstate="print"/>
          <a:srcRect/>
          <a:stretch>
            <a:fillRect/>
          </a:stretch>
        </p:blipFill>
        <p:spPr>
          <a:xfrm>
            <a:off x="8839200" y="6553200"/>
            <a:ext cx="304800" cy="30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134214"/>
                                        </p:tgtEl>
                                        <p:attrNameLst>
                                          <p:attrName>style.visibility</p:attrName>
                                        </p:attrNameLst>
                                      </p:cBhvr>
                                      <p:to>
                                        <p:strVal val="visible"/>
                                      </p:to>
                                    </p:set>
                                    <p:animEffect transition="in" filter="dissolve">
                                      <p:cBhvr>
                                        <p:cTn id="15" dur="500"/>
                                        <p:tgtEl>
                                          <p:spTgt spid="134214"/>
                                        </p:tgtEl>
                                      </p:cBhvr>
                                    </p:animEffect>
                                  </p:childTnLst>
                                </p:cTn>
                              </p:par>
                              <p:par>
                                <p:cTn id="16" presetID="9" presetClass="exit" presetSubtype="0" fill="hold" nodeType="withEffect">
                                  <p:stCondLst>
                                    <p:cond delay="0"/>
                                  </p:stCondLst>
                                  <p:childTnLst>
                                    <p:animEffect transition="out" filter="dissolv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3.33333E-6 1.11111E-6 L 3.33333E-6 0.44444 " pathEditMode="relative" ptsTypes="AA">
                                      <p:cBhvr>
                                        <p:cTn id="20" dur="2000" fill="hold"/>
                                        <p:tgtEl>
                                          <p:spTgt spid="9"/>
                                        </p:tgtEl>
                                        <p:attrNameLst>
                                          <p:attrName>ppt_x,ppt_y</p:attrName>
                                        </p:attrNameLst>
                                      </p:cBhvr>
                                    </p:animMotion>
                                  </p:childTnLst>
                                </p:cTn>
                              </p:par>
                              <p:par>
                                <p:cTn id="21" presetID="1" presetClass="mediacall" presetSubtype="0" fill="hold" nodeType="withEffect">
                                  <p:stCondLst>
                                    <p:cond delay="1500"/>
                                  </p:stCondLst>
                                  <p:childTnLst>
                                    <p:cmd type="call" cmd="playFrom(0.0)">
                                      <p:cBhvr>
                                        <p:cTn id="22" dur="2268" fill="hold"/>
                                        <p:tgtEl>
                                          <p:spTgt spid="1342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3" fill="hold" display="0">
                  <p:stCondLst>
                    <p:cond delay="indefinite"/>
                  </p:stCondLst>
                  <p:endCondLst>
                    <p:cond evt="onNext" delay="0">
                      <p:tgtEl>
                        <p:sldTgt/>
                      </p:tgtEl>
                    </p:cond>
                    <p:cond evt="onPrev" delay="0">
                      <p:tgtEl>
                        <p:sldTgt/>
                      </p:tgtEl>
                    </p:cond>
                    <p:cond evt="onStopAudio" delay="0">
                      <p:tgtEl>
                        <p:sldTgt/>
                      </p:tgtEl>
                    </p:cond>
                  </p:endCondLst>
                </p:cTn>
                <p:tgtEl>
                  <p:spTgt spid="134215"/>
                </p:tgtEl>
              </p:cMediaNode>
            </p:audio>
          </p:childTnLst>
        </p:cTn>
      </p:par>
    </p:tnLst>
    <p:bldLst>
      <p:bldP spid="134213" grpId="0" animBg="1"/>
      <p:bldP spid="134214" grpId="0" animBg="1"/>
      <p:bldP spid="13421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chemeClr val="bg1"/>
                </a:solidFill>
                <a:latin typeface="Arial" charset="0"/>
              </a:rPr>
              <a:t>Binary Compounds</a:t>
            </a:r>
          </a:p>
        </p:txBody>
      </p:sp>
      <p:sp>
        <p:nvSpPr>
          <p:cNvPr id="18435" name="Text Box 3"/>
          <p:cNvSpPr txBox="1">
            <a:spLocks noChangeArrowheads="1"/>
          </p:cNvSpPr>
          <p:nvPr/>
        </p:nvSpPr>
        <p:spPr bwMode="auto">
          <a:xfrm>
            <a:off x="685800" y="3395663"/>
            <a:ext cx="7842250" cy="641350"/>
          </a:xfrm>
          <a:prstGeom prst="rect">
            <a:avLst/>
          </a:prstGeom>
          <a:noFill/>
          <a:ln w="9525">
            <a:noFill/>
            <a:miter lim="800000"/>
            <a:headEnd/>
            <a:tailEnd/>
          </a:ln>
        </p:spPr>
        <p:txBody>
          <a:bodyPr wrap="none">
            <a:spAutoFit/>
          </a:bodyPr>
          <a:lstStyle/>
          <a:p>
            <a:r>
              <a:rPr lang="en-US" sz="3600">
                <a:solidFill>
                  <a:schemeClr val="bg1"/>
                </a:solidFill>
                <a:latin typeface="Arial" charset="0"/>
              </a:rPr>
              <a:t>Metals (fixed oxidation)  +  Nonmetals</a:t>
            </a:r>
          </a:p>
        </p:txBody>
      </p:sp>
      <p:sp>
        <p:nvSpPr>
          <p:cNvPr id="18436"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solidFill>
                  <a:schemeClr val="bg1"/>
                </a:solidFill>
                <a:latin typeface="Arial" charset="0"/>
              </a:rPr>
              <a:t>Binary Compounds</a:t>
            </a:r>
          </a:p>
        </p:txBody>
      </p:sp>
      <p:sp>
        <p:nvSpPr>
          <p:cNvPr id="80899" name="Text Box 3"/>
          <p:cNvSpPr txBox="1">
            <a:spLocks noChangeArrowheads="1"/>
          </p:cNvSpPr>
          <p:nvPr/>
        </p:nvSpPr>
        <p:spPr bwMode="auto">
          <a:xfrm>
            <a:off x="381000" y="3395663"/>
            <a:ext cx="8477250" cy="641350"/>
          </a:xfrm>
          <a:prstGeom prst="rect">
            <a:avLst/>
          </a:prstGeom>
          <a:noFill/>
          <a:ln w="9525">
            <a:noFill/>
            <a:miter lim="800000"/>
            <a:headEnd/>
            <a:tailEnd/>
          </a:ln>
        </p:spPr>
        <p:txBody>
          <a:bodyPr wrap="none">
            <a:spAutoFit/>
          </a:bodyPr>
          <a:lstStyle/>
          <a:p>
            <a:r>
              <a:rPr lang="en-US" sz="3600">
                <a:solidFill>
                  <a:schemeClr val="bg1"/>
                </a:solidFill>
                <a:latin typeface="Arial" charset="0"/>
              </a:rPr>
              <a:t>Metals (variable oxidation)  +  Nonmetals</a:t>
            </a:r>
          </a:p>
        </p:txBody>
      </p:sp>
      <p:sp>
        <p:nvSpPr>
          <p:cNvPr id="80900"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latin typeface="Arial" charset="0"/>
              </a:rPr>
              <a:t>Binary Compounds</a:t>
            </a:r>
            <a:br>
              <a:rPr lang="en-US" smtClean="0">
                <a:latin typeface="Arial" charset="0"/>
              </a:rPr>
            </a:br>
            <a:r>
              <a:rPr lang="en-US" sz="2400" smtClean="0">
                <a:latin typeface="Arial" charset="0"/>
              </a:rPr>
              <a:t>Containing a Metal of Variable Oxidation Number</a:t>
            </a:r>
            <a:endParaRPr lang="en-US" smtClean="0">
              <a:latin typeface="Arial" charset="0"/>
            </a:endParaRPr>
          </a:p>
        </p:txBody>
      </p:sp>
      <p:sp>
        <p:nvSpPr>
          <p:cNvPr id="44035" name="Text Box 3"/>
          <p:cNvSpPr txBox="1">
            <a:spLocks noChangeArrowheads="1"/>
          </p:cNvSpPr>
          <p:nvPr/>
        </p:nvSpPr>
        <p:spPr bwMode="auto">
          <a:xfrm>
            <a:off x="693738" y="2057400"/>
            <a:ext cx="7459662" cy="1320800"/>
          </a:xfrm>
          <a:prstGeom prst="rect">
            <a:avLst/>
          </a:prstGeom>
          <a:solidFill>
            <a:srgbClr val="E1E1FF">
              <a:alpha val="50195"/>
            </a:srgbClr>
          </a:solidFill>
          <a:ln w="9525">
            <a:solidFill>
              <a:schemeClr val="hlink"/>
            </a:solidFill>
            <a:miter lim="800000"/>
            <a:headEnd/>
            <a:tailEnd/>
          </a:ln>
        </p:spPr>
        <p:txBody>
          <a:bodyPr wrap="none">
            <a:spAutoFit/>
          </a:bodyPr>
          <a:lstStyle/>
          <a:p>
            <a:r>
              <a:rPr lang="en-US">
                <a:latin typeface="Arial" charset="0"/>
              </a:rPr>
              <a:t>To name these compounds, give the name of the metal (Type II </a:t>
            </a:r>
          </a:p>
          <a:p>
            <a:r>
              <a:rPr lang="en-US">
                <a:latin typeface="Arial" charset="0"/>
              </a:rPr>
              <a:t>cations) followed by Roman numerals in parentheses to indicate </a:t>
            </a:r>
          </a:p>
          <a:p>
            <a:r>
              <a:rPr lang="en-US">
                <a:latin typeface="Arial" charset="0"/>
              </a:rPr>
              <a:t>the oxidation number of the metal, followed by the name of the </a:t>
            </a:r>
          </a:p>
          <a:p>
            <a:r>
              <a:rPr lang="en-US">
                <a:latin typeface="Arial" charset="0"/>
              </a:rPr>
              <a:t>nonmetal, with its ending replaced by the suffix –</a:t>
            </a:r>
            <a:r>
              <a:rPr lang="en-US" b="1">
                <a:solidFill>
                  <a:srgbClr val="CC3300"/>
                </a:solidFill>
                <a:latin typeface="Arial" charset="0"/>
              </a:rPr>
              <a:t>ide</a:t>
            </a:r>
            <a:r>
              <a:rPr lang="en-US" b="1">
                <a:latin typeface="Arial" charset="0"/>
              </a:rPr>
              <a:t>.</a:t>
            </a:r>
            <a:endParaRPr lang="en-US">
              <a:latin typeface="Arial" charset="0"/>
            </a:endParaRPr>
          </a:p>
        </p:txBody>
      </p:sp>
      <p:sp>
        <p:nvSpPr>
          <p:cNvPr id="44036" name="Text Box 4"/>
          <p:cNvSpPr txBox="1">
            <a:spLocks noChangeArrowheads="1"/>
          </p:cNvSpPr>
          <p:nvPr/>
        </p:nvSpPr>
        <p:spPr bwMode="auto">
          <a:xfrm>
            <a:off x="704850" y="3717925"/>
            <a:ext cx="3678238" cy="396875"/>
          </a:xfrm>
          <a:prstGeom prst="rect">
            <a:avLst/>
          </a:prstGeom>
          <a:noFill/>
          <a:ln w="9525">
            <a:noFill/>
            <a:miter lim="800000"/>
            <a:headEnd/>
            <a:tailEnd/>
          </a:ln>
        </p:spPr>
        <p:txBody>
          <a:bodyPr wrap="none">
            <a:spAutoFit/>
          </a:bodyPr>
          <a:lstStyle/>
          <a:p>
            <a:r>
              <a:rPr lang="en-US" b="1">
                <a:latin typeface="Arial" charset="0"/>
              </a:rPr>
              <a:t>Examples	Stock System</a:t>
            </a:r>
          </a:p>
        </p:txBody>
      </p:sp>
      <p:sp>
        <p:nvSpPr>
          <p:cNvPr id="44037" name="Text Box 5"/>
          <p:cNvSpPr txBox="1">
            <a:spLocks noChangeArrowheads="1"/>
          </p:cNvSpPr>
          <p:nvPr/>
        </p:nvSpPr>
        <p:spPr bwMode="auto">
          <a:xfrm>
            <a:off x="800100" y="4278313"/>
            <a:ext cx="1098550" cy="396875"/>
          </a:xfrm>
          <a:prstGeom prst="rect">
            <a:avLst/>
          </a:prstGeom>
          <a:noFill/>
          <a:ln w="9525">
            <a:noFill/>
            <a:miter lim="800000"/>
            <a:headEnd/>
            <a:tailEnd/>
          </a:ln>
        </p:spPr>
        <p:txBody>
          <a:bodyPr wrap="none">
            <a:spAutoFit/>
          </a:bodyPr>
          <a:lstStyle/>
          <a:p>
            <a:r>
              <a:rPr lang="en-US" b="1">
                <a:latin typeface="Arial" charset="0"/>
              </a:rPr>
              <a:t>FeCl</a:t>
            </a:r>
            <a:r>
              <a:rPr lang="en-US" b="1" baseline="-25000">
                <a:latin typeface="Arial" charset="0"/>
              </a:rPr>
              <a:t>2</a:t>
            </a:r>
            <a:r>
              <a:rPr lang="en-US" b="1">
                <a:latin typeface="Arial" charset="0"/>
              </a:rPr>
              <a:t>	</a:t>
            </a:r>
          </a:p>
        </p:txBody>
      </p:sp>
      <p:sp>
        <p:nvSpPr>
          <p:cNvPr id="44038" name="Text Box 6"/>
          <p:cNvSpPr txBox="1">
            <a:spLocks noChangeArrowheads="1"/>
          </p:cNvSpPr>
          <p:nvPr/>
        </p:nvSpPr>
        <p:spPr bwMode="auto">
          <a:xfrm>
            <a:off x="4849813" y="6045200"/>
            <a:ext cx="3949700" cy="641350"/>
          </a:xfrm>
          <a:prstGeom prst="rect">
            <a:avLst/>
          </a:prstGeom>
          <a:noFill/>
          <a:ln w="9525">
            <a:noFill/>
            <a:miter lim="800000"/>
            <a:headEnd/>
            <a:tailEnd/>
          </a:ln>
        </p:spPr>
        <p:txBody>
          <a:bodyPr wrap="none">
            <a:spAutoFit/>
          </a:bodyPr>
          <a:lstStyle/>
          <a:p>
            <a:r>
              <a:rPr lang="en-US" sz="1800">
                <a:latin typeface="Arial" charset="0"/>
              </a:rPr>
              <a:t>(“ic” ending  =  higher oxidation state;</a:t>
            </a:r>
          </a:p>
          <a:p>
            <a:r>
              <a:rPr lang="en-US" sz="1800">
                <a:latin typeface="Arial" charset="0"/>
              </a:rPr>
              <a:t> “ous” is lower oxidation state)</a:t>
            </a:r>
          </a:p>
        </p:txBody>
      </p:sp>
      <p:sp>
        <p:nvSpPr>
          <p:cNvPr id="81927" name="AutoShape 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44040" name="Rectangle 8"/>
          <p:cNvSpPr>
            <a:spLocks noChangeArrowheads="1"/>
          </p:cNvSpPr>
          <p:nvPr/>
        </p:nvSpPr>
        <p:spPr bwMode="auto">
          <a:xfrm>
            <a:off x="762000" y="5165725"/>
            <a:ext cx="3876675" cy="701675"/>
          </a:xfrm>
          <a:prstGeom prst="rect">
            <a:avLst/>
          </a:prstGeom>
          <a:noFill/>
          <a:ln w="9525">
            <a:noFill/>
            <a:miter lim="800000"/>
            <a:headEnd/>
            <a:tailEnd/>
          </a:ln>
        </p:spPr>
        <p:txBody>
          <a:bodyPr>
            <a:spAutoFit/>
          </a:bodyPr>
          <a:lstStyle/>
          <a:p>
            <a:r>
              <a:rPr lang="en-US" b="1">
                <a:latin typeface="Arial" charset="0"/>
              </a:rPr>
              <a:t>SnO		Tin      oxide</a:t>
            </a:r>
          </a:p>
          <a:p>
            <a:r>
              <a:rPr lang="en-US" b="1">
                <a:latin typeface="Arial" charset="0"/>
              </a:rPr>
              <a:t>SnO</a:t>
            </a:r>
            <a:r>
              <a:rPr lang="en-US" b="1" baseline="-25000">
                <a:latin typeface="Arial" charset="0"/>
              </a:rPr>
              <a:t>2</a:t>
            </a:r>
            <a:r>
              <a:rPr lang="en-US" b="1">
                <a:latin typeface="Arial" charset="0"/>
              </a:rPr>
              <a:t>		Tin        oxide	</a:t>
            </a:r>
          </a:p>
        </p:txBody>
      </p:sp>
      <p:sp>
        <p:nvSpPr>
          <p:cNvPr id="44041" name="Text Box 9"/>
          <p:cNvSpPr txBox="1">
            <a:spLocks noChangeArrowheads="1"/>
          </p:cNvSpPr>
          <p:nvPr/>
        </p:nvSpPr>
        <p:spPr bwMode="auto">
          <a:xfrm>
            <a:off x="3203575" y="4260850"/>
            <a:ext cx="492125" cy="396875"/>
          </a:xfrm>
          <a:prstGeom prst="rect">
            <a:avLst/>
          </a:prstGeom>
          <a:noFill/>
          <a:ln w="9525">
            <a:noFill/>
            <a:miter lim="800000"/>
            <a:headEnd/>
            <a:tailEnd/>
          </a:ln>
        </p:spPr>
        <p:txBody>
          <a:bodyPr wrap="none">
            <a:spAutoFit/>
          </a:bodyPr>
          <a:lstStyle/>
          <a:p>
            <a:r>
              <a:rPr lang="en-US" b="1">
                <a:latin typeface="Arial" charset="0"/>
              </a:rPr>
              <a:t>(II)</a:t>
            </a:r>
          </a:p>
        </p:txBody>
      </p:sp>
      <p:sp>
        <p:nvSpPr>
          <p:cNvPr id="44042" name="Text Box 10"/>
          <p:cNvSpPr txBox="1">
            <a:spLocks noChangeArrowheads="1"/>
          </p:cNvSpPr>
          <p:nvPr/>
        </p:nvSpPr>
        <p:spPr bwMode="auto">
          <a:xfrm>
            <a:off x="3194050" y="4584700"/>
            <a:ext cx="561975" cy="396875"/>
          </a:xfrm>
          <a:prstGeom prst="rect">
            <a:avLst/>
          </a:prstGeom>
          <a:noFill/>
          <a:ln w="9525">
            <a:noFill/>
            <a:miter lim="800000"/>
            <a:headEnd/>
            <a:tailEnd/>
          </a:ln>
        </p:spPr>
        <p:txBody>
          <a:bodyPr wrap="none">
            <a:spAutoFit/>
          </a:bodyPr>
          <a:lstStyle/>
          <a:p>
            <a:r>
              <a:rPr lang="en-US" b="1">
                <a:latin typeface="Arial" charset="0"/>
              </a:rPr>
              <a:t>(III)</a:t>
            </a:r>
          </a:p>
        </p:txBody>
      </p:sp>
      <p:sp>
        <p:nvSpPr>
          <p:cNvPr id="44043" name="Text Box 11"/>
          <p:cNvSpPr txBox="1">
            <a:spLocks noChangeArrowheads="1"/>
          </p:cNvSpPr>
          <p:nvPr/>
        </p:nvSpPr>
        <p:spPr bwMode="auto">
          <a:xfrm>
            <a:off x="3032125" y="5146675"/>
            <a:ext cx="492125" cy="396875"/>
          </a:xfrm>
          <a:prstGeom prst="rect">
            <a:avLst/>
          </a:prstGeom>
          <a:noFill/>
          <a:ln w="9525">
            <a:noFill/>
            <a:miter lim="800000"/>
            <a:headEnd/>
            <a:tailEnd/>
          </a:ln>
        </p:spPr>
        <p:txBody>
          <a:bodyPr wrap="none">
            <a:spAutoFit/>
          </a:bodyPr>
          <a:lstStyle/>
          <a:p>
            <a:r>
              <a:rPr lang="en-US" b="1">
                <a:latin typeface="Arial" charset="0"/>
              </a:rPr>
              <a:t>(II)</a:t>
            </a:r>
          </a:p>
        </p:txBody>
      </p:sp>
      <p:sp>
        <p:nvSpPr>
          <p:cNvPr id="44044" name="Text Box 12"/>
          <p:cNvSpPr txBox="1">
            <a:spLocks noChangeArrowheads="1"/>
          </p:cNvSpPr>
          <p:nvPr/>
        </p:nvSpPr>
        <p:spPr bwMode="auto">
          <a:xfrm>
            <a:off x="3041650" y="5465763"/>
            <a:ext cx="592138" cy="396875"/>
          </a:xfrm>
          <a:prstGeom prst="rect">
            <a:avLst/>
          </a:prstGeom>
          <a:noFill/>
          <a:ln w="9525">
            <a:noFill/>
            <a:miter lim="800000"/>
            <a:headEnd/>
            <a:tailEnd/>
          </a:ln>
        </p:spPr>
        <p:txBody>
          <a:bodyPr wrap="none">
            <a:spAutoFit/>
          </a:bodyPr>
          <a:lstStyle/>
          <a:p>
            <a:r>
              <a:rPr lang="en-US" b="1">
                <a:latin typeface="Arial" charset="0"/>
              </a:rPr>
              <a:t>(IV)</a:t>
            </a:r>
          </a:p>
        </p:txBody>
      </p:sp>
      <p:sp>
        <p:nvSpPr>
          <p:cNvPr id="44045" name="Text Box 13"/>
          <p:cNvSpPr txBox="1">
            <a:spLocks noChangeArrowheads="1"/>
          </p:cNvSpPr>
          <p:nvPr/>
        </p:nvSpPr>
        <p:spPr bwMode="auto">
          <a:xfrm>
            <a:off x="5276850" y="3717925"/>
            <a:ext cx="3228975" cy="396875"/>
          </a:xfrm>
          <a:prstGeom prst="rect">
            <a:avLst/>
          </a:prstGeom>
          <a:noFill/>
          <a:ln w="9525">
            <a:noFill/>
            <a:miter lim="800000"/>
            <a:headEnd/>
            <a:tailEnd/>
          </a:ln>
        </p:spPr>
        <p:txBody>
          <a:bodyPr wrap="none">
            <a:spAutoFit/>
          </a:bodyPr>
          <a:lstStyle/>
          <a:p>
            <a:r>
              <a:rPr lang="en-US" b="1">
                <a:latin typeface="Arial" charset="0"/>
              </a:rPr>
              <a:t>Traditional (OLD) System</a:t>
            </a:r>
          </a:p>
        </p:txBody>
      </p:sp>
      <p:sp>
        <p:nvSpPr>
          <p:cNvPr id="44046" name="Text Box 14"/>
          <p:cNvSpPr txBox="1">
            <a:spLocks noChangeArrowheads="1"/>
          </p:cNvSpPr>
          <p:nvPr/>
        </p:nvSpPr>
        <p:spPr bwMode="auto">
          <a:xfrm>
            <a:off x="5865813" y="4275138"/>
            <a:ext cx="2187575" cy="396875"/>
          </a:xfrm>
          <a:prstGeom prst="rect">
            <a:avLst/>
          </a:prstGeom>
          <a:noFill/>
          <a:ln w="9525">
            <a:noFill/>
            <a:miter lim="800000"/>
            <a:headEnd/>
            <a:tailEnd/>
          </a:ln>
        </p:spPr>
        <p:txBody>
          <a:bodyPr wrap="none">
            <a:spAutoFit/>
          </a:bodyPr>
          <a:lstStyle/>
          <a:p>
            <a:r>
              <a:rPr lang="en-US" b="1">
                <a:latin typeface="Arial" charset="0"/>
              </a:rPr>
              <a:t>Ferrous chloride</a:t>
            </a:r>
          </a:p>
        </p:txBody>
      </p:sp>
      <p:sp>
        <p:nvSpPr>
          <p:cNvPr id="44047" name="Text Box 15"/>
          <p:cNvSpPr txBox="1">
            <a:spLocks noChangeArrowheads="1"/>
          </p:cNvSpPr>
          <p:nvPr/>
        </p:nvSpPr>
        <p:spPr bwMode="auto">
          <a:xfrm>
            <a:off x="5865813" y="4584700"/>
            <a:ext cx="1946275" cy="396875"/>
          </a:xfrm>
          <a:prstGeom prst="rect">
            <a:avLst/>
          </a:prstGeom>
          <a:noFill/>
          <a:ln w="9525">
            <a:noFill/>
            <a:miter lim="800000"/>
            <a:headEnd/>
            <a:tailEnd/>
          </a:ln>
        </p:spPr>
        <p:txBody>
          <a:bodyPr wrap="none">
            <a:spAutoFit/>
          </a:bodyPr>
          <a:lstStyle/>
          <a:p>
            <a:r>
              <a:rPr lang="en-US" b="1">
                <a:latin typeface="Arial" charset="0"/>
              </a:rPr>
              <a:t>Ferric chloride</a:t>
            </a:r>
          </a:p>
        </p:txBody>
      </p:sp>
      <p:sp>
        <p:nvSpPr>
          <p:cNvPr id="44048" name="Text Box 16"/>
          <p:cNvSpPr txBox="1">
            <a:spLocks noChangeArrowheads="1"/>
          </p:cNvSpPr>
          <p:nvPr/>
        </p:nvSpPr>
        <p:spPr bwMode="auto">
          <a:xfrm>
            <a:off x="5815013" y="5167313"/>
            <a:ext cx="2076450" cy="396875"/>
          </a:xfrm>
          <a:prstGeom prst="rect">
            <a:avLst/>
          </a:prstGeom>
          <a:noFill/>
          <a:ln w="9525">
            <a:noFill/>
            <a:miter lim="800000"/>
            <a:headEnd/>
            <a:tailEnd/>
          </a:ln>
        </p:spPr>
        <p:txBody>
          <a:bodyPr wrap="none">
            <a:spAutoFit/>
          </a:bodyPr>
          <a:lstStyle/>
          <a:p>
            <a:r>
              <a:rPr lang="en-US" b="1">
                <a:latin typeface="Arial" charset="0"/>
              </a:rPr>
              <a:t>Stannous oxide</a:t>
            </a:r>
          </a:p>
        </p:txBody>
      </p:sp>
      <p:sp>
        <p:nvSpPr>
          <p:cNvPr id="44049" name="Text Box 17"/>
          <p:cNvSpPr txBox="1">
            <a:spLocks noChangeArrowheads="1"/>
          </p:cNvSpPr>
          <p:nvPr/>
        </p:nvSpPr>
        <p:spPr bwMode="auto">
          <a:xfrm>
            <a:off x="5811838" y="5467350"/>
            <a:ext cx="1835150" cy="396875"/>
          </a:xfrm>
          <a:prstGeom prst="rect">
            <a:avLst/>
          </a:prstGeom>
          <a:noFill/>
          <a:ln w="9525">
            <a:noFill/>
            <a:miter lim="800000"/>
            <a:headEnd/>
            <a:tailEnd/>
          </a:ln>
        </p:spPr>
        <p:txBody>
          <a:bodyPr wrap="none">
            <a:spAutoFit/>
          </a:bodyPr>
          <a:lstStyle/>
          <a:p>
            <a:r>
              <a:rPr lang="en-US" b="1">
                <a:latin typeface="Arial" charset="0"/>
              </a:rPr>
              <a:t>Stannic oxide</a:t>
            </a:r>
          </a:p>
        </p:txBody>
      </p:sp>
      <p:sp>
        <p:nvSpPr>
          <p:cNvPr id="44050" name="Rectangle 18"/>
          <p:cNvSpPr>
            <a:spLocks noChangeArrowheads="1"/>
          </p:cNvSpPr>
          <p:nvPr/>
        </p:nvSpPr>
        <p:spPr bwMode="auto">
          <a:xfrm>
            <a:off x="2633663" y="4275138"/>
            <a:ext cx="2139950" cy="396875"/>
          </a:xfrm>
          <a:prstGeom prst="rect">
            <a:avLst/>
          </a:prstGeom>
          <a:noFill/>
          <a:ln w="9525">
            <a:noFill/>
            <a:miter lim="800000"/>
            <a:headEnd/>
            <a:tailEnd/>
          </a:ln>
        </p:spPr>
        <p:txBody>
          <a:bodyPr wrap="none">
            <a:spAutoFit/>
          </a:bodyPr>
          <a:lstStyle/>
          <a:p>
            <a:r>
              <a:rPr lang="en-US" b="1">
                <a:latin typeface="Arial" charset="0"/>
              </a:rPr>
              <a:t>Iron       chloride</a:t>
            </a:r>
          </a:p>
        </p:txBody>
      </p:sp>
      <p:sp>
        <p:nvSpPr>
          <p:cNvPr id="44051" name="Rectangle 19"/>
          <p:cNvSpPr>
            <a:spLocks noChangeArrowheads="1"/>
          </p:cNvSpPr>
          <p:nvPr/>
        </p:nvSpPr>
        <p:spPr bwMode="auto">
          <a:xfrm>
            <a:off x="2633663" y="4579938"/>
            <a:ext cx="2139950" cy="396875"/>
          </a:xfrm>
          <a:prstGeom prst="rect">
            <a:avLst/>
          </a:prstGeom>
          <a:noFill/>
          <a:ln w="9525">
            <a:noFill/>
            <a:miter lim="800000"/>
            <a:headEnd/>
            <a:tailEnd/>
          </a:ln>
        </p:spPr>
        <p:txBody>
          <a:bodyPr wrap="none">
            <a:spAutoFit/>
          </a:bodyPr>
          <a:lstStyle/>
          <a:p>
            <a:r>
              <a:rPr lang="en-US" b="1">
                <a:latin typeface="Arial" charset="0"/>
              </a:rPr>
              <a:t>Iron       chloride</a:t>
            </a:r>
          </a:p>
        </p:txBody>
      </p:sp>
      <p:sp>
        <p:nvSpPr>
          <p:cNvPr id="44053" name="Rectangle 21"/>
          <p:cNvSpPr>
            <a:spLocks noChangeArrowheads="1"/>
          </p:cNvSpPr>
          <p:nvPr/>
        </p:nvSpPr>
        <p:spPr bwMode="auto">
          <a:xfrm>
            <a:off x="804863" y="4576763"/>
            <a:ext cx="827087" cy="396875"/>
          </a:xfrm>
          <a:prstGeom prst="rect">
            <a:avLst/>
          </a:prstGeom>
          <a:noFill/>
          <a:ln w="9525">
            <a:noFill/>
            <a:miter lim="800000"/>
            <a:headEnd/>
            <a:tailEnd/>
          </a:ln>
        </p:spPr>
        <p:txBody>
          <a:bodyPr wrap="none">
            <a:spAutoFit/>
          </a:bodyPr>
          <a:lstStyle/>
          <a:p>
            <a:r>
              <a:rPr lang="en-US" b="1">
                <a:latin typeface="Arial" charset="0"/>
              </a:rPr>
              <a:t>FeCl</a:t>
            </a:r>
            <a:r>
              <a:rPr lang="en-US" b="1" baseline="-25000">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40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403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4050"/>
                                        </p:tgtEl>
                                        <p:attrNameLst>
                                          <p:attrName>style.visibility</p:attrName>
                                        </p:attrNameLst>
                                      </p:cBhvr>
                                      <p:to>
                                        <p:strVal val="visible"/>
                                      </p:to>
                                    </p:set>
                                    <p:anim calcmode="lin" valueType="num">
                                      <p:cBhvr>
                                        <p:cTn id="20" dur="500" fill="hold"/>
                                        <p:tgtEl>
                                          <p:spTgt spid="44050"/>
                                        </p:tgtEl>
                                        <p:attrNameLst>
                                          <p:attrName>ppt_w</p:attrName>
                                        </p:attrNameLst>
                                      </p:cBhvr>
                                      <p:tavLst>
                                        <p:tav tm="0">
                                          <p:val>
                                            <p:fltVal val="0"/>
                                          </p:val>
                                        </p:tav>
                                        <p:tav tm="100000">
                                          <p:val>
                                            <p:strVal val="#ppt_w"/>
                                          </p:val>
                                        </p:tav>
                                      </p:tavLst>
                                    </p:anim>
                                    <p:anim calcmode="lin" valueType="num">
                                      <p:cBhvr>
                                        <p:cTn id="21" dur="500" fill="hold"/>
                                        <p:tgtEl>
                                          <p:spTgt spid="4405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4053"/>
                                        </p:tgtEl>
                                        <p:attrNameLst>
                                          <p:attrName>style.visibility</p:attrName>
                                        </p:attrNameLst>
                                      </p:cBhvr>
                                      <p:to>
                                        <p:strVal val="visible"/>
                                      </p:to>
                                    </p:set>
                                    <p:animEffect transition="in" filter="wipe(left)">
                                      <p:cBhvr>
                                        <p:cTn id="26" dur="500"/>
                                        <p:tgtEl>
                                          <p:spTgt spid="4405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4051"/>
                                        </p:tgtEl>
                                        <p:attrNameLst>
                                          <p:attrName>style.visibility</p:attrName>
                                        </p:attrNameLst>
                                      </p:cBhvr>
                                      <p:to>
                                        <p:strVal val="visible"/>
                                      </p:to>
                                    </p:set>
                                    <p:anim calcmode="lin" valueType="num">
                                      <p:cBhvr>
                                        <p:cTn id="31" dur="500" fill="hold"/>
                                        <p:tgtEl>
                                          <p:spTgt spid="44051"/>
                                        </p:tgtEl>
                                        <p:attrNameLst>
                                          <p:attrName>ppt_w</p:attrName>
                                        </p:attrNameLst>
                                      </p:cBhvr>
                                      <p:tavLst>
                                        <p:tav tm="0">
                                          <p:val>
                                            <p:fltVal val="0"/>
                                          </p:val>
                                        </p:tav>
                                        <p:tav tm="100000">
                                          <p:val>
                                            <p:strVal val="#ppt_w"/>
                                          </p:val>
                                        </p:tav>
                                      </p:tavLst>
                                    </p:anim>
                                    <p:anim calcmode="lin" valueType="num">
                                      <p:cBhvr>
                                        <p:cTn id="32" dur="500" fill="hold"/>
                                        <p:tgtEl>
                                          <p:spTgt spid="44051"/>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41"/>
                                        </p:tgtEl>
                                        <p:attrNameLst>
                                          <p:attrName>style.visibility</p:attrName>
                                        </p:attrNameLst>
                                      </p:cBhvr>
                                      <p:to>
                                        <p:strVal val="visible"/>
                                      </p:to>
                                    </p:set>
                                    <p:animEffect transition="in" filter="dissolve">
                                      <p:cBhvr>
                                        <p:cTn id="37" dur="500"/>
                                        <p:tgtEl>
                                          <p:spTgt spid="4404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4042"/>
                                        </p:tgtEl>
                                        <p:attrNameLst>
                                          <p:attrName>style.visibility</p:attrName>
                                        </p:attrNameLst>
                                      </p:cBhvr>
                                      <p:to>
                                        <p:strVal val="visible"/>
                                      </p:to>
                                    </p:set>
                                    <p:animEffect transition="in" filter="dissolve">
                                      <p:cBhvr>
                                        <p:cTn id="42" dur="500"/>
                                        <p:tgtEl>
                                          <p:spTgt spid="4404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040"/>
                                        </p:tgtEl>
                                        <p:attrNameLst>
                                          <p:attrName>style.visibility</p:attrName>
                                        </p:attrNameLst>
                                      </p:cBhvr>
                                      <p:to>
                                        <p:strVal val="visible"/>
                                      </p:to>
                                    </p:set>
                                    <p:anim calcmode="lin" valueType="num">
                                      <p:cBhvr additive="base">
                                        <p:cTn id="47" dur="500" fill="hold"/>
                                        <p:tgtEl>
                                          <p:spTgt spid="44040"/>
                                        </p:tgtEl>
                                        <p:attrNameLst>
                                          <p:attrName>ppt_x</p:attrName>
                                        </p:attrNameLst>
                                      </p:cBhvr>
                                      <p:tavLst>
                                        <p:tav tm="0">
                                          <p:val>
                                            <p:strVal val="#ppt_x"/>
                                          </p:val>
                                        </p:tav>
                                        <p:tav tm="100000">
                                          <p:val>
                                            <p:strVal val="#ppt_x"/>
                                          </p:val>
                                        </p:tav>
                                      </p:tavLst>
                                    </p:anim>
                                    <p:anim calcmode="lin" valueType="num">
                                      <p:cBhvr additive="base">
                                        <p:cTn id="48" dur="500" fill="hold"/>
                                        <p:tgtEl>
                                          <p:spTgt spid="440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4043"/>
                                        </p:tgtEl>
                                        <p:attrNameLst>
                                          <p:attrName>style.visibility</p:attrName>
                                        </p:attrNameLst>
                                      </p:cBhvr>
                                      <p:to>
                                        <p:strVal val="visible"/>
                                      </p:to>
                                    </p:set>
                                    <p:animEffect transition="in" filter="dissolve">
                                      <p:cBhvr>
                                        <p:cTn id="53" dur="500"/>
                                        <p:tgtEl>
                                          <p:spTgt spid="4404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4044"/>
                                        </p:tgtEl>
                                        <p:attrNameLst>
                                          <p:attrName>style.visibility</p:attrName>
                                        </p:attrNameLst>
                                      </p:cBhvr>
                                      <p:to>
                                        <p:strVal val="visible"/>
                                      </p:to>
                                    </p:set>
                                    <p:animEffect transition="in" filter="dissolve">
                                      <p:cBhvr>
                                        <p:cTn id="58" dur="500"/>
                                        <p:tgtEl>
                                          <p:spTgt spid="4404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045"/>
                                        </p:tgtEl>
                                        <p:attrNameLst>
                                          <p:attrName>style.visibility</p:attrName>
                                        </p:attrNameLst>
                                      </p:cBhvr>
                                      <p:to>
                                        <p:strVal val="visible"/>
                                      </p:to>
                                    </p:set>
                                    <p:animEffect transition="in" filter="fade">
                                      <p:cBhvr>
                                        <p:cTn id="63" dur="1000"/>
                                        <p:tgtEl>
                                          <p:spTgt spid="44045"/>
                                        </p:tgtEl>
                                      </p:cBhvr>
                                    </p:animEffect>
                                    <p:anim calcmode="lin" valueType="num">
                                      <p:cBhvr>
                                        <p:cTn id="64" dur="1000" fill="hold"/>
                                        <p:tgtEl>
                                          <p:spTgt spid="44045"/>
                                        </p:tgtEl>
                                        <p:attrNameLst>
                                          <p:attrName>ppt_x</p:attrName>
                                        </p:attrNameLst>
                                      </p:cBhvr>
                                      <p:tavLst>
                                        <p:tav tm="0">
                                          <p:val>
                                            <p:strVal val="#ppt_x"/>
                                          </p:val>
                                        </p:tav>
                                        <p:tav tm="100000">
                                          <p:val>
                                            <p:strVal val="#ppt_x"/>
                                          </p:val>
                                        </p:tav>
                                      </p:tavLst>
                                    </p:anim>
                                    <p:anim calcmode="lin" valueType="num">
                                      <p:cBhvr>
                                        <p:cTn id="65" dur="1000" fill="hold"/>
                                        <p:tgtEl>
                                          <p:spTgt spid="44045"/>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1" presetClass="entr" presetSubtype="0" fill="hold" grpId="0" nodeType="afterEffect">
                                  <p:stCondLst>
                                    <p:cond delay="10000"/>
                                  </p:stCondLst>
                                  <p:childTnLst>
                                    <p:set>
                                      <p:cBhvr>
                                        <p:cTn id="68" dur="1" fill="hold">
                                          <p:stCondLst>
                                            <p:cond delay="499"/>
                                          </p:stCondLst>
                                        </p:cTn>
                                        <p:tgtEl>
                                          <p:spTgt spid="440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44046"/>
                                        </p:tgtEl>
                                        <p:attrNameLst>
                                          <p:attrName>style.visibility</p:attrName>
                                        </p:attrNameLst>
                                      </p:cBhvr>
                                      <p:to>
                                        <p:strVal val="visible"/>
                                      </p:to>
                                    </p:set>
                                    <p:anim from="(-#ppt_w/2)" to="(#ppt_x)" calcmode="lin" valueType="num">
                                      <p:cBhvr>
                                        <p:cTn id="73" dur="600" fill="hold">
                                          <p:stCondLst>
                                            <p:cond delay="0"/>
                                          </p:stCondLst>
                                        </p:cTn>
                                        <p:tgtEl>
                                          <p:spTgt spid="44046"/>
                                        </p:tgtEl>
                                        <p:attrNameLst>
                                          <p:attrName>ppt_x</p:attrName>
                                        </p:attrNameLst>
                                      </p:cBhvr>
                                    </p:anim>
                                    <p:anim from="0" to="-1.0" calcmode="lin" valueType="num">
                                      <p:cBhvr>
                                        <p:cTn id="74" dur="200" decel="50000" autoRev="1" fill="hold">
                                          <p:stCondLst>
                                            <p:cond delay="600"/>
                                          </p:stCondLst>
                                        </p:cTn>
                                        <p:tgtEl>
                                          <p:spTgt spid="44046"/>
                                        </p:tgtEl>
                                        <p:attrNameLst>
                                          <p:attrName>xshear</p:attrName>
                                        </p:attrNameLst>
                                      </p:cBhvr>
                                    </p:anim>
                                    <p:animScale>
                                      <p:cBhvr>
                                        <p:cTn id="75" dur="200" decel="100000" autoRev="1" fill="hold">
                                          <p:stCondLst>
                                            <p:cond delay="600"/>
                                          </p:stCondLst>
                                        </p:cTn>
                                        <p:tgtEl>
                                          <p:spTgt spid="44046"/>
                                        </p:tgtEl>
                                      </p:cBhvr>
                                      <p:from x="100000" y="100000"/>
                                      <p:to x="80000" y="100000"/>
                                    </p:animScale>
                                    <p:anim by="(#ppt_h/3+#ppt_w*0.1)" calcmode="lin" valueType="num">
                                      <p:cBhvr additive="sum">
                                        <p:cTn id="76" dur="200" decel="100000" autoRev="1" fill="hold">
                                          <p:stCondLst>
                                            <p:cond delay="600"/>
                                          </p:stCondLst>
                                        </p:cTn>
                                        <p:tgtEl>
                                          <p:spTgt spid="44046"/>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4" presetClass="entr" presetSubtype="0" fill="hold" grpId="0" nodeType="clickEffect">
                                  <p:stCondLst>
                                    <p:cond delay="0"/>
                                  </p:stCondLst>
                                  <p:childTnLst>
                                    <p:set>
                                      <p:cBhvr>
                                        <p:cTn id="80" dur="1" fill="hold">
                                          <p:stCondLst>
                                            <p:cond delay="0"/>
                                          </p:stCondLst>
                                        </p:cTn>
                                        <p:tgtEl>
                                          <p:spTgt spid="44047"/>
                                        </p:tgtEl>
                                        <p:attrNameLst>
                                          <p:attrName>style.visibility</p:attrName>
                                        </p:attrNameLst>
                                      </p:cBhvr>
                                      <p:to>
                                        <p:strVal val="visible"/>
                                      </p:to>
                                    </p:set>
                                    <p:anim from="(-#ppt_w/2)" to="(#ppt_x)" calcmode="lin" valueType="num">
                                      <p:cBhvr>
                                        <p:cTn id="81" dur="600" fill="hold">
                                          <p:stCondLst>
                                            <p:cond delay="0"/>
                                          </p:stCondLst>
                                        </p:cTn>
                                        <p:tgtEl>
                                          <p:spTgt spid="44047"/>
                                        </p:tgtEl>
                                        <p:attrNameLst>
                                          <p:attrName>ppt_x</p:attrName>
                                        </p:attrNameLst>
                                      </p:cBhvr>
                                    </p:anim>
                                    <p:anim from="0" to="-1.0" calcmode="lin" valueType="num">
                                      <p:cBhvr>
                                        <p:cTn id="82" dur="200" decel="50000" autoRev="1" fill="hold">
                                          <p:stCondLst>
                                            <p:cond delay="600"/>
                                          </p:stCondLst>
                                        </p:cTn>
                                        <p:tgtEl>
                                          <p:spTgt spid="44047"/>
                                        </p:tgtEl>
                                        <p:attrNameLst>
                                          <p:attrName>xshear</p:attrName>
                                        </p:attrNameLst>
                                      </p:cBhvr>
                                    </p:anim>
                                    <p:animScale>
                                      <p:cBhvr>
                                        <p:cTn id="83" dur="200" decel="100000" autoRev="1" fill="hold">
                                          <p:stCondLst>
                                            <p:cond delay="600"/>
                                          </p:stCondLst>
                                        </p:cTn>
                                        <p:tgtEl>
                                          <p:spTgt spid="44047"/>
                                        </p:tgtEl>
                                      </p:cBhvr>
                                      <p:from x="100000" y="100000"/>
                                      <p:to x="80000" y="100000"/>
                                    </p:animScale>
                                    <p:anim by="(#ppt_h/3+#ppt_w*0.1)" calcmode="lin" valueType="num">
                                      <p:cBhvr additive="sum">
                                        <p:cTn id="84" dur="200" decel="100000" autoRev="1" fill="hold">
                                          <p:stCondLst>
                                            <p:cond delay="600"/>
                                          </p:stCondLst>
                                        </p:cTn>
                                        <p:tgtEl>
                                          <p:spTgt spid="44047"/>
                                        </p:tgtEl>
                                        <p:attrNameLst>
                                          <p:attrName>ppt_x</p:attrName>
                                        </p:attrNameLst>
                                      </p:cBhvr>
                                    </p:anim>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44048"/>
                                        </p:tgtEl>
                                        <p:attrNameLst>
                                          <p:attrName>style.visibility</p:attrName>
                                        </p:attrNameLst>
                                      </p:cBhvr>
                                      <p:to>
                                        <p:strVal val="visible"/>
                                      </p:to>
                                    </p:set>
                                    <p:anim calcmode="lin" valueType="num">
                                      <p:cBhvr>
                                        <p:cTn id="89" dur="500" fill="hold"/>
                                        <p:tgtEl>
                                          <p:spTgt spid="44048"/>
                                        </p:tgtEl>
                                        <p:attrNameLst>
                                          <p:attrName>ppt_w</p:attrName>
                                        </p:attrNameLst>
                                      </p:cBhvr>
                                      <p:tavLst>
                                        <p:tav tm="0">
                                          <p:val>
                                            <p:fltVal val="0"/>
                                          </p:val>
                                        </p:tav>
                                        <p:tav tm="100000">
                                          <p:val>
                                            <p:strVal val="#ppt_w"/>
                                          </p:val>
                                        </p:tav>
                                      </p:tavLst>
                                    </p:anim>
                                    <p:anim calcmode="lin" valueType="num">
                                      <p:cBhvr>
                                        <p:cTn id="90" dur="500" fill="hold"/>
                                        <p:tgtEl>
                                          <p:spTgt spid="44048"/>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10" fill="hold" grpId="0" nodeType="clickEffect">
                                  <p:stCondLst>
                                    <p:cond delay="0"/>
                                  </p:stCondLst>
                                  <p:childTnLst>
                                    <p:set>
                                      <p:cBhvr>
                                        <p:cTn id="94" dur="1" fill="hold">
                                          <p:stCondLst>
                                            <p:cond delay="0"/>
                                          </p:stCondLst>
                                        </p:cTn>
                                        <p:tgtEl>
                                          <p:spTgt spid="44049"/>
                                        </p:tgtEl>
                                        <p:attrNameLst>
                                          <p:attrName>style.visibility</p:attrName>
                                        </p:attrNameLst>
                                      </p:cBhvr>
                                      <p:to>
                                        <p:strVal val="visible"/>
                                      </p:to>
                                    </p:set>
                                    <p:anim calcmode="lin" valueType="num">
                                      <p:cBhvr>
                                        <p:cTn id="95" dur="500" fill="hold"/>
                                        <p:tgtEl>
                                          <p:spTgt spid="44049"/>
                                        </p:tgtEl>
                                        <p:attrNameLst>
                                          <p:attrName>ppt_w</p:attrName>
                                        </p:attrNameLst>
                                      </p:cBhvr>
                                      <p:tavLst>
                                        <p:tav tm="0">
                                          <p:val>
                                            <p:fltVal val="0"/>
                                          </p:val>
                                        </p:tav>
                                        <p:tav tm="100000">
                                          <p:val>
                                            <p:strVal val="#ppt_w"/>
                                          </p:val>
                                        </p:tav>
                                      </p:tavLst>
                                    </p:anim>
                                    <p:anim calcmode="lin" valueType="num">
                                      <p:cBhvr>
                                        <p:cTn id="96" dur="500" fill="hold"/>
                                        <p:tgtEl>
                                          <p:spTgt spid="440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autoUpdateAnimBg="0"/>
      <p:bldP spid="44036" grpId="0" autoUpdateAnimBg="0"/>
      <p:bldP spid="44037" grpId="0" autoUpdateAnimBg="0"/>
      <p:bldP spid="44038" grpId="0" autoUpdateAnimBg="0"/>
      <p:bldP spid="44040" grpId="0"/>
      <p:bldP spid="44041" grpId="0"/>
      <p:bldP spid="44042" grpId="0"/>
      <p:bldP spid="44043" grpId="0"/>
      <p:bldP spid="44044" grpId="0"/>
      <p:bldP spid="44045" grpId="0"/>
      <p:bldP spid="44046" grpId="0"/>
      <p:bldP spid="44047" grpId="0"/>
      <p:bldP spid="44048" grpId="0"/>
      <p:bldP spid="44049" grpId="0"/>
      <p:bldP spid="44050" grpId="0"/>
      <p:bldP spid="44051" grpId="0"/>
      <p:bldP spid="4405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152400"/>
            <a:ext cx="7772400" cy="1143000"/>
          </a:xfrm>
        </p:spPr>
        <p:txBody>
          <a:bodyPr/>
          <a:lstStyle/>
          <a:p>
            <a:pPr eaLnBrk="1" hangingPunct="1"/>
            <a:r>
              <a:rPr lang="en-US" smtClean="0">
                <a:latin typeface="Arial" charset="0"/>
              </a:rPr>
              <a:t>Type II Cations</a:t>
            </a:r>
          </a:p>
        </p:txBody>
      </p:sp>
      <p:sp>
        <p:nvSpPr>
          <p:cNvPr id="82947" name="Text Box 3"/>
          <p:cNvSpPr txBox="1">
            <a:spLocks noChangeArrowheads="1"/>
          </p:cNvSpPr>
          <p:nvPr/>
        </p:nvSpPr>
        <p:spPr bwMode="auto">
          <a:xfrm>
            <a:off x="990600" y="1143000"/>
            <a:ext cx="7239000" cy="425450"/>
          </a:xfrm>
          <a:prstGeom prst="rect">
            <a:avLst/>
          </a:prstGeom>
          <a:solidFill>
            <a:srgbClr val="DDDDFF"/>
          </a:solidFill>
          <a:ln w="28575">
            <a:solidFill>
              <a:schemeClr val="tx1"/>
            </a:solidFill>
            <a:miter lim="800000"/>
            <a:headEnd/>
            <a:tailEnd/>
          </a:ln>
        </p:spPr>
        <p:txBody>
          <a:bodyPr>
            <a:spAutoFit/>
          </a:bodyPr>
          <a:lstStyle/>
          <a:p>
            <a:pPr algn="ctr"/>
            <a:r>
              <a:rPr lang="en-US" b="1">
                <a:latin typeface="Arial" charset="0"/>
              </a:rPr>
              <a:t>Common Type II Cations</a:t>
            </a:r>
          </a:p>
        </p:txBody>
      </p:sp>
      <p:sp>
        <p:nvSpPr>
          <p:cNvPr id="82948" name="Text Box 4"/>
          <p:cNvSpPr txBox="1">
            <a:spLocks noChangeArrowheads="1"/>
          </p:cNvSpPr>
          <p:nvPr/>
        </p:nvSpPr>
        <p:spPr bwMode="auto">
          <a:xfrm>
            <a:off x="990600" y="1568450"/>
            <a:ext cx="7239000" cy="5029200"/>
          </a:xfrm>
          <a:prstGeom prst="rect">
            <a:avLst/>
          </a:prstGeom>
          <a:solidFill>
            <a:srgbClr val="D1FFE8">
              <a:alpha val="50195"/>
            </a:srgbClr>
          </a:solidFill>
          <a:ln w="28575">
            <a:solidFill>
              <a:schemeClr val="tx1"/>
            </a:solidFill>
            <a:miter lim="800000"/>
            <a:headEnd/>
            <a:tailEnd/>
          </a:ln>
        </p:spPr>
        <p:txBody>
          <a:bodyPr>
            <a:spAutoFit/>
          </a:bodyPr>
          <a:lstStyle/>
          <a:p>
            <a:endParaRPr lang="en-US" sz="800" b="1">
              <a:latin typeface="Arial" charset="0"/>
            </a:endParaRPr>
          </a:p>
          <a:p>
            <a:endParaRPr lang="en-US" sz="800" b="1">
              <a:latin typeface="Arial" charset="0"/>
            </a:endParaRPr>
          </a:p>
          <a:p>
            <a:r>
              <a:rPr lang="en-US" sz="1800" b="1">
                <a:latin typeface="Arial" charset="0"/>
              </a:rPr>
              <a:t>      Ion		Stock System	         Traditional System</a:t>
            </a:r>
          </a:p>
          <a:p>
            <a:r>
              <a:rPr lang="en-US" b="1">
                <a:latin typeface="Arial" charset="0"/>
              </a:rPr>
              <a:t>	</a:t>
            </a:r>
          </a:p>
          <a:p>
            <a:r>
              <a:rPr lang="en-US">
                <a:latin typeface="Arial" charset="0"/>
              </a:rPr>
              <a:t>     Fe </a:t>
            </a:r>
            <a:r>
              <a:rPr lang="en-US" baseline="30000">
                <a:latin typeface="Arial" charset="0"/>
              </a:rPr>
              <a:t>3+</a:t>
            </a:r>
            <a:r>
              <a:rPr lang="en-US">
                <a:latin typeface="Arial" charset="0"/>
              </a:rPr>
              <a:t>		iron (III)			ferric</a:t>
            </a:r>
          </a:p>
          <a:p>
            <a:r>
              <a:rPr lang="en-US">
                <a:latin typeface="Arial" charset="0"/>
              </a:rPr>
              <a:t>     Fe </a:t>
            </a:r>
            <a:r>
              <a:rPr lang="en-US" baseline="30000">
                <a:latin typeface="Arial" charset="0"/>
              </a:rPr>
              <a:t>2+</a:t>
            </a:r>
            <a:r>
              <a:rPr lang="en-US">
                <a:latin typeface="Arial" charset="0"/>
              </a:rPr>
              <a:t> 	iron (II)			ferrous	 	 </a:t>
            </a:r>
          </a:p>
          <a:p>
            <a:r>
              <a:rPr lang="en-US">
                <a:latin typeface="Arial" charset="0"/>
              </a:rPr>
              <a:t>     Cu </a:t>
            </a:r>
            <a:r>
              <a:rPr lang="en-US" baseline="30000">
                <a:latin typeface="Arial" charset="0"/>
              </a:rPr>
              <a:t>2+</a:t>
            </a:r>
            <a:r>
              <a:rPr lang="en-US">
                <a:latin typeface="Arial" charset="0"/>
              </a:rPr>
              <a:t> 	copper (II)		cupric</a:t>
            </a:r>
          </a:p>
          <a:p>
            <a:r>
              <a:rPr lang="en-US">
                <a:latin typeface="Arial" charset="0"/>
              </a:rPr>
              <a:t>     Cu </a:t>
            </a:r>
            <a:r>
              <a:rPr lang="en-US" baseline="30000">
                <a:latin typeface="Arial" charset="0"/>
              </a:rPr>
              <a:t>1+</a:t>
            </a:r>
            <a:r>
              <a:rPr lang="en-US">
                <a:latin typeface="Arial" charset="0"/>
              </a:rPr>
              <a:t> 	copper (I)		cuprous</a:t>
            </a:r>
          </a:p>
          <a:p>
            <a:r>
              <a:rPr lang="en-US">
                <a:latin typeface="Arial" charset="0"/>
              </a:rPr>
              <a:t>     Co </a:t>
            </a:r>
            <a:r>
              <a:rPr lang="en-US" baseline="30000">
                <a:latin typeface="Arial" charset="0"/>
              </a:rPr>
              <a:t>3+</a:t>
            </a:r>
            <a:r>
              <a:rPr lang="en-US">
                <a:latin typeface="Arial" charset="0"/>
              </a:rPr>
              <a:t> 	cobalt (III)		cobaltic</a:t>
            </a:r>
          </a:p>
          <a:p>
            <a:r>
              <a:rPr lang="en-US">
                <a:latin typeface="Arial" charset="0"/>
              </a:rPr>
              <a:t>     Co </a:t>
            </a:r>
            <a:r>
              <a:rPr lang="en-US" baseline="30000">
                <a:latin typeface="Arial" charset="0"/>
              </a:rPr>
              <a:t>2+</a:t>
            </a:r>
            <a:r>
              <a:rPr lang="en-US">
                <a:latin typeface="Arial" charset="0"/>
              </a:rPr>
              <a:t> 	cobalt (II)		cobaltous</a:t>
            </a:r>
          </a:p>
          <a:p>
            <a:r>
              <a:rPr lang="en-US">
                <a:latin typeface="Arial" charset="0"/>
              </a:rPr>
              <a:t>     Sn </a:t>
            </a:r>
            <a:r>
              <a:rPr lang="en-US" baseline="30000">
                <a:latin typeface="Arial" charset="0"/>
              </a:rPr>
              <a:t>4+</a:t>
            </a:r>
            <a:r>
              <a:rPr lang="en-US">
                <a:latin typeface="Arial" charset="0"/>
              </a:rPr>
              <a:t> 	tin (IV)			stannic</a:t>
            </a:r>
          </a:p>
          <a:p>
            <a:r>
              <a:rPr lang="en-US">
                <a:latin typeface="Arial" charset="0"/>
              </a:rPr>
              <a:t>     Sn </a:t>
            </a:r>
            <a:r>
              <a:rPr lang="en-US" baseline="30000">
                <a:latin typeface="Arial" charset="0"/>
              </a:rPr>
              <a:t>2+</a:t>
            </a:r>
            <a:r>
              <a:rPr lang="en-US">
                <a:latin typeface="Arial" charset="0"/>
              </a:rPr>
              <a:t> 	tin (II)			stannous</a:t>
            </a:r>
          </a:p>
          <a:p>
            <a:r>
              <a:rPr lang="en-US">
                <a:latin typeface="Arial" charset="0"/>
              </a:rPr>
              <a:t>     Pb </a:t>
            </a:r>
            <a:r>
              <a:rPr lang="en-US" baseline="30000">
                <a:latin typeface="Arial" charset="0"/>
              </a:rPr>
              <a:t>4+</a:t>
            </a:r>
            <a:r>
              <a:rPr lang="en-US">
                <a:latin typeface="Arial" charset="0"/>
              </a:rPr>
              <a:t> 	lead (IV)		plumbic</a:t>
            </a:r>
          </a:p>
          <a:p>
            <a:r>
              <a:rPr lang="en-US">
                <a:latin typeface="Arial" charset="0"/>
              </a:rPr>
              <a:t>     Pb </a:t>
            </a:r>
            <a:r>
              <a:rPr lang="en-US" baseline="30000">
                <a:latin typeface="Arial" charset="0"/>
              </a:rPr>
              <a:t>2+</a:t>
            </a:r>
            <a:r>
              <a:rPr lang="en-US">
                <a:latin typeface="Arial" charset="0"/>
              </a:rPr>
              <a:t> 	lead (II)			plumbous</a:t>
            </a:r>
          </a:p>
          <a:p>
            <a:r>
              <a:rPr lang="en-US">
                <a:latin typeface="Arial" charset="0"/>
              </a:rPr>
              <a:t>     Hg </a:t>
            </a:r>
            <a:r>
              <a:rPr lang="en-US" baseline="30000">
                <a:latin typeface="Arial" charset="0"/>
              </a:rPr>
              <a:t>2+</a:t>
            </a:r>
            <a:r>
              <a:rPr lang="en-US">
                <a:latin typeface="Arial" charset="0"/>
              </a:rPr>
              <a:t> 	mercury (II)		mercuric</a:t>
            </a:r>
          </a:p>
          <a:p>
            <a:r>
              <a:rPr lang="en-US">
                <a:latin typeface="Arial" charset="0"/>
              </a:rPr>
              <a:t>     Hg</a:t>
            </a:r>
            <a:r>
              <a:rPr lang="en-US" baseline="-25000">
                <a:latin typeface="Arial" charset="0"/>
              </a:rPr>
              <a:t>2</a:t>
            </a:r>
            <a:r>
              <a:rPr lang="en-US">
                <a:latin typeface="Arial" charset="0"/>
              </a:rPr>
              <a:t> </a:t>
            </a:r>
            <a:r>
              <a:rPr lang="en-US" baseline="30000">
                <a:latin typeface="Arial" charset="0"/>
              </a:rPr>
              <a:t>2+</a:t>
            </a:r>
            <a:r>
              <a:rPr lang="en-US">
                <a:latin typeface="Arial" charset="0"/>
              </a:rPr>
              <a:t> 	mercury (I)		mercurous	 </a:t>
            </a:r>
            <a:endParaRPr lang="en-US" sz="800">
              <a:latin typeface="Arial" charset="0"/>
            </a:endParaRPr>
          </a:p>
          <a:p>
            <a:endParaRPr lang="en-US" sz="800">
              <a:latin typeface="Arial" charset="0"/>
            </a:endParaRPr>
          </a:p>
          <a:p>
            <a:r>
              <a:rPr lang="en-US" sz="1600">
                <a:latin typeface="Arial" charset="0"/>
              </a:rPr>
              <a:t>      *</a:t>
            </a:r>
            <a:r>
              <a:rPr lang="en-US" sz="1400">
                <a:latin typeface="Arial" charset="0"/>
              </a:rPr>
              <a:t>Mercury (I) ions are always bound together in pairs to form Hg</a:t>
            </a:r>
            <a:r>
              <a:rPr lang="en-US" sz="1400" baseline="-25000">
                <a:latin typeface="Arial" charset="0"/>
              </a:rPr>
              <a:t>2</a:t>
            </a:r>
            <a:r>
              <a:rPr lang="en-US" sz="1400">
                <a:latin typeface="Arial" charset="0"/>
              </a:rPr>
              <a:t> </a:t>
            </a:r>
            <a:r>
              <a:rPr lang="en-US" sz="1400" baseline="30000">
                <a:latin typeface="Arial" charset="0"/>
              </a:rPr>
              <a:t>2+</a:t>
            </a:r>
            <a:r>
              <a:rPr lang="en-US">
                <a:latin typeface="Arial" charset="0"/>
              </a:rPr>
              <a:t> </a:t>
            </a:r>
          </a:p>
        </p:txBody>
      </p:sp>
      <p:sp>
        <p:nvSpPr>
          <p:cNvPr id="82949" name="Line 6"/>
          <p:cNvSpPr>
            <a:spLocks noChangeShapeType="1"/>
          </p:cNvSpPr>
          <p:nvPr/>
        </p:nvSpPr>
        <p:spPr bwMode="auto">
          <a:xfrm>
            <a:off x="1295400" y="2254250"/>
            <a:ext cx="6096000" cy="0"/>
          </a:xfrm>
          <a:prstGeom prst="line">
            <a:avLst/>
          </a:prstGeom>
          <a:noFill/>
          <a:ln w="9525">
            <a:solidFill>
              <a:schemeClr val="tx1"/>
            </a:solidFill>
            <a:round/>
            <a:headEnd/>
            <a:tailEnd/>
          </a:ln>
        </p:spPr>
        <p:txBody>
          <a:bodyPr/>
          <a:lstStyle/>
          <a:p>
            <a:endParaRPr lang="en-US"/>
          </a:p>
        </p:txBody>
      </p:sp>
      <p:sp>
        <p:nvSpPr>
          <p:cNvPr id="82950" name="Rectangle 7"/>
          <p:cNvSpPr>
            <a:spLocks noChangeArrowheads="1"/>
          </p:cNvSpPr>
          <p:nvPr/>
        </p:nvSpPr>
        <p:spPr bwMode="auto">
          <a:xfrm>
            <a:off x="58738" y="6629400"/>
            <a:ext cx="3122612" cy="214313"/>
          </a:xfrm>
          <a:prstGeom prst="rect">
            <a:avLst/>
          </a:prstGeom>
          <a:noFill/>
          <a:ln w="9525">
            <a:noFill/>
            <a:miter lim="800000"/>
            <a:headEnd/>
            <a:tailEnd/>
          </a:ln>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90</a:t>
            </a:r>
          </a:p>
        </p:txBody>
      </p:sp>
      <p:sp>
        <p:nvSpPr>
          <p:cNvPr id="82951" name="AutoShape 8">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latin typeface="Arial" charset="0"/>
              </a:rPr>
              <a:t>Naming Binary Compounds</a:t>
            </a:r>
          </a:p>
        </p:txBody>
      </p:sp>
      <p:sp>
        <p:nvSpPr>
          <p:cNvPr id="83971" name="Text Box 4"/>
          <p:cNvSpPr txBox="1">
            <a:spLocks noChangeArrowheads="1"/>
          </p:cNvSpPr>
          <p:nvPr/>
        </p:nvSpPr>
        <p:spPr bwMode="auto">
          <a:xfrm>
            <a:off x="1652588" y="1676400"/>
            <a:ext cx="5588000" cy="457200"/>
          </a:xfrm>
          <a:prstGeom prst="rect">
            <a:avLst/>
          </a:prstGeom>
          <a:noFill/>
          <a:ln w="9525">
            <a:noFill/>
            <a:miter lim="800000"/>
            <a:headEnd/>
            <a:tailEnd/>
          </a:ln>
        </p:spPr>
        <p:txBody>
          <a:bodyPr wrap="none">
            <a:spAutoFit/>
          </a:bodyPr>
          <a:lstStyle/>
          <a:p>
            <a:r>
              <a:rPr lang="en-US" sz="2400" b="1">
                <a:latin typeface="Arial" charset="0"/>
              </a:rPr>
              <a:t>Formula				Name</a:t>
            </a:r>
          </a:p>
        </p:txBody>
      </p:sp>
      <p:sp>
        <p:nvSpPr>
          <p:cNvPr id="83972" name="Text Box 5"/>
          <p:cNvSpPr txBox="1">
            <a:spLocks noChangeArrowheads="1"/>
          </p:cNvSpPr>
          <p:nvPr/>
        </p:nvSpPr>
        <p:spPr bwMode="auto">
          <a:xfrm>
            <a:off x="517525" y="2362200"/>
            <a:ext cx="8153400" cy="4108450"/>
          </a:xfrm>
          <a:prstGeom prst="rect">
            <a:avLst/>
          </a:prstGeom>
          <a:noFill/>
          <a:ln w="9525">
            <a:noFill/>
            <a:miter lim="800000"/>
            <a:headEnd/>
            <a:tailEnd/>
          </a:ln>
        </p:spPr>
        <p:txBody>
          <a:bodyPr wrap="none">
            <a:spAutoFit/>
          </a:bodyPr>
          <a:lstStyle/>
          <a:p>
            <a:pPr marL="457200" indent="-457200">
              <a:buFontTx/>
              <a:buAutoNum type="arabicPlain"/>
            </a:pPr>
            <a:r>
              <a:rPr lang="en-US" sz="2400">
                <a:latin typeface="Arial" charset="0"/>
              </a:rPr>
              <a:t>          Hg</a:t>
            </a:r>
            <a:r>
              <a:rPr lang="en-US" sz="2400" baseline="-25000">
                <a:latin typeface="Arial" charset="0"/>
              </a:rPr>
              <a:t>2</a:t>
            </a:r>
            <a:r>
              <a:rPr lang="en-US" sz="2400">
                <a:latin typeface="Arial" charset="0"/>
              </a:rPr>
              <a:t>O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          HgO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copper (II) fluoride</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copper (I) sulfide</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         Cr</a:t>
            </a:r>
            <a:r>
              <a:rPr lang="en-US" sz="2400" baseline="-25000">
                <a:latin typeface="Arial" charset="0"/>
              </a:rPr>
              <a:t>2</a:t>
            </a:r>
            <a:r>
              <a:rPr lang="en-US" sz="2400">
                <a:latin typeface="Arial" charset="0"/>
              </a:rPr>
              <a:t>O</a:t>
            </a:r>
            <a:r>
              <a:rPr lang="en-US" sz="2400" baseline="-25000">
                <a:latin typeface="Arial" charset="0"/>
              </a:rPr>
              <a:t>3</a:t>
            </a:r>
            <a:r>
              <a:rPr lang="en-US" sz="2400">
                <a:latin typeface="Arial" charset="0"/>
              </a:rPr>
              <a:t>			____________________</a:t>
            </a:r>
          </a:p>
          <a:p>
            <a:pPr marL="457200" indent="-457200">
              <a:buFontTx/>
              <a:buAutoNum type="arabicPlain"/>
            </a:pPr>
            <a:endParaRPr lang="en-US" sz="2400">
              <a:latin typeface="Arial" charset="0"/>
            </a:endParaRPr>
          </a:p>
          <a:p>
            <a:pPr marL="457200" indent="-457200">
              <a:buFontTx/>
              <a:buAutoNum type="arabicPlain"/>
            </a:pPr>
            <a:r>
              <a:rPr lang="en-US" sz="2400">
                <a:latin typeface="Arial" charset="0"/>
              </a:rPr>
              <a:t>________________		       lead (IV) oxide</a:t>
            </a:r>
          </a:p>
        </p:txBody>
      </p:sp>
      <p:sp>
        <p:nvSpPr>
          <p:cNvPr id="45062" name="Text Box 6"/>
          <p:cNvSpPr txBox="1">
            <a:spLocks noChangeArrowheads="1"/>
          </p:cNvSpPr>
          <p:nvPr/>
        </p:nvSpPr>
        <p:spPr bwMode="auto">
          <a:xfrm>
            <a:off x="5638800" y="2286000"/>
            <a:ext cx="2471738" cy="457200"/>
          </a:xfrm>
          <a:prstGeom prst="rect">
            <a:avLst/>
          </a:prstGeom>
          <a:noFill/>
          <a:ln w="9525">
            <a:noFill/>
            <a:miter lim="800000"/>
            <a:headEnd/>
            <a:tailEnd/>
          </a:ln>
        </p:spPr>
        <p:txBody>
          <a:bodyPr wrap="none">
            <a:spAutoFit/>
          </a:bodyPr>
          <a:lstStyle/>
          <a:p>
            <a:r>
              <a:rPr lang="en-US" sz="2400">
                <a:latin typeface="Arial" charset="0"/>
              </a:rPr>
              <a:t>mercury (I) ox</a:t>
            </a:r>
            <a:r>
              <a:rPr lang="en-US" sz="2400">
                <a:solidFill>
                  <a:srgbClr val="CC3300"/>
                </a:solidFill>
                <a:latin typeface="Arial" charset="0"/>
              </a:rPr>
              <a:t>ide</a:t>
            </a:r>
          </a:p>
        </p:txBody>
      </p:sp>
      <p:sp>
        <p:nvSpPr>
          <p:cNvPr id="45067" name="Text Box 11"/>
          <p:cNvSpPr txBox="1">
            <a:spLocks noChangeArrowheads="1"/>
          </p:cNvSpPr>
          <p:nvPr/>
        </p:nvSpPr>
        <p:spPr bwMode="auto">
          <a:xfrm>
            <a:off x="1752600" y="5943600"/>
            <a:ext cx="906463"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PbO</a:t>
            </a:r>
            <a:r>
              <a:rPr lang="en-US" sz="2400" baseline="-25000">
                <a:solidFill>
                  <a:srgbClr val="CC3300"/>
                </a:solidFill>
                <a:latin typeface="Arial" charset="0"/>
              </a:rPr>
              <a:t>2</a:t>
            </a:r>
          </a:p>
        </p:txBody>
      </p:sp>
      <p:sp>
        <p:nvSpPr>
          <p:cNvPr id="45068" name="Rectangle 12"/>
          <p:cNvSpPr>
            <a:spLocks noChangeArrowheads="1"/>
          </p:cNvSpPr>
          <p:nvPr/>
        </p:nvSpPr>
        <p:spPr bwMode="auto">
          <a:xfrm>
            <a:off x="5638800" y="3048000"/>
            <a:ext cx="2555875" cy="457200"/>
          </a:xfrm>
          <a:prstGeom prst="rect">
            <a:avLst/>
          </a:prstGeom>
          <a:noFill/>
          <a:ln w="9525">
            <a:noFill/>
            <a:miter lim="800000"/>
            <a:headEnd/>
            <a:tailEnd/>
          </a:ln>
        </p:spPr>
        <p:txBody>
          <a:bodyPr wrap="none">
            <a:spAutoFit/>
          </a:bodyPr>
          <a:lstStyle/>
          <a:p>
            <a:r>
              <a:rPr lang="en-US" sz="2400">
                <a:latin typeface="Arial" charset="0"/>
              </a:rPr>
              <a:t>mercury (II) ox</a:t>
            </a:r>
            <a:r>
              <a:rPr lang="en-US" sz="2400">
                <a:solidFill>
                  <a:srgbClr val="CC3300"/>
                </a:solidFill>
                <a:latin typeface="Arial" charset="0"/>
              </a:rPr>
              <a:t>ide</a:t>
            </a:r>
          </a:p>
        </p:txBody>
      </p:sp>
      <p:sp>
        <p:nvSpPr>
          <p:cNvPr id="45069" name="Rectangle 13"/>
          <p:cNvSpPr>
            <a:spLocks noChangeArrowheads="1"/>
          </p:cNvSpPr>
          <p:nvPr/>
        </p:nvSpPr>
        <p:spPr bwMode="auto">
          <a:xfrm>
            <a:off x="1828800" y="3733800"/>
            <a:ext cx="873125"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CuF</a:t>
            </a:r>
            <a:r>
              <a:rPr lang="en-US" sz="2400" baseline="-25000">
                <a:solidFill>
                  <a:srgbClr val="CC3300"/>
                </a:solidFill>
                <a:latin typeface="Arial" charset="0"/>
              </a:rPr>
              <a:t>2</a:t>
            </a:r>
          </a:p>
        </p:txBody>
      </p:sp>
      <p:sp>
        <p:nvSpPr>
          <p:cNvPr id="45070" name="Rectangle 14"/>
          <p:cNvSpPr>
            <a:spLocks noChangeArrowheads="1"/>
          </p:cNvSpPr>
          <p:nvPr/>
        </p:nvSpPr>
        <p:spPr bwMode="auto">
          <a:xfrm>
            <a:off x="1828800" y="4419600"/>
            <a:ext cx="89058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Cu</a:t>
            </a:r>
            <a:r>
              <a:rPr lang="en-US" sz="2400" baseline="-25000">
                <a:solidFill>
                  <a:srgbClr val="CC3300"/>
                </a:solidFill>
                <a:latin typeface="Arial" charset="0"/>
              </a:rPr>
              <a:t>2</a:t>
            </a:r>
            <a:r>
              <a:rPr lang="en-US" sz="2400">
                <a:solidFill>
                  <a:srgbClr val="CC3300"/>
                </a:solidFill>
                <a:latin typeface="Arial" charset="0"/>
              </a:rPr>
              <a:t>S</a:t>
            </a:r>
          </a:p>
        </p:txBody>
      </p:sp>
      <p:sp>
        <p:nvSpPr>
          <p:cNvPr id="45071" name="Text Box 15"/>
          <p:cNvSpPr txBox="1">
            <a:spLocks noChangeArrowheads="1"/>
          </p:cNvSpPr>
          <p:nvPr/>
        </p:nvSpPr>
        <p:spPr bwMode="auto">
          <a:xfrm>
            <a:off x="5486400" y="5221288"/>
            <a:ext cx="2878138" cy="457200"/>
          </a:xfrm>
          <a:prstGeom prst="rect">
            <a:avLst/>
          </a:prstGeom>
          <a:noFill/>
          <a:ln w="9525">
            <a:noFill/>
            <a:miter lim="800000"/>
            <a:headEnd/>
            <a:tailEnd/>
          </a:ln>
        </p:spPr>
        <p:txBody>
          <a:bodyPr wrap="none">
            <a:spAutoFit/>
          </a:bodyPr>
          <a:lstStyle/>
          <a:p>
            <a:r>
              <a:rPr lang="en-US" sz="2400">
                <a:latin typeface="Arial" charset="0"/>
              </a:rPr>
              <a:t>chromium (III) ox</a:t>
            </a:r>
            <a:r>
              <a:rPr lang="en-US" sz="2400">
                <a:solidFill>
                  <a:srgbClr val="CC3300"/>
                </a:solidFill>
                <a:latin typeface="Arial" charset="0"/>
              </a:rPr>
              <a:t>ide</a:t>
            </a:r>
          </a:p>
        </p:txBody>
      </p:sp>
      <p:sp>
        <p:nvSpPr>
          <p:cNvPr id="83979" name="AutoShape 16">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dissolve">
                                      <p:cBhvr>
                                        <p:cTn id="7" dur="500"/>
                                        <p:tgtEl>
                                          <p:spTgt spid="45062"/>
                                        </p:tgtEl>
                                      </p:cBhvr>
                                    </p:animEffect>
                                  </p:childTnLst>
                                  <p:subTnLst>
                                    <p:animClr clrSpc="rgb" dir="cw">
                                      <p:cBhvr override="childStyle">
                                        <p:cTn dur="1" fill="hold" display="0" masterRel="nextClick" afterEffect="1"/>
                                        <p:tgtEl>
                                          <p:spTgt spid="45062"/>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8"/>
                                        </p:tgtEl>
                                        <p:attrNameLst>
                                          <p:attrName>style.visibility</p:attrName>
                                        </p:attrNameLst>
                                      </p:cBhvr>
                                      <p:to>
                                        <p:strVal val="visible"/>
                                      </p:to>
                                    </p:set>
                                    <p:animEffect transition="in" filter="dissolve">
                                      <p:cBhvr>
                                        <p:cTn id="12" dur="500"/>
                                        <p:tgtEl>
                                          <p:spTgt spid="45068"/>
                                        </p:tgtEl>
                                      </p:cBhvr>
                                    </p:animEffect>
                                  </p:childTnLst>
                                  <p:subTnLst>
                                    <p:animClr clrSpc="rgb" dir="cw">
                                      <p:cBhvr override="childStyle">
                                        <p:cTn dur="1" fill="hold" display="0" masterRel="nextClick" afterEffect="1"/>
                                        <p:tgtEl>
                                          <p:spTgt spid="45068"/>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69"/>
                                        </p:tgtEl>
                                        <p:attrNameLst>
                                          <p:attrName>style.visibility</p:attrName>
                                        </p:attrNameLst>
                                      </p:cBhvr>
                                      <p:to>
                                        <p:strVal val="visible"/>
                                      </p:to>
                                    </p:set>
                                    <p:animEffect transition="in" filter="dissolve">
                                      <p:cBhvr>
                                        <p:cTn id="17" dur="500"/>
                                        <p:tgtEl>
                                          <p:spTgt spid="45069"/>
                                        </p:tgtEl>
                                      </p:cBhvr>
                                    </p:animEffect>
                                  </p:childTnLst>
                                  <p:subTnLst>
                                    <p:animClr clrSpc="rgb" dir="cw">
                                      <p:cBhvr override="childStyle">
                                        <p:cTn dur="1" fill="hold" display="0" masterRel="nextClick" afterEffect="1"/>
                                        <p:tgtEl>
                                          <p:spTgt spid="45069"/>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70"/>
                                        </p:tgtEl>
                                        <p:attrNameLst>
                                          <p:attrName>style.visibility</p:attrName>
                                        </p:attrNameLst>
                                      </p:cBhvr>
                                      <p:to>
                                        <p:strVal val="visible"/>
                                      </p:to>
                                    </p:set>
                                    <p:animEffect transition="in" filter="dissolve">
                                      <p:cBhvr>
                                        <p:cTn id="22" dur="500"/>
                                        <p:tgtEl>
                                          <p:spTgt spid="45070"/>
                                        </p:tgtEl>
                                      </p:cBhvr>
                                    </p:animEffect>
                                  </p:childTnLst>
                                  <p:subTnLst>
                                    <p:animClr clrSpc="rgb" dir="cw">
                                      <p:cBhvr override="childStyle">
                                        <p:cTn dur="1" fill="hold" display="0" masterRel="nextClick" afterEffect="1"/>
                                        <p:tgtEl>
                                          <p:spTgt spid="45070"/>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71"/>
                                        </p:tgtEl>
                                        <p:attrNameLst>
                                          <p:attrName>style.visibility</p:attrName>
                                        </p:attrNameLst>
                                      </p:cBhvr>
                                      <p:to>
                                        <p:strVal val="visible"/>
                                      </p:to>
                                    </p:set>
                                    <p:animEffect transition="in" filter="dissolve">
                                      <p:cBhvr>
                                        <p:cTn id="27" dur="500"/>
                                        <p:tgtEl>
                                          <p:spTgt spid="45071"/>
                                        </p:tgtEl>
                                      </p:cBhvr>
                                    </p:animEffect>
                                  </p:childTnLst>
                                  <p:subTnLst>
                                    <p:animClr clrSpc="rgb" dir="cw">
                                      <p:cBhvr override="childStyle">
                                        <p:cTn dur="1" fill="hold" display="0" masterRel="nextClick" afterEffect="1"/>
                                        <p:tgtEl>
                                          <p:spTgt spid="45071"/>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5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P spid="45067" grpId="0" autoUpdateAnimBg="0"/>
      <p:bldP spid="45068" grpId="0" autoUpdateAnimBg="0"/>
      <p:bldP spid="45069" grpId="0" autoUpdateAnimBg="0"/>
      <p:bldP spid="45070" grpId="0" autoUpdateAnimBg="0"/>
      <p:bldP spid="4507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295400" y="19812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Li</a:t>
            </a:r>
            <a:endParaRPr lang="en-US" sz="1000">
              <a:latin typeface="Arial" charset="0"/>
            </a:endParaRPr>
          </a:p>
          <a:p>
            <a:pPr algn="ctr"/>
            <a:endParaRPr lang="en-US" sz="1000">
              <a:latin typeface="Arial" charset="0"/>
            </a:endParaRPr>
          </a:p>
          <a:p>
            <a:pPr algn="ctr"/>
            <a:r>
              <a:rPr lang="en-US" sz="1000">
                <a:latin typeface="Arial" charset="0"/>
              </a:rPr>
              <a:t>3</a:t>
            </a:r>
            <a:endParaRPr lang="en-US" sz="1000" baseline="30000">
              <a:latin typeface="Arial" charset="0"/>
            </a:endParaRPr>
          </a:p>
        </p:txBody>
      </p:sp>
      <p:sp>
        <p:nvSpPr>
          <p:cNvPr id="84995" name="Rectangle 3"/>
          <p:cNvSpPr>
            <a:spLocks noChangeArrowheads="1"/>
          </p:cNvSpPr>
          <p:nvPr/>
        </p:nvSpPr>
        <p:spPr bwMode="auto">
          <a:xfrm>
            <a:off x="7391400" y="11430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H</a:t>
            </a:r>
            <a:endParaRPr lang="en-US" sz="1000">
              <a:latin typeface="Arial" charset="0"/>
            </a:endParaRP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84996" name="Rectangle 4"/>
          <p:cNvSpPr>
            <a:spLocks noChangeArrowheads="1"/>
          </p:cNvSpPr>
          <p:nvPr/>
        </p:nvSpPr>
        <p:spPr bwMode="auto">
          <a:xfrm>
            <a:off x="7772400" y="11430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He</a:t>
            </a:r>
            <a:endParaRPr lang="en-US" sz="1000">
              <a:latin typeface="Arial" charset="0"/>
            </a:endParaRPr>
          </a:p>
          <a:p>
            <a:pPr algn="ctr"/>
            <a:endParaRPr lang="en-US" sz="1000">
              <a:latin typeface="Arial" charset="0"/>
            </a:endParaRPr>
          </a:p>
          <a:p>
            <a:pPr algn="ctr"/>
            <a:r>
              <a:rPr lang="en-US" sz="1000">
                <a:latin typeface="Arial" charset="0"/>
              </a:rPr>
              <a:t>2</a:t>
            </a:r>
            <a:endParaRPr lang="en-US" sz="1000" baseline="30000">
              <a:latin typeface="Arial" charset="0"/>
            </a:endParaRPr>
          </a:p>
        </p:txBody>
      </p:sp>
      <p:sp>
        <p:nvSpPr>
          <p:cNvPr id="84997" name="Rectangle 5"/>
          <p:cNvSpPr>
            <a:spLocks noChangeArrowheads="1"/>
          </p:cNvSpPr>
          <p:nvPr/>
        </p:nvSpPr>
        <p:spPr bwMode="auto">
          <a:xfrm>
            <a:off x="6248400" y="1981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C</a:t>
            </a:r>
            <a:endParaRPr lang="en-US" sz="1000">
              <a:latin typeface="Arial" charset="0"/>
            </a:endParaRPr>
          </a:p>
          <a:p>
            <a:pPr algn="ctr"/>
            <a:endParaRPr lang="en-US" sz="1000">
              <a:latin typeface="Arial" charset="0"/>
            </a:endParaRPr>
          </a:p>
          <a:p>
            <a:pPr algn="ctr"/>
            <a:r>
              <a:rPr lang="en-US" sz="1000">
                <a:latin typeface="Arial" charset="0"/>
              </a:rPr>
              <a:t>6</a:t>
            </a:r>
            <a:endParaRPr lang="en-US" sz="1000" baseline="30000">
              <a:latin typeface="Arial" charset="0"/>
            </a:endParaRPr>
          </a:p>
        </p:txBody>
      </p:sp>
      <p:sp>
        <p:nvSpPr>
          <p:cNvPr id="84998" name="Rectangle 6"/>
          <p:cNvSpPr>
            <a:spLocks noChangeArrowheads="1"/>
          </p:cNvSpPr>
          <p:nvPr/>
        </p:nvSpPr>
        <p:spPr bwMode="auto">
          <a:xfrm>
            <a:off x="6629400" y="19812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N</a:t>
            </a:r>
            <a:endParaRPr lang="en-US" sz="1000">
              <a:latin typeface="Arial" charset="0"/>
            </a:endParaRPr>
          </a:p>
          <a:p>
            <a:pPr algn="ctr"/>
            <a:endParaRPr lang="en-US" sz="1000">
              <a:latin typeface="Arial" charset="0"/>
            </a:endParaRPr>
          </a:p>
          <a:p>
            <a:pPr algn="ctr"/>
            <a:r>
              <a:rPr lang="en-US" sz="1000">
                <a:latin typeface="Arial" charset="0"/>
              </a:rPr>
              <a:t>7</a:t>
            </a:r>
            <a:endParaRPr lang="en-US" sz="1000" baseline="30000">
              <a:latin typeface="Arial" charset="0"/>
            </a:endParaRPr>
          </a:p>
        </p:txBody>
      </p:sp>
      <p:sp>
        <p:nvSpPr>
          <p:cNvPr id="84999" name="Rectangle 7"/>
          <p:cNvSpPr>
            <a:spLocks noChangeArrowheads="1"/>
          </p:cNvSpPr>
          <p:nvPr/>
        </p:nvSpPr>
        <p:spPr bwMode="auto">
          <a:xfrm>
            <a:off x="7010400" y="19812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O</a:t>
            </a:r>
            <a:endParaRPr lang="en-US" sz="1000">
              <a:latin typeface="Arial" charset="0"/>
            </a:endParaRPr>
          </a:p>
          <a:p>
            <a:pPr algn="ctr"/>
            <a:endParaRPr lang="en-US" sz="1000">
              <a:latin typeface="Arial" charset="0"/>
            </a:endParaRPr>
          </a:p>
          <a:p>
            <a:pPr algn="ctr"/>
            <a:r>
              <a:rPr lang="en-US" sz="1000">
                <a:latin typeface="Arial" charset="0"/>
              </a:rPr>
              <a:t>8</a:t>
            </a:r>
            <a:endParaRPr lang="en-US" sz="1000" baseline="30000">
              <a:latin typeface="Arial" charset="0"/>
            </a:endParaRPr>
          </a:p>
        </p:txBody>
      </p:sp>
      <p:sp>
        <p:nvSpPr>
          <p:cNvPr id="85000" name="Rectangle 8"/>
          <p:cNvSpPr>
            <a:spLocks noChangeArrowheads="1"/>
          </p:cNvSpPr>
          <p:nvPr/>
        </p:nvSpPr>
        <p:spPr bwMode="auto">
          <a:xfrm>
            <a:off x="7391400" y="19812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F</a:t>
            </a:r>
            <a:endParaRPr lang="en-US" sz="1000">
              <a:latin typeface="Arial" charset="0"/>
            </a:endParaRPr>
          </a:p>
          <a:p>
            <a:pPr algn="ctr"/>
            <a:endParaRPr lang="en-US" sz="1000">
              <a:latin typeface="Arial" charset="0"/>
            </a:endParaRPr>
          </a:p>
          <a:p>
            <a:pPr algn="ctr"/>
            <a:r>
              <a:rPr lang="en-US" sz="1000">
                <a:latin typeface="Arial" charset="0"/>
              </a:rPr>
              <a:t>9</a:t>
            </a:r>
            <a:endParaRPr lang="en-US" sz="1000" baseline="30000">
              <a:latin typeface="Arial" charset="0"/>
            </a:endParaRPr>
          </a:p>
        </p:txBody>
      </p:sp>
      <p:sp>
        <p:nvSpPr>
          <p:cNvPr id="85001" name="Rectangle 9"/>
          <p:cNvSpPr>
            <a:spLocks noChangeArrowheads="1"/>
          </p:cNvSpPr>
          <p:nvPr/>
        </p:nvSpPr>
        <p:spPr bwMode="auto">
          <a:xfrm>
            <a:off x="7772400" y="1981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Ne</a:t>
            </a:r>
            <a:endParaRPr lang="en-US" sz="1000">
              <a:latin typeface="Arial" charset="0"/>
            </a:endParaRPr>
          </a:p>
          <a:p>
            <a:pPr algn="ctr"/>
            <a:endParaRPr lang="en-US" sz="1000">
              <a:latin typeface="Arial" charset="0"/>
            </a:endParaRPr>
          </a:p>
          <a:p>
            <a:pPr algn="ctr"/>
            <a:r>
              <a:rPr lang="en-US" sz="1000">
                <a:latin typeface="Arial" charset="0"/>
              </a:rPr>
              <a:t>10</a:t>
            </a:r>
            <a:endParaRPr lang="en-US" sz="1000" baseline="30000">
              <a:latin typeface="Arial" charset="0"/>
            </a:endParaRPr>
          </a:p>
        </p:txBody>
      </p:sp>
      <p:sp>
        <p:nvSpPr>
          <p:cNvPr id="85002" name="Rectangle 10"/>
          <p:cNvSpPr>
            <a:spLocks noChangeArrowheads="1"/>
          </p:cNvSpPr>
          <p:nvPr/>
        </p:nvSpPr>
        <p:spPr bwMode="auto">
          <a:xfrm>
            <a:off x="1295400" y="25146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Na</a:t>
            </a:r>
            <a:endParaRPr lang="en-US" sz="1000">
              <a:latin typeface="Arial" charset="0"/>
            </a:endParaRPr>
          </a:p>
          <a:p>
            <a:pPr algn="ctr"/>
            <a:endParaRPr lang="en-US" sz="1000">
              <a:latin typeface="Arial" charset="0"/>
            </a:endParaRPr>
          </a:p>
          <a:p>
            <a:pPr algn="ctr"/>
            <a:r>
              <a:rPr lang="en-US" sz="1000">
                <a:latin typeface="Arial" charset="0"/>
              </a:rPr>
              <a:t>11</a:t>
            </a:r>
            <a:endParaRPr lang="en-US" sz="1000" baseline="30000">
              <a:latin typeface="Arial" charset="0"/>
            </a:endParaRPr>
          </a:p>
        </p:txBody>
      </p:sp>
      <p:sp>
        <p:nvSpPr>
          <p:cNvPr id="85003" name="Rectangle 11"/>
          <p:cNvSpPr>
            <a:spLocks noChangeArrowheads="1"/>
          </p:cNvSpPr>
          <p:nvPr/>
        </p:nvSpPr>
        <p:spPr bwMode="auto">
          <a:xfrm>
            <a:off x="5867400" y="19812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B</a:t>
            </a:r>
            <a:endParaRPr lang="en-US" sz="1000">
              <a:latin typeface="Arial" charset="0"/>
            </a:endParaRPr>
          </a:p>
          <a:p>
            <a:pPr algn="ctr"/>
            <a:endParaRPr lang="en-US" sz="1000">
              <a:latin typeface="Arial" charset="0"/>
            </a:endParaRPr>
          </a:p>
          <a:p>
            <a:pPr algn="ctr"/>
            <a:r>
              <a:rPr lang="en-US" sz="1000">
                <a:latin typeface="Arial" charset="0"/>
              </a:rPr>
              <a:t>5</a:t>
            </a:r>
            <a:endParaRPr lang="en-US" sz="1000" baseline="30000">
              <a:latin typeface="Arial" charset="0"/>
            </a:endParaRPr>
          </a:p>
        </p:txBody>
      </p:sp>
      <p:sp>
        <p:nvSpPr>
          <p:cNvPr id="85004" name="Rectangle 12"/>
          <p:cNvSpPr>
            <a:spLocks noChangeArrowheads="1"/>
          </p:cNvSpPr>
          <p:nvPr/>
        </p:nvSpPr>
        <p:spPr bwMode="auto">
          <a:xfrm>
            <a:off x="1676400" y="19812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Be</a:t>
            </a:r>
            <a:endParaRPr lang="en-US" sz="1000">
              <a:latin typeface="Arial" charset="0"/>
            </a:endParaRPr>
          </a:p>
          <a:p>
            <a:pPr algn="ctr"/>
            <a:endParaRPr lang="en-US" sz="1000">
              <a:latin typeface="Arial" charset="0"/>
            </a:endParaRPr>
          </a:p>
          <a:p>
            <a:pPr algn="ctr"/>
            <a:r>
              <a:rPr lang="en-US" sz="1000">
                <a:latin typeface="Arial" charset="0"/>
              </a:rPr>
              <a:t>4</a:t>
            </a:r>
            <a:endParaRPr lang="en-US" sz="1000" baseline="30000">
              <a:latin typeface="Arial" charset="0"/>
            </a:endParaRPr>
          </a:p>
        </p:txBody>
      </p:sp>
      <p:sp>
        <p:nvSpPr>
          <p:cNvPr id="85005" name="Rectangle 13"/>
          <p:cNvSpPr>
            <a:spLocks noChangeArrowheads="1"/>
          </p:cNvSpPr>
          <p:nvPr/>
        </p:nvSpPr>
        <p:spPr bwMode="auto">
          <a:xfrm>
            <a:off x="1295400" y="1447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H</a:t>
            </a:r>
          </a:p>
          <a:p>
            <a:pPr algn="ctr"/>
            <a:endParaRPr lang="en-US" sz="1000">
              <a:latin typeface="Arial" charset="0"/>
            </a:endParaRPr>
          </a:p>
          <a:p>
            <a:pPr algn="ctr"/>
            <a:r>
              <a:rPr lang="en-US" sz="1000">
                <a:latin typeface="Arial" charset="0"/>
              </a:rPr>
              <a:t>1</a:t>
            </a:r>
            <a:endParaRPr lang="en-US" sz="1000" baseline="30000">
              <a:latin typeface="Arial" charset="0"/>
            </a:endParaRPr>
          </a:p>
        </p:txBody>
      </p:sp>
      <p:sp>
        <p:nvSpPr>
          <p:cNvPr id="85006" name="Rectangle 14"/>
          <p:cNvSpPr>
            <a:spLocks noChangeArrowheads="1"/>
          </p:cNvSpPr>
          <p:nvPr/>
        </p:nvSpPr>
        <p:spPr bwMode="auto">
          <a:xfrm>
            <a:off x="5867400" y="25146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Al</a:t>
            </a:r>
            <a:endParaRPr lang="en-US" sz="1000">
              <a:latin typeface="Arial" charset="0"/>
            </a:endParaRPr>
          </a:p>
          <a:p>
            <a:pPr algn="ctr"/>
            <a:endParaRPr lang="en-US" sz="1000">
              <a:latin typeface="Arial" charset="0"/>
            </a:endParaRPr>
          </a:p>
          <a:p>
            <a:pPr algn="ctr"/>
            <a:r>
              <a:rPr lang="en-US" sz="1000">
                <a:latin typeface="Arial" charset="0"/>
              </a:rPr>
              <a:t>13</a:t>
            </a:r>
            <a:endParaRPr lang="en-US" sz="1000" baseline="30000">
              <a:latin typeface="Arial" charset="0"/>
            </a:endParaRPr>
          </a:p>
        </p:txBody>
      </p:sp>
      <p:sp>
        <p:nvSpPr>
          <p:cNvPr id="85007" name="Rectangle 15"/>
          <p:cNvSpPr>
            <a:spLocks noChangeArrowheads="1"/>
          </p:cNvSpPr>
          <p:nvPr/>
        </p:nvSpPr>
        <p:spPr bwMode="auto">
          <a:xfrm>
            <a:off x="6248400" y="25146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Si</a:t>
            </a:r>
            <a:endParaRPr lang="en-US" sz="1000">
              <a:latin typeface="Arial" charset="0"/>
            </a:endParaRPr>
          </a:p>
          <a:p>
            <a:pPr algn="ctr"/>
            <a:endParaRPr lang="en-US" sz="1000">
              <a:latin typeface="Arial" charset="0"/>
            </a:endParaRPr>
          </a:p>
          <a:p>
            <a:pPr algn="ctr"/>
            <a:r>
              <a:rPr lang="en-US" sz="1000">
                <a:latin typeface="Arial" charset="0"/>
              </a:rPr>
              <a:t>14</a:t>
            </a:r>
            <a:endParaRPr lang="en-US" sz="1000" baseline="30000">
              <a:latin typeface="Arial" charset="0"/>
            </a:endParaRPr>
          </a:p>
        </p:txBody>
      </p:sp>
      <p:sp>
        <p:nvSpPr>
          <p:cNvPr id="85008" name="Rectangle 16"/>
          <p:cNvSpPr>
            <a:spLocks noChangeArrowheads="1"/>
          </p:cNvSpPr>
          <p:nvPr/>
        </p:nvSpPr>
        <p:spPr bwMode="auto">
          <a:xfrm>
            <a:off x="6629400" y="25146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P</a:t>
            </a:r>
            <a:endParaRPr lang="en-US" sz="1000">
              <a:latin typeface="Arial" charset="0"/>
            </a:endParaRPr>
          </a:p>
          <a:p>
            <a:pPr algn="ctr"/>
            <a:endParaRPr lang="en-US" sz="1000">
              <a:latin typeface="Arial" charset="0"/>
            </a:endParaRPr>
          </a:p>
          <a:p>
            <a:pPr algn="ctr"/>
            <a:r>
              <a:rPr lang="en-US" sz="1000">
                <a:latin typeface="Arial" charset="0"/>
              </a:rPr>
              <a:t>15</a:t>
            </a:r>
            <a:endParaRPr lang="en-US" sz="1000" baseline="30000">
              <a:latin typeface="Arial" charset="0"/>
            </a:endParaRPr>
          </a:p>
        </p:txBody>
      </p:sp>
      <p:sp>
        <p:nvSpPr>
          <p:cNvPr id="85009" name="Rectangle 17"/>
          <p:cNvSpPr>
            <a:spLocks noChangeArrowheads="1"/>
          </p:cNvSpPr>
          <p:nvPr/>
        </p:nvSpPr>
        <p:spPr bwMode="auto">
          <a:xfrm>
            <a:off x="7010400" y="25146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S</a:t>
            </a:r>
            <a:endParaRPr lang="en-US" sz="1000">
              <a:latin typeface="Arial" charset="0"/>
            </a:endParaRPr>
          </a:p>
          <a:p>
            <a:pPr algn="ctr"/>
            <a:endParaRPr lang="en-US" sz="1000">
              <a:latin typeface="Arial" charset="0"/>
            </a:endParaRPr>
          </a:p>
          <a:p>
            <a:pPr algn="ctr"/>
            <a:r>
              <a:rPr lang="en-US" sz="1000">
                <a:latin typeface="Arial" charset="0"/>
              </a:rPr>
              <a:t>16</a:t>
            </a:r>
            <a:endParaRPr lang="en-US" sz="1000" baseline="30000">
              <a:latin typeface="Arial" charset="0"/>
            </a:endParaRPr>
          </a:p>
        </p:txBody>
      </p:sp>
      <p:sp>
        <p:nvSpPr>
          <p:cNvPr id="85010" name="Rectangle 18"/>
          <p:cNvSpPr>
            <a:spLocks noChangeArrowheads="1"/>
          </p:cNvSpPr>
          <p:nvPr/>
        </p:nvSpPr>
        <p:spPr bwMode="auto">
          <a:xfrm>
            <a:off x="7391400" y="25146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Cl</a:t>
            </a:r>
            <a:endParaRPr lang="en-US" sz="1000">
              <a:latin typeface="Arial" charset="0"/>
            </a:endParaRPr>
          </a:p>
          <a:p>
            <a:pPr algn="ctr"/>
            <a:endParaRPr lang="en-US" sz="1000">
              <a:latin typeface="Arial" charset="0"/>
            </a:endParaRPr>
          </a:p>
          <a:p>
            <a:pPr algn="ctr"/>
            <a:r>
              <a:rPr lang="en-US" sz="1000">
                <a:latin typeface="Arial" charset="0"/>
              </a:rPr>
              <a:t>17</a:t>
            </a:r>
            <a:endParaRPr lang="en-US" sz="1000" baseline="30000">
              <a:latin typeface="Arial" charset="0"/>
            </a:endParaRPr>
          </a:p>
        </p:txBody>
      </p:sp>
      <p:sp>
        <p:nvSpPr>
          <p:cNvPr id="85011" name="Rectangle 19"/>
          <p:cNvSpPr>
            <a:spLocks noChangeArrowheads="1"/>
          </p:cNvSpPr>
          <p:nvPr/>
        </p:nvSpPr>
        <p:spPr bwMode="auto">
          <a:xfrm>
            <a:off x="7772400" y="25146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Ar</a:t>
            </a:r>
            <a:endParaRPr lang="en-US" sz="1000">
              <a:latin typeface="Arial" charset="0"/>
            </a:endParaRPr>
          </a:p>
          <a:p>
            <a:pPr algn="ctr"/>
            <a:endParaRPr lang="en-US" sz="1000">
              <a:latin typeface="Arial" charset="0"/>
            </a:endParaRPr>
          </a:p>
          <a:p>
            <a:pPr algn="ctr"/>
            <a:r>
              <a:rPr lang="en-US" sz="1000">
                <a:latin typeface="Arial" charset="0"/>
              </a:rPr>
              <a:t>18</a:t>
            </a:r>
            <a:endParaRPr lang="en-US" sz="1000" baseline="30000">
              <a:latin typeface="Arial" charset="0"/>
            </a:endParaRPr>
          </a:p>
        </p:txBody>
      </p:sp>
      <p:sp>
        <p:nvSpPr>
          <p:cNvPr id="85012" name="Rectangle 20"/>
          <p:cNvSpPr>
            <a:spLocks noChangeArrowheads="1"/>
          </p:cNvSpPr>
          <p:nvPr/>
        </p:nvSpPr>
        <p:spPr bwMode="auto">
          <a:xfrm>
            <a:off x="1295400" y="30480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K</a:t>
            </a:r>
            <a:endParaRPr lang="en-US" sz="1000">
              <a:latin typeface="Arial" charset="0"/>
            </a:endParaRPr>
          </a:p>
          <a:p>
            <a:pPr algn="ctr"/>
            <a:endParaRPr lang="en-US" sz="1000" baseline="30000">
              <a:latin typeface="Arial" charset="0"/>
            </a:endParaRPr>
          </a:p>
          <a:p>
            <a:pPr algn="ctr"/>
            <a:r>
              <a:rPr lang="en-US" sz="1000">
                <a:latin typeface="Arial" charset="0"/>
              </a:rPr>
              <a:t>19</a:t>
            </a:r>
          </a:p>
        </p:txBody>
      </p:sp>
      <p:sp>
        <p:nvSpPr>
          <p:cNvPr id="85013" name="Rectangle 21"/>
          <p:cNvSpPr>
            <a:spLocks noChangeArrowheads="1"/>
          </p:cNvSpPr>
          <p:nvPr/>
        </p:nvSpPr>
        <p:spPr bwMode="auto">
          <a:xfrm>
            <a:off x="1676400" y="30480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Ca</a:t>
            </a:r>
            <a:endParaRPr lang="en-US" sz="1000">
              <a:latin typeface="Arial" charset="0"/>
            </a:endParaRPr>
          </a:p>
          <a:p>
            <a:pPr algn="ctr"/>
            <a:endParaRPr lang="en-US" sz="1000">
              <a:latin typeface="Arial" charset="0"/>
            </a:endParaRPr>
          </a:p>
          <a:p>
            <a:pPr algn="ctr"/>
            <a:r>
              <a:rPr lang="en-US" sz="1000">
                <a:latin typeface="Arial" charset="0"/>
              </a:rPr>
              <a:t>20</a:t>
            </a:r>
            <a:endParaRPr lang="en-US" sz="1000" baseline="30000">
              <a:latin typeface="Arial" charset="0"/>
            </a:endParaRPr>
          </a:p>
        </p:txBody>
      </p:sp>
      <p:sp>
        <p:nvSpPr>
          <p:cNvPr id="85014" name="Rectangle 22"/>
          <p:cNvSpPr>
            <a:spLocks noChangeArrowheads="1"/>
          </p:cNvSpPr>
          <p:nvPr/>
        </p:nvSpPr>
        <p:spPr bwMode="auto">
          <a:xfrm>
            <a:off x="2057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Sc</a:t>
            </a:r>
            <a:endParaRPr lang="en-US" sz="1000">
              <a:latin typeface="Arial" charset="0"/>
            </a:endParaRPr>
          </a:p>
          <a:p>
            <a:pPr algn="ctr"/>
            <a:endParaRPr lang="en-US" sz="1000">
              <a:latin typeface="Arial" charset="0"/>
            </a:endParaRPr>
          </a:p>
          <a:p>
            <a:pPr algn="ctr"/>
            <a:r>
              <a:rPr lang="en-US" sz="1000">
                <a:latin typeface="Arial" charset="0"/>
              </a:rPr>
              <a:t>21</a:t>
            </a:r>
            <a:endParaRPr lang="en-US" sz="1000" baseline="30000">
              <a:latin typeface="Arial" charset="0"/>
            </a:endParaRPr>
          </a:p>
        </p:txBody>
      </p:sp>
      <p:sp>
        <p:nvSpPr>
          <p:cNvPr id="85015" name="Rectangle 23"/>
          <p:cNvSpPr>
            <a:spLocks noChangeArrowheads="1"/>
          </p:cNvSpPr>
          <p:nvPr/>
        </p:nvSpPr>
        <p:spPr bwMode="auto">
          <a:xfrm>
            <a:off x="2438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Ti</a:t>
            </a:r>
            <a:endParaRPr lang="en-US" sz="1000">
              <a:latin typeface="Arial" charset="0"/>
            </a:endParaRPr>
          </a:p>
          <a:p>
            <a:pPr algn="ctr"/>
            <a:endParaRPr lang="en-US" sz="1000">
              <a:latin typeface="Arial" charset="0"/>
            </a:endParaRPr>
          </a:p>
          <a:p>
            <a:pPr algn="ctr"/>
            <a:r>
              <a:rPr lang="en-US" sz="1000">
                <a:latin typeface="Arial" charset="0"/>
              </a:rPr>
              <a:t>22</a:t>
            </a:r>
            <a:endParaRPr lang="en-US" sz="1000" baseline="30000">
              <a:latin typeface="Arial" charset="0"/>
            </a:endParaRPr>
          </a:p>
        </p:txBody>
      </p:sp>
      <p:sp>
        <p:nvSpPr>
          <p:cNvPr id="85016" name="Rectangle 24"/>
          <p:cNvSpPr>
            <a:spLocks noChangeArrowheads="1"/>
          </p:cNvSpPr>
          <p:nvPr/>
        </p:nvSpPr>
        <p:spPr bwMode="auto">
          <a:xfrm>
            <a:off x="2819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V</a:t>
            </a:r>
            <a:endParaRPr lang="en-US" sz="1000">
              <a:latin typeface="Arial" charset="0"/>
            </a:endParaRPr>
          </a:p>
          <a:p>
            <a:pPr algn="ctr"/>
            <a:endParaRPr lang="en-US" sz="1000">
              <a:latin typeface="Arial" charset="0"/>
            </a:endParaRPr>
          </a:p>
          <a:p>
            <a:pPr algn="ctr"/>
            <a:r>
              <a:rPr lang="en-US" sz="1000">
                <a:latin typeface="Arial" charset="0"/>
              </a:rPr>
              <a:t>23</a:t>
            </a:r>
            <a:endParaRPr lang="en-US" sz="1000" baseline="30000">
              <a:latin typeface="Arial" charset="0"/>
            </a:endParaRPr>
          </a:p>
        </p:txBody>
      </p:sp>
      <p:sp>
        <p:nvSpPr>
          <p:cNvPr id="85017" name="Rectangle 25"/>
          <p:cNvSpPr>
            <a:spLocks noChangeArrowheads="1"/>
          </p:cNvSpPr>
          <p:nvPr/>
        </p:nvSpPr>
        <p:spPr bwMode="auto">
          <a:xfrm>
            <a:off x="3200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Cr</a:t>
            </a:r>
            <a:endParaRPr lang="en-US" sz="1000">
              <a:latin typeface="Arial" charset="0"/>
            </a:endParaRPr>
          </a:p>
          <a:p>
            <a:pPr algn="ctr"/>
            <a:endParaRPr lang="en-US" sz="1000">
              <a:latin typeface="Arial" charset="0"/>
            </a:endParaRPr>
          </a:p>
          <a:p>
            <a:pPr algn="ctr"/>
            <a:r>
              <a:rPr lang="en-US" sz="1000">
                <a:latin typeface="Arial" charset="0"/>
              </a:rPr>
              <a:t>24</a:t>
            </a:r>
            <a:endParaRPr lang="en-US" sz="1000" baseline="30000">
              <a:latin typeface="Arial" charset="0"/>
            </a:endParaRPr>
          </a:p>
        </p:txBody>
      </p:sp>
      <p:sp>
        <p:nvSpPr>
          <p:cNvPr id="85018" name="Rectangle 26"/>
          <p:cNvSpPr>
            <a:spLocks noChangeArrowheads="1"/>
          </p:cNvSpPr>
          <p:nvPr/>
        </p:nvSpPr>
        <p:spPr bwMode="auto">
          <a:xfrm>
            <a:off x="3581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Mn</a:t>
            </a:r>
            <a:endParaRPr lang="en-US" sz="1000">
              <a:latin typeface="Arial" charset="0"/>
            </a:endParaRPr>
          </a:p>
          <a:p>
            <a:pPr algn="ctr"/>
            <a:endParaRPr lang="en-US" sz="1000">
              <a:latin typeface="Arial" charset="0"/>
            </a:endParaRPr>
          </a:p>
          <a:p>
            <a:pPr algn="ctr"/>
            <a:r>
              <a:rPr lang="en-US" sz="1000">
                <a:latin typeface="Arial" charset="0"/>
              </a:rPr>
              <a:t>25</a:t>
            </a:r>
            <a:endParaRPr lang="en-US" sz="1000" baseline="30000">
              <a:latin typeface="Arial" charset="0"/>
            </a:endParaRPr>
          </a:p>
        </p:txBody>
      </p:sp>
      <p:sp>
        <p:nvSpPr>
          <p:cNvPr id="85019" name="Rectangle 27"/>
          <p:cNvSpPr>
            <a:spLocks noChangeArrowheads="1"/>
          </p:cNvSpPr>
          <p:nvPr/>
        </p:nvSpPr>
        <p:spPr bwMode="auto">
          <a:xfrm>
            <a:off x="3962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Fe</a:t>
            </a:r>
            <a:endParaRPr lang="en-US" sz="1000">
              <a:latin typeface="Arial" charset="0"/>
            </a:endParaRPr>
          </a:p>
          <a:p>
            <a:pPr algn="ctr"/>
            <a:endParaRPr lang="en-US" sz="1000">
              <a:latin typeface="Arial" charset="0"/>
            </a:endParaRPr>
          </a:p>
          <a:p>
            <a:pPr algn="ctr"/>
            <a:r>
              <a:rPr lang="en-US" sz="1000">
                <a:latin typeface="Arial" charset="0"/>
              </a:rPr>
              <a:t>26</a:t>
            </a:r>
            <a:endParaRPr lang="en-US" sz="1000" baseline="30000">
              <a:latin typeface="Arial" charset="0"/>
            </a:endParaRPr>
          </a:p>
        </p:txBody>
      </p:sp>
      <p:sp>
        <p:nvSpPr>
          <p:cNvPr id="85020" name="Rectangle 28"/>
          <p:cNvSpPr>
            <a:spLocks noChangeArrowheads="1"/>
          </p:cNvSpPr>
          <p:nvPr/>
        </p:nvSpPr>
        <p:spPr bwMode="auto">
          <a:xfrm>
            <a:off x="4343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Co</a:t>
            </a:r>
            <a:endParaRPr lang="en-US" sz="1000">
              <a:latin typeface="Arial" charset="0"/>
            </a:endParaRPr>
          </a:p>
          <a:p>
            <a:pPr algn="ctr"/>
            <a:endParaRPr lang="en-US" sz="1000">
              <a:latin typeface="Arial" charset="0"/>
            </a:endParaRPr>
          </a:p>
          <a:p>
            <a:pPr algn="ctr"/>
            <a:r>
              <a:rPr lang="en-US" sz="1000">
                <a:latin typeface="Arial" charset="0"/>
              </a:rPr>
              <a:t>27</a:t>
            </a:r>
            <a:endParaRPr lang="en-US" sz="1000" baseline="30000">
              <a:latin typeface="Arial" charset="0"/>
            </a:endParaRPr>
          </a:p>
        </p:txBody>
      </p:sp>
      <p:sp>
        <p:nvSpPr>
          <p:cNvPr id="85021" name="Rectangle 29"/>
          <p:cNvSpPr>
            <a:spLocks noChangeArrowheads="1"/>
          </p:cNvSpPr>
          <p:nvPr/>
        </p:nvSpPr>
        <p:spPr bwMode="auto">
          <a:xfrm>
            <a:off x="4724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Ni</a:t>
            </a:r>
            <a:endParaRPr lang="en-US" sz="1000">
              <a:latin typeface="Arial" charset="0"/>
            </a:endParaRPr>
          </a:p>
          <a:p>
            <a:pPr algn="ctr"/>
            <a:endParaRPr lang="en-US" sz="1000">
              <a:latin typeface="Arial" charset="0"/>
            </a:endParaRPr>
          </a:p>
          <a:p>
            <a:pPr algn="ctr"/>
            <a:r>
              <a:rPr lang="en-US" sz="1000">
                <a:latin typeface="Arial" charset="0"/>
              </a:rPr>
              <a:t>28</a:t>
            </a:r>
            <a:endParaRPr lang="en-US" sz="1000" baseline="30000">
              <a:latin typeface="Arial" charset="0"/>
            </a:endParaRPr>
          </a:p>
        </p:txBody>
      </p:sp>
      <p:sp>
        <p:nvSpPr>
          <p:cNvPr id="85022" name="Rectangle 30"/>
          <p:cNvSpPr>
            <a:spLocks noChangeArrowheads="1"/>
          </p:cNvSpPr>
          <p:nvPr/>
        </p:nvSpPr>
        <p:spPr bwMode="auto">
          <a:xfrm>
            <a:off x="5105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Cu</a:t>
            </a:r>
            <a:endParaRPr lang="en-US" sz="1000">
              <a:latin typeface="Arial" charset="0"/>
            </a:endParaRPr>
          </a:p>
          <a:p>
            <a:pPr algn="ctr"/>
            <a:endParaRPr lang="en-US" sz="1000">
              <a:latin typeface="Arial" charset="0"/>
            </a:endParaRPr>
          </a:p>
          <a:p>
            <a:pPr algn="ctr"/>
            <a:r>
              <a:rPr lang="en-US" sz="1000">
                <a:latin typeface="Arial" charset="0"/>
              </a:rPr>
              <a:t>29</a:t>
            </a:r>
            <a:endParaRPr lang="en-US" sz="1000" baseline="30000">
              <a:latin typeface="Arial" charset="0"/>
            </a:endParaRPr>
          </a:p>
        </p:txBody>
      </p:sp>
      <p:sp>
        <p:nvSpPr>
          <p:cNvPr id="85023" name="Rectangle 31"/>
          <p:cNvSpPr>
            <a:spLocks noChangeArrowheads="1"/>
          </p:cNvSpPr>
          <p:nvPr/>
        </p:nvSpPr>
        <p:spPr bwMode="auto">
          <a:xfrm>
            <a:off x="5486400" y="30480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Zn</a:t>
            </a:r>
            <a:endParaRPr lang="en-US" sz="1000">
              <a:latin typeface="Arial" charset="0"/>
            </a:endParaRPr>
          </a:p>
          <a:p>
            <a:pPr algn="ctr"/>
            <a:endParaRPr lang="en-US" sz="1000">
              <a:latin typeface="Arial" charset="0"/>
            </a:endParaRPr>
          </a:p>
          <a:p>
            <a:pPr algn="ctr"/>
            <a:r>
              <a:rPr lang="en-US" sz="1000">
                <a:latin typeface="Arial" charset="0"/>
              </a:rPr>
              <a:t>30</a:t>
            </a:r>
            <a:endParaRPr lang="en-US" sz="1000" baseline="30000">
              <a:latin typeface="Arial" charset="0"/>
            </a:endParaRPr>
          </a:p>
        </p:txBody>
      </p:sp>
      <p:sp>
        <p:nvSpPr>
          <p:cNvPr id="85024" name="Rectangle 32"/>
          <p:cNvSpPr>
            <a:spLocks noChangeArrowheads="1"/>
          </p:cNvSpPr>
          <p:nvPr/>
        </p:nvSpPr>
        <p:spPr bwMode="auto">
          <a:xfrm>
            <a:off x="5867400" y="30480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Ga</a:t>
            </a:r>
            <a:endParaRPr lang="en-US" sz="1000">
              <a:latin typeface="Arial" charset="0"/>
            </a:endParaRPr>
          </a:p>
          <a:p>
            <a:pPr algn="ctr"/>
            <a:endParaRPr lang="en-US" sz="1000">
              <a:latin typeface="Arial" charset="0"/>
            </a:endParaRPr>
          </a:p>
          <a:p>
            <a:pPr algn="ctr"/>
            <a:r>
              <a:rPr lang="en-US" sz="1000">
                <a:latin typeface="Arial" charset="0"/>
              </a:rPr>
              <a:t>31</a:t>
            </a:r>
            <a:endParaRPr lang="en-US" sz="1000" baseline="30000">
              <a:latin typeface="Arial" charset="0"/>
            </a:endParaRPr>
          </a:p>
        </p:txBody>
      </p:sp>
      <p:sp>
        <p:nvSpPr>
          <p:cNvPr id="85025" name="Rectangle 33"/>
          <p:cNvSpPr>
            <a:spLocks noChangeArrowheads="1"/>
          </p:cNvSpPr>
          <p:nvPr/>
        </p:nvSpPr>
        <p:spPr bwMode="auto">
          <a:xfrm>
            <a:off x="6248400" y="30480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Ge</a:t>
            </a:r>
            <a:endParaRPr lang="en-US" sz="1000">
              <a:latin typeface="Arial" charset="0"/>
            </a:endParaRPr>
          </a:p>
          <a:p>
            <a:pPr algn="ctr"/>
            <a:endParaRPr lang="en-US" sz="1000">
              <a:latin typeface="Arial" charset="0"/>
            </a:endParaRPr>
          </a:p>
          <a:p>
            <a:pPr algn="ctr"/>
            <a:r>
              <a:rPr lang="en-US" sz="1000">
                <a:latin typeface="Arial" charset="0"/>
              </a:rPr>
              <a:t>32</a:t>
            </a:r>
            <a:endParaRPr lang="en-US" sz="1000" baseline="30000">
              <a:latin typeface="Arial" charset="0"/>
            </a:endParaRPr>
          </a:p>
        </p:txBody>
      </p:sp>
      <p:sp>
        <p:nvSpPr>
          <p:cNvPr id="85026" name="Rectangle 34"/>
          <p:cNvSpPr>
            <a:spLocks noChangeArrowheads="1"/>
          </p:cNvSpPr>
          <p:nvPr/>
        </p:nvSpPr>
        <p:spPr bwMode="auto">
          <a:xfrm>
            <a:off x="6629400" y="30480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As</a:t>
            </a:r>
            <a:endParaRPr lang="en-US" sz="1000">
              <a:latin typeface="Arial" charset="0"/>
            </a:endParaRPr>
          </a:p>
          <a:p>
            <a:pPr algn="ctr"/>
            <a:endParaRPr lang="en-US" sz="1000">
              <a:latin typeface="Arial" charset="0"/>
            </a:endParaRPr>
          </a:p>
          <a:p>
            <a:pPr algn="ctr"/>
            <a:r>
              <a:rPr lang="en-US" sz="1000">
                <a:latin typeface="Arial" charset="0"/>
              </a:rPr>
              <a:t>33</a:t>
            </a:r>
            <a:endParaRPr lang="en-US" sz="1000" baseline="30000">
              <a:latin typeface="Arial" charset="0"/>
            </a:endParaRPr>
          </a:p>
        </p:txBody>
      </p:sp>
      <p:sp>
        <p:nvSpPr>
          <p:cNvPr id="85027" name="Rectangle 35"/>
          <p:cNvSpPr>
            <a:spLocks noChangeArrowheads="1"/>
          </p:cNvSpPr>
          <p:nvPr/>
        </p:nvSpPr>
        <p:spPr bwMode="auto">
          <a:xfrm>
            <a:off x="7010400" y="30480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Se</a:t>
            </a:r>
            <a:endParaRPr lang="en-US" sz="1000">
              <a:latin typeface="Arial" charset="0"/>
            </a:endParaRPr>
          </a:p>
          <a:p>
            <a:pPr algn="ctr"/>
            <a:endParaRPr lang="en-US" sz="1000">
              <a:latin typeface="Arial" charset="0"/>
            </a:endParaRPr>
          </a:p>
          <a:p>
            <a:pPr algn="ctr"/>
            <a:r>
              <a:rPr lang="en-US" sz="1000">
                <a:latin typeface="Arial" charset="0"/>
              </a:rPr>
              <a:t>34</a:t>
            </a:r>
            <a:endParaRPr lang="en-US" sz="1000" baseline="30000">
              <a:latin typeface="Arial" charset="0"/>
            </a:endParaRPr>
          </a:p>
        </p:txBody>
      </p:sp>
      <p:sp>
        <p:nvSpPr>
          <p:cNvPr id="85028" name="Rectangle 36"/>
          <p:cNvSpPr>
            <a:spLocks noChangeArrowheads="1"/>
          </p:cNvSpPr>
          <p:nvPr/>
        </p:nvSpPr>
        <p:spPr bwMode="auto">
          <a:xfrm>
            <a:off x="7391400" y="30480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Br</a:t>
            </a:r>
            <a:endParaRPr lang="en-US" sz="1000">
              <a:latin typeface="Arial" charset="0"/>
            </a:endParaRPr>
          </a:p>
          <a:p>
            <a:pPr algn="ctr"/>
            <a:endParaRPr lang="en-US" sz="1000">
              <a:latin typeface="Arial" charset="0"/>
            </a:endParaRPr>
          </a:p>
          <a:p>
            <a:pPr algn="ctr"/>
            <a:r>
              <a:rPr lang="en-US" sz="1000">
                <a:latin typeface="Arial" charset="0"/>
              </a:rPr>
              <a:t>35</a:t>
            </a:r>
            <a:endParaRPr lang="en-US" sz="1000" baseline="30000">
              <a:latin typeface="Arial" charset="0"/>
            </a:endParaRPr>
          </a:p>
        </p:txBody>
      </p:sp>
      <p:sp>
        <p:nvSpPr>
          <p:cNvPr id="85029" name="Rectangle 37"/>
          <p:cNvSpPr>
            <a:spLocks noChangeArrowheads="1"/>
          </p:cNvSpPr>
          <p:nvPr/>
        </p:nvSpPr>
        <p:spPr bwMode="auto">
          <a:xfrm>
            <a:off x="7772400" y="30480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Kr</a:t>
            </a:r>
            <a:endParaRPr lang="en-US" sz="1000">
              <a:latin typeface="Arial" charset="0"/>
            </a:endParaRPr>
          </a:p>
          <a:p>
            <a:pPr algn="ctr"/>
            <a:endParaRPr lang="en-US" sz="1000">
              <a:latin typeface="Arial" charset="0"/>
            </a:endParaRPr>
          </a:p>
          <a:p>
            <a:pPr algn="ctr"/>
            <a:r>
              <a:rPr lang="en-US" sz="1000">
                <a:latin typeface="Arial" charset="0"/>
              </a:rPr>
              <a:t>36</a:t>
            </a:r>
            <a:endParaRPr lang="en-US" sz="1000" baseline="30000">
              <a:latin typeface="Arial" charset="0"/>
            </a:endParaRPr>
          </a:p>
        </p:txBody>
      </p:sp>
      <p:sp>
        <p:nvSpPr>
          <p:cNvPr id="85030" name="Rectangle 38"/>
          <p:cNvSpPr>
            <a:spLocks noChangeArrowheads="1"/>
          </p:cNvSpPr>
          <p:nvPr/>
        </p:nvSpPr>
        <p:spPr bwMode="auto">
          <a:xfrm>
            <a:off x="1295400" y="35814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Rb</a:t>
            </a:r>
            <a:endParaRPr lang="en-US" sz="1000">
              <a:latin typeface="Arial" charset="0"/>
            </a:endParaRPr>
          </a:p>
          <a:p>
            <a:pPr algn="ctr"/>
            <a:endParaRPr lang="en-US" sz="1000">
              <a:latin typeface="Arial" charset="0"/>
            </a:endParaRPr>
          </a:p>
          <a:p>
            <a:pPr algn="ctr"/>
            <a:r>
              <a:rPr lang="en-US" sz="1000">
                <a:latin typeface="Arial" charset="0"/>
              </a:rPr>
              <a:t>37</a:t>
            </a:r>
            <a:endParaRPr lang="en-US" sz="1000" baseline="30000">
              <a:latin typeface="Arial" charset="0"/>
            </a:endParaRPr>
          </a:p>
        </p:txBody>
      </p:sp>
      <p:sp>
        <p:nvSpPr>
          <p:cNvPr id="85031" name="Rectangle 39"/>
          <p:cNvSpPr>
            <a:spLocks noChangeArrowheads="1"/>
          </p:cNvSpPr>
          <p:nvPr/>
        </p:nvSpPr>
        <p:spPr bwMode="auto">
          <a:xfrm>
            <a:off x="1676400" y="35814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Sr</a:t>
            </a:r>
            <a:endParaRPr lang="en-US" sz="1000">
              <a:latin typeface="Arial" charset="0"/>
            </a:endParaRPr>
          </a:p>
          <a:p>
            <a:pPr algn="ctr"/>
            <a:endParaRPr lang="en-US" sz="1000">
              <a:latin typeface="Arial" charset="0"/>
            </a:endParaRPr>
          </a:p>
          <a:p>
            <a:pPr algn="ctr"/>
            <a:r>
              <a:rPr lang="en-US" sz="1000">
                <a:latin typeface="Arial" charset="0"/>
              </a:rPr>
              <a:t>38</a:t>
            </a:r>
            <a:endParaRPr lang="en-US" sz="1000" baseline="30000">
              <a:latin typeface="Arial" charset="0"/>
            </a:endParaRPr>
          </a:p>
        </p:txBody>
      </p:sp>
      <p:sp>
        <p:nvSpPr>
          <p:cNvPr id="85032" name="Rectangle 40"/>
          <p:cNvSpPr>
            <a:spLocks noChangeArrowheads="1"/>
          </p:cNvSpPr>
          <p:nvPr/>
        </p:nvSpPr>
        <p:spPr bwMode="auto">
          <a:xfrm>
            <a:off x="2057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Y</a:t>
            </a:r>
            <a:r>
              <a:rPr lang="en-US" sz="1000" b="1">
                <a:latin typeface="Arial" charset="0"/>
              </a:rPr>
              <a:t> </a:t>
            </a:r>
          </a:p>
          <a:p>
            <a:pPr algn="ctr"/>
            <a:endParaRPr lang="en-US" sz="1000">
              <a:latin typeface="Arial" charset="0"/>
            </a:endParaRPr>
          </a:p>
          <a:p>
            <a:pPr algn="ctr"/>
            <a:r>
              <a:rPr lang="en-US" sz="1000">
                <a:latin typeface="Arial" charset="0"/>
              </a:rPr>
              <a:t>39</a:t>
            </a:r>
            <a:endParaRPr lang="en-US" sz="1000" baseline="30000">
              <a:latin typeface="Arial" charset="0"/>
            </a:endParaRPr>
          </a:p>
        </p:txBody>
      </p:sp>
      <p:sp>
        <p:nvSpPr>
          <p:cNvPr id="85033" name="Rectangle 41"/>
          <p:cNvSpPr>
            <a:spLocks noChangeArrowheads="1"/>
          </p:cNvSpPr>
          <p:nvPr/>
        </p:nvSpPr>
        <p:spPr bwMode="auto">
          <a:xfrm>
            <a:off x="2438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Zr</a:t>
            </a:r>
            <a:endParaRPr lang="en-US" sz="1000">
              <a:latin typeface="Arial" charset="0"/>
            </a:endParaRPr>
          </a:p>
          <a:p>
            <a:pPr algn="ctr"/>
            <a:endParaRPr lang="en-US" sz="1000">
              <a:latin typeface="Arial" charset="0"/>
            </a:endParaRPr>
          </a:p>
          <a:p>
            <a:pPr algn="ctr"/>
            <a:r>
              <a:rPr lang="en-US" sz="1000">
                <a:latin typeface="Arial" charset="0"/>
              </a:rPr>
              <a:t>40</a:t>
            </a:r>
            <a:endParaRPr lang="en-US" sz="1000" baseline="30000">
              <a:latin typeface="Arial" charset="0"/>
            </a:endParaRPr>
          </a:p>
        </p:txBody>
      </p:sp>
      <p:sp>
        <p:nvSpPr>
          <p:cNvPr id="85034" name="Rectangle 42"/>
          <p:cNvSpPr>
            <a:spLocks noChangeArrowheads="1"/>
          </p:cNvSpPr>
          <p:nvPr/>
        </p:nvSpPr>
        <p:spPr bwMode="auto">
          <a:xfrm>
            <a:off x="2819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Nb</a:t>
            </a:r>
            <a:endParaRPr lang="en-US" sz="1000">
              <a:latin typeface="Arial" charset="0"/>
            </a:endParaRPr>
          </a:p>
          <a:p>
            <a:pPr algn="ctr"/>
            <a:endParaRPr lang="en-US" sz="1000">
              <a:latin typeface="Arial" charset="0"/>
            </a:endParaRPr>
          </a:p>
          <a:p>
            <a:pPr algn="ctr"/>
            <a:r>
              <a:rPr lang="en-US" sz="1000">
                <a:latin typeface="Arial" charset="0"/>
              </a:rPr>
              <a:t>41</a:t>
            </a:r>
            <a:endParaRPr lang="en-US" sz="1000" baseline="30000">
              <a:latin typeface="Arial" charset="0"/>
            </a:endParaRPr>
          </a:p>
        </p:txBody>
      </p:sp>
      <p:sp>
        <p:nvSpPr>
          <p:cNvPr id="85035" name="Rectangle 43"/>
          <p:cNvSpPr>
            <a:spLocks noChangeArrowheads="1"/>
          </p:cNvSpPr>
          <p:nvPr/>
        </p:nvSpPr>
        <p:spPr bwMode="auto">
          <a:xfrm>
            <a:off x="3200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Mo</a:t>
            </a:r>
            <a:endParaRPr lang="en-US" sz="1000">
              <a:latin typeface="Arial" charset="0"/>
            </a:endParaRPr>
          </a:p>
          <a:p>
            <a:pPr algn="ctr"/>
            <a:endParaRPr lang="en-US" sz="1000">
              <a:latin typeface="Arial" charset="0"/>
            </a:endParaRPr>
          </a:p>
          <a:p>
            <a:pPr algn="ctr"/>
            <a:r>
              <a:rPr lang="en-US" sz="1000">
                <a:latin typeface="Arial" charset="0"/>
              </a:rPr>
              <a:t>42</a:t>
            </a:r>
            <a:endParaRPr lang="en-US" sz="1000" baseline="30000">
              <a:latin typeface="Arial" charset="0"/>
            </a:endParaRPr>
          </a:p>
        </p:txBody>
      </p:sp>
      <p:sp>
        <p:nvSpPr>
          <p:cNvPr id="85036" name="Rectangle 44"/>
          <p:cNvSpPr>
            <a:spLocks noChangeArrowheads="1"/>
          </p:cNvSpPr>
          <p:nvPr/>
        </p:nvSpPr>
        <p:spPr bwMode="auto">
          <a:xfrm>
            <a:off x="3581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Tc</a:t>
            </a:r>
            <a:endParaRPr lang="en-US" sz="1000">
              <a:latin typeface="Arial" charset="0"/>
            </a:endParaRPr>
          </a:p>
          <a:p>
            <a:pPr algn="ctr"/>
            <a:endParaRPr lang="en-US" sz="1000">
              <a:latin typeface="Arial" charset="0"/>
            </a:endParaRPr>
          </a:p>
          <a:p>
            <a:pPr algn="ctr"/>
            <a:r>
              <a:rPr lang="en-US" sz="1000">
                <a:latin typeface="Arial" charset="0"/>
              </a:rPr>
              <a:t>43</a:t>
            </a:r>
            <a:endParaRPr lang="en-US" sz="1000" baseline="30000">
              <a:latin typeface="Arial" charset="0"/>
            </a:endParaRPr>
          </a:p>
        </p:txBody>
      </p:sp>
      <p:sp>
        <p:nvSpPr>
          <p:cNvPr id="85037" name="Rectangle 45"/>
          <p:cNvSpPr>
            <a:spLocks noChangeArrowheads="1"/>
          </p:cNvSpPr>
          <p:nvPr/>
        </p:nvSpPr>
        <p:spPr bwMode="auto">
          <a:xfrm>
            <a:off x="3962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Ru</a:t>
            </a:r>
            <a:endParaRPr lang="en-US" sz="1000">
              <a:latin typeface="Arial" charset="0"/>
            </a:endParaRPr>
          </a:p>
          <a:p>
            <a:pPr algn="ctr"/>
            <a:endParaRPr lang="en-US" sz="1000">
              <a:latin typeface="Arial" charset="0"/>
            </a:endParaRPr>
          </a:p>
          <a:p>
            <a:pPr algn="ctr"/>
            <a:r>
              <a:rPr lang="en-US" sz="1000">
                <a:latin typeface="Arial" charset="0"/>
              </a:rPr>
              <a:t>44</a:t>
            </a:r>
            <a:endParaRPr lang="en-US" sz="1000" baseline="30000">
              <a:latin typeface="Arial" charset="0"/>
            </a:endParaRPr>
          </a:p>
        </p:txBody>
      </p:sp>
      <p:sp>
        <p:nvSpPr>
          <p:cNvPr id="85038" name="Rectangle 46"/>
          <p:cNvSpPr>
            <a:spLocks noChangeArrowheads="1"/>
          </p:cNvSpPr>
          <p:nvPr/>
        </p:nvSpPr>
        <p:spPr bwMode="auto">
          <a:xfrm>
            <a:off x="4343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Rh</a:t>
            </a:r>
            <a:endParaRPr lang="en-US" sz="1000">
              <a:latin typeface="Arial" charset="0"/>
            </a:endParaRPr>
          </a:p>
          <a:p>
            <a:pPr algn="ctr"/>
            <a:endParaRPr lang="en-US" sz="1000">
              <a:latin typeface="Arial" charset="0"/>
            </a:endParaRPr>
          </a:p>
          <a:p>
            <a:pPr algn="ctr"/>
            <a:r>
              <a:rPr lang="en-US" sz="1000">
                <a:latin typeface="Arial" charset="0"/>
              </a:rPr>
              <a:t>45</a:t>
            </a:r>
            <a:endParaRPr lang="en-US" sz="1000" baseline="30000">
              <a:latin typeface="Arial" charset="0"/>
            </a:endParaRPr>
          </a:p>
        </p:txBody>
      </p:sp>
      <p:sp>
        <p:nvSpPr>
          <p:cNvPr id="85039" name="Rectangle 47"/>
          <p:cNvSpPr>
            <a:spLocks noChangeArrowheads="1"/>
          </p:cNvSpPr>
          <p:nvPr/>
        </p:nvSpPr>
        <p:spPr bwMode="auto">
          <a:xfrm>
            <a:off x="4724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Pd</a:t>
            </a:r>
            <a:endParaRPr lang="en-US" sz="1000">
              <a:latin typeface="Arial" charset="0"/>
            </a:endParaRPr>
          </a:p>
          <a:p>
            <a:pPr algn="ctr"/>
            <a:endParaRPr lang="en-US" sz="1000">
              <a:latin typeface="Arial" charset="0"/>
            </a:endParaRPr>
          </a:p>
          <a:p>
            <a:pPr algn="ctr"/>
            <a:r>
              <a:rPr lang="en-US" sz="1000">
                <a:latin typeface="Arial" charset="0"/>
              </a:rPr>
              <a:t>46</a:t>
            </a:r>
            <a:endParaRPr lang="en-US" sz="1000" baseline="30000">
              <a:latin typeface="Arial" charset="0"/>
            </a:endParaRPr>
          </a:p>
        </p:txBody>
      </p:sp>
      <p:sp>
        <p:nvSpPr>
          <p:cNvPr id="85040" name="Rectangle 48"/>
          <p:cNvSpPr>
            <a:spLocks noChangeArrowheads="1"/>
          </p:cNvSpPr>
          <p:nvPr/>
        </p:nvSpPr>
        <p:spPr bwMode="auto">
          <a:xfrm>
            <a:off x="5105400" y="35814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Ag</a:t>
            </a:r>
            <a:endParaRPr lang="en-US" sz="1000">
              <a:latin typeface="Arial" charset="0"/>
            </a:endParaRPr>
          </a:p>
          <a:p>
            <a:pPr algn="ctr"/>
            <a:endParaRPr lang="en-US" sz="1000">
              <a:latin typeface="Arial" charset="0"/>
            </a:endParaRPr>
          </a:p>
          <a:p>
            <a:pPr algn="ctr"/>
            <a:r>
              <a:rPr lang="en-US" sz="1000">
                <a:latin typeface="Arial" charset="0"/>
              </a:rPr>
              <a:t>47</a:t>
            </a:r>
            <a:endParaRPr lang="en-US" sz="1000" baseline="30000">
              <a:latin typeface="Arial" charset="0"/>
            </a:endParaRPr>
          </a:p>
        </p:txBody>
      </p:sp>
      <p:sp>
        <p:nvSpPr>
          <p:cNvPr id="85041" name="Rectangle 49"/>
          <p:cNvSpPr>
            <a:spLocks noChangeArrowheads="1"/>
          </p:cNvSpPr>
          <p:nvPr/>
        </p:nvSpPr>
        <p:spPr bwMode="auto">
          <a:xfrm>
            <a:off x="5486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Cd</a:t>
            </a:r>
            <a:endParaRPr lang="en-US" sz="1000">
              <a:latin typeface="Arial" charset="0"/>
            </a:endParaRPr>
          </a:p>
          <a:p>
            <a:pPr algn="ctr"/>
            <a:endParaRPr lang="en-US" sz="1000">
              <a:latin typeface="Arial" charset="0"/>
            </a:endParaRPr>
          </a:p>
          <a:p>
            <a:pPr algn="ctr"/>
            <a:r>
              <a:rPr lang="en-US" sz="1000">
                <a:latin typeface="Arial" charset="0"/>
              </a:rPr>
              <a:t>48</a:t>
            </a:r>
            <a:endParaRPr lang="en-US" sz="1000" baseline="30000">
              <a:latin typeface="Arial" charset="0"/>
            </a:endParaRPr>
          </a:p>
        </p:txBody>
      </p:sp>
      <p:sp>
        <p:nvSpPr>
          <p:cNvPr id="85042" name="Rectangle 50"/>
          <p:cNvSpPr>
            <a:spLocks noChangeArrowheads="1"/>
          </p:cNvSpPr>
          <p:nvPr/>
        </p:nvSpPr>
        <p:spPr bwMode="auto">
          <a:xfrm>
            <a:off x="5867400" y="35814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In</a:t>
            </a:r>
            <a:endParaRPr lang="en-US" sz="1000">
              <a:latin typeface="Arial" charset="0"/>
            </a:endParaRPr>
          </a:p>
          <a:p>
            <a:pPr algn="ctr"/>
            <a:endParaRPr lang="en-US" sz="1000">
              <a:latin typeface="Arial" charset="0"/>
            </a:endParaRPr>
          </a:p>
          <a:p>
            <a:pPr algn="ctr"/>
            <a:r>
              <a:rPr lang="en-US" sz="1000">
                <a:latin typeface="Arial" charset="0"/>
              </a:rPr>
              <a:t>49</a:t>
            </a:r>
            <a:endParaRPr lang="en-US" sz="1000" baseline="30000">
              <a:latin typeface="Arial" charset="0"/>
            </a:endParaRPr>
          </a:p>
        </p:txBody>
      </p:sp>
      <p:sp>
        <p:nvSpPr>
          <p:cNvPr id="85043" name="Rectangle 51"/>
          <p:cNvSpPr>
            <a:spLocks noChangeArrowheads="1"/>
          </p:cNvSpPr>
          <p:nvPr/>
        </p:nvSpPr>
        <p:spPr bwMode="auto">
          <a:xfrm>
            <a:off x="6248400" y="35814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Sn</a:t>
            </a:r>
            <a:endParaRPr lang="en-US" sz="1000">
              <a:latin typeface="Arial" charset="0"/>
            </a:endParaRPr>
          </a:p>
          <a:p>
            <a:pPr algn="ctr"/>
            <a:endParaRPr lang="en-US" sz="1000">
              <a:latin typeface="Arial" charset="0"/>
            </a:endParaRPr>
          </a:p>
          <a:p>
            <a:pPr algn="ctr"/>
            <a:r>
              <a:rPr lang="en-US" sz="1000">
                <a:latin typeface="Arial" charset="0"/>
              </a:rPr>
              <a:t>50</a:t>
            </a:r>
            <a:endParaRPr lang="en-US" sz="1000" baseline="30000">
              <a:latin typeface="Arial" charset="0"/>
            </a:endParaRPr>
          </a:p>
        </p:txBody>
      </p:sp>
      <p:sp>
        <p:nvSpPr>
          <p:cNvPr id="85044" name="Rectangle 52"/>
          <p:cNvSpPr>
            <a:spLocks noChangeArrowheads="1"/>
          </p:cNvSpPr>
          <p:nvPr/>
        </p:nvSpPr>
        <p:spPr bwMode="auto">
          <a:xfrm>
            <a:off x="6629400" y="35814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Sb</a:t>
            </a:r>
            <a:endParaRPr lang="en-US" sz="1000">
              <a:latin typeface="Arial" charset="0"/>
            </a:endParaRPr>
          </a:p>
          <a:p>
            <a:pPr algn="ctr"/>
            <a:endParaRPr lang="en-US" sz="1000">
              <a:latin typeface="Arial" charset="0"/>
            </a:endParaRPr>
          </a:p>
          <a:p>
            <a:pPr algn="ctr"/>
            <a:r>
              <a:rPr lang="en-US" sz="1000">
                <a:latin typeface="Arial" charset="0"/>
              </a:rPr>
              <a:t>51</a:t>
            </a:r>
            <a:endParaRPr lang="en-US" sz="1000" baseline="30000">
              <a:latin typeface="Arial" charset="0"/>
            </a:endParaRPr>
          </a:p>
        </p:txBody>
      </p:sp>
      <p:sp>
        <p:nvSpPr>
          <p:cNvPr id="85045" name="Rectangle 53"/>
          <p:cNvSpPr>
            <a:spLocks noChangeArrowheads="1"/>
          </p:cNvSpPr>
          <p:nvPr/>
        </p:nvSpPr>
        <p:spPr bwMode="auto">
          <a:xfrm>
            <a:off x="7010400" y="35814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Te</a:t>
            </a:r>
            <a:endParaRPr lang="en-US" sz="1000">
              <a:latin typeface="Arial" charset="0"/>
            </a:endParaRPr>
          </a:p>
          <a:p>
            <a:pPr algn="ctr"/>
            <a:endParaRPr lang="en-US" sz="1000">
              <a:latin typeface="Arial" charset="0"/>
            </a:endParaRPr>
          </a:p>
          <a:p>
            <a:pPr algn="ctr"/>
            <a:r>
              <a:rPr lang="en-US" sz="1000">
                <a:latin typeface="Arial" charset="0"/>
              </a:rPr>
              <a:t>52</a:t>
            </a:r>
            <a:endParaRPr lang="en-US" sz="1000" baseline="30000">
              <a:latin typeface="Arial" charset="0"/>
            </a:endParaRPr>
          </a:p>
        </p:txBody>
      </p:sp>
      <p:sp>
        <p:nvSpPr>
          <p:cNvPr id="85046" name="Rectangle 54"/>
          <p:cNvSpPr>
            <a:spLocks noChangeArrowheads="1"/>
          </p:cNvSpPr>
          <p:nvPr/>
        </p:nvSpPr>
        <p:spPr bwMode="auto">
          <a:xfrm>
            <a:off x="7391400" y="3581400"/>
            <a:ext cx="381000" cy="533400"/>
          </a:xfrm>
          <a:prstGeom prst="rect">
            <a:avLst/>
          </a:prstGeom>
          <a:solidFill>
            <a:srgbClr val="0000FF">
              <a:alpha val="50195"/>
            </a:srgbClr>
          </a:solidFill>
          <a:ln w="9525">
            <a:solidFill>
              <a:schemeClr val="tx1"/>
            </a:solidFill>
            <a:miter lim="800000"/>
            <a:headEnd/>
            <a:tailEnd/>
          </a:ln>
        </p:spPr>
        <p:txBody>
          <a:bodyPr wrap="none" anchor="ctr"/>
          <a:lstStyle/>
          <a:p>
            <a:pPr algn="ctr"/>
            <a:r>
              <a:rPr lang="en-US" sz="1400" b="1">
                <a:latin typeface="Arial" charset="0"/>
              </a:rPr>
              <a:t>I</a:t>
            </a:r>
            <a:endParaRPr lang="en-US" sz="1000">
              <a:latin typeface="Arial" charset="0"/>
            </a:endParaRPr>
          </a:p>
          <a:p>
            <a:pPr algn="ctr"/>
            <a:endParaRPr lang="en-US" sz="1000">
              <a:latin typeface="Arial" charset="0"/>
            </a:endParaRPr>
          </a:p>
          <a:p>
            <a:pPr algn="ctr"/>
            <a:r>
              <a:rPr lang="en-US" sz="1000">
                <a:latin typeface="Arial" charset="0"/>
              </a:rPr>
              <a:t>53</a:t>
            </a:r>
            <a:endParaRPr lang="en-US" sz="1000" baseline="30000">
              <a:latin typeface="Arial" charset="0"/>
            </a:endParaRPr>
          </a:p>
        </p:txBody>
      </p:sp>
      <p:sp>
        <p:nvSpPr>
          <p:cNvPr id="85047" name="Rectangle 55"/>
          <p:cNvSpPr>
            <a:spLocks noChangeArrowheads="1"/>
          </p:cNvSpPr>
          <p:nvPr/>
        </p:nvSpPr>
        <p:spPr bwMode="auto">
          <a:xfrm>
            <a:off x="7772400" y="35814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Xe</a:t>
            </a:r>
            <a:endParaRPr lang="en-US" sz="1000">
              <a:latin typeface="Arial" charset="0"/>
            </a:endParaRPr>
          </a:p>
          <a:p>
            <a:pPr algn="ctr"/>
            <a:endParaRPr lang="en-US" sz="1000">
              <a:latin typeface="Arial" charset="0"/>
            </a:endParaRPr>
          </a:p>
          <a:p>
            <a:pPr algn="ctr"/>
            <a:r>
              <a:rPr lang="en-US" sz="1000">
                <a:latin typeface="Arial" charset="0"/>
              </a:rPr>
              <a:t>54</a:t>
            </a:r>
            <a:endParaRPr lang="en-US" sz="1000" baseline="30000">
              <a:latin typeface="Arial" charset="0"/>
            </a:endParaRPr>
          </a:p>
        </p:txBody>
      </p:sp>
      <p:sp>
        <p:nvSpPr>
          <p:cNvPr id="85048" name="Rectangle 56"/>
          <p:cNvSpPr>
            <a:spLocks noChangeArrowheads="1"/>
          </p:cNvSpPr>
          <p:nvPr/>
        </p:nvSpPr>
        <p:spPr bwMode="auto">
          <a:xfrm>
            <a:off x="1295400" y="41148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Cs</a:t>
            </a:r>
            <a:endParaRPr lang="en-US" sz="1000">
              <a:latin typeface="Arial" charset="0"/>
            </a:endParaRPr>
          </a:p>
          <a:p>
            <a:pPr algn="ctr"/>
            <a:endParaRPr lang="en-US" sz="1000">
              <a:latin typeface="Arial" charset="0"/>
            </a:endParaRPr>
          </a:p>
          <a:p>
            <a:pPr algn="ctr"/>
            <a:r>
              <a:rPr lang="en-US" sz="1000">
                <a:latin typeface="Arial" charset="0"/>
              </a:rPr>
              <a:t>55</a:t>
            </a:r>
            <a:endParaRPr lang="en-US" sz="1000" baseline="30000">
              <a:latin typeface="Arial" charset="0"/>
            </a:endParaRPr>
          </a:p>
        </p:txBody>
      </p:sp>
      <p:sp>
        <p:nvSpPr>
          <p:cNvPr id="85049" name="Rectangle 57"/>
          <p:cNvSpPr>
            <a:spLocks noChangeArrowheads="1"/>
          </p:cNvSpPr>
          <p:nvPr/>
        </p:nvSpPr>
        <p:spPr bwMode="auto">
          <a:xfrm>
            <a:off x="1676400" y="41148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Ba</a:t>
            </a:r>
            <a:endParaRPr lang="en-US" sz="1000">
              <a:latin typeface="Arial" charset="0"/>
            </a:endParaRPr>
          </a:p>
          <a:p>
            <a:pPr algn="ctr"/>
            <a:endParaRPr lang="en-US" sz="1000">
              <a:latin typeface="Arial" charset="0"/>
            </a:endParaRPr>
          </a:p>
          <a:p>
            <a:pPr algn="ctr"/>
            <a:r>
              <a:rPr lang="en-US" sz="1000">
                <a:latin typeface="Arial" charset="0"/>
              </a:rPr>
              <a:t>56</a:t>
            </a:r>
            <a:endParaRPr lang="en-US" sz="1000" baseline="30000">
              <a:latin typeface="Arial" charset="0"/>
            </a:endParaRPr>
          </a:p>
        </p:txBody>
      </p:sp>
      <p:sp>
        <p:nvSpPr>
          <p:cNvPr id="85050" name="Rectangle 58"/>
          <p:cNvSpPr>
            <a:spLocks noChangeArrowheads="1"/>
          </p:cNvSpPr>
          <p:nvPr/>
        </p:nvSpPr>
        <p:spPr bwMode="auto">
          <a:xfrm>
            <a:off x="2057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85051" name="Rectangle 59"/>
          <p:cNvSpPr>
            <a:spLocks noChangeArrowheads="1"/>
          </p:cNvSpPr>
          <p:nvPr/>
        </p:nvSpPr>
        <p:spPr bwMode="auto">
          <a:xfrm>
            <a:off x="2438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Hf</a:t>
            </a:r>
            <a:endParaRPr lang="en-US" sz="1000">
              <a:latin typeface="Arial" charset="0"/>
            </a:endParaRPr>
          </a:p>
          <a:p>
            <a:pPr algn="ctr"/>
            <a:endParaRPr lang="en-US" sz="1000">
              <a:latin typeface="Arial" charset="0"/>
            </a:endParaRPr>
          </a:p>
          <a:p>
            <a:pPr algn="ctr"/>
            <a:r>
              <a:rPr lang="en-US" sz="1000">
                <a:latin typeface="Arial" charset="0"/>
              </a:rPr>
              <a:t>72</a:t>
            </a:r>
            <a:endParaRPr lang="en-US" sz="1000" baseline="30000">
              <a:latin typeface="Arial" charset="0"/>
            </a:endParaRPr>
          </a:p>
        </p:txBody>
      </p:sp>
      <p:sp>
        <p:nvSpPr>
          <p:cNvPr id="85052" name="Rectangle 60"/>
          <p:cNvSpPr>
            <a:spLocks noChangeArrowheads="1"/>
          </p:cNvSpPr>
          <p:nvPr/>
        </p:nvSpPr>
        <p:spPr bwMode="auto">
          <a:xfrm>
            <a:off x="2819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Ta</a:t>
            </a:r>
            <a:endParaRPr lang="en-US" sz="1000">
              <a:latin typeface="Arial" charset="0"/>
            </a:endParaRPr>
          </a:p>
          <a:p>
            <a:pPr algn="ctr"/>
            <a:endParaRPr lang="en-US" sz="1000">
              <a:latin typeface="Arial" charset="0"/>
            </a:endParaRPr>
          </a:p>
          <a:p>
            <a:pPr algn="ctr"/>
            <a:r>
              <a:rPr lang="en-US" sz="1000">
                <a:latin typeface="Arial" charset="0"/>
              </a:rPr>
              <a:t>73</a:t>
            </a:r>
            <a:endParaRPr lang="en-US" sz="1000" baseline="30000">
              <a:latin typeface="Arial" charset="0"/>
            </a:endParaRPr>
          </a:p>
        </p:txBody>
      </p:sp>
      <p:sp>
        <p:nvSpPr>
          <p:cNvPr id="85053" name="Rectangle 61"/>
          <p:cNvSpPr>
            <a:spLocks noChangeArrowheads="1"/>
          </p:cNvSpPr>
          <p:nvPr/>
        </p:nvSpPr>
        <p:spPr bwMode="auto">
          <a:xfrm>
            <a:off x="3200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W</a:t>
            </a:r>
            <a:endParaRPr lang="en-US" sz="1000">
              <a:latin typeface="Arial" charset="0"/>
            </a:endParaRPr>
          </a:p>
          <a:p>
            <a:pPr algn="ctr"/>
            <a:endParaRPr lang="en-US" sz="1000">
              <a:latin typeface="Arial" charset="0"/>
            </a:endParaRPr>
          </a:p>
          <a:p>
            <a:pPr algn="ctr"/>
            <a:r>
              <a:rPr lang="en-US" sz="1000">
                <a:latin typeface="Arial" charset="0"/>
              </a:rPr>
              <a:t>74</a:t>
            </a:r>
            <a:endParaRPr lang="en-US" sz="1000" baseline="30000">
              <a:latin typeface="Arial" charset="0"/>
            </a:endParaRPr>
          </a:p>
        </p:txBody>
      </p:sp>
      <p:sp>
        <p:nvSpPr>
          <p:cNvPr id="85054" name="Rectangle 62"/>
          <p:cNvSpPr>
            <a:spLocks noChangeArrowheads="1"/>
          </p:cNvSpPr>
          <p:nvPr/>
        </p:nvSpPr>
        <p:spPr bwMode="auto">
          <a:xfrm>
            <a:off x="3581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Re</a:t>
            </a:r>
            <a:endParaRPr lang="en-US" sz="1000">
              <a:latin typeface="Arial" charset="0"/>
            </a:endParaRPr>
          </a:p>
          <a:p>
            <a:pPr algn="ctr"/>
            <a:endParaRPr lang="en-US" sz="1000">
              <a:latin typeface="Arial" charset="0"/>
            </a:endParaRPr>
          </a:p>
          <a:p>
            <a:pPr algn="ctr"/>
            <a:r>
              <a:rPr lang="en-US" sz="1000">
                <a:latin typeface="Arial" charset="0"/>
              </a:rPr>
              <a:t>75</a:t>
            </a:r>
            <a:endParaRPr lang="en-US" sz="1000" baseline="30000">
              <a:latin typeface="Arial" charset="0"/>
            </a:endParaRPr>
          </a:p>
        </p:txBody>
      </p:sp>
      <p:sp>
        <p:nvSpPr>
          <p:cNvPr id="85055" name="Rectangle 63"/>
          <p:cNvSpPr>
            <a:spLocks noChangeArrowheads="1"/>
          </p:cNvSpPr>
          <p:nvPr/>
        </p:nvSpPr>
        <p:spPr bwMode="auto">
          <a:xfrm>
            <a:off x="3962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Os</a:t>
            </a:r>
            <a:endParaRPr lang="en-US" sz="1000">
              <a:latin typeface="Arial" charset="0"/>
            </a:endParaRPr>
          </a:p>
          <a:p>
            <a:pPr algn="ctr"/>
            <a:endParaRPr lang="en-US" sz="1000">
              <a:latin typeface="Arial" charset="0"/>
            </a:endParaRPr>
          </a:p>
          <a:p>
            <a:pPr algn="ctr"/>
            <a:r>
              <a:rPr lang="en-US" sz="1000">
                <a:latin typeface="Arial" charset="0"/>
              </a:rPr>
              <a:t>76</a:t>
            </a:r>
            <a:endParaRPr lang="en-US" sz="1000" baseline="30000">
              <a:latin typeface="Arial" charset="0"/>
            </a:endParaRPr>
          </a:p>
        </p:txBody>
      </p:sp>
      <p:sp>
        <p:nvSpPr>
          <p:cNvPr id="85056" name="Rectangle 64"/>
          <p:cNvSpPr>
            <a:spLocks noChangeArrowheads="1"/>
          </p:cNvSpPr>
          <p:nvPr/>
        </p:nvSpPr>
        <p:spPr bwMode="auto">
          <a:xfrm>
            <a:off x="4343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Ir</a:t>
            </a:r>
            <a:endParaRPr lang="en-US" sz="1000">
              <a:latin typeface="Arial" charset="0"/>
            </a:endParaRPr>
          </a:p>
          <a:p>
            <a:pPr algn="ctr"/>
            <a:endParaRPr lang="en-US" sz="1000">
              <a:latin typeface="Arial" charset="0"/>
            </a:endParaRPr>
          </a:p>
          <a:p>
            <a:pPr algn="ctr"/>
            <a:r>
              <a:rPr lang="en-US" sz="1000">
                <a:latin typeface="Arial" charset="0"/>
              </a:rPr>
              <a:t>77</a:t>
            </a:r>
            <a:endParaRPr lang="en-US" sz="1000" baseline="30000">
              <a:latin typeface="Arial" charset="0"/>
            </a:endParaRPr>
          </a:p>
        </p:txBody>
      </p:sp>
      <p:sp>
        <p:nvSpPr>
          <p:cNvPr id="85057" name="Rectangle 65"/>
          <p:cNvSpPr>
            <a:spLocks noChangeArrowheads="1"/>
          </p:cNvSpPr>
          <p:nvPr/>
        </p:nvSpPr>
        <p:spPr bwMode="auto">
          <a:xfrm>
            <a:off x="4724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Pt</a:t>
            </a:r>
            <a:endParaRPr lang="en-US" sz="1000">
              <a:latin typeface="Arial" charset="0"/>
            </a:endParaRPr>
          </a:p>
          <a:p>
            <a:pPr algn="ctr"/>
            <a:endParaRPr lang="en-US" sz="1000">
              <a:latin typeface="Arial" charset="0"/>
            </a:endParaRPr>
          </a:p>
          <a:p>
            <a:pPr algn="ctr"/>
            <a:r>
              <a:rPr lang="en-US" sz="1000">
                <a:latin typeface="Arial" charset="0"/>
              </a:rPr>
              <a:t>78</a:t>
            </a:r>
            <a:endParaRPr lang="en-US" sz="1000" baseline="30000">
              <a:latin typeface="Arial" charset="0"/>
            </a:endParaRPr>
          </a:p>
        </p:txBody>
      </p:sp>
      <p:sp>
        <p:nvSpPr>
          <p:cNvPr id="85058" name="Rectangle 66"/>
          <p:cNvSpPr>
            <a:spLocks noChangeArrowheads="1"/>
          </p:cNvSpPr>
          <p:nvPr/>
        </p:nvSpPr>
        <p:spPr bwMode="auto">
          <a:xfrm>
            <a:off x="5105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Au</a:t>
            </a:r>
            <a:endParaRPr lang="en-US" sz="1000">
              <a:latin typeface="Arial" charset="0"/>
            </a:endParaRPr>
          </a:p>
          <a:p>
            <a:pPr algn="ctr"/>
            <a:endParaRPr lang="en-US" sz="1000">
              <a:latin typeface="Arial" charset="0"/>
            </a:endParaRPr>
          </a:p>
          <a:p>
            <a:pPr algn="ctr"/>
            <a:r>
              <a:rPr lang="en-US" sz="1000">
                <a:latin typeface="Arial" charset="0"/>
              </a:rPr>
              <a:t>79</a:t>
            </a:r>
            <a:endParaRPr lang="en-US" sz="1000" baseline="30000">
              <a:latin typeface="Arial" charset="0"/>
            </a:endParaRPr>
          </a:p>
        </p:txBody>
      </p:sp>
      <p:sp>
        <p:nvSpPr>
          <p:cNvPr id="85059" name="Rectangle 67"/>
          <p:cNvSpPr>
            <a:spLocks noChangeArrowheads="1"/>
          </p:cNvSpPr>
          <p:nvPr/>
        </p:nvSpPr>
        <p:spPr bwMode="auto">
          <a:xfrm>
            <a:off x="5486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Hg</a:t>
            </a:r>
            <a:endParaRPr lang="en-US" sz="1000">
              <a:latin typeface="Arial" charset="0"/>
            </a:endParaRPr>
          </a:p>
          <a:p>
            <a:pPr algn="ctr"/>
            <a:endParaRPr lang="en-US" sz="1000">
              <a:latin typeface="Arial" charset="0"/>
            </a:endParaRPr>
          </a:p>
          <a:p>
            <a:pPr algn="ctr"/>
            <a:r>
              <a:rPr lang="en-US" sz="1000">
                <a:latin typeface="Arial" charset="0"/>
              </a:rPr>
              <a:t>80</a:t>
            </a:r>
            <a:endParaRPr lang="en-US" sz="1000" baseline="30000">
              <a:latin typeface="Arial" charset="0"/>
            </a:endParaRPr>
          </a:p>
        </p:txBody>
      </p:sp>
      <p:sp>
        <p:nvSpPr>
          <p:cNvPr id="85060" name="Rectangle 68"/>
          <p:cNvSpPr>
            <a:spLocks noChangeArrowheads="1"/>
          </p:cNvSpPr>
          <p:nvPr/>
        </p:nvSpPr>
        <p:spPr bwMode="auto">
          <a:xfrm>
            <a:off x="5867400" y="41148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Tl</a:t>
            </a:r>
            <a:endParaRPr lang="en-US" sz="1000">
              <a:latin typeface="Arial" charset="0"/>
            </a:endParaRPr>
          </a:p>
          <a:p>
            <a:pPr algn="ctr"/>
            <a:endParaRPr lang="en-US" sz="1000">
              <a:latin typeface="Arial" charset="0"/>
            </a:endParaRPr>
          </a:p>
          <a:p>
            <a:pPr algn="ctr"/>
            <a:r>
              <a:rPr lang="en-US" sz="1000">
                <a:latin typeface="Arial" charset="0"/>
              </a:rPr>
              <a:t>81</a:t>
            </a:r>
            <a:endParaRPr lang="en-US" sz="1000" baseline="30000">
              <a:latin typeface="Arial" charset="0"/>
            </a:endParaRPr>
          </a:p>
        </p:txBody>
      </p:sp>
      <p:sp>
        <p:nvSpPr>
          <p:cNvPr id="85061" name="Rectangle 69"/>
          <p:cNvSpPr>
            <a:spLocks noChangeArrowheads="1"/>
          </p:cNvSpPr>
          <p:nvPr/>
        </p:nvSpPr>
        <p:spPr bwMode="auto">
          <a:xfrm>
            <a:off x="6248400" y="4114800"/>
            <a:ext cx="381000" cy="533400"/>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1400" b="1">
                <a:latin typeface="Arial" charset="0"/>
              </a:rPr>
              <a:t>Pb</a:t>
            </a:r>
            <a:endParaRPr lang="en-US" sz="1000">
              <a:latin typeface="Arial" charset="0"/>
            </a:endParaRPr>
          </a:p>
          <a:p>
            <a:pPr algn="ctr"/>
            <a:endParaRPr lang="en-US" sz="1000">
              <a:latin typeface="Arial" charset="0"/>
            </a:endParaRPr>
          </a:p>
          <a:p>
            <a:pPr algn="ctr"/>
            <a:r>
              <a:rPr lang="en-US" sz="1000">
                <a:latin typeface="Arial" charset="0"/>
              </a:rPr>
              <a:t>82</a:t>
            </a:r>
            <a:endParaRPr lang="en-US" sz="1000" baseline="30000">
              <a:latin typeface="Arial" charset="0"/>
            </a:endParaRPr>
          </a:p>
        </p:txBody>
      </p:sp>
      <p:sp>
        <p:nvSpPr>
          <p:cNvPr id="85062" name="Rectangle 70"/>
          <p:cNvSpPr>
            <a:spLocks noChangeArrowheads="1"/>
          </p:cNvSpPr>
          <p:nvPr/>
        </p:nvSpPr>
        <p:spPr bwMode="auto">
          <a:xfrm>
            <a:off x="6629400" y="4114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Bi</a:t>
            </a:r>
            <a:endParaRPr lang="en-US" sz="1000">
              <a:latin typeface="Arial" charset="0"/>
            </a:endParaRPr>
          </a:p>
          <a:p>
            <a:pPr algn="ctr"/>
            <a:endParaRPr lang="en-US" sz="1000">
              <a:latin typeface="Arial" charset="0"/>
            </a:endParaRPr>
          </a:p>
          <a:p>
            <a:pPr algn="ctr"/>
            <a:r>
              <a:rPr lang="en-US" sz="1000">
                <a:latin typeface="Arial" charset="0"/>
              </a:rPr>
              <a:t>83</a:t>
            </a:r>
            <a:endParaRPr lang="en-US" sz="1000" baseline="30000">
              <a:latin typeface="Arial" charset="0"/>
            </a:endParaRPr>
          </a:p>
        </p:txBody>
      </p:sp>
      <p:sp>
        <p:nvSpPr>
          <p:cNvPr id="85063" name="Rectangle 71"/>
          <p:cNvSpPr>
            <a:spLocks noChangeArrowheads="1"/>
          </p:cNvSpPr>
          <p:nvPr/>
        </p:nvSpPr>
        <p:spPr bwMode="auto">
          <a:xfrm>
            <a:off x="7010400" y="4114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Po</a:t>
            </a:r>
            <a:endParaRPr lang="en-US" sz="1000">
              <a:latin typeface="Arial" charset="0"/>
            </a:endParaRPr>
          </a:p>
          <a:p>
            <a:pPr algn="ctr"/>
            <a:endParaRPr lang="en-US" sz="1000">
              <a:latin typeface="Arial" charset="0"/>
            </a:endParaRPr>
          </a:p>
          <a:p>
            <a:pPr algn="ctr"/>
            <a:r>
              <a:rPr lang="en-US" sz="1000">
                <a:latin typeface="Arial" charset="0"/>
              </a:rPr>
              <a:t>84</a:t>
            </a:r>
            <a:endParaRPr lang="en-US" sz="1000" baseline="30000">
              <a:latin typeface="Arial" charset="0"/>
            </a:endParaRPr>
          </a:p>
        </p:txBody>
      </p:sp>
      <p:sp>
        <p:nvSpPr>
          <p:cNvPr id="85064" name="Rectangle 72"/>
          <p:cNvSpPr>
            <a:spLocks noChangeArrowheads="1"/>
          </p:cNvSpPr>
          <p:nvPr/>
        </p:nvSpPr>
        <p:spPr bwMode="auto">
          <a:xfrm>
            <a:off x="7391400" y="4114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At</a:t>
            </a:r>
            <a:endParaRPr lang="en-US" sz="1000">
              <a:latin typeface="Arial" charset="0"/>
            </a:endParaRPr>
          </a:p>
          <a:p>
            <a:pPr algn="ctr"/>
            <a:endParaRPr lang="en-US" sz="1000">
              <a:latin typeface="Arial" charset="0"/>
            </a:endParaRPr>
          </a:p>
          <a:p>
            <a:pPr algn="ctr"/>
            <a:r>
              <a:rPr lang="en-US" sz="1000">
                <a:latin typeface="Arial" charset="0"/>
              </a:rPr>
              <a:t>85</a:t>
            </a:r>
            <a:endParaRPr lang="en-US" sz="1000" baseline="30000">
              <a:latin typeface="Arial" charset="0"/>
            </a:endParaRPr>
          </a:p>
        </p:txBody>
      </p:sp>
      <p:sp>
        <p:nvSpPr>
          <p:cNvPr id="85065" name="Rectangle 73"/>
          <p:cNvSpPr>
            <a:spLocks noChangeArrowheads="1"/>
          </p:cNvSpPr>
          <p:nvPr/>
        </p:nvSpPr>
        <p:spPr bwMode="auto">
          <a:xfrm>
            <a:off x="7772400" y="4114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Rn</a:t>
            </a:r>
            <a:endParaRPr lang="en-US" sz="1000">
              <a:latin typeface="Arial" charset="0"/>
            </a:endParaRPr>
          </a:p>
          <a:p>
            <a:pPr algn="ctr"/>
            <a:endParaRPr lang="en-US" sz="1000">
              <a:latin typeface="Arial" charset="0"/>
            </a:endParaRPr>
          </a:p>
          <a:p>
            <a:pPr algn="ctr"/>
            <a:r>
              <a:rPr lang="en-US" sz="1000">
                <a:latin typeface="Arial" charset="0"/>
              </a:rPr>
              <a:t>86</a:t>
            </a:r>
            <a:endParaRPr lang="en-US" sz="1000" baseline="30000">
              <a:latin typeface="Arial" charset="0"/>
            </a:endParaRPr>
          </a:p>
        </p:txBody>
      </p:sp>
      <p:sp>
        <p:nvSpPr>
          <p:cNvPr id="85066" name="Rectangle 74"/>
          <p:cNvSpPr>
            <a:spLocks noChangeArrowheads="1"/>
          </p:cNvSpPr>
          <p:nvPr/>
        </p:nvSpPr>
        <p:spPr bwMode="auto">
          <a:xfrm>
            <a:off x="1295400" y="46482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Fr</a:t>
            </a:r>
            <a:endParaRPr lang="en-US" sz="1000">
              <a:latin typeface="Arial" charset="0"/>
            </a:endParaRPr>
          </a:p>
          <a:p>
            <a:pPr algn="ctr"/>
            <a:endParaRPr lang="en-US" sz="1000">
              <a:latin typeface="Arial" charset="0"/>
            </a:endParaRPr>
          </a:p>
          <a:p>
            <a:pPr algn="ctr"/>
            <a:r>
              <a:rPr lang="en-US" sz="1000">
                <a:latin typeface="Arial" charset="0"/>
              </a:rPr>
              <a:t>87</a:t>
            </a:r>
            <a:endParaRPr lang="en-US" sz="1000" baseline="30000">
              <a:latin typeface="Arial" charset="0"/>
            </a:endParaRPr>
          </a:p>
        </p:txBody>
      </p:sp>
      <p:sp>
        <p:nvSpPr>
          <p:cNvPr id="85067" name="Rectangle 75"/>
          <p:cNvSpPr>
            <a:spLocks noChangeArrowheads="1"/>
          </p:cNvSpPr>
          <p:nvPr/>
        </p:nvSpPr>
        <p:spPr bwMode="auto">
          <a:xfrm>
            <a:off x="1676400" y="46482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Ra</a:t>
            </a:r>
            <a:endParaRPr lang="en-US" sz="1000">
              <a:latin typeface="Arial" charset="0"/>
            </a:endParaRPr>
          </a:p>
          <a:p>
            <a:pPr algn="ctr"/>
            <a:endParaRPr lang="en-US" sz="1000">
              <a:latin typeface="Arial" charset="0"/>
            </a:endParaRPr>
          </a:p>
          <a:p>
            <a:pPr algn="ctr"/>
            <a:r>
              <a:rPr lang="en-US" sz="1000">
                <a:latin typeface="Arial" charset="0"/>
              </a:rPr>
              <a:t>88</a:t>
            </a:r>
            <a:endParaRPr lang="en-US" sz="1000" baseline="30000">
              <a:latin typeface="Arial" charset="0"/>
            </a:endParaRPr>
          </a:p>
        </p:txBody>
      </p:sp>
      <p:sp>
        <p:nvSpPr>
          <p:cNvPr id="85068" name="Rectangle 76"/>
          <p:cNvSpPr>
            <a:spLocks noChangeArrowheads="1"/>
          </p:cNvSpPr>
          <p:nvPr/>
        </p:nvSpPr>
        <p:spPr bwMode="auto">
          <a:xfrm>
            <a:off x="2057400" y="4648200"/>
            <a:ext cx="381000" cy="533400"/>
          </a:xfrm>
          <a:prstGeom prst="rect">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85069" name="Rectangle 77"/>
          <p:cNvSpPr>
            <a:spLocks noChangeArrowheads="1"/>
          </p:cNvSpPr>
          <p:nvPr/>
        </p:nvSpPr>
        <p:spPr bwMode="auto">
          <a:xfrm>
            <a:off x="2438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Rf</a:t>
            </a:r>
            <a:endParaRPr lang="en-US" sz="1000">
              <a:latin typeface="Arial" charset="0"/>
            </a:endParaRPr>
          </a:p>
          <a:p>
            <a:pPr algn="ctr"/>
            <a:endParaRPr lang="en-US" sz="1000">
              <a:latin typeface="Arial" charset="0"/>
            </a:endParaRPr>
          </a:p>
          <a:p>
            <a:pPr algn="ctr"/>
            <a:r>
              <a:rPr lang="en-US" sz="1000">
                <a:latin typeface="Arial" charset="0"/>
              </a:rPr>
              <a:t>104</a:t>
            </a:r>
            <a:endParaRPr lang="en-US" sz="1000" baseline="30000">
              <a:latin typeface="Arial" charset="0"/>
            </a:endParaRPr>
          </a:p>
        </p:txBody>
      </p:sp>
      <p:sp>
        <p:nvSpPr>
          <p:cNvPr id="85070" name="Rectangle 78"/>
          <p:cNvSpPr>
            <a:spLocks noChangeArrowheads="1"/>
          </p:cNvSpPr>
          <p:nvPr/>
        </p:nvSpPr>
        <p:spPr bwMode="auto">
          <a:xfrm>
            <a:off x="2819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Db</a:t>
            </a:r>
            <a:endParaRPr lang="en-US" sz="1000">
              <a:latin typeface="Arial" charset="0"/>
            </a:endParaRPr>
          </a:p>
          <a:p>
            <a:pPr algn="ctr"/>
            <a:endParaRPr lang="en-US" sz="1000">
              <a:latin typeface="Arial" charset="0"/>
            </a:endParaRPr>
          </a:p>
          <a:p>
            <a:pPr algn="ctr"/>
            <a:r>
              <a:rPr lang="en-US" sz="1000">
                <a:latin typeface="Arial" charset="0"/>
              </a:rPr>
              <a:t>105</a:t>
            </a:r>
            <a:endParaRPr lang="en-US" sz="1000" baseline="30000">
              <a:latin typeface="Arial" charset="0"/>
            </a:endParaRPr>
          </a:p>
        </p:txBody>
      </p:sp>
      <p:sp>
        <p:nvSpPr>
          <p:cNvPr id="85071" name="Rectangle 79"/>
          <p:cNvSpPr>
            <a:spLocks noChangeArrowheads="1"/>
          </p:cNvSpPr>
          <p:nvPr/>
        </p:nvSpPr>
        <p:spPr bwMode="auto">
          <a:xfrm>
            <a:off x="3200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Sg</a:t>
            </a:r>
            <a:endParaRPr lang="en-US" sz="1000">
              <a:latin typeface="Arial" charset="0"/>
            </a:endParaRPr>
          </a:p>
          <a:p>
            <a:pPr algn="ctr"/>
            <a:endParaRPr lang="en-US" sz="1000">
              <a:latin typeface="Arial" charset="0"/>
            </a:endParaRPr>
          </a:p>
          <a:p>
            <a:pPr algn="ctr"/>
            <a:r>
              <a:rPr lang="en-US" sz="1000">
                <a:latin typeface="Arial" charset="0"/>
              </a:rPr>
              <a:t>106</a:t>
            </a:r>
            <a:endParaRPr lang="en-US" sz="1000" baseline="30000">
              <a:latin typeface="Arial" charset="0"/>
            </a:endParaRPr>
          </a:p>
        </p:txBody>
      </p:sp>
      <p:sp>
        <p:nvSpPr>
          <p:cNvPr id="85072" name="Rectangle 80"/>
          <p:cNvSpPr>
            <a:spLocks noChangeArrowheads="1"/>
          </p:cNvSpPr>
          <p:nvPr/>
        </p:nvSpPr>
        <p:spPr bwMode="auto">
          <a:xfrm>
            <a:off x="3581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Bh</a:t>
            </a:r>
            <a:endParaRPr lang="en-US" sz="1000">
              <a:latin typeface="Arial" charset="0"/>
            </a:endParaRPr>
          </a:p>
          <a:p>
            <a:pPr algn="ctr"/>
            <a:endParaRPr lang="en-US" sz="1000">
              <a:latin typeface="Arial" charset="0"/>
            </a:endParaRPr>
          </a:p>
          <a:p>
            <a:pPr algn="ctr"/>
            <a:r>
              <a:rPr lang="en-US" sz="1000">
                <a:latin typeface="Arial" charset="0"/>
              </a:rPr>
              <a:t>107</a:t>
            </a:r>
            <a:endParaRPr lang="en-US" sz="1000" baseline="30000">
              <a:latin typeface="Arial" charset="0"/>
            </a:endParaRPr>
          </a:p>
        </p:txBody>
      </p:sp>
      <p:sp>
        <p:nvSpPr>
          <p:cNvPr id="85073" name="Rectangle 81"/>
          <p:cNvSpPr>
            <a:spLocks noChangeArrowheads="1"/>
          </p:cNvSpPr>
          <p:nvPr/>
        </p:nvSpPr>
        <p:spPr bwMode="auto">
          <a:xfrm>
            <a:off x="3962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Hs</a:t>
            </a:r>
            <a:endParaRPr lang="en-US" sz="1000">
              <a:latin typeface="Arial" charset="0"/>
            </a:endParaRPr>
          </a:p>
          <a:p>
            <a:pPr algn="ctr"/>
            <a:endParaRPr lang="en-US" sz="1000">
              <a:latin typeface="Arial" charset="0"/>
            </a:endParaRPr>
          </a:p>
          <a:p>
            <a:pPr algn="ctr"/>
            <a:r>
              <a:rPr lang="en-US" sz="1000">
                <a:latin typeface="Arial" charset="0"/>
              </a:rPr>
              <a:t>108</a:t>
            </a:r>
            <a:endParaRPr lang="en-US" sz="1000" baseline="30000">
              <a:latin typeface="Arial" charset="0"/>
            </a:endParaRPr>
          </a:p>
        </p:txBody>
      </p:sp>
      <p:sp>
        <p:nvSpPr>
          <p:cNvPr id="85074" name="Rectangle 82"/>
          <p:cNvSpPr>
            <a:spLocks noChangeArrowheads="1"/>
          </p:cNvSpPr>
          <p:nvPr/>
        </p:nvSpPr>
        <p:spPr bwMode="auto">
          <a:xfrm>
            <a:off x="4343400" y="4648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Mt</a:t>
            </a:r>
            <a:endParaRPr lang="en-US" sz="1000">
              <a:latin typeface="Arial" charset="0"/>
            </a:endParaRPr>
          </a:p>
          <a:p>
            <a:pPr algn="ctr"/>
            <a:endParaRPr lang="en-US" sz="1000">
              <a:latin typeface="Arial" charset="0"/>
            </a:endParaRPr>
          </a:p>
          <a:p>
            <a:pPr algn="ctr"/>
            <a:r>
              <a:rPr lang="en-US" sz="1000">
                <a:latin typeface="Arial" charset="0"/>
              </a:rPr>
              <a:t>109</a:t>
            </a:r>
            <a:endParaRPr lang="en-US" sz="1000" baseline="30000">
              <a:latin typeface="Arial" charset="0"/>
            </a:endParaRPr>
          </a:p>
        </p:txBody>
      </p:sp>
      <p:sp>
        <p:nvSpPr>
          <p:cNvPr id="85075" name="Rectangle 83"/>
          <p:cNvSpPr>
            <a:spLocks noChangeArrowheads="1"/>
          </p:cNvSpPr>
          <p:nvPr/>
        </p:nvSpPr>
        <p:spPr bwMode="auto">
          <a:xfrm>
            <a:off x="1676400" y="2514600"/>
            <a:ext cx="381000" cy="533400"/>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1400" b="1">
                <a:latin typeface="Arial" charset="0"/>
              </a:rPr>
              <a:t>Mg</a:t>
            </a:r>
            <a:endParaRPr lang="en-US" sz="1000">
              <a:latin typeface="Arial" charset="0"/>
            </a:endParaRPr>
          </a:p>
          <a:p>
            <a:pPr algn="ctr"/>
            <a:endParaRPr lang="en-US" sz="1000">
              <a:latin typeface="Arial" charset="0"/>
            </a:endParaRPr>
          </a:p>
          <a:p>
            <a:pPr algn="ctr"/>
            <a:r>
              <a:rPr lang="en-US" sz="1000">
                <a:latin typeface="Arial" charset="0"/>
              </a:rPr>
              <a:t>12</a:t>
            </a:r>
            <a:endParaRPr lang="en-US" sz="1000" baseline="30000">
              <a:latin typeface="Arial" charset="0"/>
            </a:endParaRPr>
          </a:p>
        </p:txBody>
      </p:sp>
      <p:sp>
        <p:nvSpPr>
          <p:cNvPr id="85076" name="Rectangle 84"/>
          <p:cNvSpPr>
            <a:spLocks noChangeArrowheads="1"/>
          </p:cNvSpPr>
          <p:nvPr/>
        </p:nvSpPr>
        <p:spPr bwMode="auto">
          <a:xfrm>
            <a:off x="2819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Ce</a:t>
            </a:r>
            <a:endParaRPr lang="en-US" sz="1000">
              <a:latin typeface="Arial" charset="0"/>
            </a:endParaRPr>
          </a:p>
          <a:p>
            <a:pPr algn="ctr"/>
            <a:endParaRPr lang="en-US" sz="1000">
              <a:latin typeface="Arial" charset="0"/>
            </a:endParaRPr>
          </a:p>
          <a:p>
            <a:pPr algn="ctr"/>
            <a:r>
              <a:rPr lang="en-US" sz="1000">
                <a:latin typeface="Arial" charset="0"/>
              </a:rPr>
              <a:t>58</a:t>
            </a:r>
            <a:endParaRPr lang="en-US" sz="1000" baseline="30000">
              <a:latin typeface="Arial" charset="0"/>
            </a:endParaRPr>
          </a:p>
        </p:txBody>
      </p:sp>
      <p:sp>
        <p:nvSpPr>
          <p:cNvPr id="85077" name="Rectangle 85"/>
          <p:cNvSpPr>
            <a:spLocks noChangeArrowheads="1"/>
          </p:cNvSpPr>
          <p:nvPr/>
        </p:nvSpPr>
        <p:spPr bwMode="auto">
          <a:xfrm>
            <a:off x="3200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Pr</a:t>
            </a:r>
            <a:endParaRPr lang="en-US" sz="1000">
              <a:latin typeface="Arial" charset="0"/>
            </a:endParaRPr>
          </a:p>
          <a:p>
            <a:pPr algn="ctr"/>
            <a:endParaRPr lang="en-US" sz="1000">
              <a:latin typeface="Arial" charset="0"/>
            </a:endParaRPr>
          </a:p>
          <a:p>
            <a:pPr algn="ctr"/>
            <a:r>
              <a:rPr lang="en-US" sz="1000">
                <a:latin typeface="Arial" charset="0"/>
              </a:rPr>
              <a:t>59</a:t>
            </a:r>
            <a:endParaRPr lang="en-US" sz="1000" baseline="30000">
              <a:latin typeface="Arial" charset="0"/>
            </a:endParaRPr>
          </a:p>
        </p:txBody>
      </p:sp>
      <p:sp>
        <p:nvSpPr>
          <p:cNvPr id="85078" name="Rectangle 86"/>
          <p:cNvSpPr>
            <a:spLocks noChangeArrowheads="1"/>
          </p:cNvSpPr>
          <p:nvPr/>
        </p:nvSpPr>
        <p:spPr bwMode="auto">
          <a:xfrm>
            <a:off x="3581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Nd</a:t>
            </a:r>
            <a:endParaRPr lang="en-US" sz="1000">
              <a:latin typeface="Arial" charset="0"/>
            </a:endParaRPr>
          </a:p>
          <a:p>
            <a:pPr algn="ctr"/>
            <a:endParaRPr lang="en-US" sz="1000">
              <a:latin typeface="Arial" charset="0"/>
            </a:endParaRPr>
          </a:p>
          <a:p>
            <a:pPr algn="ctr"/>
            <a:r>
              <a:rPr lang="en-US" sz="1000">
                <a:latin typeface="Arial" charset="0"/>
              </a:rPr>
              <a:t>60</a:t>
            </a:r>
            <a:endParaRPr lang="en-US" sz="1000" baseline="30000">
              <a:latin typeface="Arial" charset="0"/>
            </a:endParaRPr>
          </a:p>
        </p:txBody>
      </p:sp>
      <p:sp>
        <p:nvSpPr>
          <p:cNvPr id="85079" name="Rectangle 87"/>
          <p:cNvSpPr>
            <a:spLocks noChangeArrowheads="1"/>
          </p:cNvSpPr>
          <p:nvPr/>
        </p:nvSpPr>
        <p:spPr bwMode="auto">
          <a:xfrm>
            <a:off x="3962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Pm</a:t>
            </a:r>
            <a:endParaRPr lang="en-US" sz="1000">
              <a:latin typeface="Arial" charset="0"/>
            </a:endParaRPr>
          </a:p>
          <a:p>
            <a:pPr algn="ctr"/>
            <a:endParaRPr lang="en-US" sz="1000">
              <a:latin typeface="Arial" charset="0"/>
            </a:endParaRPr>
          </a:p>
          <a:p>
            <a:pPr algn="ctr"/>
            <a:r>
              <a:rPr lang="en-US" sz="1000">
                <a:latin typeface="Arial" charset="0"/>
              </a:rPr>
              <a:t>61</a:t>
            </a:r>
            <a:endParaRPr lang="en-US" sz="1000" baseline="30000">
              <a:latin typeface="Arial" charset="0"/>
            </a:endParaRPr>
          </a:p>
        </p:txBody>
      </p:sp>
      <p:sp>
        <p:nvSpPr>
          <p:cNvPr id="85080" name="Rectangle 88"/>
          <p:cNvSpPr>
            <a:spLocks noChangeArrowheads="1"/>
          </p:cNvSpPr>
          <p:nvPr/>
        </p:nvSpPr>
        <p:spPr bwMode="auto">
          <a:xfrm>
            <a:off x="4343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Sm</a:t>
            </a:r>
            <a:endParaRPr lang="en-US" sz="1000">
              <a:latin typeface="Arial" charset="0"/>
            </a:endParaRPr>
          </a:p>
          <a:p>
            <a:pPr algn="ctr"/>
            <a:endParaRPr lang="en-US" sz="1000">
              <a:latin typeface="Arial" charset="0"/>
            </a:endParaRPr>
          </a:p>
          <a:p>
            <a:pPr algn="ctr"/>
            <a:r>
              <a:rPr lang="en-US" sz="1000">
                <a:latin typeface="Arial" charset="0"/>
              </a:rPr>
              <a:t>62</a:t>
            </a:r>
            <a:endParaRPr lang="en-US" sz="1000" baseline="30000">
              <a:latin typeface="Arial" charset="0"/>
            </a:endParaRPr>
          </a:p>
        </p:txBody>
      </p:sp>
      <p:sp>
        <p:nvSpPr>
          <p:cNvPr id="85081" name="Rectangle 89"/>
          <p:cNvSpPr>
            <a:spLocks noChangeArrowheads="1"/>
          </p:cNvSpPr>
          <p:nvPr/>
        </p:nvSpPr>
        <p:spPr bwMode="auto">
          <a:xfrm>
            <a:off x="4724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Eu</a:t>
            </a:r>
            <a:endParaRPr lang="en-US" sz="1000">
              <a:latin typeface="Arial" charset="0"/>
            </a:endParaRPr>
          </a:p>
          <a:p>
            <a:pPr algn="ctr"/>
            <a:endParaRPr lang="en-US" sz="1000">
              <a:latin typeface="Arial" charset="0"/>
            </a:endParaRPr>
          </a:p>
          <a:p>
            <a:pPr algn="ctr"/>
            <a:r>
              <a:rPr lang="en-US" sz="1000">
                <a:latin typeface="Arial" charset="0"/>
              </a:rPr>
              <a:t>63</a:t>
            </a:r>
            <a:endParaRPr lang="en-US" sz="1000" baseline="30000">
              <a:latin typeface="Arial" charset="0"/>
            </a:endParaRPr>
          </a:p>
        </p:txBody>
      </p:sp>
      <p:sp>
        <p:nvSpPr>
          <p:cNvPr id="85082" name="Rectangle 90"/>
          <p:cNvSpPr>
            <a:spLocks noChangeArrowheads="1"/>
          </p:cNvSpPr>
          <p:nvPr/>
        </p:nvSpPr>
        <p:spPr bwMode="auto">
          <a:xfrm>
            <a:off x="5105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Gd</a:t>
            </a:r>
            <a:endParaRPr lang="en-US" sz="1000">
              <a:latin typeface="Arial" charset="0"/>
            </a:endParaRPr>
          </a:p>
          <a:p>
            <a:pPr algn="ctr"/>
            <a:endParaRPr lang="en-US" sz="1000">
              <a:latin typeface="Arial" charset="0"/>
            </a:endParaRPr>
          </a:p>
          <a:p>
            <a:pPr algn="ctr"/>
            <a:r>
              <a:rPr lang="en-US" sz="1000">
                <a:latin typeface="Arial" charset="0"/>
              </a:rPr>
              <a:t>64</a:t>
            </a:r>
            <a:endParaRPr lang="en-US" sz="1000" baseline="30000">
              <a:latin typeface="Arial" charset="0"/>
            </a:endParaRPr>
          </a:p>
        </p:txBody>
      </p:sp>
      <p:sp>
        <p:nvSpPr>
          <p:cNvPr id="85083" name="Rectangle 91"/>
          <p:cNvSpPr>
            <a:spLocks noChangeArrowheads="1"/>
          </p:cNvSpPr>
          <p:nvPr/>
        </p:nvSpPr>
        <p:spPr bwMode="auto">
          <a:xfrm>
            <a:off x="5486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Tb</a:t>
            </a:r>
            <a:endParaRPr lang="en-US" sz="1000">
              <a:latin typeface="Arial" charset="0"/>
            </a:endParaRPr>
          </a:p>
          <a:p>
            <a:pPr algn="ctr"/>
            <a:endParaRPr lang="en-US" sz="1000">
              <a:latin typeface="Arial" charset="0"/>
            </a:endParaRPr>
          </a:p>
          <a:p>
            <a:pPr algn="ctr"/>
            <a:r>
              <a:rPr lang="en-US" sz="1000">
                <a:latin typeface="Arial" charset="0"/>
              </a:rPr>
              <a:t>65</a:t>
            </a:r>
            <a:endParaRPr lang="en-US" sz="1000" baseline="30000">
              <a:latin typeface="Arial" charset="0"/>
            </a:endParaRPr>
          </a:p>
        </p:txBody>
      </p:sp>
      <p:sp>
        <p:nvSpPr>
          <p:cNvPr id="85084" name="Rectangle 92"/>
          <p:cNvSpPr>
            <a:spLocks noChangeArrowheads="1"/>
          </p:cNvSpPr>
          <p:nvPr/>
        </p:nvSpPr>
        <p:spPr bwMode="auto">
          <a:xfrm>
            <a:off x="5867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Dy</a:t>
            </a:r>
            <a:endParaRPr lang="en-US" sz="1000">
              <a:latin typeface="Arial" charset="0"/>
            </a:endParaRPr>
          </a:p>
          <a:p>
            <a:pPr algn="ctr"/>
            <a:endParaRPr lang="en-US" sz="1000">
              <a:latin typeface="Arial" charset="0"/>
            </a:endParaRPr>
          </a:p>
          <a:p>
            <a:pPr algn="ctr"/>
            <a:r>
              <a:rPr lang="en-US" sz="1000">
                <a:latin typeface="Arial" charset="0"/>
              </a:rPr>
              <a:t>66</a:t>
            </a:r>
            <a:endParaRPr lang="en-US" sz="1000" baseline="30000">
              <a:latin typeface="Arial" charset="0"/>
            </a:endParaRPr>
          </a:p>
        </p:txBody>
      </p:sp>
      <p:sp>
        <p:nvSpPr>
          <p:cNvPr id="85085" name="Rectangle 93"/>
          <p:cNvSpPr>
            <a:spLocks noChangeArrowheads="1"/>
          </p:cNvSpPr>
          <p:nvPr/>
        </p:nvSpPr>
        <p:spPr bwMode="auto">
          <a:xfrm>
            <a:off x="6248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Ho</a:t>
            </a:r>
            <a:endParaRPr lang="en-US" sz="1000">
              <a:latin typeface="Arial" charset="0"/>
            </a:endParaRPr>
          </a:p>
          <a:p>
            <a:pPr algn="ctr"/>
            <a:endParaRPr lang="en-US" sz="1000">
              <a:latin typeface="Arial" charset="0"/>
            </a:endParaRPr>
          </a:p>
          <a:p>
            <a:pPr algn="ctr"/>
            <a:r>
              <a:rPr lang="en-US" sz="1000">
                <a:latin typeface="Arial" charset="0"/>
              </a:rPr>
              <a:t>67</a:t>
            </a:r>
            <a:endParaRPr lang="en-US" sz="1000" baseline="30000">
              <a:latin typeface="Arial" charset="0"/>
            </a:endParaRPr>
          </a:p>
        </p:txBody>
      </p:sp>
      <p:sp>
        <p:nvSpPr>
          <p:cNvPr id="85086" name="Rectangle 94"/>
          <p:cNvSpPr>
            <a:spLocks noChangeArrowheads="1"/>
          </p:cNvSpPr>
          <p:nvPr/>
        </p:nvSpPr>
        <p:spPr bwMode="auto">
          <a:xfrm>
            <a:off x="6629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Er</a:t>
            </a:r>
            <a:endParaRPr lang="en-US" sz="1000">
              <a:latin typeface="Arial" charset="0"/>
            </a:endParaRPr>
          </a:p>
          <a:p>
            <a:pPr algn="ctr"/>
            <a:endParaRPr lang="en-US" sz="1000">
              <a:latin typeface="Arial" charset="0"/>
            </a:endParaRPr>
          </a:p>
          <a:p>
            <a:pPr algn="ctr"/>
            <a:r>
              <a:rPr lang="en-US" sz="1000">
                <a:latin typeface="Arial" charset="0"/>
              </a:rPr>
              <a:t>68</a:t>
            </a:r>
            <a:endParaRPr lang="en-US" sz="1000" baseline="30000">
              <a:latin typeface="Arial" charset="0"/>
            </a:endParaRPr>
          </a:p>
        </p:txBody>
      </p:sp>
      <p:sp>
        <p:nvSpPr>
          <p:cNvPr id="85087" name="Rectangle 95"/>
          <p:cNvSpPr>
            <a:spLocks noChangeArrowheads="1"/>
          </p:cNvSpPr>
          <p:nvPr/>
        </p:nvSpPr>
        <p:spPr bwMode="auto">
          <a:xfrm>
            <a:off x="7010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Tm</a:t>
            </a:r>
            <a:endParaRPr lang="en-US" sz="1000">
              <a:latin typeface="Arial" charset="0"/>
            </a:endParaRPr>
          </a:p>
          <a:p>
            <a:pPr algn="ctr"/>
            <a:endParaRPr lang="en-US" sz="1000">
              <a:latin typeface="Arial" charset="0"/>
            </a:endParaRPr>
          </a:p>
          <a:p>
            <a:pPr algn="ctr"/>
            <a:r>
              <a:rPr lang="en-US" sz="1000">
                <a:latin typeface="Arial" charset="0"/>
              </a:rPr>
              <a:t>69</a:t>
            </a:r>
            <a:endParaRPr lang="en-US" sz="1000" baseline="30000">
              <a:latin typeface="Arial" charset="0"/>
            </a:endParaRPr>
          </a:p>
        </p:txBody>
      </p:sp>
      <p:sp>
        <p:nvSpPr>
          <p:cNvPr id="85088" name="Rectangle 96"/>
          <p:cNvSpPr>
            <a:spLocks noChangeArrowheads="1"/>
          </p:cNvSpPr>
          <p:nvPr/>
        </p:nvSpPr>
        <p:spPr bwMode="auto">
          <a:xfrm>
            <a:off x="7391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Yb</a:t>
            </a:r>
            <a:endParaRPr lang="en-US" sz="1000">
              <a:latin typeface="Arial" charset="0"/>
            </a:endParaRPr>
          </a:p>
          <a:p>
            <a:pPr algn="ctr"/>
            <a:endParaRPr lang="en-US" sz="1000">
              <a:latin typeface="Arial" charset="0"/>
            </a:endParaRPr>
          </a:p>
          <a:p>
            <a:pPr algn="ctr"/>
            <a:r>
              <a:rPr lang="en-US" sz="1000">
                <a:latin typeface="Arial" charset="0"/>
              </a:rPr>
              <a:t>70</a:t>
            </a:r>
            <a:endParaRPr lang="en-US" sz="1000" baseline="30000">
              <a:latin typeface="Arial" charset="0"/>
            </a:endParaRPr>
          </a:p>
        </p:txBody>
      </p:sp>
      <p:sp>
        <p:nvSpPr>
          <p:cNvPr id="85089" name="Rectangle 97"/>
          <p:cNvSpPr>
            <a:spLocks noChangeArrowheads="1"/>
          </p:cNvSpPr>
          <p:nvPr/>
        </p:nvSpPr>
        <p:spPr bwMode="auto">
          <a:xfrm>
            <a:off x="7772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Lu</a:t>
            </a:r>
            <a:endParaRPr lang="en-US" sz="1000">
              <a:latin typeface="Arial" charset="0"/>
            </a:endParaRPr>
          </a:p>
          <a:p>
            <a:pPr algn="ctr"/>
            <a:endParaRPr lang="en-US" sz="1000">
              <a:latin typeface="Arial" charset="0"/>
            </a:endParaRPr>
          </a:p>
          <a:p>
            <a:pPr algn="ctr"/>
            <a:r>
              <a:rPr lang="en-US" sz="1000">
                <a:latin typeface="Arial" charset="0"/>
              </a:rPr>
              <a:t>71</a:t>
            </a:r>
            <a:endParaRPr lang="en-US" sz="1000" baseline="30000">
              <a:latin typeface="Arial" charset="0"/>
            </a:endParaRPr>
          </a:p>
        </p:txBody>
      </p:sp>
      <p:sp>
        <p:nvSpPr>
          <p:cNvPr id="85090" name="Rectangle 98"/>
          <p:cNvSpPr>
            <a:spLocks noChangeArrowheads="1"/>
          </p:cNvSpPr>
          <p:nvPr/>
        </p:nvSpPr>
        <p:spPr bwMode="auto">
          <a:xfrm>
            <a:off x="2819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Th</a:t>
            </a:r>
            <a:endParaRPr lang="en-US" sz="1000">
              <a:latin typeface="Arial" charset="0"/>
            </a:endParaRPr>
          </a:p>
          <a:p>
            <a:pPr algn="ctr"/>
            <a:endParaRPr lang="en-US" sz="1000">
              <a:latin typeface="Arial" charset="0"/>
            </a:endParaRPr>
          </a:p>
          <a:p>
            <a:pPr algn="ctr"/>
            <a:r>
              <a:rPr lang="en-US" sz="1000">
                <a:latin typeface="Arial" charset="0"/>
              </a:rPr>
              <a:t>90</a:t>
            </a:r>
            <a:endParaRPr lang="en-US" sz="1000" baseline="30000">
              <a:latin typeface="Arial" charset="0"/>
            </a:endParaRPr>
          </a:p>
        </p:txBody>
      </p:sp>
      <p:sp>
        <p:nvSpPr>
          <p:cNvPr id="85091" name="Rectangle 99"/>
          <p:cNvSpPr>
            <a:spLocks noChangeArrowheads="1"/>
          </p:cNvSpPr>
          <p:nvPr/>
        </p:nvSpPr>
        <p:spPr bwMode="auto">
          <a:xfrm>
            <a:off x="3200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Pa</a:t>
            </a:r>
            <a:endParaRPr lang="en-US" sz="1000">
              <a:latin typeface="Arial" charset="0"/>
            </a:endParaRPr>
          </a:p>
          <a:p>
            <a:pPr algn="ctr"/>
            <a:endParaRPr lang="en-US" sz="1000">
              <a:latin typeface="Arial" charset="0"/>
            </a:endParaRPr>
          </a:p>
          <a:p>
            <a:pPr algn="ctr"/>
            <a:r>
              <a:rPr lang="en-US" sz="1000">
                <a:latin typeface="Arial" charset="0"/>
              </a:rPr>
              <a:t>91</a:t>
            </a:r>
            <a:endParaRPr lang="en-US" sz="1000" baseline="30000">
              <a:latin typeface="Arial" charset="0"/>
            </a:endParaRPr>
          </a:p>
        </p:txBody>
      </p:sp>
      <p:sp>
        <p:nvSpPr>
          <p:cNvPr id="85092" name="Rectangle 100"/>
          <p:cNvSpPr>
            <a:spLocks noChangeArrowheads="1"/>
          </p:cNvSpPr>
          <p:nvPr/>
        </p:nvSpPr>
        <p:spPr bwMode="auto">
          <a:xfrm>
            <a:off x="3581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U</a:t>
            </a:r>
            <a:endParaRPr lang="en-US" sz="1000">
              <a:latin typeface="Arial" charset="0"/>
            </a:endParaRPr>
          </a:p>
          <a:p>
            <a:pPr algn="ctr"/>
            <a:endParaRPr lang="en-US" sz="1000">
              <a:latin typeface="Arial" charset="0"/>
            </a:endParaRPr>
          </a:p>
          <a:p>
            <a:pPr algn="ctr"/>
            <a:r>
              <a:rPr lang="en-US" sz="1000">
                <a:latin typeface="Arial" charset="0"/>
              </a:rPr>
              <a:t>92</a:t>
            </a:r>
            <a:endParaRPr lang="en-US" sz="1000" baseline="30000">
              <a:latin typeface="Arial" charset="0"/>
            </a:endParaRPr>
          </a:p>
        </p:txBody>
      </p:sp>
      <p:sp>
        <p:nvSpPr>
          <p:cNvPr id="85093" name="Rectangle 101"/>
          <p:cNvSpPr>
            <a:spLocks noChangeArrowheads="1"/>
          </p:cNvSpPr>
          <p:nvPr/>
        </p:nvSpPr>
        <p:spPr bwMode="auto">
          <a:xfrm>
            <a:off x="3962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Np</a:t>
            </a:r>
            <a:endParaRPr lang="en-US" sz="1000">
              <a:latin typeface="Arial" charset="0"/>
            </a:endParaRPr>
          </a:p>
          <a:p>
            <a:pPr algn="ctr"/>
            <a:endParaRPr lang="en-US" sz="1000">
              <a:latin typeface="Arial" charset="0"/>
            </a:endParaRPr>
          </a:p>
          <a:p>
            <a:pPr algn="ctr"/>
            <a:r>
              <a:rPr lang="en-US" sz="1000">
                <a:latin typeface="Arial" charset="0"/>
              </a:rPr>
              <a:t>93</a:t>
            </a:r>
            <a:endParaRPr lang="en-US" sz="1000" baseline="30000">
              <a:latin typeface="Arial" charset="0"/>
            </a:endParaRPr>
          </a:p>
        </p:txBody>
      </p:sp>
      <p:sp>
        <p:nvSpPr>
          <p:cNvPr id="85094" name="Rectangle 102"/>
          <p:cNvSpPr>
            <a:spLocks noChangeArrowheads="1"/>
          </p:cNvSpPr>
          <p:nvPr/>
        </p:nvSpPr>
        <p:spPr bwMode="auto">
          <a:xfrm>
            <a:off x="4343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Pu</a:t>
            </a:r>
            <a:endParaRPr lang="en-US" sz="1000">
              <a:latin typeface="Arial" charset="0"/>
            </a:endParaRPr>
          </a:p>
          <a:p>
            <a:pPr algn="ctr"/>
            <a:endParaRPr lang="en-US" sz="1000">
              <a:latin typeface="Arial" charset="0"/>
            </a:endParaRPr>
          </a:p>
          <a:p>
            <a:pPr algn="ctr"/>
            <a:r>
              <a:rPr lang="en-US" sz="1000">
                <a:latin typeface="Arial" charset="0"/>
              </a:rPr>
              <a:t>94</a:t>
            </a:r>
            <a:endParaRPr lang="en-US" sz="1000" baseline="30000">
              <a:latin typeface="Arial" charset="0"/>
            </a:endParaRPr>
          </a:p>
        </p:txBody>
      </p:sp>
      <p:sp>
        <p:nvSpPr>
          <p:cNvPr id="85095" name="Rectangle 103"/>
          <p:cNvSpPr>
            <a:spLocks noChangeArrowheads="1"/>
          </p:cNvSpPr>
          <p:nvPr/>
        </p:nvSpPr>
        <p:spPr bwMode="auto">
          <a:xfrm>
            <a:off x="4724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Am</a:t>
            </a:r>
            <a:endParaRPr lang="en-US" sz="1000">
              <a:latin typeface="Arial" charset="0"/>
            </a:endParaRPr>
          </a:p>
          <a:p>
            <a:pPr algn="ctr"/>
            <a:endParaRPr lang="en-US" sz="1000">
              <a:latin typeface="Arial" charset="0"/>
            </a:endParaRPr>
          </a:p>
          <a:p>
            <a:pPr algn="ctr"/>
            <a:r>
              <a:rPr lang="en-US" sz="1000">
                <a:latin typeface="Arial" charset="0"/>
              </a:rPr>
              <a:t>95</a:t>
            </a:r>
            <a:endParaRPr lang="en-US" sz="1000" baseline="30000">
              <a:latin typeface="Arial" charset="0"/>
            </a:endParaRPr>
          </a:p>
        </p:txBody>
      </p:sp>
      <p:sp>
        <p:nvSpPr>
          <p:cNvPr id="85096" name="Rectangle 104"/>
          <p:cNvSpPr>
            <a:spLocks noChangeArrowheads="1"/>
          </p:cNvSpPr>
          <p:nvPr/>
        </p:nvSpPr>
        <p:spPr bwMode="auto">
          <a:xfrm>
            <a:off x="5105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Cm</a:t>
            </a:r>
            <a:endParaRPr lang="en-US" sz="1000">
              <a:latin typeface="Arial" charset="0"/>
            </a:endParaRPr>
          </a:p>
          <a:p>
            <a:pPr algn="ctr"/>
            <a:endParaRPr lang="en-US" sz="1000">
              <a:latin typeface="Arial" charset="0"/>
            </a:endParaRPr>
          </a:p>
          <a:p>
            <a:pPr algn="ctr"/>
            <a:r>
              <a:rPr lang="en-US" sz="1000">
                <a:latin typeface="Arial" charset="0"/>
              </a:rPr>
              <a:t>96</a:t>
            </a:r>
            <a:endParaRPr lang="en-US" sz="1000" baseline="30000">
              <a:latin typeface="Arial" charset="0"/>
            </a:endParaRPr>
          </a:p>
        </p:txBody>
      </p:sp>
      <p:sp>
        <p:nvSpPr>
          <p:cNvPr id="85097" name="Rectangle 105"/>
          <p:cNvSpPr>
            <a:spLocks noChangeArrowheads="1"/>
          </p:cNvSpPr>
          <p:nvPr/>
        </p:nvSpPr>
        <p:spPr bwMode="auto">
          <a:xfrm>
            <a:off x="5486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Bk</a:t>
            </a:r>
            <a:endParaRPr lang="en-US" sz="1000">
              <a:latin typeface="Arial" charset="0"/>
            </a:endParaRPr>
          </a:p>
          <a:p>
            <a:pPr algn="ctr"/>
            <a:endParaRPr lang="en-US" sz="1000">
              <a:latin typeface="Arial" charset="0"/>
            </a:endParaRPr>
          </a:p>
          <a:p>
            <a:pPr algn="ctr"/>
            <a:r>
              <a:rPr lang="en-US" sz="1000">
                <a:latin typeface="Arial" charset="0"/>
              </a:rPr>
              <a:t>97</a:t>
            </a:r>
            <a:endParaRPr lang="en-US" sz="1000" baseline="30000">
              <a:latin typeface="Arial" charset="0"/>
            </a:endParaRPr>
          </a:p>
        </p:txBody>
      </p:sp>
      <p:sp>
        <p:nvSpPr>
          <p:cNvPr id="85098" name="Rectangle 106"/>
          <p:cNvSpPr>
            <a:spLocks noChangeArrowheads="1"/>
          </p:cNvSpPr>
          <p:nvPr/>
        </p:nvSpPr>
        <p:spPr bwMode="auto">
          <a:xfrm>
            <a:off x="5867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Cf</a:t>
            </a:r>
            <a:endParaRPr lang="en-US" sz="1000">
              <a:latin typeface="Arial" charset="0"/>
            </a:endParaRPr>
          </a:p>
          <a:p>
            <a:pPr algn="ctr"/>
            <a:endParaRPr lang="en-US" sz="1000">
              <a:latin typeface="Arial" charset="0"/>
            </a:endParaRPr>
          </a:p>
          <a:p>
            <a:pPr algn="ctr"/>
            <a:r>
              <a:rPr lang="en-US" sz="1000">
                <a:latin typeface="Arial" charset="0"/>
              </a:rPr>
              <a:t>98</a:t>
            </a:r>
            <a:endParaRPr lang="en-US" sz="1000" baseline="30000">
              <a:latin typeface="Arial" charset="0"/>
            </a:endParaRPr>
          </a:p>
        </p:txBody>
      </p:sp>
      <p:sp>
        <p:nvSpPr>
          <p:cNvPr id="85099" name="Rectangle 107"/>
          <p:cNvSpPr>
            <a:spLocks noChangeArrowheads="1"/>
          </p:cNvSpPr>
          <p:nvPr/>
        </p:nvSpPr>
        <p:spPr bwMode="auto">
          <a:xfrm>
            <a:off x="6248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Es</a:t>
            </a:r>
            <a:endParaRPr lang="en-US" sz="1000">
              <a:latin typeface="Arial" charset="0"/>
            </a:endParaRPr>
          </a:p>
          <a:p>
            <a:pPr algn="ctr"/>
            <a:endParaRPr lang="en-US" sz="1000">
              <a:latin typeface="Arial" charset="0"/>
            </a:endParaRPr>
          </a:p>
          <a:p>
            <a:pPr algn="ctr"/>
            <a:r>
              <a:rPr lang="en-US" sz="1000">
                <a:latin typeface="Arial" charset="0"/>
              </a:rPr>
              <a:t>99</a:t>
            </a:r>
            <a:endParaRPr lang="en-US" sz="1000" baseline="30000">
              <a:latin typeface="Arial" charset="0"/>
            </a:endParaRPr>
          </a:p>
        </p:txBody>
      </p:sp>
      <p:sp>
        <p:nvSpPr>
          <p:cNvPr id="85100" name="Rectangle 108"/>
          <p:cNvSpPr>
            <a:spLocks noChangeArrowheads="1"/>
          </p:cNvSpPr>
          <p:nvPr/>
        </p:nvSpPr>
        <p:spPr bwMode="auto">
          <a:xfrm>
            <a:off x="6629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Fm</a:t>
            </a:r>
            <a:endParaRPr lang="en-US" sz="1000">
              <a:latin typeface="Arial" charset="0"/>
            </a:endParaRPr>
          </a:p>
          <a:p>
            <a:pPr algn="ctr"/>
            <a:endParaRPr lang="en-US" sz="1000">
              <a:latin typeface="Arial" charset="0"/>
            </a:endParaRPr>
          </a:p>
          <a:p>
            <a:pPr algn="ctr"/>
            <a:r>
              <a:rPr lang="en-US" sz="1000">
                <a:latin typeface="Arial" charset="0"/>
              </a:rPr>
              <a:t>100</a:t>
            </a:r>
            <a:endParaRPr lang="en-US" sz="1000" baseline="30000">
              <a:latin typeface="Arial" charset="0"/>
            </a:endParaRPr>
          </a:p>
        </p:txBody>
      </p:sp>
      <p:sp>
        <p:nvSpPr>
          <p:cNvPr id="85101" name="Rectangle 109"/>
          <p:cNvSpPr>
            <a:spLocks noChangeArrowheads="1"/>
          </p:cNvSpPr>
          <p:nvPr/>
        </p:nvSpPr>
        <p:spPr bwMode="auto">
          <a:xfrm>
            <a:off x="7010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Md</a:t>
            </a:r>
            <a:endParaRPr lang="en-US" sz="1000">
              <a:latin typeface="Arial" charset="0"/>
            </a:endParaRPr>
          </a:p>
          <a:p>
            <a:pPr algn="ctr"/>
            <a:endParaRPr lang="en-US" sz="1000">
              <a:latin typeface="Arial" charset="0"/>
            </a:endParaRPr>
          </a:p>
          <a:p>
            <a:pPr algn="ctr"/>
            <a:r>
              <a:rPr lang="en-US" sz="1000">
                <a:latin typeface="Arial" charset="0"/>
              </a:rPr>
              <a:t>101</a:t>
            </a:r>
            <a:endParaRPr lang="en-US" sz="1000" baseline="30000">
              <a:latin typeface="Arial" charset="0"/>
            </a:endParaRPr>
          </a:p>
        </p:txBody>
      </p:sp>
      <p:sp>
        <p:nvSpPr>
          <p:cNvPr id="85102" name="Rectangle 110"/>
          <p:cNvSpPr>
            <a:spLocks noChangeArrowheads="1"/>
          </p:cNvSpPr>
          <p:nvPr/>
        </p:nvSpPr>
        <p:spPr bwMode="auto">
          <a:xfrm>
            <a:off x="7391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No</a:t>
            </a:r>
            <a:endParaRPr lang="en-US" sz="1000">
              <a:latin typeface="Arial" charset="0"/>
            </a:endParaRPr>
          </a:p>
          <a:p>
            <a:pPr algn="ctr"/>
            <a:endParaRPr lang="en-US" sz="1000">
              <a:latin typeface="Arial" charset="0"/>
            </a:endParaRPr>
          </a:p>
          <a:p>
            <a:pPr algn="ctr"/>
            <a:r>
              <a:rPr lang="en-US" sz="1000">
                <a:latin typeface="Arial" charset="0"/>
              </a:rPr>
              <a:t>102</a:t>
            </a:r>
            <a:endParaRPr lang="en-US" sz="1000" baseline="30000">
              <a:latin typeface="Arial" charset="0"/>
            </a:endParaRPr>
          </a:p>
        </p:txBody>
      </p:sp>
      <p:sp>
        <p:nvSpPr>
          <p:cNvPr id="85103" name="Rectangle 111"/>
          <p:cNvSpPr>
            <a:spLocks noChangeArrowheads="1"/>
          </p:cNvSpPr>
          <p:nvPr/>
        </p:nvSpPr>
        <p:spPr bwMode="auto">
          <a:xfrm>
            <a:off x="7772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Lr</a:t>
            </a:r>
            <a:endParaRPr lang="en-US" sz="1000">
              <a:latin typeface="Arial" charset="0"/>
            </a:endParaRPr>
          </a:p>
          <a:p>
            <a:pPr algn="ctr"/>
            <a:endParaRPr lang="en-US" sz="1000">
              <a:latin typeface="Arial" charset="0"/>
            </a:endParaRPr>
          </a:p>
          <a:p>
            <a:pPr algn="ctr"/>
            <a:r>
              <a:rPr lang="en-US" sz="1000">
                <a:latin typeface="Arial" charset="0"/>
              </a:rPr>
              <a:t>103</a:t>
            </a:r>
            <a:endParaRPr lang="en-US" sz="1000" baseline="30000">
              <a:latin typeface="Arial" charset="0"/>
            </a:endParaRPr>
          </a:p>
        </p:txBody>
      </p:sp>
      <p:sp>
        <p:nvSpPr>
          <p:cNvPr id="85104" name="Rectangle 112"/>
          <p:cNvSpPr>
            <a:spLocks noChangeArrowheads="1"/>
          </p:cNvSpPr>
          <p:nvPr/>
        </p:nvSpPr>
        <p:spPr bwMode="auto">
          <a:xfrm>
            <a:off x="2438400" y="56388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La</a:t>
            </a:r>
            <a:endParaRPr lang="en-US" sz="1000">
              <a:latin typeface="Arial" charset="0"/>
            </a:endParaRPr>
          </a:p>
          <a:p>
            <a:pPr algn="ctr"/>
            <a:endParaRPr lang="en-US" sz="1000">
              <a:latin typeface="Arial" charset="0"/>
            </a:endParaRPr>
          </a:p>
          <a:p>
            <a:pPr algn="ctr"/>
            <a:r>
              <a:rPr lang="en-US" sz="1000">
                <a:latin typeface="Arial" charset="0"/>
              </a:rPr>
              <a:t>57</a:t>
            </a:r>
            <a:endParaRPr lang="en-US" sz="1000" baseline="30000">
              <a:latin typeface="Arial" charset="0"/>
            </a:endParaRPr>
          </a:p>
        </p:txBody>
      </p:sp>
      <p:sp>
        <p:nvSpPr>
          <p:cNvPr id="85105" name="Rectangle 113"/>
          <p:cNvSpPr>
            <a:spLocks noChangeArrowheads="1"/>
          </p:cNvSpPr>
          <p:nvPr/>
        </p:nvSpPr>
        <p:spPr bwMode="auto">
          <a:xfrm>
            <a:off x="2438400" y="6172200"/>
            <a:ext cx="381000" cy="533400"/>
          </a:xfrm>
          <a:prstGeom prst="rect">
            <a:avLst/>
          </a:prstGeom>
          <a:noFill/>
          <a:ln w="9525">
            <a:solidFill>
              <a:schemeClr val="tx1"/>
            </a:solidFill>
            <a:miter lim="800000"/>
            <a:headEnd/>
            <a:tailEnd/>
          </a:ln>
        </p:spPr>
        <p:txBody>
          <a:bodyPr wrap="none" anchor="ctr"/>
          <a:lstStyle/>
          <a:p>
            <a:pPr algn="ctr"/>
            <a:r>
              <a:rPr lang="en-US" sz="1400" b="1">
                <a:latin typeface="Arial" charset="0"/>
              </a:rPr>
              <a:t>Ac</a:t>
            </a:r>
            <a:endParaRPr lang="en-US" sz="1000">
              <a:latin typeface="Arial" charset="0"/>
            </a:endParaRPr>
          </a:p>
          <a:p>
            <a:pPr algn="ctr"/>
            <a:endParaRPr lang="en-US" sz="1000">
              <a:latin typeface="Arial" charset="0"/>
            </a:endParaRPr>
          </a:p>
          <a:p>
            <a:pPr algn="ctr"/>
            <a:r>
              <a:rPr lang="en-US" sz="1000">
                <a:latin typeface="Arial" charset="0"/>
              </a:rPr>
              <a:t>89</a:t>
            </a:r>
            <a:endParaRPr lang="en-US" sz="1000" baseline="30000">
              <a:latin typeface="Arial" charset="0"/>
            </a:endParaRPr>
          </a:p>
        </p:txBody>
      </p:sp>
      <p:sp>
        <p:nvSpPr>
          <p:cNvPr id="85106" name="Text Box 114"/>
          <p:cNvSpPr txBox="1">
            <a:spLocks noChangeArrowheads="1"/>
          </p:cNvSpPr>
          <p:nvPr/>
        </p:nvSpPr>
        <p:spPr bwMode="auto">
          <a:xfrm>
            <a:off x="974725" y="1557338"/>
            <a:ext cx="268288" cy="274637"/>
          </a:xfrm>
          <a:prstGeom prst="rect">
            <a:avLst/>
          </a:prstGeom>
          <a:noFill/>
          <a:ln w="9525">
            <a:noFill/>
            <a:miter lim="800000"/>
            <a:headEnd/>
            <a:tailEnd/>
          </a:ln>
        </p:spPr>
        <p:txBody>
          <a:bodyPr wrap="none">
            <a:spAutoFit/>
          </a:bodyPr>
          <a:lstStyle/>
          <a:p>
            <a:r>
              <a:rPr lang="en-US" sz="1200" b="1">
                <a:latin typeface="Arial" charset="0"/>
              </a:rPr>
              <a:t>1</a:t>
            </a:r>
          </a:p>
        </p:txBody>
      </p:sp>
      <p:sp>
        <p:nvSpPr>
          <p:cNvPr id="85107" name="Text Box 115"/>
          <p:cNvSpPr txBox="1">
            <a:spLocks noChangeArrowheads="1"/>
          </p:cNvSpPr>
          <p:nvPr/>
        </p:nvSpPr>
        <p:spPr bwMode="auto">
          <a:xfrm>
            <a:off x="974725" y="2090738"/>
            <a:ext cx="268288" cy="274637"/>
          </a:xfrm>
          <a:prstGeom prst="rect">
            <a:avLst/>
          </a:prstGeom>
          <a:noFill/>
          <a:ln w="9525">
            <a:noFill/>
            <a:miter lim="800000"/>
            <a:headEnd/>
            <a:tailEnd/>
          </a:ln>
        </p:spPr>
        <p:txBody>
          <a:bodyPr wrap="none">
            <a:spAutoFit/>
          </a:bodyPr>
          <a:lstStyle/>
          <a:p>
            <a:r>
              <a:rPr lang="en-US" sz="1200" b="1">
                <a:latin typeface="Arial" charset="0"/>
              </a:rPr>
              <a:t>2</a:t>
            </a:r>
          </a:p>
        </p:txBody>
      </p:sp>
      <p:sp>
        <p:nvSpPr>
          <p:cNvPr id="85108" name="Text Box 116"/>
          <p:cNvSpPr txBox="1">
            <a:spLocks noChangeArrowheads="1"/>
          </p:cNvSpPr>
          <p:nvPr/>
        </p:nvSpPr>
        <p:spPr bwMode="auto">
          <a:xfrm>
            <a:off x="974725" y="2624138"/>
            <a:ext cx="268288" cy="274637"/>
          </a:xfrm>
          <a:prstGeom prst="rect">
            <a:avLst/>
          </a:prstGeom>
          <a:noFill/>
          <a:ln w="9525">
            <a:noFill/>
            <a:miter lim="800000"/>
            <a:headEnd/>
            <a:tailEnd/>
          </a:ln>
        </p:spPr>
        <p:txBody>
          <a:bodyPr wrap="none">
            <a:spAutoFit/>
          </a:bodyPr>
          <a:lstStyle/>
          <a:p>
            <a:r>
              <a:rPr lang="en-US" sz="1200" b="1">
                <a:latin typeface="Arial" charset="0"/>
              </a:rPr>
              <a:t>3</a:t>
            </a:r>
          </a:p>
        </p:txBody>
      </p:sp>
      <p:sp>
        <p:nvSpPr>
          <p:cNvPr id="85109" name="Text Box 117"/>
          <p:cNvSpPr txBox="1">
            <a:spLocks noChangeArrowheads="1"/>
          </p:cNvSpPr>
          <p:nvPr/>
        </p:nvSpPr>
        <p:spPr bwMode="auto">
          <a:xfrm>
            <a:off x="974725" y="3157538"/>
            <a:ext cx="268288" cy="274637"/>
          </a:xfrm>
          <a:prstGeom prst="rect">
            <a:avLst/>
          </a:prstGeom>
          <a:noFill/>
          <a:ln w="9525">
            <a:noFill/>
            <a:miter lim="800000"/>
            <a:headEnd/>
            <a:tailEnd/>
          </a:ln>
        </p:spPr>
        <p:txBody>
          <a:bodyPr wrap="none">
            <a:spAutoFit/>
          </a:bodyPr>
          <a:lstStyle/>
          <a:p>
            <a:r>
              <a:rPr lang="en-US" sz="1200" b="1">
                <a:latin typeface="Arial" charset="0"/>
              </a:rPr>
              <a:t>4</a:t>
            </a:r>
          </a:p>
        </p:txBody>
      </p:sp>
      <p:sp>
        <p:nvSpPr>
          <p:cNvPr id="85110" name="Text Box 118"/>
          <p:cNvSpPr txBox="1">
            <a:spLocks noChangeArrowheads="1"/>
          </p:cNvSpPr>
          <p:nvPr/>
        </p:nvSpPr>
        <p:spPr bwMode="auto">
          <a:xfrm>
            <a:off x="974725" y="3690938"/>
            <a:ext cx="268288" cy="274637"/>
          </a:xfrm>
          <a:prstGeom prst="rect">
            <a:avLst/>
          </a:prstGeom>
          <a:noFill/>
          <a:ln w="9525">
            <a:noFill/>
            <a:miter lim="800000"/>
            <a:headEnd/>
            <a:tailEnd/>
          </a:ln>
        </p:spPr>
        <p:txBody>
          <a:bodyPr wrap="none">
            <a:spAutoFit/>
          </a:bodyPr>
          <a:lstStyle/>
          <a:p>
            <a:r>
              <a:rPr lang="en-US" sz="1200" b="1">
                <a:latin typeface="Arial" charset="0"/>
              </a:rPr>
              <a:t>5</a:t>
            </a:r>
          </a:p>
        </p:txBody>
      </p:sp>
      <p:sp>
        <p:nvSpPr>
          <p:cNvPr id="85111" name="Text Box 119"/>
          <p:cNvSpPr txBox="1">
            <a:spLocks noChangeArrowheads="1"/>
          </p:cNvSpPr>
          <p:nvPr/>
        </p:nvSpPr>
        <p:spPr bwMode="auto">
          <a:xfrm>
            <a:off x="974725" y="4224338"/>
            <a:ext cx="268288" cy="274637"/>
          </a:xfrm>
          <a:prstGeom prst="rect">
            <a:avLst/>
          </a:prstGeom>
          <a:noFill/>
          <a:ln w="9525">
            <a:noFill/>
            <a:miter lim="800000"/>
            <a:headEnd/>
            <a:tailEnd/>
          </a:ln>
        </p:spPr>
        <p:txBody>
          <a:bodyPr wrap="none">
            <a:spAutoFit/>
          </a:bodyPr>
          <a:lstStyle/>
          <a:p>
            <a:r>
              <a:rPr lang="en-US" sz="1200" b="1">
                <a:latin typeface="Arial" charset="0"/>
              </a:rPr>
              <a:t>6</a:t>
            </a:r>
          </a:p>
        </p:txBody>
      </p:sp>
      <p:sp>
        <p:nvSpPr>
          <p:cNvPr id="85112" name="Text Box 120"/>
          <p:cNvSpPr txBox="1">
            <a:spLocks noChangeArrowheads="1"/>
          </p:cNvSpPr>
          <p:nvPr/>
        </p:nvSpPr>
        <p:spPr bwMode="auto">
          <a:xfrm>
            <a:off x="974725" y="4757738"/>
            <a:ext cx="268288" cy="274637"/>
          </a:xfrm>
          <a:prstGeom prst="rect">
            <a:avLst/>
          </a:prstGeom>
          <a:noFill/>
          <a:ln w="9525">
            <a:noFill/>
            <a:miter lim="800000"/>
            <a:headEnd/>
            <a:tailEnd/>
          </a:ln>
        </p:spPr>
        <p:txBody>
          <a:bodyPr wrap="none">
            <a:spAutoFit/>
          </a:bodyPr>
          <a:lstStyle/>
          <a:p>
            <a:r>
              <a:rPr lang="en-US" sz="1200" b="1">
                <a:latin typeface="Arial" charset="0"/>
              </a:rPr>
              <a:t>7</a:t>
            </a:r>
          </a:p>
        </p:txBody>
      </p:sp>
      <p:sp>
        <p:nvSpPr>
          <p:cNvPr id="85113" name="Text Box 121"/>
          <p:cNvSpPr txBox="1">
            <a:spLocks noChangeArrowheads="1"/>
          </p:cNvSpPr>
          <p:nvPr/>
        </p:nvSpPr>
        <p:spPr bwMode="auto">
          <a:xfrm>
            <a:off x="2117725" y="4222750"/>
            <a:ext cx="260350" cy="274638"/>
          </a:xfrm>
          <a:prstGeom prst="rect">
            <a:avLst/>
          </a:prstGeom>
          <a:noFill/>
          <a:ln w="9525">
            <a:noFill/>
            <a:miter lim="800000"/>
            <a:headEnd/>
            <a:tailEnd/>
          </a:ln>
        </p:spPr>
        <p:txBody>
          <a:bodyPr wrap="none">
            <a:spAutoFit/>
          </a:bodyPr>
          <a:lstStyle/>
          <a:p>
            <a:r>
              <a:rPr lang="en-US" sz="1200">
                <a:latin typeface="Symbol" pitchFamily="18" charset="2"/>
              </a:rPr>
              <a:t>*</a:t>
            </a:r>
          </a:p>
        </p:txBody>
      </p:sp>
      <p:sp>
        <p:nvSpPr>
          <p:cNvPr id="85114" name="Text Box 122"/>
          <p:cNvSpPr txBox="1">
            <a:spLocks noChangeArrowheads="1"/>
          </p:cNvSpPr>
          <p:nvPr/>
        </p:nvSpPr>
        <p:spPr bwMode="auto">
          <a:xfrm>
            <a:off x="2117725" y="4756150"/>
            <a:ext cx="301625" cy="274638"/>
          </a:xfrm>
          <a:prstGeom prst="rect">
            <a:avLst/>
          </a:prstGeom>
          <a:noFill/>
          <a:ln w="9525">
            <a:noFill/>
            <a:miter lim="800000"/>
            <a:headEnd/>
            <a:tailEnd/>
          </a:ln>
        </p:spPr>
        <p:txBody>
          <a:bodyPr wrap="none">
            <a:spAutoFit/>
          </a:bodyPr>
          <a:lstStyle/>
          <a:p>
            <a:r>
              <a:rPr lang="en-US" sz="1200" b="1">
                <a:latin typeface="Symbol" pitchFamily="18" charset="2"/>
              </a:rPr>
              <a:t>W</a:t>
            </a:r>
          </a:p>
        </p:txBody>
      </p:sp>
      <p:sp>
        <p:nvSpPr>
          <p:cNvPr id="85115" name="Text Box 123"/>
          <p:cNvSpPr txBox="1">
            <a:spLocks noChangeArrowheads="1"/>
          </p:cNvSpPr>
          <p:nvPr/>
        </p:nvSpPr>
        <p:spPr bwMode="auto">
          <a:xfrm>
            <a:off x="2117725" y="6357938"/>
            <a:ext cx="184150" cy="274637"/>
          </a:xfrm>
          <a:prstGeom prst="rect">
            <a:avLst/>
          </a:prstGeom>
          <a:noFill/>
          <a:ln w="9525">
            <a:noFill/>
            <a:miter lim="800000"/>
            <a:headEnd/>
            <a:tailEnd/>
          </a:ln>
        </p:spPr>
        <p:txBody>
          <a:bodyPr wrap="none">
            <a:spAutoFit/>
          </a:bodyPr>
          <a:lstStyle/>
          <a:p>
            <a:endParaRPr lang="en-US" sz="1200">
              <a:latin typeface="Arial" charset="0"/>
            </a:endParaRPr>
          </a:p>
        </p:txBody>
      </p:sp>
      <p:sp>
        <p:nvSpPr>
          <p:cNvPr id="85116" name="Rectangle 125"/>
          <p:cNvSpPr>
            <a:spLocks noChangeArrowheads="1"/>
          </p:cNvSpPr>
          <p:nvPr/>
        </p:nvSpPr>
        <p:spPr bwMode="auto">
          <a:xfrm>
            <a:off x="3276600" y="828675"/>
            <a:ext cx="219075" cy="219075"/>
          </a:xfrm>
          <a:prstGeom prst="rect">
            <a:avLst/>
          </a:prstGeom>
          <a:solidFill>
            <a:srgbClr val="FF0000">
              <a:alpha val="50195"/>
            </a:srgbClr>
          </a:solidFill>
          <a:ln w="9525">
            <a:solidFill>
              <a:schemeClr val="tx1"/>
            </a:solidFill>
            <a:miter lim="800000"/>
            <a:headEnd/>
            <a:tailEnd/>
          </a:ln>
        </p:spPr>
        <p:txBody>
          <a:bodyPr wrap="none" anchor="ctr"/>
          <a:lstStyle/>
          <a:p>
            <a:endParaRPr lang="en-US"/>
          </a:p>
        </p:txBody>
      </p:sp>
      <p:sp>
        <p:nvSpPr>
          <p:cNvPr id="85117" name="Rectangle 126"/>
          <p:cNvSpPr>
            <a:spLocks noChangeArrowheads="1"/>
          </p:cNvSpPr>
          <p:nvPr/>
        </p:nvSpPr>
        <p:spPr bwMode="auto">
          <a:xfrm>
            <a:off x="3286125" y="1133475"/>
            <a:ext cx="219075" cy="219075"/>
          </a:xfrm>
          <a:prstGeom prst="rect">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85118" name="Rectangle 127"/>
          <p:cNvSpPr>
            <a:spLocks noChangeArrowheads="1"/>
          </p:cNvSpPr>
          <p:nvPr/>
        </p:nvSpPr>
        <p:spPr bwMode="auto">
          <a:xfrm>
            <a:off x="3286125" y="1457325"/>
            <a:ext cx="219075" cy="219075"/>
          </a:xfrm>
          <a:prstGeom prst="rect">
            <a:avLst/>
          </a:prstGeom>
          <a:solidFill>
            <a:srgbClr val="0000FF">
              <a:alpha val="50195"/>
            </a:srgbClr>
          </a:solidFill>
          <a:ln w="9525">
            <a:solidFill>
              <a:schemeClr val="tx1"/>
            </a:solidFill>
            <a:miter lim="800000"/>
            <a:headEnd/>
            <a:tailEnd/>
          </a:ln>
        </p:spPr>
        <p:txBody>
          <a:bodyPr wrap="none" anchor="ctr"/>
          <a:lstStyle/>
          <a:p>
            <a:endParaRPr lang="en-US"/>
          </a:p>
        </p:txBody>
      </p:sp>
      <p:sp>
        <p:nvSpPr>
          <p:cNvPr id="85119" name="Text Box 128"/>
          <p:cNvSpPr txBox="1">
            <a:spLocks noChangeArrowheads="1"/>
          </p:cNvSpPr>
          <p:nvPr/>
        </p:nvSpPr>
        <p:spPr bwMode="auto">
          <a:xfrm>
            <a:off x="3546475" y="750888"/>
            <a:ext cx="2381250" cy="366712"/>
          </a:xfrm>
          <a:prstGeom prst="rect">
            <a:avLst/>
          </a:prstGeom>
          <a:noFill/>
          <a:ln w="9525">
            <a:noFill/>
            <a:miter lim="800000"/>
            <a:headEnd/>
            <a:tailEnd/>
          </a:ln>
        </p:spPr>
        <p:txBody>
          <a:bodyPr wrap="none">
            <a:spAutoFit/>
          </a:bodyPr>
          <a:lstStyle/>
          <a:p>
            <a:r>
              <a:rPr lang="en-US" sz="1800">
                <a:latin typeface="Arial" charset="0"/>
              </a:rPr>
              <a:t>Single-charge cations</a:t>
            </a:r>
          </a:p>
        </p:txBody>
      </p:sp>
      <p:sp>
        <p:nvSpPr>
          <p:cNvPr id="85120" name="Text Box 129"/>
          <p:cNvSpPr txBox="1">
            <a:spLocks noChangeArrowheads="1"/>
          </p:cNvSpPr>
          <p:nvPr/>
        </p:nvSpPr>
        <p:spPr bwMode="auto">
          <a:xfrm>
            <a:off x="3546475" y="1055688"/>
            <a:ext cx="2533650" cy="366712"/>
          </a:xfrm>
          <a:prstGeom prst="rect">
            <a:avLst/>
          </a:prstGeom>
          <a:noFill/>
          <a:ln w="9525">
            <a:noFill/>
            <a:miter lim="800000"/>
            <a:headEnd/>
            <a:tailEnd/>
          </a:ln>
        </p:spPr>
        <p:txBody>
          <a:bodyPr wrap="none">
            <a:spAutoFit/>
          </a:bodyPr>
          <a:lstStyle/>
          <a:p>
            <a:r>
              <a:rPr lang="en-US" sz="1800">
                <a:latin typeface="Arial" charset="0"/>
              </a:rPr>
              <a:t>Multiple-charge cations</a:t>
            </a:r>
          </a:p>
        </p:txBody>
      </p:sp>
      <p:sp>
        <p:nvSpPr>
          <p:cNvPr id="85121" name="Text Box 130"/>
          <p:cNvSpPr txBox="1">
            <a:spLocks noChangeArrowheads="1"/>
          </p:cNvSpPr>
          <p:nvPr/>
        </p:nvSpPr>
        <p:spPr bwMode="auto">
          <a:xfrm>
            <a:off x="3546475" y="1379538"/>
            <a:ext cx="1936750" cy="366712"/>
          </a:xfrm>
          <a:prstGeom prst="rect">
            <a:avLst/>
          </a:prstGeom>
          <a:noFill/>
          <a:ln w="9525">
            <a:noFill/>
            <a:miter lim="800000"/>
            <a:headEnd/>
            <a:tailEnd/>
          </a:ln>
        </p:spPr>
        <p:txBody>
          <a:bodyPr wrap="none">
            <a:spAutoFit/>
          </a:bodyPr>
          <a:lstStyle/>
          <a:p>
            <a:r>
              <a:rPr lang="en-US" sz="1800">
                <a:latin typeface="Arial" charset="0"/>
              </a:rPr>
              <a:t>Elemental anions</a:t>
            </a:r>
          </a:p>
        </p:txBody>
      </p:sp>
      <p:sp>
        <p:nvSpPr>
          <p:cNvPr id="85122" name="Text Box 131"/>
          <p:cNvSpPr txBox="1">
            <a:spLocks noChangeArrowheads="1"/>
          </p:cNvSpPr>
          <p:nvPr/>
        </p:nvSpPr>
        <p:spPr bwMode="auto">
          <a:xfrm>
            <a:off x="1298575" y="1106488"/>
            <a:ext cx="385763" cy="304800"/>
          </a:xfrm>
          <a:prstGeom prst="rect">
            <a:avLst/>
          </a:prstGeom>
          <a:noFill/>
          <a:ln w="9525">
            <a:noFill/>
            <a:miter lim="800000"/>
            <a:headEnd/>
            <a:tailEnd/>
          </a:ln>
        </p:spPr>
        <p:txBody>
          <a:bodyPr wrap="none">
            <a:spAutoFit/>
          </a:bodyPr>
          <a:lstStyle/>
          <a:p>
            <a:r>
              <a:rPr lang="en-US" sz="1400">
                <a:latin typeface="Arial" charset="0"/>
              </a:rPr>
              <a:t>1+</a:t>
            </a:r>
          </a:p>
        </p:txBody>
      </p:sp>
      <p:sp>
        <p:nvSpPr>
          <p:cNvPr id="85123" name="Text Box 132"/>
          <p:cNvSpPr txBox="1">
            <a:spLocks noChangeArrowheads="1"/>
          </p:cNvSpPr>
          <p:nvPr/>
        </p:nvSpPr>
        <p:spPr bwMode="auto">
          <a:xfrm>
            <a:off x="1679575" y="1639888"/>
            <a:ext cx="385763" cy="304800"/>
          </a:xfrm>
          <a:prstGeom prst="rect">
            <a:avLst/>
          </a:prstGeom>
          <a:noFill/>
          <a:ln w="9525">
            <a:noFill/>
            <a:miter lim="800000"/>
            <a:headEnd/>
            <a:tailEnd/>
          </a:ln>
        </p:spPr>
        <p:txBody>
          <a:bodyPr wrap="none">
            <a:spAutoFit/>
          </a:bodyPr>
          <a:lstStyle/>
          <a:p>
            <a:r>
              <a:rPr lang="en-US" sz="1400">
                <a:latin typeface="Arial" charset="0"/>
              </a:rPr>
              <a:t>2+</a:t>
            </a:r>
          </a:p>
        </p:txBody>
      </p:sp>
      <p:sp>
        <p:nvSpPr>
          <p:cNvPr id="85124" name="Text Box 133"/>
          <p:cNvSpPr txBox="1">
            <a:spLocks noChangeArrowheads="1"/>
          </p:cNvSpPr>
          <p:nvPr/>
        </p:nvSpPr>
        <p:spPr bwMode="auto">
          <a:xfrm>
            <a:off x="5099050" y="2706688"/>
            <a:ext cx="385763" cy="304800"/>
          </a:xfrm>
          <a:prstGeom prst="rect">
            <a:avLst/>
          </a:prstGeom>
          <a:noFill/>
          <a:ln w="9525">
            <a:noFill/>
            <a:miter lim="800000"/>
            <a:headEnd/>
            <a:tailEnd/>
          </a:ln>
        </p:spPr>
        <p:txBody>
          <a:bodyPr wrap="none">
            <a:spAutoFit/>
          </a:bodyPr>
          <a:lstStyle/>
          <a:p>
            <a:r>
              <a:rPr lang="en-US" sz="1400">
                <a:latin typeface="Arial" charset="0"/>
              </a:rPr>
              <a:t>1+</a:t>
            </a:r>
          </a:p>
        </p:txBody>
      </p:sp>
      <p:sp>
        <p:nvSpPr>
          <p:cNvPr id="85125" name="Text Box 134"/>
          <p:cNvSpPr txBox="1">
            <a:spLocks noChangeArrowheads="1"/>
          </p:cNvSpPr>
          <p:nvPr/>
        </p:nvSpPr>
        <p:spPr bwMode="auto">
          <a:xfrm>
            <a:off x="5480050" y="2706688"/>
            <a:ext cx="385763" cy="304800"/>
          </a:xfrm>
          <a:prstGeom prst="rect">
            <a:avLst/>
          </a:prstGeom>
          <a:noFill/>
          <a:ln w="9525">
            <a:noFill/>
            <a:miter lim="800000"/>
            <a:headEnd/>
            <a:tailEnd/>
          </a:ln>
        </p:spPr>
        <p:txBody>
          <a:bodyPr wrap="none">
            <a:spAutoFit/>
          </a:bodyPr>
          <a:lstStyle/>
          <a:p>
            <a:r>
              <a:rPr lang="en-US" sz="1400">
                <a:latin typeface="Arial" charset="0"/>
              </a:rPr>
              <a:t>2+</a:t>
            </a:r>
          </a:p>
        </p:txBody>
      </p:sp>
      <p:sp>
        <p:nvSpPr>
          <p:cNvPr id="85126" name="Text Box 135"/>
          <p:cNvSpPr txBox="1">
            <a:spLocks noChangeArrowheads="1"/>
          </p:cNvSpPr>
          <p:nvPr/>
        </p:nvSpPr>
        <p:spPr bwMode="auto">
          <a:xfrm>
            <a:off x="5861050" y="1639888"/>
            <a:ext cx="385763" cy="304800"/>
          </a:xfrm>
          <a:prstGeom prst="rect">
            <a:avLst/>
          </a:prstGeom>
          <a:noFill/>
          <a:ln w="9525">
            <a:noFill/>
            <a:miter lim="800000"/>
            <a:headEnd/>
            <a:tailEnd/>
          </a:ln>
        </p:spPr>
        <p:txBody>
          <a:bodyPr wrap="none">
            <a:spAutoFit/>
          </a:bodyPr>
          <a:lstStyle/>
          <a:p>
            <a:r>
              <a:rPr lang="en-US" sz="1400">
                <a:latin typeface="Arial" charset="0"/>
              </a:rPr>
              <a:t>3+</a:t>
            </a:r>
          </a:p>
        </p:txBody>
      </p:sp>
      <p:sp>
        <p:nvSpPr>
          <p:cNvPr id="85127" name="Text Box 136"/>
          <p:cNvSpPr txBox="1">
            <a:spLocks noChangeArrowheads="1"/>
          </p:cNvSpPr>
          <p:nvPr/>
        </p:nvSpPr>
        <p:spPr bwMode="auto">
          <a:xfrm>
            <a:off x="7413625" y="1639888"/>
            <a:ext cx="341313" cy="304800"/>
          </a:xfrm>
          <a:prstGeom prst="rect">
            <a:avLst/>
          </a:prstGeom>
          <a:noFill/>
          <a:ln w="9525">
            <a:noFill/>
            <a:miter lim="800000"/>
            <a:headEnd/>
            <a:tailEnd/>
          </a:ln>
        </p:spPr>
        <p:txBody>
          <a:bodyPr wrap="none">
            <a:spAutoFit/>
          </a:bodyPr>
          <a:lstStyle/>
          <a:p>
            <a:r>
              <a:rPr lang="en-US" sz="1400">
                <a:latin typeface="Arial" charset="0"/>
              </a:rPr>
              <a:t>1-</a:t>
            </a:r>
          </a:p>
        </p:txBody>
      </p:sp>
      <p:sp>
        <p:nvSpPr>
          <p:cNvPr id="85128" name="Text Box 137"/>
          <p:cNvSpPr txBox="1">
            <a:spLocks noChangeArrowheads="1"/>
          </p:cNvSpPr>
          <p:nvPr/>
        </p:nvSpPr>
        <p:spPr bwMode="auto">
          <a:xfrm>
            <a:off x="7032625" y="1639888"/>
            <a:ext cx="341313" cy="304800"/>
          </a:xfrm>
          <a:prstGeom prst="rect">
            <a:avLst/>
          </a:prstGeom>
          <a:noFill/>
          <a:ln w="9525">
            <a:noFill/>
            <a:miter lim="800000"/>
            <a:headEnd/>
            <a:tailEnd/>
          </a:ln>
        </p:spPr>
        <p:txBody>
          <a:bodyPr wrap="none">
            <a:spAutoFit/>
          </a:bodyPr>
          <a:lstStyle/>
          <a:p>
            <a:r>
              <a:rPr lang="en-US" sz="1400">
                <a:latin typeface="Arial" charset="0"/>
              </a:rPr>
              <a:t>2-</a:t>
            </a:r>
          </a:p>
        </p:txBody>
      </p:sp>
      <p:sp>
        <p:nvSpPr>
          <p:cNvPr id="85129" name="Text Box 138"/>
          <p:cNvSpPr txBox="1">
            <a:spLocks noChangeArrowheads="1"/>
          </p:cNvSpPr>
          <p:nvPr/>
        </p:nvSpPr>
        <p:spPr bwMode="auto">
          <a:xfrm>
            <a:off x="6651625" y="1639888"/>
            <a:ext cx="341313" cy="304800"/>
          </a:xfrm>
          <a:prstGeom prst="rect">
            <a:avLst/>
          </a:prstGeom>
          <a:noFill/>
          <a:ln w="9525">
            <a:noFill/>
            <a:miter lim="800000"/>
            <a:headEnd/>
            <a:tailEnd/>
          </a:ln>
        </p:spPr>
        <p:txBody>
          <a:bodyPr wrap="none">
            <a:spAutoFit/>
          </a:bodyPr>
          <a:lstStyle/>
          <a:p>
            <a:r>
              <a:rPr lang="en-US" sz="1400">
                <a:latin typeface="Arial" charset="0"/>
              </a:rPr>
              <a:t>3-</a:t>
            </a:r>
          </a:p>
        </p:txBody>
      </p:sp>
      <p:sp>
        <p:nvSpPr>
          <p:cNvPr id="85130" name="AutoShape 139">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21708" name="Document">
            <a:hlinkClick r:id="rId4" action="ppaction://hlinkfile" tooltip="Periodic Table (with oxidation states)"/>
          </p:cNvPr>
          <p:cNvSpPr>
            <a:spLocks noChangeAspect="1" noEditPoints="1" noChangeArrowheads="1"/>
          </p:cNvSpPr>
          <p:nvPr/>
        </p:nvSpPr>
        <p:spPr bwMode="auto">
          <a:xfrm>
            <a:off x="8305800" y="142875"/>
            <a:ext cx="676275" cy="90487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defRPr/>
            </a:pPr>
            <a:endParaRPr lang="en-US" sz="800">
              <a:latin typeface="Arial" charset="0"/>
            </a:endParaRPr>
          </a:p>
          <a:p>
            <a:pPr algn="ctr">
              <a:defRPr/>
            </a:pPr>
            <a:r>
              <a:rPr lang="en-US" sz="800">
                <a:latin typeface="Arial" charset="0"/>
              </a:rPr>
              <a:t>Periodic Table with charges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1708"/>
                                        </p:tgtEl>
                                        <p:attrNameLst>
                                          <p:attrName>style.visibility</p:attrName>
                                        </p:attrNameLst>
                                      </p:cBhvr>
                                      <p:to>
                                        <p:strVal val="visible"/>
                                      </p:to>
                                    </p:set>
                                    <p:anim calcmode="lin" valueType="num">
                                      <p:cBhvr>
                                        <p:cTn id="7" dur="500" fill="hold"/>
                                        <p:tgtEl>
                                          <p:spTgt spid="621708"/>
                                        </p:tgtEl>
                                        <p:attrNameLst>
                                          <p:attrName>ppt_w</p:attrName>
                                        </p:attrNameLst>
                                      </p:cBhvr>
                                      <p:tavLst>
                                        <p:tav tm="0">
                                          <p:val>
                                            <p:fltVal val="0"/>
                                          </p:val>
                                        </p:tav>
                                        <p:tav tm="100000">
                                          <p:val>
                                            <p:strVal val="#ppt_w"/>
                                          </p:val>
                                        </p:tav>
                                      </p:tavLst>
                                    </p:anim>
                                    <p:anim calcmode="lin" valueType="num">
                                      <p:cBhvr>
                                        <p:cTn id="8" dur="500" fill="hold"/>
                                        <p:tgtEl>
                                          <p:spTgt spid="621708"/>
                                        </p:tgtEl>
                                        <p:attrNameLst>
                                          <p:attrName>ppt_h</p:attrName>
                                        </p:attrNameLst>
                                      </p:cBhvr>
                                      <p:tavLst>
                                        <p:tav tm="0">
                                          <p:val>
                                            <p:fltVal val="0"/>
                                          </p:val>
                                        </p:tav>
                                        <p:tav tm="100000">
                                          <p:val>
                                            <p:strVal val="#ppt_h"/>
                                          </p:val>
                                        </p:tav>
                                      </p:tavLst>
                                    </p:anim>
                                    <p:animEffect transition="in" filter="fade">
                                      <p:cBhvr>
                                        <p:cTn id="9" dur="500"/>
                                        <p:tgtEl>
                                          <p:spTgt spid="621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708"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600" smtClean="0">
                <a:latin typeface="Arial" charset="0"/>
              </a:rPr>
              <a:t>Ionic Compounds:</a:t>
            </a:r>
            <a:br>
              <a:rPr lang="en-US" sz="3600" smtClean="0">
                <a:latin typeface="Arial" charset="0"/>
              </a:rPr>
            </a:br>
            <a:r>
              <a:rPr lang="en-US" sz="2800" smtClean="0">
                <a:latin typeface="Arial" charset="0"/>
              </a:rPr>
              <a:t>Polyatomic Ions with Multiple-Charge Cations</a:t>
            </a:r>
          </a:p>
        </p:txBody>
      </p:sp>
      <p:sp>
        <p:nvSpPr>
          <p:cNvPr id="148483"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848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48485"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86022" name="Rectangle 6"/>
          <p:cNvSpPr>
            <a:spLocks noChangeArrowheads="1"/>
          </p:cNvSpPr>
          <p:nvPr/>
        </p:nvSpPr>
        <p:spPr bwMode="auto">
          <a:xfrm>
            <a:off x="1390650" y="1905000"/>
            <a:ext cx="7448550" cy="701675"/>
          </a:xfrm>
          <a:prstGeom prst="rect">
            <a:avLst/>
          </a:prstGeom>
          <a:noFill/>
          <a:ln w="9525">
            <a:noFill/>
            <a:miter lim="800000"/>
            <a:headEnd/>
            <a:tailEnd/>
          </a:ln>
        </p:spPr>
        <p:txBody>
          <a:bodyPr wrap="none" anchor="ctr">
            <a:spAutoFit/>
          </a:bodyPr>
          <a:lstStyle/>
          <a:p>
            <a:r>
              <a:rPr lang="en-US">
                <a:latin typeface="Arial" charset="0"/>
              </a:rPr>
              <a:t>          </a:t>
            </a:r>
            <a:r>
              <a:rPr lang="en-US" sz="1800">
                <a:latin typeface="Arial" charset="0"/>
                <a:hlinkClick r:id="rId6" action="ppaction://hlinkfile"/>
              </a:rPr>
              <a:t>Ionic Compounds:  Polyatomic Ions with Multiple-Charge Cations</a:t>
            </a:r>
            <a:r>
              <a:rPr lang="en-US">
                <a:latin typeface="Arial" charset="0"/>
                <a:hlinkClick r:id="rId7"/>
              </a:rPr>
              <a:t/>
            </a:r>
            <a:br>
              <a:rPr lang="en-US">
                <a:latin typeface="Arial" charset="0"/>
                <a:hlinkClick r:id="rId7"/>
              </a:rPr>
            </a:br>
            <a:endParaRPr lang="en-US">
              <a:latin typeface="Arial" charset="0"/>
            </a:endParaRPr>
          </a:p>
        </p:txBody>
      </p:sp>
      <p:sp>
        <p:nvSpPr>
          <p:cNvPr id="86023" name="Rectangle 7"/>
          <p:cNvSpPr>
            <a:spLocks noChangeArrowheads="1"/>
          </p:cNvSpPr>
          <p:nvPr/>
        </p:nvSpPr>
        <p:spPr bwMode="auto">
          <a:xfrm>
            <a:off x="2514600" y="4343400"/>
            <a:ext cx="3990975" cy="701675"/>
          </a:xfrm>
          <a:prstGeom prst="rect">
            <a:avLst/>
          </a:prstGeom>
          <a:noFill/>
          <a:ln w="9525">
            <a:noFill/>
            <a:miter lim="800000"/>
            <a:headEnd/>
            <a:tailEnd/>
          </a:ln>
        </p:spPr>
        <p:txBody>
          <a:bodyPr wrap="none" anchor="ctr">
            <a:spAutoFit/>
          </a:bodyPr>
          <a:lstStyle/>
          <a:p>
            <a:r>
              <a:rPr lang="en-US" i="1">
                <a:latin typeface="Arial" charset="0"/>
                <a:hlinkClick r:id="rId8"/>
              </a:rPr>
              <a:t>Polyatomic Ions Grid to Memorize</a:t>
            </a:r>
            <a:r>
              <a:rPr lang="en-US">
                <a:latin typeface="Arial" charset="0"/>
                <a:hlinkClick r:id="rId9"/>
              </a:rPr>
              <a:t/>
            </a:r>
            <a:br>
              <a:rPr lang="en-US">
                <a:latin typeface="Arial" charset="0"/>
                <a:hlinkClick r:id="rId9"/>
              </a:rPr>
            </a:br>
            <a:endParaRPr lang="en-US">
              <a:latin typeface="Arial" charset="0"/>
            </a:endParaRPr>
          </a:p>
        </p:txBody>
      </p:sp>
      <p:sp>
        <p:nvSpPr>
          <p:cNvPr id="86024" name="Rectangle 8"/>
          <p:cNvSpPr>
            <a:spLocks noChangeArrowheads="1"/>
          </p:cNvSpPr>
          <p:nvPr/>
        </p:nvSpPr>
        <p:spPr bwMode="auto">
          <a:xfrm>
            <a:off x="2514600" y="4708525"/>
            <a:ext cx="4413250" cy="396875"/>
          </a:xfrm>
          <a:prstGeom prst="rect">
            <a:avLst/>
          </a:prstGeom>
          <a:noFill/>
          <a:ln w="9525">
            <a:noFill/>
            <a:miter lim="800000"/>
            <a:headEnd/>
            <a:tailEnd/>
          </a:ln>
        </p:spPr>
        <p:txBody>
          <a:bodyPr wrap="none">
            <a:spAutoFit/>
          </a:bodyPr>
          <a:lstStyle/>
          <a:p>
            <a:r>
              <a:rPr lang="en-US" i="1">
                <a:latin typeface="Arial" charset="0"/>
                <a:hlinkClick r:id="rId10"/>
              </a:rPr>
              <a:t>Chart of the Ions and Polyatomic Ions</a:t>
            </a:r>
            <a:endParaRPr lang="en-US" i="1">
              <a:latin typeface="Arial" charset="0"/>
            </a:endParaRPr>
          </a:p>
        </p:txBody>
      </p:sp>
      <p:sp>
        <p:nvSpPr>
          <p:cNvPr id="86025" name="Rectangle 11"/>
          <p:cNvSpPr>
            <a:spLocks noChangeArrowheads="1"/>
          </p:cNvSpPr>
          <p:nvPr/>
        </p:nvSpPr>
        <p:spPr bwMode="auto">
          <a:xfrm>
            <a:off x="1390650" y="3962400"/>
            <a:ext cx="7448550" cy="701675"/>
          </a:xfrm>
          <a:prstGeom prst="rect">
            <a:avLst/>
          </a:prstGeom>
          <a:noFill/>
          <a:ln w="9525">
            <a:noFill/>
            <a:miter lim="800000"/>
            <a:headEnd/>
            <a:tailEnd/>
          </a:ln>
        </p:spPr>
        <p:txBody>
          <a:bodyPr wrap="none" anchor="ctr">
            <a:spAutoFit/>
          </a:bodyPr>
          <a:lstStyle/>
          <a:p>
            <a:r>
              <a:rPr lang="en-US">
                <a:latin typeface="Arial" charset="0"/>
              </a:rPr>
              <a:t>          </a:t>
            </a:r>
            <a:r>
              <a:rPr lang="en-US" sz="1800">
                <a:latin typeface="Arial" charset="0"/>
                <a:hlinkClick r:id="rId7"/>
              </a:rPr>
              <a:t>Ionic Compounds:  Polyatomic Ions with Multiple-Charge Cations</a:t>
            </a:r>
            <a:r>
              <a:rPr lang="en-US">
                <a:latin typeface="Arial" charset="0"/>
                <a:hlinkClick r:id="rId7"/>
              </a:rPr>
              <a:t/>
            </a:r>
            <a:br>
              <a:rPr lang="en-US">
                <a:latin typeface="Arial" charset="0"/>
                <a:hlinkClick r:id="rId7"/>
              </a:rPr>
            </a:br>
            <a:endParaRPr lang="en-US">
              <a:latin typeface="Arial" charset="0"/>
            </a:endParaRPr>
          </a:p>
        </p:txBody>
      </p:sp>
      <p:sp>
        <p:nvSpPr>
          <p:cNvPr id="86026" name="Text Box 12"/>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3600" smtClean="0">
                <a:latin typeface="Arial" charset="0"/>
              </a:rPr>
              <a:t>Ionic Formulas</a:t>
            </a:r>
            <a:br>
              <a:rPr lang="en-US" sz="3600" smtClean="0">
                <a:latin typeface="Arial" charset="0"/>
              </a:rPr>
            </a:br>
            <a:r>
              <a:rPr lang="en-US" sz="3200" smtClean="0">
                <a:latin typeface="Arial" charset="0"/>
              </a:rPr>
              <a:t>(Binary, Polyatomic, Transition Metals)</a:t>
            </a:r>
          </a:p>
        </p:txBody>
      </p:sp>
      <p:sp>
        <p:nvSpPr>
          <p:cNvPr id="150531"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0532"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0533"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87046" name="Rectangle 6"/>
          <p:cNvSpPr>
            <a:spLocks noChangeArrowheads="1"/>
          </p:cNvSpPr>
          <p:nvPr/>
        </p:nvSpPr>
        <p:spPr bwMode="auto">
          <a:xfrm>
            <a:off x="2105025" y="1965325"/>
            <a:ext cx="6276975" cy="3968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6" action="ppaction://hlinkfile"/>
              </a:rPr>
              <a:t>Ionic Formula (Binary, Polyatomic, Transition Metals) </a:t>
            </a:r>
            <a:endParaRPr lang="en-US">
              <a:latin typeface="Arial" charset="0"/>
            </a:endParaRPr>
          </a:p>
        </p:txBody>
      </p:sp>
      <p:sp>
        <p:nvSpPr>
          <p:cNvPr id="87047" name="Rectangle 7"/>
          <p:cNvSpPr>
            <a:spLocks noChangeArrowheads="1"/>
          </p:cNvSpPr>
          <p:nvPr/>
        </p:nvSpPr>
        <p:spPr bwMode="auto">
          <a:xfrm>
            <a:off x="2105025" y="4022725"/>
            <a:ext cx="6276975" cy="396875"/>
          </a:xfrm>
          <a:prstGeom prst="rect">
            <a:avLst/>
          </a:prstGeom>
          <a:noFill/>
          <a:ln w="9525">
            <a:noFill/>
            <a:miter lim="800000"/>
            <a:headEnd/>
            <a:tailEnd/>
          </a:ln>
        </p:spPr>
        <p:txBody>
          <a:bodyPr wrap="none" anchor="ctr">
            <a:spAutoFit/>
          </a:bodyPr>
          <a:lstStyle/>
          <a:p>
            <a:r>
              <a:rPr lang="en-US">
                <a:latin typeface="Arial" charset="0"/>
              </a:rPr>
              <a:t> </a:t>
            </a:r>
            <a:r>
              <a:rPr lang="en-US">
                <a:latin typeface="Arial" charset="0"/>
                <a:hlinkClick r:id="rId7"/>
              </a:rPr>
              <a:t>Ionic Formula (Binary, Polyatomic, Transition Metals)</a:t>
            </a:r>
            <a:r>
              <a:rPr lang="en-US">
                <a:latin typeface="Arial" charset="0"/>
              </a:rPr>
              <a:t> </a:t>
            </a:r>
          </a:p>
        </p:txBody>
      </p:sp>
      <p:sp>
        <p:nvSpPr>
          <p:cNvPr id="87048" name="Text Box 8"/>
          <p:cNvSpPr txBox="1">
            <a:spLocks noChangeArrowheads="1"/>
          </p:cNvSpPr>
          <p:nvPr/>
        </p:nvSpPr>
        <p:spPr bwMode="auto">
          <a:xfrm>
            <a:off x="2324100" y="2312988"/>
            <a:ext cx="3570288" cy="396875"/>
          </a:xfrm>
          <a:prstGeom prst="rect">
            <a:avLst/>
          </a:prstGeom>
          <a:noFill/>
          <a:ln w="9525">
            <a:noFill/>
            <a:miter lim="800000"/>
            <a:headEnd/>
            <a:tailEnd/>
          </a:ln>
        </p:spPr>
        <p:txBody>
          <a:bodyPr wrap="none">
            <a:spAutoFit/>
          </a:bodyPr>
          <a:lstStyle/>
          <a:p>
            <a:r>
              <a:rPr lang="en-US" i="1">
                <a:latin typeface="Arial" charset="0"/>
              </a:rPr>
              <a:t>Formulas of Ionic Compounds</a:t>
            </a:r>
          </a:p>
        </p:txBody>
      </p:sp>
      <p:sp>
        <p:nvSpPr>
          <p:cNvPr id="87049" name="Text Box 9"/>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z="3600" smtClean="0">
                <a:latin typeface="Arial" charset="0"/>
              </a:rPr>
              <a:t>Ionic Compounds:</a:t>
            </a:r>
            <a:br>
              <a:rPr lang="en-US" sz="3600" smtClean="0">
                <a:latin typeface="Arial" charset="0"/>
              </a:rPr>
            </a:br>
            <a:r>
              <a:rPr lang="en-US" sz="3200" smtClean="0">
                <a:latin typeface="Arial" charset="0"/>
              </a:rPr>
              <a:t>Traditional System of Nomenclature</a:t>
            </a:r>
          </a:p>
        </p:txBody>
      </p:sp>
      <p:sp>
        <p:nvSpPr>
          <p:cNvPr id="152579"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2580"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2581"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88070" name="Rectangle 6"/>
          <p:cNvSpPr>
            <a:spLocks noChangeArrowheads="1"/>
          </p:cNvSpPr>
          <p:nvPr/>
        </p:nvSpPr>
        <p:spPr bwMode="auto">
          <a:xfrm>
            <a:off x="2128838" y="1981200"/>
            <a:ext cx="6405562" cy="701675"/>
          </a:xfrm>
          <a:prstGeom prst="rect">
            <a:avLst/>
          </a:prstGeom>
          <a:noFill/>
          <a:ln w="9525">
            <a:noFill/>
            <a:miter lim="800000"/>
            <a:headEnd/>
            <a:tailEnd/>
          </a:ln>
        </p:spPr>
        <p:txBody>
          <a:bodyPr wrap="none" anchor="ctr">
            <a:spAutoFit/>
          </a:bodyPr>
          <a:lstStyle/>
          <a:p>
            <a:r>
              <a:rPr lang="en-US">
                <a:latin typeface="Arial" charset="0"/>
                <a:hlinkClick r:id="rId6" action="ppaction://hlinkfile"/>
              </a:rPr>
              <a:t>Ionic Compounds:  Traditional System of Nomenclature</a:t>
            </a:r>
            <a:r>
              <a:rPr lang="en-US">
                <a:latin typeface="Arial" charset="0"/>
                <a:hlinkClick r:id="rId7"/>
              </a:rPr>
              <a:t/>
            </a:r>
            <a:br>
              <a:rPr lang="en-US">
                <a:latin typeface="Arial" charset="0"/>
                <a:hlinkClick r:id="rId7"/>
              </a:rPr>
            </a:br>
            <a:endParaRPr lang="en-US">
              <a:latin typeface="Arial" charset="0"/>
            </a:endParaRPr>
          </a:p>
        </p:txBody>
      </p:sp>
      <p:sp>
        <p:nvSpPr>
          <p:cNvPr id="88071" name="Rectangle 7"/>
          <p:cNvSpPr>
            <a:spLocks noChangeArrowheads="1"/>
          </p:cNvSpPr>
          <p:nvPr/>
        </p:nvSpPr>
        <p:spPr bwMode="auto">
          <a:xfrm>
            <a:off x="2128838" y="4022725"/>
            <a:ext cx="6405562" cy="701675"/>
          </a:xfrm>
          <a:prstGeom prst="rect">
            <a:avLst/>
          </a:prstGeom>
          <a:noFill/>
          <a:ln w="9525">
            <a:noFill/>
            <a:miter lim="800000"/>
            <a:headEnd/>
            <a:tailEnd/>
          </a:ln>
        </p:spPr>
        <p:txBody>
          <a:bodyPr wrap="none" anchor="ctr">
            <a:spAutoFit/>
          </a:bodyPr>
          <a:lstStyle/>
          <a:p>
            <a:r>
              <a:rPr lang="en-US">
                <a:latin typeface="Arial" charset="0"/>
                <a:hlinkClick r:id="rId7"/>
              </a:rPr>
              <a:t>Ionic Compounds:  Traditional System of Nomenclature</a:t>
            </a:r>
            <a:br>
              <a:rPr lang="en-US">
                <a:latin typeface="Arial" charset="0"/>
                <a:hlinkClick r:id="rId7"/>
              </a:rPr>
            </a:br>
            <a:endParaRPr lang="en-US">
              <a:latin typeface="Arial" charset="0"/>
            </a:endParaRPr>
          </a:p>
        </p:txBody>
      </p:sp>
      <p:sp>
        <p:nvSpPr>
          <p:cNvPr id="88072"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89090" name="Rectangle 2050"/>
          <p:cNvSpPr>
            <a:spLocks noGrp="1" noChangeArrowheads="1"/>
          </p:cNvSpPr>
          <p:nvPr>
            <p:ph type="title"/>
          </p:nvPr>
        </p:nvSpPr>
        <p:spPr/>
        <p:txBody>
          <a:bodyPr/>
          <a:lstStyle/>
          <a:p>
            <a:pPr eaLnBrk="1" hangingPunct="1"/>
            <a:r>
              <a:rPr lang="en-US" smtClean="0">
                <a:solidFill>
                  <a:schemeClr val="bg1"/>
                </a:solidFill>
                <a:latin typeface="Arial" charset="0"/>
              </a:rPr>
              <a:t>Binary Molecular Compounds</a:t>
            </a:r>
          </a:p>
        </p:txBody>
      </p:sp>
      <p:sp>
        <p:nvSpPr>
          <p:cNvPr id="89091" name="Text Box 2051"/>
          <p:cNvSpPr txBox="1">
            <a:spLocks noChangeArrowheads="1"/>
          </p:cNvSpPr>
          <p:nvPr/>
        </p:nvSpPr>
        <p:spPr bwMode="auto">
          <a:xfrm>
            <a:off x="2057400" y="3395663"/>
            <a:ext cx="4997450" cy="641350"/>
          </a:xfrm>
          <a:prstGeom prst="rect">
            <a:avLst/>
          </a:prstGeom>
          <a:noFill/>
          <a:ln w="9525">
            <a:noFill/>
            <a:miter lim="800000"/>
            <a:headEnd/>
            <a:tailEnd/>
          </a:ln>
        </p:spPr>
        <p:txBody>
          <a:bodyPr wrap="none">
            <a:spAutoFit/>
          </a:bodyPr>
          <a:lstStyle/>
          <a:p>
            <a:r>
              <a:rPr lang="en-US" sz="3600">
                <a:solidFill>
                  <a:schemeClr val="bg1"/>
                </a:solidFill>
                <a:latin typeface="Arial" charset="0"/>
              </a:rPr>
              <a:t>Nonmetal   +  Nonmetal</a:t>
            </a:r>
          </a:p>
        </p:txBody>
      </p:sp>
      <p:sp>
        <p:nvSpPr>
          <p:cNvPr id="89092" name="AutoShape 205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latin typeface="Arial" charset="0"/>
              </a:rPr>
              <a:t>Binary Compounds </a:t>
            </a:r>
            <a:br>
              <a:rPr lang="en-US" smtClean="0">
                <a:latin typeface="Arial" charset="0"/>
              </a:rPr>
            </a:br>
            <a:r>
              <a:rPr lang="en-US" sz="2400" smtClean="0">
                <a:latin typeface="Arial" charset="0"/>
              </a:rPr>
              <a:t>Containing Two Nonmetals</a:t>
            </a:r>
            <a:endParaRPr lang="en-US" smtClean="0">
              <a:latin typeface="Arial" charset="0"/>
            </a:endParaRPr>
          </a:p>
        </p:txBody>
      </p:sp>
      <p:sp>
        <p:nvSpPr>
          <p:cNvPr id="46083" name="Text Box 3"/>
          <p:cNvSpPr txBox="1">
            <a:spLocks noChangeArrowheads="1"/>
          </p:cNvSpPr>
          <p:nvPr/>
        </p:nvSpPr>
        <p:spPr bwMode="auto">
          <a:xfrm>
            <a:off x="381000" y="2057400"/>
            <a:ext cx="8564563" cy="1625600"/>
          </a:xfrm>
          <a:prstGeom prst="rect">
            <a:avLst/>
          </a:prstGeom>
          <a:solidFill>
            <a:srgbClr val="E1E1FF">
              <a:alpha val="50195"/>
            </a:srgbClr>
          </a:solidFill>
          <a:ln w="9525">
            <a:solidFill>
              <a:schemeClr val="accent2"/>
            </a:solidFill>
            <a:miter lim="800000"/>
            <a:headEnd/>
            <a:tailEnd/>
          </a:ln>
        </p:spPr>
        <p:txBody>
          <a:bodyPr wrap="none">
            <a:spAutoFit/>
          </a:bodyPr>
          <a:lstStyle/>
          <a:p>
            <a:r>
              <a:rPr lang="en-US">
                <a:latin typeface="Arial" charset="0"/>
              </a:rPr>
              <a:t>     To name these compounds, give the name of the less electronegative </a:t>
            </a:r>
          </a:p>
          <a:p>
            <a:r>
              <a:rPr lang="en-US">
                <a:latin typeface="Arial" charset="0"/>
              </a:rPr>
              <a:t>element first with the Greek prefix indicating the number of atoms of that </a:t>
            </a:r>
          </a:p>
          <a:p>
            <a:r>
              <a:rPr lang="en-US">
                <a:latin typeface="Arial" charset="0"/>
              </a:rPr>
              <a:t>element present, followed by the name of the more electronegative non-</a:t>
            </a:r>
          </a:p>
          <a:p>
            <a:r>
              <a:rPr lang="en-US">
                <a:latin typeface="Arial" charset="0"/>
              </a:rPr>
              <a:t>metal with the Greek prefix indicating the number of atoms of that element </a:t>
            </a:r>
          </a:p>
          <a:p>
            <a:r>
              <a:rPr lang="en-US">
                <a:latin typeface="Arial" charset="0"/>
              </a:rPr>
              <a:t>present and with its ending replaced by the suffix –</a:t>
            </a:r>
            <a:r>
              <a:rPr lang="en-US" b="1">
                <a:solidFill>
                  <a:srgbClr val="CC3300"/>
                </a:solidFill>
                <a:latin typeface="Arial" charset="0"/>
              </a:rPr>
              <a:t>ide</a:t>
            </a:r>
            <a:r>
              <a:rPr lang="en-US">
                <a:latin typeface="Arial" charset="0"/>
              </a:rPr>
              <a:t>.  </a:t>
            </a:r>
          </a:p>
        </p:txBody>
      </p:sp>
      <p:sp>
        <p:nvSpPr>
          <p:cNvPr id="46084" name="Text Box 4"/>
          <p:cNvSpPr txBox="1">
            <a:spLocks noChangeArrowheads="1"/>
          </p:cNvSpPr>
          <p:nvPr/>
        </p:nvSpPr>
        <p:spPr bwMode="auto">
          <a:xfrm>
            <a:off x="441325" y="4049713"/>
            <a:ext cx="3133725" cy="396875"/>
          </a:xfrm>
          <a:prstGeom prst="rect">
            <a:avLst/>
          </a:prstGeom>
          <a:noFill/>
          <a:ln w="9525">
            <a:noFill/>
            <a:miter lim="800000"/>
            <a:headEnd/>
            <a:tailEnd/>
          </a:ln>
        </p:spPr>
        <p:txBody>
          <a:bodyPr wrap="none">
            <a:spAutoFit/>
          </a:bodyPr>
          <a:lstStyle/>
          <a:p>
            <a:r>
              <a:rPr lang="en-US">
                <a:latin typeface="Arial" charset="0"/>
              </a:rPr>
              <a:t>Prefixes you should know:</a:t>
            </a:r>
          </a:p>
        </p:txBody>
      </p:sp>
      <p:sp>
        <p:nvSpPr>
          <p:cNvPr id="46085" name="Text Box 5"/>
          <p:cNvSpPr txBox="1">
            <a:spLocks noChangeArrowheads="1"/>
          </p:cNvSpPr>
          <p:nvPr/>
        </p:nvSpPr>
        <p:spPr bwMode="auto">
          <a:xfrm>
            <a:off x="457200" y="4724400"/>
            <a:ext cx="8345488" cy="3968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Mono     Di     Tri     Tetra    Penta    Hexa    Hepta    Octa    Nona    Deca</a:t>
            </a:r>
          </a:p>
        </p:txBody>
      </p:sp>
      <p:sp>
        <p:nvSpPr>
          <p:cNvPr id="46086" name="Text Box 6"/>
          <p:cNvSpPr txBox="1">
            <a:spLocks noChangeArrowheads="1"/>
          </p:cNvSpPr>
          <p:nvPr/>
        </p:nvSpPr>
        <p:spPr bwMode="auto">
          <a:xfrm>
            <a:off x="669925" y="5121275"/>
            <a:ext cx="7885113" cy="3968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1          2       3         4           5          6           7           8          9         10</a:t>
            </a:r>
          </a:p>
        </p:txBody>
      </p:sp>
      <p:sp>
        <p:nvSpPr>
          <p:cNvPr id="90119" name="AutoShape 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ssolve">
                                      <p:cBhvr>
                                        <p:cTn id="7" dur="5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608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4608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46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P spid="46084" grpId="0" autoUpdateAnimBg="0"/>
      <p:bldP spid="46085" grpId="0" animBg="1" autoUpdateAnimBg="0"/>
      <p:bldP spid="4608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4410075" y="5895975"/>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ine</a:t>
            </a:r>
          </a:p>
        </p:txBody>
      </p:sp>
      <p:sp>
        <p:nvSpPr>
          <p:cNvPr id="638979" name="Rectangle 3"/>
          <p:cNvSpPr>
            <a:spLocks noChangeArrowheads="1"/>
          </p:cNvSpPr>
          <p:nvPr/>
        </p:nvSpPr>
        <p:spPr bwMode="auto">
          <a:xfrm>
            <a:off x="4202113" y="5257800"/>
            <a:ext cx="45561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ur</a:t>
            </a:r>
          </a:p>
        </p:txBody>
      </p:sp>
      <p:sp>
        <p:nvSpPr>
          <p:cNvPr id="638980" name="Rectangle 4"/>
          <p:cNvSpPr>
            <a:spLocks noChangeArrowheads="1"/>
          </p:cNvSpPr>
          <p:nvPr/>
        </p:nvSpPr>
        <p:spPr bwMode="auto">
          <a:xfrm>
            <a:off x="4333875" y="459105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ine</a:t>
            </a:r>
          </a:p>
        </p:txBody>
      </p:sp>
      <p:sp>
        <p:nvSpPr>
          <p:cNvPr id="19461" name="Rectangle 5"/>
          <p:cNvSpPr>
            <a:spLocks noGrp="1" noChangeArrowheads="1"/>
          </p:cNvSpPr>
          <p:nvPr>
            <p:ph type="title"/>
          </p:nvPr>
        </p:nvSpPr>
        <p:spPr>
          <a:xfrm>
            <a:off x="685800" y="409575"/>
            <a:ext cx="3552825" cy="1143000"/>
          </a:xfrm>
        </p:spPr>
        <p:txBody>
          <a:bodyPr/>
          <a:lstStyle/>
          <a:p>
            <a:pPr eaLnBrk="1" hangingPunct="1"/>
            <a:r>
              <a:rPr lang="en-US" sz="4000" smtClean="0">
                <a:latin typeface="Arial" charset="0"/>
              </a:rPr>
              <a:t>Binary Compounds</a:t>
            </a:r>
          </a:p>
        </p:txBody>
      </p:sp>
      <p:sp>
        <p:nvSpPr>
          <p:cNvPr id="19462" name="Text Box 6"/>
          <p:cNvSpPr txBox="1">
            <a:spLocks noChangeArrowheads="1"/>
          </p:cNvSpPr>
          <p:nvPr/>
        </p:nvSpPr>
        <p:spPr bwMode="auto">
          <a:xfrm>
            <a:off x="517525" y="1763713"/>
            <a:ext cx="4284663" cy="1311275"/>
          </a:xfrm>
          <a:prstGeom prst="rect">
            <a:avLst/>
          </a:prstGeom>
          <a:noFill/>
          <a:ln w="9525">
            <a:noFill/>
            <a:miter lim="800000"/>
            <a:headEnd/>
            <a:tailEnd/>
          </a:ln>
        </p:spPr>
        <p:txBody>
          <a:bodyPr>
            <a:spAutoFit/>
          </a:bodyPr>
          <a:lstStyle/>
          <a:p>
            <a:r>
              <a:rPr lang="en-US">
                <a:latin typeface="Arial" charset="0"/>
              </a:rPr>
              <a:t>Binary compounds that contain a metal of fixed oxidation number</a:t>
            </a:r>
          </a:p>
          <a:p>
            <a:r>
              <a:rPr lang="en-US">
                <a:latin typeface="Arial" charset="0"/>
              </a:rPr>
              <a:t>(group 1, group 2, Al, Zn, Ag, etc.), and a non-metal.</a:t>
            </a:r>
          </a:p>
        </p:txBody>
      </p:sp>
      <p:sp>
        <p:nvSpPr>
          <p:cNvPr id="638983" name="Text Box 7"/>
          <p:cNvSpPr txBox="1">
            <a:spLocks noChangeArrowheads="1"/>
          </p:cNvSpPr>
          <p:nvPr/>
        </p:nvSpPr>
        <p:spPr bwMode="auto">
          <a:xfrm>
            <a:off x="517525" y="3259138"/>
            <a:ext cx="7737475" cy="711200"/>
          </a:xfrm>
          <a:prstGeom prst="rect">
            <a:avLst/>
          </a:prstGeom>
          <a:solidFill>
            <a:srgbClr val="E1E1FF">
              <a:alpha val="50195"/>
            </a:srgbClr>
          </a:solidFill>
          <a:ln w="9525">
            <a:solidFill>
              <a:schemeClr val="hlink"/>
            </a:solidFill>
            <a:miter lim="800000"/>
            <a:headEnd/>
            <a:tailEnd/>
          </a:ln>
        </p:spPr>
        <p:txBody>
          <a:bodyPr wrap="none">
            <a:spAutoFit/>
          </a:bodyPr>
          <a:lstStyle/>
          <a:p>
            <a:r>
              <a:rPr lang="en-US">
                <a:latin typeface="Arial" charset="0"/>
              </a:rPr>
              <a:t>To name these compounds, give the name of metal followed by the</a:t>
            </a:r>
          </a:p>
          <a:p>
            <a:r>
              <a:rPr lang="en-US">
                <a:latin typeface="Arial" charset="0"/>
              </a:rPr>
              <a:t>name of the non-metal, with the ending replaced by the suffix –</a:t>
            </a:r>
            <a:r>
              <a:rPr lang="en-US" b="1">
                <a:solidFill>
                  <a:srgbClr val="CC3300"/>
                </a:solidFill>
                <a:latin typeface="Arial" charset="0"/>
              </a:rPr>
              <a:t>ide</a:t>
            </a:r>
            <a:r>
              <a:rPr lang="en-US" b="1">
                <a:latin typeface="Arial" charset="0"/>
              </a:rPr>
              <a:t>.</a:t>
            </a:r>
            <a:endParaRPr lang="en-US">
              <a:latin typeface="Arial" charset="0"/>
            </a:endParaRPr>
          </a:p>
        </p:txBody>
      </p:sp>
      <p:sp>
        <p:nvSpPr>
          <p:cNvPr id="638984" name="Text Box 8"/>
          <p:cNvSpPr txBox="1">
            <a:spLocks noChangeArrowheads="1"/>
          </p:cNvSpPr>
          <p:nvPr/>
        </p:nvSpPr>
        <p:spPr bwMode="auto">
          <a:xfrm>
            <a:off x="746125" y="4135438"/>
            <a:ext cx="1370013" cy="396875"/>
          </a:xfrm>
          <a:prstGeom prst="rect">
            <a:avLst/>
          </a:prstGeom>
          <a:noFill/>
          <a:ln w="9525">
            <a:noFill/>
            <a:miter lim="800000"/>
            <a:headEnd/>
            <a:tailEnd/>
          </a:ln>
        </p:spPr>
        <p:txBody>
          <a:bodyPr wrap="none">
            <a:spAutoFit/>
          </a:bodyPr>
          <a:lstStyle/>
          <a:p>
            <a:r>
              <a:rPr lang="en-US">
                <a:latin typeface="Arial" charset="0"/>
              </a:rPr>
              <a:t>Examples:</a:t>
            </a:r>
          </a:p>
        </p:txBody>
      </p:sp>
      <p:sp>
        <p:nvSpPr>
          <p:cNvPr id="19465" name="AutoShape 9">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638986" name="Text Box 10"/>
          <p:cNvSpPr txBox="1">
            <a:spLocks noChangeArrowheads="1"/>
          </p:cNvSpPr>
          <p:nvPr/>
        </p:nvSpPr>
        <p:spPr bwMode="auto">
          <a:xfrm>
            <a:off x="762000" y="4591050"/>
            <a:ext cx="863600" cy="457200"/>
          </a:xfrm>
          <a:prstGeom prst="rect">
            <a:avLst/>
          </a:prstGeom>
          <a:noFill/>
          <a:ln w="9525">
            <a:noFill/>
            <a:miter lim="800000"/>
            <a:headEnd/>
            <a:tailEnd/>
          </a:ln>
        </p:spPr>
        <p:txBody>
          <a:bodyPr wrap="none">
            <a:spAutoFit/>
          </a:bodyPr>
          <a:lstStyle/>
          <a:p>
            <a:r>
              <a:rPr lang="en-US" sz="2400">
                <a:latin typeface="Arial" charset="0"/>
              </a:rPr>
              <a:t>NaCl</a:t>
            </a:r>
          </a:p>
        </p:txBody>
      </p:sp>
      <p:sp>
        <p:nvSpPr>
          <p:cNvPr id="638987" name="Text Box 11"/>
          <p:cNvSpPr txBox="1">
            <a:spLocks noChangeArrowheads="1"/>
          </p:cNvSpPr>
          <p:nvPr/>
        </p:nvSpPr>
        <p:spPr bwMode="auto">
          <a:xfrm>
            <a:off x="762000" y="5257800"/>
            <a:ext cx="777875" cy="457200"/>
          </a:xfrm>
          <a:prstGeom prst="rect">
            <a:avLst/>
          </a:prstGeom>
          <a:noFill/>
          <a:ln w="9525">
            <a:noFill/>
            <a:miter lim="800000"/>
            <a:headEnd/>
            <a:tailEnd/>
          </a:ln>
        </p:spPr>
        <p:txBody>
          <a:bodyPr wrap="none">
            <a:spAutoFit/>
          </a:bodyPr>
          <a:lstStyle/>
          <a:p>
            <a:r>
              <a:rPr lang="en-US" sz="2400">
                <a:latin typeface="Arial" charset="0"/>
              </a:rPr>
              <a:t>CaS</a:t>
            </a:r>
          </a:p>
        </p:txBody>
      </p:sp>
      <p:sp>
        <p:nvSpPr>
          <p:cNvPr id="638988" name="Text Box 12"/>
          <p:cNvSpPr txBox="1">
            <a:spLocks noChangeArrowheads="1"/>
          </p:cNvSpPr>
          <p:nvPr/>
        </p:nvSpPr>
        <p:spPr bwMode="auto">
          <a:xfrm>
            <a:off x="762000" y="5895975"/>
            <a:ext cx="652463" cy="457200"/>
          </a:xfrm>
          <a:prstGeom prst="rect">
            <a:avLst/>
          </a:prstGeom>
          <a:noFill/>
          <a:ln w="9525">
            <a:noFill/>
            <a:miter lim="800000"/>
            <a:headEnd/>
            <a:tailEnd/>
          </a:ln>
        </p:spPr>
        <p:txBody>
          <a:bodyPr wrap="none">
            <a:spAutoFit/>
          </a:bodyPr>
          <a:lstStyle/>
          <a:p>
            <a:r>
              <a:rPr lang="en-US" sz="2400">
                <a:latin typeface="Arial" charset="0"/>
              </a:rPr>
              <a:t>AlI</a:t>
            </a:r>
            <a:r>
              <a:rPr lang="en-US" sz="2400" baseline="-25000">
                <a:latin typeface="Arial" charset="0"/>
              </a:rPr>
              <a:t>3</a:t>
            </a:r>
            <a:endParaRPr lang="en-US" sz="2400">
              <a:latin typeface="Arial" charset="0"/>
            </a:endParaRPr>
          </a:p>
        </p:txBody>
      </p:sp>
      <p:sp>
        <p:nvSpPr>
          <p:cNvPr id="638989" name="Text Box 13"/>
          <p:cNvSpPr txBox="1">
            <a:spLocks noChangeArrowheads="1"/>
          </p:cNvSpPr>
          <p:nvPr/>
        </p:nvSpPr>
        <p:spPr bwMode="auto">
          <a:xfrm>
            <a:off x="7137400" y="5902325"/>
            <a:ext cx="354013" cy="457200"/>
          </a:xfrm>
          <a:prstGeom prst="rect">
            <a:avLst/>
          </a:prstGeom>
          <a:noFill/>
          <a:ln w="9525">
            <a:noFill/>
            <a:miter lim="800000"/>
            <a:headEnd/>
            <a:tailEnd/>
          </a:ln>
        </p:spPr>
        <p:txBody>
          <a:bodyPr wrap="none">
            <a:spAutoFit/>
          </a:bodyPr>
          <a:lstStyle/>
          <a:p>
            <a:r>
              <a:rPr lang="en-US" sz="2400">
                <a:solidFill>
                  <a:srgbClr val="000066"/>
                </a:solidFill>
                <a:latin typeface="Arial" charset="0"/>
              </a:rPr>
              <a:t>3</a:t>
            </a:r>
          </a:p>
        </p:txBody>
      </p:sp>
      <p:sp>
        <p:nvSpPr>
          <p:cNvPr id="638990" name="Rectangle 14"/>
          <p:cNvSpPr>
            <a:spLocks noChangeArrowheads="1"/>
          </p:cNvSpPr>
          <p:nvPr/>
        </p:nvSpPr>
        <p:spPr bwMode="auto">
          <a:xfrm>
            <a:off x="2592388" y="4591050"/>
            <a:ext cx="1914525" cy="457200"/>
          </a:xfrm>
          <a:prstGeom prst="rect">
            <a:avLst/>
          </a:prstGeom>
          <a:noFill/>
          <a:ln w="9525">
            <a:noFill/>
            <a:miter lim="800000"/>
            <a:headEnd/>
            <a:tailEnd/>
          </a:ln>
        </p:spPr>
        <p:txBody>
          <a:bodyPr wrap="none">
            <a:spAutoFit/>
          </a:bodyPr>
          <a:lstStyle/>
          <a:p>
            <a:r>
              <a:rPr lang="en-US" sz="2400">
                <a:latin typeface="Arial" charset="0"/>
              </a:rPr>
              <a:t>sodium chlor</a:t>
            </a:r>
            <a:endParaRPr lang="en-US" sz="2400">
              <a:solidFill>
                <a:srgbClr val="CC3300"/>
              </a:solidFill>
              <a:latin typeface="Arial" charset="0"/>
            </a:endParaRPr>
          </a:p>
        </p:txBody>
      </p:sp>
      <p:sp>
        <p:nvSpPr>
          <p:cNvPr id="638991" name="Rectangle 15"/>
          <p:cNvSpPr>
            <a:spLocks noChangeArrowheads="1"/>
          </p:cNvSpPr>
          <p:nvPr/>
        </p:nvSpPr>
        <p:spPr bwMode="auto">
          <a:xfrm>
            <a:off x="2593975" y="5257800"/>
            <a:ext cx="1778000" cy="457200"/>
          </a:xfrm>
          <a:prstGeom prst="rect">
            <a:avLst/>
          </a:prstGeom>
          <a:noFill/>
          <a:ln w="9525">
            <a:noFill/>
            <a:miter lim="800000"/>
            <a:headEnd/>
            <a:tailEnd/>
          </a:ln>
        </p:spPr>
        <p:txBody>
          <a:bodyPr wrap="none">
            <a:spAutoFit/>
          </a:bodyPr>
          <a:lstStyle/>
          <a:p>
            <a:r>
              <a:rPr lang="en-US" sz="2400">
                <a:latin typeface="Arial" charset="0"/>
              </a:rPr>
              <a:t>calcium sulf</a:t>
            </a:r>
            <a:endParaRPr lang="en-US" sz="2400">
              <a:solidFill>
                <a:srgbClr val="CC3300"/>
              </a:solidFill>
              <a:latin typeface="Arial" charset="0"/>
            </a:endParaRPr>
          </a:p>
        </p:txBody>
      </p:sp>
      <p:sp>
        <p:nvSpPr>
          <p:cNvPr id="638992" name="Rectangle 16"/>
          <p:cNvSpPr>
            <a:spLocks noChangeArrowheads="1"/>
          </p:cNvSpPr>
          <p:nvPr/>
        </p:nvSpPr>
        <p:spPr bwMode="auto">
          <a:xfrm>
            <a:off x="2597150" y="5895975"/>
            <a:ext cx="2084388" cy="457200"/>
          </a:xfrm>
          <a:prstGeom prst="rect">
            <a:avLst/>
          </a:prstGeom>
          <a:noFill/>
          <a:ln w="9525">
            <a:noFill/>
            <a:miter lim="800000"/>
            <a:headEnd/>
            <a:tailEnd/>
          </a:ln>
        </p:spPr>
        <p:txBody>
          <a:bodyPr wrap="none">
            <a:spAutoFit/>
          </a:bodyPr>
          <a:lstStyle/>
          <a:p>
            <a:r>
              <a:rPr lang="en-US" sz="2400">
                <a:latin typeface="Arial" charset="0"/>
              </a:rPr>
              <a:t>aluminum iod</a:t>
            </a:r>
            <a:r>
              <a:rPr lang="en-US" sz="2400">
                <a:solidFill>
                  <a:srgbClr val="CC3300"/>
                </a:solidFill>
                <a:latin typeface="Arial" charset="0"/>
              </a:rPr>
              <a:t> </a:t>
            </a:r>
          </a:p>
        </p:txBody>
      </p:sp>
      <p:sp>
        <p:nvSpPr>
          <p:cNvPr id="638993" name="Rectangle 17"/>
          <p:cNvSpPr>
            <a:spLocks noChangeArrowheads="1"/>
          </p:cNvSpPr>
          <p:nvPr/>
        </p:nvSpPr>
        <p:spPr bwMode="auto">
          <a:xfrm>
            <a:off x="6249988" y="4591050"/>
            <a:ext cx="1731962" cy="457200"/>
          </a:xfrm>
          <a:prstGeom prst="rect">
            <a:avLst/>
          </a:prstGeom>
          <a:noFill/>
          <a:ln w="9525">
            <a:noFill/>
            <a:miter lim="800000"/>
            <a:headEnd/>
            <a:tailEnd/>
          </a:ln>
        </p:spPr>
        <p:txBody>
          <a:bodyPr wrap="none">
            <a:spAutoFit/>
          </a:bodyPr>
          <a:lstStyle/>
          <a:p>
            <a:r>
              <a:rPr lang="en-US" sz="2400">
                <a:latin typeface="Arial" charset="0"/>
              </a:rPr>
              <a:t>(Na</a:t>
            </a:r>
            <a:r>
              <a:rPr lang="en-US" sz="2400" baseline="30000">
                <a:latin typeface="Arial" charset="0"/>
              </a:rPr>
              <a:t>1+</a:t>
            </a:r>
            <a:r>
              <a:rPr lang="en-US" sz="2400">
                <a:latin typeface="Arial" charset="0"/>
              </a:rPr>
              <a:t>   Cl</a:t>
            </a:r>
            <a:r>
              <a:rPr lang="en-US" sz="2400" baseline="30000">
                <a:latin typeface="Arial" charset="0"/>
              </a:rPr>
              <a:t>1-</a:t>
            </a:r>
            <a:r>
              <a:rPr lang="en-US" sz="2400">
                <a:latin typeface="Arial" charset="0"/>
              </a:rPr>
              <a:t>)</a:t>
            </a:r>
          </a:p>
        </p:txBody>
      </p:sp>
      <p:sp>
        <p:nvSpPr>
          <p:cNvPr id="638994" name="Rectangle 18"/>
          <p:cNvSpPr>
            <a:spLocks noChangeArrowheads="1"/>
          </p:cNvSpPr>
          <p:nvPr/>
        </p:nvSpPr>
        <p:spPr bwMode="auto">
          <a:xfrm>
            <a:off x="6249988" y="5257800"/>
            <a:ext cx="1730375" cy="457200"/>
          </a:xfrm>
          <a:prstGeom prst="rect">
            <a:avLst/>
          </a:prstGeom>
          <a:noFill/>
          <a:ln w="9525">
            <a:noFill/>
            <a:miter lim="800000"/>
            <a:headEnd/>
            <a:tailEnd/>
          </a:ln>
        </p:spPr>
        <p:txBody>
          <a:bodyPr wrap="none">
            <a:spAutoFit/>
          </a:bodyPr>
          <a:lstStyle/>
          <a:p>
            <a:r>
              <a:rPr lang="en-US" sz="2400">
                <a:latin typeface="Arial" charset="0"/>
              </a:rPr>
              <a:t>(Ca</a:t>
            </a:r>
            <a:r>
              <a:rPr lang="en-US" sz="2400" baseline="30000">
                <a:latin typeface="Arial" charset="0"/>
              </a:rPr>
              <a:t>2+</a:t>
            </a:r>
            <a:r>
              <a:rPr lang="en-US" sz="2400">
                <a:latin typeface="Arial" charset="0"/>
              </a:rPr>
              <a:t>    S</a:t>
            </a:r>
            <a:r>
              <a:rPr lang="en-US" sz="2400" baseline="30000">
                <a:latin typeface="Arial" charset="0"/>
              </a:rPr>
              <a:t>2-</a:t>
            </a:r>
            <a:r>
              <a:rPr lang="en-US" sz="2400">
                <a:latin typeface="Arial" charset="0"/>
              </a:rPr>
              <a:t>)</a:t>
            </a:r>
          </a:p>
        </p:txBody>
      </p:sp>
      <p:sp>
        <p:nvSpPr>
          <p:cNvPr id="638995" name="Rectangle 19"/>
          <p:cNvSpPr>
            <a:spLocks noChangeArrowheads="1"/>
          </p:cNvSpPr>
          <p:nvPr/>
        </p:nvSpPr>
        <p:spPr bwMode="auto">
          <a:xfrm>
            <a:off x="6246813" y="5895975"/>
            <a:ext cx="1660525" cy="457200"/>
          </a:xfrm>
          <a:prstGeom prst="rect">
            <a:avLst/>
          </a:prstGeom>
          <a:noFill/>
          <a:ln w="9525">
            <a:noFill/>
            <a:miter lim="800000"/>
            <a:headEnd/>
            <a:tailEnd/>
          </a:ln>
        </p:spPr>
        <p:txBody>
          <a:bodyPr wrap="none">
            <a:spAutoFit/>
          </a:bodyPr>
          <a:lstStyle/>
          <a:p>
            <a:r>
              <a:rPr lang="en-US" sz="2400">
                <a:latin typeface="Arial" charset="0"/>
              </a:rPr>
              <a:t>(Al</a:t>
            </a:r>
            <a:r>
              <a:rPr lang="en-US" sz="2400" baseline="30000">
                <a:latin typeface="Arial" charset="0"/>
              </a:rPr>
              <a:t>3+</a:t>
            </a:r>
            <a:r>
              <a:rPr lang="en-US" sz="2400">
                <a:latin typeface="Arial" charset="0"/>
              </a:rPr>
              <a:t>      I</a:t>
            </a:r>
            <a:r>
              <a:rPr lang="en-US" sz="2400" baseline="30000">
                <a:latin typeface="Arial" charset="0"/>
              </a:rPr>
              <a:t>1-</a:t>
            </a:r>
            <a:r>
              <a:rPr lang="en-US" sz="2400">
                <a:latin typeface="Arial" charset="0"/>
              </a:rPr>
              <a:t>)</a:t>
            </a:r>
          </a:p>
        </p:txBody>
      </p:sp>
      <p:sp>
        <p:nvSpPr>
          <p:cNvPr id="638996" name="Rectangle 20"/>
          <p:cNvSpPr>
            <a:spLocks noChangeArrowheads="1"/>
          </p:cNvSpPr>
          <p:nvPr/>
        </p:nvSpPr>
        <p:spPr bwMode="auto">
          <a:xfrm>
            <a:off x="4333875" y="459105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sp>
        <p:nvSpPr>
          <p:cNvPr id="638997" name="Rectangle 21"/>
          <p:cNvSpPr>
            <a:spLocks noChangeArrowheads="1"/>
          </p:cNvSpPr>
          <p:nvPr/>
        </p:nvSpPr>
        <p:spPr bwMode="auto">
          <a:xfrm>
            <a:off x="4200525" y="52578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sp>
        <p:nvSpPr>
          <p:cNvPr id="638998" name="Rectangle 22"/>
          <p:cNvSpPr>
            <a:spLocks noChangeArrowheads="1"/>
          </p:cNvSpPr>
          <p:nvPr/>
        </p:nvSpPr>
        <p:spPr bwMode="auto">
          <a:xfrm>
            <a:off x="4410075" y="5895975"/>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grpSp>
        <p:nvGrpSpPr>
          <p:cNvPr id="2" name="Group 121"/>
          <p:cNvGrpSpPr>
            <a:grpSpLocks/>
          </p:cNvGrpSpPr>
          <p:nvPr/>
        </p:nvGrpSpPr>
        <p:grpSpPr bwMode="auto">
          <a:xfrm>
            <a:off x="4533900" y="371475"/>
            <a:ext cx="4267200" cy="2590800"/>
            <a:chOff x="2856" y="234"/>
            <a:chExt cx="2688" cy="1632"/>
          </a:xfrm>
        </p:grpSpPr>
        <p:sp>
          <p:nvSpPr>
            <p:cNvPr id="19485" name="Rectangle 25"/>
            <p:cNvSpPr>
              <a:spLocks noChangeArrowheads="1"/>
            </p:cNvSpPr>
            <p:nvPr/>
          </p:nvSpPr>
          <p:spPr bwMode="auto">
            <a:xfrm>
              <a:off x="5403" y="234"/>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He</a:t>
              </a:r>
              <a:endParaRPr lang="en-US" sz="800">
                <a:latin typeface="Arial" charset="0"/>
              </a:endParaRPr>
            </a:p>
            <a:p>
              <a:pPr algn="ctr"/>
              <a:endParaRPr lang="en-US" sz="800">
                <a:latin typeface="Arial" charset="0"/>
              </a:endParaRPr>
            </a:p>
            <a:p>
              <a:pPr algn="ctr"/>
              <a:r>
                <a:rPr lang="en-US" sz="800">
                  <a:latin typeface="Arial" charset="0"/>
                </a:rPr>
                <a:t>2</a:t>
              </a:r>
              <a:endParaRPr lang="en-US" sz="800" baseline="30000">
                <a:latin typeface="Arial" charset="0"/>
              </a:endParaRPr>
            </a:p>
          </p:txBody>
        </p:sp>
        <p:sp>
          <p:nvSpPr>
            <p:cNvPr id="19486" name="Rectangle 26"/>
            <p:cNvSpPr>
              <a:spLocks noChangeArrowheads="1"/>
            </p:cNvSpPr>
            <p:nvPr/>
          </p:nvSpPr>
          <p:spPr bwMode="auto">
            <a:xfrm>
              <a:off x="4838" y="4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C</a:t>
              </a:r>
              <a:endParaRPr lang="en-US" sz="800">
                <a:latin typeface="Arial" charset="0"/>
              </a:endParaRPr>
            </a:p>
            <a:p>
              <a:pPr algn="ctr"/>
              <a:endParaRPr lang="en-US" sz="800">
                <a:latin typeface="Arial" charset="0"/>
              </a:endParaRPr>
            </a:p>
            <a:p>
              <a:pPr algn="ctr"/>
              <a:r>
                <a:rPr lang="en-US" sz="800">
                  <a:latin typeface="Arial" charset="0"/>
                </a:rPr>
                <a:t>6</a:t>
              </a:r>
              <a:endParaRPr lang="en-US" sz="800" baseline="30000">
                <a:latin typeface="Arial" charset="0"/>
              </a:endParaRPr>
            </a:p>
          </p:txBody>
        </p:sp>
        <p:sp>
          <p:nvSpPr>
            <p:cNvPr id="19487" name="Rectangle 27"/>
            <p:cNvSpPr>
              <a:spLocks noChangeArrowheads="1"/>
            </p:cNvSpPr>
            <p:nvPr/>
          </p:nvSpPr>
          <p:spPr bwMode="auto">
            <a:xfrm>
              <a:off x="4979" y="4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N</a:t>
              </a:r>
              <a:endParaRPr lang="en-US" sz="800">
                <a:latin typeface="Arial" charset="0"/>
              </a:endParaRPr>
            </a:p>
            <a:p>
              <a:pPr algn="ctr"/>
              <a:endParaRPr lang="en-US" sz="800">
                <a:latin typeface="Arial" charset="0"/>
              </a:endParaRPr>
            </a:p>
            <a:p>
              <a:pPr algn="ctr"/>
              <a:r>
                <a:rPr lang="en-US" sz="800">
                  <a:latin typeface="Arial" charset="0"/>
                </a:rPr>
                <a:t>7</a:t>
              </a:r>
              <a:endParaRPr lang="en-US" sz="800" baseline="30000">
                <a:latin typeface="Arial" charset="0"/>
              </a:endParaRPr>
            </a:p>
          </p:txBody>
        </p:sp>
        <p:sp>
          <p:nvSpPr>
            <p:cNvPr id="19488" name="Rectangle 28"/>
            <p:cNvSpPr>
              <a:spLocks noChangeArrowheads="1"/>
            </p:cNvSpPr>
            <p:nvPr/>
          </p:nvSpPr>
          <p:spPr bwMode="auto">
            <a:xfrm>
              <a:off x="5121" y="467"/>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O</a:t>
              </a:r>
              <a:endParaRPr lang="en-US" sz="800">
                <a:latin typeface="Arial" charset="0"/>
              </a:endParaRPr>
            </a:p>
            <a:p>
              <a:pPr algn="ctr"/>
              <a:endParaRPr lang="en-US" sz="800">
                <a:latin typeface="Arial" charset="0"/>
              </a:endParaRPr>
            </a:p>
            <a:p>
              <a:pPr algn="ctr"/>
              <a:r>
                <a:rPr lang="en-US" sz="800">
                  <a:latin typeface="Arial" charset="0"/>
                </a:rPr>
                <a:t>8</a:t>
              </a:r>
              <a:endParaRPr lang="en-US" sz="800" baseline="30000">
                <a:latin typeface="Arial" charset="0"/>
              </a:endParaRPr>
            </a:p>
          </p:txBody>
        </p:sp>
        <p:sp>
          <p:nvSpPr>
            <p:cNvPr id="19489" name="Rectangle 29"/>
            <p:cNvSpPr>
              <a:spLocks noChangeArrowheads="1"/>
            </p:cNvSpPr>
            <p:nvPr/>
          </p:nvSpPr>
          <p:spPr bwMode="auto">
            <a:xfrm>
              <a:off x="5261" y="4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F</a:t>
              </a:r>
              <a:endParaRPr lang="en-US" sz="800">
                <a:latin typeface="Arial" charset="0"/>
              </a:endParaRPr>
            </a:p>
            <a:p>
              <a:pPr algn="ctr"/>
              <a:endParaRPr lang="en-US" sz="800">
                <a:latin typeface="Arial" charset="0"/>
              </a:endParaRPr>
            </a:p>
            <a:p>
              <a:pPr algn="ctr"/>
              <a:r>
                <a:rPr lang="en-US" sz="800">
                  <a:latin typeface="Arial" charset="0"/>
                </a:rPr>
                <a:t>9</a:t>
              </a:r>
              <a:endParaRPr lang="en-US" sz="800" baseline="30000">
                <a:latin typeface="Arial" charset="0"/>
              </a:endParaRPr>
            </a:p>
          </p:txBody>
        </p:sp>
        <p:sp>
          <p:nvSpPr>
            <p:cNvPr id="19490" name="Rectangle 30"/>
            <p:cNvSpPr>
              <a:spLocks noChangeArrowheads="1"/>
            </p:cNvSpPr>
            <p:nvPr/>
          </p:nvSpPr>
          <p:spPr bwMode="auto">
            <a:xfrm>
              <a:off x="5403" y="4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Ne</a:t>
              </a:r>
              <a:endParaRPr lang="en-US" sz="800">
                <a:latin typeface="Arial" charset="0"/>
              </a:endParaRPr>
            </a:p>
            <a:p>
              <a:pPr algn="ctr"/>
              <a:endParaRPr lang="en-US" sz="800">
                <a:latin typeface="Arial" charset="0"/>
              </a:endParaRPr>
            </a:p>
            <a:p>
              <a:pPr algn="ctr"/>
              <a:r>
                <a:rPr lang="en-US" sz="800">
                  <a:latin typeface="Arial" charset="0"/>
                </a:rPr>
                <a:t>10</a:t>
              </a:r>
              <a:endParaRPr lang="en-US" sz="800" baseline="30000">
                <a:latin typeface="Arial" charset="0"/>
              </a:endParaRPr>
            </a:p>
          </p:txBody>
        </p:sp>
        <p:sp>
          <p:nvSpPr>
            <p:cNvPr id="19491" name="Rectangle 32"/>
            <p:cNvSpPr>
              <a:spLocks noChangeArrowheads="1"/>
            </p:cNvSpPr>
            <p:nvPr/>
          </p:nvSpPr>
          <p:spPr bwMode="auto">
            <a:xfrm>
              <a:off x="4696" y="4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B</a:t>
              </a:r>
              <a:endParaRPr lang="en-US" sz="800">
                <a:latin typeface="Arial" charset="0"/>
              </a:endParaRPr>
            </a:p>
            <a:p>
              <a:pPr algn="ctr"/>
              <a:endParaRPr lang="en-US" sz="800">
                <a:latin typeface="Arial" charset="0"/>
              </a:endParaRPr>
            </a:p>
            <a:p>
              <a:pPr algn="ctr"/>
              <a:r>
                <a:rPr lang="en-US" sz="800">
                  <a:latin typeface="Arial" charset="0"/>
                </a:rPr>
                <a:t>5</a:t>
              </a:r>
              <a:endParaRPr lang="en-US" sz="800" baseline="30000">
                <a:latin typeface="Arial" charset="0"/>
              </a:endParaRPr>
            </a:p>
          </p:txBody>
        </p:sp>
        <p:sp>
          <p:nvSpPr>
            <p:cNvPr id="19492" name="Rectangle 34"/>
            <p:cNvSpPr>
              <a:spLocks noChangeArrowheads="1"/>
            </p:cNvSpPr>
            <p:nvPr/>
          </p:nvSpPr>
          <p:spPr bwMode="auto">
            <a:xfrm>
              <a:off x="3002" y="234"/>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H</a:t>
              </a:r>
            </a:p>
            <a:p>
              <a:pPr algn="ctr"/>
              <a:endParaRPr lang="en-US" sz="800">
                <a:latin typeface="Arial" charset="0"/>
              </a:endParaRPr>
            </a:p>
            <a:p>
              <a:pPr algn="ctr"/>
              <a:r>
                <a:rPr lang="en-US" sz="800">
                  <a:latin typeface="Arial" charset="0"/>
                </a:rPr>
                <a:t>1</a:t>
              </a:r>
              <a:endParaRPr lang="en-US" sz="800" baseline="30000">
                <a:latin typeface="Arial" charset="0"/>
              </a:endParaRPr>
            </a:p>
          </p:txBody>
        </p:sp>
        <p:sp>
          <p:nvSpPr>
            <p:cNvPr id="19493" name="Rectangle 35"/>
            <p:cNvSpPr>
              <a:spLocks noChangeArrowheads="1"/>
            </p:cNvSpPr>
            <p:nvPr/>
          </p:nvSpPr>
          <p:spPr bwMode="auto">
            <a:xfrm>
              <a:off x="4696" y="700"/>
              <a:ext cx="142" cy="233"/>
            </a:xfrm>
            <a:prstGeom prst="rect">
              <a:avLst/>
            </a:prstGeom>
            <a:solidFill>
              <a:schemeClr val="accent2">
                <a:alpha val="50195"/>
              </a:schemeClr>
            </a:solidFill>
            <a:ln w="9525">
              <a:solidFill>
                <a:schemeClr val="tx1"/>
              </a:solidFill>
              <a:miter lim="800000"/>
              <a:headEnd/>
              <a:tailEnd/>
            </a:ln>
          </p:spPr>
          <p:txBody>
            <a:bodyPr wrap="none" anchor="ctr"/>
            <a:lstStyle/>
            <a:p>
              <a:pPr algn="ctr"/>
              <a:r>
                <a:rPr lang="en-US" sz="800" b="1">
                  <a:latin typeface="Arial" charset="0"/>
                </a:rPr>
                <a:t>Al</a:t>
              </a:r>
              <a:endParaRPr lang="en-US" sz="800">
                <a:latin typeface="Arial" charset="0"/>
              </a:endParaRPr>
            </a:p>
            <a:p>
              <a:pPr algn="ctr"/>
              <a:endParaRPr lang="en-US" sz="800">
                <a:latin typeface="Arial" charset="0"/>
              </a:endParaRPr>
            </a:p>
            <a:p>
              <a:pPr algn="ctr"/>
              <a:r>
                <a:rPr lang="en-US" sz="800">
                  <a:latin typeface="Arial" charset="0"/>
                </a:rPr>
                <a:t>13</a:t>
              </a:r>
              <a:endParaRPr lang="en-US" sz="800" baseline="30000">
                <a:latin typeface="Arial" charset="0"/>
              </a:endParaRPr>
            </a:p>
          </p:txBody>
        </p:sp>
        <p:sp>
          <p:nvSpPr>
            <p:cNvPr id="19494" name="Rectangle 36"/>
            <p:cNvSpPr>
              <a:spLocks noChangeArrowheads="1"/>
            </p:cNvSpPr>
            <p:nvPr/>
          </p:nvSpPr>
          <p:spPr bwMode="auto">
            <a:xfrm>
              <a:off x="4838" y="7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Si</a:t>
              </a:r>
              <a:endParaRPr lang="en-US" sz="800">
                <a:latin typeface="Arial" charset="0"/>
              </a:endParaRPr>
            </a:p>
            <a:p>
              <a:pPr algn="ctr"/>
              <a:endParaRPr lang="en-US" sz="800">
                <a:latin typeface="Arial" charset="0"/>
              </a:endParaRPr>
            </a:p>
            <a:p>
              <a:pPr algn="ctr"/>
              <a:r>
                <a:rPr lang="en-US" sz="800">
                  <a:latin typeface="Arial" charset="0"/>
                </a:rPr>
                <a:t>14</a:t>
              </a:r>
              <a:endParaRPr lang="en-US" sz="800" baseline="30000">
                <a:latin typeface="Arial" charset="0"/>
              </a:endParaRPr>
            </a:p>
          </p:txBody>
        </p:sp>
        <p:sp>
          <p:nvSpPr>
            <p:cNvPr id="19495" name="Rectangle 37"/>
            <p:cNvSpPr>
              <a:spLocks noChangeArrowheads="1"/>
            </p:cNvSpPr>
            <p:nvPr/>
          </p:nvSpPr>
          <p:spPr bwMode="auto">
            <a:xfrm>
              <a:off x="4979" y="7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P</a:t>
              </a:r>
              <a:endParaRPr lang="en-US" sz="800">
                <a:latin typeface="Arial" charset="0"/>
              </a:endParaRPr>
            </a:p>
            <a:p>
              <a:pPr algn="ctr"/>
              <a:endParaRPr lang="en-US" sz="800">
                <a:latin typeface="Arial" charset="0"/>
              </a:endParaRPr>
            </a:p>
            <a:p>
              <a:pPr algn="ctr"/>
              <a:r>
                <a:rPr lang="en-US" sz="800">
                  <a:latin typeface="Arial" charset="0"/>
                </a:rPr>
                <a:t>15</a:t>
              </a:r>
              <a:endParaRPr lang="en-US" sz="800" baseline="30000">
                <a:latin typeface="Arial" charset="0"/>
              </a:endParaRPr>
            </a:p>
          </p:txBody>
        </p:sp>
        <p:sp>
          <p:nvSpPr>
            <p:cNvPr id="19496" name="Rectangle 38"/>
            <p:cNvSpPr>
              <a:spLocks noChangeArrowheads="1"/>
            </p:cNvSpPr>
            <p:nvPr/>
          </p:nvSpPr>
          <p:spPr bwMode="auto">
            <a:xfrm>
              <a:off x="5121" y="700"/>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S</a:t>
              </a:r>
              <a:endParaRPr lang="en-US" sz="800">
                <a:latin typeface="Arial" charset="0"/>
              </a:endParaRPr>
            </a:p>
            <a:p>
              <a:pPr algn="ctr"/>
              <a:endParaRPr lang="en-US" sz="800">
                <a:latin typeface="Arial" charset="0"/>
              </a:endParaRPr>
            </a:p>
            <a:p>
              <a:pPr algn="ctr"/>
              <a:r>
                <a:rPr lang="en-US" sz="800">
                  <a:latin typeface="Arial" charset="0"/>
                </a:rPr>
                <a:t>16</a:t>
              </a:r>
              <a:endParaRPr lang="en-US" sz="800" baseline="30000">
                <a:latin typeface="Arial" charset="0"/>
              </a:endParaRPr>
            </a:p>
          </p:txBody>
        </p:sp>
        <p:sp>
          <p:nvSpPr>
            <p:cNvPr id="19497" name="Rectangle 39"/>
            <p:cNvSpPr>
              <a:spLocks noChangeArrowheads="1"/>
            </p:cNvSpPr>
            <p:nvPr/>
          </p:nvSpPr>
          <p:spPr bwMode="auto">
            <a:xfrm>
              <a:off x="5261" y="7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Cl</a:t>
              </a:r>
              <a:endParaRPr lang="en-US" sz="800">
                <a:latin typeface="Arial" charset="0"/>
              </a:endParaRPr>
            </a:p>
            <a:p>
              <a:pPr algn="ctr"/>
              <a:endParaRPr lang="en-US" sz="800">
                <a:latin typeface="Arial" charset="0"/>
              </a:endParaRPr>
            </a:p>
            <a:p>
              <a:pPr algn="ctr"/>
              <a:r>
                <a:rPr lang="en-US" sz="800">
                  <a:latin typeface="Arial" charset="0"/>
                </a:rPr>
                <a:t>17</a:t>
              </a:r>
              <a:endParaRPr lang="en-US" sz="800" baseline="30000">
                <a:latin typeface="Arial" charset="0"/>
              </a:endParaRPr>
            </a:p>
          </p:txBody>
        </p:sp>
        <p:sp>
          <p:nvSpPr>
            <p:cNvPr id="19498" name="Rectangle 40"/>
            <p:cNvSpPr>
              <a:spLocks noChangeArrowheads="1"/>
            </p:cNvSpPr>
            <p:nvPr/>
          </p:nvSpPr>
          <p:spPr bwMode="auto">
            <a:xfrm>
              <a:off x="5403" y="7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Ar</a:t>
              </a:r>
              <a:endParaRPr lang="en-US" sz="800">
                <a:latin typeface="Arial" charset="0"/>
              </a:endParaRPr>
            </a:p>
            <a:p>
              <a:pPr algn="ctr"/>
              <a:endParaRPr lang="en-US" sz="800">
                <a:latin typeface="Arial" charset="0"/>
              </a:endParaRPr>
            </a:p>
            <a:p>
              <a:pPr algn="ctr"/>
              <a:r>
                <a:rPr lang="en-US" sz="800">
                  <a:latin typeface="Arial" charset="0"/>
                </a:rPr>
                <a:t>18</a:t>
              </a:r>
              <a:endParaRPr lang="en-US" sz="800" baseline="30000">
                <a:latin typeface="Arial" charset="0"/>
              </a:endParaRPr>
            </a:p>
          </p:txBody>
        </p:sp>
        <p:sp>
          <p:nvSpPr>
            <p:cNvPr id="19499" name="Rectangle 43"/>
            <p:cNvSpPr>
              <a:spLocks noChangeArrowheads="1"/>
            </p:cNvSpPr>
            <p:nvPr/>
          </p:nvSpPr>
          <p:spPr bwMode="auto">
            <a:xfrm>
              <a:off x="3284"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Sc</a:t>
              </a:r>
              <a:endParaRPr lang="en-US" sz="800">
                <a:latin typeface="Arial" charset="0"/>
              </a:endParaRPr>
            </a:p>
            <a:p>
              <a:pPr algn="ctr"/>
              <a:endParaRPr lang="en-US" sz="800">
                <a:latin typeface="Arial" charset="0"/>
              </a:endParaRPr>
            </a:p>
            <a:p>
              <a:pPr algn="ctr"/>
              <a:r>
                <a:rPr lang="en-US" sz="800">
                  <a:latin typeface="Arial" charset="0"/>
                </a:rPr>
                <a:t>21</a:t>
              </a:r>
              <a:endParaRPr lang="en-US" sz="800" baseline="30000">
                <a:latin typeface="Arial" charset="0"/>
              </a:endParaRPr>
            </a:p>
          </p:txBody>
        </p:sp>
        <p:sp>
          <p:nvSpPr>
            <p:cNvPr id="19500" name="Rectangle 44"/>
            <p:cNvSpPr>
              <a:spLocks noChangeArrowheads="1"/>
            </p:cNvSpPr>
            <p:nvPr/>
          </p:nvSpPr>
          <p:spPr bwMode="auto">
            <a:xfrm>
              <a:off x="3426" y="933"/>
              <a:ext cx="141" cy="234"/>
            </a:xfrm>
            <a:prstGeom prst="rect">
              <a:avLst/>
            </a:prstGeom>
            <a:noFill/>
            <a:ln w="9525">
              <a:solidFill>
                <a:schemeClr val="tx1"/>
              </a:solidFill>
              <a:miter lim="800000"/>
              <a:headEnd/>
              <a:tailEnd/>
            </a:ln>
          </p:spPr>
          <p:txBody>
            <a:bodyPr wrap="none" anchor="ctr"/>
            <a:lstStyle/>
            <a:p>
              <a:pPr algn="ctr"/>
              <a:r>
                <a:rPr lang="en-US" sz="800" b="1">
                  <a:latin typeface="Arial" charset="0"/>
                </a:rPr>
                <a:t>Ti</a:t>
              </a:r>
              <a:endParaRPr lang="en-US" sz="800">
                <a:latin typeface="Arial" charset="0"/>
              </a:endParaRPr>
            </a:p>
            <a:p>
              <a:pPr algn="ctr"/>
              <a:endParaRPr lang="en-US" sz="800">
                <a:latin typeface="Arial" charset="0"/>
              </a:endParaRPr>
            </a:p>
            <a:p>
              <a:pPr algn="ctr"/>
              <a:r>
                <a:rPr lang="en-US" sz="800">
                  <a:latin typeface="Arial" charset="0"/>
                </a:rPr>
                <a:t>22</a:t>
              </a:r>
              <a:endParaRPr lang="en-US" sz="800" baseline="30000">
                <a:latin typeface="Arial" charset="0"/>
              </a:endParaRPr>
            </a:p>
          </p:txBody>
        </p:sp>
        <p:sp>
          <p:nvSpPr>
            <p:cNvPr id="19501" name="Rectangle 45"/>
            <p:cNvSpPr>
              <a:spLocks noChangeArrowheads="1"/>
            </p:cNvSpPr>
            <p:nvPr/>
          </p:nvSpPr>
          <p:spPr bwMode="auto">
            <a:xfrm>
              <a:off x="3567" y="933"/>
              <a:ext cx="141" cy="234"/>
            </a:xfrm>
            <a:prstGeom prst="rect">
              <a:avLst/>
            </a:prstGeom>
            <a:noFill/>
            <a:ln w="9525">
              <a:solidFill>
                <a:schemeClr val="tx1"/>
              </a:solidFill>
              <a:miter lim="800000"/>
              <a:headEnd/>
              <a:tailEnd/>
            </a:ln>
          </p:spPr>
          <p:txBody>
            <a:bodyPr wrap="none" anchor="ctr"/>
            <a:lstStyle/>
            <a:p>
              <a:pPr algn="ctr"/>
              <a:r>
                <a:rPr lang="en-US" sz="800" b="1">
                  <a:latin typeface="Arial" charset="0"/>
                </a:rPr>
                <a:t>V</a:t>
              </a:r>
              <a:endParaRPr lang="en-US" sz="800">
                <a:latin typeface="Arial" charset="0"/>
              </a:endParaRPr>
            </a:p>
            <a:p>
              <a:pPr algn="ctr"/>
              <a:endParaRPr lang="en-US" sz="800">
                <a:latin typeface="Arial" charset="0"/>
              </a:endParaRPr>
            </a:p>
            <a:p>
              <a:pPr algn="ctr"/>
              <a:r>
                <a:rPr lang="en-US" sz="800">
                  <a:latin typeface="Arial" charset="0"/>
                </a:rPr>
                <a:t>23</a:t>
              </a:r>
              <a:endParaRPr lang="en-US" sz="800" baseline="30000">
                <a:latin typeface="Arial" charset="0"/>
              </a:endParaRPr>
            </a:p>
          </p:txBody>
        </p:sp>
        <p:sp>
          <p:nvSpPr>
            <p:cNvPr id="19502" name="Rectangle 46"/>
            <p:cNvSpPr>
              <a:spLocks noChangeArrowheads="1"/>
            </p:cNvSpPr>
            <p:nvPr/>
          </p:nvSpPr>
          <p:spPr bwMode="auto">
            <a:xfrm>
              <a:off x="3708"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Cr</a:t>
              </a:r>
              <a:endParaRPr lang="en-US" sz="800">
                <a:latin typeface="Arial" charset="0"/>
              </a:endParaRPr>
            </a:p>
            <a:p>
              <a:pPr algn="ctr"/>
              <a:endParaRPr lang="en-US" sz="800">
                <a:latin typeface="Arial" charset="0"/>
              </a:endParaRPr>
            </a:p>
            <a:p>
              <a:pPr algn="ctr"/>
              <a:r>
                <a:rPr lang="en-US" sz="800">
                  <a:latin typeface="Arial" charset="0"/>
                </a:rPr>
                <a:t>24</a:t>
              </a:r>
              <a:endParaRPr lang="en-US" sz="800" baseline="30000">
                <a:latin typeface="Arial" charset="0"/>
              </a:endParaRPr>
            </a:p>
          </p:txBody>
        </p:sp>
        <p:sp>
          <p:nvSpPr>
            <p:cNvPr id="19503" name="Rectangle 47"/>
            <p:cNvSpPr>
              <a:spLocks noChangeArrowheads="1"/>
            </p:cNvSpPr>
            <p:nvPr/>
          </p:nvSpPr>
          <p:spPr bwMode="auto">
            <a:xfrm>
              <a:off x="3850" y="933"/>
              <a:ext cx="140" cy="234"/>
            </a:xfrm>
            <a:prstGeom prst="rect">
              <a:avLst/>
            </a:prstGeom>
            <a:noFill/>
            <a:ln w="9525">
              <a:solidFill>
                <a:schemeClr val="tx1"/>
              </a:solidFill>
              <a:miter lim="800000"/>
              <a:headEnd/>
              <a:tailEnd/>
            </a:ln>
          </p:spPr>
          <p:txBody>
            <a:bodyPr wrap="none" anchor="ctr"/>
            <a:lstStyle/>
            <a:p>
              <a:pPr algn="ctr"/>
              <a:r>
                <a:rPr lang="en-US" sz="800" b="1">
                  <a:latin typeface="Arial" charset="0"/>
                </a:rPr>
                <a:t>Mn</a:t>
              </a:r>
              <a:endParaRPr lang="en-US" sz="800">
                <a:latin typeface="Arial" charset="0"/>
              </a:endParaRPr>
            </a:p>
            <a:p>
              <a:pPr algn="ctr"/>
              <a:endParaRPr lang="en-US" sz="800">
                <a:latin typeface="Arial" charset="0"/>
              </a:endParaRPr>
            </a:p>
            <a:p>
              <a:pPr algn="ctr"/>
              <a:r>
                <a:rPr lang="en-US" sz="800">
                  <a:latin typeface="Arial" charset="0"/>
                </a:rPr>
                <a:t>25</a:t>
              </a:r>
              <a:endParaRPr lang="en-US" sz="800" baseline="30000">
                <a:latin typeface="Arial" charset="0"/>
              </a:endParaRPr>
            </a:p>
          </p:txBody>
        </p:sp>
        <p:sp>
          <p:nvSpPr>
            <p:cNvPr id="19504" name="Rectangle 48"/>
            <p:cNvSpPr>
              <a:spLocks noChangeArrowheads="1"/>
            </p:cNvSpPr>
            <p:nvPr/>
          </p:nvSpPr>
          <p:spPr bwMode="auto">
            <a:xfrm>
              <a:off x="3990"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Fe</a:t>
              </a:r>
              <a:endParaRPr lang="en-US" sz="800">
                <a:latin typeface="Arial" charset="0"/>
              </a:endParaRPr>
            </a:p>
            <a:p>
              <a:pPr algn="ctr"/>
              <a:endParaRPr lang="en-US" sz="800">
                <a:latin typeface="Arial" charset="0"/>
              </a:endParaRPr>
            </a:p>
            <a:p>
              <a:pPr algn="ctr"/>
              <a:r>
                <a:rPr lang="en-US" sz="800">
                  <a:latin typeface="Arial" charset="0"/>
                </a:rPr>
                <a:t>26</a:t>
              </a:r>
              <a:endParaRPr lang="en-US" sz="800" baseline="30000">
                <a:latin typeface="Arial" charset="0"/>
              </a:endParaRPr>
            </a:p>
          </p:txBody>
        </p:sp>
        <p:sp>
          <p:nvSpPr>
            <p:cNvPr id="19505" name="Rectangle 49"/>
            <p:cNvSpPr>
              <a:spLocks noChangeArrowheads="1"/>
            </p:cNvSpPr>
            <p:nvPr/>
          </p:nvSpPr>
          <p:spPr bwMode="auto">
            <a:xfrm>
              <a:off x="4132" y="933"/>
              <a:ext cx="141" cy="234"/>
            </a:xfrm>
            <a:prstGeom prst="rect">
              <a:avLst/>
            </a:prstGeom>
            <a:noFill/>
            <a:ln w="9525">
              <a:solidFill>
                <a:schemeClr val="tx1"/>
              </a:solidFill>
              <a:miter lim="800000"/>
              <a:headEnd/>
              <a:tailEnd/>
            </a:ln>
          </p:spPr>
          <p:txBody>
            <a:bodyPr wrap="none" anchor="ctr"/>
            <a:lstStyle/>
            <a:p>
              <a:pPr algn="ctr"/>
              <a:r>
                <a:rPr lang="en-US" sz="800" b="1">
                  <a:latin typeface="Arial" charset="0"/>
                </a:rPr>
                <a:t>Co</a:t>
              </a:r>
              <a:endParaRPr lang="en-US" sz="800">
                <a:latin typeface="Arial" charset="0"/>
              </a:endParaRPr>
            </a:p>
            <a:p>
              <a:pPr algn="ctr"/>
              <a:endParaRPr lang="en-US" sz="800">
                <a:latin typeface="Arial" charset="0"/>
              </a:endParaRPr>
            </a:p>
            <a:p>
              <a:pPr algn="ctr"/>
              <a:r>
                <a:rPr lang="en-US" sz="800">
                  <a:latin typeface="Arial" charset="0"/>
                </a:rPr>
                <a:t>27</a:t>
              </a:r>
              <a:endParaRPr lang="en-US" sz="800" baseline="30000">
                <a:latin typeface="Arial" charset="0"/>
              </a:endParaRPr>
            </a:p>
          </p:txBody>
        </p:sp>
        <p:sp>
          <p:nvSpPr>
            <p:cNvPr id="19506" name="Rectangle 50"/>
            <p:cNvSpPr>
              <a:spLocks noChangeArrowheads="1"/>
            </p:cNvSpPr>
            <p:nvPr/>
          </p:nvSpPr>
          <p:spPr bwMode="auto">
            <a:xfrm>
              <a:off x="4273"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Ni</a:t>
              </a:r>
              <a:endParaRPr lang="en-US" sz="800">
                <a:latin typeface="Arial" charset="0"/>
              </a:endParaRPr>
            </a:p>
            <a:p>
              <a:pPr algn="ctr"/>
              <a:endParaRPr lang="en-US" sz="800">
                <a:latin typeface="Arial" charset="0"/>
              </a:endParaRPr>
            </a:p>
            <a:p>
              <a:pPr algn="ctr"/>
              <a:r>
                <a:rPr lang="en-US" sz="800">
                  <a:latin typeface="Arial" charset="0"/>
                </a:rPr>
                <a:t>28</a:t>
              </a:r>
              <a:endParaRPr lang="en-US" sz="800" baseline="30000">
                <a:latin typeface="Arial" charset="0"/>
              </a:endParaRPr>
            </a:p>
          </p:txBody>
        </p:sp>
        <p:sp>
          <p:nvSpPr>
            <p:cNvPr id="19507" name="Rectangle 51"/>
            <p:cNvSpPr>
              <a:spLocks noChangeArrowheads="1"/>
            </p:cNvSpPr>
            <p:nvPr/>
          </p:nvSpPr>
          <p:spPr bwMode="auto">
            <a:xfrm>
              <a:off x="4415" y="933"/>
              <a:ext cx="140" cy="234"/>
            </a:xfrm>
            <a:prstGeom prst="rect">
              <a:avLst/>
            </a:prstGeom>
            <a:noFill/>
            <a:ln w="9525">
              <a:solidFill>
                <a:schemeClr val="tx1"/>
              </a:solidFill>
              <a:miter lim="800000"/>
              <a:headEnd/>
              <a:tailEnd/>
            </a:ln>
          </p:spPr>
          <p:txBody>
            <a:bodyPr wrap="none" anchor="ctr"/>
            <a:lstStyle/>
            <a:p>
              <a:pPr algn="ctr"/>
              <a:r>
                <a:rPr lang="en-US" sz="800" b="1">
                  <a:latin typeface="Arial" charset="0"/>
                </a:rPr>
                <a:t>Cu</a:t>
              </a:r>
              <a:endParaRPr lang="en-US" sz="800">
                <a:latin typeface="Arial" charset="0"/>
              </a:endParaRPr>
            </a:p>
            <a:p>
              <a:pPr algn="ctr"/>
              <a:endParaRPr lang="en-US" sz="800">
                <a:latin typeface="Arial" charset="0"/>
              </a:endParaRPr>
            </a:p>
            <a:p>
              <a:pPr algn="ctr"/>
              <a:r>
                <a:rPr lang="en-US" sz="800">
                  <a:latin typeface="Arial" charset="0"/>
                </a:rPr>
                <a:t>29</a:t>
              </a:r>
              <a:endParaRPr lang="en-US" sz="800" baseline="30000">
                <a:latin typeface="Arial" charset="0"/>
              </a:endParaRPr>
            </a:p>
          </p:txBody>
        </p:sp>
        <p:sp>
          <p:nvSpPr>
            <p:cNvPr id="19508" name="Rectangle 52"/>
            <p:cNvSpPr>
              <a:spLocks noChangeArrowheads="1"/>
            </p:cNvSpPr>
            <p:nvPr/>
          </p:nvSpPr>
          <p:spPr bwMode="auto">
            <a:xfrm>
              <a:off x="4555" y="933"/>
              <a:ext cx="141" cy="234"/>
            </a:xfrm>
            <a:prstGeom prst="rect">
              <a:avLst/>
            </a:prstGeom>
            <a:solidFill>
              <a:srgbClr val="7979FF">
                <a:alpha val="50195"/>
              </a:srgbClr>
            </a:solidFill>
            <a:ln w="9525">
              <a:solidFill>
                <a:schemeClr val="tx1"/>
              </a:solidFill>
              <a:miter lim="800000"/>
              <a:headEnd/>
              <a:tailEnd/>
            </a:ln>
          </p:spPr>
          <p:txBody>
            <a:bodyPr wrap="none" anchor="ctr"/>
            <a:lstStyle/>
            <a:p>
              <a:pPr algn="ctr"/>
              <a:r>
                <a:rPr lang="en-US" sz="800" b="1">
                  <a:latin typeface="Arial" charset="0"/>
                </a:rPr>
                <a:t>Zn</a:t>
              </a:r>
              <a:endParaRPr lang="en-US" sz="800">
                <a:latin typeface="Arial" charset="0"/>
              </a:endParaRPr>
            </a:p>
            <a:p>
              <a:pPr algn="ctr"/>
              <a:endParaRPr lang="en-US" sz="800">
                <a:latin typeface="Arial" charset="0"/>
              </a:endParaRPr>
            </a:p>
            <a:p>
              <a:pPr algn="ctr"/>
              <a:r>
                <a:rPr lang="en-US" sz="800">
                  <a:latin typeface="Arial" charset="0"/>
                </a:rPr>
                <a:t>30</a:t>
              </a:r>
              <a:endParaRPr lang="en-US" sz="800" baseline="30000">
                <a:latin typeface="Arial" charset="0"/>
              </a:endParaRPr>
            </a:p>
          </p:txBody>
        </p:sp>
        <p:sp>
          <p:nvSpPr>
            <p:cNvPr id="19509" name="Rectangle 53"/>
            <p:cNvSpPr>
              <a:spLocks noChangeArrowheads="1"/>
            </p:cNvSpPr>
            <p:nvPr/>
          </p:nvSpPr>
          <p:spPr bwMode="auto">
            <a:xfrm>
              <a:off x="4696"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Ga</a:t>
              </a:r>
              <a:endParaRPr lang="en-US" sz="800">
                <a:latin typeface="Arial" charset="0"/>
              </a:endParaRPr>
            </a:p>
            <a:p>
              <a:pPr algn="ctr"/>
              <a:endParaRPr lang="en-US" sz="800">
                <a:latin typeface="Arial" charset="0"/>
              </a:endParaRPr>
            </a:p>
            <a:p>
              <a:pPr algn="ctr"/>
              <a:r>
                <a:rPr lang="en-US" sz="800">
                  <a:latin typeface="Arial" charset="0"/>
                </a:rPr>
                <a:t>31</a:t>
              </a:r>
              <a:endParaRPr lang="en-US" sz="800" baseline="30000">
                <a:latin typeface="Arial" charset="0"/>
              </a:endParaRPr>
            </a:p>
          </p:txBody>
        </p:sp>
        <p:sp>
          <p:nvSpPr>
            <p:cNvPr id="19510" name="Rectangle 54"/>
            <p:cNvSpPr>
              <a:spLocks noChangeArrowheads="1"/>
            </p:cNvSpPr>
            <p:nvPr/>
          </p:nvSpPr>
          <p:spPr bwMode="auto">
            <a:xfrm>
              <a:off x="4838" y="933"/>
              <a:ext cx="141" cy="234"/>
            </a:xfrm>
            <a:prstGeom prst="rect">
              <a:avLst/>
            </a:prstGeom>
            <a:noFill/>
            <a:ln w="9525">
              <a:solidFill>
                <a:schemeClr val="tx1"/>
              </a:solidFill>
              <a:miter lim="800000"/>
              <a:headEnd/>
              <a:tailEnd/>
            </a:ln>
          </p:spPr>
          <p:txBody>
            <a:bodyPr wrap="none" anchor="ctr"/>
            <a:lstStyle/>
            <a:p>
              <a:pPr algn="ctr"/>
              <a:r>
                <a:rPr lang="en-US" sz="800" b="1">
                  <a:latin typeface="Arial" charset="0"/>
                </a:rPr>
                <a:t>Ge</a:t>
              </a:r>
              <a:endParaRPr lang="en-US" sz="800">
                <a:latin typeface="Arial" charset="0"/>
              </a:endParaRPr>
            </a:p>
            <a:p>
              <a:pPr algn="ctr"/>
              <a:endParaRPr lang="en-US" sz="800">
                <a:latin typeface="Arial" charset="0"/>
              </a:endParaRPr>
            </a:p>
            <a:p>
              <a:pPr algn="ctr"/>
              <a:r>
                <a:rPr lang="en-US" sz="800">
                  <a:latin typeface="Arial" charset="0"/>
                </a:rPr>
                <a:t>32</a:t>
              </a:r>
              <a:endParaRPr lang="en-US" sz="800" baseline="30000">
                <a:latin typeface="Arial" charset="0"/>
              </a:endParaRPr>
            </a:p>
          </p:txBody>
        </p:sp>
        <p:sp>
          <p:nvSpPr>
            <p:cNvPr id="19511" name="Rectangle 55"/>
            <p:cNvSpPr>
              <a:spLocks noChangeArrowheads="1"/>
            </p:cNvSpPr>
            <p:nvPr/>
          </p:nvSpPr>
          <p:spPr bwMode="auto">
            <a:xfrm>
              <a:off x="4979"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As</a:t>
              </a:r>
              <a:endParaRPr lang="en-US" sz="800">
                <a:latin typeface="Arial" charset="0"/>
              </a:endParaRPr>
            </a:p>
            <a:p>
              <a:pPr algn="ctr"/>
              <a:endParaRPr lang="en-US" sz="800">
                <a:latin typeface="Arial" charset="0"/>
              </a:endParaRPr>
            </a:p>
            <a:p>
              <a:pPr algn="ctr"/>
              <a:r>
                <a:rPr lang="en-US" sz="800">
                  <a:latin typeface="Arial" charset="0"/>
                </a:rPr>
                <a:t>33</a:t>
              </a:r>
              <a:endParaRPr lang="en-US" sz="800" baseline="30000">
                <a:latin typeface="Arial" charset="0"/>
              </a:endParaRPr>
            </a:p>
          </p:txBody>
        </p:sp>
        <p:sp>
          <p:nvSpPr>
            <p:cNvPr id="19512" name="Rectangle 56"/>
            <p:cNvSpPr>
              <a:spLocks noChangeArrowheads="1"/>
            </p:cNvSpPr>
            <p:nvPr/>
          </p:nvSpPr>
          <p:spPr bwMode="auto">
            <a:xfrm>
              <a:off x="5121" y="933"/>
              <a:ext cx="140" cy="234"/>
            </a:xfrm>
            <a:prstGeom prst="rect">
              <a:avLst/>
            </a:prstGeom>
            <a:noFill/>
            <a:ln w="9525">
              <a:solidFill>
                <a:schemeClr val="tx1"/>
              </a:solidFill>
              <a:miter lim="800000"/>
              <a:headEnd/>
              <a:tailEnd/>
            </a:ln>
          </p:spPr>
          <p:txBody>
            <a:bodyPr wrap="none" anchor="ctr"/>
            <a:lstStyle/>
            <a:p>
              <a:pPr algn="ctr"/>
              <a:r>
                <a:rPr lang="en-US" sz="800" b="1">
                  <a:latin typeface="Arial" charset="0"/>
                </a:rPr>
                <a:t>Se</a:t>
              </a:r>
              <a:endParaRPr lang="en-US" sz="800">
                <a:latin typeface="Arial" charset="0"/>
              </a:endParaRPr>
            </a:p>
            <a:p>
              <a:pPr algn="ctr"/>
              <a:endParaRPr lang="en-US" sz="800">
                <a:latin typeface="Arial" charset="0"/>
              </a:endParaRPr>
            </a:p>
            <a:p>
              <a:pPr algn="ctr"/>
              <a:r>
                <a:rPr lang="en-US" sz="800">
                  <a:latin typeface="Arial" charset="0"/>
                </a:rPr>
                <a:t>34</a:t>
              </a:r>
              <a:endParaRPr lang="en-US" sz="800" baseline="30000">
                <a:latin typeface="Arial" charset="0"/>
              </a:endParaRPr>
            </a:p>
          </p:txBody>
        </p:sp>
        <p:sp>
          <p:nvSpPr>
            <p:cNvPr id="19513" name="Rectangle 57"/>
            <p:cNvSpPr>
              <a:spLocks noChangeArrowheads="1"/>
            </p:cNvSpPr>
            <p:nvPr/>
          </p:nvSpPr>
          <p:spPr bwMode="auto">
            <a:xfrm>
              <a:off x="5261" y="933"/>
              <a:ext cx="142" cy="234"/>
            </a:xfrm>
            <a:prstGeom prst="rect">
              <a:avLst/>
            </a:prstGeom>
            <a:noFill/>
            <a:ln w="9525">
              <a:solidFill>
                <a:schemeClr val="tx1"/>
              </a:solidFill>
              <a:miter lim="800000"/>
              <a:headEnd/>
              <a:tailEnd/>
            </a:ln>
          </p:spPr>
          <p:txBody>
            <a:bodyPr wrap="none" anchor="ctr"/>
            <a:lstStyle/>
            <a:p>
              <a:pPr algn="ctr"/>
              <a:r>
                <a:rPr lang="en-US" sz="800" b="1">
                  <a:latin typeface="Arial" charset="0"/>
                </a:rPr>
                <a:t>Br</a:t>
              </a:r>
              <a:endParaRPr lang="en-US" sz="800">
                <a:latin typeface="Arial" charset="0"/>
              </a:endParaRPr>
            </a:p>
            <a:p>
              <a:pPr algn="ctr"/>
              <a:endParaRPr lang="en-US" sz="800">
                <a:latin typeface="Arial" charset="0"/>
              </a:endParaRPr>
            </a:p>
            <a:p>
              <a:pPr algn="ctr"/>
              <a:r>
                <a:rPr lang="en-US" sz="800">
                  <a:latin typeface="Arial" charset="0"/>
                </a:rPr>
                <a:t>35</a:t>
              </a:r>
              <a:endParaRPr lang="en-US" sz="800" baseline="30000">
                <a:latin typeface="Arial" charset="0"/>
              </a:endParaRPr>
            </a:p>
          </p:txBody>
        </p:sp>
        <p:sp>
          <p:nvSpPr>
            <p:cNvPr id="19514" name="Rectangle 58"/>
            <p:cNvSpPr>
              <a:spLocks noChangeArrowheads="1"/>
            </p:cNvSpPr>
            <p:nvPr/>
          </p:nvSpPr>
          <p:spPr bwMode="auto">
            <a:xfrm>
              <a:off x="5403" y="933"/>
              <a:ext cx="141" cy="234"/>
            </a:xfrm>
            <a:prstGeom prst="rect">
              <a:avLst/>
            </a:prstGeom>
            <a:noFill/>
            <a:ln w="9525">
              <a:solidFill>
                <a:schemeClr val="tx1"/>
              </a:solidFill>
              <a:miter lim="800000"/>
              <a:headEnd/>
              <a:tailEnd/>
            </a:ln>
          </p:spPr>
          <p:txBody>
            <a:bodyPr wrap="none" anchor="ctr"/>
            <a:lstStyle/>
            <a:p>
              <a:pPr algn="ctr"/>
              <a:r>
                <a:rPr lang="en-US" sz="800" b="1">
                  <a:latin typeface="Arial" charset="0"/>
                </a:rPr>
                <a:t>Kr</a:t>
              </a:r>
              <a:endParaRPr lang="en-US" sz="800">
                <a:latin typeface="Arial" charset="0"/>
              </a:endParaRPr>
            </a:p>
            <a:p>
              <a:pPr algn="ctr"/>
              <a:endParaRPr lang="en-US" sz="800">
                <a:latin typeface="Arial" charset="0"/>
              </a:endParaRPr>
            </a:p>
            <a:p>
              <a:pPr algn="ctr"/>
              <a:r>
                <a:rPr lang="en-US" sz="800">
                  <a:latin typeface="Arial" charset="0"/>
                </a:rPr>
                <a:t>36</a:t>
              </a:r>
              <a:endParaRPr lang="en-US" sz="800" baseline="30000">
                <a:latin typeface="Arial" charset="0"/>
              </a:endParaRPr>
            </a:p>
          </p:txBody>
        </p:sp>
        <p:sp>
          <p:nvSpPr>
            <p:cNvPr id="19515" name="Rectangle 61"/>
            <p:cNvSpPr>
              <a:spLocks noChangeArrowheads="1"/>
            </p:cNvSpPr>
            <p:nvPr/>
          </p:nvSpPr>
          <p:spPr bwMode="auto">
            <a:xfrm>
              <a:off x="3284"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Y </a:t>
              </a:r>
            </a:p>
            <a:p>
              <a:pPr algn="ctr"/>
              <a:endParaRPr lang="en-US" sz="800">
                <a:latin typeface="Arial" charset="0"/>
              </a:endParaRPr>
            </a:p>
            <a:p>
              <a:pPr algn="ctr"/>
              <a:r>
                <a:rPr lang="en-US" sz="800">
                  <a:latin typeface="Arial" charset="0"/>
                </a:rPr>
                <a:t>39</a:t>
              </a:r>
              <a:endParaRPr lang="en-US" sz="800" baseline="30000">
                <a:latin typeface="Arial" charset="0"/>
              </a:endParaRPr>
            </a:p>
          </p:txBody>
        </p:sp>
        <p:sp>
          <p:nvSpPr>
            <p:cNvPr id="19516" name="Rectangle 62"/>
            <p:cNvSpPr>
              <a:spLocks noChangeArrowheads="1"/>
            </p:cNvSpPr>
            <p:nvPr/>
          </p:nvSpPr>
          <p:spPr bwMode="auto">
            <a:xfrm>
              <a:off x="3426"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Zr</a:t>
              </a:r>
              <a:endParaRPr lang="en-US" sz="800">
                <a:latin typeface="Arial" charset="0"/>
              </a:endParaRPr>
            </a:p>
            <a:p>
              <a:pPr algn="ctr"/>
              <a:endParaRPr lang="en-US" sz="800">
                <a:latin typeface="Arial" charset="0"/>
              </a:endParaRPr>
            </a:p>
            <a:p>
              <a:pPr algn="ctr"/>
              <a:r>
                <a:rPr lang="en-US" sz="800">
                  <a:latin typeface="Arial" charset="0"/>
                </a:rPr>
                <a:t>40</a:t>
              </a:r>
              <a:endParaRPr lang="en-US" sz="800" baseline="30000">
                <a:latin typeface="Arial" charset="0"/>
              </a:endParaRPr>
            </a:p>
          </p:txBody>
        </p:sp>
        <p:sp>
          <p:nvSpPr>
            <p:cNvPr id="19517" name="Rectangle 63"/>
            <p:cNvSpPr>
              <a:spLocks noChangeArrowheads="1"/>
            </p:cNvSpPr>
            <p:nvPr/>
          </p:nvSpPr>
          <p:spPr bwMode="auto">
            <a:xfrm>
              <a:off x="3567"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Nb</a:t>
              </a:r>
              <a:endParaRPr lang="en-US" sz="800">
                <a:latin typeface="Arial" charset="0"/>
              </a:endParaRPr>
            </a:p>
            <a:p>
              <a:pPr algn="ctr"/>
              <a:endParaRPr lang="en-US" sz="800">
                <a:latin typeface="Arial" charset="0"/>
              </a:endParaRPr>
            </a:p>
            <a:p>
              <a:pPr algn="ctr"/>
              <a:r>
                <a:rPr lang="en-US" sz="800">
                  <a:latin typeface="Arial" charset="0"/>
                </a:rPr>
                <a:t>41</a:t>
              </a:r>
              <a:endParaRPr lang="en-US" sz="800" baseline="30000">
                <a:latin typeface="Arial" charset="0"/>
              </a:endParaRPr>
            </a:p>
          </p:txBody>
        </p:sp>
        <p:sp>
          <p:nvSpPr>
            <p:cNvPr id="19518" name="Rectangle 64"/>
            <p:cNvSpPr>
              <a:spLocks noChangeArrowheads="1"/>
            </p:cNvSpPr>
            <p:nvPr/>
          </p:nvSpPr>
          <p:spPr bwMode="auto">
            <a:xfrm>
              <a:off x="3708"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Mo</a:t>
              </a:r>
              <a:endParaRPr lang="en-US" sz="800">
                <a:latin typeface="Arial" charset="0"/>
              </a:endParaRPr>
            </a:p>
            <a:p>
              <a:pPr algn="ctr"/>
              <a:endParaRPr lang="en-US" sz="800">
                <a:latin typeface="Arial" charset="0"/>
              </a:endParaRPr>
            </a:p>
            <a:p>
              <a:pPr algn="ctr"/>
              <a:r>
                <a:rPr lang="en-US" sz="800">
                  <a:latin typeface="Arial" charset="0"/>
                </a:rPr>
                <a:t>42</a:t>
              </a:r>
              <a:endParaRPr lang="en-US" sz="800" baseline="30000">
                <a:latin typeface="Arial" charset="0"/>
              </a:endParaRPr>
            </a:p>
          </p:txBody>
        </p:sp>
        <p:sp>
          <p:nvSpPr>
            <p:cNvPr id="19519" name="Rectangle 65"/>
            <p:cNvSpPr>
              <a:spLocks noChangeArrowheads="1"/>
            </p:cNvSpPr>
            <p:nvPr/>
          </p:nvSpPr>
          <p:spPr bwMode="auto">
            <a:xfrm>
              <a:off x="3850" y="1167"/>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Tc</a:t>
              </a:r>
              <a:endParaRPr lang="en-US" sz="800">
                <a:latin typeface="Arial" charset="0"/>
              </a:endParaRPr>
            </a:p>
            <a:p>
              <a:pPr algn="ctr"/>
              <a:endParaRPr lang="en-US" sz="800">
                <a:latin typeface="Arial" charset="0"/>
              </a:endParaRPr>
            </a:p>
            <a:p>
              <a:pPr algn="ctr"/>
              <a:r>
                <a:rPr lang="en-US" sz="800">
                  <a:latin typeface="Arial" charset="0"/>
                </a:rPr>
                <a:t>43</a:t>
              </a:r>
              <a:endParaRPr lang="en-US" sz="800" baseline="30000">
                <a:latin typeface="Arial" charset="0"/>
              </a:endParaRPr>
            </a:p>
          </p:txBody>
        </p:sp>
        <p:sp>
          <p:nvSpPr>
            <p:cNvPr id="19520" name="Rectangle 66"/>
            <p:cNvSpPr>
              <a:spLocks noChangeArrowheads="1"/>
            </p:cNvSpPr>
            <p:nvPr/>
          </p:nvSpPr>
          <p:spPr bwMode="auto">
            <a:xfrm>
              <a:off x="3990"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Ru</a:t>
              </a:r>
              <a:endParaRPr lang="en-US" sz="800">
                <a:latin typeface="Arial" charset="0"/>
              </a:endParaRPr>
            </a:p>
            <a:p>
              <a:pPr algn="ctr"/>
              <a:endParaRPr lang="en-US" sz="800">
                <a:latin typeface="Arial" charset="0"/>
              </a:endParaRPr>
            </a:p>
            <a:p>
              <a:pPr algn="ctr"/>
              <a:r>
                <a:rPr lang="en-US" sz="800">
                  <a:latin typeface="Arial" charset="0"/>
                </a:rPr>
                <a:t>44</a:t>
              </a:r>
              <a:endParaRPr lang="en-US" sz="800" baseline="30000">
                <a:latin typeface="Arial" charset="0"/>
              </a:endParaRPr>
            </a:p>
          </p:txBody>
        </p:sp>
        <p:sp>
          <p:nvSpPr>
            <p:cNvPr id="19521" name="Rectangle 67"/>
            <p:cNvSpPr>
              <a:spLocks noChangeArrowheads="1"/>
            </p:cNvSpPr>
            <p:nvPr/>
          </p:nvSpPr>
          <p:spPr bwMode="auto">
            <a:xfrm>
              <a:off x="4132"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Rh</a:t>
              </a:r>
              <a:endParaRPr lang="en-US" sz="800">
                <a:latin typeface="Arial" charset="0"/>
              </a:endParaRPr>
            </a:p>
            <a:p>
              <a:pPr algn="ctr"/>
              <a:endParaRPr lang="en-US" sz="800">
                <a:latin typeface="Arial" charset="0"/>
              </a:endParaRPr>
            </a:p>
            <a:p>
              <a:pPr algn="ctr"/>
              <a:r>
                <a:rPr lang="en-US" sz="800">
                  <a:latin typeface="Arial" charset="0"/>
                </a:rPr>
                <a:t>45</a:t>
              </a:r>
              <a:endParaRPr lang="en-US" sz="800" baseline="30000">
                <a:latin typeface="Arial" charset="0"/>
              </a:endParaRPr>
            </a:p>
          </p:txBody>
        </p:sp>
        <p:sp>
          <p:nvSpPr>
            <p:cNvPr id="19522" name="Rectangle 68"/>
            <p:cNvSpPr>
              <a:spLocks noChangeArrowheads="1"/>
            </p:cNvSpPr>
            <p:nvPr/>
          </p:nvSpPr>
          <p:spPr bwMode="auto">
            <a:xfrm>
              <a:off x="4273"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Pd</a:t>
              </a:r>
              <a:endParaRPr lang="en-US" sz="800">
                <a:latin typeface="Arial" charset="0"/>
              </a:endParaRPr>
            </a:p>
            <a:p>
              <a:pPr algn="ctr"/>
              <a:endParaRPr lang="en-US" sz="800">
                <a:latin typeface="Arial" charset="0"/>
              </a:endParaRPr>
            </a:p>
            <a:p>
              <a:pPr algn="ctr"/>
              <a:r>
                <a:rPr lang="en-US" sz="800">
                  <a:latin typeface="Arial" charset="0"/>
                </a:rPr>
                <a:t>46</a:t>
              </a:r>
              <a:endParaRPr lang="en-US" sz="800" baseline="30000">
                <a:latin typeface="Arial" charset="0"/>
              </a:endParaRPr>
            </a:p>
          </p:txBody>
        </p:sp>
        <p:sp>
          <p:nvSpPr>
            <p:cNvPr id="19523" name="Rectangle 69"/>
            <p:cNvSpPr>
              <a:spLocks noChangeArrowheads="1"/>
            </p:cNvSpPr>
            <p:nvPr/>
          </p:nvSpPr>
          <p:spPr bwMode="auto">
            <a:xfrm>
              <a:off x="4415" y="1167"/>
              <a:ext cx="140" cy="233"/>
            </a:xfrm>
            <a:prstGeom prst="rect">
              <a:avLst/>
            </a:prstGeom>
            <a:solidFill>
              <a:srgbClr val="DDDDFF">
                <a:alpha val="50195"/>
              </a:srgbClr>
            </a:solidFill>
            <a:ln w="9525">
              <a:solidFill>
                <a:schemeClr val="tx1"/>
              </a:solidFill>
              <a:miter lim="800000"/>
              <a:headEnd/>
              <a:tailEnd/>
            </a:ln>
          </p:spPr>
          <p:txBody>
            <a:bodyPr wrap="none" anchor="ctr"/>
            <a:lstStyle/>
            <a:p>
              <a:pPr algn="ctr"/>
              <a:r>
                <a:rPr lang="en-US" sz="800" b="1">
                  <a:latin typeface="Arial" charset="0"/>
                </a:rPr>
                <a:t>Ag</a:t>
              </a:r>
              <a:endParaRPr lang="en-US" sz="800">
                <a:latin typeface="Arial" charset="0"/>
              </a:endParaRPr>
            </a:p>
            <a:p>
              <a:pPr algn="ctr"/>
              <a:endParaRPr lang="en-US" sz="800">
                <a:latin typeface="Arial" charset="0"/>
              </a:endParaRPr>
            </a:p>
            <a:p>
              <a:pPr algn="ctr"/>
              <a:r>
                <a:rPr lang="en-US" sz="800">
                  <a:latin typeface="Arial" charset="0"/>
                </a:rPr>
                <a:t>47</a:t>
              </a:r>
              <a:endParaRPr lang="en-US" sz="800" baseline="30000">
                <a:latin typeface="Arial" charset="0"/>
              </a:endParaRPr>
            </a:p>
          </p:txBody>
        </p:sp>
        <p:sp>
          <p:nvSpPr>
            <p:cNvPr id="19524" name="Rectangle 70"/>
            <p:cNvSpPr>
              <a:spLocks noChangeArrowheads="1"/>
            </p:cNvSpPr>
            <p:nvPr/>
          </p:nvSpPr>
          <p:spPr bwMode="auto">
            <a:xfrm>
              <a:off x="4555"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Cd</a:t>
              </a:r>
              <a:endParaRPr lang="en-US" sz="800">
                <a:latin typeface="Arial" charset="0"/>
              </a:endParaRPr>
            </a:p>
            <a:p>
              <a:pPr algn="ctr"/>
              <a:endParaRPr lang="en-US" sz="800">
                <a:latin typeface="Arial" charset="0"/>
              </a:endParaRPr>
            </a:p>
            <a:p>
              <a:pPr algn="ctr"/>
              <a:r>
                <a:rPr lang="en-US" sz="800">
                  <a:latin typeface="Arial" charset="0"/>
                </a:rPr>
                <a:t>48</a:t>
              </a:r>
              <a:endParaRPr lang="en-US" sz="800" baseline="30000">
                <a:latin typeface="Arial" charset="0"/>
              </a:endParaRPr>
            </a:p>
          </p:txBody>
        </p:sp>
        <p:sp>
          <p:nvSpPr>
            <p:cNvPr id="19525" name="Rectangle 71"/>
            <p:cNvSpPr>
              <a:spLocks noChangeArrowheads="1"/>
            </p:cNvSpPr>
            <p:nvPr/>
          </p:nvSpPr>
          <p:spPr bwMode="auto">
            <a:xfrm>
              <a:off x="4696"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In</a:t>
              </a:r>
              <a:endParaRPr lang="en-US" sz="800">
                <a:latin typeface="Arial" charset="0"/>
              </a:endParaRPr>
            </a:p>
            <a:p>
              <a:pPr algn="ctr"/>
              <a:endParaRPr lang="en-US" sz="800">
                <a:latin typeface="Arial" charset="0"/>
              </a:endParaRPr>
            </a:p>
            <a:p>
              <a:pPr algn="ctr"/>
              <a:r>
                <a:rPr lang="en-US" sz="800">
                  <a:latin typeface="Arial" charset="0"/>
                </a:rPr>
                <a:t>49</a:t>
              </a:r>
              <a:endParaRPr lang="en-US" sz="800" baseline="30000">
                <a:latin typeface="Arial" charset="0"/>
              </a:endParaRPr>
            </a:p>
          </p:txBody>
        </p:sp>
        <p:sp>
          <p:nvSpPr>
            <p:cNvPr id="19526" name="Rectangle 72"/>
            <p:cNvSpPr>
              <a:spLocks noChangeArrowheads="1"/>
            </p:cNvSpPr>
            <p:nvPr/>
          </p:nvSpPr>
          <p:spPr bwMode="auto">
            <a:xfrm>
              <a:off x="4838"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Sn</a:t>
              </a:r>
              <a:endParaRPr lang="en-US" sz="800">
                <a:latin typeface="Arial" charset="0"/>
              </a:endParaRPr>
            </a:p>
            <a:p>
              <a:pPr algn="ctr"/>
              <a:endParaRPr lang="en-US" sz="800">
                <a:latin typeface="Arial" charset="0"/>
              </a:endParaRPr>
            </a:p>
            <a:p>
              <a:pPr algn="ctr"/>
              <a:r>
                <a:rPr lang="en-US" sz="800">
                  <a:latin typeface="Arial" charset="0"/>
                </a:rPr>
                <a:t>50</a:t>
              </a:r>
              <a:endParaRPr lang="en-US" sz="800" baseline="30000">
                <a:latin typeface="Arial" charset="0"/>
              </a:endParaRPr>
            </a:p>
          </p:txBody>
        </p:sp>
        <p:sp>
          <p:nvSpPr>
            <p:cNvPr id="19527" name="Rectangle 73"/>
            <p:cNvSpPr>
              <a:spLocks noChangeArrowheads="1"/>
            </p:cNvSpPr>
            <p:nvPr/>
          </p:nvSpPr>
          <p:spPr bwMode="auto">
            <a:xfrm>
              <a:off x="4979"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Sb</a:t>
              </a:r>
              <a:endParaRPr lang="en-US" sz="800">
                <a:latin typeface="Arial" charset="0"/>
              </a:endParaRPr>
            </a:p>
            <a:p>
              <a:pPr algn="ctr"/>
              <a:endParaRPr lang="en-US" sz="800">
                <a:latin typeface="Arial" charset="0"/>
              </a:endParaRPr>
            </a:p>
            <a:p>
              <a:pPr algn="ctr"/>
              <a:r>
                <a:rPr lang="en-US" sz="800">
                  <a:latin typeface="Arial" charset="0"/>
                </a:rPr>
                <a:t>51</a:t>
              </a:r>
              <a:endParaRPr lang="en-US" sz="800" baseline="30000">
                <a:latin typeface="Arial" charset="0"/>
              </a:endParaRPr>
            </a:p>
          </p:txBody>
        </p:sp>
        <p:sp>
          <p:nvSpPr>
            <p:cNvPr id="19528" name="Rectangle 74"/>
            <p:cNvSpPr>
              <a:spLocks noChangeArrowheads="1"/>
            </p:cNvSpPr>
            <p:nvPr/>
          </p:nvSpPr>
          <p:spPr bwMode="auto">
            <a:xfrm>
              <a:off x="5121" y="1167"/>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Te</a:t>
              </a:r>
              <a:endParaRPr lang="en-US" sz="800">
                <a:latin typeface="Arial" charset="0"/>
              </a:endParaRPr>
            </a:p>
            <a:p>
              <a:pPr algn="ctr"/>
              <a:endParaRPr lang="en-US" sz="800">
                <a:latin typeface="Arial" charset="0"/>
              </a:endParaRPr>
            </a:p>
            <a:p>
              <a:pPr algn="ctr"/>
              <a:r>
                <a:rPr lang="en-US" sz="800">
                  <a:latin typeface="Arial" charset="0"/>
                </a:rPr>
                <a:t>52</a:t>
              </a:r>
              <a:endParaRPr lang="en-US" sz="800" baseline="30000">
                <a:latin typeface="Arial" charset="0"/>
              </a:endParaRPr>
            </a:p>
          </p:txBody>
        </p:sp>
        <p:sp>
          <p:nvSpPr>
            <p:cNvPr id="19529" name="Rectangle 75"/>
            <p:cNvSpPr>
              <a:spLocks noChangeArrowheads="1"/>
            </p:cNvSpPr>
            <p:nvPr/>
          </p:nvSpPr>
          <p:spPr bwMode="auto">
            <a:xfrm>
              <a:off x="5261" y="1167"/>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I</a:t>
              </a:r>
              <a:endParaRPr lang="en-US" sz="800">
                <a:latin typeface="Arial" charset="0"/>
              </a:endParaRPr>
            </a:p>
            <a:p>
              <a:pPr algn="ctr"/>
              <a:endParaRPr lang="en-US" sz="800">
                <a:latin typeface="Arial" charset="0"/>
              </a:endParaRPr>
            </a:p>
            <a:p>
              <a:pPr algn="ctr"/>
              <a:r>
                <a:rPr lang="en-US" sz="800">
                  <a:latin typeface="Arial" charset="0"/>
                </a:rPr>
                <a:t>53</a:t>
              </a:r>
              <a:endParaRPr lang="en-US" sz="800" baseline="30000">
                <a:latin typeface="Arial" charset="0"/>
              </a:endParaRPr>
            </a:p>
          </p:txBody>
        </p:sp>
        <p:sp>
          <p:nvSpPr>
            <p:cNvPr id="19530" name="Rectangle 76"/>
            <p:cNvSpPr>
              <a:spLocks noChangeArrowheads="1"/>
            </p:cNvSpPr>
            <p:nvPr/>
          </p:nvSpPr>
          <p:spPr bwMode="auto">
            <a:xfrm>
              <a:off x="5403" y="1167"/>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Xe</a:t>
              </a:r>
              <a:endParaRPr lang="en-US" sz="800">
                <a:latin typeface="Arial" charset="0"/>
              </a:endParaRPr>
            </a:p>
            <a:p>
              <a:pPr algn="ctr"/>
              <a:endParaRPr lang="en-US" sz="800">
                <a:latin typeface="Arial" charset="0"/>
              </a:endParaRPr>
            </a:p>
            <a:p>
              <a:pPr algn="ctr"/>
              <a:r>
                <a:rPr lang="en-US" sz="800">
                  <a:latin typeface="Arial" charset="0"/>
                </a:rPr>
                <a:t>54</a:t>
              </a:r>
              <a:endParaRPr lang="en-US" sz="800" baseline="30000">
                <a:latin typeface="Arial" charset="0"/>
              </a:endParaRPr>
            </a:p>
          </p:txBody>
        </p:sp>
        <p:sp>
          <p:nvSpPr>
            <p:cNvPr id="19531" name="Rectangle 79"/>
            <p:cNvSpPr>
              <a:spLocks noChangeArrowheads="1"/>
            </p:cNvSpPr>
            <p:nvPr/>
          </p:nvSpPr>
          <p:spPr bwMode="auto">
            <a:xfrm>
              <a:off x="3284" y="1400"/>
              <a:ext cx="142" cy="233"/>
            </a:xfrm>
            <a:prstGeom prst="rect">
              <a:avLst/>
            </a:prstGeom>
            <a:noFill/>
            <a:ln w="9525">
              <a:solidFill>
                <a:schemeClr val="tx1"/>
              </a:solidFill>
              <a:miter lim="800000"/>
              <a:headEnd/>
              <a:tailEnd/>
            </a:ln>
          </p:spPr>
          <p:txBody>
            <a:bodyPr wrap="none" anchor="ctr"/>
            <a:lstStyle/>
            <a:p>
              <a:endParaRPr lang="en-US"/>
            </a:p>
          </p:txBody>
        </p:sp>
        <p:sp>
          <p:nvSpPr>
            <p:cNvPr id="19532" name="Rectangle 80"/>
            <p:cNvSpPr>
              <a:spLocks noChangeArrowheads="1"/>
            </p:cNvSpPr>
            <p:nvPr/>
          </p:nvSpPr>
          <p:spPr bwMode="auto">
            <a:xfrm>
              <a:off x="3426"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Hf</a:t>
              </a:r>
              <a:endParaRPr lang="en-US" sz="800">
                <a:latin typeface="Arial" charset="0"/>
              </a:endParaRPr>
            </a:p>
            <a:p>
              <a:pPr algn="ctr"/>
              <a:endParaRPr lang="en-US" sz="800">
                <a:latin typeface="Arial" charset="0"/>
              </a:endParaRPr>
            </a:p>
            <a:p>
              <a:pPr algn="ctr"/>
              <a:r>
                <a:rPr lang="en-US" sz="800">
                  <a:latin typeface="Arial" charset="0"/>
                </a:rPr>
                <a:t>72</a:t>
              </a:r>
              <a:endParaRPr lang="en-US" sz="800" baseline="30000">
                <a:latin typeface="Arial" charset="0"/>
              </a:endParaRPr>
            </a:p>
          </p:txBody>
        </p:sp>
        <p:sp>
          <p:nvSpPr>
            <p:cNvPr id="19533" name="Rectangle 81"/>
            <p:cNvSpPr>
              <a:spLocks noChangeArrowheads="1"/>
            </p:cNvSpPr>
            <p:nvPr/>
          </p:nvSpPr>
          <p:spPr bwMode="auto">
            <a:xfrm>
              <a:off x="3567"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Ta</a:t>
              </a:r>
              <a:endParaRPr lang="en-US" sz="800">
                <a:latin typeface="Arial" charset="0"/>
              </a:endParaRPr>
            </a:p>
            <a:p>
              <a:pPr algn="ctr"/>
              <a:endParaRPr lang="en-US" sz="800">
                <a:latin typeface="Arial" charset="0"/>
              </a:endParaRPr>
            </a:p>
            <a:p>
              <a:pPr algn="ctr"/>
              <a:r>
                <a:rPr lang="en-US" sz="800">
                  <a:latin typeface="Arial" charset="0"/>
                </a:rPr>
                <a:t>73</a:t>
              </a:r>
              <a:endParaRPr lang="en-US" sz="800" baseline="30000">
                <a:latin typeface="Arial" charset="0"/>
              </a:endParaRPr>
            </a:p>
          </p:txBody>
        </p:sp>
        <p:sp>
          <p:nvSpPr>
            <p:cNvPr id="19534" name="Rectangle 82"/>
            <p:cNvSpPr>
              <a:spLocks noChangeArrowheads="1"/>
            </p:cNvSpPr>
            <p:nvPr/>
          </p:nvSpPr>
          <p:spPr bwMode="auto">
            <a:xfrm>
              <a:off x="3708"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W</a:t>
              </a:r>
              <a:endParaRPr lang="en-US" sz="800">
                <a:latin typeface="Arial" charset="0"/>
              </a:endParaRPr>
            </a:p>
            <a:p>
              <a:pPr algn="ctr"/>
              <a:endParaRPr lang="en-US" sz="800">
                <a:latin typeface="Arial" charset="0"/>
              </a:endParaRPr>
            </a:p>
            <a:p>
              <a:pPr algn="ctr"/>
              <a:r>
                <a:rPr lang="en-US" sz="800">
                  <a:latin typeface="Arial" charset="0"/>
                </a:rPr>
                <a:t>74</a:t>
              </a:r>
              <a:endParaRPr lang="en-US" sz="800" baseline="30000">
                <a:latin typeface="Arial" charset="0"/>
              </a:endParaRPr>
            </a:p>
          </p:txBody>
        </p:sp>
        <p:sp>
          <p:nvSpPr>
            <p:cNvPr id="19535" name="Rectangle 83"/>
            <p:cNvSpPr>
              <a:spLocks noChangeArrowheads="1"/>
            </p:cNvSpPr>
            <p:nvPr/>
          </p:nvSpPr>
          <p:spPr bwMode="auto">
            <a:xfrm>
              <a:off x="3850" y="1400"/>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Re</a:t>
              </a:r>
              <a:endParaRPr lang="en-US" sz="800">
                <a:latin typeface="Arial" charset="0"/>
              </a:endParaRPr>
            </a:p>
            <a:p>
              <a:pPr algn="ctr"/>
              <a:endParaRPr lang="en-US" sz="800">
                <a:latin typeface="Arial" charset="0"/>
              </a:endParaRPr>
            </a:p>
            <a:p>
              <a:pPr algn="ctr"/>
              <a:r>
                <a:rPr lang="en-US" sz="800">
                  <a:latin typeface="Arial" charset="0"/>
                </a:rPr>
                <a:t>75</a:t>
              </a:r>
              <a:endParaRPr lang="en-US" sz="800" baseline="30000">
                <a:latin typeface="Arial" charset="0"/>
              </a:endParaRPr>
            </a:p>
          </p:txBody>
        </p:sp>
        <p:sp>
          <p:nvSpPr>
            <p:cNvPr id="19536" name="Rectangle 84"/>
            <p:cNvSpPr>
              <a:spLocks noChangeArrowheads="1"/>
            </p:cNvSpPr>
            <p:nvPr/>
          </p:nvSpPr>
          <p:spPr bwMode="auto">
            <a:xfrm>
              <a:off x="3990"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Os</a:t>
              </a:r>
              <a:endParaRPr lang="en-US" sz="800">
                <a:latin typeface="Arial" charset="0"/>
              </a:endParaRPr>
            </a:p>
            <a:p>
              <a:pPr algn="ctr"/>
              <a:endParaRPr lang="en-US" sz="800">
                <a:latin typeface="Arial" charset="0"/>
              </a:endParaRPr>
            </a:p>
            <a:p>
              <a:pPr algn="ctr"/>
              <a:r>
                <a:rPr lang="en-US" sz="800">
                  <a:latin typeface="Arial" charset="0"/>
                </a:rPr>
                <a:t>76</a:t>
              </a:r>
              <a:endParaRPr lang="en-US" sz="800" baseline="30000">
                <a:latin typeface="Arial" charset="0"/>
              </a:endParaRPr>
            </a:p>
          </p:txBody>
        </p:sp>
        <p:sp>
          <p:nvSpPr>
            <p:cNvPr id="19537" name="Rectangle 85"/>
            <p:cNvSpPr>
              <a:spLocks noChangeArrowheads="1"/>
            </p:cNvSpPr>
            <p:nvPr/>
          </p:nvSpPr>
          <p:spPr bwMode="auto">
            <a:xfrm>
              <a:off x="4132"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Ir</a:t>
              </a:r>
              <a:endParaRPr lang="en-US" sz="800">
                <a:latin typeface="Arial" charset="0"/>
              </a:endParaRPr>
            </a:p>
            <a:p>
              <a:pPr algn="ctr"/>
              <a:endParaRPr lang="en-US" sz="800">
                <a:latin typeface="Arial" charset="0"/>
              </a:endParaRPr>
            </a:p>
            <a:p>
              <a:pPr algn="ctr"/>
              <a:r>
                <a:rPr lang="en-US" sz="800">
                  <a:latin typeface="Arial" charset="0"/>
                </a:rPr>
                <a:t>77</a:t>
              </a:r>
              <a:endParaRPr lang="en-US" sz="800" baseline="30000">
                <a:latin typeface="Arial" charset="0"/>
              </a:endParaRPr>
            </a:p>
          </p:txBody>
        </p:sp>
        <p:sp>
          <p:nvSpPr>
            <p:cNvPr id="19538" name="Rectangle 86"/>
            <p:cNvSpPr>
              <a:spLocks noChangeArrowheads="1"/>
            </p:cNvSpPr>
            <p:nvPr/>
          </p:nvSpPr>
          <p:spPr bwMode="auto">
            <a:xfrm>
              <a:off x="4273"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Pt</a:t>
              </a:r>
              <a:endParaRPr lang="en-US" sz="800">
                <a:latin typeface="Arial" charset="0"/>
              </a:endParaRPr>
            </a:p>
            <a:p>
              <a:pPr algn="ctr"/>
              <a:endParaRPr lang="en-US" sz="800">
                <a:latin typeface="Arial" charset="0"/>
              </a:endParaRPr>
            </a:p>
            <a:p>
              <a:pPr algn="ctr"/>
              <a:r>
                <a:rPr lang="en-US" sz="800">
                  <a:latin typeface="Arial" charset="0"/>
                </a:rPr>
                <a:t>78</a:t>
              </a:r>
              <a:endParaRPr lang="en-US" sz="800" baseline="30000">
                <a:latin typeface="Arial" charset="0"/>
              </a:endParaRPr>
            </a:p>
          </p:txBody>
        </p:sp>
        <p:sp>
          <p:nvSpPr>
            <p:cNvPr id="19539" name="Rectangle 87"/>
            <p:cNvSpPr>
              <a:spLocks noChangeArrowheads="1"/>
            </p:cNvSpPr>
            <p:nvPr/>
          </p:nvSpPr>
          <p:spPr bwMode="auto">
            <a:xfrm>
              <a:off x="4415" y="1400"/>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Au</a:t>
              </a:r>
              <a:endParaRPr lang="en-US" sz="800">
                <a:latin typeface="Arial" charset="0"/>
              </a:endParaRPr>
            </a:p>
            <a:p>
              <a:pPr algn="ctr"/>
              <a:endParaRPr lang="en-US" sz="800">
                <a:latin typeface="Arial" charset="0"/>
              </a:endParaRPr>
            </a:p>
            <a:p>
              <a:pPr algn="ctr"/>
              <a:r>
                <a:rPr lang="en-US" sz="800">
                  <a:latin typeface="Arial" charset="0"/>
                </a:rPr>
                <a:t>79</a:t>
              </a:r>
              <a:endParaRPr lang="en-US" sz="800" baseline="30000">
                <a:latin typeface="Arial" charset="0"/>
              </a:endParaRPr>
            </a:p>
          </p:txBody>
        </p:sp>
        <p:sp>
          <p:nvSpPr>
            <p:cNvPr id="19540" name="Rectangle 88"/>
            <p:cNvSpPr>
              <a:spLocks noChangeArrowheads="1"/>
            </p:cNvSpPr>
            <p:nvPr/>
          </p:nvSpPr>
          <p:spPr bwMode="auto">
            <a:xfrm>
              <a:off x="4555"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Hg</a:t>
              </a:r>
              <a:endParaRPr lang="en-US" sz="800">
                <a:latin typeface="Arial" charset="0"/>
              </a:endParaRPr>
            </a:p>
            <a:p>
              <a:pPr algn="ctr"/>
              <a:endParaRPr lang="en-US" sz="800">
                <a:latin typeface="Arial" charset="0"/>
              </a:endParaRPr>
            </a:p>
            <a:p>
              <a:pPr algn="ctr"/>
              <a:r>
                <a:rPr lang="en-US" sz="800">
                  <a:latin typeface="Arial" charset="0"/>
                </a:rPr>
                <a:t>80</a:t>
              </a:r>
              <a:endParaRPr lang="en-US" sz="800" baseline="30000">
                <a:latin typeface="Arial" charset="0"/>
              </a:endParaRPr>
            </a:p>
          </p:txBody>
        </p:sp>
        <p:sp>
          <p:nvSpPr>
            <p:cNvPr id="19541" name="Rectangle 89"/>
            <p:cNvSpPr>
              <a:spLocks noChangeArrowheads="1"/>
            </p:cNvSpPr>
            <p:nvPr/>
          </p:nvSpPr>
          <p:spPr bwMode="auto">
            <a:xfrm>
              <a:off x="4696"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Tl</a:t>
              </a:r>
              <a:endParaRPr lang="en-US" sz="800">
                <a:latin typeface="Arial" charset="0"/>
              </a:endParaRPr>
            </a:p>
            <a:p>
              <a:pPr algn="ctr"/>
              <a:endParaRPr lang="en-US" sz="800">
                <a:latin typeface="Arial" charset="0"/>
              </a:endParaRPr>
            </a:p>
            <a:p>
              <a:pPr algn="ctr"/>
              <a:r>
                <a:rPr lang="en-US" sz="800">
                  <a:latin typeface="Arial" charset="0"/>
                </a:rPr>
                <a:t>81</a:t>
              </a:r>
              <a:endParaRPr lang="en-US" sz="800" baseline="30000">
                <a:latin typeface="Arial" charset="0"/>
              </a:endParaRPr>
            </a:p>
          </p:txBody>
        </p:sp>
        <p:sp>
          <p:nvSpPr>
            <p:cNvPr id="19542" name="Rectangle 90"/>
            <p:cNvSpPr>
              <a:spLocks noChangeArrowheads="1"/>
            </p:cNvSpPr>
            <p:nvPr/>
          </p:nvSpPr>
          <p:spPr bwMode="auto">
            <a:xfrm>
              <a:off x="4838"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Pb</a:t>
              </a:r>
              <a:endParaRPr lang="en-US" sz="800">
                <a:latin typeface="Arial" charset="0"/>
              </a:endParaRPr>
            </a:p>
            <a:p>
              <a:pPr algn="ctr"/>
              <a:endParaRPr lang="en-US" sz="800">
                <a:latin typeface="Arial" charset="0"/>
              </a:endParaRPr>
            </a:p>
            <a:p>
              <a:pPr algn="ctr"/>
              <a:r>
                <a:rPr lang="en-US" sz="800">
                  <a:latin typeface="Arial" charset="0"/>
                </a:rPr>
                <a:t>82</a:t>
              </a:r>
              <a:endParaRPr lang="en-US" sz="800" baseline="30000">
                <a:latin typeface="Arial" charset="0"/>
              </a:endParaRPr>
            </a:p>
          </p:txBody>
        </p:sp>
        <p:sp>
          <p:nvSpPr>
            <p:cNvPr id="19543" name="Rectangle 91"/>
            <p:cNvSpPr>
              <a:spLocks noChangeArrowheads="1"/>
            </p:cNvSpPr>
            <p:nvPr/>
          </p:nvSpPr>
          <p:spPr bwMode="auto">
            <a:xfrm>
              <a:off x="4979"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Bi</a:t>
              </a:r>
              <a:endParaRPr lang="en-US" sz="800">
                <a:latin typeface="Arial" charset="0"/>
              </a:endParaRPr>
            </a:p>
            <a:p>
              <a:pPr algn="ctr"/>
              <a:endParaRPr lang="en-US" sz="800">
                <a:latin typeface="Arial" charset="0"/>
              </a:endParaRPr>
            </a:p>
            <a:p>
              <a:pPr algn="ctr"/>
              <a:r>
                <a:rPr lang="en-US" sz="800">
                  <a:latin typeface="Arial" charset="0"/>
                </a:rPr>
                <a:t>83</a:t>
              </a:r>
              <a:endParaRPr lang="en-US" sz="800" baseline="30000">
                <a:latin typeface="Arial" charset="0"/>
              </a:endParaRPr>
            </a:p>
          </p:txBody>
        </p:sp>
        <p:sp>
          <p:nvSpPr>
            <p:cNvPr id="19544" name="Rectangle 92"/>
            <p:cNvSpPr>
              <a:spLocks noChangeArrowheads="1"/>
            </p:cNvSpPr>
            <p:nvPr/>
          </p:nvSpPr>
          <p:spPr bwMode="auto">
            <a:xfrm>
              <a:off x="5121" y="1400"/>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Po</a:t>
              </a:r>
              <a:endParaRPr lang="en-US" sz="800">
                <a:latin typeface="Arial" charset="0"/>
              </a:endParaRPr>
            </a:p>
            <a:p>
              <a:pPr algn="ctr"/>
              <a:endParaRPr lang="en-US" sz="800">
                <a:latin typeface="Arial" charset="0"/>
              </a:endParaRPr>
            </a:p>
            <a:p>
              <a:pPr algn="ctr"/>
              <a:r>
                <a:rPr lang="en-US" sz="800">
                  <a:latin typeface="Arial" charset="0"/>
                </a:rPr>
                <a:t>84</a:t>
              </a:r>
              <a:endParaRPr lang="en-US" sz="800" baseline="30000">
                <a:latin typeface="Arial" charset="0"/>
              </a:endParaRPr>
            </a:p>
          </p:txBody>
        </p:sp>
        <p:sp>
          <p:nvSpPr>
            <p:cNvPr id="19545" name="Rectangle 93"/>
            <p:cNvSpPr>
              <a:spLocks noChangeArrowheads="1"/>
            </p:cNvSpPr>
            <p:nvPr/>
          </p:nvSpPr>
          <p:spPr bwMode="auto">
            <a:xfrm>
              <a:off x="5261" y="1400"/>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At</a:t>
              </a:r>
              <a:endParaRPr lang="en-US" sz="800">
                <a:latin typeface="Arial" charset="0"/>
              </a:endParaRPr>
            </a:p>
            <a:p>
              <a:pPr algn="ctr"/>
              <a:endParaRPr lang="en-US" sz="800">
                <a:latin typeface="Arial" charset="0"/>
              </a:endParaRPr>
            </a:p>
            <a:p>
              <a:pPr algn="ctr"/>
              <a:r>
                <a:rPr lang="en-US" sz="800">
                  <a:latin typeface="Arial" charset="0"/>
                </a:rPr>
                <a:t>85</a:t>
              </a:r>
              <a:endParaRPr lang="en-US" sz="800" baseline="30000">
                <a:latin typeface="Arial" charset="0"/>
              </a:endParaRPr>
            </a:p>
          </p:txBody>
        </p:sp>
        <p:sp>
          <p:nvSpPr>
            <p:cNvPr id="19546" name="Rectangle 94"/>
            <p:cNvSpPr>
              <a:spLocks noChangeArrowheads="1"/>
            </p:cNvSpPr>
            <p:nvPr/>
          </p:nvSpPr>
          <p:spPr bwMode="auto">
            <a:xfrm>
              <a:off x="5403" y="1400"/>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Rn</a:t>
              </a:r>
              <a:endParaRPr lang="en-US" sz="800">
                <a:latin typeface="Arial" charset="0"/>
              </a:endParaRPr>
            </a:p>
            <a:p>
              <a:pPr algn="ctr"/>
              <a:endParaRPr lang="en-US" sz="800">
                <a:latin typeface="Arial" charset="0"/>
              </a:endParaRPr>
            </a:p>
            <a:p>
              <a:pPr algn="ctr"/>
              <a:r>
                <a:rPr lang="en-US" sz="800">
                  <a:latin typeface="Arial" charset="0"/>
                </a:rPr>
                <a:t>86</a:t>
              </a:r>
              <a:endParaRPr lang="en-US" sz="800" baseline="30000">
                <a:latin typeface="Arial" charset="0"/>
              </a:endParaRPr>
            </a:p>
          </p:txBody>
        </p:sp>
        <p:grpSp>
          <p:nvGrpSpPr>
            <p:cNvPr id="19547" name="Group 114"/>
            <p:cNvGrpSpPr>
              <a:grpSpLocks/>
            </p:cNvGrpSpPr>
            <p:nvPr/>
          </p:nvGrpSpPr>
          <p:grpSpPr bwMode="auto">
            <a:xfrm>
              <a:off x="3002" y="467"/>
              <a:ext cx="142" cy="1399"/>
              <a:chOff x="3002" y="467"/>
              <a:chExt cx="142" cy="1399"/>
            </a:xfrm>
          </p:grpSpPr>
          <p:sp>
            <p:nvSpPr>
              <p:cNvPr id="19571" name="Rectangle 24"/>
              <p:cNvSpPr>
                <a:spLocks noChangeArrowheads="1"/>
              </p:cNvSpPr>
              <p:nvPr/>
            </p:nvSpPr>
            <p:spPr bwMode="auto">
              <a:xfrm>
                <a:off x="3002" y="467"/>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Li</a:t>
                </a:r>
                <a:endParaRPr lang="en-US" sz="800">
                  <a:latin typeface="Arial" charset="0"/>
                </a:endParaRPr>
              </a:p>
              <a:p>
                <a:pPr algn="ctr"/>
                <a:endParaRPr lang="en-US" sz="800">
                  <a:latin typeface="Arial" charset="0"/>
                </a:endParaRPr>
              </a:p>
              <a:p>
                <a:pPr algn="ctr"/>
                <a:r>
                  <a:rPr lang="en-US" sz="800">
                    <a:latin typeface="Arial" charset="0"/>
                  </a:rPr>
                  <a:t>3</a:t>
                </a:r>
                <a:endParaRPr lang="en-US" sz="800" baseline="30000">
                  <a:latin typeface="Arial" charset="0"/>
                </a:endParaRPr>
              </a:p>
            </p:txBody>
          </p:sp>
          <p:sp>
            <p:nvSpPr>
              <p:cNvPr id="19572" name="Rectangle 31"/>
              <p:cNvSpPr>
                <a:spLocks noChangeArrowheads="1"/>
              </p:cNvSpPr>
              <p:nvPr/>
            </p:nvSpPr>
            <p:spPr bwMode="auto">
              <a:xfrm>
                <a:off x="3002" y="700"/>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Na</a:t>
                </a:r>
                <a:endParaRPr lang="en-US" sz="800">
                  <a:latin typeface="Arial" charset="0"/>
                </a:endParaRPr>
              </a:p>
              <a:p>
                <a:pPr algn="ctr"/>
                <a:endParaRPr lang="en-US" sz="800">
                  <a:latin typeface="Arial" charset="0"/>
                </a:endParaRPr>
              </a:p>
              <a:p>
                <a:pPr algn="ctr"/>
                <a:r>
                  <a:rPr lang="en-US" sz="800">
                    <a:latin typeface="Arial" charset="0"/>
                  </a:rPr>
                  <a:t>11</a:t>
                </a:r>
                <a:endParaRPr lang="en-US" sz="800" baseline="30000">
                  <a:latin typeface="Arial" charset="0"/>
                </a:endParaRPr>
              </a:p>
            </p:txBody>
          </p:sp>
          <p:sp>
            <p:nvSpPr>
              <p:cNvPr id="19573" name="Rectangle 41"/>
              <p:cNvSpPr>
                <a:spLocks noChangeArrowheads="1"/>
              </p:cNvSpPr>
              <p:nvPr/>
            </p:nvSpPr>
            <p:spPr bwMode="auto">
              <a:xfrm>
                <a:off x="3002" y="933"/>
                <a:ext cx="142" cy="234"/>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K</a:t>
                </a:r>
                <a:endParaRPr lang="en-US" sz="800">
                  <a:latin typeface="Arial" charset="0"/>
                </a:endParaRPr>
              </a:p>
              <a:p>
                <a:pPr algn="ctr"/>
                <a:endParaRPr lang="en-US" sz="800" baseline="30000">
                  <a:latin typeface="Arial" charset="0"/>
                </a:endParaRPr>
              </a:p>
              <a:p>
                <a:pPr algn="ctr"/>
                <a:r>
                  <a:rPr lang="en-US" sz="800">
                    <a:latin typeface="Arial" charset="0"/>
                  </a:rPr>
                  <a:t>19</a:t>
                </a:r>
              </a:p>
            </p:txBody>
          </p:sp>
          <p:sp>
            <p:nvSpPr>
              <p:cNvPr id="19574" name="Rectangle 59"/>
              <p:cNvSpPr>
                <a:spLocks noChangeArrowheads="1"/>
              </p:cNvSpPr>
              <p:nvPr/>
            </p:nvSpPr>
            <p:spPr bwMode="auto">
              <a:xfrm>
                <a:off x="3002" y="1167"/>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Rb</a:t>
                </a:r>
                <a:endParaRPr lang="en-US" sz="800">
                  <a:latin typeface="Arial" charset="0"/>
                </a:endParaRPr>
              </a:p>
              <a:p>
                <a:pPr algn="ctr"/>
                <a:endParaRPr lang="en-US" sz="800">
                  <a:latin typeface="Arial" charset="0"/>
                </a:endParaRPr>
              </a:p>
              <a:p>
                <a:pPr algn="ctr"/>
                <a:r>
                  <a:rPr lang="en-US" sz="800">
                    <a:latin typeface="Arial" charset="0"/>
                  </a:rPr>
                  <a:t>37</a:t>
                </a:r>
                <a:endParaRPr lang="en-US" sz="800" baseline="30000">
                  <a:latin typeface="Arial" charset="0"/>
                </a:endParaRPr>
              </a:p>
            </p:txBody>
          </p:sp>
          <p:sp>
            <p:nvSpPr>
              <p:cNvPr id="19575" name="Rectangle 77"/>
              <p:cNvSpPr>
                <a:spLocks noChangeArrowheads="1"/>
              </p:cNvSpPr>
              <p:nvPr/>
            </p:nvSpPr>
            <p:spPr bwMode="auto">
              <a:xfrm>
                <a:off x="3002" y="1400"/>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Cs</a:t>
                </a:r>
                <a:endParaRPr lang="en-US" sz="800">
                  <a:latin typeface="Arial" charset="0"/>
                </a:endParaRPr>
              </a:p>
              <a:p>
                <a:pPr algn="ctr"/>
                <a:endParaRPr lang="en-US" sz="800">
                  <a:latin typeface="Arial" charset="0"/>
                </a:endParaRPr>
              </a:p>
              <a:p>
                <a:pPr algn="ctr"/>
                <a:r>
                  <a:rPr lang="en-US" sz="800">
                    <a:latin typeface="Arial" charset="0"/>
                  </a:rPr>
                  <a:t>55</a:t>
                </a:r>
                <a:endParaRPr lang="en-US" sz="800" baseline="30000">
                  <a:latin typeface="Arial" charset="0"/>
                </a:endParaRPr>
              </a:p>
            </p:txBody>
          </p:sp>
          <p:sp>
            <p:nvSpPr>
              <p:cNvPr id="19576" name="Rectangle 95"/>
              <p:cNvSpPr>
                <a:spLocks noChangeArrowheads="1"/>
              </p:cNvSpPr>
              <p:nvPr/>
            </p:nvSpPr>
            <p:spPr bwMode="auto">
              <a:xfrm>
                <a:off x="3002" y="1633"/>
                <a:ext cx="142" cy="233"/>
              </a:xfrm>
              <a:prstGeom prst="rect">
                <a:avLst/>
              </a:prstGeom>
              <a:solidFill>
                <a:srgbClr val="FF0000">
                  <a:alpha val="50195"/>
                </a:srgbClr>
              </a:solidFill>
              <a:ln w="9525">
                <a:solidFill>
                  <a:schemeClr val="tx1"/>
                </a:solidFill>
                <a:miter lim="800000"/>
                <a:headEnd/>
                <a:tailEnd/>
              </a:ln>
            </p:spPr>
            <p:txBody>
              <a:bodyPr wrap="none" anchor="ctr"/>
              <a:lstStyle/>
              <a:p>
                <a:pPr algn="ctr"/>
                <a:r>
                  <a:rPr lang="en-US" sz="800" b="1">
                    <a:latin typeface="Arial" charset="0"/>
                  </a:rPr>
                  <a:t>Fr</a:t>
                </a:r>
                <a:endParaRPr lang="en-US" sz="800">
                  <a:latin typeface="Arial" charset="0"/>
                </a:endParaRPr>
              </a:p>
              <a:p>
                <a:pPr algn="ctr"/>
                <a:endParaRPr lang="en-US" sz="800">
                  <a:latin typeface="Arial" charset="0"/>
                </a:endParaRPr>
              </a:p>
              <a:p>
                <a:pPr algn="ctr"/>
                <a:r>
                  <a:rPr lang="en-US" sz="800">
                    <a:latin typeface="Arial" charset="0"/>
                  </a:rPr>
                  <a:t>87</a:t>
                </a:r>
                <a:endParaRPr lang="en-US" sz="800" baseline="30000">
                  <a:latin typeface="Arial" charset="0"/>
                </a:endParaRPr>
              </a:p>
            </p:txBody>
          </p:sp>
        </p:grpSp>
        <p:sp>
          <p:nvSpPr>
            <p:cNvPr id="19548" name="Rectangle 97"/>
            <p:cNvSpPr>
              <a:spLocks noChangeArrowheads="1"/>
            </p:cNvSpPr>
            <p:nvPr/>
          </p:nvSpPr>
          <p:spPr bwMode="auto">
            <a:xfrm>
              <a:off x="3284" y="1633"/>
              <a:ext cx="142" cy="233"/>
            </a:xfrm>
            <a:prstGeom prst="rect">
              <a:avLst/>
            </a:prstGeom>
            <a:noFill/>
            <a:ln w="9525">
              <a:solidFill>
                <a:schemeClr val="tx1"/>
              </a:solidFill>
              <a:miter lim="800000"/>
              <a:headEnd/>
              <a:tailEnd/>
            </a:ln>
          </p:spPr>
          <p:txBody>
            <a:bodyPr wrap="none" anchor="ctr"/>
            <a:lstStyle/>
            <a:p>
              <a:endParaRPr lang="en-US"/>
            </a:p>
          </p:txBody>
        </p:sp>
        <p:sp>
          <p:nvSpPr>
            <p:cNvPr id="19549" name="Rectangle 98"/>
            <p:cNvSpPr>
              <a:spLocks noChangeArrowheads="1"/>
            </p:cNvSpPr>
            <p:nvPr/>
          </p:nvSpPr>
          <p:spPr bwMode="auto">
            <a:xfrm>
              <a:off x="3426" y="1633"/>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Rf</a:t>
              </a:r>
              <a:endParaRPr lang="en-US" sz="800">
                <a:latin typeface="Arial" charset="0"/>
              </a:endParaRPr>
            </a:p>
            <a:p>
              <a:pPr algn="ctr"/>
              <a:endParaRPr lang="en-US" sz="800">
                <a:latin typeface="Arial" charset="0"/>
              </a:endParaRPr>
            </a:p>
            <a:p>
              <a:pPr algn="ctr"/>
              <a:r>
                <a:rPr lang="en-US" sz="800">
                  <a:latin typeface="Arial" charset="0"/>
                </a:rPr>
                <a:t>104</a:t>
              </a:r>
              <a:endParaRPr lang="en-US" sz="800" baseline="30000">
                <a:latin typeface="Arial" charset="0"/>
              </a:endParaRPr>
            </a:p>
          </p:txBody>
        </p:sp>
        <p:sp>
          <p:nvSpPr>
            <p:cNvPr id="19550" name="Rectangle 99"/>
            <p:cNvSpPr>
              <a:spLocks noChangeArrowheads="1"/>
            </p:cNvSpPr>
            <p:nvPr/>
          </p:nvSpPr>
          <p:spPr bwMode="auto">
            <a:xfrm>
              <a:off x="3567" y="1633"/>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Db</a:t>
              </a:r>
              <a:endParaRPr lang="en-US" sz="800">
                <a:latin typeface="Arial" charset="0"/>
              </a:endParaRPr>
            </a:p>
            <a:p>
              <a:pPr algn="ctr"/>
              <a:endParaRPr lang="en-US" sz="800">
                <a:latin typeface="Arial" charset="0"/>
              </a:endParaRPr>
            </a:p>
            <a:p>
              <a:pPr algn="ctr"/>
              <a:r>
                <a:rPr lang="en-US" sz="800">
                  <a:latin typeface="Arial" charset="0"/>
                </a:rPr>
                <a:t>105</a:t>
              </a:r>
              <a:endParaRPr lang="en-US" sz="800" baseline="30000">
                <a:latin typeface="Arial" charset="0"/>
              </a:endParaRPr>
            </a:p>
          </p:txBody>
        </p:sp>
        <p:sp>
          <p:nvSpPr>
            <p:cNvPr id="19551" name="Rectangle 100"/>
            <p:cNvSpPr>
              <a:spLocks noChangeArrowheads="1"/>
            </p:cNvSpPr>
            <p:nvPr/>
          </p:nvSpPr>
          <p:spPr bwMode="auto">
            <a:xfrm>
              <a:off x="3708" y="1633"/>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Sg</a:t>
              </a:r>
              <a:endParaRPr lang="en-US" sz="800">
                <a:latin typeface="Arial" charset="0"/>
              </a:endParaRPr>
            </a:p>
            <a:p>
              <a:pPr algn="ctr"/>
              <a:endParaRPr lang="en-US" sz="800">
                <a:latin typeface="Arial" charset="0"/>
              </a:endParaRPr>
            </a:p>
            <a:p>
              <a:pPr algn="ctr"/>
              <a:r>
                <a:rPr lang="en-US" sz="800">
                  <a:latin typeface="Arial" charset="0"/>
                </a:rPr>
                <a:t>106</a:t>
              </a:r>
              <a:endParaRPr lang="en-US" sz="800" baseline="30000">
                <a:latin typeface="Arial" charset="0"/>
              </a:endParaRPr>
            </a:p>
          </p:txBody>
        </p:sp>
        <p:sp>
          <p:nvSpPr>
            <p:cNvPr id="19552" name="Rectangle 101"/>
            <p:cNvSpPr>
              <a:spLocks noChangeArrowheads="1"/>
            </p:cNvSpPr>
            <p:nvPr/>
          </p:nvSpPr>
          <p:spPr bwMode="auto">
            <a:xfrm>
              <a:off x="3850" y="1633"/>
              <a:ext cx="140" cy="233"/>
            </a:xfrm>
            <a:prstGeom prst="rect">
              <a:avLst/>
            </a:prstGeom>
            <a:noFill/>
            <a:ln w="9525">
              <a:solidFill>
                <a:schemeClr val="tx1"/>
              </a:solidFill>
              <a:miter lim="800000"/>
              <a:headEnd/>
              <a:tailEnd/>
            </a:ln>
          </p:spPr>
          <p:txBody>
            <a:bodyPr wrap="none" anchor="ctr"/>
            <a:lstStyle/>
            <a:p>
              <a:pPr algn="ctr"/>
              <a:r>
                <a:rPr lang="en-US" sz="800" b="1">
                  <a:latin typeface="Arial" charset="0"/>
                </a:rPr>
                <a:t>Bh</a:t>
              </a:r>
              <a:endParaRPr lang="en-US" sz="800">
                <a:latin typeface="Arial" charset="0"/>
              </a:endParaRPr>
            </a:p>
            <a:p>
              <a:pPr algn="ctr"/>
              <a:endParaRPr lang="en-US" sz="800">
                <a:latin typeface="Arial" charset="0"/>
              </a:endParaRPr>
            </a:p>
            <a:p>
              <a:pPr algn="ctr"/>
              <a:r>
                <a:rPr lang="en-US" sz="800">
                  <a:latin typeface="Arial" charset="0"/>
                </a:rPr>
                <a:t>107</a:t>
              </a:r>
              <a:endParaRPr lang="en-US" sz="800" baseline="30000">
                <a:latin typeface="Arial" charset="0"/>
              </a:endParaRPr>
            </a:p>
          </p:txBody>
        </p:sp>
        <p:sp>
          <p:nvSpPr>
            <p:cNvPr id="19553" name="Rectangle 102"/>
            <p:cNvSpPr>
              <a:spLocks noChangeArrowheads="1"/>
            </p:cNvSpPr>
            <p:nvPr/>
          </p:nvSpPr>
          <p:spPr bwMode="auto">
            <a:xfrm>
              <a:off x="3990" y="1633"/>
              <a:ext cx="142" cy="233"/>
            </a:xfrm>
            <a:prstGeom prst="rect">
              <a:avLst/>
            </a:prstGeom>
            <a:noFill/>
            <a:ln w="9525">
              <a:solidFill>
                <a:schemeClr val="tx1"/>
              </a:solidFill>
              <a:miter lim="800000"/>
              <a:headEnd/>
              <a:tailEnd/>
            </a:ln>
          </p:spPr>
          <p:txBody>
            <a:bodyPr wrap="none" anchor="ctr"/>
            <a:lstStyle/>
            <a:p>
              <a:pPr algn="ctr"/>
              <a:r>
                <a:rPr lang="en-US" sz="800" b="1">
                  <a:latin typeface="Arial" charset="0"/>
                </a:rPr>
                <a:t>Hs</a:t>
              </a:r>
              <a:endParaRPr lang="en-US" sz="800">
                <a:latin typeface="Arial" charset="0"/>
              </a:endParaRPr>
            </a:p>
            <a:p>
              <a:pPr algn="ctr"/>
              <a:endParaRPr lang="en-US" sz="800">
                <a:latin typeface="Arial" charset="0"/>
              </a:endParaRPr>
            </a:p>
            <a:p>
              <a:pPr algn="ctr"/>
              <a:r>
                <a:rPr lang="en-US" sz="800">
                  <a:latin typeface="Arial" charset="0"/>
                </a:rPr>
                <a:t>108</a:t>
              </a:r>
              <a:endParaRPr lang="en-US" sz="800" baseline="30000">
                <a:latin typeface="Arial" charset="0"/>
              </a:endParaRPr>
            </a:p>
          </p:txBody>
        </p:sp>
        <p:sp>
          <p:nvSpPr>
            <p:cNvPr id="19554" name="Rectangle 103"/>
            <p:cNvSpPr>
              <a:spLocks noChangeArrowheads="1"/>
            </p:cNvSpPr>
            <p:nvPr/>
          </p:nvSpPr>
          <p:spPr bwMode="auto">
            <a:xfrm>
              <a:off x="4132" y="1633"/>
              <a:ext cx="141" cy="233"/>
            </a:xfrm>
            <a:prstGeom prst="rect">
              <a:avLst/>
            </a:prstGeom>
            <a:noFill/>
            <a:ln w="9525">
              <a:solidFill>
                <a:schemeClr val="tx1"/>
              </a:solidFill>
              <a:miter lim="800000"/>
              <a:headEnd/>
              <a:tailEnd/>
            </a:ln>
          </p:spPr>
          <p:txBody>
            <a:bodyPr wrap="none" anchor="ctr"/>
            <a:lstStyle/>
            <a:p>
              <a:pPr algn="ctr"/>
              <a:r>
                <a:rPr lang="en-US" sz="800" b="1">
                  <a:latin typeface="Arial" charset="0"/>
                </a:rPr>
                <a:t>Mt</a:t>
              </a:r>
              <a:endParaRPr lang="en-US" sz="800">
                <a:latin typeface="Arial" charset="0"/>
              </a:endParaRPr>
            </a:p>
            <a:p>
              <a:pPr algn="ctr"/>
              <a:endParaRPr lang="en-US" sz="800">
                <a:latin typeface="Arial" charset="0"/>
              </a:endParaRPr>
            </a:p>
            <a:p>
              <a:pPr algn="ctr"/>
              <a:r>
                <a:rPr lang="en-US" sz="800">
                  <a:latin typeface="Arial" charset="0"/>
                </a:rPr>
                <a:t>109</a:t>
              </a:r>
              <a:endParaRPr lang="en-US" sz="800" baseline="30000">
                <a:latin typeface="Arial" charset="0"/>
              </a:endParaRPr>
            </a:p>
          </p:txBody>
        </p:sp>
        <p:grpSp>
          <p:nvGrpSpPr>
            <p:cNvPr id="19555" name="Group 115"/>
            <p:cNvGrpSpPr>
              <a:grpSpLocks/>
            </p:cNvGrpSpPr>
            <p:nvPr/>
          </p:nvGrpSpPr>
          <p:grpSpPr bwMode="auto">
            <a:xfrm>
              <a:off x="3144" y="467"/>
              <a:ext cx="140" cy="1399"/>
              <a:chOff x="3144" y="467"/>
              <a:chExt cx="140" cy="1399"/>
            </a:xfrm>
          </p:grpSpPr>
          <p:sp>
            <p:nvSpPr>
              <p:cNvPr id="19565" name="Rectangle 33"/>
              <p:cNvSpPr>
                <a:spLocks noChangeArrowheads="1"/>
              </p:cNvSpPr>
              <p:nvPr/>
            </p:nvSpPr>
            <p:spPr bwMode="auto">
              <a:xfrm>
                <a:off x="3144" y="467"/>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Be</a:t>
                </a:r>
                <a:endParaRPr lang="en-US" sz="800">
                  <a:latin typeface="Arial" charset="0"/>
                </a:endParaRPr>
              </a:p>
              <a:p>
                <a:pPr algn="ctr"/>
                <a:endParaRPr lang="en-US" sz="800">
                  <a:latin typeface="Arial" charset="0"/>
                </a:endParaRPr>
              </a:p>
              <a:p>
                <a:pPr algn="ctr"/>
                <a:r>
                  <a:rPr lang="en-US" sz="800">
                    <a:latin typeface="Arial" charset="0"/>
                  </a:rPr>
                  <a:t>4</a:t>
                </a:r>
                <a:endParaRPr lang="en-US" sz="800" baseline="30000">
                  <a:latin typeface="Arial" charset="0"/>
                </a:endParaRPr>
              </a:p>
            </p:txBody>
          </p:sp>
          <p:sp>
            <p:nvSpPr>
              <p:cNvPr id="19566" name="Rectangle 42"/>
              <p:cNvSpPr>
                <a:spLocks noChangeArrowheads="1"/>
              </p:cNvSpPr>
              <p:nvPr/>
            </p:nvSpPr>
            <p:spPr bwMode="auto">
              <a:xfrm>
                <a:off x="3144" y="933"/>
                <a:ext cx="140" cy="234"/>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Ca</a:t>
                </a:r>
                <a:endParaRPr lang="en-US" sz="800">
                  <a:latin typeface="Arial" charset="0"/>
                </a:endParaRPr>
              </a:p>
              <a:p>
                <a:pPr algn="ctr"/>
                <a:endParaRPr lang="en-US" sz="800">
                  <a:latin typeface="Arial" charset="0"/>
                </a:endParaRPr>
              </a:p>
              <a:p>
                <a:pPr algn="ctr"/>
                <a:r>
                  <a:rPr lang="en-US" sz="800">
                    <a:latin typeface="Arial" charset="0"/>
                  </a:rPr>
                  <a:t>20</a:t>
                </a:r>
                <a:endParaRPr lang="en-US" sz="800" baseline="30000">
                  <a:latin typeface="Arial" charset="0"/>
                </a:endParaRPr>
              </a:p>
            </p:txBody>
          </p:sp>
          <p:sp>
            <p:nvSpPr>
              <p:cNvPr id="19567" name="Rectangle 60"/>
              <p:cNvSpPr>
                <a:spLocks noChangeArrowheads="1"/>
              </p:cNvSpPr>
              <p:nvPr/>
            </p:nvSpPr>
            <p:spPr bwMode="auto">
              <a:xfrm>
                <a:off x="3144" y="1167"/>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Sr</a:t>
                </a:r>
                <a:endParaRPr lang="en-US" sz="800">
                  <a:latin typeface="Arial" charset="0"/>
                </a:endParaRPr>
              </a:p>
              <a:p>
                <a:pPr algn="ctr"/>
                <a:endParaRPr lang="en-US" sz="800">
                  <a:latin typeface="Arial" charset="0"/>
                </a:endParaRPr>
              </a:p>
              <a:p>
                <a:pPr algn="ctr"/>
                <a:r>
                  <a:rPr lang="en-US" sz="800">
                    <a:latin typeface="Arial" charset="0"/>
                  </a:rPr>
                  <a:t>38</a:t>
                </a:r>
                <a:endParaRPr lang="en-US" sz="800" baseline="30000">
                  <a:latin typeface="Arial" charset="0"/>
                </a:endParaRPr>
              </a:p>
            </p:txBody>
          </p:sp>
          <p:sp>
            <p:nvSpPr>
              <p:cNvPr id="19568" name="Rectangle 78"/>
              <p:cNvSpPr>
                <a:spLocks noChangeArrowheads="1"/>
              </p:cNvSpPr>
              <p:nvPr/>
            </p:nvSpPr>
            <p:spPr bwMode="auto">
              <a:xfrm>
                <a:off x="3144" y="1400"/>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Ba</a:t>
                </a:r>
                <a:endParaRPr lang="en-US" sz="800">
                  <a:latin typeface="Arial" charset="0"/>
                </a:endParaRPr>
              </a:p>
              <a:p>
                <a:pPr algn="ctr"/>
                <a:endParaRPr lang="en-US" sz="800">
                  <a:latin typeface="Arial" charset="0"/>
                </a:endParaRPr>
              </a:p>
              <a:p>
                <a:pPr algn="ctr"/>
                <a:r>
                  <a:rPr lang="en-US" sz="800">
                    <a:latin typeface="Arial" charset="0"/>
                  </a:rPr>
                  <a:t>56</a:t>
                </a:r>
                <a:endParaRPr lang="en-US" sz="800" baseline="30000">
                  <a:latin typeface="Arial" charset="0"/>
                </a:endParaRPr>
              </a:p>
            </p:txBody>
          </p:sp>
          <p:sp>
            <p:nvSpPr>
              <p:cNvPr id="19569" name="Rectangle 96"/>
              <p:cNvSpPr>
                <a:spLocks noChangeArrowheads="1"/>
              </p:cNvSpPr>
              <p:nvPr/>
            </p:nvSpPr>
            <p:spPr bwMode="auto">
              <a:xfrm>
                <a:off x="3144" y="1633"/>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Ra</a:t>
                </a:r>
                <a:endParaRPr lang="en-US" sz="800">
                  <a:latin typeface="Arial" charset="0"/>
                </a:endParaRPr>
              </a:p>
              <a:p>
                <a:pPr algn="ctr"/>
                <a:endParaRPr lang="en-US" sz="800">
                  <a:latin typeface="Arial" charset="0"/>
                </a:endParaRPr>
              </a:p>
              <a:p>
                <a:pPr algn="ctr"/>
                <a:r>
                  <a:rPr lang="en-US" sz="800">
                    <a:latin typeface="Arial" charset="0"/>
                  </a:rPr>
                  <a:t>88</a:t>
                </a:r>
                <a:endParaRPr lang="en-US" sz="800" baseline="30000">
                  <a:latin typeface="Arial" charset="0"/>
                </a:endParaRPr>
              </a:p>
            </p:txBody>
          </p:sp>
          <p:sp>
            <p:nvSpPr>
              <p:cNvPr id="19570" name="Rectangle 104"/>
              <p:cNvSpPr>
                <a:spLocks noChangeArrowheads="1"/>
              </p:cNvSpPr>
              <p:nvPr/>
            </p:nvSpPr>
            <p:spPr bwMode="auto">
              <a:xfrm>
                <a:off x="3144" y="700"/>
                <a:ext cx="140" cy="233"/>
              </a:xfrm>
              <a:prstGeom prst="rect">
                <a:avLst/>
              </a:prstGeom>
              <a:solidFill>
                <a:srgbClr val="FFFF00">
                  <a:alpha val="50195"/>
                </a:srgbClr>
              </a:solidFill>
              <a:ln w="9525">
                <a:solidFill>
                  <a:schemeClr val="tx1"/>
                </a:solidFill>
                <a:miter lim="800000"/>
                <a:headEnd/>
                <a:tailEnd/>
              </a:ln>
            </p:spPr>
            <p:txBody>
              <a:bodyPr wrap="none" anchor="ctr"/>
              <a:lstStyle/>
              <a:p>
                <a:pPr algn="ctr"/>
                <a:r>
                  <a:rPr lang="en-US" sz="800" b="1">
                    <a:latin typeface="Arial" charset="0"/>
                  </a:rPr>
                  <a:t>Mg</a:t>
                </a:r>
                <a:endParaRPr lang="en-US" sz="800">
                  <a:latin typeface="Arial" charset="0"/>
                </a:endParaRPr>
              </a:p>
              <a:p>
                <a:pPr algn="ctr"/>
                <a:endParaRPr lang="en-US" sz="800">
                  <a:latin typeface="Arial" charset="0"/>
                </a:endParaRPr>
              </a:p>
              <a:p>
                <a:pPr algn="ctr"/>
                <a:r>
                  <a:rPr lang="en-US" sz="800">
                    <a:latin typeface="Arial" charset="0"/>
                  </a:rPr>
                  <a:t>12</a:t>
                </a:r>
                <a:endParaRPr lang="en-US" sz="800" baseline="30000">
                  <a:latin typeface="Arial" charset="0"/>
                </a:endParaRPr>
              </a:p>
            </p:txBody>
          </p:sp>
        </p:grpSp>
        <p:sp>
          <p:nvSpPr>
            <p:cNvPr id="19556" name="Text Box 105"/>
            <p:cNvSpPr txBox="1">
              <a:spLocks noChangeArrowheads="1"/>
            </p:cNvSpPr>
            <p:nvPr/>
          </p:nvSpPr>
          <p:spPr bwMode="auto">
            <a:xfrm>
              <a:off x="2856" y="304"/>
              <a:ext cx="152" cy="135"/>
            </a:xfrm>
            <a:prstGeom prst="rect">
              <a:avLst/>
            </a:prstGeom>
            <a:noFill/>
            <a:ln w="9525">
              <a:noFill/>
              <a:miter lim="800000"/>
              <a:headEnd/>
              <a:tailEnd/>
            </a:ln>
          </p:spPr>
          <p:txBody>
            <a:bodyPr wrap="none">
              <a:spAutoFit/>
            </a:bodyPr>
            <a:lstStyle/>
            <a:p>
              <a:r>
                <a:rPr lang="en-US" sz="800" b="1">
                  <a:latin typeface="Arial" charset="0"/>
                </a:rPr>
                <a:t>1</a:t>
              </a:r>
            </a:p>
          </p:txBody>
        </p:sp>
        <p:sp>
          <p:nvSpPr>
            <p:cNvPr id="19557" name="Text Box 106"/>
            <p:cNvSpPr txBox="1">
              <a:spLocks noChangeArrowheads="1"/>
            </p:cNvSpPr>
            <p:nvPr/>
          </p:nvSpPr>
          <p:spPr bwMode="auto">
            <a:xfrm>
              <a:off x="2856" y="538"/>
              <a:ext cx="152" cy="135"/>
            </a:xfrm>
            <a:prstGeom prst="rect">
              <a:avLst/>
            </a:prstGeom>
            <a:noFill/>
            <a:ln w="9525">
              <a:noFill/>
              <a:miter lim="800000"/>
              <a:headEnd/>
              <a:tailEnd/>
            </a:ln>
          </p:spPr>
          <p:txBody>
            <a:bodyPr wrap="none">
              <a:spAutoFit/>
            </a:bodyPr>
            <a:lstStyle/>
            <a:p>
              <a:r>
                <a:rPr lang="en-US" sz="800" b="1">
                  <a:latin typeface="Arial" charset="0"/>
                </a:rPr>
                <a:t>2</a:t>
              </a:r>
            </a:p>
          </p:txBody>
        </p:sp>
        <p:sp>
          <p:nvSpPr>
            <p:cNvPr id="19558" name="Text Box 107"/>
            <p:cNvSpPr txBox="1">
              <a:spLocks noChangeArrowheads="1"/>
            </p:cNvSpPr>
            <p:nvPr/>
          </p:nvSpPr>
          <p:spPr bwMode="auto">
            <a:xfrm>
              <a:off x="2856" y="771"/>
              <a:ext cx="152" cy="135"/>
            </a:xfrm>
            <a:prstGeom prst="rect">
              <a:avLst/>
            </a:prstGeom>
            <a:noFill/>
            <a:ln w="9525">
              <a:noFill/>
              <a:miter lim="800000"/>
              <a:headEnd/>
              <a:tailEnd/>
            </a:ln>
          </p:spPr>
          <p:txBody>
            <a:bodyPr wrap="none">
              <a:spAutoFit/>
            </a:bodyPr>
            <a:lstStyle/>
            <a:p>
              <a:r>
                <a:rPr lang="en-US" sz="800" b="1">
                  <a:latin typeface="Arial" charset="0"/>
                </a:rPr>
                <a:t>3</a:t>
              </a:r>
            </a:p>
          </p:txBody>
        </p:sp>
        <p:sp>
          <p:nvSpPr>
            <p:cNvPr id="19559" name="Text Box 108"/>
            <p:cNvSpPr txBox="1">
              <a:spLocks noChangeArrowheads="1"/>
            </p:cNvSpPr>
            <p:nvPr/>
          </p:nvSpPr>
          <p:spPr bwMode="auto">
            <a:xfrm>
              <a:off x="2856" y="1006"/>
              <a:ext cx="152" cy="135"/>
            </a:xfrm>
            <a:prstGeom prst="rect">
              <a:avLst/>
            </a:prstGeom>
            <a:noFill/>
            <a:ln w="9525">
              <a:noFill/>
              <a:miter lim="800000"/>
              <a:headEnd/>
              <a:tailEnd/>
            </a:ln>
          </p:spPr>
          <p:txBody>
            <a:bodyPr wrap="none">
              <a:spAutoFit/>
            </a:bodyPr>
            <a:lstStyle/>
            <a:p>
              <a:r>
                <a:rPr lang="en-US" sz="800" b="1">
                  <a:latin typeface="Arial" charset="0"/>
                </a:rPr>
                <a:t>4</a:t>
              </a:r>
            </a:p>
          </p:txBody>
        </p:sp>
        <p:sp>
          <p:nvSpPr>
            <p:cNvPr id="19560" name="Text Box 109"/>
            <p:cNvSpPr txBox="1">
              <a:spLocks noChangeArrowheads="1"/>
            </p:cNvSpPr>
            <p:nvPr/>
          </p:nvSpPr>
          <p:spPr bwMode="auto">
            <a:xfrm>
              <a:off x="2856" y="1237"/>
              <a:ext cx="152" cy="135"/>
            </a:xfrm>
            <a:prstGeom prst="rect">
              <a:avLst/>
            </a:prstGeom>
            <a:noFill/>
            <a:ln w="9525">
              <a:noFill/>
              <a:miter lim="800000"/>
              <a:headEnd/>
              <a:tailEnd/>
            </a:ln>
          </p:spPr>
          <p:txBody>
            <a:bodyPr wrap="none">
              <a:spAutoFit/>
            </a:bodyPr>
            <a:lstStyle/>
            <a:p>
              <a:r>
                <a:rPr lang="en-US" sz="800" b="1">
                  <a:latin typeface="Arial" charset="0"/>
                </a:rPr>
                <a:t>5</a:t>
              </a:r>
            </a:p>
          </p:txBody>
        </p:sp>
        <p:sp>
          <p:nvSpPr>
            <p:cNvPr id="19561" name="Text Box 110"/>
            <p:cNvSpPr txBox="1">
              <a:spLocks noChangeArrowheads="1"/>
            </p:cNvSpPr>
            <p:nvPr/>
          </p:nvSpPr>
          <p:spPr bwMode="auto">
            <a:xfrm>
              <a:off x="2856" y="1470"/>
              <a:ext cx="152" cy="135"/>
            </a:xfrm>
            <a:prstGeom prst="rect">
              <a:avLst/>
            </a:prstGeom>
            <a:noFill/>
            <a:ln w="9525">
              <a:noFill/>
              <a:miter lim="800000"/>
              <a:headEnd/>
              <a:tailEnd/>
            </a:ln>
          </p:spPr>
          <p:txBody>
            <a:bodyPr wrap="none">
              <a:spAutoFit/>
            </a:bodyPr>
            <a:lstStyle/>
            <a:p>
              <a:r>
                <a:rPr lang="en-US" sz="800" b="1">
                  <a:latin typeface="Arial" charset="0"/>
                </a:rPr>
                <a:t>6</a:t>
              </a:r>
            </a:p>
          </p:txBody>
        </p:sp>
        <p:sp>
          <p:nvSpPr>
            <p:cNvPr id="19562" name="Text Box 111"/>
            <p:cNvSpPr txBox="1">
              <a:spLocks noChangeArrowheads="1"/>
            </p:cNvSpPr>
            <p:nvPr/>
          </p:nvSpPr>
          <p:spPr bwMode="auto">
            <a:xfrm>
              <a:off x="2856" y="1702"/>
              <a:ext cx="152" cy="135"/>
            </a:xfrm>
            <a:prstGeom prst="rect">
              <a:avLst/>
            </a:prstGeom>
            <a:noFill/>
            <a:ln w="9525">
              <a:noFill/>
              <a:miter lim="800000"/>
              <a:headEnd/>
              <a:tailEnd/>
            </a:ln>
          </p:spPr>
          <p:txBody>
            <a:bodyPr wrap="none">
              <a:spAutoFit/>
            </a:bodyPr>
            <a:lstStyle/>
            <a:p>
              <a:r>
                <a:rPr lang="en-US" sz="800" b="1">
                  <a:latin typeface="Arial" charset="0"/>
                </a:rPr>
                <a:t>7</a:t>
              </a:r>
            </a:p>
          </p:txBody>
        </p:sp>
        <p:sp>
          <p:nvSpPr>
            <p:cNvPr id="19563" name="Text Box 112"/>
            <p:cNvSpPr txBox="1">
              <a:spLocks noChangeArrowheads="1"/>
            </p:cNvSpPr>
            <p:nvPr/>
          </p:nvSpPr>
          <p:spPr bwMode="auto">
            <a:xfrm>
              <a:off x="3275" y="1468"/>
              <a:ext cx="148" cy="135"/>
            </a:xfrm>
            <a:prstGeom prst="rect">
              <a:avLst/>
            </a:prstGeom>
            <a:noFill/>
            <a:ln w="9525">
              <a:noFill/>
              <a:miter lim="800000"/>
              <a:headEnd/>
              <a:tailEnd/>
            </a:ln>
          </p:spPr>
          <p:txBody>
            <a:bodyPr wrap="none">
              <a:spAutoFit/>
            </a:bodyPr>
            <a:lstStyle/>
            <a:p>
              <a:r>
                <a:rPr lang="en-US" sz="800">
                  <a:latin typeface="Symbol" pitchFamily="18" charset="2"/>
                </a:rPr>
                <a:t>*</a:t>
              </a:r>
            </a:p>
          </p:txBody>
        </p:sp>
        <p:sp>
          <p:nvSpPr>
            <p:cNvPr id="19564" name="Text Box 113"/>
            <p:cNvSpPr txBox="1">
              <a:spLocks noChangeArrowheads="1"/>
            </p:cNvSpPr>
            <p:nvPr/>
          </p:nvSpPr>
          <p:spPr bwMode="auto">
            <a:xfrm>
              <a:off x="3295" y="1702"/>
              <a:ext cx="165" cy="135"/>
            </a:xfrm>
            <a:prstGeom prst="rect">
              <a:avLst/>
            </a:prstGeom>
            <a:noFill/>
            <a:ln w="9525">
              <a:noFill/>
              <a:miter lim="800000"/>
              <a:headEnd/>
              <a:tailEnd/>
            </a:ln>
          </p:spPr>
          <p:txBody>
            <a:bodyPr wrap="none">
              <a:spAutoFit/>
            </a:bodyPr>
            <a:lstStyle/>
            <a:p>
              <a:r>
                <a:rPr lang="en-US" sz="800" b="1">
                  <a:latin typeface="Symbol" pitchFamily="18" charset="2"/>
                </a:rPr>
                <a:t>W</a:t>
              </a:r>
            </a:p>
          </p:txBody>
        </p:sp>
      </p:grpSp>
      <p:sp>
        <p:nvSpPr>
          <p:cNvPr id="639092" name="Text Box 116"/>
          <p:cNvSpPr txBox="1">
            <a:spLocks noChangeArrowheads="1"/>
          </p:cNvSpPr>
          <p:nvPr/>
        </p:nvSpPr>
        <p:spPr bwMode="auto">
          <a:xfrm>
            <a:off x="4679950" y="71438"/>
            <a:ext cx="357188" cy="274637"/>
          </a:xfrm>
          <a:prstGeom prst="rect">
            <a:avLst/>
          </a:prstGeom>
          <a:noFill/>
          <a:ln w="9525">
            <a:noFill/>
            <a:miter lim="800000"/>
            <a:headEnd/>
            <a:tailEnd/>
          </a:ln>
        </p:spPr>
        <p:txBody>
          <a:bodyPr wrap="none">
            <a:spAutoFit/>
          </a:bodyPr>
          <a:lstStyle/>
          <a:p>
            <a:r>
              <a:rPr lang="en-US" sz="1200">
                <a:latin typeface="Arial" charset="0"/>
              </a:rPr>
              <a:t>1+</a:t>
            </a:r>
          </a:p>
        </p:txBody>
      </p:sp>
      <p:sp>
        <p:nvSpPr>
          <p:cNvPr id="639093" name="Text Box 117"/>
          <p:cNvSpPr txBox="1">
            <a:spLocks noChangeArrowheads="1"/>
          </p:cNvSpPr>
          <p:nvPr/>
        </p:nvSpPr>
        <p:spPr bwMode="auto">
          <a:xfrm>
            <a:off x="4927600" y="433388"/>
            <a:ext cx="357188" cy="274637"/>
          </a:xfrm>
          <a:prstGeom prst="rect">
            <a:avLst/>
          </a:prstGeom>
          <a:noFill/>
          <a:ln w="9525">
            <a:noFill/>
            <a:miter lim="800000"/>
            <a:headEnd/>
            <a:tailEnd/>
          </a:ln>
        </p:spPr>
        <p:txBody>
          <a:bodyPr wrap="none">
            <a:spAutoFit/>
          </a:bodyPr>
          <a:lstStyle/>
          <a:p>
            <a:r>
              <a:rPr lang="en-US" sz="1200">
                <a:latin typeface="Arial" charset="0"/>
              </a:rPr>
              <a:t>2+</a:t>
            </a:r>
          </a:p>
        </p:txBody>
      </p:sp>
      <p:sp>
        <p:nvSpPr>
          <p:cNvPr id="639094" name="Text Box 118"/>
          <p:cNvSpPr txBox="1">
            <a:spLocks noChangeArrowheads="1"/>
          </p:cNvSpPr>
          <p:nvPr/>
        </p:nvSpPr>
        <p:spPr bwMode="auto">
          <a:xfrm>
            <a:off x="6927850" y="1128713"/>
            <a:ext cx="357188" cy="274637"/>
          </a:xfrm>
          <a:prstGeom prst="rect">
            <a:avLst/>
          </a:prstGeom>
          <a:noFill/>
          <a:ln w="9525">
            <a:noFill/>
            <a:miter lim="800000"/>
            <a:headEnd/>
            <a:tailEnd/>
          </a:ln>
        </p:spPr>
        <p:txBody>
          <a:bodyPr wrap="none">
            <a:spAutoFit/>
          </a:bodyPr>
          <a:lstStyle/>
          <a:p>
            <a:r>
              <a:rPr lang="en-US" sz="1200">
                <a:latin typeface="Arial" charset="0"/>
              </a:rPr>
              <a:t>1+</a:t>
            </a:r>
          </a:p>
        </p:txBody>
      </p:sp>
      <p:sp>
        <p:nvSpPr>
          <p:cNvPr id="639095" name="Text Box 119"/>
          <p:cNvSpPr txBox="1">
            <a:spLocks noChangeArrowheads="1"/>
          </p:cNvSpPr>
          <p:nvPr/>
        </p:nvSpPr>
        <p:spPr bwMode="auto">
          <a:xfrm>
            <a:off x="7165975" y="1128713"/>
            <a:ext cx="357188" cy="274637"/>
          </a:xfrm>
          <a:prstGeom prst="rect">
            <a:avLst/>
          </a:prstGeom>
          <a:noFill/>
          <a:ln w="9525">
            <a:noFill/>
            <a:miter lim="800000"/>
            <a:headEnd/>
            <a:tailEnd/>
          </a:ln>
        </p:spPr>
        <p:txBody>
          <a:bodyPr wrap="none">
            <a:spAutoFit/>
          </a:bodyPr>
          <a:lstStyle/>
          <a:p>
            <a:r>
              <a:rPr lang="en-US" sz="1200">
                <a:latin typeface="Arial" charset="0"/>
              </a:rPr>
              <a:t>2+</a:t>
            </a:r>
          </a:p>
        </p:txBody>
      </p:sp>
      <p:sp>
        <p:nvSpPr>
          <p:cNvPr id="639096" name="Text Box 120"/>
          <p:cNvSpPr txBox="1">
            <a:spLocks noChangeArrowheads="1"/>
          </p:cNvSpPr>
          <p:nvPr/>
        </p:nvSpPr>
        <p:spPr bwMode="auto">
          <a:xfrm>
            <a:off x="7394575" y="433388"/>
            <a:ext cx="357188" cy="274637"/>
          </a:xfrm>
          <a:prstGeom prst="rect">
            <a:avLst/>
          </a:prstGeom>
          <a:noFill/>
          <a:ln w="9525">
            <a:noFill/>
            <a:miter lim="800000"/>
            <a:headEnd/>
            <a:tailEnd/>
          </a:ln>
        </p:spPr>
        <p:txBody>
          <a:bodyPr wrap="none">
            <a:spAutoFit/>
          </a:bodyPr>
          <a:lstStyle/>
          <a:p>
            <a:r>
              <a:rPr lang="en-US" sz="1200">
                <a:latin typeface="Arial" charset="0"/>
              </a:rPr>
              <a:t>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39092"/>
                                        </p:tgtEl>
                                        <p:attrNameLst>
                                          <p:attrName>style.visibility</p:attrName>
                                        </p:attrNameLst>
                                      </p:cBhvr>
                                      <p:to>
                                        <p:strVal val="visible"/>
                                      </p:to>
                                    </p:set>
                                    <p:animEffect transition="in" filter="fade">
                                      <p:cBhvr>
                                        <p:cTn id="14" dur="1000"/>
                                        <p:tgtEl>
                                          <p:spTgt spid="639092"/>
                                        </p:tgtEl>
                                      </p:cBhvr>
                                    </p:animEffect>
                                    <p:anim calcmode="lin" valueType="num">
                                      <p:cBhvr>
                                        <p:cTn id="15" dur="1000" fill="hold"/>
                                        <p:tgtEl>
                                          <p:spTgt spid="639092"/>
                                        </p:tgtEl>
                                        <p:attrNameLst>
                                          <p:attrName>ppt_x</p:attrName>
                                        </p:attrNameLst>
                                      </p:cBhvr>
                                      <p:tavLst>
                                        <p:tav tm="0">
                                          <p:val>
                                            <p:strVal val="#ppt_x"/>
                                          </p:val>
                                        </p:tav>
                                        <p:tav tm="100000">
                                          <p:val>
                                            <p:strVal val="#ppt_x"/>
                                          </p:val>
                                        </p:tav>
                                      </p:tavLst>
                                    </p:anim>
                                    <p:anim calcmode="lin" valueType="num">
                                      <p:cBhvr>
                                        <p:cTn id="16" dur="1000" fill="hold"/>
                                        <p:tgtEl>
                                          <p:spTgt spid="63909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39093"/>
                                        </p:tgtEl>
                                        <p:attrNameLst>
                                          <p:attrName>style.visibility</p:attrName>
                                        </p:attrNameLst>
                                      </p:cBhvr>
                                      <p:to>
                                        <p:strVal val="visible"/>
                                      </p:to>
                                    </p:set>
                                    <p:animEffect transition="in" filter="fade">
                                      <p:cBhvr>
                                        <p:cTn id="21" dur="1000"/>
                                        <p:tgtEl>
                                          <p:spTgt spid="639093"/>
                                        </p:tgtEl>
                                      </p:cBhvr>
                                    </p:animEffect>
                                    <p:anim calcmode="lin" valueType="num">
                                      <p:cBhvr>
                                        <p:cTn id="22" dur="1000" fill="hold"/>
                                        <p:tgtEl>
                                          <p:spTgt spid="639093"/>
                                        </p:tgtEl>
                                        <p:attrNameLst>
                                          <p:attrName>ppt_x</p:attrName>
                                        </p:attrNameLst>
                                      </p:cBhvr>
                                      <p:tavLst>
                                        <p:tav tm="0">
                                          <p:val>
                                            <p:strVal val="#ppt_x"/>
                                          </p:val>
                                        </p:tav>
                                        <p:tav tm="100000">
                                          <p:val>
                                            <p:strVal val="#ppt_x"/>
                                          </p:val>
                                        </p:tav>
                                      </p:tavLst>
                                    </p:anim>
                                    <p:anim calcmode="lin" valueType="num">
                                      <p:cBhvr>
                                        <p:cTn id="23" dur="1000" fill="hold"/>
                                        <p:tgtEl>
                                          <p:spTgt spid="63909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39094"/>
                                        </p:tgtEl>
                                        <p:attrNameLst>
                                          <p:attrName>style.visibility</p:attrName>
                                        </p:attrNameLst>
                                      </p:cBhvr>
                                      <p:to>
                                        <p:strVal val="visible"/>
                                      </p:to>
                                    </p:set>
                                    <p:animEffect transition="in" filter="fade">
                                      <p:cBhvr>
                                        <p:cTn id="28" dur="1000"/>
                                        <p:tgtEl>
                                          <p:spTgt spid="639094"/>
                                        </p:tgtEl>
                                      </p:cBhvr>
                                    </p:animEffect>
                                    <p:anim calcmode="lin" valueType="num">
                                      <p:cBhvr>
                                        <p:cTn id="29" dur="1000" fill="hold"/>
                                        <p:tgtEl>
                                          <p:spTgt spid="639094"/>
                                        </p:tgtEl>
                                        <p:attrNameLst>
                                          <p:attrName>ppt_x</p:attrName>
                                        </p:attrNameLst>
                                      </p:cBhvr>
                                      <p:tavLst>
                                        <p:tav tm="0">
                                          <p:val>
                                            <p:strVal val="#ppt_x"/>
                                          </p:val>
                                        </p:tav>
                                        <p:tav tm="100000">
                                          <p:val>
                                            <p:strVal val="#ppt_x"/>
                                          </p:val>
                                        </p:tav>
                                      </p:tavLst>
                                    </p:anim>
                                    <p:anim calcmode="lin" valueType="num">
                                      <p:cBhvr>
                                        <p:cTn id="30" dur="1000" fill="hold"/>
                                        <p:tgtEl>
                                          <p:spTgt spid="63909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39095"/>
                                        </p:tgtEl>
                                        <p:attrNameLst>
                                          <p:attrName>style.visibility</p:attrName>
                                        </p:attrNameLst>
                                      </p:cBhvr>
                                      <p:to>
                                        <p:strVal val="visible"/>
                                      </p:to>
                                    </p:set>
                                    <p:animEffect transition="in" filter="fade">
                                      <p:cBhvr>
                                        <p:cTn id="35" dur="1000"/>
                                        <p:tgtEl>
                                          <p:spTgt spid="639095"/>
                                        </p:tgtEl>
                                      </p:cBhvr>
                                    </p:animEffect>
                                    <p:anim calcmode="lin" valueType="num">
                                      <p:cBhvr>
                                        <p:cTn id="36" dur="1000" fill="hold"/>
                                        <p:tgtEl>
                                          <p:spTgt spid="639095"/>
                                        </p:tgtEl>
                                        <p:attrNameLst>
                                          <p:attrName>ppt_x</p:attrName>
                                        </p:attrNameLst>
                                      </p:cBhvr>
                                      <p:tavLst>
                                        <p:tav tm="0">
                                          <p:val>
                                            <p:strVal val="#ppt_x"/>
                                          </p:val>
                                        </p:tav>
                                        <p:tav tm="100000">
                                          <p:val>
                                            <p:strVal val="#ppt_x"/>
                                          </p:val>
                                        </p:tav>
                                      </p:tavLst>
                                    </p:anim>
                                    <p:anim calcmode="lin" valueType="num">
                                      <p:cBhvr>
                                        <p:cTn id="37" dur="1000" fill="hold"/>
                                        <p:tgtEl>
                                          <p:spTgt spid="6390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39096"/>
                                        </p:tgtEl>
                                        <p:attrNameLst>
                                          <p:attrName>style.visibility</p:attrName>
                                        </p:attrNameLst>
                                      </p:cBhvr>
                                      <p:to>
                                        <p:strVal val="visible"/>
                                      </p:to>
                                    </p:set>
                                    <p:animEffect transition="in" filter="fade">
                                      <p:cBhvr>
                                        <p:cTn id="42" dur="1000"/>
                                        <p:tgtEl>
                                          <p:spTgt spid="639096"/>
                                        </p:tgtEl>
                                      </p:cBhvr>
                                    </p:animEffect>
                                    <p:anim calcmode="lin" valueType="num">
                                      <p:cBhvr>
                                        <p:cTn id="43" dur="1000" fill="hold"/>
                                        <p:tgtEl>
                                          <p:spTgt spid="639096"/>
                                        </p:tgtEl>
                                        <p:attrNameLst>
                                          <p:attrName>ppt_x</p:attrName>
                                        </p:attrNameLst>
                                      </p:cBhvr>
                                      <p:tavLst>
                                        <p:tav tm="0">
                                          <p:val>
                                            <p:strVal val="#ppt_x"/>
                                          </p:val>
                                        </p:tav>
                                        <p:tav tm="100000">
                                          <p:val>
                                            <p:strVal val="#ppt_x"/>
                                          </p:val>
                                        </p:tav>
                                      </p:tavLst>
                                    </p:anim>
                                    <p:anim calcmode="lin" valueType="num">
                                      <p:cBhvr>
                                        <p:cTn id="44" dur="1000" fill="hold"/>
                                        <p:tgtEl>
                                          <p:spTgt spid="63909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2"/>
                                        </p:tgtEl>
                                        <p:attrNameLst>
                                          <p:attrName>style.opacity</p:attrName>
                                        </p:attrNameLst>
                                      </p:cBhvr>
                                      <p:to>
                                        <p:strVal val="0.5"/>
                                      </p:to>
                                    </p:set>
                                    <p:animEffect filter="image" prLst="opacity: 0.5">
                                      <p:cBhvr rctx="IE">
                                        <p:cTn id="49" dur="indefinite"/>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638983"/>
                                        </p:tgtEl>
                                        <p:attrNameLst>
                                          <p:attrName>style.visibility</p:attrName>
                                        </p:attrNameLst>
                                      </p:cBhvr>
                                      <p:to>
                                        <p:strVal val="visible"/>
                                      </p:to>
                                    </p:set>
                                    <p:animEffect transition="in" filter="dissolve">
                                      <p:cBhvr>
                                        <p:cTn id="54" dur="500"/>
                                        <p:tgtEl>
                                          <p:spTgt spid="63898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63898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iterate type="wd">
                                    <p:tmAbs val="500"/>
                                  </p:iterate>
                                  <p:childTnLst>
                                    <p:set>
                                      <p:cBhvr>
                                        <p:cTn id="62" dur="1" fill="hold">
                                          <p:stCondLst>
                                            <p:cond delay="499"/>
                                          </p:stCondLst>
                                        </p:cTn>
                                        <p:tgtEl>
                                          <p:spTgt spid="63898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38980"/>
                                        </p:tgtEl>
                                        <p:attrNameLst>
                                          <p:attrName>style.visibility</p:attrName>
                                        </p:attrNameLst>
                                      </p:cBhvr>
                                      <p:to>
                                        <p:strVal val="visible"/>
                                      </p:to>
                                    </p:set>
                                    <p:animEffect transition="in" filter="wipe(down)">
                                      <p:cBhvr>
                                        <p:cTn id="67" dur="500"/>
                                        <p:tgtEl>
                                          <p:spTgt spid="63898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38990"/>
                                        </p:tgtEl>
                                        <p:attrNameLst>
                                          <p:attrName>style.visibility</p:attrName>
                                        </p:attrNameLst>
                                      </p:cBhvr>
                                      <p:to>
                                        <p:strVal val="visible"/>
                                      </p:to>
                                    </p:set>
                                    <p:animEffect transition="in" filter="wipe(down)">
                                      <p:cBhvr>
                                        <p:cTn id="70" dur="500"/>
                                        <p:tgtEl>
                                          <p:spTgt spid="638990"/>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638980"/>
                                        </p:tgtEl>
                                      </p:cBhvr>
                                    </p:animEffect>
                                    <p:set>
                                      <p:cBhvr>
                                        <p:cTn id="75" dur="1" fill="hold">
                                          <p:stCondLst>
                                            <p:cond delay="499"/>
                                          </p:stCondLst>
                                        </p:cTn>
                                        <p:tgtEl>
                                          <p:spTgt spid="638980"/>
                                        </p:tgtEl>
                                        <p:attrNameLst>
                                          <p:attrName>style.visibility</p:attrName>
                                        </p:attrNameLst>
                                      </p:cBhvr>
                                      <p:to>
                                        <p:strVal val="hidden"/>
                                      </p:to>
                                    </p:se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638996"/>
                                        </p:tgtEl>
                                        <p:attrNameLst>
                                          <p:attrName>style.visibility</p:attrName>
                                        </p:attrNameLst>
                                      </p:cBhvr>
                                      <p:to>
                                        <p:strVal val="visible"/>
                                      </p:to>
                                    </p:set>
                                    <p:animEffect transition="in" filter="dissolve">
                                      <p:cBhvr>
                                        <p:cTn id="79" dur="500"/>
                                        <p:tgtEl>
                                          <p:spTgt spid="638996"/>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638993"/>
                                        </p:tgtEl>
                                        <p:attrNameLst>
                                          <p:attrName>style.visibility</p:attrName>
                                        </p:attrNameLst>
                                      </p:cBhvr>
                                      <p:to>
                                        <p:strVal val="visible"/>
                                      </p:to>
                                    </p:set>
                                    <p:anim calcmode="lin" valueType="num">
                                      <p:cBhvr>
                                        <p:cTn id="84" dur="1000" fill="hold"/>
                                        <p:tgtEl>
                                          <p:spTgt spid="638993"/>
                                        </p:tgtEl>
                                        <p:attrNameLst>
                                          <p:attrName>ppt_x</p:attrName>
                                        </p:attrNameLst>
                                      </p:cBhvr>
                                      <p:tavLst>
                                        <p:tav tm="0">
                                          <p:val>
                                            <p:strVal val="#ppt_x-.2"/>
                                          </p:val>
                                        </p:tav>
                                        <p:tav tm="100000">
                                          <p:val>
                                            <p:strVal val="#ppt_x"/>
                                          </p:val>
                                        </p:tav>
                                      </p:tavLst>
                                    </p:anim>
                                    <p:anim calcmode="lin" valueType="num">
                                      <p:cBhvr>
                                        <p:cTn id="85" dur="1000" fill="hold"/>
                                        <p:tgtEl>
                                          <p:spTgt spid="63899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638993"/>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638987"/>
                                        </p:tgtEl>
                                        <p:attrNameLst>
                                          <p:attrName>style.visibility</p:attrName>
                                        </p:attrNameLst>
                                      </p:cBhvr>
                                      <p:to>
                                        <p:strVal val="visible"/>
                                      </p:to>
                                    </p:set>
                                    <p:animEffect transition="in" filter="dissolve">
                                      <p:cBhvr>
                                        <p:cTn id="91" dur="500"/>
                                        <p:tgtEl>
                                          <p:spTgt spid="63898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638979"/>
                                        </p:tgtEl>
                                        <p:attrNameLst>
                                          <p:attrName>style.visibility</p:attrName>
                                        </p:attrNameLst>
                                      </p:cBhvr>
                                      <p:to>
                                        <p:strVal val="visible"/>
                                      </p:to>
                                    </p:set>
                                    <p:animEffect transition="in" filter="wipe(down)">
                                      <p:cBhvr>
                                        <p:cTn id="96" dur="500"/>
                                        <p:tgtEl>
                                          <p:spTgt spid="6389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638991"/>
                                        </p:tgtEl>
                                        <p:attrNameLst>
                                          <p:attrName>style.visibility</p:attrName>
                                        </p:attrNameLst>
                                      </p:cBhvr>
                                      <p:to>
                                        <p:strVal val="visible"/>
                                      </p:to>
                                    </p:set>
                                    <p:animEffect transition="in" filter="wipe(down)">
                                      <p:cBhvr>
                                        <p:cTn id="99" dur="500"/>
                                        <p:tgtEl>
                                          <p:spTgt spid="638991"/>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xit" presetSubtype="0" fill="hold" grpId="1" nodeType="clickEffect">
                                  <p:stCondLst>
                                    <p:cond delay="0"/>
                                  </p:stCondLst>
                                  <p:childTnLst>
                                    <p:animEffect transition="out" filter="dissolve">
                                      <p:cBhvr>
                                        <p:cTn id="103" dur="500"/>
                                        <p:tgtEl>
                                          <p:spTgt spid="638979"/>
                                        </p:tgtEl>
                                      </p:cBhvr>
                                    </p:animEffect>
                                    <p:set>
                                      <p:cBhvr>
                                        <p:cTn id="104" dur="1" fill="hold">
                                          <p:stCondLst>
                                            <p:cond delay="499"/>
                                          </p:stCondLst>
                                        </p:cTn>
                                        <p:tgtEl>
                                          <p:spTgt spid="638979"/>
                                        </p:tgtEl>
                                        <p:attrNameLst>
                                          <p:attrName>style.visibility</p:attrName>
                                        </p:attrNameLst>
                                      </p:cBhvr>
                                      <p:to>
                                        <p:strVal val="hidden"/>
                                      </p:to>
                                    </p:set>
                                  </p:childTnLst>
                                </p:cTn>
                              </p:par>
                            </p:childTnLst>
                          </p:cTn>
                        </p:par>
                        <p:par>
                          <p:cTn id="105" fill="hold">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638997"/>
                                        </p:tgtEl>
                                        <p:attrNameLst>
                                          <p:attrName>style.visibility</p:attrName>
                                        </p:attrNameLst>
                                      </p:cBhvr>
                                      <p:to>
                                        <p:strVal val="visible"/>
                                      </p:to>
                                    </p:set>
                                    <p:animEffect transition="in" filter="dissolve">
                                      <p:cBhvr>
                                        <p:cTn id="108" dur="500"/>
                                        <p:tgtEl>
                                          <p:spTgt spid="638997"/>
                                        </p:tgtEl>
                                      </p:cBhvr>
                                    </p:animEffec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638994"/>
                                        </p:tgtEl>
                                        <p:attrNameLst>
                                          <p:attrName>style.visibility</p:attrName>
                                        </p:attrNameLst>
                                      </p:cBhvr>
                                      <p:to>
                                        <p:strVal val="visible"/>
                                      </p:to>
                                    </p:set>
                                    <p:anim calcmode="lin" valueType="num">
                                      <p:cBhvr>
                                        <p:cTn id="113" dur="1000" fill="hold"/>
                                        <p:tgtEl>
                                          <p:spTgt spid="638994"/>
                                        </p:tgtEl>
                                        <p:attrNameLst>
                                          <p:attrName>ppt_x</p:attrName>
                                        </p:attrNameLst>
                                      </p:cBhvr>
                                      <p:tavLst>
                                        <p:tav tm="0">
                                          <p:val>
                                            <p:strVal val="#ppt_x-.2"/>
                                          </p:val>
                                        </p:tav>
                                        <p:tav tm="100000">
                                          <p:val>
                                            <p:strVal val="#ppt_x"/>
                                          </p:val>
                                        </p:tav>
                                      </p:tavLst>
                                    </p:anim>
                                    <p:anim calcmode="lin" valueType="num">
                                      <p:cBhvr>
                                        <p:cTn id="114" dur="1000" fill="hold"/>
                                        <p:tgtEl>
                                          <p:spTgt spid="638994"/>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638994"/>
                                        </p:tgtEl>
                                      </p:cBhvr>
                                    </p:animEffect>
                                  </p:childTnLst>
                                </p:cTn>
                              </p:par>
                            </p:childTnLst>
                          </p:cTn>
                        </p:par>
                      </p:childTnLst>
                    </p:cTn>
                  </p:par>
                  <p:par>
                    <p:cTn id="116" fill="hold">
                      <p:stCondLst>
                        <p:cond delay="indefinite"/>
                      </p:stCondLst>
                      <p:childTnLst>
                        <p:par>
                          <p:cTn id="117" fill="hold">
                            <p:stCondLst>
                              <p:cond delay="0"/>
                            </p:stCondLst>
                            <p:childTnLst>
                              <p:par>
                                <p:cTn id="118" presetID="55" presetClass="entr" presetSubtype="0" fill="hold" grpId="0" nodeType="clickEffect">
                                  <p:stCondLst>
                                    <p:cond delay="0"/>
                                  </p:stCondLst>
                                  <p:childTnLst>
                                    <p:set>
                                      <p:cBhvr>
                                        <p:cTn id="119" dur="1" fill="hold">
                                          <p:stCondLst>
                                            <p:cond delay="0"/>
                                          </p:stCondLst>
                                        </p:cTn>
                                        <p:tgtEl>
                                          <p:spTgt spid="638988"/>
                                        </p:tgtEl>
                                        <p:attrNameLst>
                                          <p:attrName>style.visibility</p:attrName>
                                        </p:attrNameLst>
                                      </p:cBhvr>
                                      <p:to>
                                        <p:strVal val="visible"/>
                                      </p:to>
                                    </p:set>
                                    <p:anim calcmode="lin" valueType="num">
                                      <p:cBhvr>
                                        <p:cTn id="120" dur="1000" fill="hold"/>
                                        <p:tgtEl>
                                          <p:spTgt spid="638988"/>
                                        </p:tgtEl>
                                        <p:attrNameLst>
                                          <p:attrName>ppt_w</p:attrName>
                                        </p:attrNameLst>
                                      </p:cBhvr>
                                      <p:tavLst>
                                        <p:tav tm="0">
                                          <p:val>
                                            <p:strVal val="#ppt_w*0.70"/>
                                          </p:val>
                                        </p:tav>
                                        <p:tav tm="100000">
                                          <p:val>
                                            <p:strVal val="#ppt_w"/>
                                          </p:val>
                                        </p:tav>
                                      </p:tavLst>
                                    </p:anim>
                                    <p:anim calcmode="lin" valueType="num">
                                      <p:cBhvr>
                                        <p:cTn id="121" dur="1000" fill="hold"/>
                                        <p:tgtEl>
                                          <p:spTgt spid="638988"/>
                                        </p:tgtEl>
                                        <p:attrNameLst>
                                          <p:attrName>ppt_h</p:attrName>
                                        </p:attrNameLst>
                                      </p:cBhvr>
                                      <p:tavLst>
                                        <p:tav tm="0">
                                          <p:val>
                                            <p:strVal val="#ppt_h"/>
                                          </p:val>
                                        </p:tav>
                                        <p:tav tm="100000">
                                          <p:val>
                                            <p:strVal val="#ppt_h"/>
                                          </p:val>
                                        </p:tav>
                                      </p:tavLst>
                                    </p:anim>
                                    <p:animEffect transition="in" filter="fade">
                                      <p:cBhvr>
                                        <p:cTn id="122" dur="1000"/>
                                        <p:tgtEl>
                                          <p:spTgt spid="63898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38978"/>
                                        </p:tgtEl>
                                        <p:attrNameLst>
                                          <p:attrName>style.visibility</p:attrName>
                                        </p:attrNameLst>
                                      </p:cBhvr>
                                      <p:to>
                                        <p:strVal val="visible"/>
                                      </p:to>
                                    </p:set>
                                    <p:animEffect transition="in" filter="wipe(down)">
                                      <p:cBhvr>
                                        <p:cTn id="127" dur="500"/>
                                        <p:tgtEl>
                                          <p:spTgt spid="638978"/>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638992"/>
                                        </p:tgtEl>
                                        <p:attrNameLst>
                                          <p:attrName>style.visibility</p:attrName>
                                        </p:attrNameLst>
                                      </p:cBhvr>
                                      <p:to>
                                        <p:strVal val="visible"/>
                                      </p:to>
                                    </p:set>
                                    <p:animEffect transition="in" filter="wipe(down)">
                                      <p:cBhvr>
                                        <p:cTn id="130" dur="500"/>
                                        <p:tgtEl>
                                          <p:spTgt spid="638992"/>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xit" presetSubtype="0" fill="hold" grpId="1" nodeType="clickEffect">
                                  <p:stCondLst>
                                    <p:cond delay="0"/>
                                  </p:stCondLst>
                                  <p:childTnLst>
                                    <p:animEffect transition="out" filter="dissolve">
                                      <p:cBhvr>
                                        <p:cTn id="134" dur="500"/>
                                        <p:tgtEl>
                                          <p:spTgt spid="638978"/>
                                        </p:tgtEl>
                                      </p:cBhvr>
                                    </p:animEffect>
                                    <p:set>
                                      <p:cBhvr>
                                        <p:cTn id="135" dur="1" fill="hold">
                                          <p:stCondLst>
                                            <p:cond delay="499"/>
                                          </p:stCondLst>
                                        </p:cTn>
                                        <p:tgtEl>
                                          <p:spTgt spid="638978"/>
                                        </p:tgtEl>
                                        <p:attrNameLst>
                                          <p:attrName>style.visibility</p:attrName>
                                        </p:attrNameLst>
                                      </p:cBhvr>
                                      <p:to>
                                        <p:strVal val="hidden"/>
                                      </p:to>
                                    </p:set>
                                  </p:childTnLst>
                                </p:cTn>
                              </p:par>
                            </p:childTnLst>
                          </p:cTn>
                        </p:par>
                        <p:par>
                          <p:cTn id="136" fill="hold">
                            <p:stCondLst>
                              <p:cond delay="500"/>
                            </p:stCondLst>
                            <p:childTnLst>
                              <p:par>
                                <p:cTn id="137" presetID="9" presetClass="entr" presetSubtype="0" fill="hold" grpId="0" nodeType="afterEffect">
                                  <p:stCondLst>
                                    <p:cond delay="0"/>
                                  </p:stCondLst>
                                  <p:childTnLst>
                                    <p:set>
                                      <p:cBhvr>
                                        <p:cTn id="138" dur="1" fill="hold">
                                          <p:stCondLst>
                                            <p:cond delay="0"/>
                                          </p:stCondLst>
                                        </p:cTn>
                                        <p:tgtEl>
                                          <p:spTgt spid="638998"/>
                                        </p:tgtEl>
                                        <p:attrNameLst>
                                          <p:attrName>style.visibility</p:attrName>
                                        </p:attrNameLst>
                                      </p:cBhvr>
                                      <p:to>
                                        <p:strVal val="visible"/>
                                      </p:to>
                                    </p:set>
                                    <p:animEffect transition="in" filter="dissolve">
                                      <p:cBhvr>
                                        <p:cTn id="139" dur="500"/>
                                        <p:tgtEl>
                                          <p:spTgt spid="638998"/>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grpId="0" nodeType="clickEffect">
                                  <p:stCondLst>
                                    <p:cond delay="0"/>
                                  </p:stCondLst>
                                  <p:childTnLst>
                                    <p:set>
                                      <p:cBhvr>
                                        <p:cTn id="143" dur="1" fill="hold">
                                          <p:stCondLst>
                                            <p:cond delay="0"/>
                                          </p:stCondLst>
                                        </p:cTn>
                                        <p:tgtEl>
                                          <p:spTgt spid="638995"/>
                                        </p:tgtEl>
                                        <p:attrNameLst>
                                          <p:attrName>style.visibility</p:attrName>
                                        </p:attrNameLst>
                                      </p:cBhvr>
                                      <p:to>
                                        <p:strVal val="visible"/>
                                      </p:to>
                                    </p:set>
                                    <p:anim calcmode="lin" valueType="num">
                                      <p:cBhvr>
                                        <p:cTn id="144" dur="1000" fill="hold"/>
                                        <p:tgtEl>
                                          <p:spTgt spid="638995"/>
                                        </p:tgtEl>
                                        <p:attrNameLst>
                                          <p:attrName>ppt_x</p:attrName>
                                        </p:attrNameLst>
                                      </p:cBhvr>
                                      <p:tavLst>
                                        <p:tav tm="0">
                                          <p:val>
                                            <p:strVal val="#ppt_x-.2"/>
                                          </p:val>
                                        </p:tav>
                                        <p:tav tm="100000">
                                          <p:val>
                                            <p:strVal val="#ppt_x"/>
                                          </p:val>
                                        </p:tav>
                                      </p:tavLst>
                                    </p:anim>
                                    <p:anim calcmode="lin" valueType="num">
                                      <p:cBhvr>
                                        <p:cTn id="145" dur="1000" fill="hold"/>
                                        <p:tgtEl>
                                          <p:spTgt spid="638995"/>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638995"/>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638989"/>
                                        </p:tgtEl>
                                        <p:attrNameLst>
                                          <p:attrName>style.visibility</p:attrName>
                                        </p:attrNameLst>
                                      </p:cBhvr>
                                      <p:to>
                                        <p:strVal val="visible"/>
                                      </p:to>
                                    </p:set>
                                    <p:animEffect transition="in" filter="dissolve">
                                      <p:cBhvr>
                                        <p:cTn id="151" dur="500"/>
                                        <p:tgtEl>
                                          <p:spTgt spid="638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p:bldP spid="638978" grpId="1"/>
      <p:bldP spid="638979" grpId="0"/>
      <p:bldP spid="638979" grpId="1"/>
      <p:bldP spid="638980" grpId="0"/>
      <p:bldP spid="638980" grpId="1"/>
      <p:bldP spid="638983" grpId="0" animBg="1" autoUpdateAnimBg="0"/>
      <p:bldP spid="638984" grpId="0" autoUpdateAnimBg="0"/>
      <p:bldP spid="638986" grpId="0" autoUpdateAnimBg="0"/>
      <p:bldP spid="638987" grpId="0"/>
      <p:bldP spid="638988" grpId="0"/>
      <p:bldP spid="638989" grpId="0"/>
      <p:bldP spid="638990" grpId="0"/>
      <p:bldP spid="638991" grpId="0"/>
      <p:bldP spid="638992" grpId="0"/>
      <p:bldP spid="638993" grpId="0"/>
      <p:bldP spid="638994" grpId="0"/>
      <p:bldP spid="638995" grpId="0"/>
      <p:bldP spid="638996" grpId="0"/>
      <p:bldP spid="638997" grpId="0"/>
      <p:bldP spid="638998" grpId="0"/>
      <p:bldP spid="639092" grpId="0"/>
      <p:bldP spid="639093" grpId="0"/>
      <p:bldP spid="639094" grpId="0"/>
      <p:bldP spid="639095" grpId="0"/>
      <p:bldP spid="63909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latin typeface="Arial" charset="0"/>
              </a:rPr>
              <a:t>Binary Compounds</a:t>
            </a:r>
            <a:br>
              <a:rPr lang="en-US" smtClean="0">
                <a:latin typeface="Arial" charset="0"/>
              </a:rPr>
            </a:br>
            <a:r>
              <a:rPr lang="en-US" sz="2400" smtClean="0">
                <a:latin typeface="Arial" charset="0"/>
              </a:rPr>
              <a:t>Containing Two Nonmetals (Type III Compounds)</a:t>
            </a:r>
            <a:endParaRPr lang="en-US" smtClean="0">
              <a:latin typeface="Arial" charset="0"/>
            </a:endParaRPr>
          </a:p>
        </p:txBody>
      </p:sp>
      <p:sp>
        <p:nvSpPr>
          <p:cNvPr id="91139" name="Text Box 3"/>
          <p:cNvSpPr txBox="1">
            <a:spLocks noChangeArrowheads="1"/>
          </p:cNvSpPr>
          <p:nvPr/>
        </p:nvSpPr>
        <p:spPr bwMode="auto">
          <a:xfrm>
            <a:off x="884238" y="2173288"/>
            <a:ext cx="7239000" cy="4108450"/>
          </a:xfrm>
          <a:prstGeom prst="rect">
            <a:avLst/>
          </a:prstGeom>
          <a:noFill/>
          <a:ln w="9525">
            <a:noFill/>
            <a:miter lim="800000"/>
            <a:headEnd/>
            <a:tailEnd/>
          </a:ln>
        </p:spPr>
        <p:txBody>
          <a:bodyPr wrap="none">
            <a:spAutoFit/>
          </a:bodyPr>
          <a:lstStyle/>
          <a:p>
            <a:pPr marL="457200" indent="-457200">
              <a:buFontTx/>
              <a:buAutoNum type="arabicPeriod"/>
            </a:pPr>
            <a:r>
              <a:rPr lang="en-US" sz="2400">
                <a:latin typeface="Arial" charset="0"/>
              </a:rPr>
              <a:t>________________	      diarsenic trisulfide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________________		sulfur dioxide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          P</a:t>
            </a:r>
            <a:r>
              <a:rPr lang="en-US" sz="2400" baseline="-25000">
                <a:latin typeface="Arial" charset="0"/>
              </a:rPr>
              <a:t>2</a:t>
            </a:r>
            <a:r>
              <a:rPr lang="en-US" sz="2400">
                <a:latin typeface="Arial" charset="0"/>
              </a:rPr>
              <a:t>O</a:t>
            </a:r>
            <a:r>
              <a:rPr lang="en-US" sz="2400" baseline="-25000">
                <a:latin typeface="Arial" charset="0"/>
              </a:rPr>
              <a:t>5</a:t>
            </a:r>
            <a:r>
              <a:rPr lang="en-US" sz="2400">
                <a:latin typeface="Arial" charset="0"/>
              </a:rPr>
              <a:t>		____________________</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________________	        carbon dioxide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          N</a:t>
            </a:r>
            <a:r>
              <a:rPr lang="en-US" sz="2400" baseline="-25000">
                <a:latin typeface="Arial" charset="0"/>
              </a:rPr>
              <a:t>2</a:t>
            </a:r>
            <a:r>
              <a:rPr lang="en-US" sz="2400">
                <a:latin typeface="Arial" charset="0"/>
              </a:rPr>
              <a:t>O</a:t>
            </a:r>
            <a:r>
              <a:rPr lang="en-US" sz="2400" baseline="-25000">
                <a:latin typeface="Arial" charset="0"/>
              </a:rPr>
              <a:t>5</a:t>
            </a:r>
            <a:r>
              <a:rPr lang="en-US" sz="2400">
                <a:latin typeface="Arial" charset="0"/>
              </a:rPr>
              <a:t>		____________________</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          H</a:t>
            </a:r>
            <a:r>
              <a:rPr lang="en-US" sz="2400" baseline="-25000">
                <a:latin typeface="Arial" charset="0"/>
              </a:rPr>
              <a:t>2</a:t>
            </a:r>
            <a:r>
              <a:rPr lang="en-US" sz="2400">
                <a:latin typeface="Arial" charset="0"/>
              </a:rPr>
              <a:t>O		____________________</a:t>
            </a:r>
          </a:p>
        </p:txBody>
      </p:sp>
      <p:sp>
        <p:nvSpPr>
          <p:cNvPr id="47108" name="Rectangle 4"/>
          <p:cNvSpPr>
            <a:spLocks noChangeArrowheads="1"/>
          </p:cNvSpPr>
          <p:nvPr/>
        </p:nvSpPr>
        <p:spPr bwMode="auto">
          <a:xfrm>
            <a:off x="2195513" y="2057400"/>
            <a:ext cx="968375"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As</a:t>
            </a:r>
            <a:r>
              <a:rPr lang="en-US" sz="2400" baseline="-25000">
                <a:solidFill>
                  <a:srgbClr val="CC3300"/>
                </a:solidFill>
                <a:latin typeface="Arial" charset="0"/>
              </a:rPr>
              <a:t>2</a:t>
            </a:r>
            <a:r>
              <a:rPr lang="en-US" sz="2400">
                <a:solidFill>
                  <a:srgbClr val="CC3300"/>
                </a:solidFill>
                <a:latin typeface="Arial" charset="0"/>
              </a:rPr>
              <a:t>S</a:t>
            </a:r>
            <a:r>
              <a:rPr lang="en-US" sz="2400" baseline="-25000">
                <a:solidFill>
                  <a:srgbClr val="CC3300"/>
                </a:solidFill>
                <a:latin typeface="Arial" charset="0"/>
              </a:rPr>
              <a:t>3</a:t>
            </a:r>
          </a:p>
        </p:txBody>
      </p:sp>
      <p:sp>
        <p:nvSpPr>
          <p:cNvPr id="47109" name="Rectangle 5"/>
          <p:cNvSpPr>
            <a:spLocks noChangeArrowheads="1"/>
          </p:cNvSpPr>
          <p:nvPr/>
        </p:nvSpPr>
        <p:spPr bwMode="auto">
          <a:xfrm>
            <a:off x="2297113" y="2819400"/>
            <a:ext cx="73660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SO</a:t>
            </a:r>
            <a:r>
              <a:rPr lang="en-US" sz="2400" baseline="-25000">
                <a:solidFill>
                  <a:srgbClr val="CC3300"/>
                </a:solidFill>
                <a:latin typeface="Arial" charset="0"/>
              </a:rPr>
              <a:t>2</a:t>
            </a:r>
          </a:p>
        </p:txBody>
      </p:sp>
      <p:sp>
        <p:nvSpPr>
          <p:cNvPr id="47110" name="Rectangle 6"/>
          <p:cNvSpPr>
            <a:spLocks noChangeArrowheads="1"/>
          </p:cNvSpPr>
          <p:nvPr/>
        </p:nvSpPr>
        <p:spPr bwMode="auto">
          <a:xfrm>
            <a:off x="4605338" y="3581400"/>
            <a:ext cx="3425825"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diphosphorus pentoxide</a:t>
            </a:r>
            <a:endParaRPr lang="en-US" sz="2400" baseline="-25000">
              <a:solidFill>
                <a:srgbClr val="CC3300"/>
              </a:solidFill>
              <a:latin typeface="Arial" charset="0"/>
            </a:endParaRPr>
          </a:p>
        </p:txBody>
      </p:sp>
      <p:sp>
        <p:nvSpPr>
          <p:cNvPr id="47111" name="Rectangle 7"/>
          <p:cNvSpPr>
            <a:spLocks noChangeArrowheads="1"/>
          </p:cNvSpPr>
          <p:nvPr/>
        </p:nvSpPr>
        <p:spPr bwMode="auto">
          <a:xfrm>
            <a:off x="2195513" y="4267200"/>
            <a:ext cx="75406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CO</a:t>
            </a:r>
            <a:r>
              <a:rPr lang="en-US" sz="2400" baseline="-25000">
                <a:solidFill>
                  <a:srgbClr val="CC3300"/>
                </a:solidFill>
                <a:latin typeface="Arial" charset="0"/>
              </a:rPr>
              <a:t>2</a:t>
            </a:r>
          </a:p>
        </p:txBody>
      </p:sp>
      <p:sp>
        <p:nvSpPr>
          <p:cNvPr id="47112" name="Rectangle 8"/>
          <p:cNvSpPr>
            <a:spLocks noChangeArrowheads="1"/>
          </p:cNvSpPr>
          <p:nvPr/>
        </p:nvSpPr>
        <p:spPr bwMode="auto">
          <a:xfrm>
            <a:off x="4862513" y="5029200"/>
            <a:ext cx="293370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dinitrogen pentoxide</a:t>
            </a:r>
            <a:endParaRPr lang="en-US" sz="2400" baseline="-25000">
              <a:solidFill>
                <a:srgbClr val="CC3300"/>
              </a:solidFill>
              <a:latin typeface="Arial" charset="0"/>
            </a:endParaRPr>
          </a:p>
        </p:txBody>
      </p:sp>
      <p:sp>
        <p:nvSpPr>
          <p:cNvPr id="47113" name="Rectangle 9"/>
          <p:cNvSpPr>
            <a:spLocks noChangeArrowheads="1"/>
          </p:cNvSpPr>
          <p:nvPr/>
        </p:nvSpPr>
        <p:spPr bwMode="auto">
          <a:xfrm>
            <a:off x="4786313" y="5791200"/>
            <a:ext cx="310356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dihydrogen monoxide</a:t>
            </a:r>
            <a:endParaRPr lang="en-US" sz="2400" baseline="-25000">
              <a:solidFill>
                <a:srgbClr val="CC3300"/>
              </a:solidFill>
              <a:latin typeface="Arial" charset="0"/>
            </a:endParaRPr>
          </a:p>
        </p:txBody>
      </p:sp>
      <p:sp>
        <p:nvSpPr>
          <p:cNvPr id="91146" name="AutoShape 10">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ssolve">
                                      <p:cBhvr>
                                        <p:cTn id="7" dur="500"/>
                                        <p:tgtEl>
                                          <p:spTgt spid="47108"/>
                                        </p:tgtEl>
                                      </p:cBhvr>
                                    </p:animEffect>
                                  </p:childTnLst>
                                  <p:subTnLst>
                                    <p:animClr clrSpc="rgb" dir="cw">
                                      <p:cBhvr override="childStyle">
                                        <p:cTn dur="1" fill="hold" display="0" masterRel="nextClick" afterEffect="1"/>
                                        <p:tgtEl>
                                          <p:spTgt spid="47108"/>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dissolve">
                                      <p:cBhvr>
                                        <p:cTn id="12" dur="500"/>
                                        <p:tgtEl>
                                          <p:spTgt spid="47109"/>
                                        </p:tgtEl>
                                      </p:cBhvr>
                                    </p:animEffect>
                                  </p:childTnLst>
                                  <p:subTnLst>
                                    <p:animClr clrSpc="rgb" dir="cw">
                                      <p:cBhvr override="childStyle">
                                        <p:cTn dur="1" fill="hold" display="0" masterRel="nextClick" afterEffect="1"/>
                                        <p:tgtEl>
                                          <p:spTgt spid="47109"/>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dissolve">
                                      <p:cBhvr>
                                        <p:cTn id="17" dur="500"/>
                                        <p:tgtEl>
                                          <p:spTgt spid="47110"/>
                                        </p:tgtEl>
                                      </p:cBhvr>
                                    </p:animEffect>
                                  </p:childTnLst>
                                  <p:subTnLst>
                                    <p:animClr clrSpc="rgb" dir="cw">
                                      <p:cBhvr override="childStyle">
                                        <p:cTn dur="1" fill="hold" display="0" masterRel="nextClick" afterEffect="1"/>
                                        <p:tgtEl>
                                          <p:spTgt spid="47110"/>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111"/>
                                        </p:tgtEl>
                                        <p:attrNameLst>
                                          <p:attrName>style.visibility</p:attrName>
                                        </p:attrNameLst>
                                      </p:cBhvr>
                                      <p:to>
                                        <p:strVal val="visible"/>
                                      </p:to>
                                    </p:set>
                                    <p:animEffect transition="in" filter="dissolve">
                                      <p:cBhvr>
                                        <p:cTn id="22" dur="500"/>
                                        <p:tgtEl>
                                          <p:spTgt spid="47111"/>
                                        </p:tgtEl>
                                      </p:cBhvr>
                                    </p:animEffect>
                                  </p:childTnLst>
                                  <p:subTnLst>
                                    <p:animClr clrSpc="rgb" dir="cw">
                                      <p:cBhvr override="childStyle">
                                        <p:cTn dur="1" fill="hold" display="0" masterRel="nextClick" afterEffect="1"/>
                                        <p:tgtEl>
                                          <p:spTgt spid="47111"/>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animEffect transition="in" filter="dissolve">
                                      <p:cBhvr>
                                        <p:cTn id="27" dur="500"/>
                                        <p:tgtEl>
                                          <p:spTgt spid="47112"/>
                                        </p:tgtEl>
                                      </p:cBhvr>
                                    </p:animEffect>
                                  </p:childTnLst>
                                  <p:subTnLst>
                                    <p:animClr clrSpc="rgb" dir="cw">
                                      <p:cBhvr override="childStyle">
                                        <p:cTn dur="1" fill="hold" display="0" masterRel="nextClick" afterEffect="1"/>
                                        <p:tgtEl>
                                          <p:spTgt spid="47112"/>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113"/>
                                        </p:tgtEl>
                                        <p:attrNameLst>
                                          <p:attrName>style.visibility</p:attrName>
                                        </p:attrNameLst>
                                      </p:cBhvr>
                                      <p:to>
                                        <p:strVal val="visible"/>
                                      </p:to>
                                    </p:set>
                                    <p:animEffect transition="in" filter="dissolve">
                                      <p:cBhvr>
                                        <p:cTn id="32" dur="500"/>
                                        <p:tgtEl>
                                          <p:spTgt spid="47113"/>
                                        </p:tgtEl>
                                      </p:cBhvr>
                                    </p:animEffect>
                                  </p:childTnLst>
                                  <p:subTnLst>
                                    <p:animClr clrSpc="rgb" dir="cw">
                                      <p:cBhvr override="childStyle">
                                        <p:cTn dur="1" fill="hold" display="0" masterRel="nextClick" afterEffect="1"/>
                                        <p:tgtEl>
                                          <p:spTgt spid="47113"/>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09" grpId="0" autoUpdateAnimBg="0"/>
      <p:bldP spid="47110" grpId="0" autoUpdateAnimBg="0"/>
      <p:bldP spid="47111" grpId="0" autoUpdateAnimBg="0"/>
      <p:bldP spid="47112" grpId="0" autoUpdateAnimBg="0"/>
      <p:bldP spid="47113"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1295400"/>
            <a:ext cx="7772400" cy="457200"/>
          </a:xfrm>
        </p:spPr>
        <p:txBody>
          <a:bodyPr/>
          <a:lstStyle/>
          <a:p>
            <a:pPr eaLnBrk="1" hangingPunct="1"/>
            <a:r>
              <a:rPr lang="en-US" sz="800" smtClean="0">
                <a:latin typeface="Arial" charset="0"/>
              </a:rPr>
              <a:t>Prefixes – Binary Molecular Compounds</a:t>
            </a:r>
          </a:p>
        </p:txBody>
      </p:sp>
      <p:sp>
        <p:nvSpPr>
          <p:cNvPr id="92163" name="Text Box 3"/>
          <p:cNvSpPr txBox="1">
            <a:spLocks noChangeArrowheads="1"/>
          </p:cNvSpPr>
          <p:nvPr/>
        </p:nvSpPr>
        <p:spPr bwMode="auto">
          <a:xfrm>
            <a:off x="1447800" y="1295400"/>
            <a:ext cx="6248400" cy="425450"/>
          </a:xfrm>
          <a:prstGeom prst="rect">
            <a:avLst/>
          </a:prstGeom>
          <a:solidFill>
            <a:srgbClr val="DDDDFF"/>
          </a:solidFill>
          <a:ln w="28575">
            <a:solidFill>
              <a:schemeClr val="tx1"/>
            </a:solidFill>
            <a:miter lim="800000"/>
            <a:headEnd/>
            <a:tailEnd/>
          </a:ln>
        </p:spPr>
        <p:txBody>
          <a:bodyPr>
            <a:spAutoFit/>
          </a:bodyPr>
          <a:lstStyle/>
          <a:p>
            <a:pPr algn="ctr"/>
            <a:r>
              <a:rPr lang="en-US" b="1">
                <a:latin typeface="Arial" charset="0"/>
              </a:rPr>
              <a:t>Greek Prefixes for Two Nonmetals</a:t>
            </a:r>
          </a:p>
        </p:txBody>
      </p:sp>
      <p:sp>
        <p:nvSpPr>
          <p:cNvPr id="92164" name="Text Box 4"/>
          <p:cNvSpPr txBox="1">
            <a:spLocks noChangeArrowheads="1"/>
          </p:cNvSpPr>
          <p:nvPr/>
        </p:nvSpPr>
        <p:spPr bwMode="auto">
          <a:xfrm>
            <a:off x="1447800" y="1720850"/>
            <a:ext cx="6248400" cy="4297363"/>
          </a:xfrm>
          <a:prstGeom prst="rect">
            <a:avLst/>
          </a:prstGeom>
          <a:solidFill>
            <a:srgbClr val="D1FFE8">
              <a:alpha val="50195"/>
            </a:srgbClr>
          </a:solidFill>
          <a:ln w="28575">
            <a:solidFill>
              <a:schemeClr val="tx1"/>
            </a:solidFill>
            <a:miter lim="800000"/>
            <a:headEnd/>
            <a:tailEnd/>
          </a:ln>
        </p:spPr>
        <p:txBody>
          <a:bodyPr>
            <a:spAutoFit/>
          </a:bodyPr>
          <a:lstStyle/>
          <a:p>
            <a:endParaRPr lang="en-US" sz="800" b="1">
              <a:latin typeface="Arial" charset="0"/>
            </a:endParaRPr>
          </a:p>
          <a:p>
            <a:endParaRPr lang="en-US" sz="800" b="1">
              <a:latin typeface="Arial" charset="0"/>
            </a:endParaRPr>
          </a:p>
          <a:p>
            <a:r>
              <a:rPr lang="en-US" sz="1800" b="1">
                <a:latin typeface="Arial" charset="0"/>
              </a:rPr>
              <a:t>     Number Indicated	             Prefixes</a:t>
            </a:r>
          </a:p>
          <a:p>
            <a:r>
              <a:rPr lang="en-US" b="1">
                <a:latin typeface="Arial" charset="0"/>
              </a:rPr>
              <a:t>	</a:t>
            </a:r>
          </a:p>
          <a:p>
            <a:r>
              <a:rPr lang="en-US">
                <a:latin typeface="Arial" charset="0"/>
              </a:rPr>
              <a:t>     	 1			mono-</a:t>
            </a:r>
          </a:p>
          <a:p>
            <a:r>
              <a:rPr lang="en-US">
                <a:latin typeface="Arial" charset="0"/>
              </a:rPr>
              <a:t>	 2			di-</a:t>
            </a:r>
          </a:p>
          <a:p>
            <a:r>
              <a:rPr lang="en-US">
                <a:latin typeface="Arial" charset="0"/>
              </a:rPr>
              <a:t>	 3			tri-</a:t>
            </a:r>
          </a:p>
          <a:p>
            <a:r>
              <a:rPr lang="en-US">
                <a:latin typeface="Arial" charset="0"/>
              </a:rPr>
              <a:t>	 4			tetra-</a:t>
            </a:r>
          </a:p>
          <a:p>
            <a:r>
              <a:rPr lang="en-US">
                <a:latin typeface="Arial" charset="0"/>
              </a:rPr>
              <a:t>	 5			penta-</a:t>
            </a:r>
          </a:p>
          <a:p>
            <a:r>
              <a:rPr lang="en-US">
                <a:latin typeface="Arial" charset="0"/>
              </a:rPr>
              <a:t>	 6			hexa-</a:t>
            </a:r>
          </a:p>
          <a:p>
            <a:r>
              <a:rPr lang="en-US">
                <a:latin typeface="Arial" charset="0"/>
              </a:rPr>
              <a:t>	 7			hepta-</a:t>
            </a:r>
          </a:p>
          <a:p>
            <a:r>
              <a:rPr lang="en-US">
                <a:latin typeface="Arial" charset="0"/>
              </a:rPr>
              <a:t>	 8			octa-</a:t>
            </a:r>
          </a:p>
          <a:p>
            <a:r>
              <a:rPr lang="en-US">
                <a:latin typeface="Arial" charset="0"/>
              </a:rPr>
              <a:t>	 9			nona-</a:t>
            </a:r>
          </a:p>
          <a:p>
            <a:r>
              <a:rPr lang="en-US">
                <a:latin typeface="Arial" charset="0"/>
              </a:rPr>
              <a:t>	10			deca-	 </a:t>
            </a:r>
            <a:endParaRPr lang="en-US" sz="800">
              <a:latin typeface="Arial" charset="0"/>
            </a:endParaRPr>
          </a:p>
          <a:p>
            <a:endParaRPr lang="en-US">
              <a:latin typeface="Arial" charset="0"/>
            </a:endParaRPr>
          </a:p>
        </p:txBody>
      </p:sp>
      <p:sp>
        <p:nvSpPr>
          <p:cNvPr id="92165" name="Line 5"/>
          <p:cNvSpPr>
            <a:spLocks noChangeShapeType="1"/>
          </p:cNvSpPr>
          <p:nvPr/>
        </p:nvSpPr>
        <p:spPr bwMode="auto">
          <a:xfrm>
            <a:off x="1524000" y="2406650"/>
            <a:ext cx="6096000" cy="0"/>
          </a:xfrm>
          <a:prstGeom prst="line">
            <a:avLst/>
          </a:prstGeom>
          <a:noFill/>
          <a:ln w="9525">
            <a:solidFill>
              <a:schemeClr val="tx1"/>
            </a:solidFill>
            <a:round/>
            <a:headEnd/>
            <a:tailEnd/>
          </a:ln>
        </p:spPr>
        <p:txBody>
          <a:bodyPr/>
          <a:lstStyle/>
          <a:p>
            <a:endParaRPr lang="en-US"/>
          </a:p>
        </p:txBody>
      </p:sp>
      <p:sp>
        <p:nvSpPr>
          <p:cNvPr id="92166" name="AutoShape 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latin typeface="Arial" charset="0"/>
              </a:rPr>
              <a:t>Binary Molecular Compounds</a:t>
            </a:r>
          </a:p>
        </p:txBody>
      </p:sp>
      <p:sp>
        <p:nvSpPr>
          <p:cNvPr id="30723" name="Text Box 3"/>
          <p:cNvSpPr txBox="1">
            <a:spLocks noChangeArrowheads="1"/>
          </p:cNvSpPr>
          <p:nvPr/>
        </p:nvSpPr>
        <p:spPr bwMode="auto">
          <a:xfrm>
            <a:off x="1193800" y="2133600"/>
            <a:ext cx="4999038" cy="3935413"/>
          </a:xfrm>
          <a:prstGeom prst="rect">
            <a:avLst/>
          </a:prstGeom>
          <a:noFill/>
          <a:ln w="9525">
            <a:noFill/>
            <a:miter lim="800000"/>
            <a:headEnd/>
            <a:tailEnd/>
          </a:ln>
        </p:spPr>
        <p:txBody>
          <a:bodyPr wrap="none">
            <a:spAutoFit/>
          </a:bodyPr>
          <a:lstStyle/>
          <a:p>
            <a:r>
              <a:rPr lang="en-US" sz="2800">
                <a:latin typeface="Arial" charset="0"/>
              </a:rPr>
              <a:t>N</a:t>
            </a:r>
            <a:r>
              <a:rPr lang="en-US" sz="2800" baseline="-25000">
                <a:solidFill>
                  <a:schemeClr val="accent2"/>
                </a:solidFill>
                <a:latin typeface="Arial" charset="0"/>
              </a:rPr>
              <a:t>2</a:t>
            </a:r>
            <a:r>
              <a:rPr lang="en-US" sz="2800">
                <a:latin typeface="Arial" charset="0"/>
              </a:rPr>
              <a:t>O	       </a:t>
            </a:r>
            <a:r>
              <a:rPr lang="en-US" sz="2800">
                <a:solidFill>
                  <a:schemeClr val="accent2"/>
                </a:solidFill>
                <a:latin typeface="Arial" charset="0"/>
              </a:rPr>
              <a:t>di</a:t>
            </a:r>
            <a:r>
              <a:rPr lang="en-US" sz="2800">
                <a:latin typeface="Arial" charset="0"/>
              </a:rPr>
              <a:t>nitrogen monoxide</a:t>
            </a:r>
          </a:p>
          <a:p>
            <a:r>
              <a:rPr lang="en-US" sz="2800">
                <a:latin typeface="Arial" charset="0"/>
              </a:rPr>
              <a:t>N</a:t>
            </a:r>
            <a:r>
              <a:rPr lang="en-US" sz="2800" baseline="-25000">
                <a:solidFill>
                  <a:schemeClr val="accent2"/>
                </a:solidFill>
                <a:latin typeface="Arial" charset="0"/>
              </a:rPr>
              <a:t>2</a:t>
            </a:r>
            <a:r>
              <a:rPr lang="en-US" sz="2800">
                <a:latin typeface="Arial" charset="0"/>
              </a:rPr>
              <a:t>O</a:t>
            </a:r>
            <a:r>
              <a:rPr lang="en-US" sz="2800" baseline="-25000">
                <a:solidFill>
                  <a:srgbClr val="008000"/>
                </a:solidFill>
                <a:latin typeface="Arial" charset="0"/>
              </a:rPr>
              <a:t>3</a:t>
            </a:r>
            <a:r>
              <a:rPr lang="en-US" sz="2800">
                <a:latin typeface="Arial" charset="0"/>
              </a:rPr>
              <a:t>	       </a:t>
            </a:r>
            <a:r>
              <a:rPr lang="en-US" sz="2800">
                <a:solidFill>
                  <a:schemeClr val="accent2"/>
                </a:solidFill>
                <a:latin typeface="Arial" charset="0"/>
              </a:rPr>
              <a:t>di</a:t>
            </a:r>
            <a:r>
              <a:rPr lang="en-US" sz="2800">
                <a:latin typeface="Arial" charset="0"/>
              </a:rPr>
              <a:t>nitrogen </a:t>
            </a:r>
            <a:r>
              <a:rPr lang="en-US" sz="2800">
                <a:solidFill>
                  <a:srgbClr val="669900"/>
                </a:solidFill>
                <a:latin typeface="Arial" charset="0"/>
              </a:rPr>
              <a:t>tri</a:t>
            </a:r>
            <a:r>
              <a:rPr lang="en-US" sz="2800">
                <a:latin typeface="Arial" charset="0"/>
              </a:rPr>
              <a:t>oxide</a:t>
            </a:r>
          </a:p>
          <a:p>
            <a:r>
              <a:rPr lang="en-US" sz="2800">
                <a:latin typeface="Arial" charset="0"/>
              </a:rPr>
              <a:t>N</a:t>
            </a:r>
            <a:r>
              <a:rPr lang="en-US" sz="2800" baseline="-25000">
                <a:solidFill>
                  <a:schemeClr val="accent2"/>
                </a:solidFill>
                <a:latin typeface="Arial" charset="0"/>
              </a:rPr>
              <a:t>2</a:t>
            </a:r>
            <a:r>
              <a:rPr lang="en-US" sz="2800">
                <a:latin typeface="Arial" charset="0"/>
              </a:rPr>
              <a:t>O</a:t>
            </a:r>
            <a:r>
              <a:rPr lang="en-US" sz="2800" baseline="-25000">
                <a:solidFill>
                  <a:srgbClr val="800080"/>
                </a:solidFill>
                <a:latin typeface="Arial" charset="0"/>
              </a:rPr>
              <a:t>5</a:t>
            </a:r>
            <a:r>
              <a:rPr lang="en-US" sz="2800">
                <a:latin typeface="Arial" charset="0"/>
              </a:rPr>
              <a:t>	       </a:t>
            </a:r>
            <a:r>
              <a:rPr lang="en-US" sz="2800">
                <a:solidFill>
                  <a:schemeClr val="accent2"/>
                </a:solidFill>
                <a:latin typeface="Arial" charset="0"/>
              </a:rPr>
              <a:t>di</a:t>
            </a:r>
            <a:r>
              <a:rPr lang="en-US" sz="2800">
                <a:latin typeface="Arial" charset="0"/>
              </a:rPr>
              <a:t>nitrogen </a:t>
            </a:r>
            <a:r>
              <a:rPr lang="en-US" sz="2800">
                <a:solidFill>
                  <a:srgbClr val="800080"/>
                </a:solidFill>
                <a:latin typeface="Arial" charset="0"/>
              </a:rPr>
              <a:t>pent</a:t>
            </a:r>
            <a:r>
              <a:rPr lang="en-US" sz="2800">
                <a:latin typeface="Arial" charset="0"/>
              </a:rPr>
              <a:t>oxide</a:t>
            </a:r>
          </a:p>
          <a:p>
            <a:endParaRPr lang="en-US" sz="2800">
              <a:latin typeface="Arial" charset="0"/>
            </a:endParaRPr>
          </a:p>
          <a:p>
            <a:r>
              <a:rPr lang="en-US" sz="2800">
                <a:latin typeface="Arial" charset="0"/>
              </a:rPr>
              <a:t>ICl	       iodine monochloride</a:t>
            </a:r>
          </a:p>
          <a:p>
            <a:r>
              <a:rPr lang="en-US" sz="2800">
                <a:latin typeface="Arial" charset="0"/>
              </a:rPr>
              <a:t>ICl</a:t>
            </a:r>
            <a:r>
              <a:rPr lang="en-US" sz="2800" baseline="-25000">
                <a:solidFill>
                  <a:srgbClr val="008000"/>
                </a:solidFill>
                <a:latin typeface="Arial" charset="0"/>
              </a:rPr>
              <a:t>3</a:t>
            </a:r>
            <a:r>
              <a:rPr lang="en-US" sz="2800">
                <a:latin typeface="Arial" charset="0"/>
              </a:rPr>
              <a:t>	       iodine </a:t>
            </a:r>
            <a:r>
              <a:rPr lang="en-US" sz="2800">
                <a:solidFill>
                  <a:srgbClr val="008000"/>
                </a:solidFill>
                <a:latin typeface="Arial" charset="0"/>
              </a:rPr>
              <a:t>tri</a:t>
            </a:r>
            <a:r>
              <a:rPr lang="en-US" sz="2800">
                <a:latin typeface="Arial" charset="0"/>
              </a:rPr>
              <a:t>chloride</a:t>
            </a:r>
          </a:p>
          <a:p>
            <a:endParaRPr lang="en-US" sz="2800">
              <a:latin typeface="Arial" charset="0"/>
            </a:endParaRPr>
          </a:p>
          <a:p>
            <a:r>
              <a:rPr lang="en-US" sz="2800">
                <a:latin typeface="Arial" charset="0"/>
              </a:rPr>
              <a:t>SO</a:t>
            </a:r>
            <a:r>
              <a:rPr lang="en-US" sz="2800" baseline="-25000">
                <a:solidFill>
                  <a:schemeClr val="accent2"/>
                </a:solidFill>
                <a:latin typeface="Arial" charset="0"/>
              </a:rPr>
              <a:t>2</a:t>
            </a:r>
            <a:r>
              <a:rPr lang="en-US" sz="2800">
                <a:latin typeface="Arial" charset="0"/>
              </a:rPr>
              <a:t>	       sulfur </a:t>
            </a:r>
            <a:r>
              <a:rPr lang="en-US" sz="2800">
                <a:solidFill>
                  <a:schemeClr val="accent2"/>
                </a:solidFill>
                <a:latin typeface="Arial" charset="0"/>
              </a:rPr>
              <a:t>di</a:t>
            </a:r>
            <a:r>
              <a:rPr lang="en-US" sz="2800">
                <a:latin typeface="Arial" charset="0"/>
              </a:rPr>
              <a:t>oxide</a:t>
            </a:r>
          </a:p>
          <a:p>
            <a:r>
              <a:rPr lang="en-US" sz="2800">
                <a:latin typeface="Arial" charset="0"/>
              </a:rPr>
              <a:t>SO</a:t>
            </a:r>
            <a:r>
              <a:rPr lang="en-US" sz="2800" baseline="-25000">
                <a:solidFill>
                  <a:srgbClr val="FF0000"/>
                </a:solidFill>
                <a:latin typeface="Arial" charset="0"/>
              </a:rPr>
              <a:t>3</a:t>
            </a:r>
            <a:r>
              <a:rPr lang="en-US" sz="2800">
                <a:latin typeface="Arial" charset="0"/>
              </a:rPr>
              <a:t>	       sulfur </a:t>
            </a:r>
            <a:r>
              <a:rPr lang="en-US" sz="2800">
                <a:solidFill>
                  <a:srgbClr val="FF0000"/>
                </a:solidFill>
                <a:latin typeface="Arial" charset="0"/>
              </a:rPr>
              <a:t>tri</a:t>
            </a:r>
            <a:r>
              <a:rPr lang="en-US" sz="2800">
                <a:latin typeface="Arial" charset="0"/>
              </a:rPr>
              <a:t>oxide</a:t>
            </a:r>
          </a:p>
        </p:txBody>
      </p:sp>
      <p:sp>
        <p:nvSpPr>
          <p:cNvPr id="93188"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pic>
        <p:nvPicPr>
          <p:cNvPr id="35863" name="Picture 1047" descr="Image:Sulfur-dioxide-3D-vdW.png">
            <a:hlinkClick r:id="rId4"/>
          </p:cNvPr>
          <p:cNvPicPr>
            <a:picLocks noChangeAspect="1" noChangeArrowheads="1"/>
          </p:cNvPicPr>
          <p:nvPr/>
        </p:nvPicPr>
        <p:blipFill>
          <a:blip r:embed="rId5" cstate="print"/>
          <a:srcRect/>
          <a:stretch>
            <a:fillRect/>
          </a:stretch>
        </p:blipFill>
        <p:spPr bwMode="auto">
          <a:xfrm>
            <a:off x="5878513" y="4987925"/>
            <a:ext cx="1077912" cy="862013"/>
          </a:xfrm>
          <a:prstGeom prst="rect">
            <a:avLst/>
          </a:prstGeom>
          <a:noFill/>
          <a:ln w="9525">
            <a:noFill/>
            <a:miter lim="800000"/>
            <a:headEnd/>
            <a:tailEnd/>
          </a:ln>
        </p:spPr>
      </p:pic>
      <p:pic>
        <p:nvPicPr>
          <p:cNvPr id="35865" name="Picture 1049" descr="Image:Sulfur-trioxide-3D-vdW.png">
            <a:hlinkClick r:id="rId6"/>
          </p:cNvPr>
          <p:cNvPicPr>
            <a:picLocks noChangeAspect="1" noChangeArrowheads="1"/>
          </p:cNvPicPr>
          <p:nvPr/>
        </p:nvPicPr>
        <p:blipFill>
          <a:blip r:embed="rId7" cstate="print"/>
          <a:srcRect/>
          <a:stretch>
            <a:fillRect/>
          </a:stretch>
        </p:blipFill>
        <p:spPr bwMode="auto">
          <a:xfrm>
            <a:off x="7251700" y="5389563"/>
            <a:ext cx="1081088" cy="1052512"/>
          </a:xfrm>
          <a:prstGeom prst="rect">
            <a:avLst/>
          </a:prstGeom>
          <a:noFill/>
          <a:ln w="9525">
            <a:noFill/>
            <a:miter lim="800000"/>
            <a:headEnd/>
            <a:tailEnd/>
          </a:ln>
        </p:spPr>
      </p:pic>
      <p:pic>
        <p:nvPicPr>
          <p:cNvPr id="35867" name="Picture 1051" descr="Image:Iodine-monochloride-3D-vdW.png">
            <a:hlinkClick r:id="rId8"/>
          </p:cNvPr>
          <p:cNvPicPr>
            <a:picLocks noChangeAspect="1" noChangeArrowheads="1"/>
          </p:cNvPicPr>
          <p:nvPr/>
        </p:nvPicPr>
        <p:blipFill>
          <a:blip r:embed="rId9" cstate="print"/>
          <a:srcRect/>
          <a:stretch>
            <a:fillRect/>
          </a:stretch>
        </p:blipFill>
        <p:spPr bwMode="auto">
          <a:xfrm>
            <a:off x="6804025" y="3749675"/>
            <a:ext cx="911225" cy="657225"/>
          </a:xfrm>
          <a:prstGeom prst="rect">
            <a:avLst/>
          </a:prstGeom>
          <a:noFill/>
          <a:ln w="9525">
            <a:noFill/>
            <a:miter lim="800000"/>
            <a:headEnd/>
            <a:tailEnd/>
          </a:ln>
        </p:spPr>
      </p:pic>
      <p:pic>
        <p:nvPicPr>
          <p:cNvPr id="35871" name="Picture 1055" descr="Image:Nitrous-oxide-3D-vdW.png">
            <a:hlinkClick r:id="rId10"/>
          </p:cNvPr>
          <p:cNvPicPr>
            <a:picLocks noChangeAspect="1" noChangeArrowheads="1"/>
          </p:cNvPicPr>
          <p:nvPr/>
        </p:nvPicPr>
        <p:blipFill>
          <a:blip r:embed="rId11" cstate="print"/>
          <a:srcRect/>
          <a:stretch>
            <a:fillRect/>
          </a:stretch>
        </p:blipFill>
        <p:spPr bwMode="auto">
          <a:xfrm>
            <a:off x="7645400" y="2073275"/>
            <a:ext cx="855663" cy="528638"/>
          </a:xfrm>
          <a:prstGeom prst="rect">
            <a:avLst/>
          </a:prstGeom>
          <a:noFill/>
          <a:ln w="9525">
            <a:noFill/>
            <a:miter lim="800000"/>
            <a:headEnd/>
            <a:tailEnd/>
          </a:ln>
        </p:spPr>
      </p:pic>
      <p:pic>
        <p:nvPicPr>
          <p:cNvPr id="35873" name="Picture 1057" descr="Image:Dinitrogen-trioxide-3D-vdW.png">
            <a:hlinkClick r:id="rId12"/>
          </p:cNvPr>
          <p:cNvPicPr>
            <a:picLocks noChangeAspect="1" noChangeArrowheads="1"/>
          </p:cNvPicPr>
          <p:nvPr/>
        </p:nvPicPr>
        <p:blipFill>
          <a:blip r:embed="rId13" cstate="print"/>
          <a:srcRect/>
          <a:stretch>
            <a:fillRect/>
          </a:stretch>
        </p:blipFill>
        <p:spPr bwMode="auto">
          <a:xfrm>
            <a:off x="6559550" y="2506663"/>
            <a:ext cx="901700" cy="787400"/>
          </a:xfrm>
          <a:prstGeom prst="rect">
            <a:avLst/>
          </a:prstGeom>
          <a:noFill/>
          <a:ln w="9525">
            <a:noFill/>
            <a:miter lim="800000"/>
            <a:headEnd/>
            <a:tailEnd/>
          </a:ln>
        </p:spPr>
      </p:pic>
      <p:pic>
        <p:nvPicPr>
          <p:cNvPr id="35875" name="Picture 1059" descr="Image:Dinitrogen-pentoxide-3D-balls.png">
            <a:hlinkClick r:id="rId14"/>
          </p:cNvPr>
          <p:cNvPicPr>
            <a:picLocks noChangeAspect="1" noChangeArrowheads="1"/>
          </p:cNvPicPr>
          <p:nvPr/>
        </p:nvPicPr>
        <p:blipFill>
          <a:blip r:embed="rId15" cstate="print"/>
          <a:srcRect/>
          <a:stretch>
            <a:fillRect/>
          </a:stretch>
        </p:blipFill>
        <p:spPr bwMode="auto">
          <a:xfrm>
            <a:off x="7656513" y="2916238"/>
            <a:ext cx="1190625" cy="676275"/>
          </a:xfrm>
          <a:prstGeom prst="rect">
            <a:avLst/>
          </a:prstGeom>
          <a:noFill/>
          <a:ln w="9525">
            <a:noFill/>
            <a:miter lim="800000"/>
            <a:headEnd/>
            <a:tailEnd/>
          </a:ln>
        </p:spPr>
      </p:pic>
      <p:grpSp>
        <p:nvGrpSpPr>
          <p:cNvPr id="2" name="Group 1063"/>
          <p:cNvGrpSpPr>
            <a:grpSpLocks/>
          </p:cNvGrpSpPr>
          <p:nvPr/>
        </p:nvGrpSpPr>
        <p:grpSpPr bwMode="auto">
          <a:xfrm>
            <a:off x="7835900" y="4038600"/>
            <a:ext cx="968375" cy="1114425"/>
            <a:chOff x="4936" y="2544"/>
            <a:chExt cx="610" cy="702"/>
          </a:xfrm>
        </p:grpSpPr>
        <p:pic>
          <p:nvPicPr>
            <p:cNvPr id="93196" name="Picture 1060" descr="Image:Iodine-monochloride-3D-vdW.png">
              <a:hlinkClick r:id="rId8"/>
            </p:cNvPr>
            <p:cNvPicPr>
              <a:picLocks noChangeAspect="1" noChangeArrowheads="1"/>
            </p:cNvPicPr>
            <p:nvPr/>
          </p:nvPicPr>
          <p:blipFill>
            <a:blip r:embed="rId9" cstate="print"/>
            <a:srcRect/>
            <a:stretch>
              <a:fillRect/>
            </a:stretch>
          </p:blipFill>
          <p:spPr bwMode="auto">
            <a:xfrm>
              <a:off x="4972" y="2698"/>
              <a:ext cx="574" cy="414"/>
            </a:xfrm>
            <a:prstGeom prst="rect">
              <a:avLst/>
            </a:prstGeom>
            <a:noFill/>
            <a:ln w="9525">
              <a:noFill/>
              <a:miter lim="800000"/>
              <a:headEnd/>
              <a:tailEnd/>
            </a:ln>
          </p:spPr>
        </p:pic>
        <p:pic>
          <p:nvPicPr>
            <p:cNvPr id="93197" name="Picture 1061" descr="Image:Iodine-monochloride-3D-vdW.png">
              <a:hlinkClick r:id="rId8"/>
            </p:cNvPr>
            <p:cNvPicPr>
              <a:picLocks noChangeAspect="1" noChangeArrowheads="1"/>
            </p:cNvPicPr>
            <p:nvPr/>
          </p:nvPicPr>
          <p:blipFill>
            <a:blip r:embed="rId9" cstate="print"/>
            <a:srcRect/>
            <a:stretch>
              <a:fillRect/>
            </a:stretch>
          </p:blipFill>
          <p:spPr bwMode="auto">
            <a:xfrm rot="-6637245">
              <a:off x="4870" y="2624"/>
              <a:ext cx="574" cy="414"/>
            </a:xfrm>
            <a:prstGeom prst="rect">
              <a:avLst/>
            </a:prstGeom>
            <a:noFill/>
            <a:ln w="9525">
              <a:noFill/>
              <a:miter lim="800000"/>
              <a:headEnd/>
              <a:tailEnd/>
            </a:ln>
          </p:spPr>
        </p:pic>
        <p:pic>
          <p:nvPicPr>
            <p:cNvPr id="93198" name="Picture 1062" descr="Image:Iodine-monochloride-3D-vdW.png">
              <a:hlinkClick r:id="rId8"/>
            </p:cNvPr>
            <p:cNvPicPr>
              <a:picLocks noChangeAspect="1" noChangeArrowheads="1"/>
            </p:cNvPicPr>
            <p:nvPr/>
          </p:nvPicPr>
          <p:blipFill>
            <a:blip r:embed="rId9" cstate="print"/>
            <a:srcRect/>
            <a:stretch>
              <a:fillRect/>
            </a:stretch>
          </p:blipFill>
          <p:spPr bwMode="auto">
            <a:xfrm rot="7592227">
              <a:off x="4856" y="2752"/>
              <a:ext cx="574" cy="41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5871"/>
                                        </p:tgtEl>
                                        <p:attrNameLst>
                                          <p:attrName>style.visibility</p:attrName>
                                        </p:attrNameLst>
                                      </p:cBhvr>
                                      <p:to>
                                        <p:strVal val="visible"/>
                                      </p:to>
                                    </p:set>
                                    <p:anim calcmode="lin" valueType="num">
                                      <p:cBhvr>
                                        <p:cTn id="7" dur="500" fill="hold"/>
                                        <p:tgtEl>
                                          <p:spTgt spid="35871"/>
                                        </p:tgtEl>
                                        <p:attrNameLst>
                                          <p:attrName>ppt_w</p:attrName>
                                        </p:attrNameLst>
                                      </p:cBhvr>
                                      <p:tavLst>
                                        <p:tav tm="0">
                                          <p:val>
                                            <p:fltVal val="0"/>
                                          </p:val>
                                        </p:tav>
                                        <p:tav tm="100000">
                                          <p:val>
                                            <p:strVal val="#ppt_w"/>
                                          </p:val>
                                        </p:tav>
                                      </p:tavLst>
                                    </p:anim>
                                    <p:anim calcmode="lin" valueType="num">
                                      <p:cBhvr>
                                        <p:cTn id="8" dur="500" fill="hold"/>
                                        <p:tgtEl>
                                          <p:spTgt spid="35871"/>
                                        </p:tgtEl>
                                        <p:attrNameLst>
                                          <p:attrName>ppt_h</p:attrName>
                                        </p:attrNameLst>
                                      </p:cBhvr>
                                      <p:tavLst>
                                        <p:tav tm="0">
                                          <p:val>
                                            <p:fltVal val="0"/>
                                          </p:val>
                                        </p:tav>
                                        <p:tav tm="100000">
                                          <p:val>
                                            <p:strVal val="#ppt_h"/>
                                          </p:val>
                                        </p:tav>
                                      </p:tavLst>
                                    </p:anim>
                                    <p:animEffect transition="in" filter="fade">
                                      <p:cBhvr>
                                        <p:cTn id="9" dur="500"/>
                                        <p:tgtEl>
                                          <p:spTgt spid="3587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0723">
                                            <p:txEl>
                                              <p:pRg st="4" end="4"/>
                                            </p:txEl>
                                          </p:spTgt>
                                        </p:tgtEl>
                                        <p:attrNameLst>
                                          <p:attrName>style.visibility</p:attrName>
                                        </p:attrNameLst>
                                      </p:cBhvr>
                                      <p:to>
                                        <p:strVal val="visible"/>
                                      </p:to>
                                    </p:set>
                                    <p:animEffect transition="in" filter="dissolve">
                                      <p:cBhvr>
                                        <p:cTn id="14" dur="500"/>
                                        <p:tgtEl>
                                          <p:spTgt spid="30723">
                                            <p:txEl>
                                              <p:pRg st="4" end="4"/>
                                            </p:txEl>
                                          </p:spTgt>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35867"/>
                                        </p:tgtEl>
                                        <p:attrNameLst>
                                          <p:attrName>style.visibility</p:attrName>
                                        </p:attrNameLst>
                                      </p:cBhvr>
                                      <p:to>
                                        <p:strVal val="visible"/>
                                      </p:to>
                                    </p:set>
                                    <p:anim calcmode="lin" valueType="num">
                                      <p:cBhvr>
                                        <p:cTn id="18" dur="500" fill="hold"/>
                                        <p:tgtEl>
                                          <p:spTgt spid="35867"/>
                                        </p:tgtEl>
                                        <p:attrNameLst>
                                          <p:attrName>ppt_w</p:attrName>
                                        </p:attrNameLst>
                                      </p:cBhvr>
                                      <p:tavLst>
                                        <p:tav tm="0">
                                          <p:val>
                                            <p:fltVal val="0"/>
                                          </p:val>
                                        </p:tav>
                                        <p:tav tm="100000">
                                          <p:val>
                                            <p:strVal val="#ppt_w"/>
                                          </p:val>
                                        </p:tav>
                                      </p:tavLst>
                                    </p:anim>
                                    <p:anim calcmode="lin" valueType="num">
                                      <p:cBhvr>
                                        <p:cTn id="19" dur="500" fill="hold"/>
                                        <p:tgtEl>
                                          <p:spTgt spid="35867"/>
                                        </p:tgtEl>
                                        <p:attrNameLst>
                                          <p:attrName>ppt_h</p:attrName>
                                        </p:attrNameLst>
                                      </p:cBhvr>
                                      <p:tavLst>
                                        <p:tav tm="0">
                                          <p:val>
                                            <p:fltVal val="0"/>
                                          </p:val>
                                        </p:tav>
                                        <p:tav tm="100000">
                                          <p:val>
                                            <p:strVal val="#ppt_h"/>
                                          </p:val>
                                        </p:tav>
                                      </p:tavLst>
                                    </p:anim>
                                    <p:animEffect transition="in" filter="fade">
                                      <p:cBhvr>
                                        <p:cTn id="20" dur="500"/>
                                        <p:tgtEl>
                                          <p:spTgt spid="3586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0723">
                                            <p:txEl>
                                              <p:pRg st="7" end="7"/>
                                            </p:txEl>
                                          </p:spTgt>
                                        </p:tgtEl>
                                        <p:attrNameLst>
                                          <p:attrName>style.visibility</p:attrName>
                                        </p:attrNameLst>
                                      </p:cBhvr>
                                      <p:to>
                                        <p:strVal val="visible"/>
                                      </p:to>
                                    </p:set>
                                    <p:animEffect transition="in" filter="dissolve">
                                      <p:cBhvr>
                                        <p:cTn id="25" dur="500"/>
                                        <p:tgtEl>
                                          <p:spTgt spid="30723">
                                            <p:txEl>
                                              <p:pRg st="7" end="7"/>
                                            </p:txEl>
                                          </p:spTgt>
                                        </p:tgtEl>
                                      </p:cBhvr>
                                    </p:animEffect>
                                  </p:childTnLst>
                                </p:cTn>
                              </p:par>
                            </p:childTnLst>
                          </p:cTn>
                        </p:par>
                        <p:par>
                          <p:cTn id="26" fill="hold">
                            <p:stCondLst>
                              <p:cond delay="500"/>
                            </p:stCondLst>
                            <p:childTnLst>
                              <p:par>
                                <p:cTn id="27" presetID="53" presetClass="entr" presetSubtype="0" fill="hold" nodeType="afterEffect">
                                  <p:stCondLst>
                                    <p:cond delay="0"/>
                                  </p:stCondLst>
                                  <p:childTnLst>
                                    <p:set>
                                      <p:cBhvr>
                                        <p:cTn id="28" dur="1" fill="hold">
                                          <p:stCondLst>
                                            <p:cond delay="0"/>
                                          </p:stCondLst>
                                        </p:cTn>
                                        <p:tgtEl>
                                          <p:spTgt spid="35863"/>
                                        </p:tgtEl>
                                        <p:attrNameLst>
                                          <p:attrName>style.visibility</p:attrName>
                                        </p:attrNameLst>
                                      </p:cBhvr>
                                      <p:to>
                                        <p:strVal val="visible"/>
                                      </p:to>
                                    </p:set>
                                    <p:anim calcmode="lin" valueType="num">
                                      <p:cBhvr>
                                        <p:cTn id="29" dur="500" fill="hold"/>
                                        <p:tgtEl>
                                          <p:spTgt spid="35863"/>
                                        </p:tgtEl>
                                        <p:attrNameLst>
                                          <p:attrName>ppt_w</p:attrName>
                                        </p:attrNameLst>
                                      </p:cBhvr>
                                      <p:tavLst>
                                        <p:tav tm="0">
                                          <p:val>
                                            <p:fltVal val="0"/>
                                          </p:val>
                                        </p:tav>
                                        <p:tav tm="100000">
                                          <p:val>
                                            <p:strVal val="#ppt_w"/>
                                          </p:val>
                                        </p:tav>
                                      </p:tavLst>
                                    </p:anim>
                                    <p:anim calcmode="lin" valueType="num">
                                      <p:cBhvr>
                                        <p:cTn id="30" dur="500" fill="hold"/>
                                        <p:tgtEl>
                                          <p:spTgt spid="35863"/>
                                        </p:tgtEl>
                                        <p:attrNameLst>
                                          <p:attrName>ppt_h</p:attrName>
                                        </p:attrNameLst>
                                      </p:cBhvr>
                                      <p:tavLst>
                                        <p:tav tm="0">
                                          <p:val>
                                            <p:fltVal val="0"/>
                                          </p:val>
                                        </p:tav>
                                        <p:tav tm="100000">
                                          <p:val>
                                            <p:strVal val="#ppt_h"/>
                                          </p:val>
                                        </p:tav>
                                      </p:tavLst>
                                    </p:anim>
                                    <p:animEffect transition="in" filter="fade">
                                      <p:cBhvr>
                                        <p:cTn id="31" dur="500"/>
                                        <p:tgtEl>
                                          <p:spTgt spid="3586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0723">
                                            <p:txEl>
                                              <p:pRg st="5" end="5"/>
                                            </p:txEl>
                                          </p:spTgt>
                                        </p:tgtEl>
                                        <p:attrNameLst>
                                          <p:attrName>style.visibility</p:attrName>
                                        </p:attrNameLst>
                                      </p:cBhvr>
                                      <p:to>
                                        <p:strVal val="visible"/>
                                      </p:to>
                                    </p:set>
                                    <p:animEffect transition="in" filter="fade">
                                      <p:cBhvr>
                                        <p:cTn id="36" dur="1000"/>
                                        <p:tgtEl>
                                          <p:spTgt spid="30723">
                                            <p:txEl>
                                              <p:pRg st="5" end="5"/>
                                            </p:txEl>
                                          </p:spTgt>
                                        </p:tgtEl>
                                      </p:cBhvr>
                                    </p:animEffect>
                                    <p:anim calcmode="lin" valueType="num">
                                      <p:cBhvr>
                                        <p:cTn id="37" dur="10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0723">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9" presetClass="entr" presetSubtype="0"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Effect transition="in" filter="fade">
                                      <p:cBhvr>
                                        <p:cTn id="47" dur="1000"/>
                                        <p:tgtEl>
                                          <p:spTgt spid="30723">
                                            <p:txEl>
                                              <p:pRg st="8" end="8"/>
                                            </p:txEl>
                                          </p:spTgt>
                                        </p:tgtEl>
                                      </p:cBhvr>
                                    </p:animEffect>
                                    <p:anim calcmode="lin" valueType="num">
                                      <p:cBhvr>
                                        <p:cTn id="48" dur="10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0723">
                                            <p:txEl>
                                              <p:pRg st="8" end="8"/>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53" presetClass="entr" presetSubtype="0" fill="hold" nodeType="afterEffect">
                                  <p:stCondLst>
                                    <p:cond delay="0"/>
                                  </p:stCondLst>
                                  <p:childTnLst>
                                    <p:set>
                                      <p:cBhvr>
                                        <p:cTn id="52" dur="1" fill="hold">
                                          <p:stCondLst>
                                            <p:cond delay="0"/>
                                          </p:stCondLst>
                                        </p:cTn>
                                        <p:tgtEl>
                                          <p:spTgt spid="35865"/>
                                        </p:tgtEl>
                                        <p:attrNameLst>
                                          <p:attrName>style.visibility</p:attrName>
                                        </p:attrNameLst>
                                      </p:cBhvr>
                                      <p:to>
                                        <p:strVal val="visible"/>
                                      </p:to>
                                    </p:set>
                                    <p:anim calcmode="lin" valueType="num">
                                      <p:cBhvr>
                                        <p:cTn id="53" dur="500" fill="hold"/>
                                        <p:tgtEl>
                                          <p:spTgt spid="35865"/>
                                        </p:tgtEl>
                                        <p:attrNameLst>
                                          <p:attrName>ppt_w</p:attrName>
                                        </p:attrNameLst>
                                      </p:cBhvr>
                                      <p:tavLst>
                                        <p:tav tm="0">
                                          <p:val>
                                            <p:fltVal val="0"/>
                                          </p:val>
                                        </p:tav>
                                        <p:tav tm="100000">
                                          <p:val>
                                            <p:strVal val="#ppt_w"/>
                                          </p:val>
                                        </p:tav>
                                      </p:tavLst>
                                    </p:anim>
                                    <p:anim calcmode="lin" valueType="num">
                                      <p:cBhvr>
                                        <p:cTn id="54" dur="500" fill="hold"/>
                                        <p:tgtEl>
                                          <p:spTgt spid="35865"/>
                                        </p:tgtEl>
                                        <p:attrNameLst>
                                          <p:attrName>ppt_h</p:attrName>
                                        </p:attrNameLst>
                                      </p:cBhvr>
                                      <p:tavLst>
                                        <p:tav tm="0">
                                          <p:val>
                                            <p:fltVal val="0"/>
                                          </p:val>
                                        </p:tav>
                                        <p:tav tm="100000">
                                          <p:val>
                                            <p:strVal val="#ppt_h"/>
                                          </p:val>
                                        </p:tav>
                                      </p:tavLst>
                                    </p:anim>
                                    <p:animEffect transition="in" filter="fade">
                                      <p:cBhvr>
                                        <p:cTn id="55" dur="500"/>
                                        <p:tgtEl>
                                          <p:spTgt spid="35865"/>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30723">
                                            <p:txEl>
                                              <p:pRg st="1" end="1"/>
                                            </p:txEl>
                                          </p:spTgt>
                                        </p:tgtEl>
                                        <p:attrNameLst>
                                          <p:attrName>style.visibility</p:attrName>
                                        </p:attrNameLst>
                                      </p:cBhvr>
                                      <p:to>
                                        <p:strVal val="visible"/>
                                      </p:to>
                                    </p:set>
                                    <p:animEffect transition="in" filter="fade">
                                      <p:cBhvr>
                                        <p:cTn id="60" dur="1000"/>
                                        <p:tgtEl>
                                          <p:spTgt spid="30723">
                                            <p:txEl>
                                              <p:pRg st="1" end="1"/>
                                            </p:txEl>
                                          </p:spTgt>
                                        </p:tgtEl>
                                      </p:cBhvr>
                                    </p:animEffect>
                                    <p:anim calcmode="lin" valueType="num">
                                      <p:cBhvr>
                                        <p:cTn id="61"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62"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53" presetClass="entr" presetSubtype="0" fill="hold" nodeType="afterEffect">
                                  <p:stCondLst>
                                    <p:cond delay="0"/>
                                  </p:stCondLst>
                                  <p:childTnLst>
                                    <p:set>
                                      <p:cBhvr>
                                        <p:cTn id="65" dur="1" fill="hold">
                                          <p:stCondLst>
                                            <p:cond delay="0"/>
                                          </p:stCondLst>
                                        </p:cTn>
                                        <p:tgtEl>
                                          <p:spTgt spid="35873"/>
                                        </p:tgtEl>
                                        <p:attrNameLst>
                                          <p:attrName>style.visibility</p:attrName>
                                        </p:attrNameLst>
                                      </p:cBhvr>
                                      <p:to>
                                        <p:strVal val="visible"/>
                                      </p:to>
                                    </p:set>
                                    <p:anim calcmode="lin" valueType="num">
                                      <p:cBhvr>
                                        <p:cTn id="66" dur="500" fill="hold"/>
                                        <p:tgtEl>
                                          <p:spTgt spid="35873"/>
                                        </p:tgtEl>
                                        <p:attrNameLst>
                                          <p:attrName>ppt_w</p:attrName>
                                        </p:attrNameLst>
                                      </p:cBhvr>
                                      <p:tavLst>
                                        <p:tav tm="0">
                                          <p:val>
                                            <p:fltVal val="0"/>
                                          </p:val>
                                        </p:tav>
                                        <p:tav tm="100000">
                                          <p:val>
                                            <p:strVal val="#ppt_w"/>
                                          </p:val>
                                        </p:tav>
                                      </p:tavLst>
                                    </p:anim>
                                    <p:anim calcmode="lin" valueType="num">
                                      <p:cBhvr>
                                        <p:cTn id="67" dur="500" fill="hold"/>
                                        <p:tgtEl>
                                          <p:spTgt spid="35873"/>
                                        </p:tgtEl>
                                        <p:attrNameLst>
                                          <p:attrName>ppt_h</p:attrName>
                                        </p:attrNameLst>
                                      </p:cBhvr>
                                      <p:tavLst>
                                        <p:tav tm="0">
                                          <p:val>
                                            <p:fltVal val="0"/>
                                          </p:val>
                                        </p:tav>
                                        <p:tav tm="100000">
                                          <p:val>
                                            <p:strVal val="#ppt_h"/>
                                          </p:val>
                                        </p:tav>
                                      </p:tavLst>
                                    </p:anim>
                                    <p:animEffect transition="in" filter="fade">
                                      <p:cBhvr>
                                        <p:cTn id="68" dur="500"/>
                                        <p:tgtEl>
                                          <p:spTgt spid="35873"/>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30723">
                                            <p:txEl>
                                              <p:pRg st="2" end="2"/>
                                            </p:txEl>
                                          </p:spTgt>
                                        </p:tgtEl>
                                        <p:attrNameLst>
                                          <p:attrName>style.visibility</p:attrName>
                                        </p:attrNameLst>
                                      </p:cBhvr>
                                      <p:to>
                                        <p:strVal val="visible"/>
                                      </p:to>
                                    </p:set>
                                    <p:animEffect transition="in" filter="fade">
                                      <p:cBhvr>
                                        <p:cTn id="73" dur="1000"/>
                                        <p:tgtEl>
                                          <p:spTgt spid="30723">
                                            <p:txEl>
                                              <p:pRg st="2" end="2"/>
                                            </p:txEl>
                                          </p:spTgt>
                                        </p:tgtEl>
                                      </p:cBhvr>
                                    </p:animEffect>
                                    <p:anim calcmode="lin" valueType="num">
                                      <p:cBhvr>
                                        <p:cTn id="74"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53" presetClass="entr" presetSubtype="0" fill="hold" nodeType="afterEffect">
                                  <p:stCondLst>
                                    <p:cond delay="0"/>
                                  </p:stCondLst>
                                  <p:childTnLst>
                                    <p:set>
                                      <p:cBhvr>
                                        <p:cTn id="78" dur="1" fill="hold">
                                          <p:stCondLst>
                                            <p:cond delay="0"/>
                                          </p:stCondLst>
                                        </p:cTn>
                                        <p:tgtEl>
                                          <p:spTgt spid="35875"/>
                                        </p:tgtEl>
                                        <p:attrNameLst>
                                          <p:attrName>style.visibility</p:attrName>
                                        </p:attrNameLst>
                                      </p:cBhvr>
                                      <p:to>
                                        <p:strVal val="visible"/>
                                      </p:to>
                                    </p:set>
                                    <p:anim calcmode="lin" valueType="num">
                                      <p:cBhvr>
                                        <p:cTn id="79" dur="500" fill="hold"/>
                                        <p:tgtEl>
                                          <p:spTgt spid="35875"/>
                                        </p:tgtEl>
                                        <p:attrNameLst>
                                          <p:attrName>ppt_w</p:attrName>
                                        </p:attrNameLst>
                                      </p:cBhvr>
                                      <p:tavLst>
                                        <p:tav tm="0">
                                          <p:val>
                                            <p:fltVal val="0"/>
                                          </p:val>
                                        </p:tav>
                                        <p:tav tm="100000">
                                          <p:val>
                                            <p:strVal val="#ppt_w"/>
                                          </p:val>
                                        </p:tav>
                                      </p:tavLst>
                                    </p:anim>
                                    <p:anim calcmode="lin" valueType="num">
                                      <p:cBhvr>
                                        <p:cTn id="80" dur="500" fill="hold"/>
                                        <p:tgtEl>
                                          <p:spTgt spid="35875"/>
                                        </p:tgtEl>
                                        <p:attrNameLst>
                                          <p:attrName>ppt_h</p:attrName>
                                        </p:attrNameLst>
                                      </p:cBhvr>
                                      <p:tavLst>
                                        <p:tav tm="0">
                                          <p:val>
                                            <p:fltVal val="0"/>
                                          </p:val>
                                        </p:tav>
                                        <p:tav tm="100000">
                                          <p:val>
                                            <p:strVal val="#ppt_h"/>
                                          </p:val>
                                        </p:tav>
                                      </p:tavLst>
                                    </p:anim>
                                    <p:animEffect transition="in" filter="fade">
                                      <p:cBhvr>
                                        <p:cTn id="81" dur="500"/>
                                        <p:tgtEl>
                                          <p:spTgt spid="35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457200"/>
            <a:ext cx="7772400" cy="1143000"/>
          </a:xfrm>
        </p:spPr>
        <p:txBody>
          <a:bodyPr/>
          <a:lstStyle/>
          <a:p>
            <a:pPr eaLnBrk="1" hangingPunct="1"/>
            <a:r>
              <a:rPr lang="en-US" smtClean="0">
                <a:latin typeface="Arial" charset="0"/>
              </a:rPr>
              <a:t>Naming Binary Compounds</a:t>
            </a:r>
          </a:p>
        </p:txBody>
      </p:sp>
      <p:sp>
        <p:nvSpPr>
          <p:cNvPr id="94211" name="Rectangle 4"/>
          <p:cNvSpPr>
            <a:spLocks noChangeArrowheads="1"/>
          </p:cNvSpPr>
          <p:nvPr/>
        </p:nvSpPr>
        <p:spPr bwMode="auto">
          <a:xfrm>
            <a:off x="2971800" y="1752600"/>
            <a:ext cx="1828800" cy="3810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a:latin typeface="Arial" charset="0"/>
              </a:rPr>
              <a:t>Binary Compound?</a:t>
            </a:r>
          </a:p>
        </p:txBody>
      </p:sp>
      <p:sp>
        <p:nvSpPr>
          <p:cNvPr id="94212" name="Rectangle 5"/>
          <p:cNvSpPr>
            <a:spLocks noChangeArrowheads="1"/>
          </p:cNvSpPr>
          <p:nvPr/>
        </p:nvSpPr>
        <p:spPr bwMode="auto">
          <a:xfrm>
            <a:off x="3048000" y="2895600"/>
            <a:ext cx="1828800" cy="381000"/>
          </a:xfrm>
          <a:prstGeom prst="rect">
            <a:avLst/>
          </a:prstGeom>
          <a:solidFill>
            <a:srgbClr val="99CCFF">
              <a:alpha val="50195"/>
            </a:srgbClr>
          </a:solidFill>
          <a:ln w="9525">
            <a:solidFill>
              <a:schemeClr val="tx1"/>
            </a:solidFill>
            <a:miter lim="800000"/>
            <a:headEnd/>
            <a:tailEnd/>
          </a:ln>
        </p:spPr>
        <p:txBody>
          <a:bodyPr wrap="none" anchor="ctr"/>
          <a:lstStyle/>
          <a:p>
            <a:pPr algn="ctr"/>
            <a:r>
              <a:rPr lang="en-US" sz="1600">
                <a:latin typeface="Arial" charset="0"/>
              </a:rPr>
              <a:t>Metal Present?</a:t>
            </a:r>
          </a:p>
        </p:txBody>
      </p:sp>
      <p:sp>
        <p:nvSpPr>
          <p:cNvPr id="94213" name="Rectangle 6"/>
          <p:cNvSpPr>
            <a:spLocks noChangeArrowheads="1"/>
          </p:cNvSpPr>
          <p:nvPr/>
        </p:nvSpPr>
        <p:spPr bwMode="auto">
          <a:xfrm>
            <a:off x="3962400" y="3962400"/>
            <a:ext cx="2133600" cy="609600"/>
          </a:xfrm>
          <a:prstGeom prst="rect">
            <a:avLst/>
          </a:prstGeom>
          <a:solidFill>
            <a:srgbClr val="99CCFF">
              <a:alpha val="50195"/>
            </a:srgbClr>
          </a:solidFill>
          <a:ln w="9525">
            <a:solidFill>
              <a:schemeClr val="tx1"/>
            </a:solidFill>
            <a:miter lim="800000"/>
            <a:headEnd/>
            <a:tailEnd/>
          </a:ln>
        </p:spPr>
        <p:txBody>
          <a:bodyPr wrap="none" anchor="ctr"/>
          <a:lstStyle/>
          <a:p>
            <a:r>
              <a:rPr lang="en-US" sz="1600">
                <a:latin typeface="Arial" charset="0"/>
              </a:rPr>
              <a:t>Does the metal form</a:t>
            </a:r>
          </a:p>
          <a:p>
            <a:r>
              <a:rPr lang="en-US" sz="1600">
                <a:latin typeface="Arial" charset="0"/>
              </a:rPr>
              <a:t>more than one cation?</a:t>
            </a:r>
          </a:p>
        </p:txBody>
      </p:sp>
      <p:sp>
        <p:nvSpPr>
          <p:cNvPr id="94214" name="Rectangle 7"/>
          <p:cNvSpPr>
            <a:spLocks noChangeArrowheads="1"/>
          </p:cNvSpPr>
          <p:nvPr/>
        </p:nvSpPr>
        <p:spPr bwMode="auto">
          <a:xfrm>
            <a:off x="2057400" y="3962400"/>
            <a:ext cx="1143000" cy="838200"/>
          </a:xfrm>
          <a:prstGeom prst="rect">
            <a:avLst/>
          </a:prstGeom>
          <a:solidFill>
            <a:srgbClr val="99FFCC">
              <a:alpha val="50195"/>
            </a:srgbClr>
          </a:solidFill>
          <a:ln w="9525">
            <a:solidFill>
              <a:schemeClr val="tx1"/>
            </a:solidFill>
            <a:miter lim="800000"/>
            <a:headEnd/>
            <a:tailEnd/>
          </a:ln>
        </p:spPr>
        <p:txBody>
          <a:bodyPr wrap="none" anchor="ctr"/>
          <a:lstStyle/>
          <a:p>
            <a:pPr algn="ctr"/>
            <a:r>
              <a:rPr lang="en-US" sz="1600">
                <a:latin typeface="Arial" charset="0"/>
              </a:rPr>
              <a:t>Type III</a:t>
            </a:r>
          </a:p>
          <a:p>
            <a:pPr algn="ctr"/>
            <a:r>
              <a:rPr lang="en-US" sz="1600">
                <a:latin typeface="Arial" charset="0"/>
              </a:rPr>
              <a:t>Use Greek </a:t>
            </a:r>
          </a:p>
          <a:p>
            <a:pPr algn="ctr"/>
            <a:r>
              <a:rPr lang="en-US" sz="1600">
                <a:latin typeface="Arial" charset="0"/>
              </a:rPr>
              <a:t>Prefixes</a:t>
            </a:r>
          </a:p>
        </p:txBody>
      </p:sp>
      <p:sp>
        <p:nvSpPr>
          <p:cNvPr id="94215" name="Rectangle 8"/>
          <p:cNvSpPr>
            <a:spLocks noChangeArrowheads="1"/>
          </p:cNvSpPr>
          <p:nvPr/>
        </p:nvSpPr>
        <p:spPr bwMode="auto">
          <a:xfrm>
            <a:off x="2438400" y="5334000"/>
            <a:ext cx="2133600" cy="1066800"/>
          </a:xfrm>
          <a:prstGeom prst="rect">
            <a:avLst/>
          </a:prstGeom>
          <a:solidFill>
            <a:srgbClr val="99FFCC">
              <a:alpha val="50195"/>
            </a:srgbClr>
          </a:solidFill>
          <a:ln w="9525">
            <a:solidFill>
              <a:schemeClr val="tx1"/>
            </a:solidFill>
            <a:miter lim="800000"/>
            <a:headEnd/>
            <a:tailEnd/>
          </a:ln>
        </p:spPr>
        <p:txBody>
          <a:bodyPr wrap="none" anchor="ctr"/>
          <a:lstStyle/>
          <a:p>
            <a:r>
              <a:rPr lang="en-US" sz="1600">
                <a:latin typeface="Arial" charset="0"/>
              </a:rPr>
              <a:t>Type I</a:t>
            </a:r>
          </a:p>
          <a:p>
            <a:r>
              <a:rPr lang="en-US" sz="1600">
                <a:latin typeface="Arial" charset="0"/>
              </a:rPr>
              <a:t>Use the element</a:t>
            </a:r>
          </a:p>
          <a:p>
            <a:r>
              <a:rPr lang="en-US" sz="1600">
                <a:latin typeface="Arial" charset="0"/>
              </a:rPr>
              <a:t>name for the cation.</a:t>
            </a:r>
          </a:p>
        </p:txBody>
      </p:sp>
      <p:sp>
        <p:nvSpPr>
          <p:cNvPr id="94216" name="Rectangle 9"/>
          <p:cNvSpPr>
            <a:spLocks noChangeArrowheads="1"/>
          </p:cNvSpPr>
          <p:nvPr/>
        </p:nvSpPr>
        <p:spPr bwMode="auto">
          <a:xfrm>
            <a:off x="5257800" y="5257800"/>
            <a:ext cx="2667000" cy="1447800"/>
          </a:xfrm>
          <a:prstGeom prst="rect">
            <a:avLst/>
          </a:prstGeom>
          <a:solidFill>
            <a:srgbClr val="99FFCC">
              <a:alpha val="50195"/>
            </a:srgbClr>
          </a:solidFill>
          <a:ln w="9525">
            <a:solidFill>
              <a:schemeClr val="tx1"/>
            </a:solidFill>
            <a:miter lim="800000"/>
            <a:headEnd/>
            <a:tailEnd/>
          </a:ln>
        </p:spPr>
        <p:txBody>
          <a:bodyPr wrap="none" anchor="ctr"/>
          <a:lstStyle/>
          <a:p>
            <a:r>
              <a:rPr lang="en-US" sz="1600">
                <a:latin typeface="Arial" charset="0"/>
              </a:rPr>
              <a:t>Type II</a:t>
            </a:r>
          </a:p>
          <a:p>
            <a:r>
              <a:rPr lang="en-US" sz="1600">
                <a:latin typeface="Arial" charset="0"/>
              </a:rPr>
              <a:t>Determine the charge </a:t>
            </a:r>
          </a:p>
          <a:p>
            <a:r>
              <a:rPr lang="en-US" sz="1600">
                <a:latin typeface="Arial" charset="0"/>
              </a:rPr>
              <a:t>of the cation; use a Roman</a:t>
            </a:r>
          </a:p>
          <a:p>
            <a:r>
              <a:rPr lang="en-US" sz="1600">
                <a:latin typeface="Arial" charset="0"/>
              </a:rPr>
              <a:t>numeral after the cation</a:t>
            </a:r>
          </a:p>
          <a:p>
            <a:r>
              <a:rPr lang="en-US" sz="1600">
                <a:latin typeface="Arial" charset="0"/>
              </a:rPr>
              <a:t>name.</a:t>
            </a:r>
          </a:p>
        </p:txBody>
      </p:sp>
      <p:sp>
        <p:nvSpPr>
          <p:cNvPr id="94217" name="Oval 10"/>
          <p:cNvSpPr>
            <a:spLocks noChangeArrowheads="1"/>
          </p:cNvSpPr>
          <p:nvPr/>
        </p:nvSpPr>
        <p:spPr bwMode="auto">
          <a:xfrm>
            <a:off x="3733800" y="2362200"/>
            <a:ext cx="381000" cy="381000"/>
          </a:xfrm>
          <a:prstGeom prst="ellipse">
            <a:avLst/>
          </a:prstGeom>
          <a:solidFill>
            <a:srgbClr val="CC99FF">
              <a:alpha val="50195"/>
            </a:srgbClr>
          </a:solidFill>
          <a:ln w="9525">
            <a:solidFill>
              <a:schemeClr val="tx1"/>
            </a:solidFill>
            <a:round/>
            <a:headEnd/>
            <a:tailEnd/>
          </a:ln>
        </p:spPr>
        <p:txBody>
          <a:bodyPr wrap="none" anchor="ctr"/>
          <a:lstStyle/>
          <a:p>
            <a:pPr algn="ctr"/>
            <a:r>
              <a:rPr lang="en-US" sz="1400">
                <a:latin typeface="Arial" charset="0"/>
              </a:rPr>
              <a:t>Yes</a:t>
            </a:r>
          </a:p>
        </p:txBody>
      </p:sp>
      <p:sp>
        <p:nvSpPr>
          <p:cNvPr id="94218" name="Oval 11"/>
          <p:cNvSpPr>
            <a:spLocks noChangeArrowheads="1"/>
          </p:cNvSpPr>
          <p:nvPr/>
        </p:nvSpPr>
        <p:spPr bwMode="auto">
          <a:xfrm>
            <a:off x="3962400" y="3429000"/>
            <a:ext cx="381000" cy="381000"/>
          </a:xfrm>
          <a:prstGeom prst="ellipse">
            <a:avLst/>
          </a:prstGeom>
          <a:solidFill>
            <a:srgbClr val="CC99FF">
              <a:alpha val="50195"/>
            </a:srgbClr>
          </a:solidFill>
          <a:ln w="9525">
            <a:solidFill>
              <a:schemeClr val="tx1"/>
            </a:solidFill>
            <a:round/>
            <a:headEnd/>
            <a:tailEnd/>
          </a:ln>
        </p:spPr>
        <p:txBody>
          <a:bodyPr wrap="none" anchor="ctr"/>
          <a:lstStyle/>
          <a:p>
            <a:pPr algn="ctr"/>
            <a:r>
              <a:rPr lang="en-US" sz="1400">
                <a:latin typeface="Arial" charset="0"/>
              </a:rPr>
              <a:t>Yes</a:t>
            </a:r>
          </a:p>
        </p:txBody>
      </p:sp>
      <p:sp>
        <p:nvSpPr>
          <p:cNvPr id="94219" name="Oval 12"/>
          <p:cNvSpPr>
            <a:spLocks noChangeArrowheads="1"/>
          </p:cNvSpPr>
          <p:nvPr/>
        </p:nvSpPr>
        <p:spPr bwMode="auto">
          <a:xfrm>
            <a:off x="5105400" y="4800600"/>
            <a:ext cx="381000" cy="381000"/>
          </a:xfrm>
          <a:prstGeom prst="ellipse">
            <a:avLst/>
          </a:prstGeom>
          <a:solidFill>
            <a:srgbClr val="CC99FF">
              <a:alpha val="50195"/>
            </a:srgbClr>
          </a:solidFill>
          <a:ln w="9525">
            <a:solidFill>
              <a:schemeClr val="tx1"/>
            </a:solidFill>
            <a:round/>
            <a:headEnd/>
            <a:tailEnd/>
          </a:ln>
        </p:spPr>
        <p:txBody>
          <a:bodyPr wrap="none" anchor="ctr"/>
          <a:lstStyle/>
          <a:p>
            <a:pPr algn="ctr"/>
            <a:r>
              <a:rPr lang="en-US" sz="1400">
                <a:latin typeface="Arial" charset="0"/>
              </a:rPr>
              <a:t>Yes</a:t>
            </a:r>
          </a:p>
        </p:txBody>
      </p:sp>
      <p:sp>
        <p:nvSpPr>
          <p:cNvPr id="94220" name="Oval 13"/>
          <p:cNvSpPr>
            <a:spLocks noChangeArrowheads="1"/>
          </p:cNvSpPr>
          <p:nvPr/>
        </p:nvSpPr>
        <p:spPr bwMode="auto">
          <a:xfrm>
            <a:off x="4343400" y="4800600"/>
            <a:ext cx="381000" cy="381000"/>
          </a:xfrm>
          <a:prstGeom prst="ellipse">
            <a:avLst/>
          </a:prstGeom>
          <a:solidFill>
            <a:srgbClr val="FFFF99">
              <a:alpha val="50195"/>
            </a:srgbClr>
          </a:solidFill>
          <a:ln w="9525">
            <a:solidFill>
              <a:schemeClr val="tx1"/>
            </a:solidFill>
            <a:round/>
            <a:headEnd/>
            <a:tailEnd/>
          </a:ln>
        </p:spPr>
        <p:txBody>
          <a:bodyPr wrap="none" anchor="ctr"/>
          <a:lstStyle/>
          <a:p>
            <a:pPr algn="ctr"/>
            <a:r>
              <a:rPr lang="en-US" sz="1400">
                <a:latin typeface="Arial" charset="0"/>
              </a:rPr>
              <a:t>No</a:t>
            </a:r>
          </a:p>
        </p:txBody>
      </p:sp>
      <p:sp>
        <p:nvSpPr>
          <p:cNvPr id="94221" name="Oval 14"/>
          <p:cNvSpPr>
            <a:spLocks noChangeArrowheads="1"/>
          </p:cNvSpPr>
          <p:nvPr/>
        </p:nvSpPr>
        <p:spPr bwMode="auto">
          <a:xfrm>
            <a:off x="3276600" y="3429000"/>
            <a:ext cx="381000" cy="381000"/>
          </a:xfrm>
          <a:prstGeom prst="ellipse">
            <a:avLst/>
          </a:prstGeom>
          <a:solidFill>
            <a:srgbClr val="FFFF99">
              <a:alpha val="50195"/>
            </a:srgbClr>
          </a:solidFill>
          <a:ln w="9525">
            <a:solidFill>
              <a:schemeClr val="tx1"/>
            </a:solidFill>
            <a:round/>
            <a:headEnd/>
            <a:tailEnd/>
          </a:ln>
        </p:spPr>
        <p:txBody>
          <a:bodyPr wrap="none" anchor="ctr"/>
          <a:lstStyle/>
          <a:p>
            <a:pPr algn="ctr"/>
            <a:r>
              <a:rPr lang="en-US" sz="1400">
                <a:latin typeface="Arial" charset="0"/>
              </a:rPr>
              <a:t>No</a:t>
            </a:r>
          </a:p>
        </p:txBody>
      </p:sp>
      <p:sp>
        <p:nvSpPr>
          <p:cNvPr id="94222" name="Line 26"/>
          <p:cNvSpPr>
            <a:spLocks noChangeShapeType="1"/>
          </p:cNvSpPr>
          <p:nvPr/>
        </p:nvSpPr>
        <p:spPr bwMode="auto">
          <a:xfrm>
            <a:off x="3886200" y="2133600"/>
            <a:ext cx="0" cy="228600"/>
          </a:xfrm>
          <a:prstGeom prst="line">
            <a:avLst/>
          </a:prstGeom>
          <a:noFill/>
          <a:ln w="9525">
            <a:solidFill>
              <a:schemeClr val="tx1"/>
            </a:solidFill>
            <a:round/>
            <a:headEnd/>
            <a:tailEnd/>
          </a:ln>
        </p:spPr>
        <p:txBody>
          <a:bodyPr/>
          <a:lstStyle/>
          <a:p>
            <a:endParaRPr lang="en-US"/>
          </a:p>
        </p:txBody>
      </p:sp>
      <p:sp>
        <p:nvSpPr>
          <p:cNvPr id="94223" name="Line 27"/>
          <p:cNvSpPr>
            <a:spLocks noChangeShapeType="1"/>
          </p:cNvSpPr>
          <p:nvPr/>
        </p:nvSpPr>
        <p:spPr bwMode="auto">
          <a:xfrm>
            <a:off x="3886200" y="2743200"/>
            <a:ext cx="0" cy="152400"/>
          </a:xfrm>
          <a:prstGeom prst="line">
            <a:avLst/>
          </a:prstGeom>
          <a:noFill/>
          <a:ln w="9525">
            <a:solidFill>
              <a:schemeClr val="tx1"/>
            </a:solidFill>
            <a:round/>
            <a:headEnd/>
            <a:tailEnd/>
          </a:ln>
        </p:spPr>
        <p:txBody>
          <a:bodyPr/>
          <a:lstStyle/>
          <a:p>
            <a:endParaRPr lang="en-US"/>
          </a:p>
        </p:txBody>
      </p:sp>
      <p:sp>
        <p:nvSpPr>
          <p:cNvPr id="94224" name="Line 28"/>
          <p:cNvSpPr>
            <a:spLocks noChangeShapeType="1"/>
          </p:cNvSpPr>
          <p:nvPr/>
        </p:nvSpPr>
        <p:spPr bwMode="auto">
          <a:xfrm>
            <a:off x="3429000" y="3276600"/>
            <a:ext cx="0" cy="152400"/>
          </a:xfrm>
          <a:prstGeom prst="line">
            <a:avLst/>
          </a:prstGeom>
          <a:noFill/>
          <a:ln w="9525">
            <a:solidFill>
              <a:schemeClr val="tx1"/>
            </a:solidFill>
            <a:round/>
            <a:headEnd/>
            <a:tailEnd/>
          </a:ln>
        </p:spPr>
        <p:txBody>
          <a:bodyPr/>
          <a:lstStyle/>
          <a:p>
            <a:endParaRPr lang="en-US"/>
          </a:p>
        </p:txBody>
      </p:sp>
      <p:sp>
        <p:nvSpPr>
          <p:cNvPr id="94225" name="Line 29"/>
          <p:cNvSpPr>
            <a:spLocks noChangeShapeType="1"/>
          </p:cNvSpPr>
          <p:nvPr/>
        </p:nvSpPr>
        <p:spPr bwMode="auto">
          <a:xfrm>
            <a:off x="4114800" y="3276600"/>
            <a:ext cx="0" cy="152400"/>
          </a:xfrm>
          <a:prstGeom prst="line">
            <a:avLst/>
          </a:prstGeom>
          <a:noFill/>
          <a:ln w="9525">
            <a:solidFill>
              <a:schemeClr val="tx1"/>
            </a:solidFill>
            <a:round/>
            <a:headEnd/>
            <a:tailEnd/>
          </a:ln>
        </p:spPr>
        <p:txBody>
          <a:bodyPr/>
          <a:lstStyle/>
          <a:p>
            <a:endParaRPr lang="en-US"/>
          </a:p>
        </p:txBody>
      </p:sp>
      <p:sp>
        <p:nvSpPr>
          <p:cNvPr id="94226" name="Line 30"/>
          <p:cNvSpPr>
            <a:spLocks noChangeShapeType="1"/>
          </p:cNvSpPr>
          <p:nvPr/>
        </p:nvSpPr>
        <p:spPr bwMode="auto">
          <a:xfrm flipH="1">
            <a:off x="2667000" y="3581400"/>
            <a:ext cx="609600" cy="0"/>
          </a:xfrm>
          <a:prstGeom prst="line">
            <a:avLst/>
          </a:prstGeom>
          <a:noFill/>
          <a:ln w="9525">
            <a:solidFill>
              <a:schemeClr val="tx1"/>
            </a:solidFill>
            <a:round/>
            <a:headEnd/>
            <a:tailEnd/>
          </a:ln>
        </p:spPr>
        <p:txBody>
          <a:bodyPr/>
          <a:lstStyle/>
          <a:p>
            <a:endParaRPr lang="en-US"/>
          </a:p>
        </p:txBody>
      </p:sp>
      <p:sp>
        <p:nvSpPr>
          <p:cNvPr id="94227" name="Line 31"/>
          <p:cNvSpPr>
            <a:spLocks noChangeShapeType="1"/>
          </p:cNvSpPr>
          <p:nvPr/>
        </p:nvSpPr>
        <p:spPr bwMode="auto">
          <a:xfrm>
            <a:off x="2667000" y="3581400"/>
            <a:ext cx="0" cy="381000"/>
          </a:xfrm>
          <a:prstGeom prst="line">
            <a:avLst/>
          </a:prstGeom>
          <a:noFill/>
          <a:ln w="9525">
            <a:solidFill>
              <a:schemeClr val="tx1"/>
            </a:solidFill>
            <a:round/>
            <a:headEnd/>
            <a:tailEnd/>
          </a:ln>
        </p:spPr>
        <p:txBody>
          <a:bodyPr/>
          <a:lstStyle/>
          <a:p>
            <a:endParaRPr lang="en-US"/>
          </a:p>
        </p:txBody>
      </p:sp>
      <p:sp>
        <p:nvSpPr>
          <p:cNvPr id="94228" name="Line 32"/>
          <p:cNvSpPr>
            <a:spLocks noChangeShapeType="1"/>
          </p:cNvSpPr>
          <p:nvPr/>
        </p:nvSpPr>
        <p:spPr bwMode="auto">
          <a:xfrm>
            <a:off x="4343400" y="3657600"/>
            <a:ext cx="533400" cy="0"/>
          </a:xfrm>
          <a:prstGeom prst="line">
            <a:avLst/>
          </a:prstGeom>
          <a:noFill/>
          <a:ln w="9525">
            <a:solidFill>
              <a:schemeClr val="tx1"/>
            </a:solidFill>
            <a:round/>
            <a:headEnd/>
            <a:tailEnd/>
          </a:ln>
        </p:spPr>
        <p:txBody>
          <a:bodyPr/>
          <a:lstStyle/>
          <a:p>
            <a:endParaRPr lang="en-US"/>
          </a:p>
        </p:txBody>
      </p:sp>
      <p:sp>
        <p:nvSpPr>
          <p:cNvPr id="94229" name="Line 33"/>
          <p:cNvSpPr>
            <a:spLocks noChangeShapeType="1"/>
          </p:cNvSpPr>
          <p:nvPr/>
        </p:nvSpPr>
        <p:spPr bwMode="auto">
          <a:xfrm>
            <a:off x="4876800" y="3657600"/>
            <a:ext cx="0" cy="304800"/>
          </a:xfrm>
          <a:prstGeom prst="line">
            <a:avLst/>
          </a:prstGeom>
          <a:noFill/>
          <a:ln w="9525">
            <a:solidFill>
              <a:schemeClr val="tx1"/>
            </a:solidFill>
            <a:round/>
            <a:headEnd/>
            <a:tailEnd/>
          </a:ln>
        </p:spPr>
        <p:txBody>
          <a:bodyPr/>
          <a:lstStyle/>
          <a:p>
            <a:endParaRPr lang="en-US"/>
          </a:p>
        </p:txBody>
      </p:sp>
      <p:sp>
        <p:nvSpPr>
          <p:cNvPr id="94230" name="Line 35"/>
          <p:cNvSpPr>
            <a:spLocks noChangeShapeType="1"/>
          </p:cNvSpPr>
          <p:nvPr/>
        </p:nvSpPr>
        <p:spPr bwMode="auto">
          <a:xfrm flipV="1">
            <a:off x="4572000" y="4572000"/>
            <a:ext cx="0" cy="228600"/>
          </a:xfrm>
          <a:prstGeom prst="line">
            <a:avLst/>
          </a:prstGeom>
          <a:noFill/>
          <a:ln w="9525">
            <a:solidFill>
              <a:schemeClr val="tx1"/>
            </a:solidFill>
            <a:round/>
            <a:headEnd/>
            <a:tailEnd/>
          </a:ln>
        </p:spPr>
        <p:txBody>
          <a:bodyPr/>
          <a:lstStyle/>
          <a:p>
            <a:endParaRPr lang="en-US"/>
          </a:p>
        </p:txBody>
      </p:sp>
      <p:sp>
        <p:nvSpPr>
          <p:cNvPr id="94231" name="Line 36"/>
          <p:cNvSpPr>
            <a:spLocks noChangeShapeType="1"/>
          </p:cNvSpPr>
          <p:nvPr/>
        </p:nvSpPr>
        <p:spPr bwMode="auto">
          <a:xfrm flipV="1">
            <a:off x="5334000" y="4572000"/>
            <a:ext cx="0" cy="228600"/>
          </a:xfrm>
          <a:prstGeom prst="line">
            <a:avLst/>
          </a:prstGeom>
          <a:noFill/>
          <a:ln w="9525">
            <a:solidFill>
              <a:schemeClr val="tx1"/>
            </a:solidFill>
            <a:round/>
            <a:headEnd/>
            <a:tailEnd/>
          </a:ln>
        </p:spPr>
        <p:txBody>
          <a:bodyPr/>
          <a:lstStyle/>
          <a:p>
            <a:endParaRPr lang="en-US"/>
          </a:p>
        </p:txBody>
      </p:sp>
      <p:sp>
        <p:nvSpPr>
          <p:cNvPr id="94232" name="Line 37"/>
          <p:cNvSpPr>
            <a:spLocks noChangeShapeType="1"/>
          </p:cNvSpPr>
          <p:nvPr/>
        </p:nvSpPr>
        <p:spPr bwMode="auto">
          <a:xfrm flipH="1">
            <a:off x="3505200" y="4953000"/>
            <a:ext cx="838200" cy="0"/>
          </a:xfrm>
          <a:prstGeom prst="line">
            <a:avLst/>
          </a:prstGeom>
          <a:noFill/>
          <a:ln w="9525">
            <a:solidFill>
              <a:schemeClr val="tx1"/>
            </a:solidFill>
            <a:round/>
            <a:headEnd/>
            <a:tailEnd/>
          </a:ln>
        </p:spPr>
        <p:txBody>
          <a:bodyPr/>
          <a:lstStyle/>
          <a:p>
            <a:endParaRPr lang="en-US"/>
          </a:p>
        </p:txBody>
      </p:sp>
      <p:sp>
        <p:nvSpPr>
          <p:cNvPr id="94233" name="Line 38"/>
          <p:cNvSpPr>
            <a:spLocks noChangeShapeType="1"/>
          </p:cNvSpPr>
          <p:nvPr/>
        </p:nvSpPr>
        <p:spPr bwMode="auto">
          <a:xfrm>
            <a:off x="3505200" y="4953000"/>
            <a:ext cx="0" cy="304800"/>
          </a:xfrm>
          <a:prstGeom prst="line">
            <a:avLst/>
          </a:prstGeom>
          <a:noFill/>
          <a:ln w="9525">
            <a:solidFill>
              <a:schemeClr val="tx1"/>
            </a:solidFill>
            <a:round/>
            <a:headEnd/>
            <a:tailEnd/>
          </a:ln>
        </p:spPr>
        <p:txBody>
          <a:bodyPr/>
          <a:lstStyle/>
          <a:p>
            <a:endParaRPr lang="en-US"/>
          </a:p>
        </p:txBody>
      </p:sp>
      <p:sp>
        <p:nvSpPr>
          <p:cNvPr id="94234" name="Line 39"/>
          <p:cNvSpPr>
            <a:spLocks noChangeShapeType="1"/>
          </p:cNvSpPr>
          <p:nvPr/>
        </p:nvSpPr>
        <p:spPr bwMode="auto">
          <a:xfrm>
            <a:off x="5486400" y="4953000"/>
            <a:ext cx="762000" cy="0"/>
          </a:xfrm>
          <a:prstGeom prst="line">
            <a:avLst/>
          </a:prstGeom>
          <a:noFill/>
          <a:ln w="9525">
            <a:solidFill>
              <a:schemeClr val="tx1"/>
            </a:solidFill>
            <a:round/>
            <a:headEnd/>
            <a:tailEnd/>
          </a:ln>
        </p:spPr>
        <p:txBody>
          <a:bodyPr/>
          <a:lstStyle/>
          <a:p>
            <a:endParaRPr lang="en-US"/>
          </a:p>
        </p:txBody>
      </p:sp>
      <p:sp>
        <p:nvSpPr>
          <p:cNvPr id="94235" name="Line 40"/>
          <p:cNvSpPr>
            <a:spLocks noChangeShapeType="1"/>
          </p:cNvSpPr>
          <p:nvPr/>
        </p:nvSpPr>
        <p:spPr bwMode="auto">
          <a:xfrm>
            <a:off x="6248400" y="4953000"/>
            <a:ext cx="0" cy="304800"/>
          </a:xfrm>
          <a:prstGeom prst="line">
            <a:avLst/>
          </a:prstGeom>
          <a:noFill/>
          <a:ln w="9525">
            <a:solidFill>
              <a:schemeClr val="tx1"/>
            </a:solidFill>
            <a:round/>
            <a:headEnd/>
            <a:tailEnd/>
          </a:ln>
        </p:spPr>
        <p:txBody>
          <a:bodyPr/>
          <a:lstStyle/>
          <a:p>
            <a:endParaRPr lang="en-US"/>
          </a:p>
        </p:txBody>
      </p:sp>
      <p:sp>
        <p:nvSpPr>
          <p:cNvPr id="94236" name="Rectangle 41"/>
          <p:cNvSpPr>
            <a:spLocks noChangeArrowheads="1"/>
          </p:cNvSpPr>
          <p:nvPr/>
        </p:nvSpPr>
        <p:spPr bwMode="auto">
          <a:xfrm>
            <a:off x="76200" y="6567488"/>
            <a:ext cx="3122613" cy="214312"/>
          </a:xfrm>
          <a:prstGeom prst="rect">
            <a:avLst/>
          </a:prstGeom>
          <a:noFill/>
          <a:ln w="9525">
            <a:noFill/>
            <a:miter lim="800000"/>
            <a:headEnd/>
            <a:tailEnd/>
          </a:ln>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98</a:t>
            </a:r>
          </a:p>
        </p:txBody>
      </p:sp>
      <p:sp>
        <p:nvSpPr>
          <p:cNvPr id="94237" name="AutoShape 42">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bg>
      <p:bgPr>
        <a:solidFill>
          <a:srgbClr val="FFFF99"/>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600" smtClean="0">
                <a:latin typeface="Arial" charset="0"/>
              </a:rPr>
              <a:t>Covalent Binary Compounds:</a:t>
            </a:r>
            <a:br>
              <a:rPr lang="en-US" sz="3600" smtClean="0">
                <a:latin typeface="Arial" charset="0"/>
              </a:rPr>
            </a:br>
            <a:r>
              <a:rPr lang="en-US" sz="3200" smtClean="0">
                <a:latin typeface="Arial" charset="0"/>
              </a:rPr>
              <a:t>Nonmetal-Nonmetal Combinations</a:t>
            </a:r>
          </a:p>
        </p:txBody>
      </p:sp>
      <p:sp>
        <p:nvSpPr>
          <p:cNvPr id="158723" name="Document">
            <a:hlinkClick r:id="rId3" action="ppaction://hlinkfile"/>
          </p:cNvPr>
          <p:cNvSpPr>
            <a:spLocks noChangeAspect="1" noEditPoints="1" noChangeArrowheads="1"/>
          </p:cNvSpPr>
          <p:nvPr/>
        </p:nvSpPr>
        <p:spPr bwMode="auto">
          <a:xfrm>
            <a:off x="1066800" y="1905000"/>
            <a:ext cx="812800" cy="108743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8724" name="Infopage"/>
          <p:cNvSpPr>
            <a:spLocks noChangeAspect="1" noEditPoints="1" noChangeArrowheads="1"/>
          </p:cNvSpPr>
          <p:nvPr/>
        </p:nvSpPr>
        <p:spPr bwMode="auto">
          <a:xfrm>
            <a:off x="1066800" y="3962400"/>
            <a:ext cx="812800" cy="1139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99 w 21600"/>
              <a:gd name="T17" fmla="*/ 12174 h 21600"/>
              <a:gd name="T18" fmla="*/ 20813 w 21600"/>
              <a:gd name="T19" fmla="*/ 1714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8333" y="4025"/>
                </a:moveTo>
                <a:lnTo>
                  <a:pt x="12500" y="4025"/>
                </a:lnTo>
                <a:lnTo>
                  <a:pt x="12500" y="11094"/>
                </a:lnTo>
                <a:lnTo>
                  <a:pt x="13903" y="11094"/>
                </a:lnTo>
                <a:lnTo>
                  <a:pt x="13903" y="11618"/>
                </a:lnTo>
                <a:lnTo>
                  <a:pt x="7908" y="11618"/>
                </a:lnTo>
                <a:lnTo>
                  <a:pt x="7908" y="11078"/>
                </a:lnTo>
                <a:lnTo>
                  <a:pt x="9418" y="11078"/>
                </a:lnTo>
                <a:lnTo>
                  <a:pt x="9418" y="4549"/>
                </a:lnTo>
                <a:lnTo>
                  <a:pt x="8333" y="4549"/>
                </a:lnTo>
                <a:lnTo>
                  <a:pt x="8333" y="4025"/>
                </a:lnTo>
                <a:close/>
              </a:path>
              <a:path w="21600" h="21600" extrusionOk="0">
                <a:moveTo>
                  <a:pt x="9120" y="2127"/>
                </a:moveTo>
                <a:lnTo>
                  <a:pt x="9120" y="1783"/>
                </a:lnTo>
                <a:lnTo>
                  <a:pt x="9269" y="1538"/>
                </a:lnTo>
                <a:lnTo>
                  <a:pt x="9588" y="1194"/>
                </a:lnTo>
                <a:lnTo>
                  <a:pt x="10013" y="998"/>
                </a:lnTo>
                <a:lnTo>
                  <a:pt x="10396" y="850"/>
                </a:lnTo>
                <a:lnTo>
                  <a:pt x="10906" y="801"/>
                </a:lnTo>
                <a:lnTo>
                  <a:pt x="11480" y="900"/>
                </a:lnTo>
                <a:lnTo>
                  <a:pt x="11926" y="1047"/>
                </a:lnTo>
                <a:lnTo>
                  <a:pt x="12266" y="1292"/>
                </a:lnTo>
                <a:lnTo>
                  <a:pt x="12500" y="1587"/>
                </a:lnTo>
                <a:lnTo>
                  <a:pt x="12649" y="1832"/>
                </a:lnTo>
                <a:lnTo>
                  <a:pt x="12692" y="2143"/>
                </a:lnTo>
                <a:lnTo>
                  <a:pt x="12649" y="2421"/>
                </a:lnTo>
                <a:lnTo>
                  <a:pt x="12500" y="2781"/>
                </a:lnTo>
                <a:lnTo>
                  <a:pt x="12330" y="3060"/>
                </a:lnTo>
                <a:lnTo>
                  <a:pt x="11884" y="3305"/>
                </a:lnTo>
                <a:lnTo>
                  <a:pt x="11501" y="3452"/>
                </a:lnTo>
                <a:lnTo>
                  <a:pt x="10863" y="3550"/>
                </a:lnTo>
                <a:lnTo>
                  <a:pt x="10396" y="3518"/>
                </a:lnTo>
                <a:lnTo>
                  <a:pt x="9949" y="3321"/>
                </a:lnTo>
                <a:lnTo>
                  <a:pt x="9524" y="3125"/>
                </a:lnTo>
                <a:lnTo>
                  <a:pt x="9311" y="2765"/>
                </a:lnTo>
                <a:lnTo>
                  <a:pt x="9184" y="2438"/>
                </a:lnTo>
                <a:lnTo>
                  <a:pt x="9120" y="2127"/>
                </a:lnTo>
                <a:close/>
              </a:path>
            </a:pathLst>
          </a:custGeom>
          <a:solidFill>
            <a:srgbClr val="F8F8F8"/>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58725" name="File">
            <a:hlinkClick r:id="rId4" action="ppaction://hlinkfile"/>
          </p:cNvPr>
          <p:cNvSpPr>
            <a:spLocks noEditPoints="1" noChangeArrowheads="1"/>
          </p:cNvSpPr>
          <p:nvPr/>
        </p:nvSpPr>
        <p:spPr bwMode="auto">
          <a:xfrm>
            <a:off x="7391400" y="5638800"/>
            <a:ext cx="1371600" cy="8572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defRPr/>
            </a:pPr>
            <a:r>
              <a:rPr lang="en-US" sz="1400" i="1">
                <a:latin typeface="Arial" charset="0"/>
                <a:hlinkClick r:id="rId5" action="ppaction://hlinkfile"/>
              </a:rPr>
              <a:t>Keys</a:t>
            </a:r>
            <a:endParaRPr lang="en-US" sz="1400" i="1">
              <a:latin typeface="Arial" charset="0"/>
            </a:endParaRPr>
          </a:p>
          <a:p>
            <a:pPr>
              <a:defRPr/>
            </a:pPr>
            <a:endParaRPr lang="en-US" sz="1400">
              <a:solidFill>
                <a:srgbClr val="FF0000"/>
              </a:solidFill>
              <a:latin typeface="Arial" charset="0"/>
            </a:endParaRPr>
          </a:p>
          <a:p>
            <a:pPr>
              <a:defRPr/>
            </a:pPr>
            <a:endParaRPr lang="en-US" sz="1400">
              <a:latin typeface="Arial" charset="0"/>
            </a:endParaRPr>
          </a:p>
          <a:p>
            <a:pPr>
              <a:defRPr/>
            </a:pPr>
            <a:endParaRPr lang="en-US" sz="1400">
              <a:latin typeface="Arial" charset="0"/>
            </a:endParaRPr>
          </a:p>
          <a:p>
            <a:pPr>
              <a:defRPr/>
            </a:pPr>
            <a:endParaRPr lang="en-US" sz="1400">
              <a:latin typeface="Arial" charset="0"/>
            </a:endParaRPr>
          </a:p>
          <a:p>
            <a:pPr>
              <a:defRPr/>
            </a:pPr>
            <a:endParaRPr lang="en-US">
              <a:latin typeface="Arial" charset="0"/>
            </a:endParaRPr>
          </a:p>
        </p:txBody>
      </p:sp>
      <p:sp>
        <p:nvSpPr>
          <p:cNvPr id="95238" name="Rectangle 6"/>
          <p:cNvSpPr>
            <a:spLocks noChangeArrowheads="1"/>
          </p:cNvSpPr>
          <p:nvPr/>
        </p:nvSpPr>
        <p:spPr bwMode="auto">
          <a:xfrm>
            <a:off x="2057400" y="1981200"/>
            <a:ext cx="6775450" cy="641350"/>
          </a:xfrm>
          <a:prstGeom prst="rect">
            <a:avLst/>
          </a:prstGeom>
          <a:noFill/>
          <a:ln w="9525">
            <a:noFill/>
            <a:miter lim="800000"/>
            <a:headEnd/>
            <a:tailEnd/>
          </a:ln>
        </p:spPr>
        <p:txBody>
          <a:bodyPr wrap="none" anchor="ctr">
            <a:spAutoFit/>
          </a:bodyPr>
          <a:lstStyle/>
          <a:p>
            <a:r>
              <a:rPr lang="en-US" sz="1800">
                <a:latin typeface="Arial" charset="0"/>
                <a:hlinkClick r:id="rId6" action="ppaction://hlinkfile"/>
              </a:rPr>
              <a:t>Covalent Binary Compounds:  Nonmetal-Nonmetal Combinations</a:t>
            </a:r>
            <a:br>
              <a:rPr lang="en-US" sz="1800">
                <a:latin typeface="Arial" charset="0"/>
                <a:hlinkClick r:id="rId6" action="ppaction://hlinkfile"/>
              </a:rPr>
            </a:br>
            <a:endParaRPr lang="en-US" sz="1800">
              <a:latin typeface="Arial" charset="0"/>
            </a:endParaRPr>
          </a:p>
        </p:txBody>
      </p:sp>
      <p:sp>
        <p:nvSpPr>
          <p:cNvPr id="95239" name="Rectangle 7"/>
          <p:cNvSpPr>
            <a:spLocks noChangeArrowheads="1"/>
          </p:cNvSpPr>
          <p:nvPr/>
        </p:nvSpPr>
        <p:spPr bwMode="auto">
          <a:xfrm>
            <a:off x="2057400" y="4006850"/>
            <a:ext cx="6775450" cy="641350"/>
          </a:xfrm>
          <a:prstGeom prst="rect">
            <a:avLst/>
          </a:prstGeom>
          <a:noFill/>
          <a:ln w="9525">
            <a:noFill/>
            <a:miter lim="800000"/>
            <a:headEnd/>
            <a:tailEnd/>
          </a:ln>
        </p:spPr>
        <p:txBody>
          <a:bodyPr wrap="none" anchor="ctr">
            <a:spAutoFit/>
          </a:bodyPr>
          <a:lstStyle/>
          <a:p>
            <a:r>
              <a:rPr lang="en-US" sz="1800">
                <a:latin typeface="Arial" charset="0"/>
                <a:hlinkClick r:id="rId7"/>
              </a:rPr>
              <a:t>Covalent Binary Compounds:  Nonmetal-Nonmetal Combinations</a:t>
            </a:r>
            <a:br>
              <a:rPr lang="en-US" sz="1800">
                <a:latin typeface="Arial" charset="0"/>
                <a:hlinkClick r:id="rId7"/>
              </a:rPr>
            </a:br>
            <a:endParaRPr lang="en-US" sz="1800">
              <a:latin typeface="Arial" charset="0"/>
            </a:endParaRPr>
          </a:p>
        </p:txBody>
      </p:sp>
      <p:sp>
        <p:nvSpPr>
          <p:cNvPr id="95240" name="Text Box 8"/>
          <p:cNvSpPr txBox="1">
            <a:spLocks noChangeArrowheads="1"/>
          </p:cNvSpPr>
          <p:nvPr/>
        </p:nvSpPr>
        <p:spPr bwMode="auto">
          <a:xfrm>
            <a:off x="3071813" y="6505575"/>
            <a:ext cx="2974975" cy="244475"/>
          </a:xfrm>
          <a:prstGeom prst="rect">
            <a:avLst/>
          </a:prstGeom>
          <a:noFill/>
          <a:ln w="9525">
            <a:noFill/>
            <a:miter lim="800000"/>
            <a:headEnd/>
            <a:tailEnd/>
          </a:ln>
        </p:spPr>
        <p:txBody>
          <a:bodyPr wrap="none">
            <a:spAutoFit/>
          </a:bodyPr>
          <a:lstStyle/>
          <a:p>
            <a:r>
              <a:rPr lang="en-US" sz="1000">
                <a:solidFill>
                  <a:srgbClr val="000000"/>
                </a:solidFill>
                <a:latin typeface="Arial" charset="0"/>
              </a:rPr>
              <a:t>http://www.unit5.org/chemistry/Nomenclature.html</a:t>
            </a:r>
            <a:endParaRPr lang="en-US">
              <a:latin typeface="Arial"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solidFill>
                  <a:schemeClr val="bg1"/>
                </a:solidFill>
                <a:latin typeface="Arial" charset="0"/>
              </a:rPr>
              <a:t>Ternary Compounds</a:t>
            </a:r>
          </a:p>
        </p:txBody>
      </p:sp>
      <p:sp>
        <p:nvSpPr>
          <p:cNvPr id="96259"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latin typeface="Arial" charset="0"/>
              </a:rPr>
              <a:t>Ternary Compounds</a:t>
            </a:r>
          </a:p>
        </p:txBody>
      </p:sp>
      <p:sp>
        <p:nvSpPr>
          <p:cNvPr id="48131" name="Text Box 3"/>
          <p:cNvSpPr txBox="1">
            <a:spLocks noChangeArrowheads="1"/>
          </p:cNvSpPr>
          <p:nvPr/>
        </p:nvSpPr>
        <p:spPr bwMode="auto">
          <a:xfrm>
            <a:off x="365125" y="1763713"/>
            <a:ext cx="8361363" cy="16160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     Ternary compounds are those containing three different elements.  </a:t>
            </a:r>
          </a:p>
          <a:p>
            <a:r>
              <a:rPr lang="en-US">
                <a:latin typeface="Arial" charset="0"/>
              </a:rPr>
              <a:t>(NaNO</a:t>
            </a:r>
            <a:r>
              <a:rPr lang="en-US" baseline="-25000">
                <a:latin typeface="Arial" charset="0"/>
              </a:rPr>
              <a:t>3</a:t>
            </a:r>
            <a:r>
              <a:rPr lang="en-US">
                <a:latin typeface="Arial" charset="0"/>
              </a:rPr>
              <a:t>, NH</a:t>
            </a:r>
            <a:r>
              <a:rPr lang="en-US" baseline="-25000">
                <a:latin typeface="Arial" charset="0"/>
              </a:rPr>
              <a:t>4</a:t>
            </a:r>
            <a:r>
              <a:rPr lang="en-US">
                <a:latin typeface="Arial" charset="0"/>
              </a:rPr>
              <a:t>Cl, etc.).  The naming of ternary compounds involves the </a:t>
            </a:r>
          </a:p>
          <a:p>
            <a:r>
              <a:rPr lang="en-US">
                <a:latin typeface="Arial" charset="0"/>
              </a:rPr>
              <a:t>memorization of several positive and negative polyatomic ions, (two or </a:t>
            </a:r>
          </a:p>
          <a:p>
            <a:r>
              <a:rPr lang="en-US">
                <a:latin typeface="Arial" charset="0"/>
              </a:rPr>
              <a:t>more atoms per ion), and adding these names to the element with which </a:t>
            </a:r>
          </a:p>
          <a:p>
            <a:r>
              <a:rPr lang="en-US">
                <a:latin typeface="Arial" charset="0"/>
              </a:rPr>
              <a:t>they combine.</a:t>
            </a:r>
          </a:p>
        </p:txBody>
      </p:sp>
      <p:sp>
        <p:nvSpPr>
          <p:cNvPr id="48132" name="Rectangle 4"/>
          <p:cNvSpPr>
            <a:spLocks noChangeArrowheads="1"/>
          </p:cNvSpPr>
          <p:nvPr/>
        </p:nvSpPr>
        <p:spPr bwMode="auto">
          <a:xfrm>
            <a:off x="990600" y="3565525"/>
            <a:ext cx="6400800" cy="701675"/>
          </a:xfrm>
          <a:prstGeom prst="rect">
            <a:avLst/>
          </a:prstGeom>
          <a:solidFill>
            <a:srgbClr val="E1E1FF">
              <a:alpha val="50195"/>
            </a:srgbClr>
          </a:solidFill>
          <a:ln w="9525">
            <a:noFill/>
            <a:miter lim="800000"/>
            <a:headEnd/>
            <a:tailEnd/>
          </a:ln>
        </p:spPr>
        <p:txBody>
          <a:bodyPr>
            <a:spAutoFit/>
          </a:bodyPr>
          <a:lstStyle/>
          <a:p>
            <a:pPr>
              <a:spcBef>
                <a:spcPct val="50000"/>
              </a:spcBef>
            </a:pPr>
            <a:r>
              <a:rPr lang="en-US">
                <a:latin typeface="Arial" charset="0"/>
              </a:rPr>
              <a:t> i.e., Sodium ion, Na</a:t>
            </a:r>
            <a:r>
              <a:rPr lang="en-US" baseline="30000">
                <a:latin typeface="Arial" charset="0"/>
              </a:rPr>
              <a:t>1+</a:t>
            </a:r>
            <a:r>
              <a:rPr lang="en-US">
                <a:latin typeface="Arial" charset="0"/>
              </a:rPr>
              <a:t> added to the nitrate ion, NO</a:t>
            </a:r>
            <a:r>
              <a:rPr lang="en-US" baseline="-25000">
                <a:latin typeface="Arial" charset="0"/>
              </a:rPr>
              <a:t>3</a:t>
            </a:r>
            <a:r>
              <a:rPr lang="en-US" baseline="30000">
                <a:latin typeface="Arial" charset="0"/>
              </a:rPr>
              <a:t>1-</a:t>
            </a:r>
            <a:r>
              <a:rPr lang="en-US">
                <a:latin typeface="Arial" charset="0"/>
              </a:rPr>
              <a:t>, 	to give the compound, NaNO</a:t>
            </a:r>
            <a:r>
              <a:rPr lang="en-US" baseline="-25000">
                <a:latin typeface="Arial" charset="0"/>
              </a:rPr>
              <a:t>3</a:t>
            </a:r>
            <a:r>
              <a:rPr lang="en-US">
                <a:latin typeface="Arial" charset="0"/>
              </a:rPr>
              <a:t>, sodium nitrate.</a:t>
            </a:r>
          </a:p>
        </p:txBody>
      </p:sp>
      <p:sp>
        <p:nvSpPr>
          <p:cNvPr id="48133" name="Text Box 5"/>
          <p:cNvSpPr txBox="1">
            <a:spLocks noChangeArrowheads="1"/>
          </p:cNvSpPr>
          <p:nvPr/>
        </p:nvSpPr>
        <p:spPr bwMode="auto">
          <a:xfrm>
            <a:off x="152400" y="4784725"/>
            <a:ext cx="8996363" cy="1006475"/>
          </a:xfrm>
          <a:prstGeom prst="rect">
            <a:avLst/>
          </a:prstGeom>
          <a:solidFill>
            <a:srgbClr val="CCFFCC">
              <a:alpha val="50195"/>
            </a:srgbClr>
          </a:solidFill>
          <a:ln w="9525">
            <a:noFill/>
            <a:miter lim="800000"/>
            <a:headEnd/>
            <a:tailEnd/>
          </a:ln>
        </p:spPr>
        <p:txBody>
          <a:bodyPr wrap="none">
            <a:spAutoFit/>
          </a:bodyPr>
          <a:lstStyle/>
          <a:p>
            <a:r>
              <a:rPr lang="en-US">
                <a:latin typeface="Arial" charset="0"/>
              </a:rPr>
              <a:t>     Binary rules for indicating the oxidation number of metals and for indicating </a:t>
            </a:r>
          </a:p>
          <a:p>
            <a:r>
              <a:rPr lang="en-US">
                <a:latin typeface="Arial" charset="0"/>
              </a:rPr>
              <a:t>the numbers of atoms present are followed.  The polyatomic ions that should</a:t>
            </a:r>
          </a:p>
          <a:p>
            <a:r>
              <a:rPr lang="en-US">
                <a:latin typeface="Arial" charset="0"/>
              </a:rPr>
              <a:t>be learned are listed in a separate handout.</a:t>
            </a:r>
          </a:p>
        </p:txBody>
      </p:sp>
      <p:sp>
        <p:nvSpPr>
          <p:cNvPr id="97286" name="AutoShape 6">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P spid="48132" grpId="0" animBg="1" autoUpdateAnimBg="0"/>
      <p:bldP spid="48133"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42" name="Text Box 18"/>
          <p:cNvSpPr txBox="1">
            <a:spLocks noChangeArrowheads="1"/>
          </p:cNvSpPr>
          <p:nvPr/>
        </p:nvSpPr>
        <p:spPr bwMode="auto">
          <a:xfrm>
            <a:off x="1408113" y="2009775"/>
            <a:ext cx="1752600" cy="701675"/>
          </a:xfrm>
          <a:prstGeom prst="rect">
            <a:avLst/>
          </a:prstGeom>
          <a:noFill/>
          <a:ln w="9525">
            <a:noFill/>
            <a:miter lim="800000"/>
            <a:headEnd/>
            <a:tailEnd/>
          </a:ln>
        </p:spPr>
        <p:txBody>
          <a:bodyPr wrap="none">
            <a:spAutoFit/>
          </a:bodyPr>
          <a:lstStyle/>
          <a:p>
            <a:r>
              <a:rPr lang="en-US" sz="4000">
                <a:latin typeface="Arial" charset="0"/>
              </a:rPr>
              <a:t>(PO</a:t>
            </a:r>
            <a:r>
              <a:rPr lang="en-US" sz="4000" baseline="-25000">
                <a:latin typeface="Arial" charset="0"/>
              </a:rPr>
              <a:t>4</a:t>
            </a:r>
            <a:r>
              <a:rPr lang="en-US" sz="4000">
                <a:latin typeface="Arial" charset="0"/>
              </a:rPr>
              <a:t>)</a:t>
            </a:r>
            <a:r>
              <a:rPr lang="en-US" sz="4000" baseline="30000">
                <a:latin typeface="Arial" charset="0"/>
              </a:rPr>
              <a:t>3-</a:t>
            </a:r>
          </a:p>
        </p:txBody>
      </p:sp>
      <p:sp>
        <p:nvSpPr>
          <p:cNvPr id="98307" name="Rectangle 2"/>
          <p:cNvSpPr>
            <a:spLocks noGrp="1" noChangeArrowheads="1"/>
          </p:cNvSpPr>
          <p:nvPr>
            <p:ph type="title"/>
          </p:nvPr>
        </p:nvSpPr>
        <p:spPr/>
        <p:txBody>
          <a:bodyPr/>
          <a:lstStyle/>
          <a:p>
            <a:pPr eaLnBrk="1" hangingPunct="1"/>
            <a:r>
              <a:rPr lang="en-US" smtClean="0">
                <a:latin typeface="Arial" charset="0"/>
              </a:rPr>
              <a:t>Phosphate</a:t>
            </a:r>
          </a:p>
        </p:txBody>
      </p:sp>
      <p:sp>
        <p:nvSpPr>
          <p:cNvPr id="98308" name="AutoShape 15">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359440" name="Text Box 16"/>
          <p:cNvSpPr txBox="1">
            <a:spLocks noChangeArrowheads="1"/>
          </p:cNvSpPr>
          <p:nvPr/>
        </p:nvSpPr>
        <p:spPr bwMode="auto">
          <a:xfrm>
            <a:off x="1570038" y="2009775"/>
            <a:ext cx="1412875" cy="701675"/>
          </a:xfrm>
          <a:prstGeom prst="rect">
            <a:avLst/>
          </a:prstGeom>
          <a:noFill/>
          <a:ln w="9525">
            <a:noFill/>
            <a:miter lim="800000"/>
            <a:headEnd/>
            <a:tailEnd/>
          </a:ln>
        </p:spPr>
        <p:txBody>
          <a:bodyPr wrap="none">
            <a:spAutoFit/>
          </a:bodyPr>
          <a:lstStyle/>
          <a:p>
            <a:r>
              <a:rPr lang="en-US" sz="4000">
                <a:latin typeface="Arial" charset="0"/>
              </a:rPr>
              <a:t>PO</a:t>
            </a:r>
            <a:r>
              <a:rPr lang="en-US" sz="4000" baseline="-25000">
                <a:latin typeface="Arial" charset="0"/>
              </a:rPr>
              <a:t>4</a:t>
            </a:r>
            <a:r>
              <a:rPr lang="en-US" sz="4000" baseline="30000">
                <a:latin typeface="Arial" charset="0"/>
              </a:rPr>
              <a:t>3-</a:t>
            </a:r>
          </a:p>
        </p:txBody>
      </p:sp>
      <p:sp>
        <p:nvSpPr>
          <p:cNvPr id="359443" name="Text Box 19"/>
          <p:cNvSpPr txBox="1">
            <a:spLocks noChangeArrowheads="1"/>
          </p:cNvSpPr>
          <p:nvPr/>
        </p:nvSpPr>
        <p:spPr bwMode="auto">
          <a:xfrm>
            <a:off x="1320800" y="3111500"/>
            <a:ext cx="996950" cy="641350"/>
          </a:xfrm>
          <a:prstGeom prst="rect">
            <a:avLst/>
          </a:prstGeom>
          <a:noFill/>
          <a:ln w="9525">
            <a:noFill/>
            <a:miter lim="800000"/>
            <a:headEnd/>
            <a:tailEnd/>
          </a:ln>
        </p:spPr>
        <p:txBody>
          <a:bodyPr wrap="none">
            <a:spAutoFit/>
          </a:bodyPr>
          <a:lstStyle/>
          <a:p>
            <a:r>
              <a:rPr lang="en-US" sz="3600">
                <a:latin typeface="Arial" charset="0"/>
              </a:rPr>
              <a:t>1 P </a:t>
            </a:r>
          </a:p>
        </p:txBody>
      </p:sp>
      <p:sp>
        <p:nvSpPr>
          <p:cNvPr id="359444" name="Text Box 20"/>
          <p:cNvSpPr txBox="1">
            <a:spLocks noChangeArrowheads="1"/>
          </p:cNvSpPr>
          <p:nvPr/>
        </p:nvSpPr>
        <p:spPr bwMode="auto">
          <a:xfrm>
            <a:off x="1320800" y="3702050"/>
            <a:ext cx="1047750" cy="641350"/>
          </a:xfrm>
          <a:prstGeom prst="rect">
            <a:avLst/>
          </a:prstGeom>
          <a:noFill/>
          <a:ln w="9525">
            <a:noFill/>
            <a:miter lim="800000"/>
            <a:headEnd/>
            <a:tailEnd/>
          </a:ln>
        </p:spPr>
        <p:txBody>
          <a:bodyPr wrap="none">
            <a:spAutoFit/>
          </a:bodyPr>
          <a:lstStyle/>
          <a:p>
            <a:r>
              <a:rPr lang="en-US" sz="3600">
                <a:latin typeface="Arial" charset="0"/>
              </a:rPr>
              <a:t>4 O </a:t>
            </a:r>
          </a:p>
        </p:txBody>
      </p:sp>
      <p:sp>
        <p:nvSpPr>
          <p:cNvPr id="359445" name="Text Box 21"/>
          <p:cNvSpPr txBox="1">
            <a:spLocks noChangeArrowheads="1"/>
          </p:cNvSpPr>
          <p:nvPr/>
        </p:nvSpPr>
        <p:spPr bwMode="auto">
          <a:xfrm>
            <a:off x="2216150" y="3640138"/>
            <a:ext cx="917575" cy="641350"/>
          </a:xfrm>
          <a:prstGeom prst="rect">
            <a:avLst/>
          </a:prstGeom>
          <a:noFill/>
          <a:ln w="9525">
            <a:noFill/>
            <a:miter lim="800000"/>
            <a:headEnd/>
            <a:tailEnd/>
          </a:ln>
        </p:spPr>
        <p:txBody>
          <a:bodyPr wrap="none">
            <a:spAutoFit/>
          </a:bodyPr>
          <a:lstStyle/>
          <a:p>
            <a:r>
              <a:rPr lang="en-US">
                <a:latin typeface="Arial" charset="0"/>
              </a:rPr>
              <a:t>@ </a:t>
            </a:r>
            <a:r>
              <a:rPr lang="en-US" sz="3600">
                <a:latin typeface="Arial" charset="0"/>
              </a:rPr>
              <a:t>2-</a:t>
            </a:r>
          </a:p>
        </p:txBody>
      </p:sp>
      <p:sp>
        <p:nvSpPr>
          <p:cNvPr id="359446" name="Text Box 22"/>
          <p:cNvSpPr txBox="1">
            <a:spLocks noChangeArrowheads="1"/>
          </p:cNvSpPr>
          <p:nvPr/>
        </p:nvSpPr>
        <p:spPr bwMode="auto">
          <a:xfrm>
            <a:off x="3101975" y="3670300"/>
            <a:ext cx="1111250" cy="641350"/>
          </a:xfrm>
          <a:prstGeom prst="rect">
            <a:avLst/>
          </a:prstGeom>
          <a:noFill/>
          <a:ln w="9525">
            <a:noFill/>
            <a:miter lim="800000"/>
            <a:headEnd/>
            <a:tailEnd/>
          </a:ln>
        </p:spPr>
        <p:txBody>
          <a:bodyPr wrap="none">
            <a:spAutoFit/>
          </a:bodyPr>
          <a:lstStyle/>
          <a:p>
            <a:r>
              <a:rPr lang="en-US" sz="3600">
                <a:latin typeface="Arial" charset="0"/>
              </a:rPr>
              <a:t>=  8-</a:t>
            </a:r>
          </a:p>
        </p:txBody>
      </p:sp>
      <p:sp>
        <p:nvSpPr>
          <p:cNvPr id="359449" name="Text Box 25"/>
          <p:cNvSpPr txBox="1">
            <a:spLocks noChangeArrowheads="1"/>
          </p:cNvSpPr>
          <p:nvPr/>
        </p:nvSpPr>
        <p:spPr bwMode="auto">
          <a:xfrm>
            <a:off x="2219325" y="3062288"/>
            <a:ext cx="917575" cy="641350"/>
          </a:xfrm>
          <a:prstGeom prst="rect">
            <a:avLst/>
          </a:prstGeom>
          <a:noFill/>
          <a:ln w="9525">
            <a:noFill/>
            <a:miter lim="800000"/>
            <a:headEnd/>
            <a:tailEnd/>
          </a:ln>
        </p:spPr>
        <p:txBody>
          <a:bodyPr wrap="none">
            <a:spAutoFit/>
          </a:bodyPr>
          <a:lstStyle/>
          <a:p>
            <a:r>
              <a:rPr lang="en-US">
                <a:latin typeface="Arial" charset="0"/>
              </a:rPr>
              <a:t>@ </a:t>
            </a:r>
            <a:r>
              <a:rPr lang="en-US" sz="3600">
                <a:latin typeface="Arial" charset="0"/>
              </a:rPr>
              <a:t>3-</a:t>
            </a:r>
          </a:p>
        </p:txBody>
      </p:sp>
      <p:sp>
        <p:nvSpPr>
          <p:cNvPr id="359450" name="Text Box 26"/>
          <p:cNvSpPr txBox="1">
            <a:spLocks noChangeArrowheads="1"/>
          </p:cNvSpPr>
          <p:nvPr/>
        </p:nvSpPr>
        <p:spPr bwMode="auto">
          <a:xfrm>
            <a:off x="3114675" y="3119438"/>
            <a:ext cx="1111250" cy="641350"/>
          </a:xfrm>
          <a:prstGeom prst="rect">
            <a:avLst/>
          </a:prstGeom>
          <a:noFill/>
          <a:ln w="9525">
            <a:noFill/>
            <a:miter lim="800000"/>
            <a:headEnd/>
            <a:tailEnd/>
          </a:ln>
        </p:spPr>
        <p:txBody>
          <a:bodyPr wrap="none">
            <a:spAutoFit/>
          </a:bodyPr>
          <a:lstStyle/>
          <a:p>
            <a:r>
              <a:rPr lang="en-US" sz="3600">
                <a:latin typeface="Arial" charset="0"/>
              </a:rPr>
              <a:t>=  3-</a:t>
            </a:r>
          </a:p>
        </p:txBody>
      </p:sp>
      <p:sp>
        <p:nvSpPr>
          <p:cNvPr id="359451" name="Line 27"/>
          <p:cNvSpPr>
            <a:spLocks noChangeShapeType="1"/>
          </p:cNvSpPr>
          <p:nvPr/>
        </p:nvSpPr>
        <p:spPr bwMode="auto">
          <a:xfrm>
            <a:off x="1284288" y="4294188"/>
            <a:ext cx="3121025" cy="0"/>
          </a:xfrm>
          <a:prstGeom prst="line">
            <a:avLst/>
          </a:prstGeom>
          <a:noFill/>
          <a:ln w="19050">
            <a:solidFill>
              <a:schemeClr val="tx1"/>
            </a:solidFill>
            <a:round/>
            <a:headEnd/>
            <a:tailEnd/>
          </a:ln>
        </p:spPr>
        <p:txBody>
          <a:bodyPr/>
          <a:lstStyle/>
          <a:p>
            <a:endParaRPr lang="en-US"/>
          </a:p>
        </p:txBody>
      </p:sp>
      <p:sp>
        <p:nvSpPr>
          <p:cNvPr id="359452" name="Text Box 28"/>
          <p:cNvSpPr txBox="1">
            <a:spLocks noChangeArrowheads="1"/>
          </p:cNvSpPr>
          <p:nvPr/>
        </p:nvSpPr>
        <p:spPr bwMode="auto">
          <a:xfrm>
            <a:off x="3486150" y="4241800"/>
            <a:ext cx="844550" cy="641350"/>
          </a:xfrm>
          <a:prstGeom prst="rect">
            <a:avLst/>
          </a:prstGeom>
          <a:noFill/>
          <a:ln w="9525">
            <a:noFill/>
            <a:miter lim="800000"/>
            <a:headEnd/>
            <a:tailEnd/>
          </a:ln>
        </p:spPr>
        <p:txBody>
          <a:bodyPr wrap="none">
            <a:spAutoFit/>
          </a:bodyPr>
          <a:lstStyle/>
          <a:p>
            <a:r>
              <a:rPr lang="en-US" sz="3600">
                <a:latin typeface="Arial" charset="0"/>
              </a:rPr>
              <a:t>11-</a:t>
            </a:r>
          </a:p>
        </p:txBody>
      </p:sp>
      <p:grpSp>
        <p:nvGrpSpPr>
          <p:cNvPr id="2" name="Group 34"/>
          <p:cNvGrpSpPr>
            <a:grpSpLocks/>
          </p:cNvGrpSpPr>
          <p:nvPr/>
        </p:nvGrpSpPr>
        <p:grpSpPr bwMode="auto">
          <a:xfrm>
            <a:off x="3149600" y="2300288"/>
            <a:ext cx="2319338" cy="2170112"/>
            <a:chOff x="1984" y="1449"/>
            <a:chExt cx="1461" cy="1367"/>
          </a:xfrm>
        </p:grpSpPr>
        <p:sp>
          <p:nvSpPr>
            <p:cNvPr id="98328" name="Line 31"/>
            <p:cNvSpPr>
              <a:spLocks noChangeShapeType="1"/>
            </p:cNvSpPr>
            <p:nvPr/>
          </p:nvSpPr>
          <p:spPr bwMode="auto">
            <a:xfrm>
              <a:off x="1984" y="1449"/>
              <a:ext cx="1460" cy="558"/>
            </a:xfrm>
            <a:prstGeom prst="line">
              <a:avLst/>
            </a:prstGeom>
            <a:noFill/>
            <a:ln w="9525">
              <a:solidFill>
                <a:schemeClr val="tx1"/>
              </a:solidFill>
              <a:round/>
              <a:headEnd type="triangle" w="med" len="med"/>
              <a:tailEnd/>
            </a:ln>
          </p:spPr>
          <p:txBody>
            <a:bodyPr/>
            <a:lstStyle/>
            <a:p>
              <a:endParaRPr lang="en-US"/>
            </a:p>
          </p:txBody>
        </p:sp>
        <p:sp>
          <p:nvSpPr>
            <p:cNvPr id="98329" name="Line 32"/>
            <p:cNvSpPr>
              <a:spLocks noChangeShapeType="1"/>
            </p:cNvSpPr>
            <p:nvPr/>
          </p:nvSpPr>
          <p:spPr bwMode="auto">
            <a:xfrm flipH="1">
              <a:off x="2799" y="2010"/>
              <a:ext cx="646" cy="806"/>
            </a:xfrm>
            <a:prstGeom prst="line">
              <a:avLst/>
            </a:prstGeom>
            <a:noFill/>
            <a:ln w="9525">
              <a:solidFill>
                <a:schemeClr val="tx1"/>
              </a:solidFill>
              <a:round/>
              <a:headEnd/>
              <a:tailEnd type="triangle" w="med" len="med"/>
            </a:ln>
          </p:spPr>
          <p:txBody>
            <a:bodyPr/>
            <a:lstStyle/>
            <a:p>
              <a:endParaRPr lang="en-US"/>
            </a:p>
          </p:txBody>
        </p:sp>
      </p:grpSp>
      <p:sp>
        <p:nvSpPr>
          <p:cNvPr id="359457" name="Text Box 33"/>
          <p:cNvSpPr txBox="1">
            <a:spLocks noChangeArrowheads="1"/>
          </p:cNvSpPr>
          <p:nvPr/>
        </p:nvSpPr>
        <p:spPr bwMode="auto">
          <a:xfrm>
            <a:off x="5470525" y="2843213"/>
            <a:ext cx="438150" cy="641350"/>
          </a:xfrm>
          <a:prstGeom prst="rect">
            <a:avLst/>
          </a:prstGeom>
          <a:noFill/>
          <a:ln w="9525">
            <a:noFill/>
            <a:miter lim="800000"/>
            <a:headEnd/>
            <a:tailEnd/>
          </a:ln>
        </p:spPr>
        <p:txBody>
          <a:bodyPr wrap="none">
            <a:spAutoFit/>
          </a:bodyPr>
          <a:lstStyle/>
          <a:p>
            <a:r>
              <a:rPr lang="en-US" sz="3600">
                <a:latin typeface="Arial" charset="0"/>
              </a:rPr>
              <a:t>?</a:t>
            </a:r>
          </a:p>
        </p:txBody>
      </p:sp>
      <p:sp>
        <p:nvSpPr>
          <p:cNvPr id="359459" name="Text Box 35"/>
          <p:cNvSpPr txBox="1">
            <a:spLocks noChangeArrowheads="1"/>
          </p:cNvSpPr>
          <p:nvPr/>
        </p:nvSpPr>
        <p:spPr bwMode="auto">
          <a:xfrm>
            <a:off x="2219325" y="3062288"/>
            <a:ext cx="1031875" cy="641350"/>
          </a:xfrm>
          <a:prstGeom prst="rect">
            <a:avLst/>
          </a:prstGeom>
          <a:noFill/>
          <a:ln w="9525">
            <a:noFill/>
            <a:miter lim="800000"/>
            <a:headEnd/>
            <a:tailEnd/>
          </a:ln>
        </p:spPr>
        <p:txBody>
          <a:bodyPr wrap="none">
            <a:spAutoFit/>
          </a:bodyPr>
          <a:lstStyle/>
          <a:p>
            <a:r>
              <a:rPr lang="en-US">
                <a:latin typeface="Arial" charset="0"/>
              </a:rPr>
              <a:t>@ </a:t>
            </a:r>
            <a:r>
              <a:rPr lang="en-US" sz="3600">
                <a:latin typeface="Arial" charset="0"/>
              </a:rPr>
              <a:t>5+</a:t>
            </a:r>
          </a:p>
        </p:txBody>
      </p:sp>
      <p:sp>
        <p:nvSpPr>
          <p:cNvPr id="359460" name="Text Box 36"/>
          <p:cNvSpPr txBox="1">
            <a:spLocks noChangeArrowheads="1"/>
          </p:cNvSpPr>
          <p:nvPr/>
        </p:nvSpPr>
        <p:spPr bwMode="auto">
          <a:xfrm>
            <a:off x="3114675" y="3119438"/>
            <a:ext cx="1225550" cy="641350"/>
          </a:xfrm>
          <a:prstGeom prst="rect">
            <a:avLst/>
          </a:prstGeom>
          <a:noFill/>
          <a:ln w="9525">
            <a:noFill/>
            <a:miter lim="800000"/>
            <a:headEnd/>
            <a:tailEnd/>
          </a:ln>
        </p:spPr>
        <p:txBody>
          <a:bodyPr wrap="none">
            <a:spAutoFit/>
          </a:bodyPr>
          <a:lstStyle/>
          <a:p>
            <a:r>
              <a:rPr lang="en-US" sz="3600">
                <a:latin typeface="Arial" charset="0"/>
              </a:rPr>
              <a:t>=  5+</a:t>
            </a:r>
          </a:p>
        </p:txBody>
      </p:sp>
      <p:sp>
        <p:nvSpPr>
          <p:cNvPr id="359461" name="Text Box 37"/>
          <p:cNvSpPr txBox="1">
            <a:spLocks noChangeArrowheads="1"/>
          </p:cNvSpPr>
          <p:nvPr/>
        </p:nvSpPr>
        <p:spPr bwMode="auto">
          <a:xfrm>
            <a:off x="3629025" y="4241800"/>
            <a:ext cx="590550" cy="641350"/>
          </a:xfrm>
          <a:prstGeom prst="rect">
            <a:avLst/>
          </a:prstGeom>
          <a:noFill/>
          <a:ln w="9525">
            <a:noFill/>
            <a:miter lim="800000"/>
            <a:headEnd/>
            <a:tailEnd/>
          </a:ln>
        </p:spPr>
        <p:txBody>
          <a:bodyPr wrap="none">
            <a:spAutoFit/>
          </a:bodyPr>
          <a:lstStyle/>
          <a:p>
            <a:r>
              <a:rPr lang="en-US" sz="3600">
                <a:latin typeface="Arial" charset="0"/>
              </a:rPr>
              <a:t>3-</a:t>
            </a:r>
          </a:p>
        </p:txBody>
      </p:sp>
      <p:grpSp>
        <p:nvGrpSpPr>
          <p:cNvPr id="3" name="Group 38"/>
          <p:cNvGrpSpPr>
            <a:grpSpLocks/>
          </p:cNvGrpSpPr>
          <p:nvPr/>
        </p:nvGrpSpPr>
        <p:grpSpPr bwMode="auto">
          <a:xfrm>
            <a:off x="3149600" y="2300288"/>
            <a:ext cx="2319338" cy="2170112"/>
            <a:chOff x="1984" y="1449"/>
            <a:chExt cx="1461" cy="1367"/>
          </a:xfrm>
        </p:grpSpPr>
        <p:sp>
          <p:nvSpPr>
            <p:cNvPr id="98326" name="Line 39"/>
            <p:cNvSpPr>
              <a:spLocks noChangeShapeType="1"/>
            </p:cNvSpPr>
            <p:nvPr/>
          </p:nvSpPr>
          <p:spPr bwMode="auto">
            <a:xfrm>
              <a:off x="1984" y="1449"/>
              <a:ext cx="1460" cy="558"/>
            </a:xfrm>
            <a:prstGeom prst="line">
              <a:avLst/>
            </a:prstGeom>
            <a:noFill/>
            <a:ln w="9525">
              <a:solidFill>
                <a:schemeClr val="tx1"/>
              </a:solidFill>
              <a:round/>
              <a:headEnd type="triangle" w="med" len="med"/>
              <a:tailEnd/>
            </a:ln>
          </p:spPr>
          <p:txBody>
            <a:bodyPr/>
            <a:lstStyle/>
            <a:p>
              <a:endParaRPr lang="en-US"/>
            </a:p>
          </p:txBody>
        </p:sp>
        <p:sp>
          <p:nvSpPr>
            <p:cNvPr id="98327" name="Line 40"/>
            <p:cNvSpPr>
              <a:spLocks noChangeShapeType="1"/>
            </p:cNvSpPr>
            <p:nvPr/>
          </p:nvSpPr>
          <p:spPr bwMode="auto">
            <a:xfrm flipH="1">
              <a:off x="2799" y="2010"/>
              <a:ext cx="646" cy="806"/>
            </a:xfrm>
            <a:prstGeom prst="line">
              <a:avLst/>
            </a:prstGeom>
            <a:noFill/>
            <a:ln w="9525">
              <a:solidFill>
                <a:schemeClr val="tx1"/>
              </a:solidFill>
              <a:round/>
              <a:headEnd/>
              <a:tailEnd type="triangle" w="med" len="med"/>
            </a:ln>
          </p:spPr>
          <p:txBody>
            <a:bodyPr/>
            <a:lstStyle/>
            <a:p>
              <a:endParaRPr lang="en-US"/>
            </a:p>
          </p:txBody>
        </p:sp>
      </p:grpSp>
      <p:sp>
        <p:nvSpPr>
          <p:cNvPr id="359471" name="Text Box 47"/>
          <p:cNvSpPr txBox="1">
            <a:spLocks noChangeArrowheads="1"/>
          </p:cNvSpPr>
          <p:nvPr/>
        </p:nvSpPr>
        <p:spPr bwMode="auto">
          <a:xfrm>
            <a:off x="5470525" y="2843213"/>
            <a:ext cx="569913" cy="641350"/>
          </a:xfrm>
          <a:prstGeom prst="rect">
            <a:avLst/>
          </a:prstGeom>
          <a:noFill/>
          <a:ln w="9525">
            <a:noFill/>
            <a:miter lim="800000"/>
            <a:headEnd/>
            <a:tailEnd/>
          </a:ln>
        </p:spPr>
        <p:txBody>
          <a:bodyPr wrap="none">
            <a:spAutoFit/>
          </a:bodyPr>
          <a:lstStyle/>
          <a:p>
            <a:r>
              <a:rPr lang="en-US" sz="3600">
                <a:latin typeface="Monotype Sorts" pitchFamily="2" charset="2"/>
                <a:sym typeface="Wingdings" pitchFamily="2" charset="2"/>
              </a:rPr>
              <a:t></a:t>
            </a:r>
          </a:p>
        </p:txBody>
      </p:sp>
      <p:sp>
        <p:nvSpPr>
          <p:cNvPr id="359472" name="Text Box 48"/>
          <p:cNvSpPr txBox="1">
            <a:spLocks noChangeArrowheads="1"/>
          </p:cNvSpPr>
          <p:nvPr/>
        </p:nvSpPr>
        <p:spPr bwMode="auto">
          <a:xfrm>
            <a:off x="889000" y="5168900"/>
            <a:ext cx="7789863" cy="1311275"/>
          </a:xfrm>
          <a:prstGeom prst="rect">
            <a:avLst/>
          </a:prstGeom>
          <a:noFill/>
          <a:ln w="9525">
            <a:noFill/>
            <a:miter lim="800000"/>
            <a:headEnd/>
            <a:tailEnd/>
          </a:ln>
          <a:effectLst/>
        </p:spPr>
        <p:txBody>
          <a:bodyPr wrap="none">
            <a:spAutoFit/>
          </a:bodyPr>
          <a:lstStyle/>
          <a:p>
            <a:pPr algn="ctr">
              <a:defRPr/>
            </a:pPr>
            <a:r>
              <a:rPr lang="en-US">
                <a:latin typeface="Arial" charset="0"/>
              </a:rPr>
              <a:t>Fluorine and </a:t>
            </a:r>
            <a:r>
              <a:rPr lang="en-US">
                <a:effectLst>
                  <a:outerShdw blurRad="38100" dist="38100" dir="2700000" algn="tl">
                    <a:srgbClr val="C0C0C0"/>
                  </a:outerShdw>
                </a:effectLst>
                <a:latin typeface="Arial" charset="0"/>
              </a:rPr>
              <a:t>oxygen</a:t>
            </a:r>
            <a:r>
              <a:rPr lang="en-US">
                <a:latin typeface="Arial" charset="0"/>
              </a:rPr>
              <a:t> are highly </a:t>
            </a:r>
            <a:r>
              <a:rPr lang="en-US" i="1">
                <a:latin typeface="Arial" charset="0"/>
              </a:rPr>
              <a:t>electronegative</a:t>
            </a:r>
            <a:r>
              <a:rPr lang="en-US">
                <a:latin typeface="Arial" charset="0"/>
              </a:rPr>
              <a:t> and will attract</a:t>
            </a:r>
          </a:p>
          <a:p>
            <a:pPr algn="ctr">
              <a:defRPr/>
            </a:pPr>
            <a:r>
              <a:rPr lang="en-US">
                <a:latin typeface="Arial" charset="0"/>
              </a:rPr>
              <a:t>electrons very strongly.  Generally, phosphorus will be 3- oxidation </a:t>
            </a:r>
          </a:p>
          <a:p>
            <a:pPr algn="ctr">
              <a:defRPr/>
            </a:pPr>
            <a:r>
              <a:rPr lang="en-US">
                <a:latin typeface="Arial" charset="0"/>
              </a:rPr>
              <a:t>state:  however, when combining with oxygen, phosphorus will lose </a:t>
            </a:r>
          </a:p>
          <a:p>
            <a:pPr algn="ctr">
              <a:defRPr/>
            </a:pPr>
            <a:r>
              <a:rPr lang="en-US">
                <a:latin typeface="Arial" charset="0"/>
              </a:rPr>
              <a:t>five electrons and take on a 5+ oxidation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9440"/>
                                        </p:tgtEl>
                                        <p:attrNameLst>
                                          <p:attrName>style.visibility</p:attrName>
                                        </p:attrNameLst>
                                      </p:cBhvr>
                                      <p:to>
                                        <p:strVal val="visible"/>
                                      </p:to>
                                    </p:set>
                                    <p:animEffect transition="in" filter="wipe(down)">
                                      <p:cBhvr>
                                        <p:cTn id="7" dur="580">
                                          <p:stCondLst>
                                            <p:cond delay="0"/>
                                          </p:stCondLst>
                                        </p:cTn>
                                        <p:tgtEl>
                                          <p:spTgt spid="359440"/>
                                        </p:tgtEl>
                                      </p:cBhvr>
                                    </p:animEffect>
                                    <p:anim calcmode="lin" valueType="num">
                                      <p:cBhvr>
                                        <p:cTn id="8" dur="1822" tmFilter="0,0; 0.14,0.36; 0.43,0.73; 0.71,0.91; 1.0,1.0">
                                          <p:stCondLst>
                                            <p:cond delay="0"/>
                                          </p:stCondLst>
                                        </p:cTn>
                                        <p:tgtEl>
                                          <p:spTgt spid="3594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94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94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94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94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59440"/>
                                        </p:tgtEl>
                                      </p:cBhvr>
                                      <p:to x="100000" y="60000"/>
                                    </p:animScale>
                                    <p:animScale>
                                      <p:cBhvr>
                                        <p:cTn id="14" dur="166" decel="50000">
                                          <p:stCondLst>
                                            <p:cond delay="676"/>
                                          </p:stCondLst>
                                        </p:cTn>
                                        <p:tgtEl>
                                          <p:spTgt spid="359440"/>
                                        </p:tgtEl>
                                      </p:cBhvr>
                                      <p:to x="100000" y="100000"/>
                                    </p:animScale>
                                    <p:animScale>
                                      <p:cBhvr>
                                        <p:cTn id="15" dur="26">
                                          <p:stCondLst>
                                            <p:cond delay="1312"/>
                                          </p:stCondLst>
                                        </p:cTn>
                                        <p:tgtEl>
                                          <p:spTgt spid="359440"/>
                                        </p:tgtEl>
                                      </p:cBhvr>
                                      <p:to x="100000" y="80000"/>
                                    </p:animScale>
                                    <p:animScale>
                                      <p:cBhvr>
                                        <p:cTn id="16" dur="166" decel="50000">
                                          <p:stCondLst>
                                            <p:cond delay="1338"/>
                                          </p:stCondLst>
                                        </p:cTn>
                                        <p:tgtEl>
                                          <p:spTgt spid="359440"/>
                                        </p:tgtEl>
                                      </p:cBhvr>
                                      <p:to x="100000" y="100000"/>
                                    </p:animScale>
                                    <p:animScale>
                                      <p:cBhvr>
                                        <p:cTn id="17" dur="26">
                                          <p:stCondLst>
                                            <p:cond delay="1642"/>
                                          </p:stCondLst>
                                        </p:cTn>
                                        <p:tgtEl>
                                          <p:spTgt spid="359440"/>
                                        </p:tgtEl>
                                      </p:cBhvr>
                                      <p:to x="100000" y="90000"/>
                                    </p:animScale>
                                    <p:animScale>
                                      <p:cBhvr>
                                        <p:cTn id="18" dur="166" decel="50000">
                                          <p:stCondLst>
                                            <p:cond delay="1668"/>
                                          </p:stCondLst>
                                        </p:cTn>
                                        <p:tgtEl>
                                          <p:spTgt spid="359440"/>
                                        </p:tgtEl>
                                      </p:cBhvr>
                                      <p:to x="100000" y="100000"/>
                                    </p:animScale>
                                    <p:animScale>
                                      <p:cBhvr>
                                        <p:cTn id="19" dur="26">
                                          <p:stCondLst>
                                            <p:cond delay="1808"/>
                                          </p:stCondLst>
                                        </p:cTn>
                                        <p:tgtEl>
                                          <p:spTgt spid="359440"/>
                                        </p:tgtEl>
                                      </p:cBhvr>
                                      <p:to x="100000" y="95000"/>
                                    </p:animScale>
                                    <p:animScale>
                                      <p:cBhvr>
                                        <p:cTn id="20" dur="166" decel="50000">
                                          <p:stCondLst>
                                            <p:cond delay="1834"/>
                                          </p:stCondLst>
                                        </p:cTn>
                                        <p:tgtEl>
                                          <p:spTgt spid="35944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000"/>
                                        <p:tgtEl>
                                          <p:spTgt spid="359440"/>
                                        </p:tgtEl>
                                      </p:cBhvr>
                                    </p:animEffect>
                                    <p:set>
                                      <p:cBhvr>
                                        <p:cTn id="25" dur="1" fill="hold">
                                          <p:stCondLst>
                                            <p:cond delay="1999"/>
                                          </p:stCondLst>
                                        </p:cTn>
                                        <p:tgtEl>
                                          <p:spTgt spid="359440"/>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359442"/>
                                        </p:tgtEl>
                                        <p:attrNameLst>
                                          <p:attrName>style.visibility</p:attrName>
                                        </p:attrNameLst>
                                      </p:cBhvr>
                                      <p:to>
                                        <p:strVal val="visible"/>
                                      </p:to>
                                    </p:set>
                                    <p:animEffect transition="in" filter="dissolve">
                                      <p:cBhvr>
                                        <p:cTn id="28" dur="500"/>
                                        <p:tgtEl>
                                          <p:spTgt spid="359442"/>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59443"/>
                                        </p:tgtEl>
                                        <p:attrNameLst>
                                          <p:attrName>style.visibility</p:attrName>
                                        </p:attrNameLst>
                                      </p:cBhvr>
                                      <p:to>
                                        <p:strVal val="visible"/>
                                      </p:to>
                                    </p:set>
                                    <p:anim calcmode="lin" valueType="num">
                                      <p:cBhvr>
                                        <p:cTn id="33" dur="1000" fill="hold"/>
                                        <p:tgtEl>
                                          <p:spTgt spid="359443"/>
                                        </p:tgtEl>
                                        <p:attrNameLst>
                                          <p:attrName>ppt_x</p:attrName>
                                        </p:attrNameLst>
                                      </p:cBhvr>
                                      <p:tavLst>
                                        <p:tav tm="0">
                                          <p:val>
                                            <p:strVal val="#ppt_x-.2"/>
                                          </p:val>
                                        </p:tav>
                                        <p:tav tm="100000">
                                          <p:val>
                                            <p:strVal val="#ppt_x"/>
                                          </p:val>
                                        </p:tav>
                                      </p:tavLst>
                                    </p:anim>
                                    <p:anim calcmode="lin" valueType="num">
                                      <p:cBhvr>
                                        <p:cTn id="34" dur="1000" fill="hold"/>
                                        <p:tgtEl>
                                          <p:spTgt spid="35944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59443"/>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359444"/>
                                        </p:tgtEl>
                                        <p:attrNameLst>
                                          <p:attrName>style.visibility</p:attrName>
                                        </p:attrNameLst>
                                      </p:cBhvr>
                                      <p:to>
                                        <p:strVal val="visible"/>
                                      </p:to>
                                    </p:set>
                                    <p:anim calcmode="lin" valueType="num">
                                      <p:cBhvr>
                                        <p:cTn id="40" dur="1000" fill="hold"/>
                                        <p:tgtEl>
                                          <p:spTgt spid="359444"/>
                                        </p:tgtEl>
                                        <p:attrNameLst>
                                          <p:attrName>ppt_x</p:attrName>
                                        </p:attrNameLst>
                                      </p:cBhvr>
                                      <p:tavLst>
                                        <p:tav tm="0">
                                          <p:val>
                                            <p:strVal val="#ppt_x-.2"/>
                                          </p:val>
                                        </p:tav>
                                        <p:tav tm="100000">
                                          <p:val>
                                            <p:strVal val="#ppt_x"/>
                                          </p:val>
                                        </p:tav>
                                      </p:tavLst>
                                    </p:anim>
                                    <p:anim calcmode="lin" valueType="num">
                                      <p:cBhvr>
                                        <p:cTn id="41" dur="1000" fill="hold"/>
                                        <p:tgtEl>
                                          <p:spTgt spid="35944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359444"/>
                                        </p:tgtEl>
                                      </p:cBhvr>
                                    </p:animEffec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359445"/>
                                        </p:tgtEl>
                                        <p:attrNameLst>
                                          <p:attrName>style.visibility</p:attrName>
                                        </p:attrNameLst>
                                      </p:cBhvr>
                                      <p:to>
                                        <p:strVal val="visible"/>
                                      </p:to>
                                    </p:set>
                                    <p:anim calcmode="lin" valueType="num">
                                      <p:cBhvr>
                                        <p:cTn id="47" dur="500" fill="hold"/>
                                        <p:tgtEl>
                                          <p:spTgt spid="359445"/>
                                        </p:tgtEl>
                                        <p:attrNameLst>
                                          <p:attrName>ppt_w</p:attrName>
                                        </p:attrNameLst>
                                      </p:cBhvr>
                                      <p:tavLst>
                                        <p:tav tm="0">
                                          <p:val>
                                            <p:fltVal val="0"/>
                                          </p:val>
                                        </p:tav>
                                        <p:tav tm="100000">
                                          <p:val>
                                            <p:strVal val="#ppt_w"/>
                                          </p:val>
                                        </p:tav>
                                      </p:tavLst>
                                    </p:anim>
                                    <p:anim calcmode="lin" valueType="num">
                                      <p:cBhvr>
                                        <p:cTn id="48" dur="500" fill="hold"/>
                                        <p:tgtEl>
                                          <p:spTgt spid="35944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59446"/>
                                        </p:tgtEl>
                                        <p:attrNameLst>
                                          <p:attrName>style.visibility</p:attrName>
                                        </p:attrNameLst>
                                      </p:cBhvr>
                                      <p:to>
                                        <p:strVal val="visible"/>
                                      </p:to>
                                    </p:set>
                                    <p:animEffect transition="in" filter="wipe(left)">
                                      <p:cBhvr>
                                        <p:cTn id="53" dur="500"/>
                                        <p:tgtEl>
                                          <p:spTgt spid="359446"/>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359449"/>
                                        </p:tgtEl>
                                        <p:attrNameLst>
                                          <p:attrName>style.visibility</p:attrName>
                                        </p:attrNameLst>
                                      </p:cBhvr>
                                      <p:to>
                                        <p:strVal val="visible"/>
                                      </p:to>
                                    </p:set>
                                    <p:anim calcmode="lin" valueType="num">
                                      <p:cBhvr>
                                        <p:cTn id="58" dur="500" fill="hold"/>
                                        <p:tgtEl>
                                          <p:spTgt spid="359449"/>
                                        </p:tgtEl>
                                        <p:attrNameLst>
                                          <p:attrName>ppt_w</p:attrName>
                                        </p:attrNameLst>
                                      </p:cBhvr>
                                      <p:tavLst>
                                        <p:tav tm="0">
                                          <p:val>
                                            <p:fltVal val="0"/>
                                          </p:val>
                                        </p:tav>
                                        <p:tav tm="100000">
                                          <p:val>
                                            <p:strVal val="#ppt_w"/>
                                          </p:val>
                                        </p:tav>
                                      </p:tavLst>
                                    </p:anim>
                                    <p:anim calcmode="lin" valueType="num">
                                      <p:cBhvr>
                                        <p:cTn id="59" dur="500" fill="hold"/>
                                        <p:tgtEl>
                                          <p:spTgt spid="359449"/>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9450"/>
                                        </p:tgtEl>
                                        <p:attrNameLst>
                                          <p:attrName>style.visibility</p:attrName>
                                        </p:attrNameLst>
                                      </p:cBhvr>
                                      <p:to>
                                        <p:strVal val="visible"/>
                                      </p:to>
                                    </p:set>
                                    <p:animEffect transition="in" filter="wipe(left)">
                                      <p:cBhvr>
                                        <p:cTn id="64" dur="500"/>
                                        <p:tgtEl>
                                          <p:spTgt spid="359450"/>
                                        </p:tgtEl>
                                      </p:cBhvr>
                                    </p:animEffect>
                                  </p:childTnLst>
                                </p:cTn>
                              </p:par>
                            </p:childTnLst>
                          </p:cTn>
                        </p:par>
                        <p:par>
                          <p:cTn id="65" fill="hold">
                            <p:stCondLst>
                              <p:cond delay="500"/>
                            </p:stCondLst>
                            <p:childTnLst>
                              <p:par>
                                <p:cTn id="66" presetID="17" presetClass="entr" presetSubtype="10" fill="hold" grpId="0" nodeType="afterEffect">
                                  <p:stCondLst>
                                    <p:cond delay="0"/>
                                  </p:stCondLst>
                                  <p:childTnLst>
                                    <p:set>
                                      <p:cBhvr>
                                        <p:cTn id="67" dur="1" fill="hold">
                                          <p:stCondLst>
                                            <p:cond delay="0"/>
                                          </p:stCondLst>
                                        </p:cTn>
                                        <p:tgtEl>
                                          <p:spTgt spid="359451"/>
                                        </p:tgtEl>
                                        <p:attrNameLst>
                                          <p:attrName>style.visibility</p:attrName>
                                        </p:attrNameLst>
                                      </p:cBhvr>
                                      <p:to>
                                        <p:strVal val="visible"/>
                                      </p:to>
                                    </p:set>
                                    <p:anim calcmode="lin" valueType="num">
                                      <p:cBhvr>
                                        <p:cTn id="68" dur="500" fill="hold"/>
                                        <p:tgtEl>
                                          <p:spTgt spid="359451"/>
                                        </p:tgtEl>
                                        <p:attrNameLst>
                                          <p:attrName>ppt_w</p:attrName>
                                        </p:attrNameLst>
                                      </p:cBhvr>
                                      <p:tavLst>
                                        <p:tav tm="0">
                                          <p:val>
                                            <p:fltVal val="0"/>
                                          </p:val>
                                        </p:tav>
                                        <p:tav tm="100000">
                                          <p:val>
                                            <p:strVal val="#ppt_w"/>
                                          </p:val>
                                        </p:tav>
                                      </p:tavLst>
                                    </p:anim>
                                    <p:anim calcmode="lin" valueType="num">
                                      <p:cBhvr>
                                        <p:cTn id="69" dur="500" fill="hold"/>
                                        <p:tgtEl>
                                          <p:spTgt spid="359451"/>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47" presetClass="entr" presetSubtype="0" fill="hold" grpId="0" nodeType="afterEffect">
                                  <p:stCondLst>
                                    <p:cond delay="0"/>
                                  </p:stCondLst>
                                  <p:childTnLst>
                                    <p:set>
                                      <p:cBhvr>
                                        <p:cTn id="72" dur="1" fill="hold">
                                          <p:stCondLst>
                                            <p:cond delay="0"/>
                                          </p:stCondLst>
                                        </p:cTn>
                                        <p:tgtEl>
                                          <p:spTgt spid="359452"/>
                                        </p:tgtEl>
                                        <p:attrNameLst>
                                          <p:attrName>style.visibility</p:attrName>
                                        </p:attrNameLst>
                                      </p:cBhvr>
                                      <p:to>
                                        <p:strVal val="visible"/>
                                      </p:to>
                                    </p:set>
                                    <p:animEffect transition="in" filter="fade">
                                      <p:cBhvr>
                                        <p:cTn id="73" dur="1000"/>
                                        <p:tgtEl>
                                          <p:spTgt spid="359452"/>
                                        </p:tgtEl>
                                      </p:cBhvr>
                                    </p:animEffect>
                                    <p:anim calcmode="lin" valueType="num">
                                      <p:cBhvr>
                                        <p:cTn id="74" dur="1000" fill="hold"/>
                                        <p:tgtEl>
                                          <p:spTgt spid="359452"/>
                                        </p:tgtEl>
                                        <p:attrNameLst>
                                          <p:attrName>ppt_x</p:attrName>
                                        </p:attrNameLst>
                                      </p:cBhvr>
                                      <p:tavLst>
                                        <p:tav tm="0">
                                          <p:val>
                                            <p:strVal val="#ppt_x"/>
                                          </p:val>
                                        </p:tav>
                                        <p:tav tm="100000">
                                          <p:val>
                                            <p:strVal val="#ppt_x"/>
                                          </p:val>
                                        </p:tav>
                                      </p:tavLst>
                                    </p:anim>
                                    <p:anim calcmode="lin" valueType="num">
                                      <p:cBhvr>
                                        <p:cTn id="75" dur="1000" fill="hold"/>
                                        <p:tgtEl>
                                          <p:spTgt spid="35945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7" presetClass="entr" presetSubtype="10"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strVal val="#ppt_h"/>
                                          </p:val>
                                        </p:tav>
                                        <p:tav tm="100000">
                                          <p:val>
                                            <p:strVal val="#ppt_h"/>
                                          </p:val>
                                        </p:tav>
                                      </p:tavLst>
                                    </p:anim>
                                  </p:childTnLst>
                                </p:cTn>
                              </p:par>
                              <p:par>
                                <p:cTn id="82" presetID="9" presetClass="entr" presetSubtype="0" fill="hold" grpId="0" nodeType="withEffect">
                                  <p:stCondLst>
                                    <p:cond delay="0"/>
                                  </p:stCondLst>
                                  <p:childTnLst>
                                    <p:set>
                                      <p:cBhvr>
                                        <p:cTn id="83" dur="1" fill="hold">
                                          <p:stCondLst>
                                            <p:cond delay="0"/>
                                          </p:stCondLst>
                                        </p:cTn>
                                        <p:tgtEl>
                                          <p:spTgt spid="359457"/>
                                        </p:tgtEl>
                                        <p:attrNameLst>
                                          <p:attrName>style.visibility</p:attrName>
                                        </p:attrNameLst>
                                      </p:cBhvr>
                                      <p:to>
                                        <p:strVal val="visible"/>
                                      </p:to>
                                    </p:set>
                                    <p:animEffect transition="in" filter="dissolve">
                                      <p:cBhvr>
                                        <p:cTn id="84" dur="500"/>
                                        <p:tgtEl>
                                          <p:spTgt spid="35945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59457"/>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7" presetClass="exit" presetSubtype="10" fill="hold" grpId="1" nodeType="withEffect">
                                  <p:stCondLst>
                                    <p:cond delay="0"/>
                                  </p:stCondLst>
                                  <p:childTnLst>
                                    <p:anim calcmode="lin" valueType="num">
                                      <p:cBhvr>
                                        <p:cTn id="92" dur="500"/>
                                        <p:tgtEl>
                                          <p:spTgt spid="359452"/>
                                        </p:tgtEl>
                                        <p:attrNameLst>
                                          <p:attrName>ppt_w</p:attrName>
                                        </p:attrNameLst>
                                      </p:cBhvr>
                                      <p:tavLst>
                                        <p:tav tm="0">
                                          <p:val>
                                            <p:strVal val="ppt_w"/>
                                          </p:val>
                                        </p:tav>
                                        <p:tav tm="100000">
                                          <p:val>
                                            <p:fltVal val="0"/>
                                          </p:val>
                                        </p:tav>
                                      </p:tavLst>
                                    </p:anim>
                                    <p:anim calcmode="lin" valueType="num">
                                      <p:cBhvr>
                                        <p:cTn id="93" dur="500"/>
                                        <p:tgtEl>
                                          <p:spTgt spid="359452"/>
                                        </p:tgtEl>
                                        <p:attrNameLst>
                                          <p:attrName>ppt_h</p:attrName>
                                        </p:attrNameLst>
                                      </p:cBhvr>
                                      <p:tavLst>
                                        <p:tav tm="0">
                                          <p:val>
                                            <p:strVal val="ppt_h"/>
                                          </p:val>
                                        </p:tav>
                                        <p:tav tm="100000">
                                          <p:val>
                                            <p:strVal val="ppt_h"/>
                                          </p:val>
                                        </p:tav>
                                      </p:tavLst>
                                    </p:anim>
                                    <p:set>
                                      <p:cBhvr>
                                        <p:cTn id="94" dur="1" fill="hold">
                                          <p:stCondLst>
                                            <p:cond delay="499"/>
                                          </p:stCondLst>
                                        </p:cTn>
                                        <p:tgtEl>
                                          <p:spTgt spid="359452"/>
                                        </p:tgtEl>
                                        <p:attrNameLst>
                                          <p:attrName>style.visibility</p:attrName>
                                        </p:attrNameLst>
                                      </p:cBhvr>
                                      <p:to>
                                        <p:strVal val="hidden"/>
                                      </p:to>
                                    </p:set>
                                  </p:childTnLst>
                                </p:cTn>
                              </p:par>
                            </p:childTnLst>
                          </p:cTn>
                        </p:par>
                        <p:par>
                          <p:cTn id="95" fill="hold">
                            <p:stCondLst>
                              <p:cond delay="500"/>
                            </p:stCondLst>
                            <p:childTnLst>
                              <p:par>
                                <p:cTn id="96" presetID="17" presetClass="exit" presetSubtype="10" fill="hold" grpId="1" nodeType="afterEffect">
                                  <p:stCondLst>
                                    <p:cond delay="0"/>
                                  </p:stCondLst>
                                  <p:childTnLst>
                                    <p:anim calcmode="lin" valueType="num">
                                      <p:cBhvr>
                                        <p:cTn id="97" dur="500"/>
                                        <p:tgtEl>
                                          <p:spTgt spid="359449"/>
                                        </p:tgtEl>
                                        <p:attrNameLst>
                                          <p:attrName>ppt_w</p:attrName>
                                        </p:attrNameLst>
                                      </p:cBhvr>
                                      <p:tavLst>
                                        <p:tav tm="0">
                                          <p:val>
                                            <p:strVal val="ppt_w"/>
                                          </p:val>
                                        </p:tav>
                                        <p:tav tm="100000">
                                          <p:val>
                                            <p:fltVal val="0"/>
                                          </p:val>
                                        </p:tav>
                                      </p:tavLst>
                                    </p:anim>
                                    <p:anim calcmode="lin" valueType="num">
                                      <p:cBhvr>
                                        <p:cTn id="98" dur="500"/>
                                        <p:tgtEl>
                                          <p:spTgt spid="359449"/>
                                        </p:tgtEl>
                                        <p:attrNameLst>
                                          <p:attrName>ppt_h</p:attrName>
                                        </p:attrNameLst>
                                      </p:cBhvr>
                                      <p:tavLst>
                                        <p:tav tm="0">
                                          <p:val>
                                            <p:strVal val="ppt_h"/>
                                          </p:val>
                                        </p:tav>
                                        <p:tav tm="100000">
                                          <p:val>
                                            <p:strVal val="ppt_h"/>
                                          </p:val>
                                        </p:tav>
                                      </p:tavLst>
                                    </p:anim>
                                    <p:set>
                                      <p:cBhvr>
                                        <p:cTn id="99" dur="1" fill="hold">
                                          <p:stCondLst>
                                            <p:cond delay="499"/>
                                          </p:stCondLst>
                                        </p:cTn>
                                        <p:tgtEl>
                                          <p:spTgt spid="359449"/>
                                        </p:tgtEl>
                                        <p:attrNameLst>
                                          <p:attrName>style.visibility</p:attrName>
                                        </p:attrNameLst>
                                      </p:cBhvr>
                                      <p:to>
                                        <p:strVal val="hidden"/>
                                      </p:to>
                                    </p:set>
                                  </p:childTnLst>
                                </p:cTn>
                              </p:par>
                              <p:par>
                                <p:cTn id="100" presetID="55" presetClass="exit" presetSubtype="0" fill="hold" grpId="1" nodeType="withEffect">
                                  <p:stCondLst>
                                    <p:cond delay="0"/>
                                  </p:stCondLst>
                                  <p:childTnLst>
                                    <p:anim calcmode="lin" valueType="num">
                                      <p:cBhvr>
                                        <p:cTn id="101" dur="1000"/>
                                        <p:tgtEl>
                                          <p:spTgt spid="359450"/>
                                        </p:tgtEl>
                                        <p:attrNameLst>
                                          <p:attrName>ppt_w</p:attrName>
                                        </p:attrNameLst>
                                      </p:cBhvr>
                                      <p:tavLst>
                                        <p:tav tm="0">
                                          <p:val>
                                            <p:strVal val="ppt_w"/>
                                          </p:val>
                                        </p:tav>
                                        <p:tav tm="100000">
                                          <p:val>
                                            <p:strVal val="ppt_w*0.70"/>
                                          </p:val>
                                        </p:tav>
                                      </p:tavLst>
                                    </p:anim>
                                    <p:anim calcmode="lin" valueType="num">
                                      <p:cBhvr>
                                        <p:cTn id="102" dur="1000"/>
                                        <p:tgtEl>
                                          <p:spTgt spid="359450"/>
                                        </p:tgtEl>
                                        <p:attrNameLst>
                                          <p:attrName>ppt_h</p:attrName>
                                        </p:attrNameLst>
                                      </p:cBhvr>
                                      <p:tavLst>
                                        <p:tav tm="0">
                                          <p:val>
                                            <p:strVal val="ppt_h"/>
                                          </p:val>
                                        </p:tav>
                                        <p:tav tm="100000">
                                          <p:val>
                                            <p:strVal val="ppt_h"/>
                                          </p:val>
                                        </p:tav>
                                      </p:tavLst>
                                    </p:anim>
                                    <p:animEffect transition="out" filter="fade">
                                      <p:cBhvr>
                                        <p:cTn id="103" dur="1000"/>
                                        <p:tgtEl>
                                          <p:spTgt spid="359450"/>
                                        </p:tgtEl>
                                      </p:cBhvr>
                                    </p:animEffect>
                                    <p:set>
                                      <p:cBhvr>
                                        <p:cTn id="104" dur="1" fill="hold">
                                          <p:stCondLst>
                                            <p:cond delay="999"/>
                                          </p:stCondLst>
                                        </p:cTn>
                                        <p:tgtEl>
                                          <p:spTgt spid="359450"/>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359459"/>
                                        </p:tgtEl>
                                        <p:attrNameLst>
                                          <p:attrName>style.visibility</p:attrName>
                                        </p:attrNameLst>
                                      </p:cBhvr>
                                      <p:to>
                                        <p:strVal val="visible"/>
                                      </p:to>
                                    </p:set>
                                    <p:anim calcmode="lin" valueType="num">
                                      <p:cBhvr>
                                        <p:cTn id="109" dur="500" fill="hold"/>
                                        <p:tgtEl>
                                          <p:spTgt spid="359459"/>
                                        </p:tgtEl>
                                        <p:attrNameLst>
                                          <p:attrName>ppt_w</p:attrName>
                                        </p:attrNameLst>
                                      </p:cBhvr>
                                      <p:tavLst>
                                        <p:tav tm="0">
                                          <p:val>
                                            <p:fltVal val="0"/>
                                          </p:val>
                                        </p:tav>
                                        <p:tav tm="100000">
                                          <p:val>
                                            <p:strVal val="#ppt_w"/>
                                          </p:val>
                                        </p:tav>
                                      </p:tavLst>
                                    </p:anim>
                                    <p:anim calcmode="lin" valueType="num">
                                      <p:cBhvr>
                                        <p:cTn id="110" dur="500" fill="hold"/>
                                        <p:tgtEl>
                                          <p:spTgt spid="359459"/>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59460"/>
                                        </p:tgtEl>
                                        <p:attrNameLst>
                                          <p:attrName>style.visibility</p:attrName>
                                        </p:attrNameLst>
                                      </p:cBhvr>
                                      <p:to>
                                        <p:strVal val="visible"/>
                                      </p:to>
                                    </p:set>
                                    <p:animEffect transition="in" filter="wipe(left)">
                                      <p:cBhvr>
                                        <p:cTn id="115" dur="500"/>
                                        <p:tgtEl>
                                          <p:spTgt spid="359460"/>
                                        </p:tgtEl>
                                      </p:cBhvr>
                                    </p:animEffect>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359461"/>
                                        </p:tgtEl>
                                        <p:attrNameLst>
                                          <p:attrName>style.visibility</p:attrName>
                                        </p:attrNameLst>
                                      </p:cBhvr>
                                      <p:to>
                                        <p:strVal val="visible"/>
                                      </p:to>
                                    </p:set>
                                    <p:animEffect transition="in" filter="fade">
                                      <p:cBhvr>
                                        <p:cTn id="119" dur="1000"/>
                                        <p:tgtEl>
                                          <p:spTgt spid="359461"/>
                                        </p:tgtEl>
                                      </p:cBhvr>
                                    </p:animEffect>
                                    <p:anim calcmode="lin" valueType="num">
                                      <p:cBhvr>
                                        <p:cTn id="120" dur="1000" fill="hold"/>
                                        <p:tgtEl>
                                          <p:spTgt spid="359461"/>
                                        </p:tgtEl>
                                        <p:attrNameLst>
                                          <p:attrName>ppt_x</p:attrName>
                                        </p:attrNameLst>
                                      </p:cBhvr>
                                      <p:tavLst>
                                        <p:tav tm="0">
                                          <p:val>
                                            <p:strVal val="#ppt_x"/>
                                          </p:val>
                                        </p:tav>
                                        <p:tav tm="100000">
                                          <p:val>
                                            <p:strVal val="#ppt_x"/>
                                          </p:val>
                                        </p:tav>
                                      </p:tavLst>
                                    </p:anim>
                                    <p:anim calcmode="lin" valueType="num">
                                      <p:cBhvr>
                                        <p:cTn id="121" dur="1000" fill="hold"/>
                                        <p:tgtEl>
                                          <p:spTgt spid="35946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7" presetClass="entr" presetSubtype="10" fill="hold" nodeType="click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strVal val="#ppt_h"/>
                                          </p:val>
                                        </p:tav>
                                        <p:tav tm="100000">
                                          <p:val>
                                            <p:strVal val="#ppt_h"/>
                                          </p:val>
                                        </p:tav>
                                      </p:tavLst>
                                    </p:anim>
                                  </p:childTnLst>
                                </p:cTn>
                              </p:par>
                              <p:par>
                                <p:cTn id="128" presetID="9" presetClass="entr" presetSubtype="0" fill="hold" grpId="0" nodeType="withEffect">
                                  <p:stCondLst>
                                    <p:cond delay="0"/>
                                  </p:stCondLst>
                                  <p:childTnLst>
                                    <p:set>
                                      <p:cBhvr>
                                        <p:cTn id="129" dur="1" fill="hold">
                                          <p:stCondLst>
                                            <p:cond delay="0"/>
                                          </p:stCondLst>
                                        </p:cTn>
                                        <p:tgtEl>
                                          <p:spTgt spid="359471"/>
                                        </p:tgtEl>
                                        <p:attrNameLst>
                                          <p:attrName>style.visibility</p:attrName>
                                        </p:attrNameLst>
                                      </p:cBhvr>
                                      <p:to>
                                        <p:strVal val="visible"/>
                                      </p:to>
                                    </p:set>
                                    <p:animEffect transition="in" filter="dissolve">
                                      <p:cBhvr>
                                        <p:cTn id="130" dur="500"/>
                                        <p:tgtEl>
                                          <p:spTgt spid="359471"/>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359472"/>
                                        </p:tgtEl>
                                        <p:attrNameLst>
                                          <p:attrName>style.visibility</p:attrName>
                                        </p:attrNameLst>
                                      </p:cBhvr>
                                      <p:to>
                                        <p:strVal val="visible"/>
                                      </p:to>
                                    </p:set>
                                    <p:animEffect transition="in" filter="fade">
                                      <p:cBhvr>
                                        <p:cTn id="135" dur="1000"/>
                                        <p:tgtEl>
                                          <p:spTgt spid="359472"/>
                                        </p:tgtEl>
                                      </p:cBhvr>
                                    </p:animEffect>
                                    <p:anim calcmode="lin" valueType="num">
                                      <p:cBhvr>
                                        <p:cTn id="136" dur="1000" fill="hold"/>
                                        <p:tgtEl>
                                          <p:spTgt spid="359472"/>
                                        </p:tgtEl>
                                        <p:attrNameLst>
                                          <p:attrName>ppt_x</p:attrName>
                                        </p:attrNameLst>
                                      </p:cBhvr>
                                      <p:tavLst>
                                        <p:tav tm="0">
                                          <p:val>
                                            <p:strVal val="#ppt_x"/>
                                          </p:val>
                                        </p:tav>
                                        <p:tav tm="100000">
                                          <p:val>
                                            <p:strVal val="#ppt_x"/>
                                          </p:val>
                                        </p:tav>
                                      </p:tavLst>
                                    </p:anim>
                                    <p:anim calcmode="lin" valueType="num">
                                      <p:cBhvr>
                                        <p:cTn id="137" dur="1000" fill="hold"/>
                                        <p:tgtEl>
                                          <p:spTgt spid="359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42" grpId="0"/>
      <p:bldP spid="359440" grpId="0"/>
      <p:bldP spid="359440" grpId="1"/>
      <p:bldP spid="359443" grpId="0"/>
      <p:bldP spid="359444" grpId="0"/>
      <p:bldP spid="359445" grpId="0"/>
      <p:bldP spid="359446" grpId="0"/>
      <p:bldP spid="359449" grpId="0"/>
      <p:bldP spid="359449" grpId="1"/>
      <p:bldP spid="359450" grpId="0"/>
      <p:bldP spid="359450" grpId="1"/>
      <p:bldP spid="359451" grpId="0" animBg="1"/>
      <p:bldP spid="359452" grpId="0"/>
      <p:bldP spid="359452" grpId="1"/>
      <p:bldP spid="359457" grpId="0"/>
      <p:bldP spid="359457" grpId="1"/>
      <p:bldP spid="359459" grpId="0"/>
      <p:bldP spid="359460" grpId="0"/>
      <p:bldP spid="359461" grpId="0"/>
      <p:bldP spid="359471" grpId="0"/>
      <p:bldP spid="35947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622550" y="2260600"/>
            <a:ext cx="1609725" cy="3378200"/>
          </a:xfrm>
          <a:prstGeom prst="rect">
            <a:avLst/>
          </a:prstGeom>
          <a:noFill/>
          <a:ln w="9525">
            <a:noFill/>
            <a:miter lim="800000"/>
            <a:headEnd/>
            <a:tailEnd/>
          </a:ln>
        </p:spPr>
        <p:txBody>
          <a:bodyPr wrap="none">
            <a:spAutoFit/>
          </a:bodyPr>
          <a:lstStyle/>
          <a:p>
            <a:r>
              <a:rPr lang="en-US" sz="2400">
                <a:latin typeface="Arial" charset="0"/>
              </a:rPr>
              <a:t>phosphate</a:t>
            </a:r>
            <a:endParaRPr lang="en-US" sz="2400">
              <a:solidFill>
                <a:schemeClr val="accent2"/>
              </a:solidFill>
              <a:latin typeface="Arial" charset="0"/>
            </a:endParaRPr>
          </a:p>
          <a:p>
            <a:endParaRPr lang="en-US" sz="2400">
              <a:latin typeface="Arial" charset="0"/>
            </a:endParaRPr>
          </a:p>
          <a:p>
            <a:r>
              <a:rPr lang="en-US" sz="2400">
                <a:latin typeface="Arial" charset="0"/>
              </a:rPr>
              <a:t>sulfate</a:t>
            </a:r>
            <a:endParaRPr lang="en-US" sz="2400">
              <a:solidFill>
                <a:schemeClr val="accent2"/>
              </a:solidFill>
              <a:latin typeface="Arial" charset="0"/>
            </a:endParaRPr>
          </a:p>
          <a:p>
            <a:endParaRPr lang="en-US" sz="2400">
              <a:latin typeface="Arial" charset="0"/>
            </a:endParaRPr>
          </a:p>
          <a:p>
            <a:r>
              <a:rPr lang="en-US" sz="2400">
                <a:latin typeface="Arial" charset="0"/>
              </a:rPr>
              <a:t>carbonate</a:t>
            </a:r>
            <a:endParaRPr lang="en-US" sz="2400">
              <a:solidFill>
                <a:schemeClr val="accent2"/>
              </a:solidFill>
              <a:latin typeface="Arial" charset="0"/>
            </a:endParaRPr>
          </a:p>
          <a:p>
            <a:endParaRPr lang="en-US" sz="2400">
              <a:latin typeface="Arial" charset="0"/>
            </a:endParaRPr>
          </a:p>
          <a:p>
            <a:r>
              <a:rPr lang="en-US" sz="2400">
                <a:latin typeface="Arial" charset="0"/>
              </a:rPr>
              <a:t>chlorate</a:t>
            </a:r>
            <a:endParaRPr lang="en-US" sz="2400">
              <a:solidFill>
                <a:schemeClr val="accent2"/>
              </a:solidFill>
              <a:latin typeface="Arial" charset="0"/>
            </a:endParaRPr>
          </a:p>
          <a:p>
            <a:endParaRPr lang="en-US" sz="2400">
              <a:latin typeface="Arial" charset="0"/>
            </a:endParaRPr>
          </a:p>
          <a:p>
            <a:r>
              <a:rPr lang="en-US" sz="2400">
                <a:latin typeface="Arial" charset="0"/>
              </a:rPr>
              <a:t>nitrate</a:t>
            </a:r>
            <a:endParaRPr lang="en-US" sz="2400">
              <a:solidFill>
                <a:schemeClr val="accent2"/>
              </a:solidFill>
              <a:latin typeface="Arial" charset="0"/>
            </a:endParaRPr>
          </a:p>
        </p:txBody>
      </p:sp>
      <p:sp>
        <p:nvSpPr>
          <p:cNvPr id="99331" name="Rectangle 3"/>
          <p:cNvSpPr>
            <a:spLocks noGrp="1" noChangeArrowheads="1"/>
          </p:cNvSpPr>
          <p:nvPr>
            <p:ph type="title"/>
          </p:nvPr>
        </p:nvSpPr>
        <p:spPr/>
        <p:txBody>
          <a:bodyPr/>
          <a:lstStyle/>
          <a:p>
            <a:pPr eaLnBrk="1" hangingPunct="1"/>
            <a:r>
              <a:rPr lang="en-US" smtClean="0"/>
              <a:t>Polyatomic Ions - Memorize</a:t>
            </a:r>
          </a:p>
        </p:txBody>
      </p:sp>
      <p:sp>
        <p:nvSpPr>
          <p:cNvPr id="108548" name="Text Box 4"/>
          <p:cNvSpPr txBox="1">
            <a:spLocks noChangeArrowheads="1"/>
          </p:cNvSpPr>
          <p:nvPr/>
        </p:nvSpPr>
        <p:spPr bwMode="auto">
          <a:xfrm>
            <a:off x="2641600" y="2260600"/>
            <a:ext cx="1778000" cy="3378200"/>
          </a:xfrm>
          <a:prstGeom prst="rect">
            <a:avLst/>
          </a:prstGeom>
          <a:solidFill>
            <a:schemeClr val="bg1"/>
          </a:solidFill>
          <a:ln w="9525">
            <a:noFill/>
            <a:miter lim="800000"/>
            <a:headEnd/>
            <a:tailEnd/>
          </a:ln>
        </p:spPr>
        <p:txBody>
          <a:bodyPr wrap="none">
            <a:spAutoFit/>
          </a:bodyPr>
          <a:lstStyle/>
          <a:p>
            <a:r>
              <a:rPr lang="en-US" sz="2400">
                <a:latin typeface="Arial" charset="0"/>
              </a:rPr>
              <a:t>phosph</a:t>
            </a:r>
            <a:r>
              <a:rPr lang="en-US" sz="2400">
                <a:solidFill>
                  <a:schemeClr val="accent2"/>
                </a:solidFill>
                <a:latin typeface="Arial" charset="0"/>
              </a:rPr>
              <a:t>ATE</a:t>
            </a:r>
          </a:p>
          <a:p>
            <a:endParaRPr lang="en-US" sz="2400">
              <a:latin typeface="Arial" charset="0"/>
            </a:endParaRPr>
          </a:p>
          <a:p>
            <a:r>
              <a:rPr lang="en-US" sz="2400">
                <a:latin typeface="Arial" charset="0"/>
              </a:rPr>
              <a:t>sulf</a:t>
            </a:r>
            <a:r>
              <a:rPr lang="en-US" sz="2400">
                <a:solidFill>
                  <a:schemeClr val="accent2"/>
                </a:solidFill>
                <a:latin typeface="Arial" charset="0"/>
              </a:rPr>
              <a:t>ATE</a:t>
            </a:r>
          </a:p>
          <a:p>
            <a:endParaRPr lang="en-US" sz="2400">
              <a:latin typeface="Arial" charset="0"/>
            </a:endParaRPr>
          </a:p>
          <a:p>
            <a:r>
              <a:rPr lang="en-US" sz="2400">
                <a:latin typeface="Arial" charset="0"/>
              </a:rPr>
              <a:t>carbon</a:t>
            </a:r>
            <a:r>
              <a:rPr lang="en-US" sz="2400">
                <a:solidFill>
                  <a:schemeClr val="accent2"/>
                </a:solidFill>
                <a:latin typeface="Arial" charset="0"/>
              </a:rPr>
              <a:t>ATE</a:t>
            </a:r>
          </a:p>
          <a:p>
            <a:endParaRPr lang="en-US" sz="2400">
              <a:latin typeface="Arial" charset="0"/>
            </a:endParaRPr>
          </a:p>
          <a:p>
            <a:r>
              <a:rPr lang="en-US" sz="2400">
                <a:latin typeface="Arial" charset="0"/>
              </a:rPr>
              <a:t>chlor</a:t>
            </a:r>
            <a:r>
              <a:rPr lang="en-US" sz="2400">
                <a:solidFill>
                  <a:schemeClr val="accent2"/>
                </a:solidFill>
                <a:latin typeface="Arial" charset="0"/>
              </a:rPr>
              <a:t>ATE</a:t>
            </a:r>
          </a:p>
          <a:p>
            <a:endParaRPr lang="en-US" sz="2400">
              <a:latin typeface="Arial" charset="0"/>
            </a:endParaRPr>
          </a:p>
          <a:p>
            <a:r>
              <a:rPr lang="en-US" sz="2400">
                <a:latin typeface="Arial" charset="0"/>
              </a:rPr>
              <a:t>nitr</a:t>
            </a:r>
            <a:r>
              <a:rPr lang="en-US" sz="2400">
                <a:solidFill>
                  <a:schemeClr val="accent2"/>
                </a:solidFill>
                <a:latin typeface="Arial" charset="0"/>
              </a:rPr>
              <a:t>ATE</a:t>
            </a:r>
          </a:p>
        </p:txBody>
      </p:sp>
      <p:sp>
        <p:nvSpPr>
          <p:cNvPr id="99333" name="Text Box 5"/>
          <p:cNvSpPr txBox="1">
            <a:spLocks noChangeArrowheads="1"/>
          </p:cNvSpPr>
          <p:nvPr/>
        </p:nvSpPr>
        <p:spPr bwMode="auto">
          <a:xfrm>
            <a:off x="641350" y="2251075"/>
            <a:ext cx="2105025" cy="3378200"/>
          </a:xfrm>
          <a:prstGeom prst="rect">
            <a:avLst/>
          </a:prstGeom>
          <a:noFill/>
          <a:ln w="9525">
            <a:noFill/>
            <a:miter lim="800000"/>
            <a:headEnd/>
            <a:tailEnd/>
          </a:ln>
        </p:spPr>
        <p:txBody>
          <a:bodyPr wrap="none">
            <a:spAutoFit/>
          </a:bodyPr>
          <a:lstStyle/>
          <a:p>
            <a:r>
              <a:rPr lang="en-US" sz="2400">
                <a:latin typeface="Arial" charset="0"/>
              </a:rPr>
              <a:t>PO</a:t>
            </a:r>
            <a:r>
              <a:rPr lang="en-US" sz="2400" baseline="-25000">
                <a:latin typeface="Arial" charset="0"/>
              </a:rPr>
              <a:t>4</a:t>
            </a:r>
            <a:r>
              <a:rPr lang="en-US" sz="2400" baseline="30000">
                <a:latin typeface="Arial" charset="0"/>
              </a:rPr>
              <a:t>3-   ……………</a:t>
            </a:r>
            <a:endParaRPr lang="en-US" sz="2400">
              <a:latin typeface="Arial" charset="0"/>
            </a:endParaRPr>
          </a:p>
          <a:p>
            <a:endParaRPr lang="en-US" sz="2400">
              <a:latin typeface="Arial" charset="0"/>
            </a:endParaRPr>
          </a:p>
          <a:p>
            <a:r>
              <a:rPr lang="en-US" sz="2400">
                <a:latin typeface="Arial" charset="0"/>
              </a:rPr>
              <a:t>SO</a:t>
            </a:r>
            <a:r>
              <a:rPr lang="en-US" sz="2400" baseline="-25000">
                <a:latin typeface="Arial" charset="0"/>
              </a:rPr>
              <a:t>4</a:t>
            </a:r>
            <a:r>
              <a:rPr lang="en-US" sz="2400" baseline="30000">
                <a:latin typeface="Arial" charset="0"/>
              </a:rPr>
              <a:t>2-   ……………</a:t>
            </a:r>
            <a:endParaRPr lang="en-US" sz="2400">
              <a:latin typeface="Arial" charset="0"/>
            </a:endParaRPr>
          </a:p>
          <a:p>
            <a:endParaRPr lang="en-US" sz="2400">
              <a:latin typeface="Arial" charset="0"/>
            </a:endParaRPr>
          </a:p>
          <a:p>
            <a:r>
              <a:rPr lang="en-US" sz="2400">
                <a:latin typeface="Arial" charset="0"/>
              </a:rPr>
              <a:t>CO</a:t>
            </a:r>
            <a:r>
              <a:rPr lang="en-US" sz="2400" baseline="-25000">
                <a:latin typeface="Arial" charset="0"/>
              </a:rPr>
              <a:t>3</a:t>
            </a:r>
            <a:r>
              <a:rPr lang="en-US" sz="2400" baseline="30000">
                <a:latin typeface="Arial" charset="0"/>
              </a:rPr>
              <a:t>2-   …………..</a:t>
            </a:r>
            <a:endParaRPr lang="en-US" sz="2400">
              <a:latin typeface="Arial" charset="0"/>
            </a:endParaRPr>
          </a:p>
          <a:p>
            <a:endParaRPr lang="en-US" sz="2400">
              <a:latin typeface="Arial" charset="0"/>
            </a:endParaRPr>
          </a:p>
          <a:p>
            <a:r>
              <a:rPr lang="en-US" sz="2400">
                <a:latin typeface="Arial" charset="0"/>
              </a:rPr>
              <a:t>ClO</a:t>
            </a:r>
            <a:r>
              <a:rPr lang="en-US" sz="2400" baseline="-25000">
                <a:latin typeface="Arial" charset="0"/>
              </a:rPr>
              <a:t>3</a:t>
            </a:r>
            <a:r>
              <a:rPr lang="en-US" sz="2400" baseline="30000">
                <a:latin typeface="Arial" charset="0"/>
              </a:rPr>
              <a:t>1-   …………..</a:t>
            </a:r>
            <a:endParaRPr lang="en-US" sz="2400">
              <a:latin typeface="Arial" charset="0"/>
            </a:endParaRPr>
          </a:p>
          <a:p>
            <a:endParaRPr lang="en-US" sz="2400">
              <a:latin typeface="Arial" charset="0"/>
            </a:endParaRPr>
          </a:p>
          <a:p>
            <a:r>
              <a:rPr lang="en-US" sz="2400">
                <a:latin typeface="Arial" charset="0"/>
              </a:rPr>
              <a:t>NO</a:t>
            </a:r>
            <a:r>
              <a:rPr lang="en-US" sz="2400" baseline="-25000">
                <a:latin typeface="Arial" charset="0"/>
              </a:rPr>
              <a:t>3</a:t>
            </a:r>
            <a:r>
              <a:rPr lang="en-US" sz="2400" baseline="30000">
                <a:latin typeface="Arial" charset="0"/>
              </a:rPr>
              <a:t>1-   ………..….</a:t>
            </a:r>
          </a:p>
        </p:txBody>
      </p:sp>
      <p:sp>
        <p:nvSpPr>
          <p:cNvPr id="99334" name="Text Box 6"/>
          <p:cNvSpPr txBox="1">
            <a:spLocks noChangeArrowheads="1"/>
          </p:cNvSpPr>
          <p:nvPr/>
        </p:nvSpPr>
        <p:spPr bwMode="auto">
          <a:xfrm>
            <a:off x="3352800" y="1173163"/>
            <a:ext cx="2711450" cy="579437"/>
          </a:xfrm>
          <a:prstGeom prst="rect">
            <a:avLst/>
          </a:prstGeom>
          <a:noFill/>
          <a:ln w="9525">
            <a:noFill/>
            <a:miter lim="800000"/>
            <a:headEnd/>
            <a:tailEnd/>
          </a:ln>
        </p:spPr>
        <p:txBody>
          <a:bodyPr wrap="none">
            <a:spAutoFit/>
          </a:bodyPr>
          <a:lstStyle/>
          <a:p>
            <a:r>
              <a:rPr lang="en-US" sz="3200">
                <a:latin typeface="Arial" charset="0"/>
              </a:rPr>
              <a:t>Eight “-</a:t>
            </a:r>
            <a:r>
              <a:rPr lang="en-US" sz="3200">
                <a:solidFill>
                  <a:schemeClr val="accent2"/>
                </a:solidFill>
                <a:latin typeface="Arial" charset="0"/>
              </a:rPr>
              <a:t>ATE</a:t>
            </a:r>
            <a:r>
              <a:rPr lang="en-US" sz="3200">
                <a:latin typeface="Arial" charset="0"/>
              </a:rPr>
              <a:t>’s”</a:t>
            </a:r>
          </a:p>
        </p:txBody>
      </p:sp>
      <p:sp>
        <p:nvSpPr>
          <p:cNvPr id="108551" name="Text Box 7"/>
          <p:cNvSpPr txBox="1">
            <a:spLocks noChangeArrowheads="1"/>
          </p:cNvSpPr>
          <p:nvPr/>
        </p:nvSpPr>
        <p:spPr bwMode="auto">
          <a:xfrm>
            <a:off x="5751513" y="2743200"/>
            <a:ext cx="2024062" cy="519113"/>
          </a:xfrm>
          <a:prstGeom prst="rect">
            <a:avLst/>
          </a:prstGeom>
          <a:noFill/>
          <a:ln w="9525">
            <a:noFill/>
            <a:miter lim="800000"/>
            <a:headEnd/>
            <a:tailEnd/>
          </a:ln>
        </p:spPr>
        <p:txBody>
          <a:bodyPr wrap="none">
            <a:spAutoFit/>
          </a:bodyPr>
          <a:lstStyle/>
          <a:p>
            <a:r>
              <a:rPr lang="en-US" sz="2800">
                <a:latin typeface="Arial" charset="0"/>
              </a:rPr>
              <a:t>Exceptions:</a:t>
            </a:r>
          </a:p>
        </p:txBody>
      </p:sp>
      <p:grpSp>
        <p:nvGrpSpPr>
          <p:cNvPr id="2" name="Group 8"/>
          <p:cNvGrpSpPr>
            <a:grpSpLocks/>
          </p:cNvGrpSpPr>
          <p:nvPr/>
        </p:nvGrpSpPr>
        <p:grpSpPr bwMode="auto">
          <a:xfrm>
            <a:off x="4953000" y="3454400"/>
            <a:ext cx="3694113" cy="1927225"/>
            <a:chOff x="3120" y="2176"/>
            <a:chExt cx="2327" cy="1214"/>
          </a:xfrm>
        </p:grpSpPr>
        <p:sp>
          <p:nvSpPr>
            <p:cNvPr id="99337" name="Text Box 9"/>
            <p:cNvSpPr txBox="1">
              <a:spLocks noChangeArrowheads="1"/>
            </p:cNvSpPr>
            <p:nvPr/>
          </p:nvSpPr>
          <p:spPr bwMode="auto">
            <a:xfrm>
              <a:off x="4380" y="2182"/>
              <a:ext cx="1067" cy="1208"/>
            </a:xfrm>
            <a:prstGeom prst="rect">
              <a:avLst/>
            </a:prstGeom>
            <a:noFill/>
            <a:ln w="9525">
              <a:noFill/>
              <a:miter lim="800000"/>
              <a:headEnd/>
              <a:tailEnd/>
            </a:ln>
          </p:spPr>
          <p:txBody>
            <a:bodyPr wrap="none">
              <a:spAutoFit/>
            </a:bodyPr>
            <a:lstStyle/>
            <a:p>
              <a:r>
                <a:rPr lang="en-US" sz="2400">
                  <a:latin typeface="Arial" charset="0"/>
                </a:rPr>
                <a:t>ammonium</a:t>
              </a:r>
              <a:endParaRPr lang="en-US" sz="2400">
                <a:solidFill>
                  <a:schemeClr val="accent2"/>
                </a:solidFill>
                <a:latin typeface="Arial" charset="0"/>
              </a:endParaRPr>
            </a:p>
            <a:p>
              <a:endParaRPr lang="en-US" sz="2400">
                <a:latin typeface="Arial" charset="0"/>
              </a:endParaRPr>
            </a:p>
            <a:p>
              <a:r>
                <a:rPr lang="en-US" sz="2400">
                  <a:latin typeface="Arial" charset="0"/>
                </a:rPr>
                <a:t>hydrox</a:t>
              </a:r>
              <a:r>
                <a:rPr lang="en-US" sz="2400">
                  <a:solidFill>
                    <a:schemeClr val="accent2"/>
                  </a:solidFill>
                  <a:latin typeface="Arial" charset="0"/>
                </a:rPr>
                <a:t>ide</a:t>
              </a:r>
            </a:p>
            <a:p>
              <a:endParaRPr lang="en-US" sz="2400">
                <a:latin typeface="Arial" charset="0"/>
              </a:endParaRPr>
            </a:p>
            <a:p>
              <a:r>
                <a:rPr lang="en-US" sz="2400">
                  <a:latin typeface="Arial" charset="0"/>
                </a:rPr>
                <a:t>cyan</a:t>
              </a:r>
              <a:r>
                <a:rPr lang="en-US" sz="2400">
                  <a:solidFill>
                    <a:schemeClr val="accent2"/>
                  </a:solidFill>
                  <a:latin typeface="Arial" charset="0"/>
                </a:rPr>
                <a:t>ide</a:t>
              </a:r>
              <a:endParaRPr lang="en-US" sz="2400">
                <a:latin typeface="Arial" charset="0"/>
              </a:endParaRPr>
            </a:p>
          </p:txBody>
        </p:sp>
        <p:sp>
          <p:nvSpPr>
            <p:cNvPr id="99338" name="Text Box 10"/>
            <p:cNvSpPr txBox="1">
              <a:spLocks noChangeArrowheads="1"/>
            </p:cNvSpPr>
            <p:nvPr/>
          </p:nvSpPr>
          <p:spPr bwMode="auto">
            <a:xfrm>
              <a:off x="3120" y="2176"/>
              <a:ext cx="1359" cy="1208"/>
            </a:xfrm>
            <a:prstGeom prst="rect">
              <a:avLst/>
            </a:prstGeom>
            <a:noFill/>
            <a:ln w="9525">
              <a:noFill/>
              <a:miter lim="800000"/>
              <a:headEnd/>
              <a:tailEnd/>
            </a:ln>
          </p:spPr>
          <p:txBody>
            <a:bodyPr wrap="none">
              <a:spAutoFit/>
            </a:bodyPr>
            <a:lstStyle/>
            <a:p>
              <a:r>
                <a:rPr lang="en-US" sz="2400">
                  <a:latin typeface="Arial" charset="0"/>
                </a:rPr>
                <a:t>NH</a:t>
              </a:r>
              <a:r>
                <a:rPr lang="en-US" sz="2400" baseline="-25000">
                  <a:latin typeface="Arial" charset="0"/>
                </a:rPr>
                <a:t>4</a:t>
              </a:r>
              <a:r>
                <a:rPr lang="en-US" sz="2400" baseline="30000">
                  <a:latin typeface="Arial" charset="0"/>
                </a:rPr>
                <a:t>1+   ……………</a:t>
              </a:r>
              <a:endParaRPr lang="en-US" sz="2400">
                <a:latin typeface="Arial" charset="0"/>
              </a:endParaRPr>
            </a:p>
            <a:p>
              <a:endParaRPr lang="en-US" sz="2400">
                <a:latin typeface="Arial" charset="0"/>
              </a:endParaRPr>
            </a:p>
            <a:p>
              <a:r>
                <a:rPr lang="en-US" sz="2400">
                  <a:latin typeface="Arial" charset="0"/>
                </a:rPr>
                <a:t>OH</a:t>
              </a:r>
              <a:r>
                <a:rPr lang="en-US" sz="2400" baseline="30000">
                  <a:latin typeface="Arial" charset="0"/>
                </a:rPr>
                <a:t>1-   ……………</a:t>
              </a:r>
              <a:endParaRPr lang="en-US" sz="2400">
                <a:latin typeface="Arial" charset="0"/>
              </a:endParaRPr>
            </a:p>
            <a:p>
              <a:endParaRPr lang="en-US" sz="2400">
                <a:latin typeface="Arial" charset="0"/>
              </a:endParaRPr>
            </a:p>
            <a:p>
              <a:r>
                <a:rPr lang="en-US" sz="2400">
                  <a:latin typeface="Arial" charset="0"/>
                </a:rPr>
                <a:t>CN</a:t>
              </a:r>
              <a:r>
                <a:rPr lang="en-US" sz="2400" baseline="30000">
                  <a:latin typeface="Arial" charset="0"/>
                </a:rPr>
                <a:t>1-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8548"/>
                                        </p:tgtEl>
                                      </p:cBhvr>
                                    </p:animEffect>
                                    <p:set>
                                      <p:cBhvr>
                                        <p:cTn id="7" dur="1" fill="hold">
                                          <p:stCondLst>
                                            <p:cond delay="1999"/>
                                          </p:stCondLst>
                                        </p:cTn>
                                        <p:tgtEl>
                                          <p:spTgt spid="1085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1"/>
                                        </p:tgtEl>
                                        <p:attrNameLst>
                                          <p:attrName>style.visibility</p:attrName>
                                        </p:attrNameLst>
                                      </p:cBhvr>
                                      <p:to>
                                        <p:strVal val="visible"/>
                                      </p:to>
                                    </p:set>
                                    <p:animEffect transition="in" filter="dissolve">
                                      <p:cBhvr>
                                        <p:cTn id="12" dur="500"/>
                                        <p:tgtEl>
                                          <p:spTgt spid="108551"/>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strVal val="#ppt_w*0.05"/>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anim calcmode="lin" valueType="num">
                                      <p:cBhvr>
                                        <p:cTn id="19" dur="500" fill="hold"/>
                                        <p:tgtEl>
                                          <p:spTgt spid="2"/>
                                        </p:tgtEl>
                                        <p:attrNameLst>
                                          <p:attrName>ppt_x</p:attrName>
                                        </p:attrNameLst>
                                      </p:cBhvr>
                                      <p:tavLst>
                                        <p:tav tm="0">
                                          <p:val>
                                            <p:strVal val="#ppt_x-.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5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Grp="1" noChangeArrowheads="1"/>
          </p:cNvSpPr>
          <p:nvPr>
            <p:ph type="title"/>
          </p:nvPr>
        </p:nvSpPr>
        <p:spPr/>
        <p:txBody>
          <a:bodyPr/>
          <a:lstStyle/>
          <a:p>
            <a:pPr eaLnBrk="1" hangingPunct="1"/>
            <a:r>
              <a:rPr lang="en-US" sz="4000" smtClean="0"/>
              <a:t>Pattern to Memorizing Nomenclature</a:t>
            </a:r>
          </a:p>
        </p:txBody>
      </p:sp>
      <p:sp>
        <p:nvSpPr>
          <p:cNvPr id="100355" name="Text Box 5"/>
          <p:cNvSpPr txBox="1">
            <a:spLocks noChangeArrowheads="1"/>
          </p:cNvSpPr>
          <p:nvPr/>
        </p:nvSpPr>
        <p:spPr bwMode="auto">
          <a:xfrm>
            <a:off x="2193925" y="1670050"/>
            <a:ext cx="860425" cy="701675"/>
          </a:xfrm>
          <a:prstGeom prst="rect">
            <a:avLst/>
          </a:prstGeom>
          <a:noFill/>
          <a:ln w="9525">
            <a:noFill/>
            <a:miter lim="800000"/>
            <a:headEnd/>
            <a:tailEnd/>
          </a:ln>
        </p:spPr>
        <p:txBody>
          <a:bodyPr wrap="none">
            <a:spAutoFit/>
          </a:bodyPr>
          <a:lstStyle/>
          <a:p>
            <a:r>
              <a:rPr lang="en-US" sz="4000">
                <a:latin typeface="Arial" charset="0"/>
              </a:rPr>
              <a:t>XY</a:t>
            </a:r>
          </a:p>
        </p:txBody>
      </p:sp>
      <p:sp>
        <p:nvSpPr>
          <p:cNvPr id="100356" name="Text Box 6"/>
          <p:cNvSpPr txBox="1">
            <a:spLocks noChangeArrowheads="1"/>
          </p:cNvSpPr>
          <p:nvPr/>
        </p:nvSpPr>
        <p:spPr bwMode="auto">
          <a:xfrm>
            <a:off x="3117850" y="2411413"/>
            <a:ext cx="776288" cy="396875"/>
          </a:xfrm>
          <a:prstGeom prst="rect">
            <a:avLst/>
          </a:prstGeom>
          <a:noFill/>
          <a:ln w="9525">
            <a:noFill/>
            <a:miter lim="800000"/>
            <a:headEnd/>
            <a:tailEnd/>
          </a:ln>
        </p:spPr>
        <p:txBody>
          <a:bodyPr wrap="none">
            <a:spAutoFit/>
          </a:bodyPr>
          <a:lstStyle/>
          <a:p>
            <a:r>
              <a:rPr lang="en-US">
                <a:latin typeface="Arial" charset="0"/>
              </a:rPr>
              <a:t>“-ide”</a:t>
            </a:r>
          </a:p>
        </p:txBody>
      </p:sp>
      <p:sp>
        <p:nvSpPr>
          <p:cNvPr id="100357" name="Freeform 8"/>
          <p:cNvSpPr>
            <a:spLocks/>
          </p:cNvSpPr>
          <p:nvPr/>
        </p:nvSpPr>
        <p:spPr bwMode="auto">
          <a:xfrm>
            <a:off x="2774950" y="2257425"/>
            <a:ext cx="330200" cy="352425"/>
          </a:xfrm>
          <a:custGeom>
            <a:avLst/>
            <a:gdLst>
              <a:gd name="T0" fmla="*/ 330200 w 208"/>
              <a:gd name="T1" fmla="*/ 352425 h 222"/>
              <a:gd name="T2" fmla="*/ 53975 w 208"/>
              <a:gd name="T3" fmla="*/ 228600 h 222"/>
              <a:gd name="T4" fmla="*/ 6350 w 208"/>
              <a:gd name="T5" fmla="*/ 0 h 222"/>
              <a:gd name="T6" fmla="*/ 0 60000 65536"/>
              <a:gd name="T7" fmla="*/ 0 60000 65536"/>
              <a:gd name="T8" fmla="*/ 0 60000 65536"/>
              <a:gd name="T9" fmla="*/ 0 w 208"/>
              <a:gd name="T10" fmla="*/ 0 h 222"/>
              <a:gd name="T11" fmla="*/ 208 w 208"/>
              <a:gd name="T12" fmla="*/ 222 h 222"/>
            </a:gdLst>
            <a:ahLst/>
            <a:cxnLst>
              <a:cxn ang="T6">
                <a:pos x="T0" y="T1"/>
              </a:cxn>
              <a:cxn ang="T7">
                <a:pos x="T2" y="T3"/>
              </a:cxn>
              <a:cxn ang="T8">
                <a:pos x="T4" y="T5"/>
              </a:cxn>
            </a:cxnLst>
            <a:rect l="T9" t="T10" r="T11" b="T12"/>
            <a:pathLst>
              <a:path w="208" h="222">
                <a:moveTo>
                  <a:pt x="208" y="222"/>
                </a:moveTo>
                <a:cubicBezTo>
                  <a:pt x="138" y="201"/>
                  <a:pt x="68" y="181"/>
                  <a:pt x="34" y="144"/>
                </a:cubicBezTo>
                <a:cubicBezTo>
                  <a:pt x="0" y="107"/>
                  <a:pt x="11" y="20"/>
                  <a:pt x="4" y="0"/>
                </a:cubicBezTo>
              </a:path>
            </a:pathLst>
          </a:custGeom>
          <a:noFill/>
          <a:ln w="9525">
            <a:solidFill>
              <a:schemeClr val="tx1"/>
            </a:solidFill>
            <a:round/>
            <a:headEnd/>
            <a:tailEnd type="stealth" w="med" len="med"/>
          </a:ln>
        </p:spPr>
        <p:txBody>
          <a:bodyPr/>
          <a:lstStyle/>
          <a:p>
            <a:endParaRPr lang="en-US"/>
          </a:p>
        </p:txBody>
      </p:sp>
      <p:sp>
        <p:nvSpPr>
          <p:cNvPr id="100358" name="Text Box 9"/>
          <p:cNvSpPr txBox="1">
            <a:spLocks noChangeArrowheads="1"/>
          </p:cNvSpPr>
          <p:nvPr/>
        </p:nvSpPr>
        <p:spPr bwMode="auto">
          <a:xfrm>
            <a:off x="2955925" y="4337050"/>
            <a:ext cx="1446213" cy="701675"/>
          </a:xfrm>
          <a:prstGeom prst="rect">
            <a:avLst/>
          </a:prstGeom>
          <a:noFill/>
          <a:ln w="9525">
            <a:noFill/>
            <a:miter lim="800000"/>
            <a:headEnd/>
            <a:tailEnd/>
          </a:ln>
        </p:spPr>
        <p:txBody>
          <a:bodyPr wrap="none">
            <a:spAutoFit/>
          </a:bodyPr>
          <a:lstStyle/>
          <a:p>
            <a:r>
              <a:rPr lang="en-US" sz="4000">
                <a:latin typeface="Arial" charset="0"/>
              </a:rPr>
              <a:t>XYO</a:t>
            </a:r>
            <a:r>
              <a:rPr lang="en-US" sz="4000" baseline="-25000">
                <a:latin typeface="Arial" charset="0"/>
              </a:rPr>
              <a:t>3</a:t>
            </a:r>
          </a:p>
        </p:txBody>
      </p:sp>
      <p:sp>
        <p:nvSpPr>
          <p:cNvPr id="100359" name="Text Box 10"/>
          <p:cNvSpPr txBox="1">
            <a:spLocks noChangeArrowheads="1"/>
          </p:cNvSpPr>
          <p:nvPr/>
        </p:nvSpPr>
        <p:spPr bwMode="auto">
          <a:xfrm>
            <a:off x="3841750" y="5078413"/>
            <a:ext cx="803275" cy="396875"/>
          </a:xfrm>
          <a:prstGeom prst="rect">
            <a:avLst/>
          </a:prstGeom>
          <a:noFill/>
          <a:ln w="9525">
            <a:noFill/>
            <a:miter lim="800000"/>
            <a:headEnd/>
            <a:tailEnd/>
          </a:ln>
        </p:spPr>
        <p:txBody>
          <a:bodyPr wrap="none">
            <a:spAutoFit/>
          </a:bodyPr>
          <a:lstStyle/>
          <a:p>
            <a:r>
              <a:rPr lang="en-US">
                <a:latin typeface="Arial" charset="0"/>
              </a:rPr>
              <a:t>“</a:t>
            </a:r>
            <a:r>
              <a:rPr lang="en-US">
                <a:solidFill>
                  <a:schemeClr val="accent2"/>
                </a:solidFill>
                <a:latin typeface="Arial" charset="0"/>
              </a:rPr>
              <a:t>-</a:t>
            </a:r>
            <a:r>
              <a:rPr lang="en-US" b="1">
                <a:solidFill>
                  <a:schemeClr val="accent2"/>
                </a:solidFill>
                <a:latin typeface="Arial" charset="0"/>
              </a:rPr>
              <a:t>ate</a:t>
            </a:r>
            <a:r>
              <a:rPr lang="en-US">
                <a:latin typeface="Arial" charset="0"/>
              </a:rPr>
              <a:t>”</a:t>
            </a:r>
          </a:p>
        </p:txBody>
      </p:sp>
      <p:sp>
        <p:nvSpPr>
          <p:cNvPr id="100360" name="Freeform 11"/>
          <p:cNvSpPr>
            <a:spLocks/>
          </p:cNvSpPr>
          <p:nvPr/>
        </p:nvSpPr>
        <p:spPr bwMode="auto">
          <a:xfrm>
            <a:off x="3536950" y="4924425"/>
            <a:ext cx="330200" cy="352425"/>
          </a:xfrm>
          <a:custGeom>
            <a:avLst/>
            <a:gdLst>
              <a:gd name="T0" fmla="*/ 330200 w 208"/>
              <a:gd name="T1" fmla="*/ 352425 h 222"/>
              <a:gd name="T2" fmla="*/ 53975 w 208"/>
              <a:gd name="T3" fmla="*/ 228600 h 222"/>
              <a:gd name="T4" fmla="*/ 6350 w 208"/>
              <a:gd name="T5" fmla="*/ 0 h 222"/>
              <a:gd name="T6" fmla="*/ 0 60000 65536"/>
              <a:gd name="T7" fmla="*/ 0 60000 65536"/>
              <a:gd name="T8" fmla="*/ 0 60000 65536"/>
              <a:gd name="T9" fmla="*/ 0 w 208"/>
              <a:gd name="T10" fmla="*/ 0 h 222"/>
              <a:gd name="T11" fmla="*/ 208 w 208"/>
              <a:gd name="T12" fmla="*/ 222 h 222"/>
            </a:gdLst>
            <a:ahLst/>
            <a:cxnLst>
              <a:cxn ang="T6">
                <a:pos x="T0" y="T1"/>
              </a:cxn>
              <a:cxn ang="T7">
                <a:pos x="T2" y="T3"/>
              </a:cxn>
              <a:cxn ang="T8">
                <a:pos x="T4" y="T5"/>
              </a:cxn>
            </a:cxnLst>
            <a:rect l="T9" t="T10" r="T11" b="T12"/>
            <a:pathLst>
              <a:path w="208" h="222">
                <a:moveTo>
                  <a:pt x="208" y="222"/>
                </a:moveTo>
                <a:cubicBezTo>
                  <a:pt x="138" y="201"/>
                  <a:pt x="68" y="181"/>
                  <a:pt x="34" y="144"/>
                </a:cubicBezTo>
                <a:cubicBezTo>
                  <a:pt x="0" y="107"/>
                  <a:pt x="11" y="20"/>
                  <a:pt x="4" y="0"/>
                </a:cubicBezTo>
              </a:path>
            </a:pathLst>
          </a:custGeom>
          <a:noFill/>
          <a:ln w="9525">
            <a:solidFill>
              <a:schemeClr val="tx1"/>
            </a:solidFill>
            <a:round/>
            <a:headEnd/>
            <a:tailEnd type="stealth" w="med" len="med"/>
          </a:ln>
        </p:spPr>
        <p:txBody>
          <a:bodyPr/>
          <a:lstStyle/>
          <a:p>
            <a:endParaRPr lang="en-US"/>
          </a:p>
        </p:txBody>
      </p:sp>
      <p:sp>
        <p:nvSpPr>
          <p:cNvPr id="100361" name="Text Box 12"/>
          <p:cNvSpPr txBox="1">
            <a:spLocks noChangeArrowheads="1"/>
          </p:cNvSpPr>
          <p:nvPr/>
        </p:nvSpPr>
        <p:spPr bwMode="auto">
          <a:xfrm>
            <a:off x="4737100" y="4337050"/>
            <a:ext cx="1446213" cy="701675"/>
          </a:xfrm>
          <a:prstGeom prst="rect">
            <a:avLst/>
          </a:prstGeom>
          <a:noFill/>
          <a:ln w="9525">
            <a:noFill/>
            <a:miter lim="800000"/>
            <a:headEnd/>
            <a:tailEnd/>
          </a:ln>
        </p:spPr>
        <p:txBody>
          <a:bodyPr wrap="none">
            <a:spAutoFit/>
          </a:bodyPr>
          <a:lstStyle/>
          <a:p>
            <a:r>
              <a:rPr lang="en-US" sz="4000">
                <a:latin typeface="Arial" charset="0"/>
              </a:rPr>
              <a:t>XYO</a:t>
            </a:r>
            <a:r>
              <a:rPr lang="en-US" sz="4000" baseline="-25000">
                <a:latin typeface="Arial" charset="0"/>
              </a:rPr>
              <a:t>2</a:t>
            </a:r>
          </a:p>
        </p:txBody>
      </p:sp>
      <p:sp>
        <p:nvSpPr>
          <p:cNvPr id="100362" name="Text Box 13"/>
          <p:cNvSpPr txBox="1">
            <a:spLocks noChangeArrowheads="1"/>
          </p:cNvSpPr>
          <p:nvPr/>
        </p:nvSpPr>
        <p:spPr bwMode="auto">
          <a:xfrm>
            <a:off x="5622925" y="5078413"/>
            <a:ext cx="731838" cy="396875"/>
          </a:xfrm>
          <a:prstGeom prst="rect">
            <a:avLst/>
          </a:prstGeom>
          <a:noFill/>
          <a:ln w="9525">
            <a:noFill/>
            <a:miter lim="800000"/>
            <a:headEnd/>
            <a:tailEnd/>
          </a:ln>
        </p:spPr>
        <p:txBody>
          <a:bodyPr wrap="none">
            <a:spAutoFit/>
          </a:bodyPr>
          <a:lstStyle/>
          <a:p>
            <a:r>
              <a:rPr lang="en-US">
                <a:latin typeface="Arial" charset="0"/>
              </a:rPr>
              <a:t>“</a:t>
            </a:r>
            <a:r>
              <a:rPr lang="en-US">
                <a:solidFill>
                  <a:schemeClr val="accent2"/>
                </a:solidFill>
                <a:latin typeface="Arial" charset="0"/>
              </a:rPr>
              <a:t>-</a:t>
            </a:r>
            <a:r>
              <a:rPr lang="en-US" b="1">
                <a:solidFill>
                  <a:schemeClr val="accent2"/>
                </a:solidFill>
                <a:latin typeface="Arial" charset="0"/>
              </a:rPr>
              <a:t>ite</a:t>
            </a:r>
            <a:r>
              <a:rPr lang="en-US">
                <a:latin typeface="Arial" charset="0"/>
              </a:rPr>
              <a:t>”</a:t>
            </a:r>
          </a:p>
        </p:txBody>
      </p:sp>
      <p:sp>
        <p:nvSpPr>
          <p:cNvPr id="100363" name="Freeform 14"/>
          <p:cNvSpPr>
            <a:spLocks/>
          </p:cNvSpPr>
          <p:nvPr/>
        </p:nvSpPr>
        <p:spPr bwMode="auto">
          <a:xfrm>
            <a:off x="5318125" y="4924425"/>
            <a:ext cx="330200" cy="352425"/>
          </a:xfrm>
          <a:custGeom>
            <a:avLst/>
            <a:gdLst>
              <a:gd name="T0" fmla="*/ 330200 w 208"/>
              <a:gd name="T1" fmla="*/ 352425 h 222"/>
              <a:gd name="T2" fmla="*/ 53975 w 208"/>
              <a:gd name="T3" fmla="*/ 228600 h 222"/>
              <a:gd name="T4" fmla="*/ 6350 w 208"/>
              <a:gd name="T5" fmla="*/ 0 h 222"/>
              <a:gd name="T6" fmla="*/ 0 60000 65536"/>
              <a:gd name="T7" fmla="*/ 0 60000 65536"/>
              <a:gd name="T8" fmla="*/ 0 60000 65536"/>
              <a:gd name="T9" fmla="*/ 0 w 208"/>
              <a:gd name="T10" fmla="*/ 0 h 222"/>
              <a:gd name="T11" fmla="*/ 208 w 208"/>
              <a:gd name="T12" fmla="*/ 222 h 222"/>
            </a:gdLst>
            <a:ahLst/>
            <a:cxnLst>
              <a:cxn ang="T6">
                <a:pos x="T0" y="T1"/>
              </a:cxn>
              <a:cxn ang="T7">
                <a:pos x="T2" y="T3"/>
              </a:cxn>
              <a:cxn ang="T8">
                <a:pos x="T4" y="T5"/>
              </a:cxn>
            </a:cxnLst>
            <a:rect l="T9" t="T10" r="T11" b="T12"/>
            <a:pathLst>
              <a:path w="208" h="222">
                <a:moveTo>
                  <a:pt x="208" y="222"/>
                </a:moveTo>
                <a:cubicBezTo>
                  <a:pt x="138" y="201"/>
                  <a:pt x="68" y="181"/>
                  <a:pt x="34" y="144"/>
                </a:cubicBezTo>
                <a:cubicBezTo>
                  <a:pt x="0" y="107"/>
                  <a:pt x="11" y="20"/>
                  <a:pt x="4" y="0"/>
                </a:cubicBezTo>
              </a:path>
            </a:pathLst>
          </a:custGeom>
          <a:noFill/>
          <a:ln w="9525">
            <a:solidFill>
              <a:schemeClr val="tx1"/>
            </a:solidFill>
            <a:round/>
            <a:headEnd/>
            <a:tailEnd type="stealth" w="med" len="med"/>
          </a:ln>
        </p:spPr>
        <p:txBody>
          <a:bodyPr/>
          <a:lstStyle/>
          <a:p>
            <a:endParaRPr lang="en-US"/>
          </a:p>
        </p:txBody>
      </p:sp>
      <p:sp>
        <p:nvSpPr>
          <p:cNvPr id="100364" name="Text Box 15"/>
          <p:cNvSpPr txBox="1">
            <a:spLocks noChangeArrowheads="1"/>
          </p:cNvSpPr>
          <p:nvPr/>
        </p:nvSpPr>
        <p:spPr bwMode="auto">
          <a:xfrm>
            <a:off x="6423025" y="4337050"/>
            <a:ext cx="1255713" cy="701675"/>
          </a:xfrm>
          <a:prstGeom prst="rect">
            <a:avLst/>
          </a:prstGeom>
          <a:noFill/>
          <a:ln w="9525">
            <a:noFill/>
            <a:miter lim="800000"/>
            <a:headEnd/>
            <a:tailEnd/>
          </a:ln>
        </p:spPr>
        <p:txBody>
          <a:bodyPr wrap="none">
            <a:spAutoFit/>
          </a:bodyPr>
          <a:lstStyle/>
          <a:p>
            <a:r>
              <a:rPr lang="en-US" sz="4000">
                <a:latin typeface="Arial" charset="0"/>
              </a:rPr>
              <a:t>XYO</a:t>
            </a:r>
            <a:endParaRPr lang="en-US" sz="4000" baseline="-25000">
              <a:latin typeface="Arial" charset="0"/>
            </a:endParaRPr>
          </a:p>
        </p:txBody>
      </p:sp>
      <p:sp>
        <p:nvSpPr>
          <p:cNvPr id="100365" name="Text Box 16"/>
          <p:cNvSpPr txBox="1">
            <a:spLocks noChangeArrowheads="1"/>
          </p:cNvSpPr>
          <p:nvPr/>
        </p:nvSpPr>
        <p:spPr bwMode="auto">
          <a:xfrm>
            <a:off x="7280275" y="5078413"/>
            <a:ext cx="1763713" cy="396875"/>
          </a:xfrm>
          <a:prstGeom prst="rect">
            <a:avLst/>
          </a:prstGeom>
          <a:noFill/>
          <a:ln w="9525">
            <a:noFill/>
            <a:miter lim="800000"/>
            <a:headEnd/>
            <a:tailEnd/>
          </a:ln>
        </p:spPr>
        <p:txBody>
          <a:bodyPr wrap="none">
            <a:spAutoFit/>
          </a:bodyPr>
          <a:lstStyle/>
          <a:p>
            <a:r>
              <a:rPr lang="en-US">
                <a:latin typeface="Arial" charset="0"/>
              </a:rPr>
              <a:t>“</a:t>
            </a:r>
            <a:r>
              <a:rPr lang="en-US" b="1">
                <a:solidFill>
                  <a:schemeClr val="accent2"/>
                </a:solidFill>
                <a:latin typeface="Arial" charset="0"/>
              </a:rPr>
              <a:t>hypo</a:t>
            </a:r>
            <a:r>
              <a:rPr lang="en-US">
                <a:latin typeface="Arial" charset="0"/>
              </a:rPr>
              <a:t>___</a:t>
            </a:r>
            <a:r>
              <a:rPr lang="en-US">
                <a:solidFill>
                  <a:schemeClr val="accent2"/>
                </a:solidFill>
                <a:latin typeface="Arial" charset="0"/>
              </a:rPr>
              <a:t>-</a:t>
            </a:r>
            <a:r>
              <a:rPr lang="en-US" b="1">
                <a:solidFill>
                  <a:schemeClr val="accent2"/>
                </a:solidFill>
                <a:latin typeface="Arial" charset="0"/>
              </a:rPr>
              <a:t>ite</a:t>
            </a:r>
            <a:r>
              <a:rPr lang="en-US">
                <a:latin typeface="Arial" charset="0"/>
              </a:rPr>
              <a:t>”</a:t>
            </a:r>
          </a:p>
        </p:txBody>
      </p:sp>
      <p:sp>
        <p:nvSpPr>
          <p:cNvPr id="100366" name="Freeform 17"/>
          <p:cNvSpPr>
            <a:spLocks/>
          </p:cNvSpPr>
          <p:nvPr/>
        </p:nvSpPr>
        <p:spPr bwMode="auto">
          <a:xfrm>
            <a:off x="7004050" y="4924425"/>
            <a:ext cx="330200" cy="352425"/>
          </a:xfrm>
          <a:custGeom>
            <a:avLst/>
            <a:gdLst>
              <a:gd name="T0" fmla="*/ 330200 w 208"/>
              <a:gd name="T1" fmla="*/ 352425 h 222"/>
              <a:gd name="T2" fmla="*/ 53975 w 208"/>
              <a:gd name="T3" fmla="*/ 228600 h 222"/>
              <a:gd name="T4" fmla="*/ 6350 w 208"/>
              <a:gd name="T5" fmla="*/ 0 h 222"/>
              <a:gd name="T6" fmla="*/ 0 60000 65536"/>
              <a:gd name="T7" fmla="*/ 0 60000 65536"/>
              <a:gd name="T8" fmla="*/ 0 60000 65536"/>
              <a:gd name="T9" fmla="*/ 0 w 208"/>
              <a:gd name="T10" fmla="*/ 0 h 222"/>
              <a:gd name="T11" fmla="*/ 208 w 208"/>
              <a:gd name="T12" fmla="*/ 222 h 222"/>
            </a:gdLst>
            <a:ahLst/>
            <a:cxnLst>
              <a:cxn ang="T6">
                <a:pos x="T0" y="T1"/>
              </a:cxn>
              <a:cxn ang="T7">
                <a:pos x="T2" y="T3"/>
              </a:cxn>
              <a:cxn ang="T8">
                <a:pos x="T4" y="T5"/>
              </a:cxn>
            </a:cxnLst>
            <a:rect l="T9" t="T10" r="T11" b="T12"/>
            <a:pathLst>
              <a:path w="208" h="222">
                <a:moveTo>
                  <a:pt x="208" y="222"/>
                </a:moveTo>
                <a:cubicBezTo>
                  <a:pt x="138" y="201"/>
                  <a:pt x="68" y="181"/>
                  <a:pt x="34" y="144"/>
                </a:cubicBezTo>
                <a:cubicBezTo>
                  <a:pt x="0" y="107"/>
                  <a:pt x="11" y="20"/>
                  <a:pt x="4" y="0"/>
                </a:cubicBezTo>
              </a:path>
            </a:pathLst>
          </a:custGeom>
          <a:noFill/>
          <a:ln w="9525">
            <a:solidFill>
              <a:schemeClr val="tx1"/>
            </a:solidFill>
            <a:round/>
            <a:headEnd/>
            <a:tailEnd type="stealth" w="med" len="med"/>
          </a:ln>
        </p:spPr>
        <p:txBody>
          <a:bodyPr/>
          <a:lstStyle/>
          <a:p>
            <a:endParaRPr lang="en-US"/>
          </a:p>
        </p:txBody>
      </p:sp>
      <p:sp>
        <p:nvSpPr>
          <p:cNvPr id="100367" name="Text Box 18"/>
          <p:cNvSpPr txBox="1">
            <a:spLocks noChangeArrowheads="1"/>
          </p:cNvSpPr>
          <p:nvPr/>
        </p:nvSpPr>
        <p:spPr bwMode="auto">
          <a:xfrm>
            <a:off x="431800" y="4337050"/>
            <a:ext cx="1446213" cy="701675"/>
          </a:xfrm>
          <a:prstGeom prst="rect">
            <a:avLst/>
          </a:prstGeom>
          <a:noFill/>
          <a:ln w="9525">
            <a:noFill/>
            <a:miter lim="800000"/>
            <a:headEnd/>
            <a:tailEnd/>
          </a:ln>
        </p:spPr>
        <p:txBody>
          <a:bodyPr wrap="none">
            <a:spAutoFit/>
          </a:bodyPr>
          <a:lstStyle/>
          <a:p>
            <a:r>
              <a:rPr lang="en-US" sz="4000">
                <a:latin typeface="Arial" charset="0"/>
              </a:rPr>
              <a:t>XYO</a:t>
            </a:r>
            <a:r>
              <a:rPr lang="en-US" sz="4000" baseline="-25000">
                <a:latin typeface="Arial" charset="0"/>
              </a:rPr>
              <a:t>4</a:t>
            </a:r>
          </a:p>
        </p:txBody>
      </p:sp>
      <p:sp>
        <p:nvSpPr>
          <p:cNvPr id="100368" name="Text Box 19"/>
          <p:cNvSpPr txBox="1">
            <a:spLocks noChangeArrowheads="1"/>
          </p:cNvSpPr>
          <p:nvPr/>
        </p:nvSpPr>
        <p:spPr bwMode="auto">
          <a:xfrm>
            <a:off x="1289050" y="5078413"/>
            <a:ext cx="1622425" cy="396875"/>
          </a:xfrm>
          <a:prstGeom prst="rect">
            <a:avLst/>
          </a:prstGeom>
          <a:noFill/>
          <a:ln w="9525">
            <a:noFill/>
            <a:miter lim="800000"/>
            <a:headEnd/>
            <a:tailEnd/>
          </a:ln>
        </p:spPr>
        <p:txBody>
          <a:bodyPr wrap="none">
            <a:spAutoFit/>
          </a:bodyPr>
          <a:lstStyle/>
          <a:p>
            <a:r>
              <a:rPr lang="en-US">
                <a:latin typeface="Arial" charset="0"/>
              </a:rPr>
              <a:t>“</a:t>
            </a:r>
            <a:r>
              <a:rPr lang="en-US" b="1">
                <a:solidFill>
                  <a:schemeClr val="accent2"/>
                </a:solidFill>
                <a:latin typeface="Arial" charset="0"/>
              </a:rPr>
              <a:t>per</a:t>
            </a:r>
            <a:r>
              <a:rPr lang="en-US">
                <a:latin typeface="Arial" charset="0"/>
              </a:rPr>
              <a:t>___</a:t>
            </a:r>
            <a:r>
              <a:rPr lang="en-US">
                <a:solidFill>
                  <a:schemeClr val="accent2"/>
                </a:solidFill>
                <a:latin typeface="Arial" charset="0"/>
              </a:rPr>
              <a:t>-</a:t>
            </a:r>
            <a:r>
              <a:rPr lang="en-US" b="1">
                <a:solidFill>
                  <a:schemeClr val="accent2"/>
                </a:solidFill>
                <a:latin typeface="Arial" charset="0"/>
              </a:rPr>
              <a:t>ate</a:t>
            </a:r>
            <a:r>
              <a:rPr lang="en-US">
                <a:latin typeface="Arial" charset="0"/>
              </a:rPr>
              <a:t>”</a:t>
            </a:r>
          </a:p>
        </p:txBody>
      </p:sp>
      <p:sp>
        <p:nvSpPr>
          <p:cNvPr id="100369" name="Freeform 20"/>
          <p:cNvSpPr>
            <a:spLocks/>
          </p:cNvSpPr>
          <p:nvPr/>
        </p:nvSpPr>
        <p:spPr bwMode="auto">
          <a:xfrm>
            <a:off x="1012825" y="4924425"/>
            <a:ext cx="330200" cy="352425"/>
          </a:xfrm>
          <a:custGeom>
            <a:avLst/>
            <a:gdLst>
              <a:gd name="T0" fmla="*/ 330200 w 208"/>
              <a:gd name="T1" fmla="*/ 352425 h 222"/>
              <a:gd name="T2" fmla="*/ 53975 w 208"/>
              <a:gd name="T3" fmla="*/ 228600 h 222"/>
              <a:gd name="T4" fmla="*/ 6350 w 208"/>
              <a:gd name="T5" fmla="*/ 0 h 222"/>
              <a:gd name="T6" fmla="*/ 0 60000 65536"/>
              <a:gd name="T7" fmla="*/ 0 60000 65536"/>
              <a:gd name="T8" fmla="*/ 0 60000 65536"/>
              <a:gd name="T9" fmla="*/ 0 w 208"/>
              <a:gd name="T10" fmla="*/ 0 h 222"/>
              <a:gd name="T11" fmla="*/ 208 w 208"/>
              <a:gd name="T12" fmla="*/ 222 h 222"/>
            </a:gdLst>
            <a:ahLst/>
            <a:cxnLst>
              <a:cxn ang="T6">
                <a:pos x="T0" y="T1"/>
              </a:cxn>
              <a:cxn ang="T7">
                <a:pos x="T2" y="T3"/>
              </a:cxn>
              <a:cxn ang="T8">
                <a:pos x="T4" y="T5"/>
              </a:cxn>
            </a:cxnLst>
            <a:rect l="T9" t="T10" r="T11" b="T12"/>
            <a:pathLst>
              <a:path w="208" h="222">
                <a:moveTo>
                  <a:pt x="208" y="222"/>
                </a:moveTo>
                <a:cubicBezTo>
                  <a:pt x="138" y="201"/>
                  <a:pt x="68" y="181"/>
                  <a:pt x="34" y="144"/>
                </a:cubicBezTo>
                <a:cubicBezTo>
                  <a:pt x="0" y="107"/>
                  <a:pt x="11" y="20"/>
                  <a:pt x="4" y="0"/>
                </a:cubicBezTo>
              </a:path>
            </a:pathLst>
          </a:custGeom>
          <a:noFill/>
          <a:ln w="9525">
            <a:solidFill>
              <a:schemeClr val="tx1"/>
            </a:solidFill>
            <a:round/>
            <a:headEnd/>
            <a:tailEnd type="stealth" w="med" len="med"/>
          </a:ln>
        </p:spPr>
        <p:txBody>
          <a:bodyPr/>
          <a:lstStyle/>
          <a:p>
            <a:endParaRPr lang="en-US"/>
          </a:p>
        </p:txBody>
      </p:sp>
      <p:sp>
        <p:nvSpPr>
          <p:cNvPr id="100370" name="Text Box 21"/>
          <p:cNvSpPr txBox="1">
            <a:spLocks noChangeArrowheads="1"/>
          </p:cNvSpPr>
          <p:nvPr/>
        </p:nvSpPr>
        <p:spPr bwMode="auto">
          <a:xfrm>
            <a:off x="3260725" y="5659438"/>
            <a:ext cx="960438" cy="396875"/>
          </a:xfrm>
          <a:prstGeom prst="rect">
            <a:avLst/>
          </a:prstGeom>
          <a:noFill/>
          <a:ln w="9525">
            <a:noFill/>
            <a:miter lim="800000"/>
            <a:headEnd/>
            <a:tailEnd/>
          </a:ln>
        </p:spPr>
        <p:txBody>
          <a:bodyPr wrap="none">
            <a:spAutoFit/>
          </a:bodyPr>
          <a:lstStyle/>
          <a:p>
            <a:r>
              <a:rPr lang="en-US">
                <a:latin typeface="Arial" charset="0"/>
              </a:rPr>
              <a:t>normal</a:t>
            </a:r>
          </a:p>
        </p:txBody>
      </p:sp>
      <p:sp>
        <p:nvSpPr>
          <p:cNvPr id="100371" name="Text Box 22"/>
          <p:cNvSpPr txBox="1">
            <a:spLocks noChangeArrowheads="1"/>
          </p:cNvSpPr>
          <p:nvPr/>
        </p:nvSpPr>
        <p:spPr bwMode="auto">
          <a:xfrm>
            <a:off x="4727575" y="5659438"/>
            <a:ext cx="1736725" cy="396875"/>
          </a:xfrm>
          <a:prstGeom prst="rect">
            <a:avLst/>
          </a:prstGeom>
          <a:noFill/>
          <a:ln w="9525">
            <a:noFill/>
            <a:miter lim="800000"/>
            <a:headEnd/>
            <a:tailEnd/>
          </a:ln>
        </p:spPr>
        <p:txBody>
          <a:bodyPr wrap="none">
            <a:spAutoFit/>
          </a:bodyPr>
          <a:lstStyle/>
          <a:p>
            <a:r>
              <a:rPr lang="en-US">
                <a:latin typeface="Arial" charset="0"/>
              </a:rPr>
              <a:t>1 less oxygen</a:t>
            </a:r>
          </a:p>
        </p:txBody>
      </p:sp>
      <p:sp>
        <p:nvSpPr>
          <p:cNvPr id="100372" name="Text Box 23"/>
          <p:cNvSpPr txBox="1">
            <a:spLocks noChangeArrowheads="1"/>
          </p:cNvSpPr>
          <p:nvPr/>
        </p:nvSpPr>
        <p:spPr bwMode="auto">
          <a:xfrm>
            <a:off x="6680200" y="5659438"/>
            <a:ext cx="1736725" cy="396875"/>
          </a:xfrm>
          <a:prstGeom prst="rect">
            <a:avLst/>
          </a:prstGeom>
          <a:noFill/>
          <a:ln w="9525">
            <a:noFill/>
            <a:miter lim="800000"/>
            <a:headEnd/>
            <a:tailEnd/>
          </a:ln>
        </p:spPr>
        <p:txBody>
          <a:bodyPr wrap="none">
            <a:spAutoFit/>
          </a:bodyPr>
          <a:lstStyle/>
          <a:p>
            <a:r>
              <a:rPr lang="en-US">
                <a:latin typeface="Arial" charset="0"/>
              </a:rPr>
              <a:t>2 less oxygen</a:t>
            </a:r>
          </a:p>
        </p:txBody>
      </p:sp>
      <p:sp>
        <p:nvSpPr>
          <p:cNvPr id="100373" name="Text Box 24"/>
          <p:cNvSpPr txBox="1">
            <a:spLocks noChangeArrowheads="1"/>
          </p:cNvSpPr>
          <p:nvPr/>
        </p:nvSpPr>
        <p:spPr bwMode="auto">
          <a:xfrm>
            <a:off x="727075" y="5659438"/>
            <a:ext cx="1862138" cy="396875"/>
          </a:xfrm>
          <a:prstGeom prst="rect">
            <a:avLst/>
          </a:prstGeom>
          <a:noFill/>
          <a:ln w="9525">
            <a:noFill/>
            <a:miter lim="800000"/>
            <a:headEnd/>
            <a:tailEnd/>
          </a:ln>
        </p:spPr>
        <p:txBody>
          <a:bodyPr wrap="none">
            <a:spAutoFit/>
          </a:bodyPr>
          <a:lstStyle/>
          <a:p>
            <a:r>
              <a:rPr lang="en-US">
                <a:latin typeface="Arial" charset="0"/>
              </a:rPr>
              <a:t>1 more oxygen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017" name="Rectangle 33"/>
          <p:cNvSpPr>
            <a:spLocks noChangeArrowheads="1"/>
          </p:cNvSpPr>
          <p:nvPr/>
        </p:nvSpPr>
        <p:spPr bwMode="auto">
          <a:xfrm>
            <a:off x="4410075" y="59436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ine</a:t>
            </a:r>
          </a:p>
        </p:txBody>
      </p:sp>
      <p:sp>
        <p:nvSpPr>
          <p:cNvPr id="42015" name="Rectangle 31"/>
          <p:cNvSpPr>
            <a:spLocks noChangeArrowheads="1"/>
          </p:cNvSpPr>
          <p:nvPr/>
        </p:nvSpPr>
        <p:spPr bwMode="auto">
          <a:xfrm>
            <a:off x="4202113" y="5257800"/>
            <a:ext cx="45561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ur</a:t>
            </a:r>
          </a:p>
        </p:txBody>
      </p:sp>
      <p:sp>
        <p:nvSpPr>
          <p:cNvPr id="42013" name="Rectangle 29"/>
          <p:cNvSpPr>
            <a:spLocks noChangeArrowheads="1"/>
          </p:cNvSpPr>
          <p:nvPr/>
        </p:nvSpPr>
        <p:spPr bwMode="auto">
          <a:xfrm>
            <a:off x="4333875" y="44958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ine</a:t>
            </a:r>
          </a:p>
        </p:txBody>
      </p:sp>
      <p:sp>
        <p:nvSpPr>
          <p:cNvPr id="20485" name="Rectangle 2"/>
          <p:cNvSpPr>
            <a:spLocks noGrp="1" noChangeArrowheads="1"/>
          </p:cNvSpPr>
          <p:nvPr>
            <p:ph type="title"/>
          </p:nvPr>
        </p:nvSpPr>
        <p:spPr/>
        <p:txBody>
          <a:bodyPr/>
          <a:lstStyle/>
          <a:p>
            <a:pPr eaLnBrk="1" hangingPunct="1"/>
            <a:r>
              <a:rPr lang="en-US" smtClean="0">
                <a:latin typeface="Arial" charset="0"/>
              </a:rPr>
              <a:t>Binary Compounds</a:t>
            </a:r>
          </a:p>
        </p:txBody>
      </p:sp>
      <p:sp>
        <p:nvSpPr>
          <p:cNvPr id="20486" name="Text Box 3"/>
          <p:cNvSpPr txBox="1">
            <a:spLocks noChangeArrowheads="1"/>
          </p:cNvSpPr>
          <p:nvPr/>
        </p:nvSpPr>
        <p:spPr bwMode="auto">
          <a:xfrm>
            <a:off x="517525" y="1763713"/>
            <a:ext cx="7475538" cy="701675"/>
          </a:xfrm>
          <a:prstGeom prst="rect">
            <a:avLst/>
          </a:prstGeom>
          <a:noFill/>
          <a:ln w="9525">
            <a:noFill/>
            <a:miter lim="800000"/>
            <a:headEnd/>
            <a:tailEnd/>
          </a:ln>
        </p:spPr>
        <p:txBody>
          <a:bodyPr wrap="none">
            <a:spAutoFit/>
          </a:bodyPr>
          <a:lstStyle/>
          <a:p>
            <a:r>
              <a:rPr lang="en-US">
                <a:latin typeface="Arial" charset="0"/>
              </a:rPr>
              <a:t>Binary compounds that contain a metal of fixed oxidation number</a:t>
            </a:r>
          </a:p>
          <a:p>
            <a:r>
              <a:rPr lang="en-US">
                <a:latin typeface="Arial" charset="0"/>
              </a:rPr>
              <a:t>(group 1, group 2, Al, Zn, Ag, etc.), and a non-metal.</a:t>
            </a:r>
          </a:p>
        </p:txBody>
      </p:sp>
      <p:sp>
        <p:nvSpPr>
          <p:cNvPr id="41988" name="Text Box 4"/>
          <p:cNvSpPr txBox="1">
            <a:spLocks noChangeArrowheads="1"/>
          </p:cNvSpPr>
          <p:nvPr/>
        </p:nvSpPr>
        <p:spPr bwMode="auto">
          <a:xfrm>
            <a:off x="517525" y="2754313"/>
            <a:ext cx="7737475" cy="711200"/>
          </a:xfrm>
          <a:prstGeom prst="rect">
            <a:avLst/>
          </a:prstGeom>
          <a:solidFill>
            <a:srgbClr val="E1E1FF">
              <a:alpha val="50195"/>
            </a:srgbClr>
          </a:solidFill>
          <a:ln w="9525">
            <a:solidFill>
              <a:schemeClr val="hlink"/>
            </a:solidFill>
            <a:miter lim="800000"/>
            <a:headEnd/>
            <a:tailEnd/>
          </a:ln>
        </p:spPr>
        <p:txBody>
          <a:bodyPr wrap="none">
            <a:spAutoFit/>
          </a:bodyPr>
          <a:lstStyle/>
          <a:p>
            <a:r>
              <a:rPr lang="en-US">
                <a:latin typeface="Arial" charset="0"/>
              </a:rPr>
              <a:t>To name these compounds, give the name of metal followed by the</a:t>
            </a:r>
          </a:p>
          <a:p>
            <a:r>
              <a:rPr lang="en-US">
                <a:latin typeface="Arial" charset="0"/>
              </a:rPr>
              <a:t>name of the non-metal, with the ending replaced by the suffix –</a:t>
            </a:r>
            <a:r>
              <a:rPr lang="en-US" b="1">
                <a:solidFill>
                  <a:srgbClr val="CC3300"/>
                </a:solidFill>
                <a:latin typeface="Arial" charset="0"/>
              </a:rPr>
              <a:t>ide</a:t>
            </a:r>
            <a:r>
              <a:rPr lang="en-US" b="1">
                <a:latin typeface="Arial" charset="0"/>
              </a:rPr>
              <a:t>.</a:t>
            </a:r>
            <a:endParaRPr lang="en-US">
              <a:latin typeface="Arial" charset="0"/>
            </a:endParaRPr>
          </a:p>
        </p:txBody>
      </p:sp>
      <p:sp>
        <p:nvSpPr>
          <p:cNvPr id="41989" name="Text Box 5"/>
          <p:cNvSpPr txBox="1">
            <a:spLocks noChangeArrowheads="1"/>
          </p:cNvSpPr>
          <p:nvPr/>
        </p:nvSpPr>
        <p:spPr bwMode="auto">
          <a:xfrm>
            <a:off x="746125" y="3897313"/>
            <a:ext cx="1370013" cy="396875"/>
          </a:xfrm>
          <a:prstGeom prst="rect">
            <a:avLst/>
          </a:prstGeom>
          <a:noFill/>
          <a:ln w="9525">
            <a:noFill/>
            <a:miter lim="800000"/>
            <a:headEnd/>
            <a:tailEnd/>
          </a:ln>
        </p:spPr>
        <p:txBody>
          <a:bodyPr wrap="none">
            <a:spAutoFit/>
          </a:bodyPr>
          <a:lstStyle/>
          <a:p>
            <a:r>
              <a:rPr lang="en-US">
                <a:latin typeface="Arial" charset="0"/>
              </a:rPr>
              <a:t>Examples:</a:t>
            </a:r>
          </a:p>
        </p:txBody>
      </p:sp>
      <p:sp>
        <p:nvSpPr>
          <p:cNvPr id="20489" name="AutoShape 6">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41992" name="Text Box 8"/>
          <p:cNvSpPr txBox="1">
            <a:spLocks noChangeArrowheads="1"/>
          </p:cNvSpPr>
          <p:nvPr/>
        </p:nvSpPr>
        <p:spPr bwMode="auto">
          <a:xfrm>
            <a:off x="762000" y="4495800"/>
            <a:ext cx="863600" cy="457200"/>
          </a:xfrm>
          <a:prstGeom prst="rect">
            <a:avLst/>
          </a:prstGeom>
          <a:noFill/>
          <a:ln w="9525">
            <a:noFill/>
            <a:miter lim="800000"/>
            <a:headEnd/>
            <a:tailEnd/>
          </a:ln>
        </p:spPr>
        <p:txBody>
          <a:bodyPr wrap="none">
            <a:spAutoFit/>
          </a:bodyPr>
          <a:lstStyle/>
          <a:p>
            <a:r>
              <a:rPr lang="en-US" sz="2400">
                <a:latin typeface="Arial" charset="0"/>
              </a:rPr>
              <a:t>NaCl</a:t>
            </a:r>
          </a:p>
        </p:txBody>
      </p:sp>
      <p:sp>
        <p:nvSpPr>
          <p:cNvPr id="41993" name="Text Box 9"/>
          <p:cNvSpPr txBox="1">
            <a:spLocks noChangeArrowheads="1"/>
          </p:cNvSpPr>
          <p:nvPr/>
        </p:nvSpPr>
        <p:spPr bwMode="auto">
          <a:xfrm>
            <a:off x="762000" y="5257800"/>
            <a:ext cx="777875" cy="457200"/>
          </a:xfrm>
          <a:prstGeom prst="rect">
            <a:avLst/>
          </a:prstGeom>
          <a:noFill/>
          <a:ln w="9525">
            <a:noFill/>
            <a:miter lim="800000"/>
            <a:headEnd/>
            <a:tailEnd/>
          </a:ln>
        </p:spPr>
        <p:txBody>
          <a:bodyPr wrap="none">
            <a:spAutoFit/>
          </a:bodyPr>
          <a:lstStyle/>
          <a:p>
            <a:r>
              <a:rPr lang="en-US" sz="2400">
                <a:latin typeface="Arial" charset="0"/>
              </a:rPr>
              <a:t>CaS</a:t>
            </a:r>
          </a:p>
        </p:txBody>
      </p:sp>
      <p:sp>
        <p:nvSpPr>
          <p:cNvPr id="41994" name="Text Box 10"/>
          <p:cNvSpPr txBox="1">
            <a:spLocks noChangeArrowheads="1"/>
          </p:cNvSpPr>
          <p:nvPr/>
        </p:nvSpPr>
        <p:spPr bwMode="auto">
          <a:xfrm>
            <a:off x="762000" y="5943600"/>
            <a:ext cx="652463" cy="457200"/>
          </a:xfrm>
          <a:prstGeom prst="rect">
            <a:avLst/>
          </a:prstGeom>
          <a:noFill/>
          <a:ln w="9525">
            <a:noFill/>
            <a:miter lim="800000"/>
            <a:headEnd/>
            <a:tailEnd/>
          </a:ln>
        </p:spPr>
        <p:txBody>
          <a:bodyPr wrap="none">
            <a:spAutoFit/>
          </a:bodyPr>
          <a:lstStyle/>
          <a:p>
            <a:r>
              <a:rPr lang="en-US" sz="2400">
                <a:latin typeface="Arial" charset="0"/>
              </a:rPr>
              <a:t>AlI</a:t>
            </a:r>
            <a:r>
              <a:rPr lang="en-US" sz="2400" baseline="-25000">
                <a:latin typeface="Arial" charset="0"/>
              </a:rPr>
              <a:t>3</a:t>
            </a:r>
            <a:endParaRPr lang="en-US" sz="2400">
              <a:latin typeface="Arial" charset="0"/>
            </a:endParaRPr>
          </a:p>
        </p:txBody>
      </p:sp>
      <p:sp>
        <p:nvSpPr>
          <p:cNvPr id="41995" name="Text Box 11"/>
          <p:cNvSpPr txBox="1">
            <a:spLocks noChangeArrowheads="1"/>
          </p:cNvSpPr>
          <p:nvPr/>
        </p:nvSpPr>
        <p:spPr bwMode="auto">
          <a:xfrm>
            <a:off x="7137400" y="5949950"/>
            <a:ext cx="354013" cy="457200"/>
          </a:xfrm>
          <a:prstGeom prst="rect">
            <a:avLst/>
          </a:prstGeom>
          <a:noFill/>
          <a:ln w="9525">
            <a:noFill/>
            <a:miter lim="800000"/>
            <a:headEnd/>
            <a:tailEnd/>
          </a:ln>
        </p:spPr>
        <p:txBody>
          <a:bodyPr wrap="none">
            <a:spAutoFit/>
          </a:bodyPr>
          <a:lstStyle/>
          <a:p>
            <a:r>
              <a:rPr lang="en-US" sz="2400">
                <a:solidFill>
                  <a:srgbClr val="000066"/>
                </a:solidFill>
                <a:latin typeface="Arial" charset="0"/>
              </a:rPr>
              <a:t>3</a:t>
            </a:r>
          </a:p>
        </p:txBody>
      </p:sp>
      <p:sp>
        <p:nvSpPr>
          <p:cNvPr id="41997" name="Rectangle 13"/>
          <p:cNvSpPr>
            <a:spLocks noChangeArrowheads="1"/>
          </p:cNvSpPr>
          <p:nvPr/>
        </p:nvSpPr>
        <p:spPr bwMode="auto">
          <a:xfrm>
            <a:off x="2592388" y="4495800"/>
            <a:ext cx="1914525" cy="457200"/>
          </a:xfrm>
          <a:prstGeom prst="rect">
            <a:avLst/>
          </a:prstGeom>
          <a:noFill/>
          <a:ln w="9525">
            <a:noFill/>
            <a:miter lim="800000"/>
            <a:headEnd/>
            <a:tailEnd/>
          </a:ln>
        </p:spPr>
        <p:txBody>
          <a:bodyPr wrap="none">
            <a:spAutoFit/>
          </a:bodyPr>
          <a:lstStyle/>
          <a:p>
            <a:r>
              <a:rPr lang="en-US" sz="2400">
                <a:latin typeface="Arial" charset="0"/>
              </a:rPr>
              <a:t>sodium chlor</a:t>
            </a:r>
            <a:endParaRPr lang="en-US" sz="2400">
              <a:solidFill>
                <a:srgbClr val="CC3300"/>
              </a:solidFill>
              <a:latin typeface="Arial" charset="0"/>
            </a:endParaRPr>
          </a:p>
        </p:txBody>
      </p:sp>
      <p:sp>
        <p:nvSpPr>
          <p:cNvPr id="41999" name="Rectangle 15"/>
          <p:cNvSpPr>
            <a:spLocks noChangeArrowheads="1"/>
          </p:cNvSpPr>
          <p:nvPr/>
        </p:nvSpPr>
        <p:spPr bwMode="auto">
          <a:xfrm>
            <a:off x="2593975" y="5257800"/>
            <a:ext cx="1778000" cy="457200"/>
          </a:xfrm>
          <a:prstGeom prst="rect">
            <a:avLst/>
          </a:prstGeom>
          <a:noFill/>
          <a:ln w="9525">
            <a:noFill/>
            <a:miter lim="800000"/>
            <a:headEnd/>
            <a:tailEnd/>
          </a:ln>
        </p:spPr>
        <p:txBody>
          <a:bodyPr wrap="none">
            <a:spAutoFit/>
          </a:bodyPr>
          <a:lstStyle/>
          <a:p>
            <a:r>
              <a:rPr lang="en-US" sz="2400">
                <a:latin typeface="Arial" charset="0"/>
              </a:rPr>
              <a:t>calcium sulf</a:t>
            </a:r>
            <a:endParaRPr lang="en-US" sz="2400">
              <a:solidFill>
                <a:srgbClr val="CC3300"/>
              </a:solidFill>
              <a:latin typeface="Arial" charset="0"/>
            </a:endParaRPr>
          </a:p>
        </p:txBody>
      </p:sp>
      <p:sp>
        <p:nvSpPr>
          <p:cNvPr id="42001" name="Rectangle 17"/>
          <p:cNvSpPr>
            <a:spLocks noChangeArrowheads="1"/>
          </p:cNvSpPr>
          <p:nvPr/>
        </p:nvSpPr>
        <p:spPr bwMode="auto">
          <a:xfrm>
            <a:off x="2597150" y="5943600"/>
            <a:ext cx="2084388" cy="457200"/>
          </a:xfrm>
          <a:prstGeom prst="rect">
            <a:avLst/>
          </a:prstGeom>
          <a:noFill/>
          <a:ln w="9525">
            <a:noFill/>
            <a:miter lim="800000"/>
            <a:headEnd/>
            <a:tailEnd/>
          </a:ln>
        </p:spPr>
        <p:txBody>
          <a:bodyPr wrap="none">
            <a:spAutoFit/>
          </a:bodyPr>
          <a:lstStyle/>
          <a:p>
            <a:r>
              <a:rPr lang="en-US" sz="2400">
                <a:latin typeface="Arial" charset="0"/>
              </a:rPr>
              <a:t>aluminum iod</a:t>
            </a:r>
            <a:r>
              <a:rPr lang="en-US" sz="2400">
                <a:solidFill>
                  <a:srgbClr val="CC3300"/>
                </a:solidFill>
                <a:latin typeface="Arial" charset="0"/>
              </a:rPr>
              <a:t> </a:t>
            </a:r>
          </a:p>
        </p:txBody>
      </p:sp>
      <p:sp>
        <p:nvSpPr>
          <p:cNvPr id="42003" name="Rectangle 19"/>
          <p:cNvSpPr>
            <a:spLocks noChangeArrowheads="1"/>
          </p:cNvSpPr>
          <p:nvPr/>
        </p:nvSpPr>
        <p:spPr bwMode="auto">
          <a:xfrm>
            <a:off x="6249988" y="4495800"/>
            <a:ext cx="1731962" cy="457200"/>
          </a:xfrm>
          <a:prstGeom prst="rect">
            <a:avLst/>
          </a:prstGeom>
          <a:noFill/>
          <a:ln w="9525">
            <a:noFill/>
            <a:miter lim="800000"/>
            <a:headEnd/>
            <a:tailEnd/>
          </a:ln>
        </p:spPr>
        <p:txBody>
          <a:bodyPr wrap="none">
            <a:spAutoFit/>
          </a:bodyPr>
          <a:lstStyle/>
          <a:p>
            <a:r>
              <a:rPr lang="en-US" sz="2400">
                <a:latin typeface="Arial" charset="0"/>
              </a:rPr>
              <a:t>(Na</a:t>
            </a:r>
            <a:r>
              <a:rPr lang="en-US" sz="2400" baseline="30000">
                <a:latin typeface="Arial" charset="0"/>
              </a:rPr>
              <a:t>1+</a:t>
            </a:r>
            <a:r>
              <a:rPr lang="en-US" sz="2400">
                <a:latin typeface="Arial" charset="0"/>
              </a:rPr>
              <a:t>   Cl</a:t>
            </a:r>
            <a:r>
              <a:rPr lang="en-US" sz="2400" baseline="30000">
                <a:latin typeface="Arial" charset="0"/>
              </a:rPr>
              <a:t>1-</a:t>
            </a:r>
            <a:r>
              <a:rPr lang="en-US" sz="2400">
                <a:latin typeface="Arial" charset="0"/>
              </a:rPr>
              <a:t>)</a:t>
            </a:r>
          </a:p>
        </p:txBody>
      </p:sp>
      <p:sp>
        <p:nvSpPr>
          <p:cNvPr id="42005" name="Rectangle 21"/>
          <p:cNvSpPr>
            <a:spLocks noChangeArrowheads="1"/>
          </p:cNvSpPr>
          <p:nvPr/>
        </p:nvSpPr>
        <p:spPr bwMode="auto">
          <a:xfrm>
            <a:off x="6249988" y="5257800"/>
            <a:ext cx="1730375" cy="457200"/>
          </a:xfrm>
          <a:prstGeom prst="rect">
            <a:avLst/>
          </a:prstGeom>
          <a:noFill/>
          <a:ln w="9525">
            <a:noFill/>
            <a:miter lim="800000"/>
            <a:headEnd/>
            <a:tailEnd/>
          </a:ln>
        </p:spPr>
        <p:txBody>
          <a:bodyPr wrap="none">
            <a:spAutoFit/>
          </a:bodyPr>
          <a:lstStyle/>
          <a:p>
            <a:r>
              <a:rPr lang="en-US" sz="2400">
                <a:latin typeface="Arial" charset="0"/>
              </a:rPr>
              <a:t>(Ca</a:t>
            </a:r>
            <a:r>
              <a:rPr lang="en-US" sz="2400" baseline="30000">
                <a:latin typeface="Arial" charset="0"/>
              </a:rPr>
              <a:t>2+</a:t>
            </a:r>
            <a:r>
              <a:rPr lang="en-US" sz="2400">
                <a:latin typeface="Arial" charset="0"/>
              </a:rPr>
              <a:t>    S</a:t>
            </a:r>
            <a:r>
              <a:rPr lang="en-US" sz="2400" baseline="30000">
                <a:latin typeface="Arial" charset="0"/>
              </a:rPr>
              <a:t>2-</a:t>
            </a:r>
            <a:r>
              <a:rPr lang="en-US" sz="2400">
                <a:latin typeface="Arial" charset="0"/>
              </a:rPr>
              <a:t>)</a:t>
            </a:r>
          </a:p>
        </p:txBody>
      </p:sp>
      <p:sp>
        <p:nvSpPr>
          <p:cNvPr id="42007" name="Rectangle 23"/>
          <p:cNvSpPr>
            <a:spLocks noChangeArrowheads="1"/>
          </p:cNvSpPr>
          <p:nvPr/>
        </p:nvSpPr>
        <p:spPr bwMode="auto">
          <a:xfrm>
            <a:off x="6246813" y="5943600"/>
            <a:ext cx="1660525" cy="457200"/>
          </a:xfrm>
          <a:prstGeom prst="rect">
            <a:avLst/>
          </a:prstGeom>
          <a:noFill/>
          <a:ln w="9525">
            <a:noFill/>
            <a:miter lim="800000"/>
            <a:headEnd/>
            <a:tailEnd/>
          </a:ln>
        </p:spPr>
        <p:txBody>
          <a:bodyPr wrap="none">
            <a:spAutoFit/>
          </a:bodyPr>
          <a:lstStyle/>
          <a:p>
            <a:r>
              <a:rPr lang="en-US" sz="2400">
                <a:latin typeface="Arial" charset="0"/>
              </a:rPr>
              <a:t>(Al</a:t>
            </a:r>
            <a:r>
              <a:rPr lang="en-US" sz="2400" baseline="30000">
                <a:latin typeface="Arial" charset="0"/>
              </a:rPr>
              <a:t>3+</a:t>
            </a:r>
            <a:r>
              <a:rPr lang="en-US" sz="2400">
                <a:latin typeface="Arial" charset="0"/>
              </a:rPr>
              <a:t>      I</a:t>
            </a:r>
            <a:r>
              <a:rPr lang="en-US" sz="2400" baseline="30000">
                <a:latin typeface="Arial" charset="0"/>
              </a:rPr>
              <a:t>1-</a:t>
            </a:r>
            <a:r>
              <a:rPr lang="en-US" sz="2400">
                <a:latin typeface="Arial" charset="0"/>
              </a:rPr>
              <a:t>)</a:t>
            </a:r>
          </a:p>
        </p:txBody>
      </p:sp>
      <p:sp>
        <p:nvSpPr>
          <p:cNvPr id="42009" name="Rectangle 25"/>
          <p:cNvSpPr>
            <a:spLocks noChangeArrowheads="1"/>
          </p:cNvSpPr>
          <p:nvPr/>
        </p:nvSpPr>
        <p:spPr bwMode="auto">
          <a:xfrm>
            <a:off x="4333875" y="44958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sp>
        <p:nvSpPr>
          <p:cNvPr id="42010" name="Rectangle 26"/>
          <p:cNvSpPr>
            <a:spLocks noChangeArrowheads="1"/>
          </p:cNvSpPr>
          <p:nvPr/>
        </p:nvSpPr>
        <p:spPr bwMode="auto">
          <a:xfrm>
            <a:off x="4200525" y="52578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sp>
        <p:nvSpPr>
          <p:cNvPr id="42011" name="Rectangle 27"/>
          <p:cNvSpPr>
            <a:spLocks noChangeArrowheads="1"/>
          </p:cNvSpPr>
          <p:nvPr/>
        </p:nvSpPr>
        <p:spPr bwMode="auto">
          <a:xfrm>
            <a:off x="4410075" y="5943600"/>
            <a:ext cx="59213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198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500"/>
                                  </p:iterate>
                                  <p:childTnLst>
                                    <p:set>
                                      <p:cBhvr>
                                        <p:cTn id="15" dur="1" fill="hold">
                                          <p:stCondLst>
                                            <p:cond delay="499"/>
                                          </p:stCondLst>
                                        </p:cTn>
                                        <p:tgtEl>
                                          <p:spTgt spid="4199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2013"/>
                                        </p:tgtEl>
                                        <p:attrNameLst>
                                          <p:attrName>style.visibility</p:attrName>
                                        </p:attrNameLst>
                                      </p:cBhvr>
                                      <p:to>
                                        <p:strVal val="visible"/>
                                      </p:to>
                                    </p:set>
                                    <p:animEffect transition="in" filter="wipe(down)">
                                      <p:cBhvr>
                                        <p:cTn id="20" dur="500"/>
                                        <p:tgtEl>
                                          <p:spTgt spid="420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1997"/>
                                        </p:tgtEl>
                                        <p:attrNameLst>
                                          <p:attrName>style.visibility</p:attrName>
                                        </p:attrNameLst>
                                      </p:cBhvr>
                                      <p:to>
                                        <p:strVal val="visible"/>
                                      </p:to>
                                    </p:set>
                                    <p:animEffect transition="in" filter="wipe(down)">
                                      <p:cBhvr>
                                        <p:cTn id="23" dur="500"/>
                                        <p:tgtEl>
                                          <p:spTgt spid="4199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42013"/>
                                        </p:tgtEl>
                                      </p:cBhvr>
                                    </p:animEffect>
                                    <p:set>
                                      <p:cBhvr>
                                        <p:cTn id="28" dur="1" fill="hold">
                                          <p:stCondLst>
                                            <p:cond delay="499"/>
                                          </p:stCondLst>
                                        </p:cTn>
                                        <p:tgtEl>
                                          <p:spTgt spid="42013"/>
                                        </p:tgtEl>
                                        <p:attrNameLst>
                                          <p:attrName>style.visibility</p:attrName>
                                        </p:attrNameLst>
                                      </p:cBhvr>
                                      <p:to>
                                        <p:strVal val="hidden"/>
                                      </p:to>
                                    </p:se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42009"/>
                                        </p:tgtEl>
                                        <p:attrNameLst>
                                          <p:attrName>style.visibility</p:attrName>
                                        </p:attrNameLst>
                                      </p:cBhvr>
                                      <p:to>
                                        <p:strVal val="visible"/>
                                      </p:to>
                                    </p:set>
                                    <p:animEffect transition="in" filter="dissolve">
                                      <p:cBhvr>
                                        <p:cTn id="32" dur="500"/>
                                        <p:tgtEl>
                                          <p:spTgt spid="42009"/>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42003"/>
                                        </p:tgtEl>
                                        <p:attrNameLst>
                                          <p:attrName>style.visibility</p:attrName>
                                        </p:attrNameLst>
                                      </p:cBhvr>
                                      <p:to>
                                        <p:strVal val="visible"/>
                                      </p:to>
                                    </p:set>
                                    <p:anim calcmode="lin" valueType="num">
                                      <p:cBhvr>
                                        <p:cTn id="37" dur="1000" fill="hold"/>
                                        <p:tgtEl>
                                          <p:spTgt spid="42003"/>
                                        </p:tgtEl>
                                        <p:attrNameLst>
                                          <p:attrName>ppt_x</p:attrName>
                                        </p:attrNameLst>
                                      </p:cBhvr>
                                      <p:tavLst>
                                        <p:tav tm="0">
                                          <p:val>
                                            <p:strVal val="#ppt_x-.2"/>
                                          </p:val>
                                        </p:tav>
                                        <p:tav tm="100000">
                                          <p:val>
                                            <p:strVal val="#ppt_x"/>
                                          </p:val>
                                        </p:tav>
                                      </p:tavLst>
                                    </p:anim>
                                    <p:anim calcmode="lin" valueType="num">
                                      <p:cBhvr>
                                        <p:cTn id="38" dur="1000" fill="hold"/>
                                        <p:tgtEl>
                                          <p:spTgt spid="4200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200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1993"/>
                                        </p:tgtEl>
                                        <p:attrNameLst>
                                          <p:attrName>style.visibility</p:attrName>
                                        </p:attrNameLst>
                                      </p:cBhvr>
                                      <p:to>
                                        <p:strVal val="visible"/>
                                      </p:to>
                                    </p:set>
                                    <p:animEffect transition="in" filter="dissolve">
                                      <p:cBhvr>
                                        <p:cTn id="44" dur="500"/>
                                        <p:tgtEl>
                                          <p:spTgt spid="4199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015"/>
                                        </p:tgtEl>
                                        <p:attrNameLst>
                                          <p:attrName>style.visibility</p:attrName>
                                        </p:attrNameLst>
                                      </p:cBhvr>
                                      <p:to>
                                        <p:strVal val="visible"/>
                                      </p:to>
                                    </p:set>
                                    <p:animEffect transition="in" filter="wipe(down)">
                                      <p:cBhvr>
                                        <p:cTn id="49" dur="500"/>
                                        <p:tgtEl>
                                          <p:spTgt spid="4201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1999"/>
                                        </p:tgtEl>
                                        <p:attrNameLst>
                                          <p:attrName>style.visibility</p:attrName>
                                        </p:attrNameLst>
                                      </p:cBhvr>
                                      <p:to>
                                        <p:strVal val="visible"/>
                                      </p:to>
                                    </p:set>
                                    <p:animEffect transition="in" filter="wipe(down)">
                                      <p:cBhvr>
                                        <p:cTn id="52" dur="500"/>
                                        <p:tgtEl>
                                          <p:spTgt spid="4199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42015"/>
                                        </p:tgtEl>
                                      </p:cBhvr>
                                    </p:animEffect>
                                    <p:set>
                                      <p:cBhvr>
                                        <p:cTn id="57" dur="1" fill="hold">
                                          <p:stCondLst>
                                            <p:cond delay="499"/>
                                          </p:stCondLst>
                                        </p:cTn>
                                        <p:tgtEl>
                                          <p:spTgt spid="42015"/>
                                        </p:tgtEl>
                                        <p:attrNameLst>
                                          <p:attrName>style.visibility</p:attrName>
                                        </p:attrNameLst>
                                      </p:cBhvr>
                                      <p:to>
                                        <p:strVal val="hidden"/>
                                      </p:to>
                                    </p:set>
                                  </p:childTnLst>
                                </p:cTn>
                              </p:par>
                            </p:childTnLst>
                          </p:cTn>
                        </p:par>
                        <p:par>
                          <p:cTn id="58" fill="hold">
                            <p:stCondLst>
                              <p:cond delay="500"/>
                            </p:stCondLst>
                            <p:childTnLst>
                              <p:par>
                                <p:cTn id="59" presetID="9" presetClass="entr" presetSubtype="0" fill="hold" grpId="0" nodeType="afterEffect">
                                  <p:stCondLst>
                                    <p:cond delay="0"/>
                                  </p:stCondLst>
                                  <p:childTnLst>
                                    <p:set>
                                      <p:cBhvr>
                                        <p:cTn id="60" dur="1" fill="hold">
                                          <p:stCondLst>
                                            <p:cond delay="0"/>
                                          </p:stCondLst>
                                        </p:cTn>
                                        <p:tgtEl>
                                          <p:spTgt spid="42010"/>
                                        </p:tgtEl>
                                        <p:attrNameLst>
                                          <p:attrName>style.visibility</p:attrName>
                                        </p:attrNameLst>
                                      </p:cBhvr>
                                      <p:to>
                                        <p:strVal val="visible"/>
                                      </p:to>
                                    </p:set>
                                    <p:animEffect transition="in" filter="dissolve">
                                      <p:cBhvr>
                                        <p:cTn id="61" dur="500"/>
                                        <p:tgtEl>
                                          <p:spTgt spid="42010"/>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42005"/>
                                        </p:tgtEl>
                                        <p:attrNameLst>
                                          <p:attrName>style.visibility</p:attrName>
                                        </p:attrNameLst>
                                      </p:cBhvr>
                                      <p:to>
                                        <p:strVal val="visible"/>
                                      </p:to>
                                    </p:set>
                                    <p:anim calcmode="lin" valueType="num">
                                      <p:cBhvr>
                                        <p:cTn id="66" dur="1000" fill="hold"/>
                                        <p:tgtEl>
                                          <p:spTgt spid="42005"/>
                                        </p:tgtEl>
                                        <p:attrNameLst>
                                          <p:attrName>ppt_x</p:attrName>
                                        </p:attrNameLst>
                                      </p:cBhvr>
                                      <p:tavLst>
                                        <p:tav tm="0">
                                          <p:val>
                                            <p:strVal val="#ppt_x-.2"/>
                                          </p:val>
                                        </p:tav>
                                        <p:tav tm="100000">
                                          <p:val>
                                            <p:strVal val="#ppt_x"/>
                                          </p:val>
                                        </p:tav>
                                      </p:tavLst>
                                    </p:anim>
                                    <p:anim calcmode="lin" valueType="num">
                                      <p:cBhvr>
                                        <p:cTn id="67" dur="1000" fill="hold"/>
                                        <p:tgtEl>
                                          <p:spTgt spid="42005"/>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2005"/>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41994"/>
                                        </p:tgtEl>
                                        <p:attrNameLst>
                                          <p:attrName>style.visibility</p:attrName>
                                        </p:attrNameLst>
                                      </p:cBhvr>
                                      <p:to>
                                        <p:strVal val="visible"/>
                                      </p:to>
                                    </p:set>
                                    <p:anim calcmode="lin" valueType="num">
                                      <p:cBhvr>
                                        <p:cTn id="73" dur="1000" fill="hold"/>
                                        <p:tgtEl>
                                          <p:spTgt spid="41994"/>
                                        </p:tgtEl>
                                        <p:attrNameLst>
                                          <p:attrName>ppt_w</p:attrName>
                                        </p:attrNameLst>
                                      </p:cBhvr>
                                      <p:tavLst>
                                        <p:tav tm="0">
                                          <p:val>
                                            <p:strVal val="#ppt_w*0.70"/>
                                          </p:val>
                                        </p:tav>
                                        <p:tav tm="100000">
                                          <p:val>
                                            <p:strVal val="#ppt_w"/>
                                          </p:val>
                                        </p:tav>
                                      </p:tavLst>
                                    </p:anim>
                                    <p:anim calcmode="lin" valueType="num">
                                      <p:cBhvr>
                                        <p:cTn id="74" dur="1000" fill="hold"/>
                                        <p:tgtEl>
                                          <p:spTgt spid="41994"/>
                                        </p:tgtEl>
                                        <p:attrNameLst>
                                          <p:attrName>ppt_h</p:attrName>
                                        </p:attrNameLst>
                                      </p:cBhvr>
                                      <p:tavLst>
                                        <p:tav tm="0">
                                          <p:val>
                                            <p:strVal val="#ppt_h"/>
                                          </p:val>
                                        </p:tav>
                                        <p:tav tm="100000">
                                          <p:val>
                                            <p:strVal val="#ppt_h"/>
                                          </p:val>
                                        </p:tav>
                                      </p:tavLst>
                                    </p:anim>
                                    <p:animEffect transition="in" filter="fade">
                                      <p:cBhvr>
                                        <p:cTn id="75" dur="1000"/>
                                        <p:tgtEl>
                                          <p:spTgt spid="419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2017"/>
                                        </p:tgtEl>
                                        <p:attrNameLst>
                                          <p:attrName>style.visibility</p:attrName>
                                        </p:attrNameLst>
                                      </p:cBhvr>
                                      <p:to>
                                        <p:strVal val="visible"/>
                                      </p:to>
                                    </p:set>
                                    <p:animEffect transition="in" filter="wipe(down)">
                                      <p:cBhvr>
                                        <p:cTn id="80" dur="500"/>
                                        <p:tgtEl>
                                          <p:spTgt spid="4201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2001"/>
                                        </p:tgtEl>
                                        <p:attrNameLst>
                                          <p:attrName>style.visibility</p:attrName>
                                        </p:attrNameLst>
                                      </p:cBhvr>
                                      <p:to>
                                        <p:strVal val="visible"/>
                                      </p:to>
                                    </p:set>
                                    <p:animEffect transition="in" filter="wipe(down)">
                                      <p:cBhvr>
                                        <p:cTn id="83" dur="500"/>
                                        <p:tgtEl>
                                          <p:spTgt spid="4200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xit" presetSubtype="0" fill="hold" grpId="1" nodeType="clickEffect">
                                  <p:stCondLst>
                                    <p:cond delay="0"/>
                                  </p:stCondLst>
                                  <p:childTnLst>
                                    <p:animEffect transition="out" filter="dissolve">
                                      <p:cBhvr>
                                        <p:cTn id="87" dur="500"/>
                                        <p:tgtEl>
                                          <p:spTgt spid="42017"/>
                                        </p:tgtEl>
                                      </p:cBhvr>
                                    </p:animEffect>
                                    <p:set>
                                      <p:cBhvr>
                                        <p:cTn id="88" dur="1" fill="hold">
                                          <p:stCondLst>
                                            <p:cond delay="499"/>
                                          </p:stCondLst>
                                        </p:cTn>
                                        <p:tgtEl>
                                          <p:spTgt spid="42017"/>
                                        </p:tgtEl>
                                        <p:attrNameLst>
                                          <p:attrName>style.visibility</p:attrName>
                                        </p:attrNameLst>
                                      </p:cBhvr>
                                      <p:to>
                                        <p:strVal val="hidden"/>
                                      </p:to>
                                    </p:set>
                                  </p:childTnLst>
                                </p:cTn>
                              </p:par>
                            </p:childTnLst>
                          </p:cTn>
                        </p:par>
                        <p:par>
                          <p:cTn id="89" fill="hold">
                            <p:stCondLst>
                              <p:cond delay="500"/>
                            </p:stCondLst>
                            <p:childTnLst>
                              <p:par>
                                <p:cTn id="90" presetID="9" presetClass="entr" presetSubtype="0" fill="hold" grpId="0" nodeType="afterEffect">
                                  <p:stCondLst>
                                    <p:cond delay="0"/>
                                  </p:stCondLst>
                                  <p:childTnLst>
                                    <p:set>
                                      <p:cBhvr>
                                        <p:cTn id="91" dur="1" fill="hold">
                                          <p:stCondLst>
                                            <p:cond delay="0"/>
                                          </p:stCondLst>
                                        </p:cTn>
                                        <p:tgtEl>
                                          <p:spTgt spid="42011"/>
                                        </p:tgtEl>
                                        <p:attrNameLst>
                                          <p:attrName>style.visibility</p:attrName>
                                        </p:attrNameLst>
                                      </p:cBhvr>
                                      <p:to>
                                        <p:strVal val="visible"/>
                                      </p:to>
                                    </p:set>
                                    <p:animEffect transition="in" filter="dissolve">
                                      <p:cBhvr>
                                        <p:cTn id="92" dur="500"/>
                                        <p:tgtEl>
                                          <p:spTgt spid="42011"/>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grpId="0" nodeType="clickEffect">
                                  <p:stCondLst>
                                    <p:cond delay="0"/>
                                  </p:stCondLst>
                                  <p:childTnLst>
                                    <p:set>
                                      <p:cBhvr>
                                        <p:cTn id="96" dur="1" fill="hold">
                                          <p:stCondLst>
                                            <p:cond delay="0"/>
                                          </p:stCondLst>
                                        </p:cTn>
                                        <p:tgtEl>
                                          <p:spTgt spid="42007"/>
                                        </p:tgtEl>
                                        <p:attrNameLst>
                                          <p:attrName>style.visibility</p:attrName>
                                        </p:attrNameLst>
                                      </p:cBhvr>
                                      <p:to>
                                        <p:strVal val="visible"/>
                                      </p:to>
                                    </p:set>
                                    <p:anim calcmode="lin" valueType="num">
                                      <p:cBhvr>
                                        <p:cTn id="97" dur="1000" fill="hold"/>
                                        <p:tgtEl>
                                          <p:spTgt spid="42007"/>
                                        </p:tgtEl>
                                        <p:attrNameLst>
                                          <p:attrName>ppt_x</p:attrName>
                                        </p:attrNameLst>
                                      </p:cBhvr>
                                      <p:tavLst>
                                        <p:tav tm="0">
                                          <p:val>
                                            <p:strVal val="#ppt_x-.2"/>
                                          </p:val>
                                        </p:tav>
                                        <p:tav tm="100000">
                                          <p:val>
                                            <p:strVal val="#ppt_x"/>
                                          </p:val>
                                        </p:tav>
                                      </p:tavLst>
                                    </p:anim>
                                    <p:anim calcmode="lin" valueType="num">
                                      <p:cBhvr>
                                        <p:cTn id="98" dur="1000" fill="hold"/>
                                        <p:tgtEl>
                                          <p:spTgt spid="42007"/>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200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41995"/>
                                        </p:tgtEl>
                                        <p:attrNameLst>
                                          <p:attrName>style.visibility</p:attrName>
                                        </p:attrNameLst>
                                      </p:cBhvr>
                                      <p:to>
                                        <p:strVal val="visible"/>
                                      </p:to>
                                    </p:set>
                                    <p:animEffect transition="in" filter="dissolve">
                                      <p:cBhvr>
                                        <p:cTn id="104" dur="5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p:bldP spid="42017" grpId="1"/>
      <p:bldP spid="42015" grpId="0"/>
      <p:bldP spid="42015" grpId="1"/>
      <p:bldP spid="42013" grpId="0"/>
      <p:bldP spid="42013" grpId="1"/>
      <p:bldP spid="41988" grpId="0" animBg="1" autoUpdateAnimBg="0"/>
      <p:bldP spid="41989" grpId="0" autoUpdateAnimBg="0"/>
      <p:bldP spid="41992" grpId="0" autoUpdateAnimBg="0"/>
      <p:bldP spid="41993" grpId="0"/>
      <p:bldP spid="41994" grpId="0"/>
      <p:bldP spid="41995" grpId="0"/>
      <p:bldP spid="41997" grpId="0"/>
      <p:bldP spid="41999" grpId="0"/>
      <p:bldP spid="42001" grpId="0"/>
      <p:bldP spid="42003" grpId="0"/>
      <p:bldP spid="42005" grpId="0"/>
      <p:bldP spid="42007" grpId="0"/>
      <p:bldP spid="42009" grpId="0"/>
      <p:bldP spid="42010" grpId="0"/>
      <p:bldP spid="420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496888" y="749300"/>
            <a:ext cx="7504112" cy="915988"/>
          </a:xfrm>
          <a:prstGeom prst="rect">
            <a:avLst/>
          </a:prstGeom>
          <a:noFill/>
          <a:ln w="9525">
            <a:noFill/>
            <a:miter lim="800000"/>
            <a:headEnd/>
            <a:tailEnd/>
          </a:ln>
        </p:spPr>
        <p:txBody>
          <a:bodyPr wrap="none" anchor="ctr">
            <a:spAutoFit/>
          </a:bodyPr>
          <a:lstStyle/>
          <a:p>
            <a:r>
              <a:rPr lang="en-US" sz="1800">
                <a:latin typeface="Arial" charset="0"/>
                <a:cs typeface="Times New Roman" pitchFamily="18" charset="0"/>
              </a:rPr>
              <a:t>Polyatomic Ion:  </a:t>
            </a:r>
            <a:endParaRPr lang="en-US" sz="1000">
              <a:latin typeface="Arial" charset="0"/>
            </a:endParaRPr>
          </a:p>
          <a:p>
            <a:pPr eaLnBrk="0" hangingPunct="0"/>
            <a:r>
              <a:rPr lang="en-US" sz="1800">
                <a:latin typeface="Arial" charset="0"/>
                <a:cs typeface="Times New Roman" pitchFamily="18" charset="0"/>
              </a:rPr>
              <a:t>     a group of atoms that stay together and have a single, overall charge</a:t>
            </a:r>
            <a:r>
              <a:rPr lang="en-US" sz="1200">
                <a:latin typeface="Arial" charset="0"/>
                <a:cs typeface="Times New Roman" pitchFamily="18" charset="0"/>
              </a:rPr>
              <a:t>.</a:t>
            </a:r>
            <a:endParaRPr lang="en-US" sz="1000">
              <a:latin typeface="Arial" charset="0"/>
            </a:endParaRPr>
          </a:p>
          <a:p>
            <a:pPr eaLnBrk="0" hangingPunct="0"/>
            <a:endParaRPr lang="en-US" sz="1800">
              <a:latin typeface="Arial" charset="0"/>
            </a:endParaRPr>
          </a:p>
        </p:txBody>
      </p:sp>
      <p:graphicFrame>
        <p:nvGraphicFramePr>
          <p:cNvPr id="109571" name="Group 3"/>
          <p:cNvGraphicFramePr>
            <a:graphicFrameLocks noGrp="1"/>
          </p:cNvGraphicFramePr>
          <p:nvPr/>
        </p:nvGraphicFramePr>
        <p:xfrm>
          <a:off x="1836738" y="1665288"/>
          <a:ext cx="5554662" cy="4441829"/>
        </p:xfrm>
        <a:graphic>
          <a:graphicData uri="http://schemas.openxmlformats.org/drawingml/2006/table">
            <a:tbl>
              <a:tblPr/>
              <a:tblGrid>
                <a:gridCol w="1439862"/>
                <a:gridCol w="1371600"/>
                <a:gridCol w="1371600"/>
                <a:gridCol w="1371600"/>
              </a:tblGrid>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Per</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ite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Hypo</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it</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e ion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Carbon</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Chlor</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Iod</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Nitr</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5</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Phosph</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5</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Sulf</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1 more oxygen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“normal”</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1 less oxygen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2 less oxygen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1426" name="Rectangle 50"/>
          <p:cNvSpPr>
            <a:spLocks noChangeArrowheads="1"/>
          </p:cNvSpPr>
          <p:nvPr/>
        </p:nvSpPr>
        <p:spPr bwMode="auto">
          <a:xfrm>
            <a:off x="0" y="6107113"/>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sp>
        <p:nvSpPr>
          <p:cNvPr id="109619" name="Rectangle 51"/>
          <p:cNvSpPr>
            <a:spLocks noChangeArrowheads="1"/>
          </p:cNvSpPr>
          <p:nvPr/>
        </p:nvSpPr>
        <p:spPr bwMode="auto">
          <a:xfrm>
            <a:off x="1676400" y="1524000"/>
            <a:ext cx="1600200" cy="4724400"/>
          </a:xfrm>
          <a:prstGeom prst="rect">
            <a:avLst/>
          </a:prstGeom>
          <a:solidFill>
            <a:schemeClr val="bg1"/>
          </a:solidFill>
          <a:ln w="9525">
            <a:noFill/>
            <a:miter lim="800000"/>
            <a:headEnd/>
            <a:tailEnd/>
          </a:ln>
        </p:spPr>
        <p:txBody>
          <a:bodyPr wrap="none" anchor="ctr"/>
          <a:lstStyle/>
          <a:p>
            <a:endParaRPr lang="en-US"/>
          </a:p>
        </p:txBody>
      </p:sp>
      <p:sp>
        <p:nvSpPr>
          <p:cNvPr id="109620" name="Rectangle 52"/>
          <p:cNvSpPr>
            <a:spLocks noChangeArrowheads="1"/>
          </p:cNvSpPr>
          <p:nvPr/>
        </p:nvSpPr>
        <p:spPr bwMode="auto">
          <a:xfrm>
            <a:off x="4648200" y="1524000"/>
            <a:ext cx="1371600" cy="4724400"/>
          </a:xfrm>
          <a:prstGeom prst="rect">
            <a:avLst/>
          </a:prstGeom>
          <a:solidFill>
            <a:schemeClr val="bg1"/>
          </a:solidFill>
          <a:ln w="9525">
            <a:noFill/>
            <a:miter lim="800000"/>
            <a:headEnd/>
            <a:tailEnd/>
          </a:ln>
        </p:spPr>
        <p:txBody>
          <a:bodyPr wrap="none" anchor="ctr"/>
          <a:lstStyle/>
          <a:p>
            <a:endParaRPr lang="en-US"/>
          </a:p>
        </p:txBody>
      </p:sp>
      <p:sp>
        <p:nvSpPr>
          <p:cNvPr id="109621" name="Rectangle 53"/>
          <p:cNvSpPr>
            <a:spLocks noChangeArrowheads="1"/>
          </p:cNvSpPr>
          <p:nvPr/>
        </p:nvSpPr>
        <p:spPr bwMode="auto">
          <a:xfrm>
            <a:off x="6019800" y="1524000"/>
            <a:ext cx="1600200" cy="4724400"/>
          </a:xfrm>
          <a:prstGeom prst="rect">
            <a:avLst/>
          </a:prstGeom>
          <a:solidFill>
            <a:schemeClr val="bg1"/>
          </a:solidFill>
          <a:ln w="9525">
            <a:noFill/>
            <a:miter lim="800000"/>
            <a:headEnd/>
            <a:tailEnd/>
          </a:ln>
        </p:spPr>
        <p:txBody>
          <a:bodyPr wrap="none" anchor="ctr"/>
          <a:lstStyle/>
          <a:p>
            <a:endParaRPr lang="en-US"/>
          </a:p>
        </p:txBody>
      </p:sp>
      <p:sp>
        <p:nvSpPr>
          <p:cNvPr id="109622" name="Freeform 54"/>
          <p:cNvSpPr>
            <a:spLocks/>
          </p:cNvSpPr>
          <p:nvPr/>
        </p:nvSpPr>
        <p:spPr bwMode="auto">
          <a:xfrm>
            <a:off x="3267075" y="5229225"/>
            <a:ext cx="1385888" cy="595313"/>
          </a:xfrm>
          <a:custGeom>
            <a:avLst/>
            <a:gdLst>
              <a:gd name="T0" fmla="*/ 0 w 873"/>
              <a:gd name="T1" fmla="*/ 0 h 375"/>
              <a:gd name="T2" fmla="*/ 1381125 w 873"/>
              <a:gd name="T3" fmla="*/ 0 h 375"/>
              <a:gd name="T4" fmla="*/ 1385888 w 873"/>
              <a:gd name="T5" fmla="*/ 590550 h 375"/>
              <a:gd name="T6" fmla="*/ 4763 w 873"/>
              <a:gd name="T7" fmla="*/ 595313 h 375"/>
              <a:gd name="T8" fmla="*/ 0 w 873"/>
              <a:gd name="T9" fmla="*/ 0 h 375"/>
              <a:gd name="T10" fmla="*/ 0 60000 65536"/>
              <a:gd name="T11" fmla="*/ 0 60000 65536"/>
              <a:gd name="T12" fmla="*/ 0 60000 65536"/>
              <a:gd name="T13" fmla="*/ 0 60000 65536"/>
              <a:gd name="T14" fmla="*/ 0 60000 65536"/>
              <a:gd name="T15" fmla="*/ 0 w 873"/>
              <a:gd name="T16" fmla="*/ 0 h 375"/>
              <a:gd name="T17" fmla="*/ 873 w 873"/>
              <a:gd name="T18" fmla="*/ 375 h 375"/>
            </a:gdLst>
            <a:ahLst/>
            <a:cxnLst>
              <a:cxn ang="T10">
                <a:pos x="T0" y="T1"/>
              </a:cxn>
              <a:cxn ang="T11">
                <a:pos x="T2" y="T3"/>
              </a:cxn>
              <a:cxn ang="T12">
                <a:pos x="T4" y="T5"/>
              </a:cxn>
              <a:cxn ang="T13">
                <a:pos x="T6" y="T7"/>
              </a:cxn>
              <a:cxn ang="T14">
                <a:pos x="T8" y="T9"/>
              </a:cxn>
            </a:cxnLst>
            <a:rect l="T15" t="T16" r="T17" b="T18"/>
            <a:pathLst>
              <a:path w="873" h="375">
                <a:moveTo>
                  <a:pt x="0" y="0"/>
                </a:moveTo>
                <a:lnTo>
                  <a:pt x="870" y="0"/>
                </a:lnTo>
                <a:lnTo>
                  <a:pt x="873" y="372"/>
                </a:lnTo>
                <a:lnTo>
                  <a:pt x="3" y="375"/>
                </a:lnTo>
                <a:lnTo>
                  <a:pt x="0" y="0"/>
                </a:lnTo>
                <a:close/>
              </a:path>
            </a:pathLst>
          </a:custGeom>
          <a:solidFill>
            <a:schemeClr val="bg1"/>
          </a:solidFill>
          <a:ln w="9525">
            <a:noFill/>
            <a:round/>
            <a:headEnd/>
            <a:tailEnd/>
          </a:ln>
        </p:spPr>
        <p:txBody>
          <a:bodyPr/>
          <a:lstStyle/>
          <a:p>
            <a:endParaRPr lang="en-US"/>
          </a:p>
        </p:txBody>
      </p:sp>
      <p:sp>
        <p:nvSpPr>
          <p:cNvPr id="109623" name="Freeform 55"/>
          <p:cNvSpPr>
            <a:spLocks/>
          </p:cNvSpPr>
          <p:nvPr/>
        </p:nvSpPr>
        <p:spPr bwMode="auto">
          <a:xfrm>
            <a:off x="3276600" y="4619625"/>
            <a:ext cx="1385888" cy="627063"/>
          </a:xfrm>
          <a:custGeom>
            <a:avLst/>
            <a:gdLst>
              <a:gd name="T0" fmla="*/ 0 w 873"/>
              <a:gd name="T1" fmla="*/ 14288 h 395"/>
              <a:gd name="T2" fmla="*/ 1385888 w 873"/>
              <a:gd name="T3" fmla="*/ 0 h 395"/>
              <a:gd name="T4" fmla="*/ 1385888 w 873"/>
              <a:gd name="T5" fmla="*/ 614363 h 395"/>
              <a:gd name="T6" fmla="*/ 0 w 873"/>
              <a:gd name="T7" fmla="*/ 627063 h 395"/>
              <a:gd name="T8" fmla="*/ 0 w 873"/>
              <a:gd name="T9" fmla="*/ 14288 h 395"/>
              <a:gd name="T10" fmla="*/ 0 60000 65536"/>
              <a:gd name="T11" fmla="*/ 0 60000 65536"/>
              <a:gd name="T12" fmla="*/ 0 60000 65536"/>
              <a:gd name="T13" fmla="*/ 0 60000 65536"/>
              <a:gd name="T14" fmla="*/ 0 60000 65536"/>
              <a:gd name="T15" fmla="*/ 0 w 873"/>
              <a:gd name="T16" fmla="*/ 0 h 395"/>
              <a:gd name="T17" fmla="*/ 873 w 873"/>
              <a:gd name="T18" fmla="*/ 395 h 395"/>
            </a:gdLst>
            <a:ahLst/>
            <a:cxnLst>
              <a:cxn ang="T10">
                <a:pos x="T0" y="T1"/>
              </a:cxn>
              <a:cxn ang="T11">
                <a:pos x="T2" y="T3"/>
              </a:cxn>
              <a:cxn ang="T12">
                <a:pos x="T4" y="T5"/>
              </a:cxn>
              <a:cxn ang="T13">
                <a:pos x="T6" y="T7"/>
              </a:cxn>
              <a:cxn ang="T14">
                <a:pos x="T8" y="T9"/>
              </a:cxn>
            </a:cxnLst>
            <a:rect l="T15" t="T16" r="T17" b="T18"/>
            <a:pathLst>
              <a:path w="873" h="395">
                <a:moveTo>
                  <a:pt x="0" y="9"/>
                </a:moveTo>
                <a:lnTo>
                  <a:pt x="873" y="0"/>
                </a:lnTo>
                <a:lnTo>
                  <a:pt x="873" y="387"/>
                </a:lnTo>
                <a:lnTo>
                  <a:pt x="0" y="395"/>
                </a:lnTo>
                <a:lnTo>
                  <a:pt x="0" y="9"/>
                </a:lnTo>
                <a:close/>
              </a:path>
            </a:pathLst>
          </a:custGeom>
          <a:solidFill>
            <a:schemeClr val="bg1"/>
          </a:solidFill>
          <a:ln w="9525">
            <a:noFill/>
            <a:round/>
            <a:headEnd/>
            <a:tailEnd/>
          </a:ln>
        </p:spPr>
        <p:txBody>
          <a:bodyPr/>
          <a:lstStyle/>
          <a:p>
            <a:endParaRPr lang="en-US"/>
          </a:p>
        </p:txBody>
      </p:sp>
      <p:sp>
        <p:nvSpPr>
          <p:cNvPr id="109624" name="Freeform 56"/>
          <p:cNvSpPr>
            <a:spLocks/>
          </p:cNvSpPr>
          <p:nvPr/>
        </p:nvSpPr>
        <p:spPr bwMode="auto">
          <a:xfrm>
            <a:off x="3230563" y="4010025"/>
            <a:ext cx="1422400" cy="633413"/>
          </a:xfrm>
          <a:custGeom>
            <a:avLst/>
            <a:gdLst>
              <a:gd name="T0" fmla="*/ 41275 w 896"/>
              <a:gd name="T1" fmla="*/ 4763 h 399"/>
              <a:gd name="T2" fmla="*/ 1417638 w 896"/>
              <a:gd name="T3" fmla="*/ 0 h 399"/>
              <a:gd name="T4" fmla="*/ 1422400 w 896"/>
              <a:gd name="T5" fmla="*/ 614363 h 399"/>
              <a:gd name="T6" fmla="*/ 0 w 896"/>
              <a:gd name="T7" fmla="*/ 633413 h 399"/>
              <a:gd name="T8" fmla="*/ 41275 w 896"/>
              <a:gd name="T9" fmla="*/ 4763 h 399"/>
              <a:gd name="T10" fmla="*/ 0 60000 65536"/>
              <a:gd name="T11" fmla="*/ 0 60000 65536"/>
              <a:gd name="T12" fmla="*/ 0 60000 65536"/>
              <a:gd name="T13" fmla="*/ 0 60000 65536"/>
              <a:gd name="T14" fmla="*/ 0 60000 65536"/>
              <a:gd name="T15" fmla="*/ 0 w 896"/>
              <a:gd name="T16" fmla="*/ 0 h 399"/>
              <a:gd name="T17" fmla="*/ 896 w 896"/>
              <a:gd name="T18" fmla="*/ 399 h 399"/>
            </a:gdLst>
            <a:ahLst/>
            <a:cxnLst>
              <a:cxn ang="T10">
                <a:pos x="T0" y="T1"/>
              </a:cxn>
              <a:cxn ang="T11">
                <a:pos x="T2" y="T3"/>
              </a:cxn>
              <a:cxn ang="T12">
                <a:pos x="T4" y="T5"/>
              </a:cxn>
              <a:cxn ang="T13">
                <a:pos x="T6" y="T7"/>
              </a:cxn>
              <a:cxn ang="T14">
                <a:pos x="T8" y="T9"/>
              </a:cxn>
            </a:cxnLst>
            <a:rect l="T15" t="T16" r="T17" b="T18"/>
            <a:pathLst>
              <a:path w="896" h="399">
                <a:moveTo>
                  <a:pt x="26" y="3"/>
                </a:moveTo>
                <a:lnTo>
                  <a:pt x="893" y="0"/>
                </a:lnTo>
                <a:lnTo>
                  <a:pt x="896" y="387"/>
                </a:lnTo>
                <a:lnTo>
                  <a:pt x="0" y="399"/>
                </a:lnTo>
                <a:lnTo>
                  <a:pt x="26" y="3"/>
                </a:lnTo>
                <a:close/>
              </a:path>
            </a:pathLst>
          </a:custGeom>
          <a:solidFill>
            <a:schemeClr val="bg1"/>
          </a:solidFill>
          <a:ln w="9525">
            <a:noFill/>
            <a:round/>
            <a:headEnd/>
            <a:tailEnd/>
          </a:ln>
        </p:spPr>
        <p:txBody>
          <a:bodyPr/>
          <a:lstStyle/>
          <a:p>
            <a:endParaRPr lang="en-US"/>
          </a:p>
        </p:txBody>
      </p:sp>
      <p:sp>
        <p:nvSpPr>
          <p:cNvPr id="109625" name="Freeform 57"/>
          <p:cNvSpPr>
            <a:spLocks/>
          </p:cNvSpPr>
          <p:nvPr/>
        </p:nvSpPr>
        <p:spPr bwMode="auto">
          <a:xfrm>
            <a:off x="3271838" y="3419475"/>
            <a:ext cx="1385887" cy="608013"/>
          </a:xfrm>
          <a:custGeom>
            <a:avLst/>
            <a:gdLst>
              <a:gd name="T0" fmla="*/ 0 w 873"/>
              <a:gd name="T1" fmla="*/ 0 h 383"/>
              <a:gd name="T2" fmla="*/ 1376362 w 873"/>
              <a:gd name="T3" fmla="*/ 0 h 383"/>
              <a:gd name="T4" fmla="*/ 1385887 w 873"/>
              <a:gd name="T5" fmla="*/ 600075 h 383"/>
              <a:gd name="T6" fmla="*/ 4762 w 873"/>
              <a:gd name="T7" fmla="*/ 608013 h 383"/>
              <a:gd name="T8" fmla="*/ 0 w 873"/>
              <a:gd name="T9" fmla="*/ 0 h 383"/>
              <a:gd name="T10" fmla="*/ 0 60000 65536"/>
              <a:gd name="T11" fmla="*/ 0 60000 65536"/>
              <a:gd name="T12" fmla="*/ 0 60000 65536"/>
              <a:gd name="T13" fmla="*/ 0 60000 65536"/>
              <a:gd name="T14" fmla="*/ 0 60000 65536"/>
              <a:gd name="T15" fmla="*/ 0 w 873"/>
              <a:gd name="T16" fmla="*/ 0 h 383"/>
              <a:gd name="T17" fmla="*/ 873 w 873"/>
              <a:gd name="T18" fmla="*/ 383 h 383"/>
            </a:gdLst>
            <a:ahLst/>
            <a:cxnLst>
              <a:cxn ang="T10">
                <a:pos x="T0" y="T1"/>
              </a:cxn>
              <a:cxn ang="T11">
                <a:pos x="T2" y="T3"/>
              </a:cxn>
              <a:cxn ang="T12">
                <a:pos x="T4" y="T5"/>
              </a:cxn>
              <a:cxn ang="T13">
                <a:pos x="T6" y="T7"/>
              </a:cxn>
              <a:cxn ang="T14">
                <a:pos x="T8" y="T9"/>
              </a:cxn>
            </a:cxnLst>
            <a:rect l="T15" t="T16" r="T17" b="T18"/>
            <a:pathLst>
              <a:path w="873" h="383">
                <a:moveTo>
                  <a:pt x="0" y="0"/>
                </a:moveTo>
                <a:lnTo>
                  <a:pt x="867" y="0"/>
                </a:lnTo>
                <a:lnTo>
                  <a:pt x="873" y="378"/>
                </a:lnTo>
                <a:lnTo>
                  <a:pt x="3" y="383"/>
                </a:lnTo>
                <a:lnTo>
                  <a:pt x="0" y="0"/>
                </a:lnTo>
                <a:close/>
              </a:path>
            </a:pathLst>
          </a:custGeom>
          <a:solidFill>
            <a:schemeClr val="bg1"/>
          </a:solidFill>
          <a:ln w="9525">
            <a:noFill/>
            <a:round/>
            <a:headEnd/>
            <a:tailEnd/>
          </a:ln>
        </p:spPr>
        <p:txBody>
          <a:bodyPr/>
          <a:lstStyle/>
          <a:p>
            <a:endParaRPr lang="en-US"/>
          </a:p>
        </p:txBody>
      </p:sp>
      <p:sp>
        <p:nvSpPr>
          <p:cNvPr id="109626" name="Freeform 58"/>
          <p:cNvSpPr>
            <a:spLocks/>
          </p:cNvSpPr>
          <p:nvPr/>
        </p:nvSpPr>
        <p:spPr bwMode="auto">
          <a:xfrm>
            <a:off x="3257550" y="2809875"/>
            <a:ext cx="1404938" cy="619125"/>
          </a:xfrm>
          <a:custGeom>
            <a:avLst/>
            <a:gdLst>
              <a:gd name="T0" fmla="*/ 0 w 885"/>
              <a:gd name="T1" fmla="*/ 9525 h 390"/>
              <a:gd name="T2" fmla="*/ 1381125 w 885"/>
              <a:gd name="T3" fmla="*/ 0 h 390"/>
              <a:gd name="T4" fmla="*/ 1400175 w 885"/>
              <a:gd name="T5" fmla="*/ 14288 h 390"/>
              <a:gd name="T6" fmla="*/ 1404938 w 885"/>
              <a:gd name="T7" fmla="*/ 614363 h 390"/>
              <a:gd name="T8" fmla="*/ 19050 w 885"/>
              <a:gd name="T9" fmla="*/ 619125 h 390"/>
              <a:gd name="T10" fmla="*/ 0 w 885"/>
              <a:gd name="T11" fmla="*/ 9525 h 390"/>
              <a:gd name="T12" fmla="*/ 0 60000 65536"/>
              <a:gd name="T13" fmla="*/ 0 60000 65536"/>
              <a:gd name="T14" fmla="*/ 0 60000 65536"/>
              <a:gd name="T15" fmla="*/ 0 60000 65536"/>
              <a:gd name="T16" fmla="*/ 0 60000 65536"/>
              <a:gd name="T17" fmla="*/ 0 60000 65536"/>
              <a:gd name="T18" fmla="*/ 0 w 885"/>
              <a:gd name="T19" fmla="*/ 0 h 390"/>
              <a:gd name="T20" fmla="*/ 885 w 885"/>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885" h="390">
                <a:moveTo>
                  <a:pt x="0" y="6"/>
                </a:moveTo>
                <a:lnTo>
                  <a:pt x="870" y="0"/>
                </a:lnTo>
                <a:lnTo>
                  <a:pt x="882" y="9"/>
                </a:lnTo>
                <a:lnTo>
                  <a:pt x="885" y="387"/>
                </a:lnTo>
                <a:lnTo>
                  <a:pt x="12" y="390"/>
                </a:lnTo>
                <a:lnTo>
                  <a:pt x="0" y="6"/>
                </a:lnTo>
                <a:close/>
              </a:path>
            </a:pathLst>
          </a:custGeom>
          <a:solidFill>
            <a:schemeClr val="bg1"/>
          </a:solidFill>
          <a:ln w="9525">
            <a:noFill/>
            <a:round/>
            <a:headEnd/>
            <a:tailEnd/>
          </a:ln>
        </p:spPr>
        <p:txBody>
          <a:bodyPr/>
          <a:lstStyle/>
          <a:p>
            <a:endParaRPr lang="en-US"/>
          </a:p>
        </p:txBody>
      </p:sp>
      <p:sp>
        <p:nvSpPr>
          <p:cNvPr id="109627" name="Freeform 59"/>
          <p:cNvSpPr>
            <a:spLocks/>
          </p:cNvSpPr>
          <p:nvPr/>
        </p:nvSpPr>
        <p:spPr bwMode="auto">
          <a:xfrm>
            <a:off x="3276600" y="2219325"/>
            <a:ext cx="1376363" cy="600075"/>
          </a:xfrm>
          <a:custGeom>
            <a:avLst/>
            <a:gdLst>
              <a:gd name="T0" fmla="*/ 0 w 867"/>
              <a:gd name="T1" fmla="*/ 4762 h 378"/>
              <a:gd name="T2" fmla="*/ 1376363 w 867"/>
              <a:gd name="T3" fmla="*/ 0 h 378"/>
              <a:gd name="T4" fmla="*/ 1376363 w 867"/>
              <a:gd name="T5" fmla="*/ 600075 h 378"/>
              <a:gd name="T6" fmla="*/ 0 w 867"/>
              <a:gd name="T7" fmla="*/ 600075 h 378"/>
              <a:gd name="T8" fmla="*/ 0 w 867"/>
              <a:gd name="T9" fmla="*/ 4762 h 378"/>
              <a:gd name="T10" fmla="*/ 0 60000 65536"/>
              <a:gd name="T11" fmla="*/ 0 60000 65536"/>
              <a:gd name="T12" fmla="*/ 0 60000 65536"/>
              <a:gd name="T13" fmla="*/ 0 60000 65536"/>
              <a:gd name="T14" fmla="*/ 0 60000 65536"/>
              <a:gd name="T15" fmla="*/ 0 w 867"/>
              <a:gd name="T16" fmla="*/ 0 h 378"/>
              <a:gd name="T17" fmla="*/ 867 w 867"/>
              <a:gd name="T18" fmla="*/ 378 h 378"/>
            </a:gdLst>
            <a:ahLst/>
            <a:cxnLst>
              <a:cxn ang="T10">
                <a:pos x="T0" y="T1"/>
              </a:cxn>
              <a:cxn ang="T11">
                <a:pos x="T2" y="T3"/>
              </a:cxn>
              <a:cxn ang="T12">
                <a:pos x="T4" y="T5"/>
              </a:cxn>
              <a:cxn ang="T13">
                <a:pos x="T6" y="T7"/>
              </a:cxn>
              <a:cxn ang="T14">
                <a:pos x="T8" y="T9"/>
              </a:cxn>
            </a:cxnLst>
            <a:rect l="T15" t="T16" r="T17" b="T18"/>
            <a:pathLst>
              <a:path w="867" h="378">
                <a:moveTo>
                  <a:pt x="0" y="3"/>
                </a:moveTo>
                <a:lnTo>
                  <a:pt x="867" y="0"/>
                </a:lnTo>
                <a:lnTo>
                  <a:pt x="867" y="378"/>
                </a:lnTo>
                <a:lnTo>
                  <a:pt x="0" y="378"/>
                </a:lnTo>
                <a:lnTo>
                  <a:pt x="0" y="3"/>
                </a:lnTo>
                <a:close/>
              </a:path>
            </a:pathLst>
          </a:custGeom>
          <a:solidFill>
            <a:schemeClr val="bg1"/>
          </a:solidFill>
          <a:ln w="9525">
            <a:noFill/>
            <a:round/>
            <a:headEnd/>
            <a:tailEnd/>
          </a:ln>
        </p:spPr>
        <p:txBody>
          <a:bodyPr/>
          <a:lstStyle/>
          <a:p>
            <a:endParaRPr lang="en-US"/>
          </a:p>
        </p:txBody>
      </p:sp>
      <p:sp>
        <p:nvSpPr>
          <p:cNvPr id="109628" name="Freeform 60"/>
          <p:cNvSpPr>
            <a:spLocks/>
          </p:cNvSpPr>
          <p:nvPr/>
        </p:nvSpPr>
        <p:spPr bwMode="auto">
          <a:xfrm>
            <a:off x="3252788" y="1652588"/>
            <a:ext cx="1400175" cy="622300"/>
          </a:xfrm>
          <a:custGeom>
            <a:avLst/>
            <a:gdLst>
              <a:gd name="T0" fmla="*/ 0 w 882"/>
              <a:gd name="T1" fmla="*/ 0 h 392"/>
              <a:gd name="T2" fmla="*/ 1400175 w 882"/>
              <a:gd name="T3" fmla="*/ 0 h 392"/>
              <a:gd name="T4" fmla="*/ 1395413 w 882"/>
              <a:gd name="T5" fmla="*/ 604838 h 392"/>
              <a:gd name="T6" fmla="*/ 23812 w 882"/>
              <a:gd name="T7" fmla="*/ 622300 h 392"/>
              <a:gd name="T8" fmla="*/ 0 w 882"/>
              <a:gd name="T9" fmla="*/ 0 h 392"/>
              <a:gd name="T10" fmla="*/ 0 60000 65536"/>
              <a:gd name="T11" fmla="*/ 0 60000 65536"/>
              <a:gd name="T12" fmla="*/ 0 60000 65536"/>
              <a:gd name="T13" fmla="*/ 0 60000 65536"/>
              <a:gd name="T14" fmla="*/ 0 60000 65536"/>
              <a:gd name="T15" fmla="*/ 0 w 882"/>
              <a:gd name="T16" fmla="*/ 0 h 392"/>
              <a:gd name="T17" fmla="*/ 882 w 882"/>
              <a:gd name="T18" fmla="*/ 392 h 392"/>
            </a:gdLst>
            <a:ahLst/>
            <a:cxnLst>
              <a:cxn ang="T10">
                <a:pos x="T0" y="T1"/>
              </a:cxn>
              <a:cxn ang="T11">
                <a:pos x="T2" y="T3"/>
              </a:cxn>
              <a:cxn ang="T12">
                <a:pos x="T4" y="T5"/>
              </a:cxn>
              <a:cxn ang="T13">
                <a:pos x="T6" y="T7"/>
              </a:cxn>
              <a:cxn ang="T14">
                <a:pos x="T8" y="T9"/>
              </a:cxn>
            </a:cxnLst>
            <a:rect l="T15" t="T16" r="T17" b="T18"/>
            <a:pathLst>
              <a:path w="882" h="392">
                <a:moveTo>
                  <a:pt x="0" y="0"/>
                </a:moveTo>
                <a:lnTo>
                  <a:pt x="882" y="0"/>
                </a:lnTo>
                <a:lnTo>
                  <a:pt x="879" y="381"/>
                </a:lnTo>
                <a:lnTo>
                  <a:pt x="15" y="392"/>
                </a:lnTo>
                <a:lnTo>
                  <a:pt x="0" y="0"/>
                </a:lnTo>
                <a:close/>
              </a:path>
            </a:pathLst>
          </a:custGeom>
          <a:solidFill>
            <a:schemeClr val="bg1"/>
          </a:solidFill>
          <a:ln w="9525">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9622"/>
                                        </p:tgtEl>
                                      </p:cBhvr>
                                    </p:animEffect>
                                    <p:set>
                                      <p:cBhvr>
                                        <p:cTn id="7" dur="1" fill="hold">
                                          <p:stCondLst>
                                            <p:cond delay="499"/>
                                          </p:stCondLst>
                                        </p:cTn>
                                        <p:tgtEl>
                                          <p:spTgt spid="1096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09623"/>
                                        </p:tgtEl>
                                      </p:cBhvr>
                                    </p:animEffect>
                                    <p:set>
                                      <p:cBhvr>
                                        <p:cTn id="12" dur="1" fill="hold">
                                          <p:stCondLst>
                                            <p:cond delay="499"/>
                                          </p:stCondLst>
                                        </p:cTn>
                                        <p:tgtEl>
                                          <p:spTgt spid="1096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9624"/>
                                        </p:tgtEl>
                                      </p:cBhvr>
                                    </p:animEffect>
                                    <p:set>
                                      <p:cBhvr>
                                        <p:cTn id="17" dur="1" fill="hold">
                                          <p:stCondLst>
                                            <p:cond delay="499"/>
                                          </p:stCondLst>
                                        </p:cTn>
                                        <p:tgtEl>
                                          <p:spTgt spid="1096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09627"/>
                                        </p:tgtEl>
                                      </p:cBhvr>
                                    </p:animEffect>
                                    <p:set>
                                      <p:cBhvr>
                                        <p:cTn id="22" dur="1" fill="hold">
                                          <p:stCondLst>
                                            <p:cond delay="499"/>
                                          </p:stCondLst>
                                        </p:cTn>
                                        <p:tgtEl>
                                          <p:spTgt spid="1096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09628"/>
                                        </p:tgtEl>
                                      </p:cBhvr>
                                    </p:animEffect>
                                    <p:set>
                                      <p:cBhvr>
                                        <p:cTn id="27" dur="1" fill="hold">
                                          <p:stCondLst>
                                            <p:cond delay="499"/>
                                          </p:stCondLst>
                                        </p:cTn>
                                        <p:tgtEl>
                                          <p:spTgt spid="10962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09626"/>
                                        </p:tgtEl>
                                      </p:cBhvr>
                                    </p:animEffect>
                                    <p:set>
                                      <p:cBhvr>
                                        <p:cTn id="32" dur="1" fill="hold">
                                          <p:stCondLst>
                                            <p:cond delay="499"/>
                                          </p:stCondLst>
                                        </p:cTn>
                                        <p:tgtEl>
                                          <p:spTgt spid="1096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09625"/>
                                        </p:tgtEl>
                                      </p:cBhvr>
                                    </p:animEffect>
                                    <p:set>
                                      <p:cBhvr>
                                        <p:cTn id="37" dur="1" fill="hold">
                                          <p:stCondLst>
                                            <p:cond delay="499"/>
                                          </p:stCondLst>
                                        </p:cTn>
                                        <p:tgtEl>
                                          <p:spTgt spid="10962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5" presetClass="exit" presetSubtype="0" fill="hold" grpId="0" nodeType="clickEffect">
                                  <p:stCondLst>
                                    <p:cond delay="0"/>
                                  </p:stCondLst>
                                  <p:childTnLst>
                                    <p:anim calcmode="lin" valueType="num">
                                      <p:cBhvr>
                                        <p:cTn id="41" dur="1000"/>
                                        <p:tgtEl>
                                          <p:spTgt spid="109620"/>
                                        </p:tgtEl>
                                        <p:attrNameLst>
                                          <p:attrName>ppt_w</p:attrName>
                                        </p:attrNameLst>
                                      </p:cBhvr>
                                      <p:tavLst>
                                        <p:tav tm="0">
                                          <p:val>
                                            <p:strVal val="ppt_w"/>
                                          </p:val>
                                        </p:tav>
                                        <p:tav tm="100000">
                                          <p:val>
                                            <p:strVal val="ppt_w*0.70"/>
                                          </p:val>
                                        </p:tav>
                                      </p:tavLst>
                                    </p:anim>
                                    <p:anim calcmode="lin" valueType="num">
                                      <p:cBhvr>
                                        <p:cTn id="42" dur="1000"/>
                                        <p:tgtEl>
                                          <p:spTgt spid="109620"/>
                                        </p:tgtEl>
                                        <p:attrNameLst>
                                          <p:attrName>ppt_h</p:attrName>
                                        </p:attrNameLst>
                                      </p:cBhvr>
                                      <p:tavLst>
                                        <p:tav tm="0">
                                          <p:val>
                                            <p:strVal val="ppt_h"/>
                                          </p:val>
                                        </p:tav>
                                        <p:tav tm="100000">
                                          <p:val>
                                            <p:strVal val="ppt_h"/>
                                          </p:val>
                                        </p:tav>
                                      </p:tavLst>
                                    </p:anim>
                                    <p:animEffect transition="out" filter="fade">
                                      <p:cBhvr>
                                        <p:cTn id="43" dur="1000"/>
                                        <p:tgtEl>
                                          <p:spTgt spid="109620"/>
                                        </p:tgtEl>
                                      </p:cBhvr>
                                    </p:animEffect>
                                    <p:set>
                                      <p:cBhvr>
                                        <p:cTn id="44" dur="1" fill="hold">
                                          <p:stCondLst>
                                            <p:cond delay="999"/>
                                          </p:stCondLst>
                                        </p:cTn>
                                        <p:tgtEl>
                                          <p:spTgt spid="1096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2000"/>
                                        <p:tgtEl>
                                          <p:spTgt spid="109621"/>
                                        </p:tgtEl>
                                      </p:cBhvr>
                                    </p:animEffect>
                                    <p:set>
                                      <p:cBhvr>
                                        <p:cTn id="49" dur="1" fill="hold">
                                          <p:stCondLst>
                                            <p:cond delay="1999"/>
                                          </p:stCondLst>
                                        </p:cTn>
                                        <p:tgtEl>
                                          <p:spTgt spid="10962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0" nodeType="clickEffect">
                                  <p:stCondLst>
                                    <p:cond delay="0"/>
                                  </p:stCondLst>
                                  <p:childTnLst>
                                    <p:animEffect transition="out" filter="dissolve">
                                      <p:cBhvr>
                                        <p:cTn id="53" dur="500"/>
                                        <p:tgtEl>
                                          <p:spTgt spid="109619"/>
                                        </p:tgtEl>
                                      </p:cBhvr>
                                    </p:animEffect>
                                    <p:set>
                                      <p:cBhvr>
                                        <p:cTn id="54" dur="1" fill="hold">
                                          <p:stCondLst>
                                            <p:cond delay="499"/>
                                          </p:stCondLst>
                                        </p:cTn>
                                        <p:tgtEl>
                                          <p:spTgt spid="109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9" grpId="0" animBg="1"/>
      <p:bldP spid="109620" grpId="0" animBg="1"/>
      <p:bldP spid="109621" grpId="0" animBg="1"/>
      <p:bldP spid="109622" grpId="0" animBg="1"/>
      <p:bldP spid="109623" grpId="0" animBg="1"/>
      <p:bldP spid="109624" grpId="0" animBg="1"/>
      <p:bldP spid="109625" grpId="0" animBg="1"/>
      <p:bldP spid="109626" grpId="0" animBg="1"/>
      <p:bldP spid="109627" grpId="0" animBg="1"/>
      <p:bldP spid="10962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496888" y="749300"/>
            <a:ext cx="7504112" cy="915988"/>
          </a:xfrm>
          <a:prstGeom prst="rect">
            <a:avLst/>
          </a:prstGeom>
          <a:noFill/>
          <a:ln w="9525">
            <a:noFill/>
            <a:miter lim="800000"/>
            <a:headEnd/>
            <a:tailEnd/>
          </a:ln>
        </p:spPr>
        <p:txBody>
          <a:bodyPr wrap="none" anchor="ctr">
            <a:spAutoFit/>
          </a:bodyPr>
          <a:lstStyle/>
          <a:p>
            <a:r>
              <a:rPr lang="en-US" sz="1800">
                <a:latin typeface="Arial" charset="0"/>
                <a:cs typeface="Times New Roman" pitchFamily="18" charset="0"/>
              </a:rPr>
              <a:t>Polyatomic Ion:  </a:t>
            </a:r>
            <a:endParaRPr lang="en-US" sz="1000">
              <a:latin typeface="Arial" charset="0"/>
            </a:endParaRPr>
          </a:p>
          <a:p>
            <a:pPr eaLnBrk="0" hangingPunct="0"/>
            <a:r>
              <a:rPr lang="en-US" sz="1800">
                <a:latin typeface="Arial" charset="0"/>
                <a:cs typeface="Times New Roman" pitchFamily="18" charset="0"/>
              </a:rPr>
              <a:t>     a group of atoms that stay together and have a single, overall charge</a:t>
            </a:r>
            <a:r>
              <a:rPr lang="en-US" sz="1200">
                <a:latin typeface="Arial" charset="0"/>
                <a:cs typeface="Times New Roman" pitchFamily="18" charset="0"/>
              </a:rPr>
              <a:t>.</a:t>
            </a:r>
            <a:endParaRPr lang="en-US" sz="1000">
              <a:latin typeface="Arial" charset="0"/>
            </a:endParaRPr>
          </a:p>
          <a:p>
            <a:pPr eaLnBrk="0" hangingPunct="0"/>
            <a:endParaRPr lang="en-US" sz="1800">
              <a:latin typeface="Arial" charset="0"/>
            </a:endParaRPr>
          </a:p>
        </p:txBody>
      </p:sp>
      <p:graphicFrame>
        <p:nvGraphicFramePr>
          <p:cNvPr id="110595" name="Group 3"/>
          <p:cNvGraphicFramePr>
            <a:graphicFrameLocks noGrp="1"/>
          </p:cNvGraphicFramePr>
          <p:nvPr/>
        </p:nvGraphicFramePr>
        <p:xfrm>
          <a:off x="1836738" y="1665288"/>
          <a:ext cx="5554662" cy="4441829"/>
        </p:xfrm>
        <a:graphic>
          <a:graphicData uri="http://schemas.openxmlformats.org/drawingml/2006/table">
            <a:tbl>
              <a:tblPr/>
              <a:tblGrid>
                <a:gridCol w="1439862"/>
                <a:gridCol w="1371600"/>
                <a:gridCol w="1371600"/>
                <a:gridCol w="1371600"/>
              </a:tblGrid>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Per</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ite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BrO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Hypo</a:t>
                      </a: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brom</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it</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e ion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Carbon</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Chlor</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ClO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Iod</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IO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Nitr</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NO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1-</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5</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Phosph</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PO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5</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4</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ea typeface="Times New Roman" pitchFamily="18" charset="0"/>
                          <a:cs typeface="Arial" charset="0"/>
                        </a:rPr>
                        <a:t>Sulf</a:t>
                      </a:r>
                      <a:r>
                        <a:rPr kumimoji="0" lang="en-US" sz="1100" b="1" i="1" u="none" strike="noStrike" cap="none" normalizeH="0" baseline="0" smtClean="0">
                          <a:ln>
                            <a:noFill/>
                          </a:ln>
                          <a:solidFill>
                            <a:srgbClr val="FF0000"/>
                          </a:solidFill>
                          <a:effectLst/>
                          <a:latin typeface="Arial" charset="0"/>
                          <a:ea typeface="Times New Roman" pitchFamily="18" charset="0"/>
                          <a:cs typeface="Arial" charset="0"/>
                        </a:rPr>
                        <a:t>ate</a:t>
                      </a:r>
                      <a:r>
                        <a:rPr kumimoji="0" lang="en-US" sz="1100" b="1" i="0" u="none" strike="noStrike" cap="none" normalizeH="0" baseline="0" smtClean="0">
                          <a:ln>
                            <a:noFill/>
                          </a:ln>
                          <a:solidFill>
                            <a:srgbClr val="FF0000"/>
                          </a:solidFill>
                          <a:effectLst/>
                          <a:latin typeface="Arial" charset="0"/>
                          <a:ea typeface="Times New Roman" pitchFamily="18" charset="0"/>
                          <a:cs typeface="Arial" charset="0"/>
                        </a:rPr>
                        <a:t> ion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3</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Times New Roman" pitchFamily="18" charset="0"/>
                          <a:cs typeface="Arial" charset="0"/>
                        </a:rPr>
                        <a:t>SO</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r>
                        <a:rPr kumimoji="0" lang="en-US" sz="2200" b="0" i="0" u="none" strike="noStrike" cap="none" normalizeH="0" baseline="30000" smtClean="0">
                          <a:ln>
                            <a:noFill/>
                          </a:ln>
                          <a:solidFill>
                            <a:schemeClr val="tx1"/>
                          </a:solidFill>
                          <a:effectLst/>
                          <a:latin typeface="Arial" charset="0"/>
                          <a:ea typeface="Times New Roman" pitchFamily="18" charset="0"/>
                          <a:cs typeface="Arial" charset="0"/>
                        </a:rPr>
                        <a:t>2-</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1 more oxygen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“normal”</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EB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1 less oxygen</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0000"/>
                          </a:solidFill>
                          <a:effectLst/>
                          <a:latin typeface="Arial" charset="0"/>
                          <a:ea typeface="Times New Roman" pitchFamily="18" charset="0"/>
                          <a:cs typeface="Arial" charset="0"/>
                        </a:rPr>
                        <a:t>2 less oxygen</a:t>
                      </a:r>
                      <a:endPar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450" name="Rectangle 50"/>
          <p:cNvSpPr>
            <a:spLocks noChangeArrowheads="1"/>
          </p:cNvSpPr>
          <p:nvPr/>
        </p:nvSpPr>
        <p:spPr bwMode="auto">
          <a:xfrm>
            <a:off x="0" y="6107113"/>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latin typeface="Arial" charset="0"/>
              </a:rPr>
              <a:t>Ternary Compounds</a:t>
            </a:r>
          </a:p>
        </p:txBody>
      </p:sp>
      <p:sp>
        <p:nvSpPr>
          <p:cNvPr id="103427" name="Text Box 3"/>
          <p:cNvSpPr txBox="1">
            <a:spLocks noChangeArrowheads="1"/>
          </p:cNvSpPr>
          <p:nvPr/>
        </p:nvSpPr>
        <p:spPr bwMode="auto">
          <a:xfrm>
            <a:off x="977900" y="2276475"/>
            <a:ext cx="7761288" cy="3743325"/>
          </a:xfrm>
          <a:prstGeom prst="rect">
            <a:avLst/>
          </a:prstGeom>
          <a:noFill/>
          <a:ln w="9525">
            <a:noFill/>
            <a:miter lim="800000"/>
            <a:headEnd/>
            <a:tailEnd/>
          </a:ln>
        </p:spPr>
        <p:txBody>
          <a:bodyPr wrap="none">
            <a:spAutoFit/>
          </a:bodyPr>
          <a:lstStyle/>
          <a:p>
            <a:r>
              <a:rPr lang="en-US" sz="2400">
                <a:latin typeface="Arial" charset="0"/>
              </a:rPr>
              <a:t>NaNO</a:t>
            </a:r>
            <a:r>
              <a:rPr lang="en-US" sz="2400" baseline="-25000">
                <a:latin typeface="Arial" charset="0"/>
              </a:rPr>
              <a:t>2</a:t>
            </a:r>
            <a:r>
              <a:rPr lang="en-US" sz="2400">
                <a:latin typeface="Arial" charset="0"/>
              </a:rPr>
              <a:t>			sodium nitr</a:t>
            </a:r>
            <a:r>
              <a:rPr lang="en-US" sz="2400">
                <a:solidFill>
                  <a:srgbClr val="CC0000"/>
                </a:solidFill>
                <a:latin typeface="Arial" charset="0"/>
              </a:rPr>
              <a:t>ite</a:t>
            </a:r>
          </a:p>
          <a:p>
            <a:endParaRPr lang="en-US" sz="2400">
              <a:latin typeface="Arial" charset="0"/>
            </a:endParaRPr>
          </a:p>
          <a:p>
            <a:r>
              <a:rPr lang="en-US" sz="2400">
                <a:latin typeface="Arial" charset="0"/>
              </a:rPr>
              <a:t>KClO</a:t>
            </a:r>
            <a:r>
              <a:rPr lang="en-US" sz="2400" baseline="-25000">
                <a:latin typeface="Arial" charset="0"/>
              </a:rPr>
              <a:t>3</a:t>
            </a:r>
            <a:r>
              <a:rPr lang="en-US" sz="2400">
                <a:latin typeface="Arial" charset="0"/>
              </a:rPr>
              <a:t>				potassium chlor</a:t>
            </a:r>
            <a:r>
              <a:rPr lang="en-US" sz="2400">
                <a:solidFill>
                  <a:srgbClr val="CC0000"/>
                </a:solidFill>
                <a:latin typeface="Arial" charset="0"/>
              </a:rPr>
              <a:t>ate</a:t>
            </a:r>
          </a:p>
          <a:p>
            <a:endParaRPr lang="en-US" sz="2400">
              <a:latin typeface="Arial" charset="0"/>
            </a:endParaRPr>
          </a:p>
          <a:p>
            <a:r>
              <a:rPr lang="en-US" sz="2400">
                <a:latin typeface="Arial" charset="0"/>
              </a:rPr>
              <a:t>Ca</a:t>
            </a:r>
            <a:r>
              <a:rPr lang="en-US" sz="2400" baseline="-25000">
                <a:latin typeface="Arial" charset="0"/>
              </a:rPr>
              <a:t>3</a:t>
            </a:r>
            <a:r>
              <a:rPr lang="en-US" sz="2400">
                <a:latin typeface="Arial" charset="0"/>
              </a:rPr>
              <a:t>(PO</a:t>
            </a:r>
            <a:r>
              <a:rPr lang="en-US" sz="2400" baseline="-25000">
                <a:latin typeface="Arial" charset="0"/>
              </a:rPr>
              <a:t>4</a:t>
            </a:r>
            <a:r>
              <a:rPr lang="en-US" sz="2400">
                <a:latin typeface="Arial" charset="0"/>
              </a:rPr>
              <a:t>)</a:t>
            </a:r>
            <a:r>
              <a:rPr lang="en-US" sz="2400" baseline="-25000">
                <a:latin typeface="Arial" charset="0"/>
              </a:rPr>
              <a:t>2</a:t>
            </a:r>
            <a:r>
              <a:rPr lang="en-US" sz="2400">
                <a:latin typeface="Arial" charset="0"/>
              </a:rPr>
              <a:t>			calcium phosph</a:t>
            </a:r>
            <a:r>
              <a:rPr lang="en-US" sz="2400">
                <a:solidFill>
                  <a:srgbClr val="CC0000"/>
                </a:solidFill>
                <a:latin typeface="Arial" charset="0"/>
              </a:rPr>
              <a:t>ate</a:t>
            </a:r>
          </a:p>
          <a:p>
            <a:endParaRPr lang="en-US" sz="2400">
              <a:latin typeface="Arial" charset="0"/>
            </a:endParaRPr>
          </a:p>
          <a:p>
            <a:r>
              <a:rPr lang="en-US" sz="2400">
                <a:latin typeface="Arial" charset="0"/>
              </a:rPr>
              <a:t>Fe(OH)</a:t>
            </a:r>
            <a:r>
              <a:rPr lang="en-US" sz="2400" baseline="-25000">
                <a:latin typeface="Arial" charset="0"/>
              </a:rPr>
              <a:t>3</a:t>
            </a:r>
            <a:r>
              <a:rPr lang="en-US" sz="2400">
                <a:latin typeface="Arial" charset="0"/>
              </a:rPr>
              <a:t>			iron (III) hydroxide</a:t>
            </a:r>
          </a:p>
          <a:p>
            <a:endParaRPr lang="en-US" sz="2400">
              <a:latin typeface="Arial" charset="0"/>
            </a:endParaRPr>
          </a:p>
          <a:p>
            <a:r>
              <a:rPr lang="en-US" sz="2400">
                <a:latin typeface="Arial" charset="0"/>
              </a:rPr>
              <a:t>NaHCO</a:t>
            </a:r>
            <a:r>
              <a:rPr lang="en-US" sz="2400" baseline="-25000">
                <a:latin typeface="Arial" charset="0"/>
              </a:rPr>
              <a:t>3</a:t>
            </a:r>
            <a:r>
              <a:rPr lang="en-US" sz="2400">
                <a:latin typeface="Arial" charset="0"/>
              </a:rPr>
              <a:t>			sodium bicarbon</a:t>
            </a:r>
            <a:r>
              <a:rPr lang="en-US" sz="2400">
                <a:solidFill>
                  <a:srgbClr val="CC0000"/>
                </a:solidFill>
                <a:latin typeface="Arial" charset="0"/>
              </a:rPr>
              <a:t>ate</a:t>
            </a:r>
          </a:p>
          <a:p>
            <a:r>
              <a:rPr lang="en-US" sz="2400">
                <a:latin typeface="Arial" charset="0"/>
              </a:rPr>
              <a:t>			 	‘sodium hydrogen carbon</a:t>
            </a:r>
            <a:r>
              <a:rPr lang="en-US" sz="2400">
                <a:solidFill>
                  <a:srgbClr val="CC0000"/>
                </a:solidFill>
                <a:latin typeface="Arial" charset="0"/>
              </a:rPr>
              <a:t>ate</a:t>
            </a:r>
            <a:r>
              <a:rPr lang="en-US" sz="2400">
                <a:latin typeface="Arial" charset="0"/>
              </a:rPr>
              <a:t>’</a:t>
            </a:r>
          </a:p>
        </p:txBody>
      </p:sp>
      <p:sp>
        <p:nvSpPr>
          <p:cNvPr id="103428"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6" name="Text Box 8"/>
          <p:cNvSpPr txBox="1">
            <a:spLocks noChangeArrowheads="1"/>
          </p:cNvSpPr>
          <p:nvPr/>
        </p:nvSpPr>
        <p:spPr bwMode="auto">
          <a:xfrm>
            <a:off x="4508500" y="1498600"/>
            <a:ext cx="793750" cy="641350"/>
          </a:xfrm>
          <a:prstGeom prst="rect">
            <a:avLst/>
          </a:prstGeom>
          <a:noFill/>
          <a:ln w="9525">
            <a:noFill/>
            <a:miter lim="800000"/>
            <a:headEnd/>
            <a:tailEnd/>
          </a:ln>
        </p:spPr>
        <p:txBody>
          <a:bodyPr wrap="none">
            <a:spAutoFit/>
          </a:bodyPr>
          <a:lstStyle/>
          <a:p>
            <a:r>
              <a:rPr lang="en-US" sz="3600">
                <a:solidFill>
                  <a:srgbClr val="FF0000"/>
                </a:solidFill>
                <a:latin typeface="Arial" charset="0"/>
              </a:rPr>
              <a:t>ide</a:t>
            </a:r>
          </a:p>
        </p:txBody>
      </p:sp>
      <p:sp>
        <p:nvSpPr>
          <p:cNvPr id="104451" name="AutoShape 4">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04452" name="Text Box 6"/>
          <p:cNvSpPr txBox="1">
            <a:spLocks noChangeArrowheads="1"/>
          </p:cNvSpPr>
          <p:nvPr/>
        </p:nvSpPr>
        <p:spPr bwMode="auto">
          <a:xfrm>
            <a:off x="1339850" y="1495425"/>
            <a:ext cx="3333750" cy="641350"/>
          </a:xfrm>
          <a:prstGeom prst="rect">
            <a:avLst/>
          </a:prstGeom>
          <a:noFill/>
          <a:ln w="9525">
            <a:noFill/>
            <a:miter lim="800000"/>
            <a:headEnd/>
            <a:tailEnd/>
          </a:ln>
        </p:spPr>
        <p:txBody>
          <a:bodyPr wrap="none">
            <a:spAutoFit/>
          </a:bodyPr>
          <a:lstStyle/>
          <a:p>
            <a:r>
              <a:rPr lang="en-US" sz="3600">
                <a:latin typeface="Arial" charset="0"/>
              </a:rPr>
              <a:t>Calcium hydrox</a:t>
            </a:r>
          </a:p>
        </p:txBody>
      </p:sp>
      <p:sp>
        <p:nvSpPr>
          <p:cNvPr id="365575" name="Text Box 7"/>
          <p:cNvSpPr txBox="1">
            <a:spLocks noChangeArrowheads="1"/>
          </p:cNvSpPr>
          <p:nvPr/>
        </p:nvSpPr>
        <p:spPr bwMode="auto">
          <a:xfrm>
            <a:off x="4508500" y="1498600"/>
            <a:ext cx="793750" cy="641350"/>
          </a:xfrm>
          <a:prstGeom prst="rect">
            <a:avLst/>
          </a:prstGeom>
          <a:noFill/>
          <a:ln w="9525">
            <a:noFill/>
            <a:miter lim="800000"/>
            <a:headEnd/>
            <a:tailEnd/>
          </a:ln>
        </p:spPr>
        <p:txBody>
          <a:bodyPr wrap="none">
            <a:spAutoFit/>
          </a:bodyPr>
          <a:lstStyle/>
          <a:p>
            <a:r>
              <a:rPr lang="en-US" sz="3600">
                <a:latin typeface="Arial" charset="0"/>
              </a:rPr>
              <a:t>ide</a:t>
            </a:r>
          </a:p>
        </p:txBody>
      </p:sp>
      <p:sp>
        <p:nvSpPr>
          <p:cNvPr id="365577" name="Text Box 9"/>
          <p:cNvSpPr txBox="1">
            <a:spLocks noChangeArrowheads="1"/>
          </p:cNvSpPr>
          <p:nvPr/>
        </p:nvSpPr>
        <p:spPr bwMode="auto">
          <a:xfrm>
            <a:off x="1757363" y="2374900"/>
            <a:ext cx="1116012" cy="641350"/>
          </a:xfrm>
          <a:prstGeom prst="rect">
            <a:avLst/>
          </a:prstGeom>
          <a:noFill/>
          <a:ln w="9525">
            <a:noFill/>
            <a:miter lim="800000"/>
            <a:headEnd/>
            <a:tailEnd/>
          </a:ln>
        </p:spPr>
        <p:txBody>
          <a:bodyPr wrap="none">
            <a:spAutoFit/>
          </a:bodyPr>
          <a:lstStyle/>
          <a:p>
            <a:r>
              <a:rPr lang="en-US" sz="3600">
                <a:latin typeface="Arial" charset="0"/>
              </a:rPr>
              <a:t>Ca</a:t>
            </a:r>
            <a:r>
              <a:rPr lang="en-US" sz="3600" baseline="30000">
                <a:latin typeface="Arial" charset="0"/>
              </a:rPr>
              <a:t>2+</a:t>
            </a:r>
            <a:endParaRPr lang="en-US" sz="3600">
              <a:latin typeface="Arial" charset="0"/>
            </a:endParaRPr>
          </a:p>
        </p:txBody>
      </p:sp>
      <p:sp>
        <p:nvSpPr>
          <p:cNvPr id="365578" name="Text Box 10"/>
          <p:cNvSpPr txBox="1">
            <a:spLocks noChangeArrowheads="1"/>
          </p:cNvSpPr>
          <p:nvPr/>
        </p:nvSpPr>
        <p:spPr bwMode="auto">
          <a:xfrm>
            <a:off x="3652838" y="2378075"/>
            <a:ext cx="1141412" cy="641350"/>
          </a:xfrm>
          <a:prstGeom prst="rect">
            <a:avLst/>
          </a:prstGeom>
          <a:noFill/>
          <a:ln w="9525">
            <a:noFill/>
            <a:miter lim="800000"/>
            <a:headEnd/>
            <a:tailEnd/>
          </a:ln>
        </p:spPr>
        <p:txBody>
          <a:bodyPr wrap="none">
            <a:spAutoFit/>
          </a:bodyPr>
          <a:lstStyle/>
          <a:p>
            <a:r>
              <a:rPr lang="en-US" sz="3600">
                <a:latin typeface="Arial" charset="0"/>
              </a:rPr>
              <a:t>OH</a:t>
            </a:r>
            <a:r>
              <a:rPr lang="en-US" sz="3600" baseline="30000">
                <a:latin typeface="Arial" charset="0"/>
              </a:rPr>
              <a:t>1-</a:t>
            </a:r>
            <a:endParaRPr lang="en-US" sz="3600">
              <a:latin typeface="Arial" charset="0"/>
            </a:endParaRPr>
          </a:p>
        </p:txBody>
      </p:sp>
      <p:sp>
        <p:nvSpPr>
          <p:cNvPr id="365582" name="Text Box 14"/>
          <p:cNvSpPr txBox="1">
            <a:spLocks noChangeArrowheads="1"/>
          </p:cNvSpPr>
          <p:nvPr/>
        </p:nvSpPr>
        <p:spPr bwMode="auto">
          <a:xfrm>
            <a:off x="2513013" y="3130550"/>
            <a:ext cx="1624012" cy="641350"/>
          </a:xfrm>
          <a:prstGeom prst="rect">
            <a:avLst/>
          </a:prstGeom>
          <a:noFill/>
          <a:ln w="9525">
            <a:noFill/>
            <a:miter lim="800000"/>
            <a:headEnd/>
            <a:tailEnd/>
          </a:ln>
        </p:spPr>
        <p:txBody>
          <a:bodyPr wrap="none">
            <a:spAutoFit/>
          </a:bodyPr>
          <a:lstStyle/>
          <a:p>
            <a:r>
              <a:rPr lang="en-US" sz="3600">
                <a:latin typeface="Arial" charset="0"/>
              </a:rPr>
              <a:t>CaOH</a:t>
            </a:r>
            <a:r>
              <a:rPr lang="en-US" sz="3600" baseline="-25000">
                <a:latin typeface="Arial" charset="0"/>
              </a:rPr>
              <a:t>2</a:t>
            </a:r>
          </a:p>
        </p:txBody>
      </p:sp>
      <p:sp>
        <p:nvSpPr>
          <p:cNvPr id="365583" name="Freeform 15"/>
          <p:cNvSpPr>
            <a:spLocks/>
          </p:cNvSpPr>
          <p:nvPr/>
        </p:nvSpPr>
        <p:spPr bwMode="auto">
          <a:xfrm>
            <a:off x="2549525" y="2779713"/>
            <a:ext cx="1704975" cy="766762"/>
          </a:xfrm>
          <a:custGeom>
            <a:avLst/>
            <a:gdLst>
              <a:gd name="T0" fmla="*/ 0 w 1074"/>
              <a:gd name="T1" fmla="*/ 0 h 483"/>
              <a:gd name="T2" fmla="*/ 1449387 w 1074"/>
              <a:gd name="T3" fmla="*/ 498475 h 483"/>
              <a:gd name="T4" fmla="*/ 1533525 w 1074"/>
              <a:gd name="T5" fmla="*/ 766762 h 483"/>
              <a:gd name="T6" fmla="*/ 0 60000 65536"/>
              <a:gd name="T7" fmla="*/ 0 60000 65536"/>
              <a:gd name="T8" fmla="*/ 0 60000 65536"/>
              <a:gd name="T9" fmla="*/ 0 w 1074"/>
              <a:gd name="T10" fmla="*/ 0 h 483"/>
              <a:gd name="T11" fmla="*/ 1074 w 1074"/>
              <a:gd name="T12" fmla="*/ 483 h 483"/>
            </a:gdLst>
            <a:ahLst/>
            <a:cxnLst>
              <a:cxn ang="T6">
                <a:pos x="T0" y="T1"/>
              </a:cxn>
              <a:cxn ang="T7">
                <a:pos x="T2" y="T3"/>
              </a:cxn>
              <a:cxn ang="T8">
                <a:pos x="T4" y="T5"/>
              </a:cxn>
            </a:cxnLst>
            <a:rect l="T9" t="T10" r="T11" b="T12"/>
            <a:pathLst>
              <a:path w="1074" h="483">
                <a:moveTo>
                  <a:pt x="0" y="0"/>
                </a:moveTo>
                <a:cubicBezTo>
                  <a:pt x="376" y="117"/>
                  <a:pt x="752" y="234"/>
                  <a:pt x="913" y="314"/>
                </a:cubicBezTo>
                <a:cubicBezTo>
                  <a:pt x="1074" y="394"/>
                  <a:pt x="1020" y="438"/>
                  <a:pt x="966" y="483"/>
                </a:cubicBezTo>
              </a:path>
            </a:pathLst>
          </a:custGeom>
          <a:noFill/>
          <a:ln w="9525">
            <a:solidFill>
              <a:schemeClr val="hlink"/>
            </a:solidFill>
            <a:round/>
            <a:headEnd/>
            <a:tailEnd type="stealth" w="med" len="med"/>
          </a:ln>
        </p:spPr>
        <p:txBody>
          <a:bodyPr/>
          <a:lstStyle/>
          <a:p>
            <a:endParaRPr lang="en-US"/>
          </a:p>
        </p:txBody>
      </p:sp>
      <p:sp>
        <p:nvSpPr>
          <p:cNvPr id="365584" name="Freeform 16"/>
          <p:cNvSpPr>
            <a:spLocks/>
          </p:cNvSpPr>
          <p:nvPr/>
        </p:nvSpPr>
        <p:spPr bwMode="auto">
          <a:xfrm>
            <a:off x="2038350" y="2779713"/>
            <a:ext cx="2579688" cy="1230312"/>
          </a:xfrm>
          <a:custGeom>
            <a:avLst/>
            <a:gdLst>
              <a:gd name="T0" fmla="*/ 2579688 w 1625"/>
              <a:gd name="T1" fmla="*/ 0 h 775"/>
              <a:gd name="T2" fmla="*/ 271463 w 1625"/>
              <a:gd name="T3" fmla="*/ 498475 h 775"/>
              <a:gd name="T4" fmla="*/ 954088 w 1625"/>
              <a:gd name="T5" fmla="*/ 1163637 h 775"/>
              <a:gd name="T6" fmla="*/ 1185863 w 1625"/>
              <a:gd name="T7" fmla="*/ 896937 h 775"/>
              <a:gd name="T8" fmla="*/ 0 60000 65536"/>
              <a:gd name="T9" fmla="*/ 0 60000 65536"/>
              <a:gd name="T10" fmla="*/ 0 60000 65536"/>
              <a:gd name="T11" fmla="*/ 0 60000 65536"/>
              <a:gd name="T12" fmla="*/ 0 w 1625"/>
              <a:gd name="T13" fmla="*/ 0 h 775"/>
              <a:gd name="T14" fmla="*/ 1625 w 1625"/>
              <a:gd name="T15" fmla="*/ 775 h 775"/>
            </a:gdLst>
            <a:ahLst/>
            <a:cxnLst>
              <a:cxn ang="T8">
                <a:pos x="T0" y="T1"/>
              </a:cxn>
              <a:cxn ang="T9">
                <a:pos x="T2" y="T3"/>
              </a:cxn>
              <a:cxn ang="T10">
                <a:pos x="T4" y="T5"/>
              </a:cxn>
              <a:cxn ang="T11">
                <a:pos x="T6" y="T7"/>
              </a:cxn>
            </a:cxnLst>
            <a:rect l="T12" t="T13" r="T14" b="T15"/>
            <a:pathLst>
              <a:path w="1625" h="775">
                <a:moveTo>
                  <a:pt x="1625" y="0"/>
                </a:moveTo>
                <a:cubicBezTo>
                  <a:pt x="983" y="96"/>
                  <a:pt x="342" y="192"/>
                  <a:pt x="171" y="314"/>
                </a:cubicBezTo>
                <a:cubicBezTo>
                  <a:pt x="0" y="436"/>
                  <a:pt x="505" y="691"/>
                  <a:pt x="601" y="733"/>
                </a:cubicBezTo>
                <a:cubicBezTo>
                  <a:pt x="697" y="775"/>
                  <a:pt x="722" y="593"/>
                  <a:pt x="747" y="565"/>
                </a:cubicBezTo>
              </a:path>
            </a:pathLst>
          </a:custGeom>
          <a:noFill/>
          <a:ln w="9525">
            <a:solidFill>
              <a:srgbClr val="800080"/>
            </a:solidFill>
            <a:round/>
            <a:headEnd/>
            <a:tailEnd type="stealth" w="med" len="med"/>
          </a:ln>
        </p:spPr>
        <p:txBody>
          <a:bodyPr/>
          <a:lstStyle/>
          <a:p>
            <a:endParaRPr lang="en-US"/>
          </a:p>
        </p:txBody>
      </p:sp>
      <p:sp>
        <p:nvSpPr>
          <p:cNvPr id="365585" name="Text Box 17"/>
          <p:cNvSpPr txBox="1">
            <a:spLocks noChangeArrowheads="1"/>
          </p:cNvSpPr>
          <p:nvPr/>
        </p:nvSpPr>
        <p:spPr bwMode="auto">
          <a:xfrm>
            <a:off x="2522538" y="4578350"/>
            <a:ext cx="1928812" cy="641350"/>
          </a:xfrm>
          <a:prstGeom prst="rect">
            <a:avLst/>
          </a:prstGeom>
          <a:noFill/>
          <a:ln w="9525">
            <a:noFill/>
            <a:miter lim="800000"/>
            <a:headEnd/>
            <a:tailEnd/>
          </a:ln>
        </p:spPr>
        <p:txBody>
          <a:bodyPr wrap="none">
            <a:spAutoFit/>
          </a:bodyPr>
          <a:lstStyle/>
          <a:p>
            <a:r>
              <a:rPr lang="en-US" sz="3600">
                <a:latin typeface="Arial" charset="0"/>
              </a:rPr>
              <a:t>Ca(OH)</a:t>
            </a:r>
            <a:r>
              <a:rPr lang="en-US" sz="3600" baseline="-25000">
                <a:latin typeface="Arial" charset="0"/>
              </a:rPr>
              <a:t>2</a:t>
            </a:r>
          </a:p>
        </p:txBody>
      </p:sp>
      <p:grpSp>
        <p:nvGrpSpPr>
          <p:cNvPr id="2" name="Group 23"/>
          <p:cNvGrpSpPr>
            <a:grpSpLocks/>
          </p:cNvGrpSpPr>
          <p:nvPr/>
        </p:nvGrpSpPr>
        <p:grpSpPr bwMode="auto">
          <a:xfrm>
            <a:off x="5478463" y="2622550"/>
            <a:ext cx="2176462" cy="1412875"/>
            <a:chOff x="4021" y="1652"/>
            <a:chExt cx="1371" cy="890"/>
          </a:xfrm>
        </p:grpSpPr>
        <p:sp>
          <p:nvSpPr>
            <p:cNvPr id="104463" name="Text Box 18"/>
            <p:cNvSpPr txBox="1">
              <a:spLocks noChangeArrowheads="1"/>
            </p:cNvSpPr>
            <p:nvPr/>
          </p:nvSpPr>
          <p:spPr bwMode="auto">
            <a:xfrm>
              <a:off x="4021" y="1902"/>
              <a:ext cx="964" cy="404"/>
            </a:xfrm>
            <a:prstGeom prst="rect">
              <a:avLst/>
            </a:prstGeom>
            <a:noFill/>
            <a:ln w="9525">
              <a:noFill/>
              <a:miter lim="800000"/>
              <a:headEnd/>
              <a:tailEnd/>
            </a:ln>
          </p:spPr>
          <p:txBody>
            <a:bodyPr wrap="none">
              <a:spAutoFit/>
            </a:bodyPr>
            <a:lstStyle/>
            <a:p>
              <a:r>
                <a:rPr lang="en-US" sz="3600">
                  <a:latin typeface="Arial" charset="0"/>
                </a:rPr>
                <a:t>Ca - O</a:t>
              </a:r>
            </a:p>
          </p:txBody>
        </p:sp>
        <p:sp>
          <p:nvSpPr>
            <p:cNvPr id="104464" name="Line 19"/>
            <p:cNvSpPr>
              <a:spLocks noChangeShapeType="1"/>
            </p:cNvSpPr>
            <p:nvPr/>
          </p:nvSpPr>
          <p:spPr bwMode="auto">
            <a:xfrm flipV="1">
              <a:off x="4951" y="1949"/>
              <a:ext cx="111" cy="64"/>
            </a:xfrm>
            <a:prstGeom prst="line">
              <a:avLst/>
            </a:prstGeom>
            <a:noFill/>
            <a:ln w="25400">
              <a:solidFill>
                <a:schemeClr val="tx1"/>
              </a:solidFill>
              <a:round/>
              <a:headEnd/>
              <a:tailEnd/>
            </a:ln>
          </p:spPr>
          <p:txBody>
            <a:bodyPr/>
            <a:lstStyle/>
            <a:p>
              <a:endParaRPr lang="en-US"/>
            </a:p>
          </p:txBody>
        </p:sp>
        <p:sp>
          <p:nvSpPr>
            <p:cNvPr id="104465" name="Text Box 20"/>
            <p:cNvSpPr txBox="1">
              <a:spLocks noChangeArrowheads="1"/>
            </p:cNvSpPr>
            <p:nvPr/>
          </p:nvSpPr>
          <p:spPr bwMode="auto">
            <a:xfrm>
              <a:off x="5068" y="1652"/>
              <a:ext cx="324" cy="404"/>
            </a:xfrm>
            <a:prstGeom prst="rect">
              <a:avLst/>
            </a:prstGeom>
            <a:noFill/>
            <a:ln w="9525">
              <a:noFill/>
              <a:miter lim="800000"/>
              <a:headEnd/>
              <a:tailEnd/>
            </a:ln>
          </p:spPr>
          <p:txBody>
            <a:bodyPr wrap="none">
              <a:spAutoFit/>
            </a:bodyPr>
            <a:lstStyle/>
            <a:p>
              <a:r>
                <a:rPr lang="en-US" sz="3600">
                  <a:latin typeface="Arial" charset="0"/>
                </a:rPr>
                <a:t>H</a:t>
              </a:r>
            </a:p>
          </p:txBody>
        </p:sp>
        <p:sp>
          <p:nvSpPr>
            <p:cNvPr id="104466" name="Line 21"/>
            <p:cNvSpPr>
              <a:spLocks noChangeShapeType="1"/>
            </p:cNvSpPr>
            <p:nvPr/>
          </p:nvSpPr>
          <p:spPr bwMode="auto">
            <a:xfrm>
              <a:off x="4957" y="2219"/>
              <a:ext cx="111" cy="64"/>
            </a:xfrm>
            <a:prstGeom prst="line">
              <a:avLst/>
            </a:prstGeom>
            <a:noFill/>
            <a:ln w="25400">
              <a:solidFill>
                <a:schemeClr val="tx1"/>
              </a:solidFill>
              <a:round/>
              <a:headEnd/>
              <a:tailEnd/>
            </a:ln>
          </p:spPr>
          <p:txBody>
            <a:bodyPr/>
            <a:lstStyle/>
            <a:p>
              <a:endParaRPr lang="en-US"/>
            </a:p>
          </p:txBody>
        </p:sp>
        <p:sp>
          <p:nvSpPr>
            <p:cNvPr id="104467" name="Text Box 22"/>
            <p:cNvSpPr txBox="1">
              <a:spLocks noChangeArrowheads="1"/>
            </p:cNvSpPr>
            <p:nvPr/>
          </p:nvSpPr>
          <p:spPr bwMode="auto">
            <a:xfrm>
              <a:off x="5068" y="2138"/>
              <a:ext cx="324" cy="404"/>
            </a:xfrm>
            <a:prstGeom prst="rect">
              <a:avLst/>
            </a:prstGeom>
            <a:noFill/>
            <a:ln w="9525">
              <a:noFill/>
              <a:miter lim="800000"/>
              <a:headEnd/>
              <a:tailEnd/>
            </a:ln>
          </p:spPr>
          <p:txBody>
            <a:bodyPr wrap="none">
              <a:spAutoFit/>
            </a:bodyPr>
            <a:lstStyle/>
            <a:p>
              <a:r>
                <a:rPr lang="en-US" sz="3600">
                  <a:latin typeface="Arial" charset="0"/>
                </a:rPr>
                <a:t>H</a:t>
              </a:r>
            </a:p>
          </p:txBody>
        </p:sp>
      </p:grpSp>
      <p:sp>
        <p:nvSpPr>
          <p:cNvPr id="365593" name="Text Box 25"/>
          <p:cNvSpPr txBox="1">
            <a:spLocks noChangeArrowheads="1"/>
          </p:cNvSpPr>
          <p:nvPr/>
        </p:nvSpPr>
        <p:spPr bwMode="auto">
          <a:xfrm>
            <a:off x="5013325" y="4625975"/>
            <a:ext cx="3079750" cy="641350"/>
          </a:xfrm>
          <a:prstGeom prst="rect">
            <a:avLst/>
          </a:prstGeom>
          <a:noFill/>
          <a:ln w="9525">
            <a:noFill/>
            <a:miter lim="800000"/>
            <a:headEnd/>
            <a:tailEnd/>
          </a:ln>
        </p:spPr>
        <p:txBody>
          <a:bodyPr wrap="none">
            <a:spAutoFit/>
          </a:bodyPr>
          <a:lstStyle/>
          <a:p>
            <a:r>
              <a:rPr lang="en-US" sz="3600">
                <a:latin typeface="Arial" charset="0"/>
              </a:rPr>
              <a:t>HO - Ca - OH </a:t>
            </a:r>
          </a:p>
        </p:txBody>
      </p:sp>
      <p:sp>
        <p:nvSpPr>
          <p:cNvPr id="365598" name="Text Box 30"/>
          <p:cNvSpPr txBox="1">
            <a:spLocks noChangeArrowheads="1"/>
          </p:cNvSpPr>
          <p:nvPr/>
        </p:nvSpPr>
        <p:spPr bwMode="auto">
          <a:xfrm>
            <a:off x="3132138" y="3971925"/>
            <a:ext cx="573087" cy="457200"/>
          </a:xfrm>
          <a:prstGeom prst="rect">
            <a:avLst/>
          </a:prstGeom>
          <a:noFill/>
          <a:ln w="9525">
            <a:noFill/>
            <a:miter lim="800000"/>
            <a:headEnd/>
            <a:tailEnd/>
          </a:ln>
        </p:spPr>
        <p:txBody>
          <a:bodyPr wrap="none">
            <a:spAutoFit/>
          </a:bodyPr>
          <a:lstStyle/>
          <a:p>
            <a:r>
              <a:rPr lang="en-US" sz="2400">
                <a:latin typeface="Arial" charset="0"/>
              </a:rPr>
              <a:t>vs.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65575"/>
                                        </p:tgtEl>
                                      </p:cBhvr>
                                      <p:to x="80000" y="100000"/>
                                    </p:animScale>
                                    <p:anim by="(#ppt_w*0.10)" calcmode="lin" valueType="num">
                                      <p:cBhvr>
                                        <p:cTn id="7" dur="250" autoRev="1" fill="hold">
                                          <p:stCondLst>
                                            <p:cond delay="0"/>
                                          </p:stCondLst>
                                        </p:cTn>
                                        <p:tgtEl>
                                          <p:spTgt spid="365575"/>
                                        </p:tgtEl>
                                        <p:attrNameLst>
                                          <p:attrName>ppt_x</p:attrName>
                                        </p:attrNameLst>
                                      </p:cBhvr>
                                    </p:anim>
                                    <p:anim by="(-#ppt_w*0.10)" calcmode="lin" valueType="num">
                                      <p:cBhvr>
                                        <p:cTn id="8" dur="250" autoRev="1" fill="hold">
                                          <p:stCondLst>
                                            <p:cond delay="0"/>
                                          </p:stCondLst>
                                        </p:cTn>
                                        <p:tgtEl>
                                          <p:spTgt spid="365575"/>
                                        </p:tgtEl>
                                        <p:attrNameLst>
                                          <p:attrName>ppt_y</p:attrName>
                                        </p:attrNameLst>
                                      </p:cBhvr>
                                    </p:anim>
                                    <p:animRot by="-480000">
                                      <p:cBhvr>
                                        <p:cTn id="9" dur="250" autoRev="1" fill="hold">
                                          <p:stCondLst>
                                            <p:cond delay="0"/>
                                          </p:stCondLst>
                                        </p:cTn>
                                        <p:tgtEl>
                                          <p:spTgt spid="36557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iterate type="lt">
                                    <p:tmPct val="0"/>
                                  </p:iterate>
                                  <p:childTnLst>
                                    <p:animEffect transition="out" filter="dissolve">
                                      <p:cBhvr>
                                        <p:cTn id="13" dur="500"/>
                                        <p:tgtEl>
                                          <p:spTgt spid="365575"/>
                                        </p:tgtEl>
                                      </p:cBhvr>
                                    </p:animEffect>
                                    <p:set>
                                      <p:cBhvr>
                                        <p:cTn id="14" dur="1" fill="hold">
                                          <p:stCondLst>
                                            <p:cond delay="499"/>
                                          </p:stCondLst>
                                        </p:cTn>
                                        <p:tgtEl>
                                          <p:spTgt spid="36557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65576"/>
                                        </p:tgtEl>
                                        <p:attrNameLst>
                                          <p:attrName>style.visibility</p:attrName>
                                        </p:attrNameLst>
                                      </p:cBhvr>
                                      <p:to>
                                        <p:strVal val="visible"/>
                                      </p:to>
                                    </p:set>
                                    <p:animEffect transition="in" filter="fade">
                                      <p:cBhvr>
                                        <p:cTn id="17" dur="2000"/>
                                        <p:tgtEl>
                                          <p:spTgt spid="36557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65577"/>
                                        </p:tgtEl>
                                        <p:attrNameLst>
                                          <p:attrName>style.visibility</p:attrName>
                                        </p:attrNameLst>
                                      </p:cBhvr>
                                      <p:to>
                                        <p:strVal val="visible"/>
                                      </p:to>
                                    </p:set>
                                    <p:animEffect transition="in" filter="fade">
                                      <p:cBhvr>
                                        <p:cTn id="22" dur="1000"/>
                                        <p:tgtEl>
                                          <p:spTgt spid="365577"/>
                                        </p:tgtEl>
                                      </p:cBhvr>
                                    </p:animEffect>
                                    <p:anim calcmode="lin" valueType="num">
                                      <p:cBhvr>
                                        <p:cTn id="23" dur="1000" fill="hold"/>
                                        <p:tgtEl>
                                          <p:spTgt spid="365577"/>
                                        </p:tgtEl>
                                        <p:attrNameLst>
                                          <p:attrName>ppt_x</p:attrName>
                                        </p:attrNameLst>
                                      </p:cBhvr>
                                      <p:tavLst>
                                        <p:tav tm="0">
                                          <p:val>
                                            <p:strVal val="#ppt_x"/>
                                          </p:val>
                                        </p:tav>
                                        <p:tav tm="100000">
                                          <p:val>
                                            <p:strVal val="#ppt_x"/>
                                          </p:val>
                                        </p:tav>
                                      </p:tavLst>
                                    </p:anim>
                                    <p:anim calcmode="lin" valueType="num">
                                      <p:cBhvr>
                                        <p:cTn id="24" dur="1000" fill="hold"/>
                                        <p:tgtEl>
                                          <p:spTgt spid="36557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65578"/>
                                        </p:tgtEl>
                                        <p:attrNameLst>
                                          <p:attrName>style.visibility</p:attrName>
                                        </p:attrNameLst>
                                      </p:cBhvr>
                                      <p:to>
                                        <p:strVal val="visible"/>
                                      </p:to>
                                    </p:set>
                                    <p:animEffect transition="in" filter="fade">
                                      <p:cBhvr>
                                        <p:cTn id="29" dur="1000"/>
                                        <p:tgtEl>
                                          <p:spTgt spid="365578"/>
                                        </p:tgtEl>
                                      </p:cBhvr>
                                    </p:animEffect>
                                    <p:anim calcmode="lin" valueType="num">
                                      <p:cBhvr>
                                        <p:cTn id="30" dur="1000" fill="hold"/>
                                        <p:tgtEl>
                                          <p:spTgt spid="365578"/>
                                        </p:tgtEl>
                                        <p:attrNameLst>
                                          <p:attrName>ppt_x</p:attrName>
                                        </p:attrNameLst>
                                      </p:cBhvr>
                                      <p:tavLst>
                                        <p:tav tm="0">
                                          <p:val>
                                            <p:strVal val="#ppt_x"/>
                                          </p:val>
                                        </p:tav>
                                        <p:tav tm="100000">
                                          <p:val>
                                            <p:strVal val="#ppt_x"/>
                                          </p:val>
                                        </p:tav>
                                      </p:tavLst>
                                    </p:anim>
                                    <p:anim calcmode="lin" valueType="num">
                                      <p:cBhvr>
                                        <p:cTn id="31" dur="1000" fill="hold"/>
                                        <p:tgtEl>
                                          <p:spTgt spid="36557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65582"/>
                                        </p:tgtEl>
                                        <p:attrNameLst>
                                          <p:attrName>style.visibility</p:attrName>
                                        </p:attrNameLst>
                                      </p:cBhvr>
                                      <p:to>
                                        <p:strVal val="visible"/>
                                      </p:to>
                                    </p:set>
                                    <p:anim calcmode="lin" valueType="num">
                                      <p:cBhvr>
                                        <p:cTn id="36" dur="500" fill="hold"/>
                                        <p:tgtEl>
                                          <p:spTgt spid="365582"/>
                                        </p:tgtEl>
                                        <p:attrNameLst>
                                          <p:attrName>ppt_w</p:attrName>
                                        </p:attrNameLst>
                                      </p:cBhvr>
                                      <p:tavLst>
                                        <p:tav tm="0">
                                          <p:val>
                                            <p:fltVal val="0"/>
                                          </p:val>
                                        </p:tav>
                                        <p:tav tm="100000">
                                          <p:val>
                                            <p:strVal val="#ppt_w"/>
                                          </p:val>
                                        </p:tav>
                                      </p:tavLst>
                                    </p:anim>
                                    <p:anim calcmode="lin" valueType="num">
                                      <p:cBhvr>
                                        <p:cTn id="37" dur="500" fill="hold"/>
                                        <p:tgtEl>
                                          <p:spTgt spid="36558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65583"/>
                                        </p:tgtEl>
                                        <p:attrNameLst>
                                          <p:attrName>style.visibility</p:attrName>
                                        </p:attrNameLst>
                                      </p:cBhvr>
                                      <p:to>
                                        <p:strVal val="visible"/>
                                      </p:to>
                                    </p:set>
                                    <p:animEffect transition="in" filter="wipe(up)">
                                      <p:cBhvr>
                                        <p:cTn id="42" dur="500"/>
                                        <p:tgtEl>
                                          <p:spTgt spid="3655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65584"/>
                                        </p:tgtEl>
                                        <p:attrNameLst>
                                          <p:attrName>style.visibility</p:attrName>
                                        </p:attrNameLst>
                                      </p:cBhvr>
                                      <p:to>
                                        <p:strVal val="visible"/>
                                      </p:to>
                                    </p:set>
                                    <p:animEffect transition="in" filter="wipe(up)">
                                      <p:cBhvr>
                                        <p:cTn id="47" dur="500"/>
                                        <p:tgtEl>
                                          <p:spTgt spid="36558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65584"/>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6558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65598"/>
                                        </p:tgtEl>
                                        <p:attrNameLst>
                                          <p:attrName>style.visibility</p:attrName>
                                        </p:attrNameLst>
                                      </p:cBhvr>
                                      <p:to>
                                        <p:strVal val="visible"/>
                                      </p:to>
                                    </p:set>
                                    <p:animEffect transition="in" filter="fade">
                                      <p:cBhvr>
                                        <p:cTn id="58" dur="1000"/>
                                        <p:tgtEl>
                                          <p:spTgt spid="365598"/>
                                        </p:tgtEl>
                                      </p:cBhvr>
                                    </p:animEffect>
                                    <p:anim calcmode="lin" valueType="num">
                                      <p:cBhvr>
                                        <p:cTn id="59" dur="1000" fill="hold"/>
                                        <p:tgtEl>
                                          <p:spTgt spid="365598"/>
                                        </p:tgtEl>
                                        <p:attrNameLst>
                                          <p:attrName>ppt_x</p:attrName>
                                        </p:attrNameLst>
                                      </p:cBhvr>
                                      <p:tavLst>
                                        <p:tav tm="0">
                                          <p:val>
                                            <p:strVal val="#ppt_x"/>
                                          </p:val>
                                        </p:tav>
                                        <p:tav tm="100000">
                                          <p:val>
                                            <p:strVal val="#ppt_x"/>
                                          </p:val>
                                        </p:tav>
                                      </p:tavLst>
                                    </p:anim>
                                    <p:anim calcmode="lin" valueType="num">
                                      <p:cBhvr>
                                        <p:cTn id="60" dur="1000" fill="hold"/>
                                        <p:tgtEl>
                                          <p:spTgt spid="365598"/>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47" presetClass="entr" presetSubtype="0" fill="hold" grpId="0" nodeType="afterEffect">
                                  <p:stCondLst>
                                    <p:cond delay="0"/>
                                  </p:stCondLst>
                                  <p:childTnLst>
                                    <p:set>
                                      <p:cBhvr>
                                        <p:cTn id="63" dur="1" fill="hold">
                                          <p:stCondLst>
                                            <p:cond delay="0"/>
                                          </p:stCondLst>
                                        </p:cTn>
                                        <p:tgtEl>
                                          <p:spTgt spid="365585"/>
                                        </p:tgtEl>
                                        <p:attrNameLst>
                                          <p:attrName>style.visibility</p:attrName>
                                        </p:attrNameLst>
                                      </p:cBhvr>
                                      <p:to>
                                        <p:strVal val="visible"/>
                                      </p:to>
                                    </p:set>
                                    <p:animEffect transition="in" filter="fade">
                                      <p:cBhvr>
                                        <p:cTn id="64" dur="1000"/>
                                        <p:tgtEl>
                                          <p:spTgt spid="365585"/>
                                        </p:tgtEl>
                                      </p:cBhvr>
                                    </p:animEffect>
                                    <p:anim calcmode="lin" valueType="num">
                                      <p:cBhvr>
                                        <p:cTn id="65" dur="1000" fill="hold"/>
                                        <p:tgtEl>
                                          <p:spTgt spid="365585"/>
                                        </p:tgtEl>
                                        <p:attrNameLst>
                                          <p:attrName>ppt_x</p:attrName>
                                        </p:attrNameLst>
                                      </p:cBhvr>
                                      <p:tavLst>
                                        <p:tav tm="0">
                                          <p:val>
                                            <p:strVal val="#ppt_x"/>
                                          </p:val>
                                        </p:tav>
                                        <p:tav tm="100000">
                                          <p:val>
                                            <p:strVal val="#ppt_x"/>
                                          </p:val>
                                        </p:tav>
                                      </p:tavLst>
                                    </p:anim>
                                    <p:anim calcmode="lin" valueType="num">
                                      <p:cBhvr>
                                        <p:cTn id="66" dur="1000" fill="hold"/>
                                        <p:tgtEl>
                                          <p:spTgt spid="36558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500" fill="hold"/>
                                        <p:tgtEl>
                                          <p:spTgt spid="2"/>
                                        </p:tgtEl>
                                        <p:attrNameLst>
                                          <p:attrName>ppt_w</p:attrName>
                                        </p:attrNameLst>
                                      </p:cBhvr>
                                      <p:tavLst>
                                        <p:tav tm="0">
                                          <p:val>
                                            <p:fltVal val="0"/>
                                          </p:val>
                                        </p:tav>
                                        <p:tav tm="100000">
                                          <p:val>
                                            <p:strVal val="#ppt_w"/>
                                          </p:val>
                                        </p:tav>
                                      </p:tavLst>
                                    </p:anim>
                                    <p:anim calcmode="lin" valueType="num">
                                      <p:cBhvr>
                                        <p:cTn id="7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365593"/>
                                        </p:tgtEl>
                                        <p:attrNameLst>
                                          <p:attrName>style.visibility</p:attrName>
                                        </p:attrNameLst>
                                      </p:cBhvr>
                                      <p:to>
                                        <p:strVal val="visible"/>
                                      </p:to>
                                    </p:set>
                                    <p:anim calcmode="lin" valueType="num">
                                      <p:cBhvr>
                                        <p:cTn id="77" dur="500" fill="hold"/>
                                        <p:tgtEl>
                                          <p:spTgt spid="365593"/>
                                        </p:tgtEl>
                                        <p:attrNameLst>
                                          <p:attrName>ppt_w</p:attrName>
                                        </p:attrNameLst>
                                      </p:cBhvr>
                                      <p:tavLst>
                                        <p:tav tm="0">
                                          <p:val>
                                            <p:fltVal val="0"/>
                                          </p:val>
                                        </p:tav>
                                        <p:tav tm="100000">
                                          <p:val>
                                            <p:strVal val="#ppt_w"/>
                                          </p:val>
                                        </p:tav>
                                      </p:tavLst>
                                    </p:anim>
                                    <p:anim calcmode="lin" valueType="num">
                                      <p:cBhvr>
                                        <p:cTn id="78" dur="500" fill="hold"/>
                                        <p:tgtEl>
                                          <p:spTgt spid="3655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6" grpId="0"/>
      <p:bldP spid="365575" grpId="0"/>
      <p:bldP spid="365575" grpId="1"/>
      <p:bldP spid="365577" grpId="0"/>
      <p:bldP spid="365578" grpId="0"/>
      <p:bldP spid="365582" grpId="0"/>
      <p:bldP spid="365583" grpId="0" animBg="1"/>
      <p:bldP spid="365583" grpId="1" animBg="1"/>
      <p:bldP spid="365584" grpId="0" animBg="1"/>
      <p:bldP spid="365584" grpId="1" animBg="1"/>
      <p:bldP spid="365585" grpId="0"/>
      <p:bldP spid="365593" grpId="0"/>
      <p:bldP spid="36559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mtClean="0">
                <a:latin typeface="Arial" charset="0"/>
              </a:rPr>
              <a:t>Common Polyatomic Ions</a:t>
            </a:r>
          </a:p>
        </p:txBody>
      </p:sp>
      <p:sp>
        <p:nvSpPr>
          <p:cNvPr id="105475" name="Text Box 4"/>
          <p:cNvSpPr txBox="1">
            <a:spLocks noChangeArrowheads="1"/>
          </p:cNvSpPr>
          <p:nvPr/>
        </p:nvSpPr>
        <p:spPr bwMode="auto">
          <a:xfrm>
            <a:off x="838200" y="1946275"/>
            <a:ext cx="7620000" cy="425450"/>
          </a:xfrm>
          <a:prstGeom prst="rect">
            <a:avLst/>
          </a:prstGeom>
          <a:solidFill>
            <a:srgbClr val="E1E1FF"/>
          </a:solidFill>
          <a:ln w="28575">
            <a:solidFill>
              <a:schemeClr val="tx1"/>
            </a:solidFill>
            <a:miter lim="800000"/>
            <a:headEnd/>
            <a:tailEnd/>
          </a:ln>
        </p:spPr>
        <p:txBody>
          <a:bodyPr>
            <a:spAutoFit/>
          </a:bodyPr>
          <a:lstStyle/>
          <a:p>
            <a:pPr algn="ctr"/>
            <a:r>
              <a:rPr lang="en-US" b="1">
                <a:latin typeface="Arial" charset="0"/>
              </a:rPr>
              <a:t>Names of Common Polyatomic Ions</a:t>
            </a:r>
          </a:p>
        </p:txBody>
      </p:sp>
      <p:sp>
        <p:nvSpPr>
          <p:cNvPr id="105476" name="Text Box 5"/>
          <p:cNvSpPr txBox="1">
            <a:spLocks noChangeArrowheads="1"/>
          </p:cNvSpPr>
          <p:nvPr/>
        </p:nvSpPr>
        <p:spPr bwMode="auto">
          <a:xfrm>
            <a:off x="838200" y="2371725"/>
            <a:ext cx="7620000" cy="4092575"/>
          </a:xfrm>
          <a:prstGeom prst="rect">
            <a:avLst/>
          </a:prstGeom>
          <a:solidFill>
            <a:srgbClr val="D1FFE8">
              <a:alpha val="50195"/>
            </a:srgbClr>
          </a:solidFill>
          <a:ln w="28575">
            <a:solidFill>
              <a:schemeClr val="tx1"/>
            </a:solidFill>
            <a:miter lim="800000"/>
            <a:headEnd/>
            <a:tailEnd/>
          </a:ln>
        </p:spPr>
        <p:txBody>
          <a:bodyPr>
            <a:spAutoFit/>
          </a:bodyPr>
          <a:lstStyle/>
          <a:p>
            <a:r>
              <a:rPr lang="en-US" b="1">
                <a:latin typeface="Arial" charset="0"/>
              </a:rPr>
              <a:t>   </a:t>
            </a:r>
            <a:r>
              <a:rPr lang="en-US" sz="1600" b="1">
                <a:latin typeface="Arial" charset="0"/>
              </a:rPr>
              <a:t>Ion	      Name		   	 Ion	      Name</a:t>
            </a:r>
          </a:p>
          <a:p>
            <a:endParaRPr lang="en-US" sz="1600" b="1">
              <a:latin typeface="Arial" charset="0"/>
            </a:endParaRPr>
          </a:p>
          <a:p>
            <a:r>
              <a:rPr lang="en-US" sz="1400">
                <a:latin typeface="Arial" charset="0"/>
              </a:rPr>
              <a:t>     </a:t>
            </a:r>
            <a:r>
              <a:rPr lang="en-US" sz="1600">
                <a:latin typeface="Arial" charset="0"/>
              </a:rPr>
              <a:t>NH</a:t>
            </a:r>
            <a:r>
              <a:rPr lang="en-US" sz="1600" baseline="-25000">
                <a:latin typeface="Arial" charset="0"/>
              </a:rPr>
              <a:t>4</a:t>
            </a:r>
            <a:r>
              <a:rPr lang="en-US" sz="1600">
                <a:latin typeface="Arial" charset="0"/>
              </a:rPr>
              <a:t> </a:t>
            </a:r>
            <a:r>
              <a:rPr lang="en-US" sz="1600" baseline="30000">
                <a:latin typeface="Arial" charset="0"/>
              </a:rPr>
              <a:t>1+</a:t>
            </a:r>
            <a:r>
              <a:rPr lang="en-US" sz="1600">
                <a:latin typeface="Arial" charset="0"/>
              </a:rPr>
              <a:t>	      ammonium		CO</a:t>
            </a:r>
            <a:r>
              <a:rPr lang="en-US" sz="1600" baseline="-25000">
                <a:latin typeface="Arial" charset="0"/>
              </a:rPr>
              <a:t>3 </a:t>
            </a:r>
            <a:r>
              <a:rPr lang="en-US" sz="1600" baseline="30000">
                <a:latin typeface="Arial" charset="0"/>
              </a:rPr>
              <a:t>2-</a:t>
            </a:r>
            <a:r>
              <a:rPr lang="en-US" sz="1600">
                <a:latin typeface="Arial" charset="0"/>
              </a:rPr>
              <a:t> 	       carbonate</a:t>
            </a:r>
          </a:p>
          <a:p>
            <a:r>
              <a:rPr lang="en-US" sz="1600">
                <a:latin typeface="Arial" charset="0"/>
              </a:rPr>
              <a:t>    NO</a:t>
            </a:r>
            <a:r>
              <a:rPr lang="en-US" sz="1600" baseline="-25000">
                <a:latin typeface="Arial" charset="0"/>
              </a:rPr>
              <a:t>2</a:t>
            </a:r>
            <a:r>
              <a:rPr lang="en-US" sz="1600">
                <a:latin typeface="Arial" charset="0"/>
              </a:rPr>
              <a:t> </a:t>
            </a:r>
            <a:r>
              <a:rPr lang="en-US" sz="1600" baseline="30000">
                <a:latin typeface="Arial" charset="0"/>
              </a:rPr>
              <a:t>1-</a:t>
            </a:r>
            <a:r>
              <a:rPr lang="en-US" sz="1600">
                <a:latin typeface="Arial" charset="0"/>
              </a:rPr>
              <a:t>	      nitrite			HCO</a:t>
            </a:r>
            <a:r>
              <a:rPr lang="en-US" sz="1600" baseline="-25000">
                <a:latin typeface="Arial" charset="0"/>
              </a:rPr>
              <a:t>3</a:t>
            </a:r>
            <a:r>
              <a:rPr lang="en-US" sz="1600">
                <a:latin typeface="Arial" charset="0"/>
              </a:rPr>
              <a:t> </a:t>
            </a:r>
            <a:r>
              <a:rPr lang="en-US" sz="1600" baseline="30000">
                <a:latin typeface="Arial" charset="0"/>
              </a:rPr>
              <a:t>1-</a:t>
            </a:r>
            <a:r>
              <a:rPr lang="en-US" sz="1600">
                <a:latin typeface="Arial" charset="0"/>
              </a:rPr>
              <a:t> 	       hydrogen carbonate</a:t>
            </a:r>
          </a:p>
          <a:p>
            <a:r>
              <a:rPr lang="en-US" sz="1600">
                <a:latin typeface="Arial" charset="0"/>
              </a:rPr>
              <a:t>    NO</a:t>
            </a:r>
            <a:r>
              <a:rPr lang="en-US" sz="1600" baseline="-25000">
                <a:latin typeface="Arial" charset="0"/>
              </a:rPr>
              <a:t>3</a:t>
            </a:r>
            <a:r>
              <a:rPr lang="en-US" sz="1600">
                <a:latin typeface="Arial" charset="0"/>
              </a:rPr>
              <a:t> </a:t>
            </a:r>
            <a:r>
              <a:rPr lang="en-US" sz="1600" baseline="30000">
                <a:latin typeface="Arial" charset="0"/>
              </a:rPr>
              <a:t>1-</a:t>
            </a:r>
            <a:r>
              <a:rPr lang="en-US" sz="1600">
                <a:latin typeface="Arial" charset="0"/>
              </a:rPr>
              <a:t>	      nitrate				       (“bicarbonate” is a widely </a:t>
            </a:r>
          </a:p>
          <a:p>
            <a:r>
              <a:rPr lang="en-US" sz="1600">
                <a:latin typeface="Arial" charset="0"/>
              </a:rPr>
              <a:t>    SO</a:t>
            </a:r>
            <a:r>
              <a:rPr lang="en-US" sz="1600" baseline="-25000">
                <a:latin typeface="Arial" charset="0"/>
              </a:rPr>
              <a:t>3</a:t>
            </a:r>
            <a:r>
              <a:rPr lang="en-US" sz="1600">
                <a:latin typeface="Arial" charset="0"/>
              </a:rPr>
              <a:t> </a:t>
            </a:r>
            <a:r>
              <a:rPr lang="en-US" sz="1600" baseline="30000">
                <a:latin typeface="Arial" charset="0"/>
              </a:rPr>
              <a:t>2-</a:t>
            </a:r>
            <a:r>
              <a:rPr lang="en-US" sz="1600">
                <a:latin typeface="Arial" charset="0"/>
              </a:rPr>
              <a:t>	      sulfite				       used common name)</a:t>
            </a:r>
          </a:p>
          <a:p>
            <a:r>
              <a:rPr lang="en-US" sz="1600">
                <a:latin typeface="Arial" charset="0"/>
              </a:rPr>
              <a:t>    SO</a:t>
            </a:r>
            <a:r>
              <a:rPr lang="en-US" sz="1600" baseline="-25000">
                <a:latin typeface="Arial" charset="0"/>
              </a:rPr>
              <a:t>4</a:t>
            </a:r>
            <a:r>
              <a:rPr lang="en-US" sz="1600">
                <a:latin typeface="Arial" charset="0"/>
              </a:rPr>
              <a:t> </a:t>
            </a:r>
            <a:r>
              <a:rPr lang="en-US" sz="1600" baseline="30000">
                <a:latin typeface="Arial" charset="0"/>
              </a:rPr>
              <a:t>2-</a:t>
            </a:r>
            <a:r>
              <a:rPr lang="en-US" sz="1600">
                <a:latin typeface="Arial" charset="0"/>
              </a:rPr>
              <a:t> 	      sulfate		ClO </a:t>
            </a:r>
            <a:r>
              <a:rPr lang="en-US" sz="1600" baseline="30000">
                <a:latin typeface="Arial" charset="0"/>
              </a:rPr>
              <a:t>1-</a:t>
            </a:r>
            <a:r>
              <a:rPr lang="en-US" sz="1600">
                <a:latin typeface="Arial" charset="0"/>
              </a:rPr>
              <a:t> 	       hypochlorite</a:t>
            </a:r>
          </a:p>
          <a:p>
            <a:r>
              <a:rPr lang="en-US" sz="1600">
                <a:latin typeface="Arial" charset="0"/>
              </a:rPr>
              <a:t>    HSO</a:t>
            </a:r>
            <a:r>
              <a:rPr lang="en-US" sz="1600" baseline="-25000">
                <a:latin typeface="Arial" charset="0"/>
              </a:rPr>
              <a:t>4</a:t>
            </a:r>
            <a:r>
              <a:rPr lang="en-US" sz="1600">
                <a:latin typeface="Arial" charset="0"/>
              </a:rPr>
              <a:t> </a:t>
            </a:r>
            <a:r>
              <a:rPr lang="en-US" sz="1600" baseline="30000">
                <a:latin typeface="Arial" charset="0"/>
              </a:rPr>
              <a:t>1-</a:t>
            </a:r>
            <a:r>
              <a:rPr lang="en-US" sz="1600">
                <a:latin typeface="Arial" charset="0"/>
              </a:rPr>
              <a:t>      hydrogen sulfate	ClO</a:t>
            </a:r>
            <a:r>
              <a:rPr lang="en-US" sz="1600" baseline="-25000">
                <a:latin typeface="Arial" charset="0"/>
              </a:rPr>
              <a:t>2</a:t>
            </a:r>
            <a:r>
              <a:rPr lang="en-US" sz="1600">
                <a:latin typeface="Arial" charset="0"/>
              </a:rPr>
              <a:t> </a:t>
            </a:r>
            <a:r>
              <a:rPr lang="en-US" sz="1600" baseline="30000">
                <a:latin typeface="Arial" charset="0"/>
              </a:rPr>
              <a:t>1-</a:t>
            </a:r>
            <a:r>
              <a:rPr lang="en-US" sz="1600">
                <a:latin typeface="Arial" charset="0"/>
              </a:rPr>
              <a:t> 	       chlorite</a:t>
            </a:r>
          </a:p>
          <a:p>
            <a:r>
              <a:rPr lang="en-US" sz="1600">
                <a:latin typeface="Arial" charset="0"/>
              </a:rPr>
              <a:t>	      (“bisulfate” is a widely	ClO</a:t>
            </a:r>
            <a:r>
              <a:rPr lang="en-US" sz="1600" baseline="-25000">
                <a:latin typeface="Arial" charset="0"/>
              </a:rPr>
              <a:t>3</a:t>
            </a:r>
            <a:r>
              <a:rPr lang="en-US" sz="1600">
                <a:latin typeface="Arial" charset="0"/>
              </a:rPr>
              <a:t> </a:t>
            </a:r>
            <a:r>
              <a:rPr lang="en-US" sz="1600" baseline="30000">
                <a:latin typeface="Arial" charset="0"/>
              </a:rPr>
              <a:t>1-</a:t>
            </a:r>
            <a:r>
              <a:rPr lang="en-US" sz="1600">
                <a:latin typeface="Arial" charset="0"/>
              </a:rPr>
              <a:t> 	       chlorate</a:t>
            </a:r>
          </a:p>
          <a:p>
            <a:r>
              <a:rPr lang="en-US" sz="1600">
                <a:latin typeface="Arial" charset="0"/>
              </a:rPr>
              <a:t>    	      used common name)	ClO</a:t>
            </a:r>
            <a:r>
              <a:rPr lang="en-US" sz="1600" baseline="-25000">
                <a:latin typeface="Arial" charset="0"/>
              </a:rPr>
              <a:t>4</a:t>
            </a:r>
            <a:r>
              <a:rPr lang="en-US" sz="1600">
                <a:latin typeface="Arial" charset="0"/>
              </a:rPr>
              <a:t> </a:t>
            </a:r>
            <a:r>
              <a:rPr lang="en-US" sz="1600" baseline="30000">
                <a:latin typeface="Arial" charset="0"/>
              </a:rPr>
              <a:t>1-</a:t>
            </a:r>
            <a:r>
              <a:rPr lang="en-US" sz="1600">
                <a:latin typeface="Arial" charset="0"/>
              </a:rPr>
              <a:t> 	       perchlorate</a:t>
            </a:r>
          </a:p>
          <a:p>
            <a:r>
              <a:rPr lang="en-US" sz="1600">
                <a:latin typeface="Arial" charset="0"/>
              </a:rPr>
              <a:t>    OH </a:t>
            </a:r>
            <a:r>
              <a:rPr lang="en-US" sz="1600" baseline="30000">
                <a:latin typeface="Arial" charset="0"/>
              </a:rPr>
              <a:t>1-</a:t>
            </a:r>
            <a:r>
              <a:rPr lang="en-US" sz="1400">
                <a:latin typeface="Arial" charset="0"/>
              </a:rPr>
              <a:t> </a:t>
            </a:r>
            <a:r>
              <a:rPr lang="en-US" sz="1600">
                <a:latin typeface="Arial" charset="0"/>
              </a:rPr>
              <a:t>	      hydroxide		C</a:t>
            </a:r>
            <a:r>
              <a:rPr lang="en-US" sz="1600" baseline="-25000">
                <a:latin typeface="Arial" charset="0"/>
              </a:rPr>
              <a:t>2</a:t>
            </a:r>
            <a:r>
              <a:rPr lang="en-US" sz="1600">
                <a:latin typeface="Arial" charset="0"/>
              </a:rPr>
              <a:t>H</a:t>
            </a:r>
            <a:r>
              <a:rPr lang="en-US" sz="1600" baseline="-25000">
                <a:latin typeface="Arial" charset="0"/>
              </a:rPr>
              <a:t>3</a:t>
            </a:r>
            <a:r>
              <a:rPr lang="en-US" sz="1600">
                <a:latin typeface="Arial" charset="0"/>
              </a:rPr>
              <a:t>O</a:t>
            </a:r>
            <a:r>
              <a:rPr lang="en-US" sz="1600" baseline="-25000">
                <a:latin typeface="Arial" charset="0"/>
              </a:rPr>
              <a:t>2</a:t>
            </a:r>
            <a:r>
              <a:rPr lang="en-US" sz="1600">
                <a:latin typeface="Arial" charset="0"/>
              </a:rPr>
              <a:t> </a:t>
            </a:r>
            <a:r>
              <a:rPr lang="en-US" sz="1600" baseline="30000">
                <a:latin typeface="Arial" charset="0"/>
              </a:rPr>
              <a:t>2-</a:t>
            </a:r>
            <a:r>
              <a:rPr lang="en-US" sz="1600">
                <a:latin typeface="Arial" charset="0"/>
              </a:rPr>
              <a:t>        acetate</a:t>
            </a:r>
          </a:p>
          <a:p>
            <a:r>
              <a:rPr lang="en-US" sz="1600">
                <a:latin typeface="Arial" charset="0"/>
              </a:rPr>
              <a:t>    CN </a:t>
            </a:r>
            <a:r>
              <a:rPr lang="en-US" sz="1600" baseline="30000">
                <a:latin typeface="Arial" charset="0"/>
              </a:rPr>
              <a:t>1-</a:t>
            </a:r>
            <a:r>
              <a:rPr lang="en-US" sz="1400">
                <a:latin typeface="Arial" charset="0"/>
              </a:rPr>
              <a:t> </a:t>
            </a:r>
            <a:r>
              <a:rPr lang="en-US" sz="1600">
                <a:latin typeface="Arial" charset="0"/>
              </a:rPr>
              <a:t>	      cyanide		MnO</a:t>
            </a:r>
            <a:r>
              <a:rPr lang="en-US" sz="1600" baseline="-25000">
                <a:latin typeface="Arial" charset="0"/>
              </a:rPr>
              <a:t>4</a:t>
            </a:r>
            <a:r>
              <a:rPr lang="en-US" sz="1600">
                <a:latin typeface="Arial" charset="0"/>
              </a:rPr>
              <a:t> </a:t>
            </a:r>
            <a:r>
              <a:rPr lang="en-US" sz="1600" baseline="30000">
                <a:latin typeface="Arial" charset="0"/>
              </a:rPr>
              <a:t>1-</a:t>
            </a:r>
            <a:r>
              <a:rPr lang="en-US" sz="1600">
                <a:latin typeface="Arial" charset="0"/>
              </a:rPr>
              <a:t> 	       permanganate</a:t>
            </a:r>
          </a:p>
          <a:p>
            <a:r>
              <a:rPr lang="en-US" sz="1600">
                <a:latin typeface="Arial" charset="0"/>
              </a:rPr>
              <a:t>    PO</a:t>
            </a:r>
            <a:r>
              <a:rPr lang="en-US" sz="1600" baseline="-25000">
                <a:latin typeface="Arial" charset="0"/>
              </a:rPr>
              <a:t>4</a:t>
            </a:r>
            <a:r>
              <a:rPr lang="en-US" sz="1600">
                <a:latin typeface="Arial" charset="0"/>
              </a:rPr>
              <a:t> </a:t>
            </a:r>
            <a:r>
              <a:rPr lang="en-US" sz="1600" baseline="30000">
                <a:latin typeface="Arial" charset="0"/>
              </a:rPr>
              <a:t>3-</a:t>
            </a:r>
            <a:r>
              <a:rPr lang="en-US" sz="1400">
                <a:latin typeface="Arial" charset="0"/>
              </a:rPr>
              <a:t> </a:t>
            </a:r>
            <a:r>
              <a:rPr lang="en-US" sz="1600">
                <a:latin typeface="Arial" charset="0"/>
              </a:rPr>
              <a:t>	      phosphate		Cr</a:t>
            </a:r>
            <a:r>
              <a:rPr lang="en-US" sz="1600" baseline="-25000">
                <a:latin typeface="Arial" charset="0"/>
              </a:rPr>
              <a:t>2</a:t>
            </a:r>
            <a:r>
              <a:rPr lang="en-US" sz="1600">
                <a:latin typeface="Arial" charset="0"/>
              </a:rPr>
              <a:t>O</a:t>
            </a:r>
            <a:r>
              <a:rPr lang="en-US" sz="1600" baseline="-25000">
                <a:latin typeface="Arial" charset="0"/>
              </a:rPr>
              <a:t>7</a:t>
            </a:r>
            <a:r>
              <a:rPr lang="en-US" sz="1600">
                <a:latin typeface="Arial" charset="0"/>
              </a:rPr>
              <a:t> </a:t>
            </a:r>
            <a:r>
              <a:rPr lang="en-US" sz="1600" baseline="30000">
                <a:latin typeface="Arial" charset="0"/>
              </a:rPr>
              <a:t>2-</a:t>
            </a:r>
            <a:r>
              <a:rPr lang="en-US" sz="1400">
                <a:latin typeface="Arial" charset="0"/>
              </a:rPr>
              <a:t> </a:t>
            </a:r>
            <a:r>
              <a:rPr lang="en-US" sz="1600">
                <a:latin typeface="Arial" charset="0"/>
              </a:rPr>
              <a:t> 	       dichromate</a:t>
            </a:r>
          </a:p>
          <a:p>
            <a:r>
              <a:rPr lang="en-US" sz="1600">
                <a:latin typeface="Arial" charset="0"/>
              </a:rPr>
              <a:t>    HPO</a:t>
            </a:r>
            <a:r>
              <a:rPr lang="en-US" sz="1600" baseline="-25000">
                <a:latin typeface="Arial" charset="0"/>
              </a:rPr>
              <a:t>4</a:t>
            </a:r>
            <a:r>
              <a:rPr lang="en-US" sz="1600">
                <a:latin typeface="Arial" charset="0"/>
              </a:rPr>
              <a:t> </a:t>
            </a:r>
            <a:r>
              <a:rPr lang="en-US" sz="1600" baseline="30000">
                <a:latin typeface="Arial" charset="0"/>
              </a:rPr>
              <a:t>2-</a:t>
            </a:r>
            <a:r>
              <a:rPr lang="en-US" sz="1600">
                <a:latin typeface="Arial" charset="0"/>
              </a:rPr>
              <a:t> </a:t>
            </a:r>
            <a:r>
              <a:rPr lang="en-US" sz="1400">
                <a:latin typeface="Arial" charset="0"/>
              </a:rPr>
              <a:t> </a:t>
            </a:r>
            <a:r>
              <a:rPr lang="en-US" sz="1600">
                <a:latin typeface="Arial" charset="0"/>
              </a:rPr>
              <a:t>    hydrogen phosphate	CrO</a:t>
            </a:r>
            <a:r>
              <a:rPr lang="en-US" sz="1600" baseline="-25000">
                <a:latin typeface="Arial" charset="0"/>
              </a:rPr>
              <a:t>4</a:t>
            </a:r>
            <a:r>
              <a:rPr lang="en-US" sz="1600">
                <a:latin typeface="Arial" charset="0"/>
              </a:rPr>
              <a:t> </a:t>
            </a:r>
            <a:r>
              <a:rPr lang="en-US" sz="1600" baseline="30000">
                <a:latin typeface="Arial" charset="0"/>
              </a:rPr>
              <a:t>2-</a:t>
            </a:r>
            <a:r>
              <a:rPr lang="en-US" sz="1600">
                <a:latin typeface="Arial" charset="0"/>
              </a:rPr>
              <a:t> 	       chromate</a:t>
            </a:r>
          </a:p>
          <a:p>
            <a:r>
              <a:rPr lang="en-US" sz="1600">
                <a:latin typeface="Arial" charset="0"/>
              </a:rPr>
              <a:t>    H</a:t>
            </a:r>
            <a:r>
              <a:rPr lang="en-US" sz="1600" baseline="-25000">
                <a:latin typeface="Arial" charset="0"/>
              </a:rPr>
              <a:t>2</a:t>
            </a:r>
            <a:r>
              <a:rPr lang="en-US" sz="1600">
                <a:latin typeface="Arial" charset="0"/>
              </a:rPr>
              <a:t>PO</a:t>
            </a:r>
            <a:r>
              <a:rPr lang="en-US" sz="1600" baseline="-25000">
                <a:latin typeface="Arial" charset="0"/>
              </a:rPr>
              <a:t>4</a:t>
            </a:r>
            <a:r>
              <a:rPr lang="en-US" sz="1600">
                <a:latin typeface="Arial" charset="0"/>
              </a:rPr>
              <a:t> </a:t>
            </a:r>
            <a:r>
              <a:rPr lang="en-US" sz="1600" baseline="30000">
                <a:latin typeface="Arial" charset="0"/>
              </a:rPr>
              <a:t>1-</a:t>
            </a:r>
            <a:r>
              <a:rPr lang="en-US" sz="1400">
                <a:latin typeface="Arial" charset="0"/>
              </a:rPr>
              <a:t> </a:t>
            </a:r>
            <a:r>
              <a:rPr lang="en-US" sz="1600">
                <a:latin typeface="Arial" charset="0"/>
              </a:rPr>
              <a:t>   dihydrogen phosphate	O</a:t>
            </a:r>
            <a:r>
              <a:rPr lang="en-US" sz="1600" baseline="-25000">
                <a:latin typeface="Arial" charset="0"/>
              </a:rPr>
              <a:t>2</a:t>
            </a:r>
            <a:r>
              <a:rPr lang="en-US" sz="1600">
                <a:latin typeface="Arial" charset="0"/>
              </a:rPr>
              <a:t> </a:t>
            </a:r>
            <a:r>
              <a:rPr lang="en-US" sz="1600" baseline="30000">
                <a:latin typeface="Arial" charset="0"/>
              </a:rPr>
              <a:t>2-</a:t>
            </a:r>
            <a:r>
              <a:rPr lang="en-US" sz="1600">
                <a:latin typeface="Arial" charset="0"/>
              </a:rPr>
              <a:t> 	       peroxide</a:t>
            </a:r>
          </a:p>
          <a:p>
            <a:endParaRPr lang="en-US" sz="1600" b="1">
              <a:latin typeface="Arial" charset="0"/>
            </a:endParaRPr>
          </a:p>
        </p:txBody>
      </p:sp>
      <p:sp>
        <p:nvSpPr>
          <p:cNvPr id="105477" name="Line 6"/>
          <p:cNvSpPr>
            <a:spLocks noChangeShapeType="1"/>
          </p:cNvSpPr>
          <p:nvPr/>
        </p:nvSpPr>
        <p:spPr bwMode="auto">
          <a:xfrm>
            <a:off x="1066800" y="2828925"/>
            <a:ext cx="7138988" cy="1588"/>
          </a:xfrm>
          <a:prstGeom prst="line">
            <a:avLst/>
          </a:prstGeom>
          <a:noFill/>
          <a:ln w="9525">
            <a:solidFill>
              <a:schemeClr val="tx1"/>
            </a:solidFill>
            <a:round/>
            <a:headEnd/>
            <a:tailEnd/>
          </a:ln>
        </p:spPr>
        <p:txBody>
          <a:bodyPr/>
          <a:lstStyle/>
          <a:p>
            <a:endParaRPr lang="en-US"/>
          </a:p>
        </p:txBody>
      </p:sp>
      <p:sp>
        <p:nvSpPr>
          <p:cNvPr id="105478" name="Rectangle 7"/>
          <p:cNvSpPr>
            <a:spLocks noChangeArrowheads="1"/>
          </p:cNvSpPr>
          <p:nvPr/>
        </p:nvSpPr>
        <p:spPr bwMode="auto">
          <a:xfrm>
            <a:off x="76200" y="6567488"/>
            <a:ext cx="3179763" cy="214312"/>
          </a:xfrm>
          <a:prstGeom prst="rect">
            <a:avLst/>
          </a:prstGeom>
          <a:noFill/>
          <a:ln w="9525">
            <a:noFill/>
            <a:miter lim="800000"/>
            <a:headEnd/>
            <a:tailEnd/>
          </a:ln>
        </p:spPr>
        <p:txBody>
          <a:bodyPr wrap="none">
            <a:spAutoFit/>
          </a:bodyPr>
          <a:lstStyle/>
          <a:p>
            <a:r>
              <a:rPr lang="en-US" sz="800">
                <a:latin typeface="Arial" charset="0"/>
              </a:rPr>
              <a:t>Zumdahl, Zumdahl, DeCoste, </a:t>
            </a:r>
            <a:r>
              <a:rPr lang="en-US" sz="800" u="sng">
                <a:latin typeface="Arial" charset="0"/>
              </a:rPr>
              <a:t>World of Chemistry</a:t>
            </a:r>
            <a:r>
              <a:rPr lang="en-US" sz="800">
                <a:latin typeface="Arial" charset="0"/>
              </a:rPr>
              <a:t> </a:t>
            </a:r>
            <a:r>
              <a:rPr lang="en-US" sz="800">
                <a:latin typeface="Symbol" pitchFamily="18" charset="2"/>
              </a:rPr>
              <a:t> </a:t>
            </a:r>
            <a:r>
              <a:rPr lang="en-US" sz="800">
                <a:latin typeface="Arial" charset="0"/>
              </a:rPr>
              <a:t>2002, page 100</a:t>
            </a:r>
          </a:p>
        </p:txBody>
      </p:sp>
      <p:sp>
        <p:nvSpPr>
          <p:cNvPr id="105479" name="AutoShape 8">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
        <p:nvSpPr>
          <p:cNvPr id="105480" name="Text Box 2"/>
          <p:cNvSpPr txBox="1">
            <a:spLocks noChangeArrowheads="1"/>
          </p:cNvSpPr>
          <p:nvPr/>
        </p:nvSpPr>
        <p:spPr bwMode="auto">
          <a:xfrm>
            <a:off x="7329488" y="6551613"/>
            <a:ext cx="1133475" cy="274637"/>
          </a:xfrm>
          <a:prstGeom prst="rect">
            <a:avLst/>
          </a:prstGeom>
          <a:noFill/>
          <a:ln w="9525">
            <a:noFill/>
            <a:miter lim="800000"/>
            <a:headEnd/>
            <a:tailEnd/>
          </a:ln>
        </p:spPr>
        <p:txBody>
          <a:bodyPr wrap="none">
            <a:spAutoFit/>
          </a:bodyPr>
          <a:lstStyle/>
          <a:p>
            <a:r>
              <a:rPr lang="en-US" sz="1200" b="1">
                <a:latin typeface="Arial" charset="0"/>
                <a:hlinkClick r:id="rId4" action="ppaction://hlinkfile"/>
              </a:rPr>
              <a:t>Print Version</a:t>
            </a:r>
            <a:endParaRPr lang="en-US" sz="1200" b="1">
              <a:latin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304800"/>
            <a:ext cx="7772400" cy="1143000"/>
          </a:xfrm>
        </p:spPr>
        <p:txBody>
          <a:bodyPr/>
          <a:lstStyle/>
          <a:p>
            <a:pPr eaLnBrk="1" hangingPunct="1"/>
            <a:r>
              <a:rPr lang="en-US" smtClean="0">
                <a:latin typeface="Arial" charset="0"/>
              </a:rPr>
              <a:t>Ternary Compounds</a:t>
            </a:r>
          </a:p>
        </p:txBody>
      </p:sp>
      <p:sp>
        <p:nvSpPr>
          <p:cNvPr id="106499" name="Text Box 3"/>
          <p:cNvSpPr txBox="1">
            <a:spLocks noChangeArrowheads="1"/>
          </p:cNvSpPr>
          <p:nvPr/>
        </p:nvSpPr>
        <p:spPr bwMode="auto">
          <a:xfrm>
            <a:off x="593725" y="1600200"/>
            <a:ext cx="8153400" cy="4838700"/>
          </a:xfrm>
          <a:prstGeom prst="rect">
            <a:avLst/>
          </a:prstGeom>
          <a:noFill/>
          <a:ln w="9525">
            <a:noFill/>
            <a:miter lim="800000"/>
            <a:headEnd/>
            <a:tailEnd/>
          </a:ln>
        </p:spPr>
        <p:txBody>
          <a:bodyPr wrap="none">
            <a:spAutoFit/>
          </a:bodyPr>
          <a:lstStyle/>
          <a:p>
            <a:pPr marL="457200" indent="-457200">
              <a:buFontTx/>
              <a:buAutoNum type="arabicPeriod"/>
            </a:pPr>
            <a:r>
              <a:rPr lang="en-US" sz="2400">
                <a:latin typeface="Arial" charset="0"/>
              </a:rPr>
              <a:t>________________		     calcium phosphate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________________		  ammonium carbonate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________________		     aluminum sulfate</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         Na</a:t>
            </a:r>
            <a:r>
              <a:rPr lang="en-US" sz="2400" baseline="-25000">
                <a:latin typeface="Arial" charset="0"/>
              </a:rPr>
              <a:t>2</a:t>
            </a:r>
            <a:r>
              <a:rPr lang="en-US" sz="2400">
                <a:latin typeface="Arial" charset="0"/>
              </a:rPr>
              <a:t>SO</a:t>
            </a:r>
            <a:r>
              <a:rPr lang="en-US" sz="2400" baseline="-25000">
                <a:latin typeface="Arial" charset="0"/>
              </a:rPr>
              <a:t>4</a:t>
            </a:r>
            <a:r>
              <a:rPr lang="en-US" sz="2400">
                <a:latin typeface="Arial" charset="0"/>
              </a:rPr>
              <a:t>			____________________</a:t>
            </a:r>
          </a:p>
          <a:p>
            <a:pPr marL="914400" lvl="1" indent="-457200"/>
            <a:endParaRPr lang="en-US" sz="2400">
              <a:latin typeface="Arial" charset="0"/>
            </a:endParaRPr>
          </a:p>
          <a:p>
            <a:pPr marL="457200" indent="-457200">
              <a:buFontTx/>
              <a:buAutoNum type="arabicPeriod"/>
            </a:pPr>
            <a:r>
              <a:rPr lang="en-US" sz="2400">
                <a:latin typeface="Arial" charset="0"/>
              </a:rPr>
              <a:t>          LiCN			____________________</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        Ba(ClO</a:t>
            </a:r>
            <a:r>
              <a:rPr lang="en-US" sz="2400" baseline="-25000">
                <a:latin typeface="Arial" charset="0"/>
              </a:rPr>
              <a:t>3</a:t>
            </a:r>
            <a:r>
              <a:rPr lang="en-US" sz="2400">
                <a:latin typeface="Arial" charset="0"/>
              </a:rPr>
              <a:t>)</a:t>
            </a:r>
            <a:r>
              <a:rPr lang="en-US" sz="2400" baseline="-25000">
                <a:latin typeface="Arial" charset="0"/>
              </a:rPr>
              <a:t>2</a:t>
            </a:r>
            <a:r>
              <a:rPr lang="en-US" sz="2400">
                <a:latin typeface="Arial" charset="0"/>
              </a:rPr>
              <a:t>			____________________</a:t>
            </a:r>
          </a:p>
          <a:p>
            <a:pPr marL="457200" indent="-457200">
              <a:buFontTx/>
              <a:buAutoNum type="arabicPeriod"/>
            </a:pPr>
            <a:endParaRPr lang="en-US" sz="2400">
              <a:latin typeface="Arial" charset="0"/>
            </a:endParaRPr>
          </a:p>
          <a:p>
            <a:pPr marL="457200" indent="-457200">
              <a:buFontTx/>
              <a:buAutoNum type="arabicPeriod"/>
            </a:pPr>
            <a:r>
              <a:rPr lang="en-US" sz="2400">
                <a:latin typeface="Arial" charset="0"/>
              </a:rPr>
              <a:t>________________		   copper (II) hydroxide</a:t>
            </a:r>
          </a:p>
        </p:txBody>
      </p:sp>
      <p:sp>
        <p:nvSpPr>
          <p:cNvPr id="50180" name="Text Box 4"/>
          <p:cNvSpPr txBox="1">
            <a:spLocks noChangeArrowheads="1"/>
          </p:cNvSpPr>
          <p:nvPr/>
        </p:nvSpPr>
        <p:spPr bwMode="auto">
          <a:xfrm>
            <a:off x="1676400" y="1524000"/>
            <a:ext cx="163988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Ca</a:t>
            </a:r>
            <a:r>
              <a:rPr lang="en-US" sz="2400" baseline="-25000">
                <a:solidFill>
                  <a:srgbClr val="CC3300"/>
                </a:solidFill>
                <a:latin typeface="Arial" charset="0"/>
              </a:rPr>
              <a:t>3</a:t>
            </a:r>
            <a:r>
              <a:rPr lang="en-US" sz="2400">
                <a:solidFill>
                  <a:srgbClr val="CC3300"/>
                </a:solidFill>
                <a:latin typeface="Arial" charset="0"/>
              </a:rPr>
              <a:t>(PO</a:t>
            </a:r>
            <a:r>
              <a:rPr lang="en-US" sz="2400" baseline="-25000">
                <a:solidFill>
                  <a:srgbClr val="CC3300"/>
                </a:solidFill>
                <a:latin typeface="Arial" charset="0"/>
              </a:rPr>
              <a:t>4</a:t>
            </a:r>
            <a:r>
              <a:rPr lang="en-US" sz="2400">
                <a:solidFill>
                  <a:srgbClr val="CC3300"/>
                </a:solidFill>
                <a:latin typeface="Arial" charset="0"/>
              </a:rPr>
              <a:t>) </a:t>
            </a:r>
            <a:r>
              <a:rPr lang="en-US" sz="2400" baseline="-25000">
                <a:solidFill>
                  <a:srgbClr val="CC3300"/>
                </a:solidFill>
                <a:latin typeface="Arial" charset="0"/>
              </a:rPr>
              <a:t>2</a:t>
            </a:r>
          </a:p>
        </p:txBody>
      </p:sp>
      <p:sp>
        <p:nvSpPr>
          <p:cNvPr id="50181" name="Rectangle 5"/>
          <p:cNvSpPr>
            <a:spLocks noChangeArrowheads="1"/>
          </p:cNvSpPr>
          <p:nvPr/>
        </p:nvSpPr>
        <p:spPr bwMode="auto">
          <a:xfrm>
            <a:off x="1676400" y="2209800"/>
            <a:ext cx="1624013"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(NH</a:t>
            </a:r>
            <a:r>
              <a:rPr lang="en-US" sz="2400" baseline="-25000">
                <a:solidFill>
                  <a:srgbClr val="CC3300"/>
                </a:solidFill>
                <a:latin typeface="Arial" charset="0"/>
              </a:rPr>
              <a:t>4</a:t>
            </a:r>
            <a:r>
              <a:rPr lang="en-US" sz="2400">
                <a:solidFill>
                  <a:srgbClr val="CC3300"/>
                </a:solidFill>
                <a:latin typeface="Arial" charset="0"/>
              </a:rPr>
              <a:t>)</a:t>
            </a:r>
            <a:r>
              <a:rPr lang="en-US" sz="2400" baseline="-25000">
                <a:solidFill>
                  <a:srgbClr val="CC3300"/>
                </a:solidFill>
                <a:latin typeface="Arial" charset="0"/>
              </a:rPr>
              <a:t>2</a:t>
            </a:r>
            <a:r>
              <a:rPr lang="en-US" sz="2400">
                <a:solidFill>
                  <a:srgbClr val="CC3300"/>
                </a:solidFill>
                <a:latin typeface="Arial" charset="0"/>
              </a:rPr>
              <a:t>CO</a:t>
            </a:r>
            <a:r>
              <a:rPr lang="en-US" sz="2400" baseline="-25000">
                <a:solidFill>
                  <a:srgbClr val="CC3300"/>
                </a:solidFill>
                <a:latin typeface="Arial" charset="0"/>
              </a:rPr>
              <a:t>3</a:t>
            </a:r>
          </a:p>
        </p:txBody>
      </p:sp>
      <p:sp>
        <p:nvSpPr>
          <p:cNvPr id="50182" name="Rectangle 6"/>
          <p:cNvSpPr>
            <a:spLocks noChangeArrowheads="1"/>
          </p:cNvSpPr>
          <p:nvPr/>
        </p:nvSpPr>
        <p:spPr bwMode="auto">
          <a:xfrm>
            <a:off x="1752600" y="2971800"/>
            <a:ext cx="143668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Al</a:t>
            </a:r>
            <a:r>
              <a:rPr lang="en-US" sz="2400" baseline="-25000">
                <a:solidFill>
                  <a:srgbClr val="CC3300"/>
                </a:solidFill>
                <a:latin typeface="Arial" charset="0"/>
              </a:rPr>
              <a:t>2</a:t>
            </a:r>
            <a:r>
              <a:rPr lang="en-US" sz="2400">
                <a:solidFill>
                  <a:srgbClr val="CC3300"/>
                </a:solidFill>
                <a:latin typeface="Arial" charset="0"/>
              </a:rPr>
              <a:t>(SO</a:t>
            </a:r>
            <a:r>
              <a:rPr lang="en-US" sz="2400" baseline="-25000">
                <a:solidFill>
                  <a:srgbClr val="CC3300"/>
                </a:solidFill>
                <a:latin typeface="Arial" charset="0"/>
              </a:rPr>
              <a:t>4</a:t>
            </a:r>
            <a:r>
              <a:rPr lang="en-US" sz="2400">
                <a:solidFill>
                  <a:srgbClr val="CC3300"/>
                </a:solidFill>
                <a:latin typeface="Arial" charset="0"/>
              </a:rPr>
              <a:t>)</a:t>
            </a:r>
            <a:r>
              <a:rPr lang="en-US" sz="2400" baseline="-25000">
                <a:solidFill>
                  <a:srgbClr val="CC3300"/>
                </a:solidFill>
                <a:latin typeface="Arial" charset="0"/>
              </a:rPr>
              <a:t>3</a:t>
            </a:r>
          </a:p>
        </p:txBody>
      </p:sp>
      <p:sp>
        <p:nvSpPr>
          <p:cNvPr id="50183" name="Rectangle 7"/>
          <p:cNvSpPr>
            <a:spLocks noChangeArrowheads="1"/>
          </p:cNvSpPr>
          <p:nvPr/>
        </p:nvSpPr>
        <p:spPr bwMode="auto">
          <a:xfrm>
            <a:off x="5773738" y="3733800"/>
            <a:ext cx="2151062"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sodium sulfate</a:t>
            </a:r>
            <a:endParaRPr lang="en-US" sz="2400" baseline="-25000">
              <a:solidFill>
                <a:srgbClr val="CC3300"/>
              </a:solidFill>
              <a:latin typeface="Arial" charset="0"/>
            </a:endParaRPr>
          </a:p>
        </p:txBody>
      </p:sp>
      <p:sp>
        <p:nvSpPr>
          <p:cNvPr id="50184" name="Rectangle 8"/>
          <p:cNvSpPr>
            <a:spLocks noChangeArrowheads="1"/>
          </p:cNvSpPr>
          <p:nvPr/>
        </p:nvSpPr>
        <p:spPr bwMode="auto">
          <a:xfrm>
            <a:off x="5715000" y="4419600"/>
            <a:ext cx="2203450"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lithium cyanide</a:t>
            </a:r>
            <a:endParaRPr lang="en-US" sz="2400" baseline="-25000">
              <a:solidFill>
                <a:srgbClr val="CC3300"/>
              </a:solidFill>
              <a:latin typeface="Arial" charset="0"/>
            </a:endParaRPr>
          </a:p>
        </p:txBody>
      </p:sp>
      <p:sp>
        <p:nvSpPr>
          <p:cNvPr id="50185" name="Rectangle 9"/>
          <p:cNvSpPr>
            <a:spLocks noChangeArrowheads="1"/>
          </p:cNvSpPr>
          <p:nvPr/>
        </p:nvSpPr>
        <p:spPr bwMode="auto">
          <a:xfrm>
            <a:off x="5715000" y="5181600"/>
            <a:ext cx="2287588"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barium chlorate</a:t>
            </a:r>
            <a:endParaRPr lang="en-US" sz="2400" baseline="-25000">
              <a:solidFill>
                <a:srgbClr val="CC3300"/>
              </a:solidFill>
              <a:latin typeface="Arial" charset="0"/>
            </a:endParaRPr>
          </a:p>
        </p:txBody>
      </p:sp>
      <p:sp>
        <p:nvSpPr>
          <p:cNvPr id="50186" name="Rectangle 10"/>
          <p:cNvSpPr>
            <a:spLocks noChangeArrowheads="1"/>
          </p:cNvSpPr>
          <p:nvPr/>
        </p:nvSpPr>
        <p:spPr bwMode="auto">
          <a:xfrm>
            <a:off x="1776413" y="5867400"/>
            <a:ext cx="1347787" cy="457200"/>
          </a:xfrm>
          <a:prstGeom prst="rect">
            <a:avLst/>
          </a:prstGeom>
          <a:noFill/>
          <a:ln w="9525">
            <a:noFill/>
            <a:miter lim="800000"/>
            <a:headEnd/>
            <a:tailEnd/>
          </a:ln>
        </p:spPr>
        <p:txBody>
          <a:bodyPr wrap="none">
            <a:spAutoFit/>
          </a:bodyPr>
          <a:lstStyle/>
          <a:p>
            <a:r>
              <a:rPr lang="en-US" sz="2400">
                <a:solidFill>
                  <a:srgbClr val="CC3300"/>
                </a:solidFill>
                <a:latin typeface="Arial" charset="0"/>
              </a:rPr>
              <a:t>Cu(OH)</a:t>
            </a:r>
            <a:r>
              <a:rPr lang="en-US" sz="2400" baseline="-25000">
                <a:solidFill>
                  <a:srgbClr val="CC3300"/>
                </a:solidFill>
                <a:latin typeface="Arial" charset="0"/>
              </a:rPr>
              <a:t>2</a:t>
            </a:r>
          </a:p>
        </p:txBody>
      </p:sp>
      <p:sp>
        <p:nvSpPr>
          <p:cNvPr id="106507" name="AutoShape 11">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subTnLst>
                                    <p:animClr clrSpc="rgb" dir="cw">
                                      <p:cBhvr override="childStyle">
                                        <p:cTn dur="1" fill="hold" display="0" masterRel="nextClick" afterEffect="1"/>
                                        <p:tgtEl>
                                          <p:spTgt spid="50180"/>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dissolve">
                                      <p:cBhvr>
                                        <p:cTn id="12" dur="500"/>
                                        <p:tgtEl>
                                          <p:spTgt spid="50181"/>
                                        </p:tgtEl>
                                      </p:cBhvr>
                                    </p:animEffect>
                                  </p:childTnLst>
                                  <p:subTnLst>
                                    <p:animClr clrSpc="rgb" dir="cw">
                                      <p:cBhvr override="childStyle">
                                        <p:cTn dur="1" fill="hold" display="0" masterRel="nextClick" afterEffect="1"/>
                                        <p:tgtEl>
                                          <p:spTgt spid="50181"/>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2"/>
                                        </p:tgtEl>
                                        <p:attrNameLst>
                                          <p:attrName>style.visibility</p:attrName>
                                        </p:attrNameLst>
                                      </p:cBhvr>
                                      <p:to>
                                        <p:strVal val="visible"/>
                                      </p:to>
                                    </p:set>
                                    <p:animEffect transition="in" filter="dissolve">
                                      <p:cBhvr>
                                        <p:cTn id="17" dur="500"/>
                                        <p:tgtEl>
                                          <p:spTgt spid="50182"/>
                                        </p:tgtEl>
                                      </p:cBhvr>
                                    </p:animEffect>
                                  </p:childTnLst>
                                  <p:subTnLst>
                                    <p:animClr clrSpc="rgb" dir="cw">
                                      <p:cBhvr override="childStyle">
                                        <p:cTn dur="1" fill="hold" display="0" masterRel="nextClick" afterEffect="1"/>
                                        <p:tgtEl>
                                          <p:spTgt spid="50182"/>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83"/>
                                        </p:tgtEl>
                                        <p:attrNameLst>
                                          <p:attrName>style.visibility</p:attrName>
                                        </p:attrNameLst>
                                      </p:cBhvr>
                                      <p:to>
                                        <p:strVal val="visible"/>
                                      </p:to>
                                    </p:set>
                                    <p:animEffect transition="in" filter="dissolve">
                                      <p:cBhvr>
                                        <p:cTn id="22" dur="500"/>
                                        <p:tgtEl>
                                          <p:spTgt spid="50183"/>
                                        </p:tgtEl>
                                      </p:cBhvr>
                                    </p:animEffect>
                                  </p:childTnLst>
                                  <p:subTnLst>
                                    <p:animClr clrSpc="rgb" dir="cw">
                                      <p:cBhvr override="childStyle">
                                        <p:cTn dur="1" fill="hold" display="0" masterRel="nextClick" afterEffect="1"/>
                                        <p:tgtEl>
                                          <p:spTgt spid="50183"/>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184"/>
                                        </p:tgtEl>
                                        <p:attrNameLst>
                                          <p:attrName>style.visibility</p:attrName>
                                        </p:attrNameLst>
                                      </p:cBhvr>
                                      <p:to>
                                        <p:strVal val="visible"/>
                                      </p:to>
                                    </p:set>
                                    <p:animEffect transition="in" filter="dissolve">
                                      <p:cBhvr>
                                        <p:cTn id="27" dur="500"/>
                                        <p:tgtEl>
                                          <p:spTgt spid="50184"/>
                                        </p:tgtEl>
                                      </p:cBhvr>
                                    </p:animEffect>
                                  </p:childTnLst>
                                  <p:subTnLst>
                                    <p:animClr clrSpc="rgb" dir="cw">
                                      <p:cBhvr override="childStyle">
                                        <p:cTn dur="1" fill="hold" display="0" masterRel="nextClick" afterEffect="1"/>
                                        <p:tgtEl>
                                          <p:spTgt spid="50184"/>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185"/>
                                        </p:tgtEl>
                                        <p:attrNameLst>
                                          <p:attrName>style.visibility</p:attrName>
                                        </p:attrNameLst>
                                      </p:cBhvr>
                                      <p:to>
                                        <p:strVal val="visible"/>
                                      </p:to>
                                    </p:set>
                                    <p:animEffect transition="in" filter="dissolve">
                                      <p:cBhvr>
                                        <p:cTn id="32" dur="500"/>
                                        <p:tgtEl>
                                          <p:spTgt spid="50185"/>
                                        </p:tgtEl>
                                      </p:cBhvr>
                                    </p:animEffect>
                                  </p:childTnLst>
                                  <p:subTnLst>
                                    <p:animClr clrSpc="rgb" dir="cw">
                                      <p:cBhvr override="childStyle">
                                        <p:cTn dur="1" fill="hold" display="0" masterRel="nextClick" afterEffect="1"/>
                                        <p:tgtEl>
                                          <p:spTgt spid="50185"/>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0186"/>
                                        </p:tgtEl>
                                        <p:attrNameLst>
                                          <p:attrName>style.visibility</p:attrName>
                                        </p:attrNameLst>
                                      </p:cBhvr>
                                      <p:to>
                                        <p:strVal val="visible"/>
                                      </p:to>
                                    </p:set>
                                    <p:animEffect transition="in" filter="dissolve">
                                      <p:cBhvr>
                                        <p:cTn id="37"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mtClean="0">
                <a:latin typeface="Arial" charset="0"/>
              </a:rPr>
              <a:t>Magnesium Phosphate</a:t>
            </a:r>
          </a:p>
        </p:txBody>
      </p:sp>
      <p:sp>
        <p:nvSpPr>
          <p:cNvPr id="107523" name="Text Box 4"/>
          <p:cNvSpPr txBox="1">
            <a:spLocks noChangeArrowheads="1"/>
          </p:cNvSpPr>
          <p:nvPr/>
        </p:nvSpPr>
        <p:spPr bwMode="auto">
          <a:xfrm>
            <a:off x="1066800" y="2249488"/>
            <a:ext cx="6215063" cy="457200"/>
          </a:xfrm>
          <a:prstGeom prst="rect">
            <a:avLst/>
          </a:prstGeom>
          <a:noFill/>
          <a:ln w="9525">
            <a:noFill/>
            <a:miter lim="800000"/>
            <a:headEnd/>
            <a:tailEnd/>
          </a:ln>
        </p:spPr>
        <p:txBody>
          <a:bodyPr wrap="none">
            <a:spAutoFit/>
          </a:bodyPr>
          <a:lstStyle/>
          <a:p>
            <a:r>
              <a:rPr lang="en-US" sz="2400">
                <a:solidFill>
                  <a:srgbClr val="FF0000"/>
                </a:solidFill>
                <a:latin typeface="Arial" charset="0"/>
              </a:rPr>
              <a:t>Step 1:  	</a:t>
            </a:r>
            <a:r>
              <a:rPr lang="en-US" sz="2400">
                <a:latin typeface="Arial" charset="0"/>
              </a:rPr>
              <a:t>Magnesium		Phosphate</a:t>
            </a:r>
          </a:p>
        </p:txBody>
      </p:sp>
      <p:sp>
        <p:nvSpPr>
          <p:cNvPr id="107524" name="Rectangle 5"/>
          <p:cNvSpPr>
            <a:spLocks noChangeArrowheads="1"/>
          </p:cNvSpPr>
          <p:nvPr/>
        </p:nvSpPr>
        <p:spPr bwMode="auto">
          <a:xfrm>
            <a:off x="1066800" y="3078163"/>
            <a:ext cx="5776913"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2:  </a:t>
            </a:r>
            <a:r>
              <a:rPr lang="en-US" sz="2400">
                <a:latin typeface="Arial" charset="0"/>
              </a:rPr>
              <a:t>         </a:t>
            </a:r>
            <a:r>
              <a:rPr lang="en-US" sz="4000">
                <a:latin typeface="Arial" charset="0"/>
              </a:rPr>
              <a:t>Mg</a:t>
            </a:r>
            <a:r>
              <a:rPr lang="en-US" sz="4000" baseline="30000">
                <a:solidFill>
                  <a:schemeClr val="accent2"/>
                </a:solidFill>
                <a:latin typeface="Arial" charset="0"/>
              </a:rPr>
              <a:t>2+</a:t>
            </a:r>
            <a:r>
              <a:rPr lang="en-US" sz="4000">
                <a:latin typeface="Arial" charset="0"/>
              </a:rPr>
              <a:t>	     PO</a:t>
            </a:r>
            <a:r>
              <a:rPr lang="en-US" sz="4000" baseline="-25000">
                <a:latin typeface="Arial" charset="0"/>
              </a:rPr>
              <a:t>4</a:t>
            </a:r>
            <a:r>
              <a:rPr lang="en-US" sz="4000" baseline="30000">
                <a:solidFill>
                  <a:srgbClr val="FF0066"/>
                </a:solidFill>
                <a:latin typeface="Arial" charset="0"/>
              </a:rPr>
              <a:t>3-</a:t>
            </a:r>
          </a:p>
        </p:txBody>
      </p:sp>
      <p:sp>
        <p:nvSpPr>
          <p:cNvPr id="107525" name="Rectangle 6"/>
          <p:cNvSpPr>
            <a:spLocks noChangeArrowheads="1"/>
          </p:cNvSpPr>
          <p:nvPr/>
        </p:nvSpPr>
        <p:spPr bwMode="auto">
          <a:xfrm>
            <a:off x="1066800" y="3870325"/>
            <a:ext cx="53879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3:  </a:t>
            </a:r>
            <a:r>
              <a:rPr lang="en-US" sz="2400">
                <a:latin typeface="Arial" charset="0"/>
              </a:rPr>
              <a:t>         </a:t>
            </a:r>
            <a:r>
              <a:rPr lang="en-US" sz="4000">
                <a:latin typeface="Arial" charset="0"/>
              </a:rPr>
              <a:t>Mg</a:t>
            </a:r>
            <a:r>
              <a:rPr lang="en-US" sz="4000" baseline="30000">
                <a:latin typeface="Arial" charset="0"/>
              </a:rPr>
              <a:t>	</a:t>
            </a:r>
            <a:r>
              <a:rPr lang="en-US" sz="4000">
                <a:latin typeface="Arial" charset="0"/>
              </a:rPr>
              <a:t>	  (PO</a:t>
            </a:r>
            <a:r>
              <a:rPr lang="en-US" sz="4000" baseline="-25000">
                <a:latin typeface="Arial" charset="0"/>
              </a:rPr>
              <a:t>4</a:t>
            </a:r>
            <a:r>
              <a:rPr lang="en-US" sz="4000">
                <a:latin typeface="Arial" charset="0"/>
              </a:rPr>
              <a:t>)</a:t>
            </a:r>
          </a:p>
        </p:txBody>
      </p:sp>
      <p:sp>
        <p:nvSpPr>
          <p:cNvPr id="107526" name="Text Box 7"/>
          <p:cNvSpPr txBox="1">
            <a:spLocks noChangeArrowheads="1"/>
          </p:cNvSpPr>
          <p:nvPr/>
        </p:nvSpPr>
        <p:spPr bwMode="auto">
          <a:xfrm>
            <a:off x="3789363" y="4175125"/>
            <a:ext cx="325437" cy="396875"/>
          </a:xfrm>
          <a:prstGeom prst="rect">
            <a:avLst/>
          </a:prstGeom>
          <a:noFill/>
          <a:ln w="9525">
            <a:noFill/>
            <a:miter lim="800000"/>
            <a:headEnd/>
            <a:tailEnd/>
          </a:ln>
        </p:spPr>
        <p:txBody>
          <a:bodyPr wrap="none">
            <a:spAutoFit/>
          </a:bodyPr>
          <a:lstStyle/>
          <a:p>
            <a:r>
              <a:rPr lang="en-US">
                <a:latin typeface="Arial" charset="0"/>
              </a:rPr>
              <a:t>3</a:t>
            </a:r>
          </a:p>
        </p:txBody>
      </p:sp>
      <p:sp>
        <p:nvSpPr>
          <p:cNvPr id="107527" name="Rectangle 8"/>
          <p:cNvSpPr>
            <a:spLocks noChangeArrowheads="1"/>
          </p:cNvSpPr>
          <p:nvPr/>
        </p:nvSpPr>
        <p:spPr bwMode="auto">
          <a:xfrm>
            <a:off x="6380163" y="4175125"/>
            <a:ext cx="325437" cy="396875"/>
          </a:xfrm>
          <a:prstGeom prst="rect">
            <a:avLst/>
          </a:prstGeom>
          <a:noFill/>
          <a:ln w="9525">
            <a:noFill/>
            <a:miter lim="800000"/>
            <a:headEnd/>
            <a:tailEnd/>
          </a:ln>
        </p:spPr>
        <p:txBody>
          <a:bodyPr wrap="none">
            <a:spAutoFit/>
          </a:bodyPr>
          <a:lstStyle/>
          <a:p>
            <a:r>
              <a:rPr lang="en-US">
                <a:latin typeface="Arial" charset="0"/>
              </a:rPr>
              <a:t>2</a:t>
            </a:r>
          </a:p>
        </p:txBody>
      </p:sp>
      <p:sp>
        <p:nvSpPr>
          <p:cNvPr id="107528" name="Line 9"/>
          <p:cNvSpPr>
            <a:spLocks noChangeShapeType="1"/>
          </p:cNvSpPr>
          <p:nvPr/>
        </p:nvSpPr>
        <p:spPr bwMode="auto">
          <a:xfrm>
            <a:off x="3962400" y="3505200"/>
            <a:ext cx="0" cy="228600"/>
          </a:xfrm>
          <a:prstGeom prst="line">
            <a:avLst/>
          </a:prstGeom>
          <a:noFill/>
          <a:ln w="9525">
            <a:solidFill>
              <a:schemeClr val="accent2"/>
            </a:solidFill>
            <a:round/>
            <a:headEnd/>
            <a:tailEnd/>
          </a:ln>
        </p:spPr>
        <p:txBody>
          <a:bodyPr/>
          <a:lstStyle/>
          <a:p>
            <a:endParaRPr lang="en-US"/>
          </a:p>
        </p:txBody>
      </p:sp>
      <p:sp>
        <p:nvSpPr>
          <p:cNvPr id="107529" name="Line 10"/>
          <p:cNvSpPr>
            <a:spLocks noChangeShapeType="1"/>
          </p:cNvSpPr>
          <p:nvPr/>
        </p:nvSpPr>
        <p:spPr bwMode="auto">
          <a:xfrm>
            <a:off x="3962400" y="3733800"/>
            <a:ext cx="2590800" cy="0"/>
          </a:xfrm>
          <a:prstGeom prst="line">
            <a:avLst/>
          </a:prstGeom>
          <a:noFill/>
          <a:ln w="9525">
            <a:solidFill>
              <a:schemeClr val="accent2"/>
            </a:solidFill>
            <a:round/>
            <a:headEnd/>
            <a:tailEnd/>
          </a:ln>
        </p:spPr>
        <p:txBody>
          <a:bodyPr/>
          <a:lstStyle/>
          <a:p>
            <a:endParaRPr lang="en-US"/>
          </a:p>
        </p:txBody>
      </p:sp>
      <p:sp>
        <p:nvSpPr>
          <p:cNvPr id="107530" name="Line 11"/>
          <p:cNvSpPr>
            <a:spLocks noChangeShapeType="1"/>
          </p:cNvSpPr>
          <p:nvPr/>
        </p:nvSpPr>
        <p:spPr bwMode="auto">
          <a:xfrm>
            <a:off x="6553200" y="3733800"/>
            <a:ext cx="0" cy="457200"/>
          </a:xfrm>
          <a:prstGeom prst="line">
            <a:avLst/>
          </a:prstGeom>
          <a:noFill/>
          <a:ln w="9525">
            <a:solidFill>
              <a:schemeClr val="accent2"/>
            </a:solidFill>
            <a:round/>
            <a:headEnd/>
            <a:tailEnd type="triangle" w="med" len="med"/>
          </a:ln>
        </p:spPr>
        <p:txBody>
          <a:bodyPr/>
          <a:lstStyle/>
          <a:p>
            <a:endParaRPr lang="en-US"/>
          </a:p>
        </p:txBody>
      </p:sp>
      <p:sp>
        <p:nvSpPr>
          <p:cNvPr id="107531" name="Line 12"/>
          <p:cNvSpPr>
            <a:spLocks noChangeShapeType="1"/>
          </p:cNvSpPr>
          <p:nvPr/>
        </p:nvSpPr>
        <p:spPr bwMode="auto">
          <a:xfrm flipH="1" flipV="1">
            <a:off x="6629400" y="2895600"/>
            <a:ext cx="0" cy="228600"/>
          </a:xfrm>
          <a:prstGeom prst="line">
            <a:avLst/>
          </a:prstGeom>
          <a:noFill/>
          <a:ln w="9525">
            <a:solidFill>
              <a:srgbClr val="FF0066"/>
            </a:solidFill>
            <a:round/>
            <a:headEnd/>
            <a:tailEnd/>
          </a:ln>
        </p:spPr>
        <p:txBody>
          <a:bodyPr/>
          <a:lstStyle/>
          <a:p>
            <a:endParaRPr lang="en-US"/>
          </a:p>
        </p:txBody>
      </p:sp>
      <p:sp>
        <p:nvSpPr>
          <p:cNvPr id="107532" name="Line 13"/>
          <p:cNvSpPr>
            <a:spLocks noChangeShapeType="1"/>
          </p:cNvSpPr>
          <p:nvPr/>
        </p:nvSpPr>
        <p:spPr bwMode="auto">
          <a:xfrm flipH="1">
            <a:off x="4800600" y="2895600"/>
            <a:ext cx="1828800" cy="0"/>
          </a:xfrm>
          <a:prstGeom prst="line">
            <a:avLst/>
          </a:prstGeom>
          <a:noFill/>
          <a:ln w="9525">
            <a:solidFill>
              <a:srgbClr val="FF0066"/>
            </a:solidFill>
            <a:round/>
            <a:headEnd/>
            <a:tailEnd/>
          </a:ln>
        </p:spPr>
        <p:txBody>
          <a:bodyPr/>
          <a:lstStyle/>
          <a:p>
            <a:endParaRPr lang="en-US"/>
          </a:p>
        </p:txBody>
      </p:sp>
      <p:sp>
        <p:nvSpPr>
          <p:cNvPr id="107533" name="Line 14"/>
          <p:cNvSpPr>
            <a:spLocks noChangeShapeType="1"/>
          </p:cNvSpPr>
          <p:nvPr/>
        </p:nvSpPr>
        <p:spPr bwMode="auto">
          <a:xfrm flipH="1">
            <a:off x="4038600" y="2895600"/>
            <a:ext cx="762000" cy="1295400"/>
          </a:xfrm>
          <a:prstGeom prst="line">
            <a:avLst/>
          </a:prstGeom>
          <a:noFill/>
          <a:ln w="9525">
            <a:solidFill>
              <a:srgbClr val="FF0066"/>
            </a:solidFill>
            <a:round/>
            <a:headEnd/>
            <a:tailEnd type="triangle" w="med" len="med"/>
          </a:ln>
        </p:spPr>
        <p:txBody>
          <a:bodyPr/>
          <a:lstStyle/>
          <a:p>
            <a:endParaRPr lang="en-US"/>
          </a:p>
        </p:txBody>
      </p:sp>
      <p:sp>
        <p:nvSpPr>
          <p:cNvPr id="107534" name="Rectangle 15"/>
          <p:cNvSpPr>
            <a:spLocks noChangeArrowheads="1"/>
          </p:cNvSpPr>
          <p:nvPr/>
        </p:nvSpPr>
        <p:spPr bwMode="auto">
          <a:xfrm>
            <a:off x="1066800" y="4724400"/>
            <a:ext cx="4930775" cy="701675"/>
          </a:xfrm>
          <a:prstGeom prst="rect">
            <a:avLst/>
          </a:prstGeom>
          <a:noFill/>
          <a:ln w="9525">
            <a:noFill/>
            <a:miter lim="800000"/>
            <a:headEnd/>
            <a:tailEnd/>
          </a:ln>
        </p:spPr>
        <p:txBody>
          <a:bodyPr wrap="none">
            <a:spAutoFit/>
          </a:bodyPr>
          <a:lstStyle/>
          <a:p>
            <a:r>
              <a:rPr lang="en-US" sz="2400">
                <a:solidFill>
                  <a:srgbClr val="FF0000"/>
                </a:solidFill>
                <a:latin typeface="Arial" charset="0"/>
              </a:rPr>
              <a:t>Step 4:  </a:t>
            </a:r>
            <a:r>
              <a:rPr lang="en-US" sz="2400">
                <a:latin typeface="Arial" charset="0"/>
              </a:rPr>
              <a:t>               </a:t>
            </a:r>
            <a:r>
              <a:rPr lang="en-US" sz="4000">
                <a:latin typeface="Arial" charset="0"/>
              </a:rPr>
              <a:t>Mg</a:t>
            </a:r>
            <a:r>
              <a:rPr lang="en-US" sz="4000" baseline="-25000">
                <a:latin typeface="Arial" charset="0"/>
              </a:rPr>
              <a:t>3</a:t>
            </a:r>
            <a:r>
              <a:rPr lang="en-US" sz="4000">
                <a:latin typeface="Arial" charset="0"/>
              </a:rPr>
              <a:t>(PO</a:t>
            </a:r>
            <a:r>
              <a:rPr lang="en-US" sz="4000" baseline="-25000">
                <a:latin typeface="Arial" charset="0"/>
              </a:rPr>
              <a:t>4</a:t>
            </a:r>
            <a:r>
              <a:rPr lang="en-US" sz="4000">
                <a:latin typeface="Arial" charset="0"/>
              </a:rPr>
              <a:t>)</a:t>
            </a:r>
            <a:r>
              <a:rPr lang="en-US" sz="4000" baseline="-25000">
                <a:latin typeface="Arial" charset="0"/>
              </a:rPr>
              <a:t>2</a:t>
            </a:r>
          </a:p>
        </p:txBody>
      </p:sp>
      <p:sp>
        <p:nvSpPr>
          <p:cNvPr id="107535" name="AutoShape 17">
            <a:hlinkClick r:id="rId3" action="ppaction://hlinksldjump" highlightClick="1"/>
          </p:cNvPr>
          <p:cNvSpPr>
            <a:spLocks noChangeArrowheads="1"/>
          </p:cNvSpPr>
          <p:nvPr/>
        </p:nvSpPr>
        <p:spPr bwMode="auto">
          <a:xfrm>
            <a:off x="76200" y="6096000"/>
            <a:ext cx="533400" cy="357188"/>
          </a:xfrm>
          <a:prstGeom prst="actionButtonBackPrevious">
            <a:avLst/>
          </a:prstGeom>
          <a:solidFill>
            <a:srgbClr val="F7F7F7">
              <a:alpha val="50195"/>
            </a:srgbClr>
          </a:solidFill>
          <a:ln w="9525">
            <a:solidFill>
              <a:srgbClr val="EAEAEA"/>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7" name="Text Box 9"/>
          <p:cNvSpPr txBox="1">
            <a:spLocks noChangeArrowheads="1"/>
          </p:cNvSpPr>
          <p:nvPr/>
        </p:nvSpPr>
        <p:spPr bwMode="auto">
          <a:xfrm>
            <a:off x="3468688" y="703263"/>
            <a:ext cx="2852737" cy="5632450"/>
          </a:xfrm>
          <a:prstGeom prst="rect">
            <a:avLst/>
          </a:prstGeom>
          <a:noFill/>
          <a:ln w="9525">
            <a:noFill/>
            <a:miter lim="800000"/>
            <a:headEnd/>
            <a:tailEnd/>
          </a:ln>
        </p:spPr>
        <p:txBody>
          <a:bodyPr wrap="none">
            <a:spAutoFit/>
          </a:bodyPr>
          <a:lstStyle/>
          <a:p>
            <a:r>
              <a:rPr lang="en-US" sz="2400">
                <a:latin typeface="Arial" charset="0"/>
              </a:rPr>
              <a:t>          </a:t>
            </a:r>
            <a:r>
              <a:rPr lang="en-US" sz="800">
                <a:latin typeface="Arial" charset="0"/>
              </a:rPr>
              <a:t> </a:t>
            </a:r>
            <a:r>
              <a:rPr lang="en-US" sz="2400">
                <a:latin typeface="Arial" charset="0"/>
              </a:rPr>
              <a:t>fluoride</a:t>
            </a:r>
          </a:p>
          <a:p>
            <a:endParaRPr lang="en-US" sz="1000">
              <a:latin typeface="Arial" charset="0"/>
            </a:endParaRPr>
          </a:p>
          <a:p>
            <a:r>
              <a:rPr lang="en-US" sz="2400">
                <a:latin typeface="Arial" charset="0"/>
              </a:rPr>
              <a:t>      sulfide</a:t>
            </a:r>
          </a:p>
          <a:p>
            <a:endParaRPr lang="en-US" sz="1000">
              <a:latin typeface="Arial" charset="0"/>
            </a:endParaRPr>
          </a:p>
          <a:p>
            <a:r>
              <a:rPr lang="en-US" sz="2400">
                <a:latin typeface="Arial" charset="0"/>
              </a:rPr>
              <a:t>             sulfide</a:t>
            </a:r>
          </a:p>
          <a:p>
            <a:endParaRPr lang="en-US" sz="1000">
              <a:latin typeface="Arial" charset="0"/>
            </a:endParaRPr>
          </a:p>
          <a:p>
            <a:r>
              <a:rPr lang="en-US" sz="2400">
                <a:latin typeface="Arial" charset="0"/>
              </a:rPr>
              <a:t>             chloride</a:t>
            </a:r>
          </a:p>
          <a:p>
            <a:endParaRPr lang="en-US" sz="1000">
              <a:latin typeface="Arial" charset="0"/>
            </a:endParaRPr>
          </a:p>
          <a:p>
            <a:r>
              <a:rPr lang="en-US" sz="2400">
                <a:latin typeface="Arial" charset="0"/>
              </a:rPr>
              <a:t>     bromide</a:t>
            </a:r>
          </a:p>
          <a:p>
            <a:endParaRPr lang="en-US" sz="1000">
              <a:latin typeface="Arial" charset="0"/>
            </a:endParaRPr>
          </a:p>
          <a:p>
            <a:r>
              <a:rPr lang="en-US" sz="2400">
                <a:latin typeface="Arial" charset="0"/>
              </a:rPr>
              <a:t>        phosphide</a:t>
            </a:r>
          </a:p>
          <a:p>
            <a:endParaRPr lang="en-US" sz="1000">
              <a:latin typeface="Arial" charset="0"/>
            </a:endParaRPr>
          </a:p>
          <a:p>
            <a:r>
              <a:rPr lang="en-US" sz="2400">
                <a:latin typeface="Arial" charset="0"/>
              </a:rPr>
              <a:t>          fluoride</a:t>
            </a:r>
          </a:p>
          <a:p>
            <a:endParaRPr lang="en-US" sz="1000">
              <a:latin typeface="Arial" charset="0"/>
            </a:endParaRPr>
          </a:p>
          <a:p>
            <a:r>
              <a:rPr lang="en-US" sz="2400">
                <a:latin typeface="Arial" charset="0"/>
              </a:rPr>
              <a:t>iodide</a:t>
            </a:r>
          </a:p>
          <a:p>
            <a:endParaRPr lang="en-US" sz="1000">
              <a:latin typeface="Arial" charset="0"/>
            </a:endParaRPr>
          </a:p>
          <a:p>
            <a:r>
              <a:rPr lang="en-US" sz="2400">
                <a:latin typeface="Arial" charset="0"/>
              </a:rPr>
              <a:t>                   chloride</a:t>
            </a:r>
          </a:p>
          <a:p>
            <a:endParaRPr lang="en-US" sz="1000">
              <a:latin typeface="Arial" charset="0"/>
            </a:endParaRPr>
          </a:p>
          <a:p>
            <a:r>
              <a:rPr lang="en-US" sz="2400">
                <a:latin typeface="Arial" charset="0"/>
              </a:rPr>
              <a:t>       oxide</a:t>
            </a:r>
          </a:p>
          <a:p>
            <a:endParaRPr lang="en-US" sz="1000">
              <a:latin typeface="Arial" charset="0"/>
            </a:endParaRPr>
          </a:p>
          <a:p>
            <a:r>
              <a:rPr lang="en-US" sz="2400">
                <a:latin typeface="Arial" charset="0"/>
              </a:rPr>
              <a:t>     phosphide</a:t>
            </a:r>
          </a:p>
        </p:txBody>
      </p:sp>
      <p:sp>
        <p:nvSpPr>
          <p:cNvPr id="396296" name="Text Box 8"/>
          <p:cNvSpPr txBox="1">
            <a:spLocks noChangeArrowheads="1"/>
          </p:cNvSpPr>
          <p:nvPr/>
        </p:nvSpPr>
        <p:spPr bwMode="auto">
          <a:xfrm>
            <a:off x="2811463" y="703263"/>
            <a:ext cx="2522537" cy="5632450"/>
          </a:xfrm>
          <a:prstGeom prst="rect">
            <a:avLst/>
          </a:prstGeom>
          <a:noFill/>
          <a:ln w="9525">
            <a:noFill/>
            <a:miter lim="800000"/>
            <a:headEnd/>
            <a:tailEnd/>
          </a:ln>
        </p:spPr>
        <p:txBody>
          <a:bodyPr wrap="none">
            <a:spAutoFit/>
          </a:bodyPr>
          <a:lstStyle/>
          <a:p>
            <a:r>
              <a:rPr lang="en-US" sz="2400">
                <a:solidFill>
                  <a:srgbClr val="000066"/>
                </a:solidFill>
                <a:latin typeface="Arial" charset="0"/>
              </a:rPr>
              <a:t>iridium (III)  </a:t>
            </a:r>
          </a:p>
          <a:p>
            <a:endParaRPr lang="en-US" sz="1000">
              <a:solidFill>
                <a:srgbClr val="000066"/>
              </a:solidFill>
              <a:latin typeface="Arial" charset="0"/>
            </a:endParaRPr>
          </a:p>
          <a:p>
            <a:r>
              <a:rPr lang="en-US" sz="2400">
                <a:solidFill>
                  <a:srgbClr val="000066"/>
                </a:solidFill>
                <a:latin typeface="Arial" charset="0"/>
              </a:rPr>
              <a:t>calcium  </a:t>
            </a:r>
          </a:p>
          <a:p>
            <a:endParaRPr lang="en-US" sz="1000">
              <a:solidFill>
                <a:srgbClr val="000066"/>
              </a:solidFill>
              <a:latin typeface="Arial" charset="0"/>
            </a:endParaRPr>
          </a:p>
          <a:p>
            <a:r>
              <a:rPr lang="en-US" sz="2400">
                <a:solidFill>
                  <a:srgbClr val="000066"/>
                </a:solidFill>
                <a:latin typeface="Arial" charset="0"/>
              </a:rPr>
              <a:t>titanium (IV)  </a:t>
            </a:r>
          </a:p>
          <a:p>
            <a:endParaRPr lang="en-US" sz="1000">
              <a:solidFill>
                <a:srgbClr val="000066"/>
              </a:solidFill>
              <a:latin typeface="Arial" charset="0"/>
            </a:endParaRPr>
          </a:p>
          <a:p>
            <a:r>
              <a:rPr lang="en-US" sz="2400">
                <a:solidFill>
                  <a:srgbClr val="000066"/>
                </a:solidFill>
                <a:latin typeface="Arial" charset="0"/>
              </a:rPr>
              <a:t>platinum (II)  </a:t>
            </a:r>
          </a:p>
          <a:p>
            <a:endParaRPr lang="en-US" sz="1000">
              <a:solidFill>
                <a:srgbClr val="000066"/>
              </a:solidFill>
              <a:latin typeface="Arial" charset="0"/>
            </a:endParaRPr>
          </a:p>
          <a:p>
            <a:r>
              <a:rPr lang="en-US" sz="2400">
                <a:solidFill>
                  <a:srgbClr val="000066"/>
                </a:solidFill>
                <a:latin typeface="Arial" charset="0"/>
              </a:rPr>
              <a:t>barium  </a:t>
            </a:r>
          </a:p>
          <a:p>
            <a:endParaRPr lang="en-US" sz="1000">
              <a:solidFill>
                <a:srgbClr val="000066"/>
              </a:solidFill>
              <a:latin typeface="Arial" charset="0"/>
            </a:endParaRPr>
          </a:p>
          <a:p>
            <a:r>
              <a:rPr lang="en-US" sz="2400">
                <a:solidFill>
                  <a:srgbClr val="000066"/>
                </a:solidFill>
                <a:latin typeface="Arial" charset="0"/>
              </a:rPr>
              <a:t>strontium  </a:t>
            </a:r>
          </a:p>
          <a:p>
            <a:endParaRPr lang="en-US" sz="1000">
              <a:solidFill>
                <a:srgbClr val="000066"/>
              </a:solidFill>
              <a:latin typeface="Arial" charset="0"/>
            </a:endParaRPr>
          </a:p>
          <a:p>
            <a:r>
              <a:rPr lang="en-US" sz="2400">
                <a:solidFill>
                  <a:srgbClr val="000066"/>
                </a:solidFill>
                <a:latin typeface="Arial" charset="0"/>
              </a:rPr>
              <a:t>potassium  </a:t>
            </a:r>
          </a:p>
          <a:p>
            <a:endParaRPr lang="en-US" sz="1000">
              <a:solidFill>
                <a:srgbClr val="000066"/>
              </a:solidFill>
              <a:latin typeface="Arial" charset="0"/>
            </a:endParaRPr>
          </a:p>
          <a:p>
            <a:r>
              <a:rPr lang="en-US" sz="2400">
                <a:solidFill>
                  <a:srgbClr val="000066"/>
                </a:solidFill>
                <a:latin typeface="Arial" charset="0"/>
              </a:rPr>
              <a:t>zinc  </a:t>
            </a:r>
          </a:p>
          <a:p>
            <a:endParaRPr lang="en-US" sz="1000">
              <a:solidFill>
                <a:srgbClr val="000066"/>
              </a:solidFill>
              <a:latin typeface="Arial" charset="0"/>
            </a:endParaRPr>
          </a:p>
          <a:p>
            <a:r>
              <a:rPr lang="en-US" sz="2400">
                <a:solidFill>
                  <a:srgbClr val="000066"/>
                </a:solidFill>
                <a:latin typeface="Arial" charset="0"/>
              </a:rPr>
              <a:t>manganese (IV)  </a:t>
            </a:r>
          </a:p>
          <a:p>
            <a:endParaRPr lang="en-US" sz="1000">
              <a:solidFill>
                <a:srgbClr val="000066"/>
              </a:solidFill>
              <a:latin typeface="Arial" charset="0"/>
            </a:endParaRPr>
          </a:p>
          <a:p>
            <a:r>
              <a:rPr lang="en-US" sz="2400">
                <a:solidFill>
                  <a:srgbClr val="000066"/>
                </a:solidFill>
                <a:latin typeface="Arial" charset="0"/>
              </a:rPr>
              <a:t>gold (III)  </a:t>
            </a:r>
          </a:p>
          <a:p>
            <a:endParaRPr lang="en-US" sz="1000">
              <a:solidFill>
                <a:srgbClr val="000066"/>
              </a:solidFill>
              <a:latin typeface="Arial" charset="0"/>
            </a:endParaRPr>
          </a:p>
          <a:p>
            <a:r>
              <a:rPr lang="en-US" sz="2400">
                <a:solidFill>
                  <a:srgbClr val="000066"/>
                </a:solidFill>
                <a:latin typeface="Arial" charset="0"/>
              </a:rPr>
              <a:t>sodium  </a:t>
            </a:r>
          </a:p>
        </p:txBody>
      </p:sp>
      <p:sp>
        <p:nvSpPr>
          <p:cNvPr id="396298" name="Text Box 10"/>
          <p:cNvSpPr txBox="1">
            <a:spLocks noChangeArrowheads="1"/>
          </p:cNvSpPr>
          <p:nvPr/>
        </p:nvSpPr>
        <p:spPr bwMode="auto">
          <a:xfrm>
            <a:off x="3468688" y="703263"/>
            <a:ext cx="2868612" cy="5632450"/>
          </a:xfrm>
          <a:prstGeom prst="rect">
            <a:avLst/>
          </a:prstGeom>
          <a:noFill/>
          <a:ln w="9525">
            <a:noFill/>
            <a:miter lim="800000"/>
            <a:headEnd/>
            <a:tailEnd/>
          </a:ln>
        </p:spPr>
        <p:txBody>
          <a:bodyPr wrap="none">
            <a:spAutoFit/>
          </a:bodyPr>
          <a:lstStyle/>
          <a:p>
            <a:r>
              <a:rPr lang="en-US" sz="2400">
                <a:latin typeface="Arial" charset="0"/>
              </a:rPr>
              <a:t>          </a:t>
            </a:r>
            <a:r>
              <a:rPr lang="en-US" sz="800">
                <a:latin typeface="Arial" charset="0"/>
              </a:rPr>
              <a:t> </a:t>
            </a:r>
            <a:r>
              <a:rPr lang="en-US" sz="2400">
                <a:latin typeface="Arial" charset="0"/>
              </a:rPr>
              <a:t>dichromate</a:t>
            </a:r>
          </a:p>
          <a:p>
            <a:endParaRPr lang="en-US" sz="1000">
              <a:latin typeface="Arial" charset="0"/>
            </a:endParaRPr>
          </a:p>
          <a:p>
            <a:r>
              <a:rPr lang="en-US" sz="2400">
                <a:latin typeface="Arial" charset="0"/>
              </a:rPr>
              <a:t>      hydroxide</a:t>
            </a:r>
          </a:p>
          <a:p>
            <a:endParaRPr lang="en-US" sz="1000">
              <a:latin typeface="Arial" charset="0"/>
            </a:endParaRPr>
          </a:p>
          <a:p>
            <a:r>
              <a:rPr lang="en-US" sz="2400">
                <a:latin typeface="Arial" charset="0"/>
              </a:rPr>
              <a:t>             chromate</a:t>
            </a:r>
          </a:p>
          <a:p>
            <a:endParaRPr lang="en-US" sz="1000">
              <a:latin typeface="Arial" charset="0"/>
            </a:endParaRPr>
          </a:p>
          <a:p>
            <a:r>
              <a:rPr lang="en-US" sz="2400">
                <a:latin typeface="Arial" charset="0"/>
              </a:rPr>
              <a:t>             acetate</a:t>
            </a:r>
          </a:p>
          <a:p>
            <a:endParaRPr lang="en-US" sz="1000">
              <a:latin typeface="Arial" charset="0"/>
            </a:endParaRPr>
          </a:p>
          <a:p>
            <a:r>
              <a:rPr lang="en-US" sz="2400">
                <a:latin typeface="Arial" charset="0"/>
              </a:rPr>
              <a:t>     bromate</a:t>
            </a:r>
          </a:p>
          <a:p>
            <a:endParaRPr lang="en-US" sz="1000">
              <a:latin typeface="Arial" charset="0"/>
            </a:endParaRPr>
          </a:p>
          <a:p>
            <a:r>
              <a:rPr lang="en-US" sz="2400">
                <a:latin typeface="Arial" charset="0"/>
              </a:rPr>
              <a:t>        sulfate</a:t>
            </a:r>
          </a:p>
          <a:p>
            <a:endParaRPr lang="en-US" sz="1000">
              <a:latin typeface="Arial" charset="0"/>
            </a:endParaRPr>
          </a:p>
          <a:p>
            <a:r>
              <a:rPr lang="en-US" sz="2400">
                <a:latin typeface="Arial" charset="0"/>
              </a:rPr>
              <a:t>          cyanide</a:t>
            </a:r>
          </a:p>
          <a:p>
            <a:endParaRPr lang="en-US" sz="1000">
              <a:latin typeface="Arial" charset="0"/>
            </a:endParaRPr>
          </a:p>
          <a:p>
            <a:r>
              <a:rPr lang="en-US" sz="2400">
                <a:latin typeface="Arial" charset="0"/>
              </a:rPr>
              <a:t>nitrite</a:t>
            </a:r>
          </a:p>
          <a:p>
            <a:endParaRPr lang="en-US" sz="1000">
              <a:latin typeface="Arial" charset="0"/>
            </a:endParaRPr>
          </a:p>
          <a:p>
            <a:r>
              <a:rPr lang="en-US" sz="2400">
                <a:latin typeface="Arial" charset="0"/>
              </a:rPr>
              <a:t>                   chlorate</a:t>
            </a:r>
          </a:p>
          <a:p>
            <a:endParaRPr lang="en-US" sz="1000">
              <a:latin typeface="Arial" charset="0"/>
            </a:endParaRPr>
          </a:p>
          <a:p>
            <a:r>
              <a:rPr lang="en-US" sz="2400">
                <a:latin typeface="Arial" charset="0"/>
              </a:rPr>
              <a:t>       phosphate</a:t>
            </a:r>
          </a:p>
          <a:p>
            <a:endParaRPr lang="en-US" sz="1000">
              <a:latin typeface="Arial" charset="0"/>
            </a:endParaRPr>
          </a:p>
          <a:p>
            <a:r>
              <a:rPr lang="en-US" sz="2400">
                <a:latin typeface="Arial" charset="0"/>
              </a:rPr>
              <a:t>     nitrate</a:t>
            </a:r>
          </a:p>
        </p:txBody>
      </p:sp>
      <p:sp>
        <p:nvSpPr>
          <p:cNvPr id="396299" name="Text Box 11"/>
          <p:cNvSpPr txBox="1">
            <a:spLocks noChangeArrowheads="1"/>
          </p:cNvSpPr>
          <p:nvPr/>
        </p:nvSpPr>
        <p:spPr bwMode="auto">
          <a:xfrm>
            <a:off x="801688" y="703263"/>
            <a:ext cx="1863725" cy="5632450"/>
          </a:xfrm>
          <a:prstGeom prst="rect">
            <a:avLst/>
          </a:prstGeom>
          <a:noFill/>
          <a:ln w="9525">
            <a:noFill/>
            <a:miter lim="800000"/>
            <a:headEnd/>
            <a:tailEnd/>
          </a:ln>
        </p:spPr>
        <p:txBody>
          <a:bodyPr wrap="none">
            <a:spAutoFit/>
          </a:bodyPr>
          <a:lstStyle/>
          <a:p>
            <a:r>
              <a:rPr lang="en-US" sz="2400" baseline="-25000">
                <a:latin typeface="Arial" charset="0"/>
              </a:rPr>
              <a:t>2</a:t>
            </a:r>
            <a:r>
              <a:rPr lang="en-US" sz="2400">
                <a:latin typeface="Arial" charset="0"/>
              </a:rPr>
              <a:t>(Cr</a:t>
            </a:r>
            <a:r>
              <a:rPr lang="en-US" sz="2400" baseline="-25000">
                <a:latin typeface="Arial" charset="0"/>
              </a:rPr>
              <a:t>2</a:t>
            </a:r>
            <a:r>
              <a:rPr lang="en-US" sz="2400">
                <a:latin typeface="Arial" charset="0"/>
              </a:rPr>
              <a:t>O</a:t>
            </a:r>
            <a:r>
              <a:rPr lang="en-US" sz="2400" baseline="-25000">
                <a:latin typeface="Arial" charset="0"/>
              </a:rPr>
              <a:t>7</a:t>
            </a:r>
            <a:r>
              <a:rPr lang="en-US" sz="2400">
                <a:latin typeface="Arial" charset="0"/>
              </a:rPr>
              <a:t>)</a:t>
            </a:r>
            <a:r>
              <a:rPr lang="en-US" sz="2400" baseline="-25000">
                <a:latin typeface="Arial" charset="0"/>
              </a:rPr>
              <a:t>3</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(OH)</a:t>
            </a:r>
            <a:r>
              <a:rPr lang="en-US" sz="2400" baseline="-25000">
                <a:latin typeface="Arial" charset="0"/>
              </a:rPr>
              <a:t>2</a:t>
            </a:r>
          </a:p>
          <a:p>
            <a:endParaRPr lang="en-US" sz="1000">
              <a:latin typeface="Arial" charset="0"/>
            </a:endParaRPr>
          </a:p>
          <a:p>
            <a:r>
              <a:rPr lang="en-US" sz="2400">
                <a:latin typeface="Arial" charset="0"/>
              </a:rPr>
              <a:t> (CrO</a:t>
            </a:r>
            <a:r>
              <a:rPr lang="en-US" sz="2400" baseline="-25000">
                <a:latin typeface="Arial" charset="0"/>
              </a:rPr>
              <a:t>4</a:t>
            </a:r>
            <a:r>
              <a:rPr lang="en-US" sz="2400">
                <a:latin typeface="Arial" charset="0"/>
              </a:rPr>
              <a:t>)</a:t>
            </a:r>
            <a:r>
              <a:rPr lang="en-US" baseline="-25000">
                <a:latin typeface="Arial" charset="0"/>
              </a:rPr>
              <a:t>2</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(CH</a:t>
            </a:r>
            <a:r>
              <a:rPr lang="en-US" sz="2400" baseline="-25000">
                <a:latin typeface="Arial" charset="0"/>
              </a:rPr>
              <a:t>3</a:t>
            </a:r>
            <a:r>
              <a:rPr lang="en-US" sz="2400">
                <a:latin typeface="Arial" charset="0"/>
              </a:rPr>
              <a:t>COO)</a:t>
            </a:r>
            <a:r>
              <a:rPr lang="en-US" sz="2400" baseline="-25000">
                <a:latin typeface="Arial" charset="0"/>
              </a:rPr>
              <a:t>2</a:t>
            </a:r>
          </a:p>
          <a:p>
            <a:endParaRPr lang="en-US" sz="1000">
              <a:latin typeface="Arial" charset="0"/>
            </a:endParaRPr>
          </a:p>
          <a:p>
            <a:r>
              <a:rPr lang="en-US" sz="2400">
                <a:latin typeface="Arial" charset="0"/>
              </a:rPr>
              <a:t>  (BrO</a:t>
            </a:r>
            <a:r>
              <a:rPr lang="en-US" sz="2400" baseline="-25000">
                <a:latin typeface="Arial" charset="0"/>
              </a:rPr>
              <a:t>3</a:t>
            </a:r>
            <a:r>
              <a:rPr lang="en-US" sz="2400">
                <a:latin typeface="Arial" charset="0"/>
              </a:rPr>
              <a:t>)</a:t>
            </a:r>
            <a:r>
              <a:rPr lang="en-US" sz="2400" baseline="-25000">
                <a:latin typeface="Arial" charset="0"/>
              </a:rPr>
              <a:t>2</a:t>
            </a:r>
          </a:p>
          <a:p>
            <a:endParaRPr lang="en-US" sz="1000">
              <a:latin typeface="Arial" charset="0"/>
            </a:endParaRPr>
          </a:p>
          <a:p>
            <a:r>
              <a:rPr lang="en-US" sz="2400" baseline="-25000">
                <a:latin typeface="Arial" charset="0"/>
              </a:rPr>
              <a:t>  </a:t>
            </a:r>
            <a:r>
              <a:rPr lang="en-US" sz="2400">
                <a:latin typeface="Arial" charset="0"/>
              </a:rPr>
              <a:t>SO</a:t>
            </a:r>
            <a:r>
              <a:rPr lang="en-US" sz="2400" baseline="-25000">
                <a:latin typeface="Arial" charset="0"/>
              </a:rPr>
              <a:t>4</a:t>
            </a:r>
          </a:p>
          <a:p>
            <a:endParaRPr lang="en-US" sz="1000">
              <a:latin typeface="Arial" charset="0"/>
            </a:endParaRPr>
          </a:p>
          <a:p>
            <a:r>
              <a:rPr lang="en-US" sz="2400">
                <a:latin typeface="Arial" charset="0"/>
              </a:rPr>
              <a:t>CN</a:t>
            </a:r>
          </a:p>
          <a:p>
            <a:endParaRPr lang="en-US" sz="1000">
              <a:latin typeface="Arial" charset="0"/>
            </a:endParaRPr>
          </a:p>
          <a:p>
            <a:r>
              <a:rPr lang="en-US" sz="2400">
                <a:latin typeface="Arial" charset="0"/>
              </a:rPr>
              <a:t>  </a:t>
            </a:r>
            <a:r>
              <a:rPr lang="en-US" sz="800">
                <a:latin typeface="Arial" charset="0"/>
              </a:rPr>
              <a:t> </a:t>
            </a:r>
            <a:r>
              <a:rPr lang="en-US" sz="2400">
                <a:latin typeface="Arial" charset="0"/>
              </a:rPr>
              <a:t>(NO</a:t>
            </a:r>
            <a:r>
              <a:rPr lang="en-US" sz="2400" baseline="-25000">
                <a:latin typeface="Arial" charset="0"/>
              </a:rPr>
              <a:t>2</a:t>
            </a:r>
            <a:r>
              <a:rPr lang="en-US" sz="2400">
                <a:latin typeface="Arial" charset="0"/>
              </a:rPr>
              <a:t>)</a:t>
            </a:r>
            <a:r>
              <a:rPr lang="en-US" sz="2400" baseline="-25000">
                <a:latin typeface="Arial" charset="0"/>
              </a:rPr>
              <a:t>2</a:t>
            </a:r>
          </a:p>
          <a:p>
            <a:endParaRPr lang="en-US" sz="1000">
              <a:latin typeface="Arial" charset="0"/>
            </a:endParaRPr>
          </a:p>
          <a:p>
            <a:r>
              <a:rPr lang="en-US" sz="2400">
                <a:latin typeface="Arial" charset="0"/>
              </a:rPr>
              <a:t>   (ClO</a:t>
            </a:r>
            <a:r>
              <a:rPr lang="en-US" sz="2400" baseline="-25000">
                <a:latin typeface="Arial" charset="0"/>
              </a:rPr>
              <a:t>3</a:t>
            </a:r>
            <a:r>
              <a:rPr lang="en-US" sz="2400">
                <a:latin typeface="Arial" charset="0"/>
              </a:rPr>
              <a:t>)</a:t>
            </a:r>
            <a:r>
              <a:rPr lang="en-US" sz="2400" baseline="-25000">
                <a:latin typeface="Arial" charset="0"/>
              </a:rPr>
              <a:t>4</a:t>
            </a:r>
          </a:p>
          <a:p>
            <a:endParaRPr lang="en-US" sz="1000">
              <a:latin typeface="Arial" charset="0"/>
            </a:endParaRPr>
          </a:p>
          <a:p>
            <a:r>
              <a:rPr lang="en-US" sz="2400" baseline="-25000">
                <a:latin typeface="Arial" charset="0"/>
              </a:rPr>
              <a:t>   </a:t>
            </a:r>
            <a:r>
              <a:rPr lang="en-US" sz="800" baseline="-25000">
                <a:latin typeface="Arial" charset="0"/>
              </a:rPr>
              <a:t> </a:t>
            </a:r>
            <a:r>
              <a:rPr lang="en-US" sz="2400">
                <a:latin typeface="Arial" charset="0"/>
              </a:rPr>
              <a:t>PO</a:t>
            </a:r>
            <a:r>
              <a:rPr lang="en-US" sz="2400" baseline="-25000">
                <a:latin typeface="Arial" charset="0"/>
              </a:rPr>
              <a:t>4</a:t>
            </a:r>
          </a:p>
          <a:p>
            <a:endParaRPr lang="en-US" sz="1000">
              <a:latin typeface="Arial" charset="0"/>
            </a:endParaRPr>
          </a:p>
          <a:p>
            <a:r>
              <a:rPr lang="en-US" sz="2400" baseline="-25000">
                <a:latin typeface="Arial" charset="0"/>
              </a:rPr>
              <a:t>    </a:t>
            </a:r>
            <a:r>
              <a:rPr lang="en-US" sz="2400">
                <a:latin typeface="Arial" charset="0"/>
              </a:rPr>
              <a:t>NO</a:t>
            </a:r>
            <a:r>
              <a:rPr lang="en-US" sz="2400" baseline="-25000">
                <a:latin typeface="Arial" charset="0"/>
              </a:rPr>
              <a:t>3</a:t>
            </a:r>
          </a:p>
        </p:txBody>
      </p:sp>
      <p:sp>
        <p:nvSpPr>
          <p:cNvPr id="396294" name="Text Box 6"/>
          <p:cNvSpPr txBox="1">
            <a:spLocks noChangeArrowheads="1"/>
          </p:cNvSpPr>
          <p:nvPr/>
        </p:nvSpPr>
        <p:spPr bwMode="auto">
          <a:xfrm>
            <a:off x="592138" y="703263"/>
            <a:ext cx="608012" cy="5632450"/>
          </a:xfrm>
          <a:prstGeom prst="rect">
            <a:avLst/>
          </a:prstGeom>
          <a:noFill/>
          <a:ln w="9525">
            <a:noFill/>
            <a:miter lim="800000"/>
            <a:headEnd/>
            <a:tailEnd/>
          </a:ln>
        </p:spPr>
        <p:txBody>
          <a:bodyPr wrap="none">
            <a:spAutoFit/>
          </a:bodyPr>
          <a:lstStyle/>
          <a:p>
            <a:r>
              <a:rPr lang="en-US" sz="2400">
                <a:solidFill>
                  <a:srgbClr val="000066"/>
                </a:solidFill>
                <a:latin typeface="Arial" charset="0"/>
              </a:rPr>
              <a:t>Ir</a:t>
            </a:r>
          </a:p>
          <a:p>
            <a:endParaRPr lang="en-US" sz="1000">
              <a:solidFill>
                <a:srgbClr val="000066"/>
              </a:solidFill>
              <a:latin typeface="Arial" charset="0"/>
            </a:endParaRPr>
          </a:p>
          <a:p>
            <a:r>
              <a:rPr lang="en-US" sz="2400">
                <a:solidFill>
                  <a:srgbClr val="000066"/>
                </a:solidFill>
                <a:latin typeface="Arial" charset="0"/>
              </a:rPr>
              <a:t>Ca</a:t>
            </a:r>
          </a:p>
          <a:p>
            <a:endParaRPr lang="en-US" sz="1000">
              <a:solidFill>
                <a:srgbClr val="000066"/>
              </a:solidFill>
              <a:latin typeface="Arial" charset="0"/>
            </a:endParaRPr>
          </a:p>
          <a:p>
            <a:r>
              <a:rPr lang="en-US" sz="2400">
                <a:solidFill>
                  <a:srgbClr val="000066"/>
                </a:solidFill>
                <a:latin typeface="Arial" charset="0"/>
              </a:rPr>
              <a:t>Ti</a:t>
            </a:r>
          </a:p>
          <a:p>
            <a:endParaRPr lang="en-US" sz="1000">
              <a:solidFill>
                <a:srgbClr val="000066"/>
              </a:solidFill>
              <a:latin typeface="Arial" charset="0"/>
            </a:endParaRPr>
          </a:p>
          <a:p>
            <a:r>
              <a:rPr lang="en-US" sz="2400">
                <a:solidFill>
                  <a:srgbClr val="000066"/>
                </a:solidFill>
                <a:latin typeface="Arial" charset="0"/>
              </a:rPr>
              <a:t>Pt</a:t>
            </a:r>
          </a:p>
          <a:p>
            <a:endParaRPr lang="en-US" sz="1000">
              <a:solidFill>
                <a:srgbClr val="000066"/>
              </a:solidFill>
              <a:latin typeface="Arial" charset="0"/>
            </a:endParaRPr>
          </a:p>
          <a:p>
            <a:r>
              <a:rPr lang="en-US" sz="2400">
                <a:solidFill>
                  <a:srgbClr val="000066"/>
                </a:solidFill>
                <a:latin typeface="Arial" charset="0"/>
              </a:rPr>
              <a:t>Ba</a:t>
            </a:r>
          </a:p>
          <a:p>
            <a:endParaRPr lang="en-US" sz="1000">
              <a:solidFill>
                <a:srgbClr val="000066"/>
              </a:solidFill>
              <a:latin typeface="Arial" charset="0"/>
            </a:endParaRPr>
          </a:p>
          <a:p>
            <a:r>
              <a:rPr lang="en-US" sz="2400">
                <a:solidFill>
                  <a:srgbClr val="000066"/>
                </a:solidFill>
                <a:latin typeface="Arial" charset="0"/>
              </a:rPr>
              <a:t>Sr</a:t>
            </a:r>
          </a:p>
          <a:p>
            <a:endParaRPr lang="en-US" sz="1000">
              <a:solidFill>
                <a:srgbClr val="000066"/>
              </a:solidFill>
              <a:latin typeface="Arial" charset="0"/>
            </a:endParaRPr>
          </a:p>
          <a:p>
            <a:r>
              <a:rPr lang="en-US" sz="2400">
                <a:solidFill>
                  <a:srgbClr val="000066"/>
                </a:solidFill>
                <a:latin typeface="Arial" charset="0"/>
              </a:rPr>
              <a:t>K</a:t>
            </a:r>
          </a:p>
          <a:p>
            <a:endParaRPr lang="en-US" sz="1000">
              <a:solidFill>
                <a:srgbClr val="000066"/>
              </a:solidFill>
              <a:latin typeface="Arial" charset="0"/>
            </a:endParaRPr>
          </a:p>
          <a:p>
            <a:r>
              <a:rPr lang="en-US" sz="2400">
                <a:solidFill>
                  <a:srgbClr val="000066"/>
                </a:solidFill>
                <a:latin typeface="Arial" charset="0"/>
              </a:rPr>
              <a:t>Zn</a:t>
            </a:r>
          </a:p>
          <a:p>
            <a:endParaRPr lang="en-US" sz="1000">
              <a:solidFill>
                <a:srgbClr val="000066"/>
              </a:solidFill>
              <a:latin typeface="Arial" charset="0"/>
            </a:endParaRPr>
          </a:p>
          <a:p>
            <a:r>
              <a:rPr lang="en-US" sz="2400">
                <a:solidFill>
                  <a:srgbClr val="000066"/>
                </a:solidFill>
                <a:latin typeface="Arial" charset="0"/>
              </a:rPr>
              <a:t>Mn</a:t>
            </a:r>
          </a:p>
          <a:p>
            <a:endParaRPr lang="en-US" sz="1000">
              <a:solidFill>
                <a:srgbClr val="000066"/>
              </a:solidFill>
              <a:latin typeface="Arial" charset="0"/>
            </a:endParaRPr>
          </a:p>
          <a:p>
            <a:r>
              <a:rPr lang="en-US" sz="2400">
                <a:solidFill>
                  <a:srgbClr val="000066"/>
                </a:solidFill>
                <a:latin typeface="Arial" charset="0"/>
              </a:rPr>
              <a:t>Au</a:t>
            </a:r>
          </a:p>
          <a:p>
            <a:endParaRPr lang="en-US" sz="1000">
              <a:solidFill>
                <a:srgbClr val="000066"/>
              </a:solidFill>
              <a:latin typeface="Arial" charset="0"/>
            </a:endParaRPr>
          </a:p>
          <a:p>
            <a:r>
              <a:rPr lang="en-US" sz="2400">
                <a:solidFill>
                  <a:srgbClr val="000066"/>
                </a:solidFill>
                <a:latin typeface="Arial" charset="0"/>
              </a:rPr>
              <a:t>Na</a:t>
            </a:r>
          </a:p>
        </p:txBody>
      </p:sp>
      <p:sp>
        <p:nvSpPr>
          <p:cNvPr id="396295" name="Text Box 7"/>
          <p:cNvSpPr txBox="1">
            <a:spLocks noChangeArrowheads="1"/>
          </p:cNvSpPr>
          <p:nvPr/>
        </p:nvSpPr>
        <p:spPr bwMode="auto">
          <a:xfrm>
            <a:off x="801688" y="703263"/>
            <a:ext cx="838200" cy="5632450"/>
          </a:xfrm>
          <a:prstGeom prst="rect">
            <a:avLst/>
          </a:prstGeom>
          <a:noFill/>
          <a:ln w="9525">
            <a:noFill/>
            <a:miter lim="800000"/>
            <a:headEnd/>
            <a:tailEnd/>
          </a:ln>
        </p:spPr>
        <p:txBody>
          <a:bodyPr wrap="none">
            <a:spAutoFit/>
          </a:bodyPr>
          <a:lstStyle/>
          <a:p>
            <a:r>
              <a:rPr lang="en-US" sz="2400">
                <a:latin typeface="Arial" charset="0"/>
              </a:rPr>
              <a:t>F</a:t>
            </a:r>
            <a:r>
              <a:rPr lang="en-US" sz="2400" baseline="-25000">
                <a:latin typeface="Arial" charset="0"/>
              </a:rPr>
              <a:t>3</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S</a:t>
            </a:r>
          </a:p>
          <a:p>
            <a:endParaRPr lang="en-US" sz="1000">
              <a:latin typeface="Arial" charset="0"/>
            </a:endParaRPr>
          </a:p>
          <a:p>
            <a:r>
              <a:rPr lang="en-US" sz="2400">
                <a:latin typeface="Arial" charset="0"/>
              </a:rPr>
              <a:t> S</a:t>
            </a:r>
            <a:r>
              <a:rPr lang="en-US" baseline="-25000">
                <a:latin typeface="Arial" charset="0"/>
              </a:rPr>
              <a:t>2</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Cl</a:t>
            </a:r>
            <a:r>
              <a:rPr lang="en-US" sz="2400" baseline="-25000">
                <a:latin typeface="Arial" charset="0"/>
              </a:rPr>
              <a:t>2</a:t>
            </a:r>
          </a:p>
          <a:p>
            <a:endParaRPr lang="en-US" sz="1000">
              <a:latin typeface="Arial" charset="0"/>
            </a:endParaRPr>
          </a:p>
          <a:p>
            <a:r>
              <a:rPr lang="en-US" sz="2400">
                <a:latin typeface="Arial" charset="0"/>
              </a:rPr>
              <a:t>  Br</a:t>
            </a:r>
            <a:r>
              <a:rPr lang="en-US" sz="2400" baseline="-25000">
                <a:latin typeface="Arial" charset="0"/>
              </a:rPr>
              <a:t>2</a:t>
            </a:r>
          </a:p>
          <a:p>
            <a:endParaRPr lang="en-US" sz="1000">
              <a:latin typeface="Arial" charset="0"/>
            </a:endParaRPr>
          </a:p>
          <a:p>
            <a:r>
              <a:rPr lang="en-US" sz="2400" baseline="-25000">
                <a:latin typeface="Arial" charset="0"/>
              </a:rPr>
              <a:t>  3</a:t>
            </a:r>
            <a:r>
              <a:rPr lang="en-US" sz="2400">
                <a:latin typeface="Arial" charset="0"/>
              </a:rPr>
              <a:t>P</a:t>
            </a:r>
            <a:r>
              <a:rPr lang="en-US" sz="2400" baseline="-25000">
                <a:latin typeface="Arial" charset="0"/>
              </a:rPr>
              <a:t>2</a:t>
            </a:r>
          </a:p>
          <a:p>
            <a:endParaRPr lang="en-US" sz="1000">
              <a:latin typeface="Arial" charset="0"/>
            </a:endParaRPr>
          </a:p>
          <a:p>
            <a:r>
              <a:rPr lang="en-US" sz="2400">
                <a:latin typeface="Arial" charset="0"/>
              </a:rPr>
              <a:t>F</a:t>
            </a:r>
          </a:p>
          <a:p>
            <a:endParaRPr lang="en-US" sz="1000">
              <a:latin typeface="Arial" charset="0"/>
            </a:endParaRPr>
          </a:p>
          <a:p>
            <a:r>
              <a:rPr lang="en-US" sz="2400">
                <a:latin typeface="Arial" charset="0"/>
              </a:rPr>
              <a:t>  </a:t>
            </a:r>
            <a:r>
              <a:rPr lang="en-US" sz="800">
                <a:latin typeface="Arial" charset="0"/>
              </a:rPr>
              <a:t> </a:t>
            </a:r>
            <a:r>
              <a:rPr lang="en-US" sz="2400">
                <a:latin typeface="Arial" charset="0"/>
              </a:rPr>
              <a:t>I</a:t>
            </a:r>
            <a:r>
              <a:rPr lang="en-US" sz="2400" baseline="-25000">
                <a:latin typeface="Arial" charset="0"/>
              </a:rPr>
              <a:t>2</a:t>
            </a:r>
          </a:p>
          <a:p>
            <a:endParaRPr lang="en-US" sz="1000">
              <a:latin typeface="Arial" charset="0"/>
            </a:endParaRPr>
          </a:p>
          <a:p>
            <a:r>
              <a:rPr lang="en-US" sz="2400">
                <a:latin typeface="Arial" charset="0"/>
              </a:rPr>
              <a:t>   Cl</a:t>
            </a:r>
            <a:r>
              <a:rPr lang="en-US" sz="2400" baseline="-25000">
                <a:latin typeface="Arial" charset="0"/>
              </a:rPr>
              <a:t>4</a:t>
            </a:r>
          </a:p>
          <a:p>
            <a:endParaRPr lang="en-US" sz="1000">
              <a:latin typeface="Arial" charset="0"/>
            </a:endParaRPr>
          </a:p>
          <a:p>
            <a:r>
              <a:rPr lang="en-US" sz="2400" baseline="-25000">
                <a:latin typeface="Arial" charset="0"/>
              </a:rPr>
              <a:t>   </a:t>
            </a:r>
            <a:r>
              <a:rPr lang="en-US" sz="800" baseline="-25000">
                <a:latin typeface="Arial" charset="0"/>
              </a:rPr>
              <a:t> </a:t>
            </a:r>
            <a:r>
              <a:rPr lang="en-US" sz="2400" baseline="-25000">
                <a:latin typeface="Arial" charset="0"/>
              </a:rPr>
              <a:t>2</a:t>
            </a:r>
            <a:r>
              <a:rPr lang="en-US" sz="2400">
                <a:latin typeface="Arial" charset="0"/>
              </a:rPr>
              <a:t>O</a:t>
            </a:r>
            <a:r>
              <a:rPr lang="en-US" sz="2400" baseline="-25000">
                <a:latin typeface="Arial" charset="0"/>
              </a:rPr>
              <a:t>3</a:t>
            </a:r>
          </a:p>
          <a:p>
            <a:endParaRPr lang="en-US" sz="1000">
              <a:latin typeface="Arial" charset="0"/>
            </a:endParaRPr>
          </a:p>
          <a:p>
            <a:r>
              <a:rPr lang="en-US" sz="2400" baseline="-25000">
                <a:latin typeface="Arial" charset="0"/>
              </a:rPr>
              <a:t>    3</a:t>
            </a:r>
            <a:r>
              <a:rPr lang="en-US" sz="2400">
                <a:latin typeface="Arial" charset="0"/>
              </a:rPr>
              <a:t>P</a:t>
            </a:r>
          </a:p>
        </p:txBody>
      </p:sp>
      <p:sp>
        <p:nvSpPr>
          <p:cNvPr id="396300" name="Text Box 12"/>
          <p:cNvSpPr txBox="1">
            <a:spLocks noChangeArrowheads="1"/>
          </p:cNvSpPr>
          <p:nvPr/>
        </p:nvSpPr>
        <p:spPr bwMode="auto">
          <a:xfrm>
            <a:off x="7669213" y="703263"/>
            <a:ext cx="1855787" cy="5632450"/>
          </a:xfrm>
          <a:prstGeom prst="rect">
            <a:avLst/>
          </a:prstGeom>
          <a:noFill/>
          <a:ln w="9525">
            <a:noFill/>
            <a:miter lim="800000"/>
            <a:headEnd/>
            <a:tailEnd/>
          </a:ln>
        </p:spPr>
        <p:txBody>
          <a:bodyPr wrap="none">
            <a:spAutoFit/>
          </a:bodyPr>
          <a:lstStyle/>
          <a:p>
            <a:r>
              <a:rPr lang="en-US" sz="2400">
                <a:latin typeface="Arial" charset="0"/>
              </a:rPr>
              <a:t>Ir</a:t>
            </a:r>
            <a:r>
              <a:rPr lang="en-US" sz="2400" baseline="30000">
                <a:latin typeface="Arial" charset="0"/>
              </a:rPr>
              <a:t>2+,3+,4+,6+</a:t>
            </a:r>
          </a:p>
          <a:p>
            <a:endParaRPr lang="en-US" sz="1000">
              <a:latin typeface="Arial" charset="0"/>
            </a:endParaRPr>
          </a:p>
          <a:p>
            <a:r>
              <a:rPr lang="en-US" sz="2400">
                <a:latin typeface="Arial" charset="0"/>
              </a:rPr>
              <a:t>Ca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Ti</a:t>
            </a:r>
            <a:r>
              <a:rPr lang="en-US" sz="2400" baseline="30000">
                <a:latin typeface="Arial" charset="0"/>
              </a:rPr>
              <a:t>3+,4+</a:t>
            </a:r>
          </a:p>
          <a:p>
            <a:endParaRPr lang="en-US" sz="1000">
              <a:latin typeface="Arial" charset="0"/>
            </a:endParaRPr>
          </a:p>
          <a:p>
            <a:r>
              <a:rPr lang="en-US" sz="2400">
                <a:latin typeface="Arial" charset="0"/>
              </a:rPr>
              <a:t>Pt</a:t>
            </a:r>
            <a:r>
              <a:rPr lang="en-US" sz="2400" baseline="30000">
                <a:latin typeface="Arial" charset="0"/>
              </a:rPr>
              <a:t>2+,4+</a:t>
            </a:r>
          </a:p>
          <a:p>
            <a:endParaRPr lang="en-US" sz="1000">
              <a:latin typeface="Arial" charset="0"/>
            </a:endParaRPr>
          </a:p>
          <a:p>
            <a:r>
              <a:rPr lang="en-US" sz="2400">
                <a:latin typeface="Arial" charset="0"/>
              </a:rPr>
              <a:t>Ba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Sr</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K</a:t>
            </a:r>
            <a:r>
              <a:rPr lang="en-US" sz="2400" baseline="30000">
                <a:latin typeface="Arial" charset="0"/>
              </a:rPr>
              <a:t>1+</a:t>
            </a:r>
            <a:r>
              <a:rPr lang="en-US" sz="2400">
                <a:latin typeface="Arial" charset="0"/>
              </a:rPr>
              <a:t>	 </a:t>
            </a:r>
          </a:p>
          <a:p>
            <a:endParaRPr lang="en-US" sz="1000">
              <a:latin typeface="Arial" charset="0"/>
            </a:endParaRPr>
          </a:p>
          <a:p>
            <a:r>
              <a:rPr lang="en-US" sz="2400">
                <a:latin typeface="Arial" charset="0"/>
              </a:rPr>
              <a:t>Zn</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Mn</a:t>
            </a:r>
            <a:r>
              <a:rPr lang="en-US" sz="2400" baseline="30000">
                <a:latin typeface="Arial" charset="0"/>
              </a:rPr>
              <a:t>2,3,4,6,7+</a:t>
            </a:r>
            <a:r>
              <a:rPr lang="en-US" sz="2400">
                <a:latin typeface="Arial" charset="0"/>
              </a:rPr>
              <a:t>    </a:t>
            </a:r>
          </a:p>
          <a:p>
            <a:endParaRPr lang="en-US" sz="1000">
              <a:latin typeface="Arial" charset="0"/>
            </a:endParaRPr>
          </a:p>
          <a:p>
            <a:r>
              <a:rPr lang="en-US" sz="2400">
                <a:latin typeface="Arial" charset="0"/>
              </a:rPr>
              <a:t>Au</a:t>
            </a:r>
            <a:r>
              <a:rPr lang="en-US" sz="2400" baseline="30000">
                <a:latin typeface="Arial" charset="0"/>
              </a:rPr>
              <a:t>1+,3+</a:t>
            </a:r>
            <a:r>
              <a:rPr lang="en-US" sz="2400">
                <a:latin typeface="Arial" charset="0"/>
              </a:rPr>
              <a:t>     </a:t>
            </a:r>
          </a:p>
          <a:p>
            <a:endParaRPr lang="en-US" sz="1000">
              <a:latin typeface="Arial" charset="0"/>
            </a:endParaRPr>
          </a:p>
          <a:p>
            <a:r>
              <a:rPr lang="en-US" sz="2400">
                <a:latin typeface="Arial" charset="0"/>
              </a:rPr>
              <a:t>Na</a:t>
            </a:r>
            <a:r>
              <a:rPr lang="en-US" sz="2400" baseline="30000">
                <a:latin typeface="Arial" charset="0"/>
              </a:rPr>
              <a:t>1+</a:t>
            </a:r>
            <a:r>
              <a:rPr lang="en-US" sz="2400">
                <a:latin typeface="Arial" charset="0"/>
              </a:rPr>
              <a:t>	 </a:t>
            </a:r>
          </a:p>
        </p:txBody>
      </p:sp>
      <p:sp>
        <p:nvSpPr>
          <p:cNvPr id="396302" name="Rectangle 14"/>
          <p:cNvSpPr>
            <a:spLocks noChangeArrowheads="1"/>
          </p:cNvSpPr>
          <p:nvPr/>
        </p:nvSpPr>
        <p:spPr bwMode="auto">
          <a:xfrm>
            <a:off x="6194425" y="701675"/>
            <a:ext cx="1616075" cy="5632450"/>
          </a:xfrm>
          <a:prstGeom prst="rect">
            <a:avLst/>
          </a:prstGeom>
          <a:noFill/>
          <a:ln w="9525">
            <a:noFill/>
            <a:miter lim="800000"/>
            <a:headEnd/>
            <a:tailEnd/>
          </a:ln>
        </p:spPr>
        <p:txBody>
          <a:bodyPr>
            <a:spAutoFit/>
          </a:bodyPr>
          <a:lstStyle/>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396294"/>
                                        </p:tgtEl>
                                        <p:attrNameLst>
                                          <p:attrName>style.visibility</p:attrName>
                                        </p:attrNameLst>
                                      </p:cBhvr>
                                      <p:to>
                                        <p:strVal val="visible"/>
                                      </p:to>
                                    </p:set>
                                    <p:anim calcmode="lin" valueType="num">
                                      <p:cBhvr>
                                        <p:cTn id="7" dur="1000" fill="hold"/>
                                        <p:tgtEl>
                                          <p:spTgt spid="396294"/>
                                        </p:tgtEl>
                                        <p:attrNameLst>
                                          <p:attrName>ppt_x</p:attrName>
                                        </p:attrNameLst>
                                      </p:cBhvr>
                                      <p:tavLst>
                                        <p:tav tm="0">
                                          <p:val>
                                            <p:strVal val="#ppt_x-.2"/>
                                          </p:val>
                                        </p:tav>
                                        <p:tav tm="100000">
                                          <p:val>
                                            <p:strVal val="#ppt_x"/>
                                          </p:val>
                                        </p:tav>
                                      </p:tavLst>
                                    </p:anim>
                                    <p:anim calcmode="lin" valueType="num">
                                      <p:cBhvr>
                                        <p:cTn id="8" dur="1000" fill="hold"/>
                                        <p:tgtEl>
                                          <p:spTgt spid="3962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6294"/>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96302">
                                            <p:txEl>
                                              <p:pRg st="0" end="0"/>
                                            </p:txEl>
                                          </p:spTgt>
                                        </p:tgtEl>
                                        <p:attrNameLst>
                                          <p:attrName>style.visibility</p:attrName>
                                        </p:attrNameLst>
                                      </p:cBhvr>
                                      <p:to>
                                        <p:strVal val="visible"/>
                                      </p:to>
                                    </p:set>
                                    <p:anim calcmode="lin" valueType="num">
                                      <p:cBhvr>
                                        <p:cTn id="14" dur="500" fill="hold"/>
                                        <p:tgtEl>
                                          <p:spTgt spid="39630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9630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9630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963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396302">
                                            <p:txEl>
                                              <p:pRg st="2" end="2"/>
                                            </p:txEl>
                                          </p:spTgt>
                                        </p:tgtEl>
                                        <p:attrNameLst>
                                          <p:attrName>style.visibility</p:attrName>
                                        </p:attrNameLst>
                                      </p:cBhvr>
                                      <p:to>
                                        <p:strVal val="visible"/>
                                      </p:to>
                                    </p:set>
                                    <p:anim calcmode="lin" valueType="num">
                                      <p:cBhvr>
                                        <p:cTn id="22" dur="500" fill="hold"/>
                                        <p:tgtEl>
                                          <p:spTgt spid="39630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9630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9630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963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396302">
                                            <p:txEl>
                                              <p:pRg st="4" end="4"/>
                                            </p:txEl>
                                          </p:spTgt>
                                        </p:tgtEl>
                                        <p:attrNameLst>
                                          <p:attrName>style.visibility</p:attrName>
                                        </p:attrNameLst>
                                      </p:cBhvr>
                                      <p:to>
                                        <p:strVal val="visible"/>
                                      </p:to>
                                    </p:set>
                                    <p:anim calcmode="lin" valueType="num">
                                      <p:cBhvr>
                                        <p:cTn id="30" dur="500" fill="hold"/>
                                        <p:tgtEl>
                                          <p:spTgt spid="39630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9630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9630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9630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396302">
                                            <p:txEl>
                                              <p:pRg st="6" end="6"/>
                                            </p:txEl>
                                          </p:spTgt>
                                        </p:tgtEl>
                                        <p:attrNameLst>
                                          <p:attrName>style.visibility</p:attrName>
                                        </p:attrNameLst>
                                      </p:cBhvr>
                                      <p:to>
                                        <p:strVal val="visible"/>
                                      </p:to>
                                    </p:set>
                                    <p:anim calcmode="lin" valueType="num">
                                      <p:cBhvr>
                                        <p:cTn id="38" dur="500" fill="hold"/>
                                        <p:tgtEl>
                                          <p:spTgt spid="39630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9630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9630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9630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96302">
                                            <p:txEl>
                                              <p:pRg st="8" end="8"/>
                                            </p:txEl>
                                          </p:spTgt>
                                        </p:tgtEl>
                                        <p:attrNameLst>
                                          <p:attrName>style.visibility</p:attrName>
                                        </p:attrNameLst>
                                      </p:cBhvr>
                                      <p:to>
                                        <p:strVal val="visible"/>
                                      </p:to>
                                    </p:set>
                                    <p:anim calcmode="lin" valueType="num">
                                      <p:cBhvr>
                                        <p:cTn id="46" dur="500" fill="hold"/>
                                        <p:tgtEl>
                                          <p:spTgt spid="396302">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96302">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96302">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963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396302">
                                            <p:txEl>
                                              <p:pRg st="10" end="10"/>
                                            </p:txEl>
                                          </p:spTgt>
                                        </p:tgtEl>
                                        <p:attrNameLst>
                                          <p:attrName>style.visibility</p:attrName>
                                        </p:attrNameLst>
                                      </p:cBhvr>
                                      <p:to>
                                        <p:strVal val="visible"/>
                                      </p:to>
                                    </p:set>
                                    <p:anim calcmode="lin" valueType="num">
                                      <p:cBhvr>
                                        <p:cTn id="54" dur="500" fill="hold"/>
                                        <p:tgtEl>
                                          <p:spTgt spid="396302">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96302">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96302">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9630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nodeType="clickEffect">
                                  <p:stCondLst>
                                    <p:cond delay="0"/>
                                  </p:stCondLst>
                                  <p:childTnLst>
                                    <p:set>
                                      <p:cBhvr>
                                        <p:cTn id="61" dur="1" fill="hold">
                                          <p:stCondLst>
                                            <p:cond delay="0"/>
                                          </p:stCondLst>
                                        </p:cTn>
                                        <p:tgtEl>
                                          <p:spTgt spid="396302">
                                            <p:txEl>
                                              <p:pRg st="12" end="12"/>
                                            </p:txEl>
                                          </p:spTgt>
                                        </p:tgtEl>
                                        <p:attrNameLst>
                                          <p:attrName>style.visibility</p:attrName>
                                        </p:attrNameLst>
                                      </p:cBhvr>
                                      <p:to>
                                        <p:strVal val="visible"/>
                                      </p:to>
                                    </p:set>
                                    <p:anim calcmode="lin" valueType="num">
                                      <p:cBhvr>
                                        <p:cTn id="62" dur="500" fill="hold"/>
                                        <p:tgtEl>
                                          <p:spTgt spid="396302">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96302">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96302">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9630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nodeType="clickEffect">
                                  <p:stCondLst>
                                    <p:cond delay="0"/>
                                  </p:stCondLst>
                                  <p:childTnLst>
                                    <p:set>
                                      <p:cBhvr>
                                        <p:cTn id="69" dur="1" fill="hold">
                                          <p:stCondLst>
                                            <p:cond delay="0"/>
                                          </p:stCondLst>
                                        </p:cTn>
                                        <p:tgtEl>
                                          <p:spTgt spid="396302">
                                            <p:txEl>
                                              <p:pRg st="14" end="14"/>
                                            </p:txEl>
                                          </p:spTgt>
                                        </p:tgtEl>
                                        <p:attrNameLst>
                                          <p:attrName>style.visibility</p:attrName>
                                        </p:attrNameLst>
                                      </p:cBhvr>
                                      <p:to>
                                        <p:strVal val="visible"/>
                                      </p:to>
                                    </p:set>
                                    <p:anim calcmode="lin" valueType="num">
                                      <p:cBhvr>
                                        <p:cTn id="70" dur="500" fill="hold"/>
                                        <p:tgtEl>
                                          <p:spTgt spid="396302">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96302">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96302">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9630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nodeType="clickEffect">
                                  <p:stCondLst>
                                    <p:cond delay="0"/>
                                  </p:stCondLst>
                                  <p:childTnLst>
                                    <p:set>
                                      <p:cBhvr>
                                        <p:cTn id="77" dur="1" fill="hold">
                                          <p:stCondLst>
                                            <p:cond delay="0"/>
                                          </p:stCondLst>
                                        </p:cTn>
                                        <p:tgtEl>
                                          <p:spTgt spid="396302">
                                            <p:txEl>
                                              <p:pRg st="16" end="16"/>
                                            </p:txEl>
                                          </p:spTgt>
                                        </p:tgtEl>
                                        <p:attrNameLst>
                                          <p:attrName>style.visibility</p:attrName>
                                        </p:attrNameLst>
                                      </p:cBhvr>
                                      <p:to>
                                        <p:strVal val="visible"/>
                                      </p:to>
                                    </p:set>
                                    <p:anim calcmode="lin" valueType="num">
                                      <p:cBhvr>
                                        <p:cTn id="78" dur="500" fill="hold"/>
                                        <p:tgtEl>
                                          <p:spTgt spid="396302">
                                            <p:txEl>
                                              <p:pRg st="16" end="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96302">
                                            <p:txEl>
                                              <p:pRg st="16" end="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96302">
                                            <p:txEl>
                                              <p:pRg st="16" end="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96302">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nodeType="clickEffect">
                                  <p:stCondLst>
                                    <p:cond delay="0"/>
                                  </p:stCondLst>
                                  <p:childTnLst>
                                    <p:set>
                                      <p:cBhvr>
                                        <p:cTn id="85" dur="1" fill="hold">
                                          <p:stCondLst>
                                            <p:cond delay="0"/>
                                          </p:stCondLst>
                                        </p:cTn>
                                        <p:tgtEl>
                                          <p:spTgt spid="396302">
                                            <p:txEl>
                                              <p:pRg st="18" end="18"/>
                                            </p:txEl>
                                          </p:spTgt>
                                        </p:tgtEl>
                                        <p:attrNameLst>
                                          <p:attrName>style.visibility</p:attrName>
                                        </p:attrNameLst>
                                      </p:cBhvr>
                                      <p:to>
                                        <p:strVal val="visible"/>
                                      </p:to>
                                    </p:set>
                                    <p:anim calcmode="lin" valueType="num">
                                      <p:cBhvr>
                                        <p:cTn id="86" dur="500" fill="hold"/>
                                        <p:tgtEl>
                                          <p:spTgt spid="396302">
                                            <p:txEl>
                                              <p:pRg st="18" end="1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396302">
                                            <p:txEl>
                                              <p:pRg st="18" end="1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396302">
                                            <p:txEl>
                                              <p:pRg st="18" end="1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396302">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9" presetClass="entr" presetSubtype="0" accel="100000" fill="hold" nodeType="clickEffect">
                                  <p:stCondLst>
                                    <p:cond delay="0"/>
                                  </p:stCondLst>
                                  <p:childTnLst>
                                    <p:set>
                                      <p:cBhvr>
                                        <p:cTn id="93" dur="1" fill="hold">
                                          <p:stCondLst>
                                            <p:cond delay="0"/>
                                          </p:stCondLst>
                                        </p:cTn>
                                        <p:tgtEl>
                                          <p:spTgt spid="396302">
                                            <p:txEl>
                                              <p:pRg st="20" end="20"/>
                                            </p:txEl>
                                          </p:spTgt>
                                        </p:tgtEl>
                                        <p:attrNameLst>
                                          <p:attrName>style.visibility</p:attrName>
                                        </p:attrNameLst>
                                      </p:cBhvr>
                                      <p:to>
                                        <p:strVal val="visible"/>
                                      </p:to>
                                    </p:set>
                                    <p:anim calcmode="lin" valueType="num">
                                      <p:cBhvr>
                                        <p:cTn id="94" dur="500" fill="hold"/>
                                        <p:tgtEl>
                                          <p:spTgt spid="396302">
                                            <p:txEl>
                                              <p:pRg st="20" end="2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396302">
                                            <p:txEl>
                                              <p:pRg st="20" end="2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396302">
                                            <p:txEl>
                                              <p:pRg st="20" end="2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396302">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396300">
                                            <p:txEl>
                                              <p:pRg st="0" end="0"/>
                                            </p:txEl>
                                          </p:spTgt>
                                        </p:tgtEl>
                                        <p:attrNameLst>
                                          <p:attrName>style.visibility</p:attrName>
                                        </p:attrNameLst>
                                      </p:cBhvr>
                                      <p:to>
                                        <p:strVal val="visible"/>
                                      </p:to>
                                    </p:set>
                                    <p:anim calcmode="lin" valueType="num">
                                      <p:cBhvr>
                                        <p:cTn id="102" dur="1000" fill="hold"/>
                                        <p:tgtEl>
                                          <p:spTgt spid="396300">
                                            <p:txEl>
                                              <p:pRg st="0" end="0"/>
                                            </p:txEl>
                                          </p:spTgt>
                                        </p:tgtEl>
                                        <p:attrNameLst>
                                          <p:attrName>ppt_x</p:attrName>
                                        </p:attrNameLst>
                                      </p:cBhvr>
                                      <p:tavLst>
                                        <p:tav tm="0">
                                          <p:val>
                                            <p:strVal val="#ppt_x-.2"/>
                                          </p:val>
                                        </p:tav>
                                        <p:tav tm="100000">
                                          <p:val>
                                            <p:strVal val="#ppt_x"/>
                                          </p:val>
                                        </p:tav>
                                      </p:tavLst>
                                    </p:anim>
                                    <p:anim calcmode="lin" valueType="num">
                                      <p:cBhvr>
                                        <p:cTn id="103" dur="1000" fill="hold"/>
                                        <p:tgtEl>
                                          <p:spTgt spid="39630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396300">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396300">
                                            <p:txEl>
                                              <p:pRg st="2" end="2"/>
                                            </p:txEl>
                                          </p:spTgt>
                                        </p:tgtEl>
                                        <p:attrNameLst>
                                          <p:attrName>style.visibility</p:attrName>
                                        </p:attrNameLst>
                                      </p:cBhvr>
                                      <p:to>
                                        <p:strVal val="visible"/>
                                      </p:to>
                                    </p:set>
                                    <p:anim calcmode="lin" valueType="num">
                                      <p:cBhvr>
                                        <p:cTn id="109" dur="1000" fill="hold"/>
                                        <p:tgtEl>
                                          <p:spTgt spid="396300">
                                            <p:txEl>
                                              <p:pRg st="2" end="2"/>
                                            </p:txEl>
                                          </p:spTgt>
                                        </p:tgtEl>
                                        <p:attrNameLst>
                                          <p:attrName>ppt_x</p:attrName>
                                        </p:attrNameLst>
                                      </p:cBhvr>
                                      <p:tavLst>
                                        <p:tav tm="0">
                                          <p:val>
                                            <p:strVal val="#ppt_x-.2"/>
                                          </p:val>
                                        </p:tav>
                                        <p:tav tm="100000">
                                          <p:val>
                                            <p:strVal val="#ppt_x"/>
                                          </p:val>
                                        </p:tav>
                                      </p:tavLst>
                                    </p:anim>
                                    <p:anim calcmode="lin" valueType="num">
                                      <p:cBhvr>
                                        <p:cTn id="110" dur="1000" fill="hold"/>
                                        <p:tgtEl>
                                          <p:spTgt spid="39630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96300">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396300">
                                            <p:txEl>
                                              <p:pRg st="4" end="4"/>
                                            </p:txEl>
                                          </p:spTgt>
                                        </p:tgtEl>
                                        <p:attrNameLst>
                                          <p:attrName>style.visibility</p:attrName>
                                        </p:attrNameLst>
                                      </p:cBhvr>
                                      <p:to>
                                        <p:strVal val="visible"/>
                                      </p:to>
                                    </p:set>
                                    <p:anim calcmode="lin" valueType="num">
                                      <p:cBhvr>
                                        <p:cTn id="116" dur="1000" fill="hold"/>
                                        <p:tgtEl>
                                          <p:spTgt spid="396300">
                                            <p:txEl>
                                              <p:pRg st="4" end="4"/>
                                            </p:txEl>
                                          </p:spTgt>
                                        </p:tgtEl>
                                        <p:attrNameLst>
                                          <p:attrName>ppt_x</p:attrName>
                                        </p:attrNameLst>
                                      </p:cBhvr>
                                      <p:tavLst>
                                        <p:tav tm="0">
                                          <p:val>
                                            <p:strVal val="#ppt_x-.2"/>
                                          </p:val>
                                        </p:tav>
                                        <p:tav tm="100000">
                                          <p:val>
                                            <p:strVal val="#ppt_x"/>
                                          </p:val>
                                        </p:tav>
                                      </p:tavLst>
                                    </p:anim>
                                    <p:anim calcmode="lin" valueType="num">
                                      <p:cBhvr>
                                        <p:cTn id="117" dur="1000" fill="hold"/>
                                        <p:tgtEl>
                                          <p:spTgt spid="39630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96300">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396300">
                                            <p:txEl>
                                              <p:pRg st="6" end="6"/>
                                            </p:txEl>
                                          </p:spTgt>
                                        </p:tgtEl>
                                        <p:attrNameLst>
                                          <p:attrName>style.visibility</p:attrName>
                                        </p:attrNameLst>
                                      </p:cBhvr>
                                      <p:to>
                                        <p:strVal val="visible"/>
                                      </p:to>
                                    </p:set>
                                    <p:anim calcmode="lin" valueType="num">
                                      <p:cBhvr>
                                        <p:cTn id="123" dur="1000" fill="hold"/>
                                        <p:tgtEl>
                                          <p:spTgt spid="396300">
                                            <p:txEl>
                                              <p:pRg st="6" end="6"/>
                                            </p:txEl>
                                          </p:spTgt>
                                        </p:tgtEl>
                                        <p:attrNameLst>
                                          <p:attrName>ppt_x</p:attrName>
                                        </p:attrNameLst>
                                      </p:cBhvr>
                                      <p:tavLst>
                                        <p:tav tm="0">
                                          <p:val>
                                            <p:strVal val="#ppt_x-.2"/>
                                          </p:val>
                                        </p:tav>
                                        <p:tav tm="100000">
                                          <p:val>
                                            <p:strVal val="#ppt_x"/>
                                          </p:val>
                                        </p:tav>
                                      </p:tavLst>
                                    </p:anim>
                                    <p:anim calcmode="lin" valueType="num">
                                      <p:cBhvr>
                                        <p:cTn id="124" dur="1000" fill="hold"/>
                                        <p:tgtEl>
                                          <p:spTgt spid="39630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396300">
                                            <p:txEl>
                                              <p:pRg st="6" end="6"/>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396300">
                                            <p:txEl>
                                              <p:pRg st="8" end="8"/>
                                            </p:txEl>
                                          </p:spTgt>
                                        </p:tgtEl>
                                        <p:attrNameLst>
                                          <p:attrName>style.visibility</p:attrName>
                                        </p:attrNameLst>
                                      </p:cBhvr>
                                      <p:to>
                                        <p:strVal val="visible"/>
                                      </p:to>
                                    </p:set>
                                    <p:anim calcmode="lin" valueType="num">
                                      <p:cBhvr>
                                        <p:cTn id="130" dur="1000" fill="hold"/>
                                        <p:tgtEl>
                                          <p:spTgt spid="396300">
                                            <p:txEl>
                                              <p:pRg st="8" end="8"/>
                                            </p:txEl>
                                          </p:spTgt>
                                        </p:tgtEl>
                                        <p:attrNameLst>
                                          <p:attrName>ppt_x</p:attrName>
                                        </p:attrNameLst>
                                      </p:cBhvr>
                                      <p:tavLst>
                                        <p:tav tm="0">
                                          <p:val>
                                            <p:strVal val="#ppt_x-.2"/>
                                          </p:val>
                                        </p:tav>
                                        <p:tav tm="100000">
                                          <p:val>
                                            <p:strVal val="#ppt_x"/>
                                          </p:val>
                                        </p:tav>
                                      </p:tavLst>
                                    </p:anim>
                                    <p:anim calcmode="lin" valueType="num">
                                      <p:cBhvr>
                                        <p:cTn id="131" dur="1000" fill="hold"/>
                                        <p:tgtEl>
                                          <p:spTgt spid="39630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96300">
                                            <p:txEl>
                                              <p:pRg st="8" end="8"/>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396300">
                                            <p:txEl>
                                              <p:pRg st="10" end="10"/>
                                            </p:txEl>
                                          </p:spTgt>
                                        </p:tgtEl>
                                        <p:attrNameLst>
                                          <p:attrName>style.visibility</p:attrName>
                                        </p:attrNameLst>
                                      </p:cBhvr>
                                      <p:to>
                                        <p:strVal val="visible"/>
                                      </p:to>
                                    </p:set>
                                    <p:anim calcmode="lin" valueType="num">
                                      <p:cBhvr>
                                        <p:cTn id="137" dur="1000" fill="hold"/>
                                        <p:tgtEl>
                                          <p:spTgt spid="396300">
                                            <p:txEl>
                                              <p:pRg st="10" end="10"/>
                                            </p:txEl>
                                          </p:spTgt>
                                        </p:tgtEl>
                                        <p:attrNameLst>
                                          <p:attrName>ppt_x</p:attrName>
                                        </p:attrNameLst>
                                      </p:cBhvr>
                                      <p:tavLst>
                                        <p:tav tm="0">
                                          <p:val>
                                            <p:strVal val="#ppt_x-.2"/>
                                          </p:val>
                                        </p:tav>
                                        <p:tav tm="100000">
                                          <p:val>
                                            <p:strVal val="#ppt_x"/>
                                          </p:val>
                                        </p:tav>
                                      </p:tavLst>
                                    </p:anim>
                                    <p:anim calcmode="lin" valueType="num">
                                      <p:cBhvr>
                                        <p:cTn id="138" dur="1000" fill="hold"/>
                                        <p:tgtEl>
                                          <p:spTgt spid="396300">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396300">
                                            <p:txEl>
                                              <p:pRg st="10" end="1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396300">
                                            <p:txEl>
                                              <p:pRg st="12" end="12"/>
                                            </p:txEl>
                                          </p:spTgt>
                                        </p:tgtEl>
                                        <p:attrNameLst>
                                          <p:attrName>style.visibility</p:attrName>
                                        </p:attrNameLst>
                                      </p:cBhvr>
                                      <p:to>
                                        <p:strVal val="visible"/>
                                      </p:to>
                                    </p:set>
                                    <p:anim calcmode="lin" valueType="num">
                                      <p:cBhvr>
                                        <p:cTn id="144" dur="1000" fill="hold"/>
                                        <p:tgtEl>
                                          <p:spTgt spid="396300">
                                            <p:txEl>
                                              <p:pRg st="12" end="12"/>
                                            </p:txEl>
                                          </p:spTgt>
                                        </p:tgtEl>
                                        <p:attrNameLst>
                                          <p:attrName>ppt_x</p:attrName>
                                        </p:attrNameLst>
                                      </p:cBhvr>
                                      <p:tavLst>
                                        <p:tav tm="0">
                                          <p:val>
                                            <p:strVal val="#ppt_x-.2"/>
                                          </p:val>
                                        </p:tav>
                                        <p:tav tm="100000">
                                          <p:val>
                                            <p:strVal val="#ppt_x"/>
                                          </p:val>
                                        </p:tav>
                                      </p:tavLst>
                                    </p:anim>
                                    <p:anim calcmode="lin" valueType="num">
                                      <p:cBhvr>
                                        <p:cTn id="145" dur="1000" fill="hold"/>
                                        <p:tgtEl>
                                          <p:spTgt spid="396300">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396300">
                                            <p:txEl>
                                              <p:pRg st="12" end="1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9" presetClass="entr" presetSubtype="0" fill="hold" nodeType="clickEffect">
                                  <p:stCondLst>
                                    <p:cond delay="0"/>
                                  </p:stCondLst>
                                  <p:childTnLst>
                                    <p:set>
                                      <p:cBhvr>
                                        <p:cTn id="150" dur="1" fill="hold">
                                          <p:stCondLst>
                                            <p:cond delay="0"/>
                                          </p:stCondLst>
                                        </p:cTn>
                                        <p:tgtEl>
                                          <p:spTgt spid="396300">
                                            <p:txEl>
                                              <p:pRg st="14" end="14"/>
                                            </p:txEl>
                                          </p:spTgt>
                                        </p:tgtEl>
                                        <p:attrNameLst>
                                          <p:attrName>style.visibility</p:attrName>
                                        </p:attrNameLst>
                                      </p:cBhvr>
                                      <p:to>
                                        <p:strVal val="visible"/>
                                      </p:to>
                                    </p:set>
                                    <p:anim calcmode="lin" valueType="num">
                                      <p:cBhvr>
                                        <p:cTn id="151" dur="1000" fill="hold"/>
                                        <p:tgtEl>
                                          <p:spTgt spid="396300">
                                            <p:txEl>
                                              <p:pRg st="14" end="14"/>
                                            </p:txEl>
                                          </p:spTgt>
                                        </p:tgtEl>
                                        <p:attrNameLst>
                                          <p:attrName>ppt_x</p:attrName>
                                        </p:attrNameLst>
                                      </p:cBhvr>
                                      <p:tavLst>
                                        <p:tav tm="0">
                                          <p:val>
                                            <p:strVal val="#ppt_x-.2"/>
                                          </p:val>
                                        </p:tav>
                                        <p:tav tm="100000">
                                          <p:val>
                                            <p:strVal val="#ppt_x"/>
                                          </p:val>
                                        </p:tav>
                                      </p:tavLst>
                                    </p:anim>
                                    <p:anim calcmode="lin" valueType="num">
                                      <p:cBhvr>
                                        <p:cTn id="152" dur="1000" fill="hold"/>
                                        <p:tgtEl>
                                          <p:spTgt spid="396300">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396300">
                                            <p:txEl>
                                              <p:pRg st="14" end="14"/>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9" presetClass="entr" presetSubtype="0" fill="hold" nodeType="clickEffect">
                                  <p:stCondLst>
                                    <p:cond delay="0"/>
                                  </p:stCondLst>
                                  <p:childTnLst>
                                    <p:set>
                                      <p:cBhvr>
                                        <p:cTn id="157" dur="1" fill="hold">
                                          <p:stCondLst>
                                            <p:cond delay="0"/>
                                          </p:stCondLst>
                                        </p:cTn>
                                        <p:tgtEl>
                                          <p:spTgt spid="396300">
                                            <p:txEl>
                                              <p:pRg st="16" end="16"/>
                                            </p:txEl>
                                          </p:spTgt>
                                        </p:tgtEl>
                                        <p:attrNameLst>
                                          <p:attrName>style.visibility</p:attrName>
                                        </p:attrNameLst>
                                      </p:cBhvr>
                                      <p:to>
                                        <p:strVal val="visible"/>
                                      </p:to>
                                    </p:set>
                                    <p:anim calcmode="lin" valueType="num">
                                      <p:cBhvr>
                                        <p:cTn id="158" dur="1000" fill="hold"/>
                                        <p:tgtEl>
                                          <p:spTgt spid="396300">
                                            <p:txEl>
                                              <p:pRg st="16" end="16"/>
                                            </p:txEl>
                                          </p:spTgt>
                                        </p:tgtEl>
                                        <p:attrNameLst>
                                          <p:attrName>ppt_x</p:attrName>
                                        </p:attrNameLst>
                                      </p:cBhvr>
                                      <p:tavLst>
                                        <p:tav tm="0">
                                          <p:val>
                                            <p:strVal val="#ppt_x-.2"/>
                                          </p:val>
                                        </p:tav>
                                        <p:tav tm="100000">
                                          <p:val>
                                            <p:strVal val="#ppt_x"/>
                                          </p:val>
                                        </p:tav>
                                      </p:tavLst>
                                    </p:anim>
                                    <p:anim calcmode="lin" valueType="num">
                                      <p:cBhvr>
                                        <p:cTn id="159" dur="1000" fill="hold"/>
                                        <p:tgtEl>
                                          <p:spTgt spid="396300">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396300">
                                            <p:txEl>
                                              <p:pRg st="16" end="16"/>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9" presetClass="entr" presetSubtype="0" fill="hold" nodeType="clickEffect">
                                  <p:stCondLst>
                                    <p:cond delay="0"/>
                                  </p:stCondLst>
                                  <p:childTnLst>
                                    <p:set>
                                      <p:cBhvr>
                                        <p:cTn id="164" dur="1" fill="hold">
                                          <p:stCondLst>
                                            <p:cond delay="0"/>
                                          </p:stCondLst>
                                        </p:cTn>
                                        <p:tgtEl>
                                          <p:spTgt spid="396300">
                                            <p:txEl>
                                              <p:pRg st="18" end="18"/>
                                            </p:txEl>
                                          </p:spTgt>
                                        </p:tgtEl>
                                        <p:attrNameLst>
                                          <p:attrName>style.visibility</p:attrName>
                                        </p:attrNameLst>
                                      </p:cBhvr>
                                      <p:to>
                                        <p:strVal val="visible"/>
                                      </p:to>
                                    </p:set>
                                    <p:anim calcmode="lin" valueType="num">
                                      <p:cBhvr>
                                        <p:cTn id="165" dur="1000" fill="hold"/>
                                        <p:tgtEl>
                                          <p:spTgt spid="396300">
                                            <p:txEl>
                                              <p:pRg st="18" end="18"/>
                                            </p:txEl>
                                          </p:spTgt>
                                        </p:tgtEl>
                                        <p:attrNameLst>
                                          <p:attrName>ppt_x</p:attrName>
                                        </p:attrNameLst>
                                      </p:cBhvr>
                                      <p:tavLst>
                                        <p:tav tm="0">
                                          <p:val>
                                            <p:strVal val="#ppt_x-.2"/>
                                          </p:val>
                                        </p:tav>
                                        <p:tav tm="100000">
                                          <p:val>
                                            <p:strVal val="#ppt_x"/>
                                          </p:val>
                                        </p:tav>
                                      </p:tavLst>
                                    </p:anim>
                                    <p:anim calcmode="lin" valueType="num">
                                      <p:cBhvr>
                                        <p:cTn id="166" dur="1000" fill="hold"/>
                                        <p:tgtEl>
                                          <p:spTgt spid="396300">
                                            <p:txEl>
                                              <p:pRg st="18" end="18"/>
                                            </p:txEl>
                                          </p:spTgt>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396300">
                                            <p:txEl>
                                              <p:pRg st="18" end="18"/>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nodeType="clickEffect">
                                  <p:stCondLst>
                                    <p:cond delay="0"/>
                                  </p:stCondLst>
                                  <p:childTnLst>
                                    <p:set>
                                      <p:cBhvr>
                                        <p:cTn id="171" dur="1" fill="hold">
                                          <p:stCondLst>
                                            <p:cond delay="0"/>
                                          </p:stCondLst>
                                        </p:cTn>
                                        <p:tgtEl>
                                          <p:spTgt spid="396300">
                                            <p:txEl>
                                              <p:pRg st="20" end="20"/>
                                            </p:txEl>
                                          </p:spTgt>
                                        </p:tgtEl>
                                        <p:attrNameLst>
                                          <p:attrName>style.visibility</p:attrName>
                                        </p:attrNameLst>
                                      </p:cBhvr>
                                      <p:to>
                                        <p:strVal val="visible"/>
                                      </p:to>
                                    </p:set>
                                    <p:anim calcmode="lin" valueType="num">
                                      <p:cBhvr>
                                        <p:cTn id="172" dur="1000" fill="hold"/>
                                        <p:tgtEl>
                                          <p:spTgt spid="396300">
                                            <p:txEl>
                                              <p:pRg st="20" end="20"/>
                                            </p:txEl>
                                          </p:spTgt>
                                        </p:tgtEl>
                                        <p:attrNameLst>
                                          <p:attrName>ppt_x</p:attrName>
                                        </p:attrNameLst>
                                      </p:cBhvr>
                                      <p:tavLst>
                                        <p:tav tm="0">
                                          <p:val>
                                            <p:strVal val="#ppt_x-.2"/>
                                          </p:val>
                                        </p:tav>
                                        <p:tav tm="100000">
                                          <p:val>
                                            <p:strVal val="#ppt_x"/>
                                          </p:val>
                                        </p:tav>
                                      </p:tavLst>
                                    </p:anim>
                                    <p:anim calcmode="lin" valueType="num">
                                      <p:cBhvr>
                                        <p:cTn id="173" dur="1000" fill="hold"/>
                                        <p:tgtEl>
                                          <p:spTgt spid="396300">
                                            <p:txEl>
                                              <p:pRg st="20" end="20"/>
                                            </p:txEl>
                                          </p:spTgt>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396300">
                                            <p:txEl>
                                              <p:pRg st="20" end="2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396296">
                                            <p:txEl>
                                              <p:pRg st="0" end="0"/>
                                            </p:txEl>
                                          </p:spTgt>
                                        </p:tgtEl>
                                        <p:attrNameLst>
                                          <p:attrName>style.visibility</p:attrName>
                                        </p:attrNameLst>
                                      </p:cBhvr>
                                      <p:to>
                                        <p:strVal val="visible"/>
                                      </p:to>
                                    </p:set>
                                    <p:animEffect transition="in" filter="dissolve">
                                      <p:cBhvr>
                                        <p:cTn id="179" dur="500"/>
                                        <p:tgtEl>
                                          <p:spTgt spid="396296">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396296">
                                            <p:txEl>
                                              <p:pRg st="2" end="2"/>
                                            </p:txEl>
                                          </p:spTgt>
                                        </p:tgtEl>
                                        <p:attrNameLst>
                                          <p:attrName>style.visibility</p:attrName>
                                        </p:attrNameLst>
                                      </p:cBhvr>
                                      <p:to>
                                        <p:strVal val="visible"/>
                                      </p:to>
                                    </p:set>
                                    <p:animEffect transition="in" filter="dissolve">
                                      <p:cBhvr>
                                        <p:cTn id="184" dur="500"/>
                                        <p:tgtEl>
                                          <p:spTgt spid="396296">
                                            <p:txEl>
                                              <p:pRg st="2" end="2"/>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nodeType="clickEffect">
                                  <p:stCondLst>
                                    <p:cond delay="0"/>
                                  </p:stCondLst>
                                  <p:childTnLst>
                                    <p:set>
                                      <p:cBhvr>
                                        <p:cTn id="188" dur="1" fill="hold">
                                          <p:stCondLst>
                                            <p:cond delay="0"/>
                                          </p:stCondLst>
                                        </p:cTn>
                                        <p:tgtEl>
                                          <p:spTgt spid="396296">
                                            <p:txEl>
                                              <p:pRg st="4" end="4"/>
                                            </p:txEl>
                                          </p:spTgt>
                                        </p:tgtEl>
                                        <p:attrNameLst>
                                          <p:attrName>style.visibility</p:attrName>
                                        </p:attrNameLst>
                                      </p:cBhvr>
                                      <p:to>
                                        <p:strVal val="visible"/>
                                      </p:to>
                                    </p:set>
                                    <p:animEffect transition="in" filter="dissolve">
                                      <p:cBhvr>
                                        <p:cTn id="189" dur="500"/>
                                        <p:tgtEl>
                                          <p:spTgt spid="396296">
                                            <p:txEl>
                                              <p:pRg st="4" end="4"/>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nodeType="clickEffect">
                                  <p:stCondLst>
                                    <p:cond delay="0"/>
                                  </p:stCondLst>
                                  <p:childTnLst>
                                    <p:set>
                                      <p:cBhvr>
                                        <p:cTn id="193" dur="1" fill="hold">
                                          <p:stCondLst>
                                            <p:cond delay="0"/>
                                          </p:stCondLst>
                                        </p:cTn>
                                        <p:tgtEl>
                                          <p:spTgt spid="396296">
                                            <p:txEl>
                                              <p:pRg st="6" end="6"/>
                                            </p:txEl>
                                          </p:spTgt>
                                        </p:tgtEl>
                                        <p:attrNameLst>
                                          <p:attrName>style.visibility</p:attrName>
                                        </p:attrNameLst>
                                      </p:cBhvr>
                                      <p:to>
                                        <p:strVal val="visible"/>
                                      </p:to>
                                    </p:set>
                                    <p:animEffect transition="in" filter="dissolve">
                                      <p:cBhvr>
                                        <p:cTn id="194" dur="500"/>
                                        <p:tgtEl>
                                          <p:spTgt spid="396296">
                                            <p:txEl>
                                              <p:pRg st="6" end="6"/>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396296">
                                            <p:txEl>
                                              <p:pRg st="8" end="8"/>
                                            </p:txEl>
                                          </p:spTgt>
                                        </p:tgtEl>
                                        <p:attrNameLst>
                                          <p:attrName>style.visibility</p:attrName>
                                        </p:attrNameLst>
                                      </p:cBhvr>
                                      <p:to>
                                        <p:strVal val="visible"/>
                                      </p:to>
                                    </p:set>
                                    <p:animEffect transition="in" filter="dissolve">
                                      <p:cBhvr>
                                        <p:cTn id="199" dur="500"/>
                                        <p:tgtEl>
                                          <p:spTgt spid="396296">
                                            <p:txEl>
                                              <p:pRg st="8" end="8"/>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nodeType="clickEffect">
                                  <p:stCondLst>
                                    <p:cond delay="0"/>
                                  </p:stCondLst>
                                  <p:childTnLst>
                                    <p:set>
                                      <p:cBhvr>
                                        <p:cTn id="203" dur="1" fill="hold">
                                          <p:stCondLst>
                                            <p:cond delay="0"/>
                                          </p:stCondLst>
                                        </p:cTn>
                                        <p:tgtEl>
                                          <p:spTgt spid="396296">
                                            <p:txEl>
                                              <p:pRg st="10" end="10"/>
                                            </p:txEl>
                                          </p:spTgt>
                                        </p:tgtEl>
                                        <p:attrNameLst>
                                          <p:attrName>style.visibility</p:attrName>
                                        </p:attrNameLst>
                                      </p:cBhvr>
                                      <p:to>
                                        <p:strVal val="visible"/>
                                      </p:to>
                                    </p:set>
                                    <p:animEffect transition="in" filter="dissolve">
                                      <p:cBhvr>
                                        <p:cTn id="204" dur="500"/>
                                        <p:tgtEl>
                                          <p:spTgt spid="396296">
                                            <p:txEl>
                                              <p:pRg st="10" end="10"/>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396296">
                                            <p:txEl>
                                              <p:pRg st="12" end="12"/>
                                            </p:txEl>
                                          </p:spTgt>
                                        </p:tgtEl>
                                        <p:attrNameLst>
                                          <p:attrName>style.visibility</p:attrName>
                                        </p:attrNameLst>
                                      </p:cBhvr>
                                      <p:to>
                                        <p:strVal val="visible"/>
                                      </p:to>
                                    </p:set>
                                    <p:animEffect transition="in" filter="dissolve">
                                      <p:cBhvr>
                                        <p:cTn id="209" dur="500"/>
                                        <p:tgtEl>
                                          <p:spTgt spid="396296">
                                            <p:txEl>
                                              <p:pRg st="12" end="12"/>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nodeType="clickEffect">
                                  <p:stCondLst>
                                    <p:cond delay="0"/>
                                  </p:stCondLst>
                                  <p:childTnLst>
                                    <p:set>
                                      <p:cBhvr>
                                        <p:cTn id="213" dur="1" fill="hold">
                                          <p:stCondLst>
                                            <p:cond delay="0"/>
                                          </p:stCondLst>
                                        </p:cTn>
                                        <p:tgtEl>
                                          <p:spTgt spid="396296">
                                            <p:txEl>
                                              <p:pRg st="14" end="14"/>
                                            </p:txEl>
                                          </p:spTgt>
                                        </p:tgtEl>
                                        <p:attrNameLst>
                                          <p:attrName>style.visibility</p:attrName>
                                        </p:attrNameLst>
                                      </p:cBhvr>
                                      <p:to>
                                        <p:strVal val="visible"/>
                                      </p:to>
                                    </p:set>
                                    <p:animEffect transition="in" filter="dissolve">
                                      <p:cBhvr>
                                        <p:cTn id="214" dur="500"/>
                                        <p:tgtEl>
                                          <p:spTgt spid="396296">
                                            <p:txEl>
                                              <p:pRg st="14" end="14"/>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396296">
                                            <p:txEl>
                                              <p:pRg st="16" end="16"/>
                                            </p:txEl>
                                          </p:spTgt>
                                        </p:tgtEl>
                                        <p:attrNameLst>
                                          <p:attrName>style.visibility</p:attrName>
                                        </p:attrNameLst>
                                      </p:cBhvr>
                                      <p:to>
                                        <p:strVal val="visible"/>
                                      </p:to>
                                    </p:set>
                                    <p:animEffect transition="in" filter="dissolve">
                                      <p:cBhvr>
                                        <p:cTn id="219" dur="500"/>
                                        <p:tgtEl>
                                          <p:spTgt spid="396296">
                                            <p:txEl>
                                              <p:pRg st="16" end="16"/>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nodeType="clickEffect">
                                  <p:stCondLst>
                                    <p:cond delay="0"/>
                                  </p:stCondLst>
                                  <p:childTnLst>
                                    <p:set>
                                      <p:cBhvr>
                                        <p:cTn id="223" dur="1" fill="hold">
                                          <p:stCondLst>
                                            <p:cond delay="0"/>
                                          </p:stCondLst>
                                        </p:cTn>
                                        <p:tgtEl>
                                          <p:spTgt spid="396296">
                                            <p:txEl>
                                              <p:pRg st="18" end="18"/>
                                            </p:txEl>
                                          </p:spTgt>
                                        </p:tgtEl>
                                        <p:attrNameLst>
                                          <p:attrName>style.visibility</p:attrName>
                                        </p:attrNameLst>
                                      </p:cBhvr>
                                      <p:to>
                                        <p:strVal val="visible"/>
                                      </p:to>
                                    </p:set>
                                    <p:animEffect transition="in" filter="dissolve">
                                      <p:cBhvr>
                                        <p:cTn id="224" dur="500"/>
                                        <p:tgtEl>
                                          <p:spTgt spid="396296">
                                            <p:txEl>
                                              <p:pRg st="18" end="18"/>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396296">
                                            <p:txEl>
                                              <p:pRg st="20" end="20"/>
                                            </p:txEl>
                                          </p:spTgt>
                                        </p:tgtEl>
                                        <p:attrNameLst>
                                          <p:attrName>style.visibility</p:attrName>
                                        </p:attrNameLst>
                                      </p:cBhvr>
                                      <p:to>
                                        <p:strVal val="visible"/>
                                      </p:to>
                                    </p:set>
                                    <p:animEffect transition="in" filter="dissolve">
                                      <p:cBhvr>
                                        <p:cTn id="229" dur="500"/>
                                        <p:tgtEl>
                                          <p:spTgt spid="396296">
                                            <p:txEl>
                                              <p:pRg st="20" end="20"/>
                                            </p:txEl>
                                          </p:spTgt>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396295">
                                            <p:txEl>
                                              <p:pRg st="0" end="0"/>
                                            </p:txEl>
                                          </p:spTgt>
                                        </p:tgtEl>
                                        <p:attrNameLst>
                                          <p:attrName>style.visibility</p:attrName>
                                        </p:attrNameLst>
                                      </p:cBhvr>
                                      <p:to>
                                        <p:strVal val="visible"/>
                                      </p:to>
                                    </p:set>
                                    <p:animEffect transition="in" filter="fade">
                                      <p:cBhvr>
                                        <p:cTn id="234" dur="2000"/>
                                        <p:tgtEl>
                                          <p:spTgt spid="396295">
                                            <p:txEl>
                                              <p:pRg st="0" end="0"/>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ntr" presetSubtype="0" fill="hold" nodeType="clickEffect">
                                  <p:stCondLst>
                                    <p:cond delay="0"/>
                                  </p:stCondLst>
                                  <p:childTnLst>
                                    <p:set>
                                      <p:cBhvr>
                                        <p:cTn id="238" dur="1" fill="hold">
                                          <p:stCondLst>
                                            <p:cond delay="0"/>
                                          </p:stCondLst>
                                        </p:cTn>
                                        <p:tgtEl>
                                          <p:spTgt spid="396297">
                                            <p:txEl>
                                              <p:pRg st="0" end="0"/>
                                            </p:txEl>
                                          </p:spTgt>
                                        </p:tgtEl>
                                        <p:attrNameLst>
                                          <p:attrName>style.visibility</p:attrName>
                                        </p:attrNameLst>
                                      </p:cBhvr>
                                      <p:to>
                                        <p:strVal val="visible"/>
                                      </p:to>
                                    </p:set>
                                    <p:anim calcmode="lin" valueType="num">
                                      <p:cBhvr>
                                        <p:cTn id="239" dur="500" fill="hold"/>
                                        <p:tgtEl>
                                          <p:spTgt spid="396297">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96297">
                                            <p:txEl>
                                              <p:pRg st="0" end="0"/>
                                            </p:txEl>
                                          </p:spTgt>
                                        </p:tgtEl>
                                        <p:attrNameLst>
                                          <p:attrName>ppt_h</p:attrName>
                                        </p:attrNameLst>
                                      </p:cBhvr>
                                      <p:tavLst>
                                        <p:tav tm="0">
                                          <p:val>
                                            <p:fltVal val="0"/>
                                          </p:val>
                                        </p:tav>
                                        <p:tav tm="100000">
                                          <p:val>
                                            <p:strVal val="#ppt_h"/>
                                          </p:val>
                                        </p:tav>
                                      </p:tavLst>
                                    </p:anim>
                                    <p:animEffect transition="in" filter="fade">
                                      <p:cBhvr>
                                        <p:cTn id="241" dur="500"/>
                                        <p:tgtEl>
                                          <p:spTgt spid="396297">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396295">
                                            <p:txEl>
                                              <p:pRg st="2" end="2"/>
                                            </p:txEl>
                                          </p:spTgt>
                                        </p:tgtEl>
                                        <p:attrNameLst>
                                          <p:attrName>style.visibility</p:attrName>
                                        </p:attrNameLst>
                                      </p:cBhvr>
                                      <p:to>
                                        <p:strVal val="visible"/>
                                      </p:to>
                                    </p:set>
                                    <p:animEffect transition="in" filter="fade">
                                      <p:cBhvr>
                                        <p:cTn id="246" dur="2000"/>
                                        <p:tgtEl>
                                          <p:spTgt spid="396295">
                                            <p:txEl>
                                              <p:pRg st="2" end="2"/>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396297">
                                            <p:txEl>
                                              <p:pRg st="2" end="2"/>
                                            </p:txEl>
                                          </p:spTgt>
                                        </p:tgtEl>
                                        <p:attrNameLst>
                                          <p:attrName>style.visibility</p:attrName>
                                        </p:attrNameLst>
                                      </p:cBhvr>
                                      <p:to>
                                        <p:strVal val="visible"/>
                                      </p:to>
                                    </p:set>
                                    <p:anim calcmode="lin" valueType="num">
                                      <p:cBhvr>
                                        <p:cTn id="251" dur="500" fill="hold"/>
                                        <p:tgtEl>
                                          <p:spTgt spid="396297">
                                            <p:txEl>
                                              <p:pRg st="2" end="2"/>
                                            </p:txEl>
                                          </p:spTgt>
                                        </p:tgtEl>
                                        <p:attrNameLst>
                                          <p:attrName>ppt_w</p:attrName>
                                        </p:attrNameLst>
                                      </p:cBhvr>
                                      <p:tavLst>
                                        <p:tav tm="0">
                                          <p:val>
                                            <p:fltVal val="0"/>
                                          </p:val>
                                        </p:tav>
                                        <p:tav tm="100000">
                                          <p:val>
                                            <p:strVal val="#ppt_w"/>
                                          </p:val>
                                        </p:tav>
                                      </p:tavLst>
                                    </p:anim>
                                    <p:anim calcmode="lin" valueType="num">
                                      <p:cBhvr>
                                        <p:cTn id="252" dur="500" fill="hold"/>
                                        <p:tgtEl>
                                          <p:spTgt spid="396297">
                                            <p:txEl>
                                              <p:pRg st="2" end="2"/>
                                            </p:txEl>
                                          </p:spTgt>
                                        </p:tgtEl>
                                        <p:attrNameLst>
                                          <p:attrName>ppt_h</p:attrName>
                                        </p:attrNameLst>
                                      </p:cBhvr>
                                      <p:tavLst>
                                        <p:tav tm="0">
                                          <p:val>
                                            <p:fltVal val="0"/>
                                          </p:val>
                                        </p:tav>
                                        <p:tav tm="100000">
                                          <p:val>
                                            <p:strVal val="#ppt_h"/>
                                          </p:val>
                                        </p:tav>
                                      </p:tavLst>
                                    </p:anim>
                                    <p:animEffect transition="in" filter="fade">
                                      <p:cBhvr>
                                        <p:cTn id="253" dur="500"/>
                                        <p:tgtEl>
                                          <p:spTgt spid="396297">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nodeType="clickEffect">
                                  <p:stCondLst>
                                    <p:cond delay="0"/>
                                  </p:stCondLst>
                                  <p:childTnLst>
                                    <p:set>
                                      <p:cBhvr>
                                        <p:cTn id="257" dur="1" fill="hold">
                                          <p:stCondLst>
                                            <p:cond delay="0"/>
                                          </p:stCondLst>
                                        </p:cTn>
                                        <p:tgtEl>
                                          <p:spTgt spid="396295">
                                            <p:txEl>
                                              <p:pRg st="4" end="4"/>
                                            </p:txEl>
                                          </p:spTgt>
                                        </p:tgtEl>
                                        <p:attrNameLst>
                                          <p:attrName>style.visibility</p:attrName>
                                        </p:attrNameLst>
                                      </p:cBhvr>
                                      <p:to>
                                        <p:strVal val="visible"/>
                                      </p:to>
                                    </p:set>
                                    <p:animEffect transition="in" filter="fade">
                                      <p:cBhvr>
                                        <p:cTn id="258" dur="2000"/>
                                        <p:tgtEl>
                                          <p:spTgt spid="396295">
                                            <p:txEl>
                                              <p:pRg st="4" end="4"/>
                                            </p:txEl>
                                          </p:spTgt>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ntr" presetSubtype="0" fill="hold" nodeType="clickEffect">
                                  <p:stCondLst>
                                    <p:cond delay="0"/>
                                  </p:stCondLst>
                                  <p:childTnLst>
                                    <p:set>
                                      <p:cBhvr>
                                        <p:cTn id="262" dur="1" fill="hold">
                                          <p:stCondLst>
                                            <p:cond delay="0"/>
                                          </p:stCondLst>
                                        </p:cTn>
                                        <p:tgtEl>
                                          <p:spTgt spid="396297">
                                            <p:txEl>
                                              <p:pRg st="4" end="4"/>
                                            </p:txEl>
                                          </p:spTgt>
                                        </p:tgtEl>
                                        <p:attrNameLst>
                                          <p:attrName>style.visibility</p:attrName>
                                        </p:attrNameLst>
                                      </p:cBhvr>
                                      <p:to>
                                        <p:strVal val="visible"/>
                                      </p:to>
                                    </p:set>
                                    <p:anim calcmode="lin" valueType="num">
                                      <p:cBhvr>
                                        <p:cTn id="263" dur="500" fill="hold"/>
                                        <p:tgtEl>
                                          <p:spTgt spid="396297">
                                            <p:txEl>
                                              <p:pRg st="4" end="4"/>
                                            </p:txEl>
                                          </p:spTgt>
                                        </p:tgtEl>
                                        <p:attrNameLst>
                                          <p:attrName>ppt_w</p:attrName>
                                        </p:attrNameLst>
                                      </p:cBhvr>
                                      <p:tavLst>
                                        <p:tav tm="0">
                                          <p:val>
                                            <p:fltVal val="0"/>
                                          </p:val>
                                        </p:tav>
                                        <p:tav tm="100000">
                                          <p:val>
                                            <p:strVal val="#ppt_w"/>
                                          </p:val>
                                        </p:tav>
                                      </p:tavLst>
                                    </p:anim>
                                    <p:anim calcmode="lin" valueType="num">
                                      <p:cBhvr>
                                        <p:cTn id="264" dur="500" fill="hold"/>
                                        <p:tgtEl>
                                          <p:spTgt spid="396297">
                                            <p:txEl>
                                              <p:pRg st="4" end="4"/>
                                            </p:txEl>
                                          </p:spTgt>
                                        </p:tgtEl>
                                        <p:attrNameLst>
                                          <p:attrName>ppt_h</p:attrName>
                                        </p:attrNameLst>
                                      </p:cBhvr>
                                      <p:tavLst>
                                        <p:tav tm="0">
                                          <p:val>
                                            <p:fltVal val="0"/>
                                          </p:val>
                                        </p:tav>
                                        <p:tav tm="100000">
                                          <p:val>
                                            <p:strVal val="#ppt_h"/>
                                          </p:val>
                                        </p:tav>
                                      </p:tavLst>
                                    </p:anim>
                                    <p:animEffect transition="in" filter="fade">
                                      <p:cBhvr>
                                        <p:cTn id="265" dur="500"/>
                                        <p:tgtEl>
                                          <p:spTgt spid="396297">
                                            <p:txEl>
                                              <p:pRg st="4" end="4"/>
                                            </p:txEl>
                                          </p:spTgt>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396295">
                                            <p:txEl>
                                              <p:pRg st="6" end="6"/>
                                            </p:txEl>
                                          </p:spTgt>
                                        </p:tgtEl>
                                        <p:attrNameLst>
                                          <p:attrName>style.visibility</p:attrName>
                                        </p:attrNameLst>
                                      </p:cBhvr>
                                      <p:to>
                                        <p:strVal val="visible"/>
                                      </p:to>
                                    </p:set>
                                    <p:animEffect transition="in" filter="fade">
                                      <p:cBhvr>
                                        <p:cTn id="270" dur="2000"/>
                                        <p:tgtEl>
                                          <p:spTgt spid="396295">
                                            <p:txEl>
                                              <p:pRg st="6" end="6"/>
                                            </p:txEl>
                                          </p:spTgt>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nodeType="clickEffect">
                                  <p:stCondLst>
                                    <p:cond delay="0"/>
                                  </p:stCondLst>
                                  <p:childTnLst>
                                    <p:set>
                                      <p:cBhvr>
                                        <p:cTn id="274" dur="1" fill="hold">
                                          <p:stCondLst>
                                            <p:cond delay="0"/>
                                          </p:stCondLst>
                                        </p:cTn>
                                        <p:tgtEl>
                                          <p:spTgt spid="396297">
                                            <p:txEl>
                                              <p:pRg st="6" end="6"/>
                                            </p:txEl>
                                          </p:spTgt>
                                        </p:tgtEl>
                                        <p:attrNameLst>
                                          <p:attrName>style.visibility</p:attrName>
                                        </p:attrNameLst>
                                      </p:cBhvr>
                                      <p:to>
                                        <p:strVal val="visible"/>
                                      </p:to>
                                    </p:set>
                                    <p:anim calcmode="lin" valueType="num">
                                      <p:cBhvr>
                                        <p:cTn id="275" dur="500" fill="hold"/>
                                        <p:tgtEl>
                                          <p:spTgt spid="396297">
                                            <p:txEl>
                                              <p:pRg st="6" end="6"/>
                                            </p:txEl>
                                          </p:spTgt>
                                        </p:tgtEl>
                                        <p:attrNameLst>
                                          <p:attrName>ppt_w</p:attrName>
                                        </p:attrNameLst>
                                      </p:cBhvr>
                                      <p:tavLst>
                                        <p:tav tm="0">
                                          <p:val>
                                            <p:fltVal val="0"/>
                                          </p:val>
                                        </p:tav>
                                        <p:tav tm="100000">
                                          <p:val>
                                            <p:strVal val="#ppt_w"/>
                                          </p:val>
                                        </p:tav>
                                      </p:tavLst>
                                    </p:anim>
                                    <p:anim calcmode="lin" valueType="num">
                                      <p:cBhvr>
                                        <p:cTn id="276" dur="500" fill="hold"/>
                                        <p:tgtEl>
                                          <p:spTgt spid="396297">
                                            <p:txEl>
                                              <p:pRg st="6" end="6"/>
                                            </p:txEl>
                                          </p:spTgt>
                                        </p:tgtEl>
                                        <p:attrNameLst>
                                          <p:attrName>ppt_h</p:attrName>
                                        </p:attrNameLst>
                                      </p:cBhvr>
                                      <p:tavLst>
                                        <p:tav tm="0">
                                          <p:val>
                                            <p:fltVal val="0"/>
                                          </p:val>
                                        </p:tav>
                                        <p:tav tm="100000">
                                          <p:val>
                                            <p:strVal val="#ppt_h"/>
                                          </p:val>
                                        </p:tav>
                                      </p:tavLst>
                                    </p:anim>
                                    <p:animEffect transition="in" filter="fade">
                                      <p:cBhvr>
                                        <p:cTn id="277" dur="500"/>
                                        <p:tgtEl>
                                          <p:spTgt spid="396297">
                                            <p:txEl>
                                              <p:pRg st="6" end="6"/>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396295">
                                            <p:txEl>
                                              <p:pRg st="8" end="8"/>
                                            </p:txEl>
                                          </p:spTgt>
                                        </p:tgtEl>
                                        <p:attrNameLst>
                                          <p:attrName>style.visibility</p:attrName>
                                        </p:attrNameLst>
                                      </p:cBhvr>
                                      <p:to>
                                        <p:strVal val="visible"/>
                                      </p:to>
                                    </p:set>
                                    <p:animEffect transition="in" filter="fade">
                                      <p:cBhvr>
                                        <p:cTn id="282" dur="2000"/>
                                        <p:tgtEl>
                                          <p:spTgt spid="396295">
                                            <p:txEl>
                                              <p:pRg st="8" end="8"/>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ntr" presetSubtype="0" fill="hold" nodeType="clickEffect">
                                  <p:stCondLst>
                                    <p:cond delay="0"/>
                                  </p:stCondLst>
                                  <p:childTnLst>
                                    <p:set>
                                      <p:cBhvr>
                                        <p:cTn id="286" dur="1" fill="hold">
                                          <p:stCondLst>
                                            <p:cond delay="0"/>
                                          </p:stCondLst>
                                        </p:cTn>
                                        <p:tgtEl>
                                          <p:spTgt spid="396297">
                                            <p:txEl>
                                              <p:pRg st="8" end="8"/>
                                            </p:txEl>
                                          </p:spTgt>
                                        </p:tgtEl>
                                        <p:attrNameLst>
                                          <p:attrName>style.visibility</p:attrName>
                                        </p:attrNameLst>
                                      </p:cBhvr>
                                      <p:to>
                                        <p:strVal val="visible"/>
                                      </p:to>
                                    </p:set>
                                    <p:anim calcmode="lin" valueType="num">
                                      <p:cBhvr>
                                        <p:cTn id="287" dur="500" fill="hold"/>
                                        <p:tgtEl>
                                          <p:spTgt spid="396297">
                                            <p:txEl>
                                              <p:pRg st="8" end="8"/>
                                            </p:txEl>
                                          </p:spTgt>
                                        </p:tgtEl>
                                        <p:attrNameLst>
                                          <p:attrName>ppt_w</p:attrName>
                                        </p:attrNameLst>
                                      </p:cBhvr>
                                      <p:tavLst>
                                        <p:tav tm="0">
                                          <p:val>
                                            <p:fltVal val="0"/>
                                          </p:val>
                                        </p:tav>
                                        <p:tav tm="100000">
                                          <p:val>
                                            <p:strVal val="#ppt_w"/>
                                          </p:val>
                                        </p:tav>
                                      </p:tavLst>
                                    </p:anim>
                                    <p:anim calcmode="lin" valueType="num">
                                      <p:cBhvr>
                                        <p:cTn id="288" dur="500" fill="hold"/>
                                        <p:tgtEl>
                                          <p:spTgt spid="396297">
                                            <p:txEl>
                                              <p:pRg st="8" end="8"/>
                                            </p:txEl>
                                          </p:spTgt>
                                        </p:tgtEl>
                                        <p:attrNameLst>
                                          <p:attrName>ppt_h</p:attrName>
                                        </p:attrNameLst>
                                      </p:cBhvr>
                                      <p:tavLst>
                                        <p:tav tm="0">
                                          <p:val>
                                            <p:fltVal val="0"/>
                                          </p:val>
                                        </p:tav>
                                        <p:tav tm="100000">
                                          <p:val>
                                            <p:strVal val="#ppt_h"/>
                                          </p:val>
                                        </p:tav>
                                      </p:tavLst>
                                    </p:anim>
                                    <p:animEffect transition="in" filter="fade">
                                      <p:cBhvr>
                                        <p:cTn id="289" dur="500"/>
                                        <p:tgtEl>
                                          <p:spTgt spid="396297">
                                            <p:txEl>
                                              <p:pRg st="8" end="8"/>
                                            </p:txEl>
                                          </p:spTgt>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nodeType="clickEffect">
                                  <p:stCondLst>
                                    <p:cond delay="0"/>
                                  </p:stCondLst>
                                  <p:childTnLst>
                                    <p:set>
                                      <p:cBhvr>
                                        <p:cTn id="293" dur="1" fill="hold">
                                          <p:stCondLst>
                                            <p:cond delay="0"/>
                                          </p:stCondLst>
                                        </p:cTn>
                                        <p:tgtEl>
                                          <p:spTgt spid="396295">
                                            <p:txEl>
                                              <p:pRg st="10" end="10"/>
                                            </p:txEl>
                                          </p:spTgt>
                                        </p:tgtEl>
                                        <p:attrNameLst>
                                          <p:attrName>style.visibility</p:attrName>
                                        </p:attrNameLst>
                                      </p:cBhvr>
                                      <p:to>
                                        <p:strVal val="visible"/>
                                      </p:to>
                                    </p:set>
                                    <p:animEffect transition="in" filter="fade">
                                      <p:cBhvr>
                                        <p:cTn id="294" dur="2000"/>
                                        <p:tgtEl>
                                          <p:spTgt spid="396295">
                                            <p:txEl>
                                              <p:pRg st="10" end="10"/>
                                            </p:txEl>
                                          </p:spTgt>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ntr" presetSubtype="0" fill="hold" nodeType="clickEffect">
                                  <p:stCondLst>
                                    <p:cond delay="0"/>
                                  </p:stCondLst>
                                  <p:childTnLst>
                                    <p:set>
                                      <p:cBhvr>
                                        <p:cTn id="298" dur="1" fill="hold">
                                          <p:stCondLst>
                                            <p:cond delay="0"/>
                                          </p:stCondLst>
                                        </p:cTn>
                                        <p:tgtEl>
                                          <p:spTgt spid="396297">
                                            <p:txEl>
                                              <p:pRg st="10" end="10"/>
                                            </p:txEl>
                                          </p:spTgt>
                                        </p:tgtEl>
                                        <p:attrNameLst>
                                          <p:attrName>style.visibility</p:attrName>
                                        </p:attrNameLst>
                                      </p:cBhvr>
                                      <p:to>
                                        <p:strVal val="visible"/>
                                      </p:to>
                                    </p:set>
                                    <p:anim calcmode="lin" valueType="num">
                                      <p:cBhvr>
                                        <p:cTn id="299" dur="500" fill="hold"/>
                                        <p:tgtEl>
                                          <p:spTgt spid="396297">
                                            <p:txEl>
                                              <p:pRg st="10" end="10"/>
                                            </p:txEl>
                                          </p:spTgt>
                                        </p:tgtEl>
                                        <p:attrNameLst>
                                          <p:attrName>ppt_w</p:attrName>
                                        </p:attrNameLst>
                                      </p:cBhvr>
                                      <p:tavLst>
                                        <p:tav tm="0">
                                          <p:val>
                                            <p:fltVal val="0"/>
                                          </p:val>
                                        </p:tav>
                                        <p:tav tm="100000">
                                          <p:val>
                                            <p:strVal val="#ppt_w"/>
                                          </p:val>
                                        </p:tav>
                                      </p:tavLst>
                                    </p:anim>
                                    <p:anim calcmode="lin" valueType="num">
                                      <p:cBhvr>
                                        <p:cTn id="300" dur="500" fill="hold"/>
                                        <p:tgtEl>
                                          <p:spTgt spid="396297">
                                            <p:txEl>
                                              <p:pRg st="10" end="10"/>
                                            </p:txEl>
                                          </p:spTgt>
                                        </p:tgtEl>
                                        <p:attrNameLst>
                                          <p:attrName>ppt_h</p:attrName>
                                        </p:attrNameLst>
                                      </p:cBhvr>
                                      <p:tavLst>
                                        <p:tav tm="0">
                                          <p:val>
                                            <p:fltVal val="0"/>
                                          </p:val>
                                        </p:tav>
                                        <p:tav tm="100000">
                                          <p:val>
                                            <p:strVal val="#ppt_h"/>
                                          </p:val>
                                        </p:tav>
                                      </p:tavLst>
                                    </p:anim>
                                    <p:animEffect transition="in" filter="fade">
                                      <p:cBhvr>
                                        <p:cTn id="301" dur="500"/>
                                        <p:tgtEl>
                                          <p:spTgt spid="396297">
                                            <p:txEl>
                                              <p:pRg st="10" end="10"/>
                                            </p:txEl>
                                          </p:spTgt>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396295">
                                            <p:txEl>
                                              <p:pRg st="12" end="12"/>
                                            </p:txEl>
                                          </p:spTgt>
                                        </p:tgtEl>
                                        <p:attrNameLst>
                                          <p:attrName>style.visibility</p:attrName>
                                        </p:attrNameLst>
                                      </p:cBhvr>
                                      <p:to>
                                        <p:strVal val="visible"/>
                                      </p:to>
                                    </p:set>
                                    <p:animEffect transition="in" filter="fade">
                                      <p:cBhvr>
                                        <p:cTn id="306" dur="2000"/>
                                        <p:tgtEl>
                                          <p:spTgt spid="396295">
                                            <p:txEl>
                                              <p:pRg st="12" end="12"/>
                                            </p:txEl>
                                          </p:spTgt>
                                        </p:tgtEl>
                                      </p:cBhvr>
                                    </p:animEffect>
                                  </p:childTnLst>
                                </p:cTn>
                              </p:par>
                            </p:childTnLst>
                          </p:cTn>
                        </p:par>
                      </p:childTnLst>
                    </p:cTn>
                  </p:par>
                  <p:par>
                    <p:cTn id="307" fill="hold">
                      <p:stCondLst>
                        <p:cond delay="indefinite"/>
                      </p:stCondLst>
                      <p:childTnLst>
                        <p:par>
                          <p:cTn id="308" fill="hold">
                            <p:stCondLst>
                              <p:cond delay="0"/>
                            </p:stCondLst>
                            <p:childTnLst>
                              <p:par>
                                <p:cTn id="309" presetID="53" presetClass="entr" presetSubtype="0" fill="hold" nodeType="clickEffect">
                                  <p:stCondLst>
                                    <p:cond delay="0"/>
                                  </p:stCondLst>
                                  <p:childTnLst>
                                    <p:set>
                                      <p:cBhvr>
                                        <p:cTn id="310" dur="1" fill="hold">
                                          <p:stCondLst>
                                            <p:cond delay="0"/>
                                          </p:stCondLst>
                                        </p:cTn>
                                        <p:tgtEl>
                                          <p:spTgt spid="396297">
                                            <p:txEl>
                                              <p:pRg st="12" end="12"/>
                                            </p:txEl>
                                          </p:spTgt>
                                        </p:tgtEl>
                                        <p:attrNameLst>
                                          <p:attrName>style.visibility</p:attrName>
                                        </p:attrNameLst>
                                      </p:cBhvr>
                                      <p:to>
                                        <p:strVal val="visible"/>
                                      </p:to>
                                    </p:set>
                                    <p:anim calcmode="lin" valueType="num">
                                      <p:cBhvr>
                                        <p:cTn id="311" dur="500" fill="hold"/>
                                        <p:tgtEl>
                                          <p:spTgt spid="396297">
                                            <p:txEl>
                                              <p:pRg st="12" end="12"/>
                                            </p:txEl>
                                          </p:spTgt>
                                        </p:tgtEl>
                                        <p:attrNameLst>
                                          <p:attrName>ppt_w</p:attrName>
                                        </p:attrNameLst>
                                      </p:cBhvr>
                                      <p:tavLst>
                                        <p:tav tm="0">
                                          <p:val>
                                            <p:fltVal val="0"/>
                                          </p:val>
                                        </p:tav>
                                        <p:tav tm="100000">
                                          <p:val>
                                            <p:strVal val="#ppt_w"/>
                                          </p:val>
                                        </p:tav>
                                      </p:tavLst>
                                    </p:anim>
                                    <p:anim calcmode="lin" valueType="num">
                                      <p:cBhvr>
                                        <p:cTn id="312" dur="500" fill="hold"/>
                                        <p:tgtEl>
                                          <p:spTgt spid="396297">
                                            <p:txEl>
                                              <p:pRg st="12" end="12"/>
                                            </p:txEl>
                                          </p:spTgt>
                                        </p:tgtEl>
                                        <p:attrNameLst>
                                          <p:attrName>ppt_h</p:attrName>
                                        </p:attrNameLst>
                                      </p:cBhvr>
                                      <p:tavLst>
                                        <p:tav tm="0">
                                          <p:val>
                                            <p:fltVal val="0"/>
                                          </p:val>
                                        </p:tav>
                                        <p:tav tm="100000">
                                          <p:val>
                                            <p:strVal val="#ppt_h"/>
                                          </p:val>
                                        </p:tav>
                                      </p:tavLst>
                                    </p:anim>
                                    <p:animEffect transition="in" filter="fade">
                                      <p:cBhvr>
                                        <p:cTn id="313" dur="500"/>
                                        <p:tgtEl>
                                          <p:spTgt spid="396297">
                                            <p:txEl>
                                              <p:pRg st="12" end="12"/>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nodeType="clickEffect">
                                  <p:stCondLst>
                                    <p:cond delay="0"/>
                                  </p:stCondLst>
                                  <p:childTnLst>
                                    <p:set>
                                      <p:cBhvr>
                                        <p:cTn id="317" dur="1" fill="hold">
                                          <p:stCondLst>
                                            <p:cond delay="0"/>
                                          </p:stCondLst>
                                        </p:cTn>
                                        <p:tgtEl>
                                          <p:spTgt spid="396295">
                                            <p:txEl>
                                              <p:pRg st="14" end="14"/>
                                            </p:txEl>
                                          </p:spTgt>
                                        </p:tgtEl>
                                        <p:attrNameLst>
                                          <p:attrName>style.visibility</p:attrName>
                                        </p:attrNameLst>
                                      </p:cBhvr>
                                      <p:to>
                                        <p:strVal val="visible"/>
                                      </p:to>
                                    </p:set>
                                    <p:animEffect transition="in" filter="fade">
                                      <p:cBhvr>
                                        <p:cTn id="318" dur="2000"/>
                                        <p:tgtEl>
                                          <p:spTgt spid="396295">
                                            <p:txEl>
                                              <p:pRg st="14" end="14"/>
                                            </p:txEl>
                                          </p:spTgt>
                                        </p:tgtEl>
                                      </p:cBhvr>
                                    </p:animEffect>
                                  </p:childTnLst>
                                </p:cTn>
                              </p:par>
                            </p:childTnLst>
                          </p:cTn>
                        </p:par>
                      </p:childTnLst>
                    </p:cTn>
                  </p:par>
                  <p:par>
                    <p:cTn id="319" fill="hold">
                      <p:stCondLst>
                        <p:cond delay="indefinite"/>
                      </p:stCondLst>
                      <p:childTnLst>
                        <p:par>
                          <p:cTn id="320" fill="hold">
                            <p:stCondLst>
                              <p:cond delay="0"/>
                            </p:stCondLst>
                            <p:childTnLst>
                              <p:par>
                                <p:cTn id="321" presetID="53" presetClass="entr" presetSubtype="0" fill="hold" nodeType="clickEffect">
                                  <p:stCondLst>
                                    <p:cond delay="0"/>
                                  </p:stCondLst>
                                  <p:childTnLst>
                                    <p:set>
                                      <p:cBhvr>
                                        <p:cTn id="322" dur="1" fill="hold">
                                          <p:stCondLst>
                                            <p:cond delay="0"/>
                                          </p:stCondLst>
                                        </p:cTn>
                                        <p:tgtEl>
                                          <p:spTgt spid="396297">
                                            <p:txEl>
                                              <p:pRg st="14" end="14"/>
                                            </p:txEl>
                                          </p:spTgt>
                                        </p:tgtEl>
                                        <p:attrNameLst>
                                          <p:attrName>style.visibility</p:attrName>
                                        </p:attrNameLst>
                                      </p:cBhvr>
                                      <p:to>
                                        <p:strVal val="visible"/>
                                      </p:to>
                                    </p:set>
                                    <p:anim calcmode="lin" valueType="num">
                                      <p:cBhvr>
                                        <p:cTn id="323" dur="500" fill="hold"/>
                                        <p:tgtEl>
                                          <p:spTgt spid="396297">
                                            <p:txEl>
                                              <p:pRg st="14" end="14"/>
                                            </p:txEl>
                                          </p:spTgt>
                                        </p:tgtEl>
                                        <p:attrNameLst>
                                          <p:attrName>ppt_w</p:attrName>
                                        </p:attrNameLst>
                                      </p:cBhvr>
                                      <p:tavLst>
                                        <p:tav tm="0">
                                          <p:val>
                                            <p:fltVal val="0"/>
                                          </p:val>
                                        </p:tav>
                                        <p:tav tm="100000">
                                          <p:val>
                                            <p:strVal val="#ppt_w"/>
                                          </p:val>
                                        </p:tav>
                                      </p:tavLst>
                                    </p:anim>
                                    <p:anim calcmode="lin" valueType="num">
                                      <p:cBhvr>
                                        <p:cTn id="324" dur="500" fill="hold"/>
                                        <p:tgtEl>
                                          <p:spTgt spid="396297">
                                            <p:txEl>
                                              <p:pRg st="14" end="14"/>
                                            </p:txEl>
                                          </p:spTgt>
                                        </p:tgtEl>
                                        <p:attrNameLst>
                                          <p:attrName>ppt_h</p:attrName>
                                        </p:attrNameLst>
                                      </p:cBhvr>
                                      <p:tavLst>
                                        <p:tav tm="0">
                                          <p:val>
                                            <p:fltVal val="0"/>
                                          </p:val>
                                        </p:tav>
                                        <p:tav tm="100000">
                                          <p:val>
                                            <p:strVal val="#ppt_h"/>
                                          </p:val>
                                        </p:tav>
                                      </p:tavLst>
                                    </p:anim>
                                    <p:animEffect transition="in" filter="fade">
                                      <p:cBhvr>
                                        <p:cTn id="325" dur="500"/>
                                        <p:tgtEl>
                                          <p:spTgt spid="396297">
                                            <p:txEl>
                                              <p:pRg st="14" end="14"/>
                                            </p:txEl>
                                          </p:spTgt>
                                        </p:tgtEl>
                                      </p:cBhvr>
                                    </p:animEffec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nodeType="clickEffect">
                                  <p:stCondLst>
                                    <p:cond delay="0"/>
                                  </p:stCondLst>
                                  <p:childTnLst>
                                    <p:set>
                                      <p:cBhvr>
                                        <p:cTn id="329" dur="1" fill="hold">
                                          <p:stCondLst>
                                            <p:cond delay="0"/>
                                          </p:stCondLst>
                                        </p:cTn>
                                        <p:tgtEl>
                                          <p:spTgt spid="396295">
                                            <p:txEl>
                                              <p:pRg st="16" end="16"/>
                                            </p:txEl>
                                          </p:spTgt>
                                        </p:tgtEl>
                                        <p:attrNameLst>
                                          <p:attrName>style.visibility</p:attrName>
                                        </p:attrNameLst>
                                      </p:cBhvr>
                                      <p:to>
                                        <p:strVal val="visible"/>
                                      </p:to>
                                    </p:set>
                                    <p:animEffect transition="in" filter="fade">
                                      <p:cBhvr>
                                        <p:cTn id="330" dur="2000"/>
                                        <p:tgtEl>
                                          <p:spTgt spid="396295">
                                            <p:txEl>
                                              <p:pRg st="16" end="16"/>
                                            </p:txEl>
                                          </p:spTgt>
                                        </p:tgtEl>
                                      </p:cBhvr>
                                    </p:animEffect>
                                  </p:childTnLst>
                                </p:cTn>
                              </p:par>
                            </p:childTnLst>
                          </p:cTn>
                        </p:par>
                      </p:childTnLst>
                    </p:cTn>
                  </p:par>
                  <p:par>
                    <p:cTn id="331" fill="hold">
                      <p:stCondLst>
                        <p:cond delay="indefinite"/>
                      </p:stCondLst>
                      <p:childTnLst>
                        <p:par>
                          <p:cTn id="332" fill="hold">
                            <p:stCondLst>
                              <p:cond delay="0"/>
                            </p:stCondLst>
                            <p:childTnLst>
                              <p:par>
                                <p:cTn id="333" presetID="53" presetClass="entr" presetSubtype="0" fill="hold" nodeType="clickEffect">
                                  <p:stCondLst>
                                    <p:cond delay="0"/>
                                  </p:stCondLst>
                                  <p:childTnLst>
                                    <p:set>
                                      <p:cBhvr>
                                        <p:cTn id="334" dur="1" fill="hold">
                                          <p:stCondLst>
                                            <p:cond delay="0"/>
                                          </p:stCondLst>
                                        </p:cTn>
                                        <p:tgtEl>
                                          <p:spTgt spid="396297">
                                            <p:txEl>
                                              <p:pRg st="16" end="16"/>
                                            </p:txEl>
                                          </p:spTgt>
                                        </p:tgtEl>
                                        <p:attrNameLst>
                                          <p:attrName>style.visibility</p:attrName>
                                        </p:attrNameLst>
                                      </p:cBhvr>
                                      <p:to>
                                        <p:strVal val="visible"/>
                                      </p:to>
                                    </p:set>
                                    <p:anim calcmode="lin" valueType="num">
                                      <p:cBhvr>
                                        <p:cTn id="335" dur="500" fill="hold"/>
                                        <p:tgtEl>
                                          <p:spTgt spid="396297">
                                            <p:txEl>
                                              <p:pRg st="16" end="16"/>
                                            </p:txEl>
                                          </p:spTgt>
                                        </p:tgtEl>
                                        <p:attrNameLst>
                                          <p:attrName>ppt_w</p:attrName>
                                        </p:attrNameLst>
                                      </p:cBhvr>
                                      <p:tavLst>
                                        <p:tav tm="0">
                                          <p:val>
                                            <p:fltVal val="0"/>
                                          </p:val>
                                        </p:tav>
                                        <p:tav tm="100000">
                                          <p:val>
                                            <p:strVal val="#ppt_w"/>
                                          </p:val>
                                        </p:tav>
                                      </p:tavLst>
                                    </p:anim>
                                    <p:anim calcmode="lin" valueType="num">
                                      <p:cBhvr>
                                        <p:cTn id="336" dur="500" fill="hold"/>
                                        <p:tgtEl>
                                          <p:spTgt spid="396297">
                                            <p:txEl>
                                              <p:pRg st="16" end="16"/>
                                            </p:txEl>
                                          </p:spTgt>
                                        </p:tgtEl>
                                        <p:attrNameLst>
                                          <p:attrName>ppt_h</p:attrName>
                                        </p:attrNameLst>
                                      </p:cBhvr>
                                      <p:tavLst>
                                        <p:tav tm="0">
                                          <p:val>
                                            <p:fltVal val="0"/>
                                          </p:val>
                                        </p:tav>
                                        <p:tav tm="100000">
                                          <p:val>
                                            <p:strVal val="#ppt_h"/>
                                          </p:val>
                                        </p:tav>
                                      </p:tavLst>
                                    </p:anim>
                                    <p:animEffect transition="in" filter="fade">
                                      <p:cBhvr>
                                        <p:cTn id="337" dur="500"/>
                                        <p:tgtEl>
                                          <p:spTgt spid="396297">
                                            <p:txEl>
                                              <p:pRg st="16" end="16"/>
                                            </p:txEl>
                                          </p:spTgt>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nodeType="clickEffect">
                                  <p:stCondLst>
                                    <p:cond delay="0"/>
                                  </p:stCondLst>
                                  <p:childTnLst>
                                    <p:set>
                                      <p:cBhvr>
                                        <p:cTn id="341" dur="1" fill="hold">
                                          <p:stCondLst>
                                            <p:cond delay="0"/>
                                          </p:stCondLst>
                                        </p:cTn>
                                        <p:tgtEl>
                                          <p:spTgt spid="396295">
                                            <p:txEl>
                                              <p:pRg st="18" end="18"/>
                                            </p:txEl>
                                          </p:spTgt>
                                        </p:tgtEl>
                                        <p:attrNameLst>
                                          <p:attrName>style.visibility</p:attrName>
                                        </p:attrNameLst>
                                      </p:cBhvr>
                                      <p:to>
                                        <p:strVal val="visible"/>
                                      </p:to>
                                    </p:set>
                                    <p:animEffect transition="in" filter="fade">
                                      <p:cBhvr>
                                        <p:cTn id="342" dur="2000"/>
                                        <p:tgtEl>
                                          <p:spTgt spid="396295">
                                            <p:txEl>
                                              <p:pRg st="18" end="18"/>
                                            </p:txEl>
                                          </p:spTgt>
                                        </p:tgtEl>
                                      </p:cBhvr>
                                    </p:animEffect>
                                  </p:childTnLst>
                                </p:cTn>
                              </p:par>
                            </p:childTnLst>
                          </p:cTn>
                        </p:par>
                      </p:childTnLst>
                    </p:cTn>
                  </p:par>
                  <p:par>
                    <p:cTn id="343" fill="hold">
                      <p:stCondLst>
                        <p:cond delay="indefinite"/>
                      </p:stCondLst>
                      <p:childTnLst>
                        <p:par>
                          <p:cTn id="344" fill="hold">
                            <p:stCondLst>
                              <p:cond delay="0"/>
                            </p:stCondLst>
                            <p:childTnLst>
                              <p:par>
                                <p:cTn id="345" presetID="53" presetClass="entr" presetSubtype="0" fill="hold" nodeType="clickEffect">
                                  <p:stCondLst>
                                    <p:cond delay="0"/>
                                  </p:stCondLst>
                                  <p:childTnLst>
                                    <p:set>
                                      <p:cBhvr>
                                        <p:cTn id="346" dur="1" fill="hold">
                                          <p:stCondLst>
                                            <p:cond delay="0"/>
                                          </p:stCondLst>
                                        </p:cTn>
                                        <p:tgtEl>
                                          <p:spTgt spid="396297">
                                            <p:txEl>
                                              <p:pRg st="18" end="18"/>
                                            </p:txEl>
                                          </p:spTgt>
                                        </p:tgtEl>
                                        <p:attrNameLst>
                                          <p:attrName>style.visibility</p:attrName>
                                        </p:attrNameLst>
                                      </p:cBhvr>
                                      <p:to>
                                        <p:strVal val="visible"/>
                                      </p:to>
                                    </p:set>
                                    <p:anim calcmode="lin" valueType="num">
                                      <p:cBhvr>
                                        <p:cTn id="347" dur="500" fill="hold"/>
                                        <p:tgtEl>
                                          <p:spTgt spid="396297">
                                            <p:txEl>
                                              <p:pRg st="18" end="18"/>
                                            </p:txEl>
                                          </p:spTgt>
                                        </p:tgtEl>
                                        <p:attrNameLst>
                                          <p:attrName>ppt_w</p:attrName>
                                        </p:attrNameLst>
                                      </p:cBhvr>
                                      <p:tavLst>
                                        <p:tav tm="0">
                                          <p:val>
                                            <p:fltVal val="0"/>
                                          </p:val>
                                        </p:tav>
                                        <p:tav tm="100000">
                                          <p:val>
                                            <p:strVal val="#ppt_w"/>
                                          </p:val>
                                        </p:tav>
                                      </p:tavLst>
                                    </p:anim>
                                    <p:anim calcmode="lin" valueType="num">
                                      <p:cBhvr>
                                        <p:cTn id="348" dur="500" fill="hold"/>
                                        <p:tgtEl>
                                          <p:spTgt spid="396297">
                                            <p:txEl>
                                              <p:pRg st="18" end="18"/>
                                            </p:txEl>
                                          </p:spTgt>
                                        </p:tgtEl>
                                        <p:attrNameLst>
                                          <p:attrName>ppt_h</p:attrName>
                                        </p:attrNameLst>
                                      </p:cBhvr>
                                      <p:tavLst>
                                        <p:tav tm="0">
                                          <p:val>
                                            <p:fltVal val="0"/>
                                          </p:val>
                                        </p:tav>
                                        <p:tav tm="100000">
                                          <p:val>
                                            <p:strVal val="#ppt_h"/>
                                          </p:val>
                                        </p:tav>
                                      </p:tavLst>
                                    </p:anim>
                                    <p:animEffect transition="in" filter="fade">
                                      <p:cBhvr>
                                        <p:cTn id="349" dur="500"/>
                                        <p:tgtEl>
                                          <p:spTgt spid="396297">
                                            <p:txEl>
                                              <p:pRg st="18" end="18"/>
                                            </p:txEl>
                                          </p:spTgt>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nodeType="clickEffect">
                                  <p:stCondLst>
                                    <p:cond delay="0"/>
                                  </p:stCondLst>
                                  <p:childTnLst>
                                    <p:set>
                                      <p:cBhvr>
                                        <p:cTn id="353" dur="1" fill="hold">
                                          <p:stCondLst>
                                            <p:cond delay="0"/>
                                          </p:stCondLst>
                                        </p:cTn>
                                        <p:tgtEl>
                                          <p:spTgt spid="396295">
                                            <p:txEl>
                                              <p:pRg st="20" end="20"/>
                                            </p:txEl>
                                          </p:spTgt>
                                        </p:tgtEl>
                                        <p:attrNameLst>
                                          <p:attrName>style.visibility</p:attrName>
                                        </p:attrNameLst>
                                      </p:cBhvr>
                                      <p:to>
                                        <p:strVal val="visible"/>
                                      </p:to>
                                    </p:set>
                                    <p:animEffect transition="in" filter="fade">
                                      <p:cBhvr>
                                        <p:cTn id="354" dur="2000"/>
                                        <p:tgtEl>
                                          <p:spTgt spid="396295">
                                            <p:txEl>
                                              <p:pRg st="20" end="2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ntr" presetSubtype="0" fill="hold" nodeType="clickEffect">
                                  <p:stCondLst>
                                    <p:cond delay="0"/>
                                  </p:stCondLst>
                                  <p:childTnLst>
                                    <p:set>
                                      <p:cBhvr>
                                        <p:cTn id="358" dur="1" fill="hold">
                                          <p:stCondLst>
                                            <p:cond delay="0"/>
                                          </p:stCondLst>
                                        </p:cTn>
                                        <p:tgtEl>
                                          <p:spTgt spid="396297">
                                            <p:txEl>
                                              <p:pRg st="20" end="20"/>
                                            </p:txEl>
                                          </p:spTgt>
                                        </p:tgtEl>
                                        <p:attrNameLst>
                                          <p:attrName>style.visibility</p:attrName>
                                        </p:attrNameLst>
                                      </p:cBhvr>
                                      <p:to>
                                        <p:strVal val="visible"/>
                                      </p:to>
                                    </p:set>
                                    <p:anim calcmode="lin" valueType="num">
                                      <p:cBhvr>
                                        <p:cTn id="359" dur="500" fill="hold"/>
                                        <p:tgtEl>
                                          <p:spTgt spid="396297">
                                            <p:txEl>
                                              <p:pRg st="20" end="20"/>
                                            </p:txEl>
                                          </p:spTgt>
                                        </p:tgtEl>
                                        <p:attrNameLst>
                                          <p:attrName>ppt_w</p:attrName>
                                        </p:attrNameLst>
                                      </p:cBhvr>
                                      <p:tavLst>
                                        <p:tav tm="0">
                                          <p:val>
                                            <p:fltVal val="0"/>
                                          </p:val>
                                        </p:tav>
                                        <p:tav tm="100000">
                                          <p:val>
                                            <p:strVal val="#ppt_w"/>
                                          </p:val>
                                        </p:tav>
                                      </p:tavLst>
                                    </p:anim>
                                    <p:anim calcmode="lin" valueType="num">
                                      <p:cBhvr>
                                        <p:cTn id="360" dur="500" fill="hold"/>
                                        <p:tgtEl>
                                          <p:spTgt spid="396297">
                                            <p:txEl>
                                              <p:pRg st="20" end="20"/>
                                            </p:txEl>
                                          </p:spTgt>
                                        </p:tgtEl>
                                        <p:attrNameLst>
                                          <p:attrName>ppt_h</p:attrName>
                                        </p:attrNameLst>
                                      </p:cBhvr>
                                      <p:tavLst>
                                        <p:tav tm="0">
                                          <p:val>
                                            <p:fltVal val="0"/>
                                          </p:val>
                                        </p:tav>
                                        <p:tav tm="100000">
                                          <p:val>
                                            <p:strVal val="#ppt_h"/>
                                          </p:val>
                                        </p:tav>
                                      </p:tavLst>
                                    </p:anim>
                                    <p:animEffect transition="in" filter="fade">
                                      <p:cBhvr>
                                        <p:cTn id="361" dur="500"/>
                                        <p:tgtEl>
                                          <p:spTgt spid="396297">
                                            <p:txEl>
                                              <p:pRg st="20" end="20"/>
                                            </p:txEl>
                                          </p:spTgt>
                                        </p:tgtEl>
                                      </p:cBhvr>
                                    </p:animEffect>
                                  </p:childTnLst>
                                </p:cTn>
                              </p:par>
                            </p:childTnLst>
                          </p:cTn>
                        </p:par>
                      </p:childTnLst>
                    </p:cTn>
                  </p:par>
                  <p:par>
                    <p:cTn id="362" fill="hold">
                      <p:stCondLst>
                        <p:cond delay="indefinite"/>
                      </p:stCondLst>
                      <p:childTnLst>
                        <p:par>
                          <p:cTn id="363" fill="hold">
                            <p:stCondLst>
                              <p:cond delay="0"/>
                            </p:stCondLst>
                            <p:childTnLst>
                              <p:par>
                                <p:cTn id="364" presetID="55" presetClass="exit" presetSubtype="0" fill="hold" grpId="0" nodeType="clickEffect">
                                  <p:stCondLst>
                                    <p:cond delay="0"/>
                                  </p:stCondLst>
                                  <p:childTnLst>
                                    <p:anim calcmode="lin" valueType="num">
                                      <p:cBhvr>
                                        <p:cTn id="365" dur="1000"/>
                                        <p:tgtEl>
                                          <p:spTgt spid="396302">
                                            <p:txEl>
                                              <p:pRg st="0" end="0"/>
                                            </p:txEl>
                                          </p:spTgt>
                                        </p:tgtEl>
                                        <p:attrNameLst>
                                          <p:attrName>ppt_w</p:attrName>
                                        </p:attrNameLst>
                                      </p:cBhvr>
                                      <p:tavLst>
                                        <p:tav tm="0">
                                          <p:val>
                                            <p:strVal val="ppt_w"/>
                                          </p:val>
                                        </p:tav>
                                        <p:tav tm="100000">
                                          <p:val>
                                            <p:strVal val="ppt_w*0.70"/>
                                          </p:val>
                                        </p:tav>
                                      </p:tavLst>
                                    </p:anim>
                                    <p:anim calcmode="lin" valueType="num">
                                      <p:cBhvr>
                                        <p:cTn id="366" dur="1000"/>
                                        <p:tgtEl>
                                          <p:spTgt spid="396302">
                                            <p:txEl>
                                              <p:pRg st="0" end="0"/>
                                            </p:txEl>
                                          </p:spTgt>
                                        </p:tgtEl>
                                        <p:attrNameLst>
                                          <p:attrName>ppt_h</p:attrName>
                                        </p:attrNameLst>
                                      </p:cBhvr>
                                      <p:tavLst>
                                        <p:tav tm="0">
                                          <p:val>
                                            <p:strVal val="ppt_h"/>
                                          </p:val>
                                        </p:tav>
                                        <p:tav tm="100000">
                                          <p:val>
                                            <p:strVal val="ppt_h"/>
                                          </p:val>
                                        </p:tav>
                                      </p:tavLst>
                                    </p:anim>
                                    <p:animEffect transition="out" filter="fade">
                                      <p:cBhvr>
                                        <p:cTn id="367" dur="1000"/>
                                        <p:tgtEl>
                                          <p:spTgt spid="396302">
                                            <p:txEl>
                                              <p:pRg st="0" end="0"/>
                                            </p:txEl>
                                          </p:spTgt>
                                        </p:tgtEl>
                                      </p:cBhvr>
                                    </p:animEffect>
                                    <p:set>
                                      <p:cBhvr>
                                        <p:cTn id="368" dur="1" fill="hold">
                                          <p:stCondLst>
                                            <p:cond delay="999"/>
                                          </p:stCondLst>
                                        </p:cTn>
                                        <p:tgtEl>
                                          <p:spTgt spid="396302">
                                            <p:txEl>
                                              <p:pRg st="0" end="0"/>
                                            </p:txEl>
                                          </p:spTgt>
                                        </p:tgtEl>
                                        <p:attrNameLst>
                                          <p:attrName>style.visibility</p:attrName>
                                        </p:attrNameLst>
                                      </p:cBhvr>
                                      <p:to>
                                        <p:strVal val="hidden"/>
                                      </p:to>
                                    </p:set>
                                  </p:childTnLst>
                                </p:cTn>
                              </p:par>
                              <p:par>
                                <p:cTn id="369" presetID="55" presetClass="exit" presetSubtype="0" fill="hold" grpId="0" nodeType="withEffect">
                                  <p:stCondLst>
                                    <p:cond delay="0"/>
                                  </p:stCondLst>
                                  <p:childTnLst>
                                    <p:anim calcmode="lin" valueType="num">
                                      <p:cBhvr>
                                        <p:cTn id="370" dur="1000"/>
                                        <p:tgtEl>
                                          <p:spTgt spid="396302">
                                            <p:txEl>
                                              <p:pRg st="2" end="2"/>
                                            </p:txEl>
                                          </p:spTgt>
                                        </p:tgtEl>
                                        <p:attrNameLst>
                                          <p:attrName>ppt_w</p:attrName>
                                        </p:attrNameLst>
                                      </p:cBhvr>
                                      <p:tavLst>
                                        <p:tav tm="0">
                                          <p:val>
                                            <p:strVal val="ppt_w"/>
                                          </p:val>
                                        </p:tav>
                                        <p:tav tm="100000">
                                          <p:val>
                                            <p:strVal val="ppt_w*0.70"/>
                                          </p:val>
                                        </p:tav>
                                      </p:tavLst>
                                    </p:anim>
                                    <p:anim calcmode="lin" valueType="num">
                                      <p:cBhvr>
                                        <p:cTn id="371" dur="1000"/>
                                        <p:tgtEl>
                                          <p:spTgt spid="396302">
                                            <p:txEl>
                                              <p:pRg st="2" end="2"/>
                                            </p:txEl>
                                          </p:spTgt>
                                        </p:tgtEl>
                                        <p:attrNameLst>
                                          <p:attrName>ppt_h</p:attrName>
                                        </p:attrNameLst>
                                      </p:cBhvr>
                                      <p:tavLst>
                                        <p:tav tm="0">
                                          <p:val>
                                            <p:strVal val="ppt_h"/>
                                          </p:val>
                                        </p:tav>
                                        <p:tav tm="100000">
                                          <p:val>
                                            <p:strVal val="ppt_h"/>
                                          </p:val>
                                        </p:tav>
                                      </p:tavLst>
                                    </p:anim>
                                    <p:animEffect transition="out" filter="fade">
                                      <p:cBhvr>
                                        <p:cTn id="372" dur="1000"/>
                                        <p:tgtEl>
                                          <p:spTgt spid="396302">
                                            <p:txEl>
                                              <p:pRg st="2" end="2"/>
                                            </p:txEl>
                                          </p:spTgt>
                                        </p:tgtEl>
                                      </p:cBhvr>
                                    </p:animEffect>
                                    <p:set>
                                      <p:cBhvr>
                                        <p:cTn id="373" dur="1" fill="hold">
                                          <p:stCondLst>
                                            <p:cond delay="999"/>
                                          </p:stCondLst>
                                        </p:cTn>
                                        <p:tgtEl>
                                          <p:spTgt spid="396302">
                                            <p:txEl>
                                              <p:pRg st="2" end="2"/>
                                            </p:txEl>
                                          </p:spTgt>
                                        </p:tgtEl>
                                        <p:attrNameLst>
                                          <p:attrName>style.visibility</p:attrName>
                                        </p:attrNameLst>
                                      </p:cBhvr>
                                      <p:to>
                                        <p:strVal val="hidden"/>
                                      </p:to>
                                    </p:set>
                                  </p:childTnLst>
                                </p:cTn>
                              </p:par>
                              <p:par>
                                <p:cTn id="374" presetID="55" presetClass="exit" presetSubtype="0" fill="hold" grpId="0" nodeType="withEffect">
                                  <p:stCondLst>
                                    <p:cond delay="0"/>
                                  </p:stCondLst>
                                  <p:childTnLst>
                                    <p:anim calcmode="lin" valueType="num">
                                      <p:cBhvr>
                                        <p:cTn id="375" dur="1000"/>
                                        <p:tgtEl>
                                          <p:spTgt spid="396302">
                                            <p:txEl>
                                              <p:pRg st="4" end="4"/>
                                            </p:txEl>
                                          </p:spTgt>
                                        </p:tgtEl>
                                        <p:attrNameLst>
                                          <p:attrName>ppt_w</p:attrName>
                                        </p:attrNameLst>
                                      </p:cBhvr>
                                      <p:tavLst>
                                        <p:tav tm="0">
                                          <p:val>
                                            <p:strVal val="ppt_w"/>
                                          </p:val>
                                        </p:tav>
                                        <p:tav tm="100000">
                                          <p:val>
                                            <p:strVal val="ppt_w*0.70"/>
                                          </p:val>
                                        </p:tav>
                                      </p:tavLst>
                                    </p:anim>
                                    <p:anim calcmode="lin" valueType="num">
                                      <p:cBhvr>
                                        <p:cTn id="376" dur="1000"/>
                                        <p:tgtEl>
                                          <p:spTgt spid="396302">
                                            <p:txEl>
                                              <p:pRg st="4" end="4"/>
                                            </p:txEl>
                                          </p:spTgt>
                                        </p:tgtEl>
                                        <p:attrNameLst>
                                          <p:attrName>ppt_h</p:attrName>
                                        </p:attrNameLst>
                                      </p:cBhvr>
                                      <p:tavLst>
                                        <p:tav tm="0">
                                          <p:val>
                                            <p:strVal val="ppt_h"/>
                                          </p:val>
                                        </p:tav>
                                        <p:tav tm="100000">
                                          <p:val>
                                            <p:strVal val="ppt_h"/>
                                          </p:val>
                                        </p:tav>
                                      </p:tavLst>
                                    </p:anim>
                                    <p:animEffect transition="out" filter="fade">
                                      <p:cBhvr>
                                        <p:cTn id="377" dur="1000"/>
                                        <p:tgtEl>
                                          <p:spTgt spid="396302">
                                            <p:txEl>
                                              <p:pRg st="4" end="4"/>
                                            </p:txEl>
                                          </p:spTgt>
                                        </p:tgtEl>
                                      </p:cBhvr>
                                    </p:animEffect>
                                    <p:set>
                                      <p:cBhvr>
                                        <p:cTn id="378" dur="1" fill="hold">
                                          <p:stCondLst>
                                            <p:cond delay="999"/>
                                          </p:stCondLst>
                                        </p:cTn>
                                        <p:tgtEl>
                                          <p:spTgt spid="396302">
                                            <p:txEl>
                                              <p:pRg st="4" end="4"/>
                                            </p:txEl>
                                          </p:spTgt>
                                        </p:tgtEl>
                                        <p:attrNameLst>
                                          <p:attrName>style.visibility</p:attrName>
                                        </p:attrNameLst>
                                      </p:cBhvr>
                                      <p:to>
                                        <p:strVal val="hidden"/>
                                      </p:to>
                                    </p:set>
                                  </p:childTnLst>
                                </p:cTn>
                              </p:par>
                              <p:par>
                                <p:cTn id="379" presetID="55" presetClass="exit" presetSubtype="0" fill="hold" grpId="0" nodeType="withEffect">
                                  <p:stCondLst>
                                    <p:cond delay="0"/>
                                  </p:stCondLst>
                                  <p:childTnLst>
                                    <p:anim calcmode="lin" valueType="num">
                                      <p:cBhvr>
                                        <p:cTn id="380" dur="1000"/>
                                        <p:tgtEl>
                                          <p:spTgt spid="396302">
                                            <p:txEl>
                                              <p:pRg st="6" end="6"/>
                                            </p:txEl>
                                          </p:spTgt>
                                        </p:tgtEl>
                                        <p:attrNameLst>
                                          <p:attrName>ppt_w</p:attrName>
                                        </p:attrNameLst>
                                      </p:cBhvr>
                                      <p:tavLst>
                                        <p:tav tm="0">
                                          <p:val>
                                            <p:strVal val="ppt_w"/>
                                          </p:val>
                                        </p:tav>
                                        <p:tav tm="100000">
                                          <p:val>
                                            <p:strVal val="ppt_w*0.70"/>
                                          </p:val>
                                        </p:tav>
                                      </p:tavLst>
                                    </p:anim>
                                    <p:anim calcmode="lin" valueType="num">
                                      <p:cBhvr>
                                        <p:cTn id="381" dur="1000"/>
                                        <p:tgtEl>
                                          <p:spTgt spid="396302">
                                            <p:txEl>
                                              <p:pRg st="6" end="6"/>
                                            </p:txEl>
                                          </p:spTgt>
                                        </p:tgtEl>
                                        <p:attrNameLst>
                                          <p:attrName>ppt_h</p:attrName>
                                        </p:attrNameLst>
                                      </p:cBhvr>
                                      <p:tavLst>
                                        <p:tav tm="0">
                                          <p:val>
                                            <p:strVal val="ppt_h"/>
                                          </p:val>
                                        </p:tav>
                                        <p:tav tm="100000">
                                          <p:val>
                                            <p:strVal val="ppt_h"/>
                                          </p:val>
                                        </p:tav>
                                      </p:tavLst>
                                    </p:anim>
                                    <p:animEffect transition="out" filter="fade">
                                      <p:cBhvr>
                                        <p:cTn id="382" dur="1000"/>
                                        <p:tgtEl>
                                          <p:spTgt spid="396302">
                                            <p:txEl>
                                              <p:pRg st="6" end="6"/>
                                            </p:txEl>
                                          </p:spTgt>
                                        </p:tgtEl>
                                      </p:cBhvr>
                                    </p:animEffect>
                                    <p:set>
                                      <p:cBhvr>
                                        <p:cTn id="383" dur="1" fill="hold">
                                          <p:stCondLst>
                                            <p:cond delay="999"/>
                                          </p:stCondLst>
                                        </p:cTn>
                                        <p:tgtEl>
                                          <p:spTgt spid="396302">
                                            <p:txEl>
                                              <p:pRg st="6" end="6"/>
                                            </p:txEl>
                                          </p:spTgt>
                                        </p:tgtEl>
                                        <p:attrNameLst>
                                          <p:attrName>style.visibility</p:attrName>
                                        </p:attrNameLst>
                                      </p:cBhvr>
                                      <p:to>
                                        <p:strVal val="hidden"/>
                                      </p:to>
                                    </p:set>
                                  </p:childTnLst>
                                </p:cTn>
                              </p:par>
                              <p:par>
                                <p:cTn id="384" presetID="55" presetClass="exit" presetSubtype="0" fill="hold" grpId="0" nodeType="withEffect">
                                  <p:stCondLst>
                                    <p:cond delay="0"/>
                                  </p:stCondLst>
                                  <p:childTnLst>
                                    <p:anim calcmode="lin" valueType="num">
                                      <p:cBhvr>
                                        <p:cTn id="385" dur="1000"/>
                                        <p:tgtEl>
                                          <p:spTgt spid="396302">
                                            <p:txEl>
                                              <p:pRg st="8" end="8"/>
                                            </p:txEl>
                                          </p:spTgt>
                                        </p:tgtEl>
                                        <p:attrNameLst>
                                          <p:attrName>ppt_w</p:attrName>
                                        </p:attrNameLst>
                                      </p:cBhvr>
                                      <p:tavLst>
                                        <p:tav tm="0">
                                          <p:val>
                                            <p:strVal val="ppt_w"/>
                                          </p:val>
                                        </p:tav>
                                        <p:tav tm="100000">
                                          <p:val>
                                            <p:strVal val="ppt_w*0.70"/>
                                          </p:val>
                                        </p:tav>
                                      </p:tavLst>
                                    </p:anim>
                                    <p:anim calcmode="lin" valueType="num">
                                      <p:cBhvr>
                                        <p:cTn id="386" dur="1000"/>
                                        <p:tgtEl>
                                          <p:spTgt spid="396302">
                                            <p:txEl>
                                              <p:pRg st="8" end="8"/>
                                            </p:txEl>
                                          </p:spTgt>
                                        </p:tgtEl>
                                        <p:attrNameLst>
                                          <p:attrName>ppt_h</p:attrName>
                                        </p:attrNameLst>
                                      </p:cBhvr>
                                      <p:tavLst>
                                        <p:tav tm="0">
                                          <p:val>
                                            <p:strVal val="ppt_h"/>
                                          </p:val>
                                        </p:tav>
                                        <p:tav tm="100000">
                                          <p:val>
                                            <p:strVal val="ppt_h"/>
                                          </p:val>
                                        </p:tav>
                                      </p:tavLst>
                                    </p:anim>
                                    <p:animEffect transition="out" filter="fade">
                                      <p:cBhvr>
                                        <p:cTn id="387" dur="1000"/>
                                        <p:tgtEl>
                                          <p:spTgt spid="396302">
                                            <p:txEl>
                                              <p:pRg st="8" end="8"/>
                                            </p:txEl>
                                          </p:spTgt>
                                        </p:tgtEl>
                                      </p:cBhvr>
                                    </p:animEffect>
                                    <p:set>
                                      <p:cBhvr>
                                        <p:cTn id="388" dur="1" fill="hold">
                                          <p:stCondLst>
                                            <p:cond delay="999"/>
                                          </p:stCondLst>
                                        </p:cTn>
                                        <p:tgtEl>
                                          <p:spTgt spid="396302">
                                            <p:txEl>
                                              <p:pRg st="8" end="8"/>
                                            </p:txEl>
                                          </p:spTgt>
                                        </p:tgtEl>
                                        <p:attrNameLst>
                                          <p:attrName>style.visibility</p:attrName>
                                        </p:attrNameLst>
                                      </p:cBhvr>
                                      <p:to>
                                        <p:strVal val="hidden"/>
                                      </p:to>
                                    </p:set>
                                  </p:childTnLst>
                                </p:cTn>
                              </p:par>
                              <p:par>
                                <p:cTn id="389" presetID="55" presetClass="exit" presetSubtype="0" fill="hold" grpId="0" nodeType="withEffect">
                                  <p:stCondLst>
                                    <p:cond delay="0"/>
                                  </p:stCondLst>
                                  <p:childTnLst>
                                    <p:anim calcmode="lin" valueType="num">
                                      <p:cBhvr>
                                        <p:cTn id="390" dur="1000"/>
                                        <p:tgtEl>
                                          <p:spTgt spid="396302">
                                            <p:txEl>
                                              <p:pRg st="10" end="10"/>
                                            </p:txEl>
                                          </p:spTgt>
                                        </p:tgtEl>
                                        <p:attrNameLst>
                                          <p:attrName>ppt_w</p:attrName>
                                        </p:attrNameLst>
                                      </p:cBhvr>
                                      <p:tavLst>
                                        <p:tav tm="0">
                                          <p:val>
                                            <p:strVal val="ppt_w"/>
                                          </p:val>
                                        </p:tav>
                                        <p:tav tm="100000">
                                          <p:val>
                                            <p:strVal val="ppt_w*0.70"/>
                                          </p:val>
                                        </p:tav>
                                      </p:tavLst>
                                    </p:anim>
                                    <p:anim calcmode="lin" valueType="num">
                                      <p:cBhvr>
                                        <p:cTn id="391" dur="1000"/>
                                        <p:tgtEl>
                                          <p:spTgt spid="396302">
                                            <p:txEl>
                                              <p:pRg st="10" end="10"/>
                                            </p:txEl>
                                          </p:spTgt>
                                        </p:tgtEl>
                                        <p:attrNameLst>
                                          <p:attrName>ppt_h</p:attrName>
                                        </p:attrNameLst>
                                      </p:cBhvr>
                                      <p:tavLst>
                                        <p:tav tm="0">
                                          <p:val>
                                            <p:strVal val="ppt_h"/>
                                          </p:val>
                                        </p:tav>
                                        <p:tav tm="100000">
                                          <p:val>
                                            <p:strVal val="ppt_h"/>
                                          </p:val>
                                        </p:tav>
                                      </p:tavLst>
                                    </p:anim>
                                    <p:animEffect transition="out" filter="fade">
                                      <p:cBhvr>
                                        <p:cTn id="392" dur="1000"/>
                                        <p:tgtEl>
                                          <p:spTgt spid="396302">
                                            <p:txEl>
                                              <p:pRg st="10" end="10"/>
                                            </p:txEl>
                                          </p:spTgt>
                                        </p:tgtEl>
                                      </p:cBhvr>
                                    </p:animEffect>
                                    <p:set>
                                      <p:cBhvr>
                                        <p:cTn id="393" dur="1" fill="hold">
                                          <p:stCondLst>
                                            <p:cond delay="999"/>
                                          </p:stCondLst>
                                        </p:cTn>
                                        <p:tgtEl>
                                          <p:spTgt spid="396302">
                                            <p:txEl>
                                              <p:pRg st="10" end="10"/>
                                            </p:txEl>
                                          </p:spTgt>
                                        </p:tgtEl>
                                        <p:attrNameLst>
                                          <p:attrName>style.visibility</p:attrName>
                                        </p:attrNameLst>
                                      </p:cBhvr>
                                      <p:to>
                                        <p:strVal val="hidden"/>
                                      </p:to>
                                    </p:set>
                                  </p:childTnLst>
                                </p:cTn>
                              </p:par>
                              <p:par>
                                <p:cTn id="394" presetID="55" presetClass="exit" presetSubtype="0" fill="hold" grpId="0" nodeType="withEffect">
                                  <p:stCondLst>
                                    <p:cond delay="0"/>
                                  </p:stCondLst>
                                  <p:childTnLst>
                                    <p:anim calcmode="lin" valueType="num">
                                      <p:cBhvr>
                                        <p:cTn id="395" dur="1000"/>
                                        <p:tgtEl>
                                          <p:spTgt spid="396302">
                                            <p:txEl>
                                              <p:pRg st="12" end="12"/>
                                            </p:txEl>
                                          </p:spTgt>
                                        </p:tgtEl>
                                        <p:attrNameLst>
                                          <p:attrName>ppt_w</p:attrName>
                                        </p:attrNameLst>
                                      </p:cBhvr>
                                      <p:tavLst>
                                        <p:tav tm="0">
                                          <p:val>
                                            <p:strVal val="ppt_w"/>
                                          </p:val>
                                        </p:tav>
                                        <p:tav tm="100000">
                                          <p:val>
                                            <p:strVal val="ppt_w*0.70"/>
                                          </p:val>
                                        </p:tav>
                                      </p:tavLst>
                                    </p:anim>
                                    <p:anim calcmode="lin" valueType="num">
                                      <p:cBhvr>
                                        <p:cTn id="396" dur="1000"/>
                                        <p:tgtEl>
                                          <p:spTgt spid="396302">
                                            <p:txEl>
                                              <p:pRg st="12" end="12"/>
                                            </p:txEl>
                                          </p:spTgt>
                                        </p:tgtEl>
                                        <p:attrNameLst>
                                          <p:attrName>ppt_h</p:attrName>
                                        </p:attrNameLst>
                                      </p:cBhvr>
                                      <p:tavLst>
                                        <p:tav tm="0">
                                          <p:val>
                                            <p:strVal val="ppt_h"/>
                                          </p:val>
                                        </p:tav>
                                        <p:tav tm="100000">
                                          <p:val>
                                            <p:strVal val="ppt_h"/>
                                          </p:val>
                                        </p:tav>
                                      </p:tavLst>
                                    </p:anim>
                                    <p:animEffect transition="out" filter="fade">
                                      <p:cBhvr>
                                        <p:cTn id="397" dur="1000"/>
                                        <p:tgtEl>
                                          <p:spTgt spid="396302">
                                            <p:txEl>
                                              <p:pRg st="12" end="12"/>
                                            </p:txEl>
                                          </p:spTgt>
                                        </p:tgtEl>
                                      </p:cBhvr>
                                    </p:animEffect>
                                    <p:set>
                                      <p:cBhvr>
                                        <p:cTn id="398" dur="1" fill="hold">
                                          <p:stCondLst>
                                            <p:cond delay="999"/>
                                          </p:stCondLst>
                                        </p:cTn>
                                        <p:tgtEl>
                                          <p:spTgt spid="396302">
                                            <p:txEl>
                                              <p:pRg st="12" end="12"/>
                                            </p:txEl>
                                          </p:spTgt>
                                        </p:tgtEl>
                                        <p:attrNameLst>
                                          <p:attrName>style.visibility</p:attrName>
                                        </p:attrNameLst>
                                      </p:cBhvr>
                                      <p:to>
                                        <p:strVal val="hidden"/>
                                      </p:to>
                                    </p:set>
                                  </p:childTnLst>
                                </p:cTn>
                              </p:par>
                              <p:par>
                                <p:cTn id="399" presetID="55" presetClass="exit" presetSubtype="0" fill="hold" grpId="0" nodeType="withEffect">
                                  <p:stCondLst>
                                    <p:cond delay="0"/>
                                  </p:stCondLst>
                                  <p:childTnLst>
                                    <p:anim calcmode="lin" valueType="num">
                                      <p:cBhvr>
                                        <p:cTn id="400" dur="1000"/>
                                        <p:tgtEl>
                                          <p:spTgt spid="396302">
                                            <p:txEl>
                                              <p:pRg st="14" end="14"/>
                                            </p:txEl>
                                          </p:spTgt>
                                        </p:tgtEl>
                                        <p:attrNameLst>
                                          <p:attrName>ppt_w</p:attrName>
                                        </p:attrNameLst>
                                      </p:cBhvr>
                                      <p:tavLst>
                                        <p:tav tm="0">
                                          <p:val>
                                            <p:strVal val="ppt_w"/>
                                          </p:val>
                                        </p:tav>
                                        <p:tav tm="100000">
                                          <p:val>
                                            <p:strVal val="ppt_w*0.70"/>
                                          </p:val>
                                        </p:tav>
                                      </p:tavLst>
                                    </p:anim>
                                    <p:anim calcmode="lin" valueType="num">
                                      <p:cBhvr>
                                        <p:cTn id="401" dur="1000"/>
                                        <p:tgtEl>
                                          <p:spTgt spid="396302">
                                            <p:txEl>
                                              <p:pRg st="14" end="14"/>
                                            </p:txEl>
                                          </p:spTgt>
                                        </p:tgtEl>
                                        <p:attrNameLst>
                                          <p:attrName>ppt_h</p:attrName>
                                        </p:attrNameLst>
                                      </p:cBhvr>
                                      <p:tavLst>
                                        <p:tav tm="0">
                                          <p:val>
                                            <p:strVal val="ppt_h"/>
                                          </p:val>
                                        </p:tav>
                                        <p:tav tm="100000">
                                          <p:val>
                                            <p:strVal val="ppt_h"/>
                                          </p:val>
                                        </p:tav>
                                      </p:tavLst>
                                    </p:anim>
                                    <p:animEffect transition="out" filter="fade">
                                      <p:cBhvr>
                                        <p:cTn id="402" dur="1000"/>
                                        <p:tgtEl>
                                          <p:spTgt spid="396302">
                                            <p:txEl>
                                              <p:pRg st="14" end="14"/>
                                            </p:txEl>
                                          </p:spTgt>
                                        </p:tgtEl>
                                      </p:cBhvr>
                                    </p:animEffect>
                                    <p:set>
                                      <p:cBhvr>
                                        <p:cTn id="403" dur="1" fill="hold">
                                          <p:stCondLst>
                                            <p:cond delay="999"/>
                                          </p:stCondLst>
                                        </p:cTn>
                                        <p:tgtEl>
                                          <p:spTgt spid="396302">
                                            <p:txEl>
                                              <p:pRg st="14" end="14"/>
                                            </p:txEl>
                                          </p:spTgt>
                                        </p:tgtEl>
                                        <p:attrNameLst>
                                          <p:attrName>style.visibility</p:attrName>
                                        </p:attrNameLst>
                                      </p:cBhvr>
                                      <p:to>
                                        <p:strVal val="hidden"/>
                                      </p:to>
                                    </p:set>
                                  </p:childTnLst>
                                </p:cTn>
                              </p:par>
                              <p:par>
                                <p:cTn id="404" presetID="55" presetClass="exit" presetSubtype="0" fill="hold" grpId="0" nodeType="withEffect">
                                  <p:stCondLst>
                                    <p:cond delay="0"/>
                                  </p:stCondLst>
                                  <p:childTnLst>
                                    <p:anim calcmode="lin" valueType="num">
                                      <p:cBhvr>
                                        <p:cTn id="405" dur="1000"/>
                                        <p:tgtEl>
                                          <p:spTgt spid="396302">
                                            <p:txEl>
                                              <p:pRg st="16" end="16"/>
                                            </p:txEl>
                                          </p:spTgt>
                                        </p:tgtEl>
                                        <p:attrNameLst>
                                          <p:attrName>ppt_w</p:attrName>
                                        </p:attrNameLst>
                                      </p:cBhvr>
                                      <p:tavLst>
                                        <p:tav tm="0">
                                          <p:val>
                                            <p:strVal val="ppt_w"/>
                                          </p:val>
                                        </p:tav>
                                        <p:tav tm="100000">
                                          <p:val>
                                            <p:strVal val="ppt_w*0.70"/>
                                          </p:val>
                                        </p:tav>
                                      </p:tavLst>
                                    </p:anim>
                                    <p:anim calcmode="lin" valueType="num">
                                      <p:cBhvr>
                                        <p:cTn id="406" dur="1000"/>
                                        <p:tgtEl>
                                          <p:spTgt spid="396302">
                                            <p:txEl>
                                              <p:pRg st="16" end="16"/>
                                            </p:txEl>
                                          </p:spTgt>
                                        </p:tgtEl>
                                        <p:attrNameLst>
                                          <p:attrName>ppt_h</p:attrName>
                                        </p:attrNameLst>
                                      </p:cBhvr>
                                      <p:tavLst>
                                        <p:tav tm="0">
                                          <p:val>
                                            <p:strVal val="ppt_h"/>
                                          </p:val>
                                        </p:tav>
                                        <p:tav tm="100000">
                                          <p:val>
                                            <p:strVal val="ppt_h"/>
                                          </p:val>
                                        </p:tav>
                                      </p:tavLst>
                                    </p:anim>
                                    <p:animEffect transition="out" filter="fade">
                                      <p:cBhvr>
                                        <p:cTn id="407" dur="1000"/>
                                        <p:tgtEl>
                                          <p:spTgt spid="396302">
                                            <p:txEl>
                                              <p:pRg st="16" end="16"/>
                                            </p:txEl>
                                          </p:spTgt>
                                        </p:tgtEl>
                                      </p:cBhvr>
                                    </p:animEffect>
                                    <p:set>
                                      <p:cBhvr>
                                        <p:cTn id="408" dur="1" fill="hold">
                                          <p:stCondLst>
                                            <p:cond delay="999"/>
                                          </p:stCondLst>
                                        </p:cTn>
                                        <p:tgtEl>
                                          <p:spTgt spid="396302">
                                            <p:txEl>
                                              <p:pRg st="16" end="16"/>
                                            </p:txEl>
                                          </p:spTgt>
                                        </p:tgtEl>
                                        <p:attrNameLst>
                                          <p:attrName>style.visibility</p:attrName>
                                        </p:attrNameLst>
                                      </p:cBhvr>
                                      <p:to>
                                        <p:strVal val="hidden"/>
                                      </p:to>
                                    </p:set>
                                  </p:childTnLst>
                                </p:cTn>
                              </p:par>
                              <p:par>
                                <p:cTn id="409" presetID="55" presetClass="exit" presetSubtype="0" fill="hold" grpId="0" nodeType="withEffect">
                                  <p:stCondLst>
                                    <p:cond delay="0"/>
                                  </p:stCondLst>
                                  <p:childTnLst>
                                    <p:anim calcmode="lin" valueType="num">
                                      <p:cBhvr>
                                        <p:cTn id="410" dur="1000"/>
                                        <p:tgtEl>
                                          <p:spTgt spid="396302">
                                            <p:txEl>
                                              <p:pRg st="18" end="18"/>
                                            </p:txEl>
                                          </p:spTgt>
                                        </p:tgtEl>
                                        <p:attrNameLst>
                                          <p:attrName>ppt_w</p:attrName>
                                        </p:attrNameLst>
                                      </p:cBhvr>
                                      <p:tavLst>
                                        <p:tav tm="0">
                                          <p:val>
                                            <p:strVal val="ppt_w"/>
                                          </p:val>
                                        </p:tav>
                                        <p:tav tm="100000">
                                          <p:val>
                                            <p:strVal val="ppt_w*0.70"/>
                                          </p:val>
                                        </p:tav>
                                      </p:tavLst>
                                    </p:anim>
                                    <p:anim calcmode="lin" valueType="num">
                                      <p:cBhvr>
                                        <p:cTn id="411" dur="1000"/>
                                        <p:tgtEl>
                                          <p:spTgt spid="396302">
                                            <p:txEl>
                                              <p:pRg st="18" end="18"/>
                                            </p:txEl>
                                          </p:spTgt>
                                        </p:tgtEl>
                                        <p:attrNameLst>
                                          <p:attrName>ppt_h</p:attrName>
                                        </p:attrNameLst>
                                      </p:cBhvr>
                                      <p:tavLst>
                                        <p:tav tm="0">
                                          <p:val>
                                            <p:strVal val="ppt_h"/>
                                          </p:val>
                                        </p:tav>
                                        <p:tav tm="100000">
                                          <p:val>
                                            <p:strVal val="ppt_h"/>
                                          </p:val>
                                        </p:tav>
                                      </p:tavLst>
                                    </p:anim>
                                    <p:animEffect transition="out" filter="fade">
                                      <p:cBhvr>
                                        <p:cTn id="412" dur="1000"/>
                                        <p:tgtEl>
                                          <p:spTgt spid="396302">
                                            <p:txEl>
                                              <p:pRg st="18" end="18"/>
                                            </p:txEl>
                                          </p:spTgt>
                                        </p:tgtEl>
                                      </p:cBhvr>
                                    </p:animEffect>
                                    <p:set>
                                      <p:cBhvr>
                                        <p:cTn id="413" dur="1" fill="hold">
                                          <p:stCondLst>
                                            <p:cond delay="999"/>
                                          </p:stCondLst>
                                        </p:cTn>
                                        <p:tgtEl>
                                          <p:spTgt spid="396302">
                                            <p:txEl>
                                              <p:pRg st="18" end="18"/>
                                            </p:txEl>
                                          </p:spTgt>
                                        </p:tgtEl>
                                        <p:attrNameLst>
                                          <p:attrName>style.visibility</p:attrName>
                                        </p:attrNameLst>
                                      </p:cBhvr>
                                      <p:to>
                                        <p:strVal val="hidden"/>
                                      </p:to>
                                    </p:set>
                                  </p:childTnLst>
                                </p:cTn>
                              </p:par>
                              <p:par>
                                <p:cTn id="414" presetID="55" presetClass="exit" presetSubtype="0" fill="hold" grpId="0" nodeType="withEffect">
                                  <p:stCondLst>
                                    <p:cond delay="0"/>
                                  </p:stCondLst>
                                  <p:childTnLst>
                                    <p:anim calcmode="lin" valueType="num">
                                      <p:cBhvr>
                                        <p:cTn id="415" dur="1000"/>
                                        <p:tgtEl>
                                          <p:spTgt spid="396302">
                                            <p:txEl>
                                              <p:pRg st="20" end="20"/>
                                            </p:txEl>
                                          </p:spTgt>
                                        </p:tgtEl>
                                        <p:attrNameLst>
                                          <p:attrName>ppt_w</p:attrName>
                                        </p:attrNameLst>
                                      </p:cBhvr>
                                      <p:tavLst>
                                        <p:tav tm="0">
                                          <p:val>
                                            <p:strVal val="ppt_w"/>
                                          </p:val>
                                        </p:tav>
                                        <p:tav tm="100000">
                                          <p:val>
                                            <p:strVal val="ppt_w*0.70"/>
                                          </p:val>
                                        </p:tav>
                                      </p:tavLst>
                                    </p:anim>
                                    <p:anim calcmode="lin" valueType="num">
                                      <p:cBhvr>
                                        <p:cTn id="416" dur="1000"/>
                                        <p:tgtEl>
                                          <p:spTgt spid="396302">
                                            <p:txEl>
                                              <p:pRg st="20" end="20"/>
                                            </p:txEl>
                                          </p:spTgt>
                                        </p:tgtEl>
                                        <p:attrNameLst>
                                          <p:attrName>ppt_h</p:attrName>
                                        </p:attrNameLst>
                                      </p:cBhvr>
                                      <p:tavLst>
                                        <p:tav tm="0">
                                          <p:val>
                                            <p:strVal val="ppt_h"/>
                                          </p:val>
                                        </p:tav>
                                        <p:tav tm="100000">
                                          <p:val>
                                            <p:strVal val="ppt_h"/>
                                          </p:val>
                                        </p:tav>
                                      </p:tavLst>
                                    </p:anim>
                                    <p:animEffect transition="out" filter="fade">
                                      <p:cBhvr>
                                        <p:cTn id="417" dur="1000"/>
                                        <p:tgtEl>
                                          <p:spTgt spid="396302">
                                            <p:txEl>
                                              <p:pRg st="20" end="20"/>
                                            </p:txEl>
                                          </p:spTgt>
                                        </p:tgtEl>
                                      </p:cBhvr>
                                    </p:animEffect>
                                    <p:set>
                                      <p:cBhvr>
                                        <p:cTn id="418" dur="1" fill="hold">
                                          <p:stCondLst>
                                            <p:cond delay="999"/>
                                          </p:stCondLst>
                                        </p:cTn>
                                        <p:tgtEl>
                                          <p:spTgt spid="396302">
                                            <p:txEl>
                                              <p:pRg st="20" end="20"/>
                                            </p:txEl>
                                          </p:spTgt>
                                        </p:tgtEl>
                                        <p:attrNameLst>
                                          <p:attrName>style.visibility</p:attrName>
                                        </p:attrNameLst>
                                      </p:cBhvr>
                                      <p:to>
                                        <p:strVal val="hidden"/>
                                      </p:to>
                                    </p:set>
                                  </p:childTnLst>
                                </p:cTn>
                              </p:par>
                            </p:childTnLst>
                          </p:cTn>
                        </p:par>
                      </p:childTnLst>
                    </p:cTn>
                  </p:par>
                  <p:par>
                    <p:cTn id="419" fill="hold">
                      <p:stCondLst>
                        <p:cond delay="indefinite"/>
                      </p:stCondLst>
                      <p:childTnLst>
                        <p:par>
                          <p:cTn id="420" fill="hold">
                            <p:stCondLst>
                              <p:cond delay="0"/>
                            </p:stCondLst>
                            <p:childTnLst>
                              <p:par>
                                <p:cTn id="421" presetID="2" presetClass="exit" presetSubtype="4" fill="hold" grpId="0" nodeType="clickEffect">
                                  <p:stCondLst>
                                    <p:cond delay="0"/>
                                  </p:stCondLst>
                                  <p:childTnLst>
                                    <p:anim calcmode="lin" valueType="num">
                                      <p:cBhvr additive="base">
                                        <p:cTn id="422" dur="500"/>
                                        <p:tgtEl>
                                          <p:spTgt spid="396295">
                                            <p:txEl>
                                              <p:pRg st="0" end="0"/>
                                            </p:txEl>
                                          </p:spTgt>
                                        </p:tgtEl>
                                        <p:attrNameLst>
                                          <p:attrName>ppt_x</p:attrName>
                                        </p:attrNameLst>
                                      </p:cBhvr>
                                      <p:tavLst>
                                        <p:tav tm="0">
                                          <p:val>
                                            <p:strVal val="ppt_x"/>
                                          </p:val>
                                        </p:tav>
                                        <p:tav tm="100000">
                                          <p:val>
                                            <p:strVal val="ppt_x"/>
                                          </p:val>
                                        </p:tav>
                                      </p:tavLst>
                                    </p:anim>
                                    <p:anim calcmode="lin" valueType="num">
                                      <p:cBhvr additive="base">
                                        <p:cTn id="423" dur="500"/>
                                        <p:tgtEl>
                                          <p:spTgt spid="396295">
                                            <p:txEl>
                                              <p:pRg st="0" end="0"/>
                                            </p:txEl>
                                          </p:spTgt>
                                        </p:tgtEl>
                                        <p:attrNameLst>
                                          <p:attrName>ppt_y</p:attrName>
                                        </p:attrNameLst>
                                      </p:cBhvr>
                                      <p:tavLst>
                                        <p:tav tm="0">
                                          <p:val>
                                            <p:strVal val="ppt_y"/>
                                          </p:val>
                                        </p:tav>
                                        <p:tav tm="100000">
                                          <p:val>
                                            <p:strVal val="1+ppt_h/2"/>
                                          </p:val>
                                        </p:tav>
                                      </p:tavLst>
                                    </p:anim>
                                    <p:set>
                                      <p:cBhvr>
                                        <p:cTn id="424" dur="1" fill="hold">
                                          <p:stCondLst>
                                            <p:cond delay="499"/>
                                          </p:stCondLst>
                                        </p:cTn>
                                        <p:tgtEl>
                                          <p:spTgt spid="396295">
                                            <p:txEl>
                                              <p:pRg st="0" end="0"/>
                                            </p:txEl>
                                          </p:spTgt>
                                        </p:tgtEl>
                                        <p:attrNameLst>
                                          <p:attrName>style.visibility</p:attrName>
                                        </p:attrNameLst>
                                      </p:cBhvr>
                                      <p:to>
                                        <p:strVal val="hidden"/>
                                      </p:to>
                                    </p:set>
                                  </p:childTnLst>
                                </p:cTn>
                              </p:par>
                              <p:par>
                                <p:cTn id="425" presetID="2" presetClass="exit" presetSubtype="4" fill="hold" grpId="0" nodeType="withEffect">
                                  <p:stCondLst>
                                    <p:cond delay="0"/>
                                  </p:stCondLst>
                                  <p:childTnLst>
                                    <p:anim calcmode="lin" valueType="num">
                                      <p:cBhvr additive="base">
                                        <p:cTn id="426" dur="500"/>
                                        <p:tgtEl>
                                          <p:spTgt spid="396295">
                                            <p:txEl>
                                              <p:pRg st="2" end="2"/>
                                            </p:txEl>
                                          </p:spTgt>
                                        </p:tgtEl>
                                        <p:attrNameLst>
                                          <p:attrName>ppt_x</p:attrName>
                                        </p:attrNameLst>
                                      </p:cBhvr>
                                      <p:tavLst>
                                        <p:tav tm="0">
                                          <p:val>
                                            <p:strVal val="ppt_x"/>
                                          </p:val>
                                        </p:tav>
                                        <p:tav tm="100000">
                                          <p:val>
                                            <p:strVal val="ppt_x"/>
                                          </p:val>
                                        </p:tav>
                                      </p:tavLst>
                                    </p:anim>
                                    <p:anim calcmode="lin" valueType="num">
                                      <p:cBhvr additive="base">
                                        <p:cTn id="427" dur="500"/>
                                        <p:tgtEl>
                                          <p:spTgt spid="396295">
                                            <p:txEl>
                                              <p:pRg st="2" end="2"/>
                                            </p:txEl>
                                          </p:spTgt>
                                        </p:tgtEl>
                                        <p:attrNameLst>
                                          <p:attrName>ppt_y</p:attrName>
                                        </p:attrNameLst>
                                      </p:cBhvr>
                                      <p:tavLst>
                                        <p:tav tm="0">
                                          <p:val>
                                            <p:strVal val="ppt_y"/>
                                          </p:val>
                                        </p:tav>
                                        <p:tav tm="100000">
                                          <p:val>
                                            <p:strVal val="1+ppt_h/2"/>
                                          </p:val>
                                        </p:tav>
                                      </p:tavLst>
                                    </p:anim>
                                    <p:set>
                                      <p:cBhvr>
                                        <p:cTn id="428" dur="1" fill="hold">
                                          <p:stCondLst>
                                            <p:cond delay="499"/>
                                          </p:stCondLst>
                                        </p:cTn>
                                        <p:tgtEl>
                                          <p:spTgt spid="396295">
                                            <p:txEl>
                                              <p:pRg st="2" end="2"/>
                                            </p:txEl>
                                          </p:spTgt>
                                        </p:tgtEl>
                                        <p:attrNameLst>
                                          <p:attrName>style.visibility</p:attrName>
                                        </p:attrNameLst>
                                      </p:cBhvr>
                                      <p:to>
                                        <p:strVal val="hidden"/>
                                      </p:to>
                                    </p:set>
                                  </p:childTnLst>
                                </p:cTn>
                              </p:par>
                              <p:par>
                                <p:cTn id="429" presetID="2" presetClass="exit" presetSubtype="4" fill="hold" grpId="0" nodeType="withEffect">
                                  <p:stCondLst>
                                    <p:cond delay="0"/>
                                  </p:stCondLst>
                                  <p:childTnLst>
                                    <p:anim calcmode="lin" valueType="num">
                                      <p:cBhvr additive="base">
                                        <p:cTn id="430" dur="500"/>
                                        <p:tgtEl>
                                          <p:spTgt spid="396295">
                                            <p:txEl>
                                              <p:pRg st="4" end="4"/>
                                            </p:txEl>
                                          </p:spTgt>
                                        </p:tgtEl>
                                        <p:attrNameLst>
                                          <p:attrName>ppt_x</p:attrName>
                                        </p:attrNameLst>
                                      </p:cBhvr>
                                      <p:tavLst>
                                        <p:tav tm="0">
                                          <p:val>
                                            <p:strVal val="ppt_x"/>
                                          </p:val>
                                        </p:tav>
                                        <p:tav tm="100000">
                                          <p:val>
                                            <p:strVal val="ppt_x"/>
                                          </p:val>
                                        </p:tav>
                                      </p:tavLst>
                                    </p:anim>
                                    <p:anim calcmode="lin" valueType="num">
                                      <p:cBhvr additive="base">
                                        <p:cTn id="431" dur="500"/>
                                        <p:tgtEl>
                                          <p:spTgt spid="396295">
                                            <p:txEl>
                                              <p:pRg st="4" end="4"/>
                                            </p:txEl>
                                          </p:spTgt>
                                        </p:tgtEl>
                                        <p:attrNameLst>
                                          <p:attrName>ppt_y</p:attrName>
                                        </p:attrNameLst>
                                      </p:cBhvr>
                                      <p:tavLst>
                                        <p:tav tm="0">
                                          <p:val>
                                            <p:strVal val="ppt_y"/>
                                          </p:val>
                                        </p:tav>
                                        <p:tav tm="100000">
                                          <p:val>
                                            <p:strVal val="1+ppt_h/2"/>
                                          </p:val>
                                        </p:tav>
                                      </p:tavLst>
                                    </p:anim>
                                    <p:set>
                                      <p:cBhvr>
                                        <p:cTn id="432" dur="1" fill="hold">
                                          <p:stCondLst>
                                            <p:cond delay="499"/>
                                          </p:stCondLst>
                                        </p:cTn>
                                        <p:tgtEl>
                                          <p:spTgt spid="396295">
                                            <p:txEl>
                                              <p:pRg st="4" end="4"/>
                                            </p:txEl>
                                          </p:spTgt>
                                        </p:tgtEl>
                                        <p:attrNameLst>
                                          <p:attrName>style.visibility</p:attrName>
                                        </p:attrNameLst>
                                      </p:cBhvr>
                                      <p:to>
                                        <p:strVal val="hidden"/>
                                      </p:to>
                                    </p:set>
                                  </p:childTnLst>
                                </p:cTn>
                              </p:par>
                              <p:par>
                                <p:cTn id="433" presetID="2" presetClass="exit" presetSubtype="4" fill="hold" grpId="0" nodeType="withEffect">
                                  <p:stCondLst>
                                    <p:cond delay="0"/>
                                  </p:stCondLst>
                                  <p:childTnLst>
                                    <p:anim calcmode="lin" valueType="num">
                                      <p:cBhvr additive="base">
                                        <p:cTn id="434" dur="500"/>
                                        <p:tgtEl>
                                          <p:spTgt spid="396295">
                                            <p:txEl>
                                              <p:pRg st="6" end="6"/>
                                            </p:txEl>
                                          </p:spTgt>
                                        </p:tgtEl>
                                        <p:attrNameLst>
                                          <p:attrName>ppt_x</p:attrName>
                                        </p:attrNameLst>
                                      </p:cBhvr>
                                      <p:tavLst>
                                        <p:tav tm="0">
                                          <p:val>
                                            <p:strVal val="ppt_x"/>
                                          </p:val>
                                        </p:tav>
                                        <p:tav tm="100000">
                                          <p:val>
                                            <p:strVal val="ppt_x"/>
                                          </p:val>
                                        </p:tav>
                                      </p:tavLst>
                                    </p:anim>
                                    <p:anim calcmode="lin" valueType="num">
                                      <p:cBhvr additive="base">
                                        <p:cTn id="435" dur="500"/>
                                        <p:tgtEl>
                                          <p:spTgt spid="396295">
                                            <p:txEl>
                                              <p:pRg st="6" end="6"/>
                                            </p:txEl>
                                          </p:spTgt>
                                        </p:tgtEl>
                                        <p:attrNameLst>
                                          <p:attrName>ppt_y</p:attrName>
                                        </p:attrNameLst>
                                      </p:cBhvr>
                                      <p:tavLst>
                                        <p:tav tm="0">
                                          <p:val>
                                            <p:strVal val="ppt_y"/>
                                          </p:val>
                                        </p:tav>
                                        <p:tav tm="100000">
                                          <p:val>
                                            <p:strVal val="1+ppt_h/2"/>
                                          </p:val>
                                        </p:tav>
                                      </p:tavLst>
                                    </p:anim>
                                    <p:set>
                                      <p:cBhvr>
                                        <p:cTn id="436" dur="1" fill="hold">
                                          <p:stCondLst>
                                            <p:cond delay="499"/>
                                          </p:stCondLst>
                                        </p:cTn>
                                        <p:tgtEl>
                                          <p:spTgt spid="396295">
                                            <p:txEl>
                                              <p:pRg st="6" end="6"/>
                                            </p:txEl>
                                          </p:spTgt>
                                        </p:tgtEl>
                                        <p:attrNameLst>
                                          <p:attrName>style.visibility</p:attrName>
                                        </p:attrNameLst>
                                      </p:cBhvr>
                                      <p:to>
                                        <p:strVal val="hidden"/>
                                      </p:to>
                                    </p:set>
                                  </p:childTnLst>
                                </p:cTn>
                              </p:par>
                              <p:par>
                                <p:cTn id="437" presetID="2" presetClass="exit" presetSubtype="4" fill="hold" grpId="0" nodeType="withEffect">
                                  <p:stCondLst>
                                    <p:cond delay="0"/>
                                  </p:stCondLst>
                                  <p:childTnLst>
                                    <p:anim calcmode="lin" valueType="num">
                                      <p:cBhvr additive="base">
                                        <p:cTn id="438" dur="500"/>
                                        <p:tgtEl>
                                          <p:spTgt spid="396295">
                                            <p:txEl>
                                              <p:pRg st="8" end="8"/>
                                            </p:txEl>
                                          </p:spTgt>
                                        </p:tgtEl>
                                        <p:attrNameLst>
                                          <p:attrName>ppt_x</p:attrName>
                                        </p:attrNameLst>
                                      </p:cBhvr>
                                      <p:tavLst>
                                        <p:tav tm="0">
                                          <p:val>
                                            <p:strVal val="ppt_x"/>
                                          </p:val>
                                        </p:tav>
                                        <p:tav tm="100000">
                                          <p:val>
                                            <p:strVal val="ppt_x"/>
                                          </p:val>
                                        </p:tav>
                                      </p:tavLst>
                                    </p:anim>
                                    <p:anim calcmode="lin" valueType="num">
                                      <p:cBhvr additive="base">
                                        <p:cTn id="439" dur="500"/>
                                        <p:tgtEl>
                                          <p:spTgt spid="396295">
                                            <p:txEl>
                                              <p:pRg st="8" end="8"/>
                                            </p:txEl>
                                          </p:spTgt>
                                        </p:tgtEl>
                                        <p:attrNameLst>
                                          <p:attrName>ppt_y</p:attrName>
                                        </p:attrNameLst>
                                      </p:cBhvr>
                                      <p:tavLst>
                                        <p:tav tm="0">
                                          <p:val>
                                            <p:strVal val="ppt_y"/>
                                          </p:val>
                                        </p:tav>
                                        <p:tav tm="100000">
                                          <p:val>
                                            <p:strVal val="1+ppt_h/2"/>
                                          </p:val>
                                        </p:tav>
                                      </p:tavLst>
                                    </p:anim>
                                    <p:set>
                                      <p:cBhvr>
                                        <p:cTn id="440" dur="1" fill="hold">
                                          <p:stCondLst>
                                            <p:cond delay="499"/>
                                          </p:stCondLst>
                                        </p:cTn>
                                        <p:tgtEl>
                                          <p:spTgt spid="396295">
                                            <p:txEl>
                                              <p:pRg st="8" end="8"/>
                                            </p:txEl>
                                          </p:spTgt>
                                        </p:tgtEl>
                                        <p:attrNameLst>
                                          <p:attrName>style.visibility</p:attrName>
                                        </p:attrNameLst>
                                      </p:cBhvr>
                                      <p:to>
                                        <p:strVal val="hidden"/>
                                      </p:to>
                                    </p:set>
                                  </p:childTnLst>
                                </p:cTn>
                              </p:par>
                              <p:par>
                                <p:cTn id="441" presetID="2" presetClass="exit" presetSubtype="4" fill="hold" grpId="0" nodeType="withEffect">
                                  <p:stCondLst>
                                    <p:cond delay="0"/>
                                  </p:stCondLst>
                                  <p:childTnLst>
                                    <p:anim calcmode="lin" valueType="num">
                                      <p:cBhvr additive="base">
                                        <p:cTn id="442" dur="500"/>
                                        <p:tgtEl>
                                          <p:spTgt spid="396295">
                                            <p:txEl>
                                              <p:pRg st="10" end="10"/>
                                            </p:txEl>
                                          </p:spTgt>
                                        </p:tgtEl>
                                        <p:attrNameLst>
                                          <p:attrName>ppt_x</p:attrName>
                                        </p:attrNameLst>
                                      </p:cBhvr>
                                      <p:tavLst>
                                        <p:tav tm="0">
                                          <p:val>
                                            <p:strVal val="ppt_x"/>
                                          </p:val>
                                        </p:tav>
                                        <p:tav tm="100000">
                                          <p:val>
                                            <p:strVal val="ppt_x"/>
                                          </p:val>
                                        </p:tav>
                                      </p:tavLst>
                                    </p:anim>
                                    <p:anim calcmode="lin" valueType="num">
                                      <p:cBhvr additive="base">
                                        <p:cTn id="443" dur="500"/>
                                        <p:tgtEl>
                                          <p:spTgt spid="396295">
                                            <p:txEl>
                                              <p:pRg st="10" end="10"/>
                                            </p:txEl>
                                          </p:spTgt>
                                        </p:tgtEl>
                                        <p:attrNameLst>
                                          <p:attrName>ppt_y</p:attrName>
                                        </p:attrNameLst>
                                      </p:cBhvr>
                                      <p:tavLst>
                                        <p:tav tm="0">
                                          <p:val>
                                            <p:strVal val="ppt_y"/>
                                          </p:val>
                                        </p:tav>
                                        <p:tav tm="100000">
                                          <p:val>
                                            <p:strVal val="1+ppt_h/2"/>
                                          </p:val>
                                        </p:tav>
                                      </p:tavLst>
                                    </p:anim>
                                    <p:set>
                                      <p:cBhvr>
                                        <p:cTn id="444" dur="1" fill="hold">
                                          <p:stCondLst>
                                            <p:cond delay="499"/>
                                          </p:stCondLst>
                                        </p:cTn>
                                        <p:tgtEl>
                                          <p:spTgt spid="396295">
                                            <p:txEl>
                                              <p:pRg st="10" end="10"/>
                                            </p:txEl>
                                          </p:spTgt>
                                        </p:tgtEl>
                                        <p:attrNameLst>
                                          <p:attrName>style.visibility</p:attrName>
                                        </p:attrNameLst>
                                      </p:cBhvr>
                                      <p:to>
                                        <p:strVal val="hidden"/>
                                      </p:to>
                                    </p:set>
                                  </p:childTnLst>
                                </p:cTn>
                              </p:par>
                              <p:par>
                                <p:cTn id="445" presetID="2" presetClass="exit" presetSubtype="4" fill="hold" grpId="0" nodeType="withEffect">
                                  <p:stCondLst>
                                    <p:cond delay="0"/>
                                  </p:stCondLst>
                                  <p:childTnLst>
                                    <p:anim calcmode="lin" valueType="num">
                                      <p:cBhvr additive="base">
                                        <p:cTn id="446" dur="500"/>
                                        <p:tgtEl>
                                          <p:spTgt spid="396295">
                                            <p:txEl>
                                              <p:pRg st="12" end="12"/>
                                            </p:txEl>
                                          </p:spTgt>
                                        </p:tgtEl>
                                        <p:attrNameLst>
                                          <p:attrName>ppt_x</p:attrName>
                                        </p:attrNameLst>
                                      </p:cBhvr>
                                      <p:tavLst>
                                        <p:tav tm="0">
                                          <p:val>
                                            <p:strVal val="ppt_x"/>
                                          </p:val>
                                        </p:tav>
                                        <p:tav tm="100000">
                                          <p:val>
                                            <p:strVal val="ppt_x"/>
                                          </p:val>
                                        </p:tav>
                                      </p:tavLst>
                                    </p:anim>
                                    <p:anim calcmode="lin" valueType="num">
                                      <p:cBhvr additive="base">
                                        <p:cTn id="447" dur="500"/>
                                        <p:tgtEl>
                                          <p:spTgt spid="396295">
                                            <p:txEl>
                                              <p:pRg st="12" end="12"/>
                                            </p:txEl>
                                          </p:spTgt>
                                        </p:tgtEl>
                                        <p:attrNameLst>
                                          <p:attrName>ppt_y</p:attrName>
                                        </p:attrNameLst>
                                      </p:cBhvr>
                                      <p:tavLst>
                                        <p:tav tm="0">
                                          <p:val>
                                            <p:strVal val="ppt_y"/>
                                          </p:val>
                                        </p:tav>
                                        <p:tav tm="100000">
                                          <p:val>
                                            <p:strVal val="1+ppt_h/2"/>
                                          </p:val>
                                        </p:tav>
                                      </p:tavLst>
                                    </p:anim>
                                    <p:set>
                                      <p:cBhvr>
                                        <p:cTn id="448" dur="1" fill="hold">
                                          <p:stCondLst>
                                            <p:cond delay="499"/>
                                          </p:stCondLst>
                                        </p:cTn>
                                        <p:tgtEl>
                                          <p:spTgt spid="396295">
                                            <p:txEl>
                                              <p:pRg st="12" end="12"/>
                                            </p:txEl>
                                          </p:spTgt>
                                        </p:tgtEl>
                                        <p:attrNameLst>
                                          <p:attrName>style.visibility</p:attrName>
                                        </p:attrNameLst>
                                      </p:cBhvr>
                                      <p:to>
                                        <p:strVal val="hidden"/>
                                      </p:to>
                                    </p:set>
                                  </p:childTnLst>
                                </p:cTn>
                              </p:par>
                              <p:par>
                                <p:cTn id="449" presetID="2" presetClass="exit" presetSubtype="4" fill="hold" grpId="0" nodeType="withEffect">
                                  <p:stCondLst>
                                    <p:cond delay="0"/>
                                  </p:stCondLst>
                                  <p:childTnLst>
                                    <p:anim calcmode="lin" valueType="num">
                                      <p:cBhvr additive="base">
                                        <p:cTn id="450" dur="500"/>
                                        <p:tgtEl>
                                          <p:spTgt spid="396295">
                                            <p:txEl>
                                              <p:pRg st="14" end="14"/>
                                            </p:txEl>
                                          </p:spTgt>
                                        </p:tgtEl>
                                        <p:attrNameLst>
                                          <p:attrName>ppt_x</p:attrName>
                                        </p:attrNameLst>
                                      </p:cBhvr>
                                      <p:tavLst>
                                        <p:tav tm="0">
                                          <p:val>
                                            <p:strVal val="ppt_x"/>
                                          </p:val>
                                        </p:tav>
                                        <p:tav tm="100000">
                                          <p:val>
                                            <p:strVal val="ppt_x"/>
                                          </p:val>
                                        </p:tav>
                                      </p:tavLst>
                                    </p:anim>
                                    <p:anim calcmode="lin" valueType="num">
                                      <p:cBhvr additive="base">
                                        <p:cTn id="451" dur="500"/>
                                        <p:tgtEl>
                                          <p:spTgt spid="396295">
                                            <p:txEl>
                                              <p:pRg st="14" end="14"/>
                                            </p:txEl>
                                          </p:spTgt>
                                        </p:tgtEl>
                                        <p:attrNameLst>
                                          <p:attrName>ppt_y</p:attrName>
                                        </p:attrNameLst>
                                      </p:cBhvr>
                                      <p:tavLst>
                                        <p:tav tm="0">
                                          <p:val>
                                            <p:strVal val="ppt_y"/>
                                          </p:val>
                                        </p:tav>
                                        <p:tav tm="100000">
                                          <p:val>
                                            <p:strVal val="1+ppt_h/2"/>
                                          </p:val>
                                        </p:tav>
                                      </p:tavLst>
                                    </p:anim>
                                    <p:set>
                                      <p:cBhvr>
                                        <p:cTn id="452" dur="1" fill="hold">
                                          <p:stCondLst>
                                            <p:cond delay="499"/>
                                          </p:stCondLst>
                                        </p:cTn>
                                        <p:tgtEl>
                                          <p:spTgt spid="396295">
                                            <p:txEl>
                                              <p:pRg st="14" end="14"/>
                                            </p:txEl>
                                          </p:spTgt>
                                        </p:tgtEl>
                                        <p:attrNameLst>
                                          <p:attrName>style.visibility</p:attrName>
                                        </p:attrNameLst>
                                      </p:cBhvr>
                                      <p:to>
                                        <p:strVal val="hidden"/>
                                      </p:to>
                                    </p:set>
                                  </p:childTnLst>
                                </p:cTn>
                              </p:par>
                              <p:par>
                                <p:cTn id="453" presetID="2" presetClass="exit" presetSubtype="4" fill="hold" grpId="0" nodeType="withEffect">
                                  <p:stCondLst>
                                    <p:cond delay="0"/>
                                  </p:stCondLst>
                                  <p:childTnLst>
                                    <p:anim calcmode="lin" valueType="num">
                                      <p:cBhvr additive="base">
                                        <p:cTn id="454" dur="500"/>
                                        <p:tgtEl>
                                          <p:spTgt spid="396295">
                                            <p:txEl>
                                              <p:pRg st="16" end="16"/>
                                            </p:txEl>
                                          </p:spTgt>
                                        </p:tgtEl>
                                        <p:attrNameLst>
                                          <p:attrName>ppt_x</p:attrName>
                                        </p:attrNameLst>
                                      </p:cBhvr>
                                      <p:tavLst>
                                        <p:tav tm="0">
                                          <p:val>
                                            <p:strVal val="ppt_x"/>
                                          </p:val>
                                        </p:tav>
                                        <p:tav tm="100000">
                                          <p:val>
                                            <p:strVal val="ppt_x"/>
                                          </p:val>
                                        </p:tav>
                                      </p:tavLst>
                                    </p:anim>
                                    <p:anim calcmode="lin" valueType="num">
                                      <p:cBhvr additive="base">
                                        <p:cTn id="455" dur="500"/>
                                        <p:tgtEl>
                                          <p:spTgt spid="396295">
                                            <p:txEl>
                                              <p:pRg st="16" end="16"/>
                                            </p:txEl>
                                          </p:spTgt>
                                        </p:tgtEl>
                                        <p:attrNameLst>
                                          <p:attrName>ppt_y</p:attrName>
                                        </p:attrNameLst>
                                      </p:cBhvr>
                                      <p:tavLst>
                                        <p:tav tm="0">
                                          <p:val>
                                            <p:strVal val="ppt_y"/>
                                          </p:val>
                                        </p:tav>
                                        <p:tav tm="100000">
                                          <p:val>
                                            <p:strVal val="1+ppt_h/2"/>
                                          </p:val>
                                        </p:tav>
                                      </p:tavLst>
                                    </p:anim>
                                    <p:set>
                                      <p:cBhvr>
                                        <p:cTn id="456" dur="1" fill="hold">
                                          <p:stCondLst>
                                            <p:cond delay="499"/>
                                          </p:stCondLst>
                                        </p:cTn>
                                        <p:tgtEl>
                                          <p:spTgt spid="396295">
                                            <p:txEl>
                                              <p:pRg st="16" end="16"/>
                                            </p:txEl>
                                          </p:spTgt>
                                        </p:tgtEl>
                                        <p:attrNameLst>
                                          <p:attrName>style.visibility</p:attrName>
                                        </p:attrNameLst>
                                      </p:cBhvr>
                                      <p:to>
                                        <p:strVal val="hidden"/>
                                      </p:to>
                                    </p:set>
                                  </p:childTnLst>
                                </p:cTn>
                              </p:par>
                              <p:par>
                                <p:cTn id="457" presetID="2" presetClass="exit" presetSubtype="4" fill="hold" grpId="0" nodeType="withEffect">
                                  <p:stCondLst>
                                    <p:cond delay="0"/>
                                  </p:stCondLst>
                                  <p:childTnLst>
                                    <p:anim calcmode="lin" valueType="num">
                                      <p:cBhvr additive="base">
                                        <p:cTn id="458" dur="500"/>
                                        <p:tgtEl>
                                          <p:spTgt spid="396295">
                                            <p:txEl>
                                              <p:pRg st="18" end="18"/>
                                            </p:txEl>
                                          </p:spTgt>
                                        </p:tgtEl>
                                        <p:attrNameLst>
                                          <p:attrName>ppt_x</p:attrName>
                                        </p:attrNameLst>
                                      </p:cBhvr>
                                      <p:tavLst>
                                        <p:tav tm="0">
                                          <p:val>
                                            <p:strVal val="ppt_x"/>
                                          </p:val>
                                        </p:tav>
                                        <p:tav tm="100000">
                                          <p:val>
                                            <p:strVal val="ppt_x"/>
                                          </p:val>
                                        </p:tav>
                                      </p:tavLst>
                                    </p:anim>
                                    <p:anim calcmode="lin" valueType="num">
                                      <p:cBhvr additive="base">
                                        <p:cTn id="459" dur="500"/>
                                        <p:tgtEl>
                                          <p:spTgt spid="396295">
                                            <p:txEl>
                                              <p:pRg st="18" end="18"/>
                                            </p:txEl>
                                          </p:spTgt>
                                        </p:tgtEl>
                                        <p:attrNameLst>
                                          <p:attrName>ppt_y</p:attrName>
                                        </p:attrNameLst>
                                      </p:cBhvr>
                                      <p:tavLst>
                                        <p:tav tm="0">
                                          <p:val>
                                            <p:strVal val="ppt_y"/>
                                          </p:val>
                                        </p:tav>
                                        <p:tav tm="100000">
                                          <p:val>
                                            <p:strVal val="1+ppt_h/2"/>
                                          </p:val>
                                        </p:tav>
                                      </p:tavLst>
                                    </p:anim>
                                    <p:set>
                                      <p:cBhvr>
                                        <p:cTn id="460" dur="1" fill="hold">
                                          <p:stCondLst>
                                            <p:cond delay="499"/>
                                          </p:stCondLst>
                                        </p:cTn>
                                        <p:tgtEl>
                                          <p:spTgt spid="396295">
                                            <p:txEl>
                                              <p:pRg st="18" end="18"/>
                                            </p:txEl>
                                          </p:spTgt>
                                        </p:tgtEl>
                                        <p:attrNameLst>
                                          <p:attrName>style.visibility</p:attrName>
                                        </p:attrNameLst>
                                      </p:cBhvr>
                                      <p:to>
                                        <p:strVal val="hidden"/>
                                      </p:to>
                                    </p:set>
                                  </p:childTnLst>
                                </p:cTn>
                              </p:par>
                              <p:par>
                                <p:cTn id="461" presetID="2" presetClass="exit" presetSubtype="4" fill="hold" grpId="0" nodeType="withEffect">
                                  <p:stCondLst>
                                    <p:cond delay="0"/>
                                  </p:stCondLst>
                                  <p:childTnLst>
                                    <p:anim calcmode="lin" valueType="num">
                                      <p:cBhvr additive="base">
                                        <p:cTn id="462" dur="500"/>
                                        <p:tgtEl>
                                          <p:spTgt spid="396295">
                                            <p:txEl>
                                              <p:pRg st="20" end="20"/>
                                            </p:txEl>
                                          </p:spTgt>
                                        </p:tgtEl>
                                        <p:attrNameLst>
                                          <p:attrName>ppt_x</p:attrName>
                                        </p:attrNameLst>
                                      </p:cBhvr>
                                      <p:tavLst>
                                        <p:tav tm="0">
                                          <p:val>
                                            <p:strVal val="ppt_x"/>
                                          </p:val>
                                        </p:tav>
                                        <p:tav tm="100000">
                                          <p:val>
                                            <p:strVal val="ppt_x"/>
                                          </p:val>
                                        </p:tav>
                                      </p:tavLst>
                                    </p:anim>
                                    <p:anim calcmode="lin" valueType="num">
                                      <p:cBhvr additive="base">
                                        <p:cTn id="463" dur="500"/>
                                        <p:tgtEl>
                                          <p:spTgt spid="396295">
                                            <p:txEl>
                                              <p:pRg st="20" end="20"/>
                                            </p:txEl>
                                          </p:spTgt>
                                        </p:tgtEl>
                                        <p:attrNameLst>
                                          <p:attrName>ppt_y</p:attrName>
                                        </p:attrNameLst>
                                      </p:cBhvr>
                                      <p:tavLst>
                                        <p:tav tm="0">
                                          <p:val>
                                            <p:strVal val="ppt_y"/>
                                          </p:val>
                                        </p:tav>
                                        <p:tav tm="100000">
                                          <p:val>
                                            <p:strVal val="1+ppt_h/2"/>
                                          </p:val>
                                        </p:tav>
                                      </p:tavLst>
                                    </p:anim>
                                    <p:set>
                                      <p:cBhvr>
                                        <p:cTn id="464" dur="1" fill="hold">
                                          <p:stCondLst>
                                            <p:cond delay="499"/>
                                          </p:stCondLst>
                                        </p:cTn>
                                        <p:tgtEl>
                                          <p:spTgt spid="396295">
                                            <p:txEl>
                                              <p:pRg st="20" end="20"/>
                                            </p:txEl>
                                          </p:spTgt>
                                        </p:tgtEl>
                                        <p:attrNameLst>
                                          <p:attrName>style.visibility</p:attrName>
                                        </p:attrNameLst>
                                      </p:cBhvr>
                                      <p:to>
                                        <p:strVal val="hidden"/>
                                      </p:to>
                                    </p:set>
                                  </p:childTnLst>
                                </p:cTn>
                              </p:par>
                            </p:childTnLst>
                          </p:cTn>
                        </p:par>
                        <p:par>
                          <p:cTn id="465" fill="hold">
                            <p:stCondLst>
                              <p:cond delay="500"/>
                            </p:stCondLst>
                            <p:childTnLst>
                              <p:par>
                                <p:cTn id="466" presetID="2" presetClass="exit" presetSubtype="3" fill="hold" grpId="0" nodeType="afterEffect">
                                  <p:stCondLst>
                                    <p:cond delay="0"/>
                                  </p:stCondLst>
                                  <p:childTnLst>
                                    <p:anim calcmode="lin" valueType="num">
                                      <p:cBhvr additive="base">
                                        <p:cTn id="467" dur="500"/>
                                        <p:tgtEl>
                                          <p:spTgt spid="396297">
                                            <p:txEl>
                                              <p:pRg st="0" end="0"/>
                                            </p:txEl>
                                          </p:spTgt>
                                        </p:tgtEl>
                                        <p:attrNameLst>
                                          <p:attrName>ppt_x</p:attrName>
                                        </p:attrNameLst>
                                      </p:cBhvr>
                                      <p:tavLst>
                                        <p:tav tm="0">
                                          <p:val>
                                            <p:strVal val="ppt_x"/>
                                          </p:val>
                                        </p:tav>
                                        <p:tav tm="100000">
                                          <p:val>
                                            <p:strVal val="1+ppt_w/2"/>
                                          </p:val>
                                        </p:tav>
                                      </p:tavLst>
                                    </p:anim>
                                    <p:anim calcmode="lin" valueType="num">
                                      <p:cBhvr additive="base">
                                        <p:cTn id="468" dur="500"/>
                                        <p:tgtEl>
                                          <p:spTgt spid="396297">
                                            <p:txEl>
                                              <p:pRg st="0" end="0"/>
                                            </p:txEl>
                                          </p:spTgt>
                                        </p:tgtEl>
                                        <p:attrNameLst>
                                          <p:attrName>ppt_y</p:attrName>
                                        </p:attrNameLst>
                                      </p:cBhvr>
                                      <p:tavLst>
                                        <p:tav tm="0">
                                          <p:val>
                                            <p:strVal val="ppt_y"/>
                                          </p:val>
                                        </p:tav>
                                        <p:tav tm="100000">
                                          <p:val>
                                            <p:strVal val="0-ppt_h/2"/>
                                          </p:val>
                                        </p:tav>
                                      </p:tavLst>
                                    </p:anim>
                                    <p:set>
                                      <p:cBhvr>
                                        <p:cTn id="469" dur="1" fill="hold">
                                          <p:stCondLst>
                                            <p:cond delay="499"/>
                                          </p:stCondLst>
                                        </p:cTn>
                                        <p:tgtEl>
                                          <p:spTgt spid="396297">
                                            <p:txEl>
                                              <p:pRg st="0" end="0"/>
                                            </p:txEl>
                                          </p:spTgt>
                                        </p:tgtEl>
                                        <p:attrNameLst>
                                          <p:attrName>style.visibility</p:attrName>
                                        </p:attrNameLst>
                                      </p:cBhvr>
                                      <p:to>
                                        <p:strVal val="hidden"/>
                                      </p:to>
                                    </p:set>
                                  </p:childTnLst>
                                </p:cTn>
                              </p:par>
                            </p:childTnLst>
                          </p:cTn>
                        </p:par>
                        <p:par>
                          <p:cTn id="470" fill="hold">
                            <p:stCondLst>
                              <p:cond delay="1000"/>
                            </p:stCondLst>
                            <p:childTnLst>
                              <p:par>
                                <p:cTn id="471" presetID="2" presetClass="exit" presetSubtype="3" fill="hold" grpId="0" nodeType="afterEffect">
                                  <p:stCondLst>
                                    <p:cond delay="0"/>
                                  </p:stCondLst>
                                  <p:childTnLst>
                                    <p:anim calcmode="lin" valueType="num">
                                      <p:cBhvr additive="base">
                                        <p:cTn id="472" dur="500"/>
                                        <p:tgtEl>
                                          <p:spTgt spid="396297">
                                            <p:txEl>
                                              <p:pRg st="2" end="2"/>
                                            </p:txEl>
                                          </p:spTgt>
                                        </p:tgtEl>
                                        <p:attrNameLst>
                                          <p:attrName>ppt_x</p:attrName>
                                        </p:attrNameLst>
                                      </p:cBhvr>
                                      <p:tavLst>
                                        <p:tav tm="0">
                                          <p:val>
                                            <p:strVal val="ppt_x"/>
                                          </p:val>
                                        </p:tav>
                                        <p:tav tm="100000">
                                          <p:val>
                                            <p:strVal val="1+ppt_w/2"/>
                                          </p:val>
                                        </p:tav>
                                      </p:tavLst>
                                    </p:anim>
                                    <p:anim calcmode="lin" valueType="num">
                                      <p:cBhvr additive="base">
                                        <p:cTn id="473" dur="500"/>
                                        <p:tgtEl>
                                          <p:spTgt spid="396297">
                                            <p:txEl>
                                              <p:pRg st="2" end="2"/>
                                            </p:txEl>
                                          </p:spTgt>
                                        </p:tgtEl>
                                        <p:attrNameLst>
                                          <p:attrName>ppt_y</p:attrName>
                                        </p:attrNameLst>
                                      </p:cBhvr>
                                      <p:tavLst>
                                        <p:tav tm="0">
                                          <p:val>
                                            <p:strVal val="ppt_y"/>
                                          </p:val>
                                        </p:tav>
                                        <p:tav tm="100000">
                                          <p:val>
                                            <p:strVal val="0-ppt_h/2"/>
                                          </p:val>
                                        </p:tav>
                                      </p:tavLst>
                                    </p:anim>
                                    <p:set>
                                      <p:cBhvr>
                                        <p:cTn id="474" dur="1" fill="hold">
                                          <p:stCondLst>
                                            <p:cond delay="499"/>
                                          </p:stCondLst>
                                        </p:cTn>
                                        <p:tgtEl>
                                          <p:spTgt spid="396297">
                                            <p:txEl>
                                              <p:pRg st="2" end="2"/>
                                            </p:txEl>
                                          </p:spTgt>
                                        </p:tgtEl>
                                        <p:attrNameLst>
                                          <p:attrName>style.visibility</p:attrName>
                                        </p:attrNameLst>
                                      </p:cBhvr>
                                      <p:to>
                                        <p:strVal val="hidden"/>
                                      </p:to>
                                    </p:set>
                                  </p:childTnLst>
                                </p:cTn>
                              </p:par>
                            </p:childTnLst>
                          </p:cTn>
                        </p:par>
                        <p:par>
                          <p:cTn id="475" fill="hold">
                            <p:stCondLst>
                              <p:cond delay="1500"/>
                            </p:stCondLst>
                            <p:childTnLst>
                              <p:par>
                                <p:cTn id="476" presetID="2" presetClass="exit" presetSubtype="3" fill="hold" grpId="0" nodeType="afterEffect">
                                  <p:stCondLst>
                                    <p:cond delay="0"/>
                                  </p:stCondLst>
                                  <p:childTnLst>
                                    <p:anim calcmode="lin" valueType="num">
                                      <p:cBhvr additive="base">
                                        <p:cTn id="477" dur="500"/>
                                        <p:tgtEl>
                                          <p:spTgt spid="396297">
                                            <p:txEl>
                                              <p:pRg st="4" end="4"/>
                                            </p:txEl>
                                          </p:spTgt>
                                        </p:tgtEl>
                                        <p:attrNameLst>
                                          <p:attrName>ppt_x</p:attrName>
                                        </p:attrNameLst>
                                      </p:cBhvr>
                                      <p:tavLst>
                                        <p:tav tm="0">
                                          <p:val>
                                            <p:strVal val="ppt_x"/>
                                          </p:val>
                                        </p:tav>
                                        <p:tav tm="100000">
                                          <p:val>
                                            <p:strVal val="1+ppt_w/2"/>
                                          </p:val>
                                        </p:tav>
                                      </p:tavLst>
                                    </p:anim>
                                    <p:anim calcmode="lin" valueType="num">
                                      <p:cBhvr additive="base">
                                        <p:cTn id="478" dur="500"/>
                                        <p:tgtEl>
                                          <p:spTgt spid="396297">
                                            <p:txEl>
                                              <p:pRg st="4" end="4"/>
                                            </p:txEl>
                                          </p:spTgt>
                                        </p:tgtEl>
                                        <p:attrNameLst>
                                          <p:attrName>ppt_y</p:attrName>
                                        </p:attrNameLst>
                                      </p:cBhvr>
                                      <p:tavLst>
                                        <p:tav tm="0">
                                          <p:val>
                                            <p:strVal val="ppt_y"/>
                                          </p:val>
                                        </p:tav>
                                        <p:tav tm="100000">
                                          <p:val>
                                            <p:strVal val="0-ppt_h/2"/>
                                          </p:val>
                                        </p:tav>
                                      </p:tavLst>
                                    </p:anim>
                                    <p:set>
                                      <p:cBhvr>
                                        <p:cTn id="479" dur="1" fill="hold">
                                          <p:stCondLst>
                                            <p:cond delay="499"/>
                                          </p:stCondLst>
                                        </p:cTn>
                                        <p:tgtEl>
                                          <p:spTgt spid="396297">
                                            <p:txEl>
                                              <p:pRg st="4" end="4"/>
                                            </p:txEl>
                                          </p:spTgt>
                                        </p:tgtEl>
                                        <p:attrNameLst>
                                          <p:attrName>style.visibility</p:attrName>
                                        </p:attrNameLst>
                                      </p:cBhvr>
                                      <p:to>
                                        <p:strVal val="hidden"/>
                                      </p:to>
                                    </p:set>
                                  </p:childTnLst>
                                </p:cTn>
                              </p:par>
                            </p:childTnLst>
                          </p:cTn>
                        </p:par>
                        <p:par>
                          <p:cTn id="480" fill="hold">
                            <p:stCondLst>
                              <p:cond delay="2000"/>
                            </p:stCondLst>
                            <p:childTnLst>
                              <p:par>
                                <p:cTn id="481" presetID="2" presetClass="exit" presetSubtype="3" fill="hold" grpId="0" nodeType="afterEffect">
                                  <p:stCondLst>
                                    <p:cond delay="0"/>
                                  </p:stCondLst>
                                  <p:childTnLst>
                                    <p:anim calcmode="lin" valueType="num">
                                      <p:cBhvr additive="base">
                                        <p:cTn id="482" dur="500"/>
                                        <p:tgtEl>
                                          <p:spTgt spid="396297">
                                            <p:txEl>
                                              <p:pRg st="6" end="6"/>
                                            </p:txEl>
                                          </p:spTgt>
                                        </p:tgtEl>
                                        <p:attrNameLst>
                                          <p:attrName>ppt_x</p:attrName>
                                        </p:attrNameLst>
                                      </p:cBhvr>
                                      <p:tavLst>
                                        <p:tav tm="0">
                                          <p:val>
                                            <p:strVal val="ppt_x"/>
                                          </p:val>
                                        </p:tav>
                                        <p:tav tm="100000">
                                          <p:val>
                                            <p:strVal val="1+ppt_w/2"/>
                                          </p:val>
                                        </p:tav>
                                      </p:tavLst>
                                    </p:anim>
                                    <p:anim calcmode="lin" valueType="num">
                                      <p:cBhvr additive="base">
                                        <p:cTn id="483" dur="500"/>
                                        <p:tgtEl>
                                          <p:spTgt spid="396297">
                                            <p:txEl>
                                              <p:pRg st="6" end="6"/>
                                            </p:txEl>
                                          </p:spTgt>
                                        </p:tgtEl>
                                        <p:attrNameLst>
                                          <p:attrName>ppt_y</p:attrName>
                                        </p:attrNameLst>
                                      </p:cBhvr>
                                      <p:tavLst>
                                        <p:tav tm="0">
                                          <p:val>
                                            <p:strVal val="ppt_y"/>
                                          </p:val>
                                        </p:tav>
                                        <p:tav tm="100000">
                                          <p:val>
                                            <p:strVal val="0-ppt_h/2"/>
                                          </p:val>
                                        </p:tav>
                                      </p:tavLst>
                                    </p:anim>
                                    <p:set>
                                      <p:cBhvr>
                                        <p:cTn id="484" dur="1" fill="hold">
                                          <p:stCondLst>
                                            <p:cond delay="499"/>
                                          </p:stCondLst>
                                        </p:cTn>
                                        <p:tgtEl>
                                          <p:spTgt spid="396297">
                                            <p:txEl>
                                              <p:pRg st="6" end="6"/>
                                            </p:txEl>
                                          </p:spTgt>
                                        </p:tgtEl>
                                        <p:attrNameLst>
                                          <p:attrName>style.visibility</p:attrName>
                                        </p:attrNameLst>
                                      </p:cBhvr>
                                      <p:to>
                                        <p:strVal val="hidden"/>
                                      </p:to>
                                    </p:set>
                                  </p:childTnLst>
                                </p:cTn>
                              </p:par>
                            </p:childTnLst>
                          </p:cTn>
                        </p:par>
                        <p:par>
                          <p:cTn id="485" fill="hold">
                            <p:stCondLst>
                              <p:cond delay="2500"/>
                            </p:stCondLst>
                            <p:childTnLst>
                              <p:par>
                                <p:cTn id="486" presetID="2" presetClass="exit" presetSubtype="3" fill="hold" grpId="0" nodeType="afterEffect">
                                  <p:stCondLst>
                                    <p:cond delay="0"/>
                                  </p:stCondLst>
                                  <p:childTnLst>
                                    <p:anim calcmode="lin" valueType="num">
                                      <p:cBhvr additive="base">
                                        <p:cTn id="487" dur="500"/>
                                        <p:tgtEl>
                                          <p:spTgt spid="396297">
                                            <p:txEl>
                                              <p:pRg st="8" end="8"/>
                                            </p:txEl>
                                          </p:spTgt>
                                        </p:tgtEl>
                                        <p:attrNameLst>
                                          <p:attrName>ppt_x</p:attrName>
                                        </p:attrNameLst>
                                      </p:cBhvr>
                                      <p:tavLst>
                                        <p:tav tm="0">
                                          <p:val>
                                            <p:strVal val="ppt_x"/>
                                          </p:val>
                                        </p:tav>
                                        <p:tav tm="100000">
                                          <p:val>
                                            <p:strVal val="1+ppt_w/2"/>
                                          </p:val>
                                        </p:tav>
                                      </p:tavLst>
                                    </p:anim>
                                    <p:anim calcmode="lin" valueType="num">
                                      <p:cBhvr additive="base">
                                        <p:cTn id="488" dur="500"/>
                                        <p:tgtEl>
                                          <p:spTgt spid="396297">
                                            <p:txEl>
                                              <p:pRg st="8" end="8"/>
                                            </p:txEl>
                                          </p:spTgt>
                                        </p:tgtEl>
                                        <p:attrNameLst>
                                          <p:attrName>ppt_y</p:attrName>
                                        </p:attrNameLst>
                                      </p:cBhvr>
                                      <p:tavLst>
                                        <p:tav tm="0">
                                          <p:val>
                                            <p:strVal val="ppt_y"/>
                                          </p:val>
                                        </p:tav>
                                        <p:tav tm="100000">
                                          <p:val>
                                            <p:strVal val="0-ppt_h/2"/>
                                          </p:val>
                                        </p:tav>
                                      </p:tavLst>
                                    </p:anim>
                                    <p:set>
                                      <p:cBhvr>
                                        <p:cTn id="489" dur="1" fill="hold">
                                          <p:stCondLst>
                                            <p:cond delay="499"/>
                                          </p:stCondLst>
                                        </p:cTn>
                                        <p:tgtEl>
                                          <p:spTgt spid="396297">
                                            <p:txEl>
                                              <p:pRg st="8" end="8"/>
                                            </p:txEl>
                                          </p:spTgt>
                                        </p:tgtEl>
                                        <p:attrNameLst>
                                          <p:attrName>style.visibility</p:attrName>
                                        </p:attrNameLst>
                                      </p:cBhvr>
                                      <p:to>
                                        <p:strVal val="hidden"/>
                                      </p:to>
                                    </p:set>
                                  </p:childTnLst>
                                </p:cTn>
                              </p:par>
                            </p:childTnLst>
                          </p:cTn>
                        </p:par>
                        <p:par>
                          <p:cTn id="490" fill="hold">
                            <p:stCondLst>
                              <p:cond delay="3000"/>
                            </p:stCondLst>
                            <p:childTnLst>
                              <p:par>
                                <p:cTn id="491" presetID="2" presetClass="exit" presetSubtype="3" fill="hold" grpId="0" nodeType="afterEffect">
                                  <p:stCondLst>
                                    <p:cond delay="0"/>
                                  </p:stCondLst>
                                  <p:childTnLst>
                                    <p:anim calcmode="lin" valueType="num">
                                      <p:cBhvr additive="base">
                                        <p:cTn id="492" dur="500"/>
                                        <p:tgtEl>
                                          <p:spTgt spid="396297">
                                            <p:txEl>
                                              <p:pRg st="10" end="10"/>
                                            </p:txEl>
                                          </p:spTgt>
                                        </p:tgtEl>
                                        <p:attrNameLst>
                                          <p:attrName>ppt_x</p:attrName>
                                        </p:attrNameLst>
                                      </p:cBhvr>
                                      <p:tavLst>
                                        <p:tav tm="0">
                                          <p:val>
                                            <p:strVal val="ppt_x"/>
                                          </p:val>
                                        </p:tav>
                                        <p:tav tm="100000">
                                          <p:val>
                                            <p:strVal val="1+ppt_w/2"/>
                                          </p:val>
                                        </p:tav>
                                      </p:tavLst>
                                    </p:anim>
                                    <p:anim calcmode="lin" valueType="num">
                                      <p:cBhvr additive="base">
                                        <p:cTn id="493" dur="500"/>
                                        <p:tgtEl>
                                          <p:spTgt spid="396297">
                                            <p:txEl>
                                              <p:pRg st="10" end="10"/>
                                            </p:txEl>
                                          </p:spTgt>
                                        </p:tgtEl>
                                        <p:attrNameLst>
                                          <p:attrName>ppt_y</p:attrName>
                                        </p:attrNameLst>
                                      </p:cBhvr>
                                      <p:tavLst>
                                        <p:tav tm="0">
                                          <p:val>
                                            <p:strVal val="ppt_y"/>
                                          </p:val>
                                        </p:tav>
                                        <p:tav tm="100000">
                                          <p:val>
                                            <p:strVal val="0-ppt_h/2"/>
                                          </p:val>
                                        </p:tav>
                                      </p:tavLst>
                                    </p:anim>
                                    <p:set>
                                      <p:cBhvr>
                                        <p:cTn id="494" dur="1" fill="hold">
                                          <p:stCondLst>
                                            <p:cond delay="499"/>
                                          </p:stCondLst>
                                        </p:cTn>
                                        <p:tgtEl>
                                          <p:spTgt spid="396297">
                                            <p:txEl>
                                              <p:pRg st="10" end="10"/>
                                            </p:txEl>
                                          </p:spTgt>
                                        </p:tgtEl>
                                        <p:attrNameLst>
                                          <p:attrName>style.visibility</p:attrName>
                                        </p:attrNameLst>
                                      </p:cBhvr>
                                      <p:to>
                                        <p:strVal val="hidden"/>
                                      </p:to>
                                    </p:set>
                                  </p:childTnLst>
                                </p:cTn>
                              </p:par>
                            </p:childTnLst>
                          </p:cTn>
                        </p:par>
                        <p:par>
                          <p:cTn id="495" fill="hold">
                            <p:stCondLst>
                              <p:cond delay="3500"/>
                            </p:stCondLst>
                            <p:childTnLst>
                              <p:par>
                                <p:cTn id="496" presetID="2" presetClass="exit" presetSubtype="3" fill="hold" grpId="0" nodeType="afterEffect">
                                  <p:stCondLst>
                                    <p:cond delay="0"/>
                                  </p:stCondLst>
                                  <p:childTnLst>
                                    <p:anim calcmode="lin" valueType="num">
                                      <p:cBhvr additive="base">
                                        <p:cTn id="497" dur="500"/>
                                        <p:tgtEl>
                                          <p:spTgt spid="396297">
                                            <p:txEl>
                                              <p:pRg st="12" end="12"/>
                                            </p:txEl>
                                          </p:spTgt>
                                        </p:tgtEl>
                                        <p:attrNameLst>
                                          <p:attrName>ppt_x</p:attrName>
                                        </p:attrNameLst>
                                      </p:cBhvr>
                                      <p:tavLst>
                                        <p:tav tm="0">
                                          <p:val>
                                            <p:strVal val="ppt_x"/>
                                          </p:val>
                                        </p:tav>
                                        <p:tav tm="100000">
                                          <p:val>
                                            <p:strVal val="1+ppt_w/2"/>
                                          </p:val>
                                        </p:tav>
                                      </p:tavLst>
                                    </p:anim>
                                    <p:anim calcmode="lin" valueType="num">
                                      <p:cBhvr additive="base">
                                        <p:cTn id="498" dur="500"/>
                                        <p:tgtEl>
                                          <p:spTgt spid="396297">
                                            <p:txEl>
                                              <p:pRg st="12" end="12"/>
                                            </p:txEl>
                                          </p:spTgt>
                                        </p:tgtEl>
                                        <p:attrNameLst>
                                          <p:attrName>ppt_y</p:attrName>
                                        </p:attrNameLst>
                                      </p:cBhvr>
                                      <p:tavLst>
                                        <p:tav tm="0">
                                          <p:val>
                                            <p:strVal val="ppt_y"/>
                                          </p:val>
                                        </p:tav>
                                        <p:tav tm="100000">
                                          <p:val>
                                            <p:strVal val="0-ppt_h/2"/>
                                          </p:val>
                                        </p:tav>
                                      </p:tavLst>
                                    </p:anim>
                                    <p:set>
                                      <p:cBhvr>
                                        <p:cTn id="499" dur="1" fill="hold">
                                          <p:stCondLst>
                                            <p:cond delay="499"/>
                                          </p:stCondLst>
                                        </p:cTn>
                                        <p:tgtEl>
                                          <p:spTgt spid="396297">
                                            <p:txEl>
                                              <p:pRg st="12" end="12"/>
                                            </p:txEl>
                                          </p:spTgt>
                                        </p:tgtEl>
                                        <p:attrNameLst>
                                          <p:attrName>style.visibility</p:attrName>
                                        </p:attrNameLst>
                                      </p:cBhvr>
                                      <p:to>
                                        <p:strVal val="hidden"/>
                                      </p:to>
                                    </p:set>
                                  </p:childTnLst>
                                </p:cTn>
                              </p:par>
                            </p:childTnLst>
                          </p:cTn>
                        </p:par>
                        <p:par>
                          <p:cTn id="500" fill="hold">
                            <p:stCondLst>
                              <p:cond delay="4000"/>
                            </p:stCondLst>
                            <p:childTnLst>
                              <p:par>
                                <p:cTn id="501" presetID="2" presetClass="exit" presetSubtype="3" fill="hold" grpId="0" nodeType="afterEffect">
                                  <p:stCondLst>
                                    <p:cond delay="0"/>
                                  </p:stCondLst>
                                  <p:childTnLst>
                                    <p:anim calcmode="lin" valueType="num">
                                      <p:cBhvr additive="base">
                                        <p:cTn id="502" dur="500"/>
                                        <p:tgtEl>
                                          <p:spTgt spid="396297">
                                            <p:txEl>
                                              <p:pRg st="14" end="14"/>
                                            </p:txEl>
                                          </p:spTgt>
                                        </p:tgtEl>
                                        <p:attrNameLst>
                                          <p:attrName>ppt_x</p:attrName>
                                        </p:attrNameLst>
                                      </p:cBhvr>
                                      <p:tavLst>
                                        <p:tav tm="0">
                                          <p:val>
                                            <p:strVal val="ppt_x"/>
                                          </p:val>
                                        </p:tav>
                                        <p:tav tm="100000">
                                          <p:val>
                                            <p:strVal val="1+ppt_w/2"/>
                                          </p:val>
                                        </p:tav>
                                      </p:tavLst>
                                    </p:anim>
                                    <p:anim calcmode="lin" valueType="num">
                                      <p:cBhvr additive="base">
                                        <p:cTn id="503" dur="500"/>
                                        <p:tgtEl>
                                          <p:spTgt spid="396297">
                                            <p:txEl>
                                              <p:pRg st="14" end="14"/>
                                            </p:txEl>
                                          </p:spTgt>
                                        </p:tgtEl>
                                        <p:attrNameLst>
                                          <p:attrName>ppt_y</p:attrName>
                                        </p:attrNameLst>
                                      </p:cBhvr>
                                      <p:tavLst>
                                        <p:tav tm="0">
                                          <p:val>
                                            <p:strVal val="ppt_y"/>
                                          </p:val>
                                        </p:tav>
                                        <p:tav tm="100000">
                                          <p:val>
                                            <p:strVal val="0-ppt_h/2"/>
                                          </p:val>
                                        </p:tav>
                                      </p:tavLst>
                                    </p:anim>
                                    <p:set>
                                      <p:cBhvr>
                                        <p:cTn id="504" dur="1" fill="hold">
                                          <p:stCondLst>
                                            <p:cond delay="499"/>
                                          </p:stCondLst>
                                        </p:cTn>
                                        <p:tgtEl>
                                          <p:spTgt spid="396297">
                                            <p:txEl>
                                              <p:pRg st="14" end="14"/>
                                            </p:txEl>
                                          </p:spTgt>
                                        </p:tgtEl>
                                        <p:attrNameLst>
                                          <p:attrName>style.visibility</p:attrName>
                                        </p:attrNameLst>
                                      </p:cBhvr>
                                      <p:to>
                                        <p:strVal val="hidden"/>
                                      </p:to>
                                    </p:set>
                                  </p:childTnLst>
                                </p:cTn>
                              </p:par>
                            </p:childTnLst>
                          </p:cTn>
                        </p:par>
                        <p:par>
                          <p:cTn id="505" fill="hold">
                            <p:stCondLst>
                              <p:cond delay="4500"/>
                            </p:stCondLst>
                            <p:childTnLst>
                              <p:par>
                                <p:cTn id="506" presetID="2" presetClass="exit" presetSubtype="3" fill="hold" grpId="0" nodeType="afterEffect">
                                  <p:stCondLst>
                                    <p:cond delay="0"/>
                                  </p:stCondLst>
                                  <p:childTnLst>
                                    <p:anim calcmode="lin" valueType="num">
                                      <p:cBhvr additive="base">
                                        <p:cTn id="507" dur="500"/>
                                        <p:tgtEl>
                                          <p:spTgt spid="396297">
                                            <p:txEl>
                                              <p:pRg st="16" end="16"/>
                                            </p:txEl>
                                          </p:spTgt>
                                        </p:tgtEl>
                                        <p:attrNameLst>
                                          <p:attrName>ppt_x</p:attrName>
                                        </p:attrNameLst>
                                      </p:cBhvr>
                                      <p:tavLst>
                                        <p:tav tm="0">
                                          <p:val>
                                            <p:strVal val="ppt_x"/>
                                          </p:val>
                                        </p:tav>
                                        <p:tav tm="100000">
                                          <p:val>
                                            <p:strVal val="1+ppt_w/2"/>
                                          </p:val>
                                        </p:tav>
                                      </p:tavLst>
                                    </p:anim>
                                    <p:anim calcmode="lin" valueType="num">
                                      <p:cBhvr additive="base">
                                        <p:cTn id="508" dur="500"/>
                                        <p:tgtEl>
                                          <p:spTgt spid="396297">
                                            <p:txEl>
                                              <p:pRg st="16" end="16"/>
                                            </p:txEl>
                                          </p:spTgt>
                                        </p:tgtEl>
                                        <p:attrNameLst>
                                          <p:attrName>ppt_y</p:attrName>
                                        </p:attrNameLst>
                                      </p:cBhvr>
                                      <p:tavLst>
                                        <p:tav tm="0">
                                          <p:val>
                                            <p:strVal val="ppt_y"/>
                                          </p:val>
                                        </p:tav>
                                        <p:tav tm="100000">
                                          <p:val>
                                            <p:strVal val="0-ppt_h/2"/>
                                          </p:val>
                                        </p:tav>
                                      </p:tavLst>
                                    </p:anim>
                                    <p:set>
                                      <p:cBhvr>
                                        <p:cTn id="509" dur="1" fill="hold">
                                          <p:stCondLst>
                                            <p:cond delay="499"/>
                                          </p:stCondLst>
                                        </p:cTn>
                                        <p:tgtEl>
                                          <p:spTgt spid="396297">
                                            <p:txEl>
                                              <p:pRg st="16" end="16"/>
                                            </p:txEl>
                                          </p:spTgt>
                                        </p:tgtEl>
                                        <p:attrNameLst>
                                          <p:attrName>style.visibility</p:attrName>
                                        </p:attrNameLst>
                                      </p:cBhvr>
                                      <p:to>
                                        <p:strVal val="hidden"/>
                                      </p:to>
                                    </p:set>
                                  </p:childTnLst>
                                </p:cTn>
                              </p:par>
                            </p:childTnLst>
                          </p:cTn>
                        </p:par>
                        <p:par>
                          <p:cTn id="510" fill="hold">
                            <p:stCondLst>
                              <p:cond delay="5000"/>
                            </p:stCondLst>
                            <p:childTnLst>
                              <p:par>
                                <p:cTn id="511" presetID="2" presetClass="exit" presetSubtype="3" fill="hold" grpId="0" nodeType="afterEffect">
                                  <p:stCondLst>
                                    <p:cond delay="0"/>
                                  </p:stCondLst>
                                  <p:childTnLst>
                                    <p:anim calcmode="lin" valueType="num">
                                      <p:cBhvr additive="base">
                                        <p:cTn id="512" dur="500"/>
                                        <p:tgtEl>
                                          <p:spTgt spid="396297">
                                            <p:txEl>
                                              <p:pRg st="18" end="18"/>
                                            </p:txEl>
                                          </p:spTgt>
                                        </p:tgtEl>
                                        <p:attrNameLst>
                                          <p:attrName>ppt_x</p:attrName>
                                        </p:attrNameLst>
                                      </p:cBhvr>
                                      <p:tavLst>
                                        <p:tav tm="0">
                                          <p:val>
                                            <p:strVal val="ppt_x"/>
                                          </p:val>
                                        </p:tav>
                                        <p:tav tm="100000">
                                          <p:val>
                                            <p:strVal val="1+ppt_w/2"/>
                                          </p:val>
                                        </p:tav>
                                      </p:tavLst>
                                    </p:anim>
                                    <p:anim calcmode="lin" valueType="num">
                                      <p:cBhvr additive="base">
                                        <p:cTn id="513" dur="500"/>
                                        <p:tgtEl>
                                          <p:spTgt spid="396297">
                                            <p:txEl>
                                              <p:pRg st="18" end="18"/>
                                            </p:txEl>
                                          </p:spTgt>
                                        </p:tgtEl>
                                        <p:attrNameLst>
                                          <p:attrName>ppt_y</p:attrName>
                                        </p:attrNameLst>
                                      </p:cBhvr>
                                      <p:tavLst>
                                        <p:tav tm="0">
                                          <p:val>
                                            <p:strVal val="ppt_y"/>
                                          </p:val>
                                        </p:tav>
                                        <p:tav tm="100000">
                                          <p:val>
                                            <p:strVal val="0-ppt_h/2"/>
                                          </p:val>
                                        </p:tav>
                                      </p:tavLst>
                                    </p:anim>
                                    <p:set>
                                      <p:cBhvr>
                                        <p:cTn id="514" dur="1" fill="hold">
                                          <p:stCondLst>
                                            <p:cond delay="499"/>
                                          </p:stCondLst>
                                        </p:cTn>
                                        <p:tgtEl>
                                          <p:spTgt spid="396297">
                                            <p:txEl>
                                              <p:pRg st="18" end="18"/>
                                            </p:txEl>
                                          </p:spTgt>
                                        </p:tgtEl>
                                        <p:attrNameLst>
                                          <p:attrName>style.visibility</p:attrName>
                                        </p:attrNameLst>
                                      </p:cBhvr>
                                      <p:to>
                                        <p:strVal val="hidden"/>
                                      </p:to>
                                    </p:set>
                                  </p:childTnLst>
                                </p:cTn>
                              </p:par>
                            </p:childTnLst>
                          </p:cTn>
                        </p:par>
                        <p:par>
                          <p:cTn id="515" fill="hold">
                            <p:stCondLst>
                              <p:cond delay="5500"/>
                            </p:stCondLst>
                            <p:childTnLst>
                              <p:par>
                                <p:cTn id="516" presetID="2" presetClass="exit" presetSubtype="3" fill="hold" grpId="0" nodeType="afterEffect">
                                  <p:stCondLst>
                                    <p:cond delay="0"/>
                                  </p:stCondLst>
                                  <p:childTnLst>
                                    <p:anim calcmode="lin" valueType="num">
                                      <p:cBhvr additive="base">
                                        <p:cTn id="517" dur="500"/>
                                        <p:tgtEl>
                                          <p:spTgt spid="396297">
                                            <p:txEl>
                                              <p:pRg st="20" end="20"/>
                                            </p:txEl>
                                          </p:spTgt>
                                        </p:tgtEl>
                                        <p:attrNameLst>
                                          <p:attrName>ppt_x</p:attrName>
                                        </p:attrNameLst>
                                      </p:cBhvr>
                                      <p:tavLst>
                                        <p:tav tm="0">
                                          <p:val>
                                            <p:strVal val="ppt_x"/>
                                          </p:val>
                                        </p:tav>
                                        <p:tav tm="100000">
                                          <p:val>
                                            <p:strVal val="1+ppt_w/2"/>
                                          </p:val>
                                        </p:tav>
                                      </p:tavLst>
                                    </p:anim>
                                    <p:anim calcmode="lin" valueType="num">
                                      <p:cBhvr additive="base">
                                        <p:cTn id="518" dur="500"/>
                                        <p:tgtEl>
                                          <p:spTgt spid="396297">
                                            <p:txEl>
                                              <p:pRg st="20" end="20"/>
                                            </p:txEl>
                                          </p:spTgt>
                                        </p:tgtEl>
                                        <p:attrNameLst>
                                          <p:attrName>ppt_y</p:attrName>
                                        </p:attrNameLst>
                                      </p:cBhvr>
                                      <p:tavLst>
                                        <p:tav tm="0">
                                          <p:val>
                                            <p:strVal val="ppt_y"/>
                                          </p:val>
                                        </p:tav>
                                        <p:tav tm="100000">
                                          <p:val>
                                            <p:strVal val="0-ppt_h/2"/>
                                          </p:val>
                                        </p:tav>
                                      </p:tavLst>
                                    </p:anim>
                                    <p:set>
                                      <p:cBhvr>
                                        <p:cTn id="519" dur="1" fill="hold">
                                          <p:stCondLst>
                                            <p:cond delay="499"/>
                                          </p:stCondLst>
                                        </p:cTn>
                                        <p:tgtEl>
                                          <p:spTgt spid="396297">
                                            <p:txEl>
                                              <p:pRg st="20" end="20"/>
                                            </p:txEl>
                                          </p:spTgt>
                                        </p:tgtEl>
                                        <p:attrNameLst>
                                          <p:attrName>style.visibility</p:attrName>
                                        </p:attrNameLst>
                                      </p:cBhvr>
                                      <p:to>
                                        <p:strVal val="hidden"/>
                                      </p:to>
                                    </p:set>
                                  </p:childTnLst>
                                </p:cTn>
                              </p:par>
                            </p:childTnLst>
                          </p:cTn>
                        </p:par>
                      </p:childTnLst>
                    </p:cTn>
                  </p:par>
                  <p:par>
                    <p:cTn id="520" fill="hold">
                      <p:stCondLst>
                        <p:cond delay="indefinite"/>
                      </p:stCondLst>
                      <p:childTnLst>
                        <p:par>
                          <p:cTn id="521" fill="hold">
                            <p:stCondLst>
                              <p:cond delay="0"/>
                            </p:stCondLst>
                            <p:childTnLst>
                              <p:par>
                                <p:cTn id="522" presetID="10" presetClass="entr" presetSubtype="0" fill="hold" nodeType="clickEffect">
                                  <p:stCondLst>
                                    <p:cond delay="0"/>
                                  </p:stCondLst>
                                  <p:childTnLst>
                                    <p:set>
                                      <p:cBhvr>
                                        <p:cTn id="523" dur="1" fill="hold">
                                          <p:stCondLst>
                                            <p:cond delay="0"/>
                                          </p:stCondLst>
                                        </p:cTn>
                                        <p:tgtEl>
                                          <p:spTgt spid="396299">
                                            <p:txEl>
                                              <p:pRg st="0" end="0"/>
                                            </p:txEl>
                                          </p:spTgt>
                                        </p:tgtEl>
                                        <p:attrNameLst>
                                          <p:attrName>style.visibility</p:attrName>
                                        </p:attrNameLst>
                                      </p:cBhvr>
                                      <p:to>
                                        <p:strVal val="visible"/>
                                      </p:to>
                                    </p:set>
                                    <p:animEffect transition="in" filter="fade">
                                      <p:cBhvr>
                                        <p:cTn id="524" dur="2000"/>
                                        <p:tgtEl>
                                          <p:spTgt spid="396299">
                                            <p:txEl>
                                              <p:pRg st="0" end="0"/>
                                            </p:txEl>
                                          </p:spTgt>
                                        </p:tgtEl>
                                      </p:cBhvr>
                                    </p:animEffect>
                                  </p:childTnLst>
                                </p:cTn>
                              </p:par>
                            </p:childTnLst>
                          </p:cTn>
                        </p:par>
                      </p:childTnLst>
                    </p:cTn>
                  </p:par>
                  <p:par>
                    <p:cTn id="525" fill="hold">
                      <p:stCondLst>
                        <p:cond delay="indefinite"/>
                      </p:stCondLst>
                      <p:childTnLst>
                        <p:par>
                          <p:cTn id="526" fill="hold">
                            <p:stCondLst>
                              <p:cond delay="0"/>
                            </p:stCondLst>
                            <p:childTnLst>
                              <p:par>
                                <p:cTn id="527" presetID="53" presetClass="entr" presetSubtype="0" fill="hold" nodeType="clickEffect">
                                  <p:stCondLst>
                                    <p:cond delay="0"/>
                                  </p:stCondLst>
                                  <p:childTnLst>
                                    <p:set>
                                      <p:cBhvr>
                                        <p:cTn id="528" dur="1" fill="hold">
                                          <p:stCondLst>
                                            <p:cond delay="0"/>
                                          </p:stCondLst>
                                        </p:cTn>
                                        <p:tgtEl>
                                          <p:spTgt spid="396298">
                                            <p:txEl>
                                              <p:pRg st="0" end="0"/>
                                            </p:txEl>
                                          </p:spTgt>
                                        </p:tgtEl>
                                        <p:attrNameLst>
                                          <p:attrName>style.visibility</p:attrName>
                                        </p:attrNameLst>
                                      </p:cBhvr>
                                      <p:to>
                                        <p:strVal val="visible"/>
                                      </p:to>
                                    </p:set>
                                    <p:anim calcmode="lin" valueType="num">
                                      <p:cBhvr>
                                        <p:cTn id="529" dur="500" fill="hold"/>
                                        <p:tgtEl>
                                          <p:spTgt spid="396298">
                                            <p:txEl>
                                              <p:pRg st="0" end="0"/>
                                            </p:txEl>
                                          </p:spTgt>
                                        </p:tgtEl>
                                        <p:attrNameLst>
                                          <p:attrName>ppt_w</p:attrName>
                                        </p:attrNameLst>
                                      </p:cBhvr>
                                      <p:tavLst>
                                        <p:tav tm="0">
                                          <p:val>
                                            <p:fltVal val="0"/>
                                          </p:val>
                                        </p:tav>
                                        <p:tav tm="100000">
                                          <p:val>
                                            <p:strVal val="#ppt_w"/>
                                          </p:val>
                                        </p:tav>
                                      </p:tavLst>
                                    </p:anim>
                                    <p:anim calcmode="lin" valueType="num">
                                      <p:cBhvr>
                                        <p:cTn id="530" dur="500" fill="hold"/>
                                        <p:tgtEl>
                                          <p:spTgt spid="396298">
                                            <p:txEl>
                                              <p:pRg st="0" end="0"/>
                                            </p:txEl>
                                          </p:spTgt>
                                        </p:tgtEl>
                                        <p:attrNameLst>
                                          <p:attrName>ppt_h</p:attrName>
                                        </p:attrNameLst>
                                      </p:cBhvr>
                                      <p:tavLst>
                                        <p:tav tm="0">
                                          <p:val>
                                            <p:fltVal val="0"/>
                                          </p:val>
                                        </p:tav>
                                        <p:tav tm="100000">
                                          <p:val>
                                            <p:strVal val="#ppt_h"/>
                                          </p:val>
                                        </p:tav>
                                      </p:tavLst>
                                    </p:anim>
                                    <p:animEffect transition="in" filter="fade">
                                      <p:cBhvr>
                                        <p:cTn id="531" dur="500"/>
                                        <p:tgtEl>
                                          <p:spTgt spid="396298">
                                            <p:txEl>
                                              <p:pRg st="0" end="0"/>
                                            </p:txEl>
                                          </p:spTgt>
                                        </p:tgtEl>
                                      </p:cBhvr>
                                    </p:animEffect>
                                  </p:childTnLst>
                                </p:cTn>
                              </p:par>
                            </p:childTnLst>
                          </p:cTn>
                        </p:par>
                      </p:childTnLst>
                    </p:cTn>
                  </p:par>
                  <p:par>
                    <p:cTn id="532" fill="hold">
                      <p:stCondLst>
                        <p:cond delay="indefinite"/>
                      </p:stCondLst>
                      <p:childTnLst>
                        <p:par>
                          <p:cTn id="533" fill="hold">
                            <p:stCondLst>
                              <p:cond delay="0"/>
                            </p:stCondLst>
                            <p:childTnLst>
                              <p:par>
                                <p:cTn id="534" presetID="10" presetClass="entr" presetSubtype="0" fill="hold" nodeType="clickEffect">
                                  <p:stCondLst>
                                    <p:cond delay="0"/>
                                  </p:stCondLst>
                                  <p:childTnLst>
                                    <p:set>
                                      <p:cBhvr>
                                        <p:cTn id="535" dur="1" fill="hold">
                                          <p:stCondLst>
                                            <p:cond delay="0"/>
                                          </p:stCondLst>
                                        </p:cTn>
                                        <p:tgtEl>
                                          <p:spTgt spid="396299">
                                            <p:txEl>
                                              <p:pRg st="2" end="2"/>
                                            </p:txEl>
                                          </p:spTgt>
                                        </p:tgtEl>
                                        <p:attrNameLst>
                                          <p:attrName>style.visibility</p:attrName>
                                        </p:attrNameLst>
                                      </p:cBhvr>
                                      <p:to>
                                        <p:strVal val="visible"/>
                                      </p:to>
                                    </p:set>
                                    <p:animEffect transition="in" filter="fade">
                                      <p:cBhvr>
                                        <p:cTn id="536" dur="2000"/>
                                        <p:tgtEl>
                                          <p:spTgt spid="396299">
                                            <p:txEl>
                                              <p:pRg st="2" end="2"/>
                                            </p:txEl>
                                          </p:spTgt>
                                        </p:tgtEl>
                                      </p:cBhvr>
                                    </p:animEffect>
                                  </p:childTnLst>
                                </p:cTn>
                              </p:par>
                            </p:childTnLst>
                          </p:cTn>
                        </p:par>
                      </p:childTnLst>
                    </p:cTn>
                  </p:par>
                  <p:par>
                    <p:cTn id="537" fill="hold">
                      <p:stCondLst>
                        <p:cond delay="indefinite"/>
                      </p:stCondLst>
                      <p:childTnLst>
                        <p:par>
                          <p:cTn id="538" fill="hold">
                            <p:stCondLst>
                              <p:cond delay="0"/>
                            </p:stCondLst>
                            <p:childTnLst>
                              <p:par>
                                <p:cTn id="539" presetID="53" presetClass="entr" presetSubtype="0" fill="hold" nodeType="clickEffect">
                                  <p:stCondLst>
                                    <p:cond delay="0"/>
                                  </p:stCondLst>
                                  <p:childTnLst>
                                    <p:set>
                                      <p:cBhvr>
                                        <p:cTn id="540" dur="1" fill="hold">
                                          <p:stCondLst>
                                            <p:cond delay="0"/>
                                          </p:stCondLst>
                                        </p:cTn>
                                        <p:tgtEl>
                                          <p:spTgt spid="396298">
                                            <p:txEl>
                                              <p:pRg st="2" end="2"/>
                                            </p:txEl>
                                          </p:spTgt>
                                        </p:tgtEl>
                                        <p:attrNameLst>
                                          <p:attrName>style.visibility</p:attrName>
                                        </p:attrNameLst>
                                      </p:cBhvr>
                                      <p:to>
                                        <p:strVal val="visible"/>
                                      </p:to>
                                    </p:set>
                                    <p:anim calcmode="lin" valueType="num">
                                      <p:cBhvr>
                                        <p:cTn id="541" dur="500" fill="hold"/>
                                        <p:tgtEl>
                                          <p:spTgt spid="396298">
                                            <p:txEl>
                                              <p:pRg st="2" end="2"/>
                                            </p:txEl>
                                          </p:spTgt>
                                        </p:tgtEl>
                                        <p:attrNameLst>
                                          <p:attrName>ppt_w</p:attrName>
                                        </p:attrNameLst>
                                      </p:cBhvr>
                                      <p:tavLst>
                                        <p:tav tm="0">
                                          <p:val>
                                            <p:fltVal val="0"/>
                                          </p:val>
                                        </p:tav>
                                        <p:tav tm="100000">
                                          <p:val>
                                            <p:strVal val="#ppt_w"/>
                                          </p:val>
                                        </p:tav>
                                      </p:tavLst>
                                    </p:anim>
                                    <p:anim calcmode="lin" valueType="num">
                                      <p:cBhvr>
                                        <p:cTn id="542" dur="500" fill="hold"/>
                                        <p:tgtEl>
                                          <p:spTgt spid="396298">
                                            <p:txEl>
                                              <p:pRg st="2" end="2"/>
                                            </p:txEl>
                                          </p:spTgt>
                                        </p:tgtEl>
                                        <p:attrNameLst>
                                          <p:attrName>ppt_h</p:attrName>
                                        </p:attrNameLst>
                                      </p:cBhvr>
                                      <p:tavLst>
                                        <p:tav tm="0">
                                          <p:val>
                                            <p:fltVal val="0"/>
                                          </p:val>
                                        </p:tav>
                                        <p:tav tm="100000">
                                          <p:val>
                                            <p:strVal val="#ppt_h"/>
                                          </p:val>
                                        </p:tav>
                                      </p:tavLst>
                                    </p:anim>
                                    <p:animEffect transition="in" filter="fade">
                                      <p:cBhvr>
                                        <p:cTn id="543" dur="500"/>
                                        <p:tgtEl>
                                          <p:spTgt spid="396298">
                                            <p:txEl>
                                              <p:pRg st="2" end="2"/>
                                            </p:txEl>
                                          </p:spTgt>
                                        </p:tgtEl>
                                      </p:cBhvr>
                                    </p:animEffect>
                                  </p:childTnLst>
                                </p:cTn>
                              </p:par>
                            </p:childTnLst>
                          </p:cTn>
                        </p:par>
                      </p:childTnLst>
                    </p:cTn>
                  </p:par>
                  <p:par>
                    <p:cTn id="544" fill="hold">
                      <p:stCondLst>
                        <p:cond delay="indefinite"/>
                      </p:stCondLst>
                      <p:childTnLst>
                        <p:par>
                          <p:cTn id="545" fill="hold">
                            <p:stCondLst>
                              <p:cond delay="0"/>
                            </p:stCondLst>
                            <p:childTnLst>
                              <p:par>
                                <p:cTn id="546" presetID="10" presetClass="entr" presetSubtype="0" fill="hold" nodeType="clickEffect">
                                  <p:stCondLst>
                                    <p:cond delay="0"/>
                                  </p:stCondLst>
                                  <p:childTnLst>
                                    <p:set>
                                      <p:cBhvr>
                                        <p:cTn id="547" dur="1" fill="hold">
                                          <p:stCondLst>
                                            <p:cond delay="0"/>
                                          </p:stCondLst>
                                        </p:cTn>
                                        <p:tgtEl>
                                          <p:spTgt spid="396299">
                                            <p:txEl>
                                              <p:pRg st="4" end="4"/>
                                            </p:txEl>
                                          </p:spTgt>
                                        </p:tgtEl>
                                        <p:attrNameLst>
                                          <p:attrName>style.visibility</p:attrName>
                                        </p:attrNameLst>
                                      </p:cBhvr>
                                      <p:to>
                                        <p:strVal val="visible"/>
                                      </p:to>
                                    </p:set>
                                    <p:animEffect transition="in" filter="fade">
                                      <p:cBhvr>
                                        <p:cTn id="548" dur="2000"/>
                                        <p:tgtEl>
                                          <p:spTgt spid="396299">
                                            <p:txEl>
                                              <p:pRg st="4" end="4"/>
                                            </p:txEl>
                                          </p:spTgt>
                                        </p:tgtEl>
                                      </p:cBhvr>
                                    </p:animEffect>
                                  </p:childTnLst>
                                </p:cTn>
                              </p:par>
                            </p:childTnLst>
                          </p:cTn>
                        </p:par>
                      </p:childTnLst>
                    </p:cTn>
                  </p:par>
                  <p:par>
                    <p:cTn id="549" fill="hold">
                      <p:stCondLst>
                        <p:cond delay="indefinite"/>
                      </p:stCondLst>
                      <p:childTnLst>
                        <p:par>
                          <p:cTn id="550" fill="hold">
                            <p:stCondLst>
                              <p:cond delay="0"/>
                            </p:stCondLst>
                            <p:childTnLst>
                              <p:par>
                                <p:cTn id="551" presetID="53" presetClass="entr" presetSubtype="0" fill="hold" nodeType="clickEffect">
                                  <p:stCondLst>
                                    <p:cond delay="0"/>
                                  </p:stCondLst>
                                  <p:childTnLst>
                                    <p:set>
                                      <p:cBhvr>
                                        <p:cTn id="552" dur="1" fill="hold">
                                          <p:stCondLst>
                                            <p:cond delay="0"/>
                                          </p:stCondLst>
                                        </p:cTn>
                                        <p:tgtEl>
                                          <p:spTgt spid="396298">
                                            <p:txEl>
                                              <p:pRg st="4" end="4"/>
                                            </p:txEl>
                                          </p:spTgt>
                                        </p:tgtEl>
                                        <p:attrNameLst>
                                          <p:attrName>style.visibility</p:attrName>
                                        </p:attrNameLst>
                                      </p:cBhvr>
                                      <p:to>
                                        <p:strVal val="visible"/>
                                      </p:to>
                                    </p:set>
                                    <p:anim calcmode="lin" valueType="num">
                                      <p:cBhvr>
                                        <p:cTn id="553" dur="500" fill="hold"/>
                                        <p:tgtEl>
                                          <p:spTgt spid="396298">
                                            <p:txEl>
                                              <p:pRg st="4" end="4"/>
                                            </p:txEl>
                                          </p:spTgt>
                                        </p:tgtEl>
                                        <p:attrNameLst>
                                          <p:attrName>ppt_w</p:attrName>
                                        </p:attrNameLst>
                                      </p:cBhvr>
                                      <p:tavLst>
                                        <p:tav tm="0">
                                          <p:val>
                                            <p:fltVal val="0"/>
                                          </p:val>
                                        </p:tav>
                                        <p:tav tm="100000">
                                          <p:val>
                                            <p:strVal val="#ppt_w"/>
                                          </p:val>
                                        </p:tav>
                                      </p:tavLst>
                                    </p:anim>
                                    <p:anim calcmode="lin" valueType="num">
                                      <p:cBhvr>
                                        <p:cTn id="554" dur="500" fill="hold"/>
                                        <p:tgtEl>
                                          <p:spTgt spid="396298">
                                            <p:txEl>
                                              <p:pRg st="4" end="4"/>
                                            </p:txEl>
                                          </p:spTgt>
                                        </p:tgtEl>
                                        <p:attrNameLst>
                                          <p:attrName>ppt_h</p:attrName>
                                        </p:attrNameLst>
                                      </p:cBhvr>
                                      <p:tavLst>
                                        <p:tav tm="0">
                                          <p:val>
                                            <p:fltVal val="0"/>
                                          </p:val>
                                        </p:tav>
                                        <p:tav tm="100000">
                                          <p:val>
                                            <p:strVal val="#ppt_h"/>
                                          </p:val>
                                        </p:tav>
                                      </p:tavLst>
                                    </p:anim>
                                    <p:animEffect transition="in" filter="fade">
                                      <p:cBhvr>
                                        <p:cTn id="555" dur="500"/>
                                        <p:tgtEl>
                                          <p:spTgt spid="396298">
                                            <p:txEl>
                                              <p:pRg st="4" end="4"/>
                                            </p:txEl>
                                          </p:spTgt>
                                        </p:tgtEl>
                                      </p:cBhvr>
                                    </p:animEffect>
                                  </p:childTnLst>
                                </p:cTn>
                              </p:par>
                            </p:childTnLst>
                          </p:cTn>
                        </p:par>
                      </p:childTnLst>
                    </p:cTn>
                  </p:par>
                  <p:par>
                    <p:cTn id="556" fill="hold">
                      <p:stCondLst>
                        <p:cond delay="indefinite"/>
                      </p:stCondLst>
                      <p:childTnLst>
                        <p:par>
                          <p:cTn id="557" fill="hold">
                            <p:stCondLst>
                              <p:cond delay="0"/>
                            </p:stCondLst>
                            <p:childTnLst>
                              <p:par>
                                <p:cTn id="558" presetID="10" presetClass="entr" presetSubtype="0" fill="hold" nodeType="clickEffect">
                                  <p:stCondLst>
                                    <p:cond delay="0"/>
                                  </p:stCondLst>
                                  <p:childTnLst>
                                    <p:set>
                                      <p:cBhvr>
                                        <p:cTn id="559" dur="1" fill="hold">
                                          <p:stCondLst>
                                            <p:cond delay="0"/>
                                          </p:stCondLst>
                                        </p:cTn>
                                        <p:tgtEl>
                                          <p:spTgt spid="396299">
                                            <p:txEl>
                                              <p:pRg st="6" end="6"/>
                                            </p:txEl>
                                          </p:spTgt>
                                        </p:tgtEl>
                                        <p:attrNameLst>
                                          <p:attrName>style.visibility</p:attrName>
                                        </p:attrNameLst>
                                      </p:cBhvr>
                                      <p:to>
                                        <p:strVal val="visible"/>
                                      </p:to>
                                    </p:set>
                                    <p:animEffect transition="in" filter="fade">
                                      <p:cBhvr>
                                        <p:cTn id="560" dur="2000"/>
                                        <p:tgtEl>
                                          <p:spTgt spid="396299">
                                            <p:txEl>
                                              <p:pRg st="6" end="6"/>
                                            </p:txEl>
                                          </p:spTgt>
                                        </p:tgtEl>
                                      </p:cBhvr>
                                    </p:animEffect>
                                  </p:childTnLst>
                                </p:cTn>
                              </p:par>
                            </p:childTnLst>
                          </p:cTn>
                        </p:par>
                      </p:childTnLst>
                    </p:cTn>
                  </p:par>
                  <p:par>
                    <p:cTn id="561" fill="hold">
                      <p:stCondLst>
                        <p:cond delay="indefinite"/>
                      </p:stCondLst>
                      <p:childTnLst>
                        <p:par>
                          <p:cTn id="562" fill="hold">
                            <p:stCondLst>
                              <p:cond delay="0"/>
                            </p:stCondLst>
                            <p:childTnLst>
                              <p:par>
                                <p:cTn id="563" presetID="53" presetClass="entr" presetSubtype="0" fill="hold" nodeType="clickEffect">
                                  <p:stCondLst>
                                    <p:cond delay="0"/>
                                  </p:stCondLst>
                                  <p:childTnLst>
                                    <p:set>
                                      <p:cBhvr>
                                        <p:cTn id="564" dur="1" fill="hold">
                                          <p:stCondLst>
                                            <p:cond delay="0"/>
                                          </p:stCondLst>
                                        </p:cTn>
                                        <p:tgtEl>
                                          <p:spTgt spid="396298">
                                            <p:txEl>
                                              <p:pRg st="6" end="6"/>
                                            </p:txEl>
                                          </p:spTgt>
                                        </p:tgtEl>
                                        <p:attrNameLst>
                                          <p:attrName>style.visibility</p:attrName>
                                        </p:attrNameLst>
                                      </p:cBhvr>
                                      <p:to>
                                        <p:strVal val="visible"/>
                                      </p:to>
                                    </p:set>
                                    <p:anim calcmode="lin" valueType="num">
                                      <p:cBhvr>
                                        <p:cTn id="565" dur="500" fill="hold"/>
                                        <p:tgtEl>
                                          <p:spTgt spid="396298">
                                            <p:txEl>
                                              <p:pRg st="6" end="6"/>
                                            </p:txEl>
                                          </p:spTgt>
                                        </p:tgtEl>
                                        <p:attrNameLst>
                                          <p:attrName>ppt_w</p:attrName>
                                        </p:attrNameLst>
                                      </p:cBhvr>
                                      <p:tavLst>
                                        <p:tav tm="0">
                                          <p:val>
                                            <p:fltVal val="0"/>
                                          </p:val>
                                        </p:tav>
                                        <p:tav tm="100000">
                                          <p:val>
                                            <p:strVal val="#ppt_w"/>
                                          </p:val>
                                        </p:tav>
                                      </p:tavLst>
                                    </p:anim>
                                    <p:anim calcmode="lin" valueType="num">
                                      <p:cBhvr>
                                        <p:cTn id="566" dur="500" fill="hold"/>
                                        <p:tgtEl>
                                          <p:spTgt spid="396298">
                                            <p:txEl>
                                              <p:pRg st="6" end="6"/>
                                            </p:txEl>
                                          </p:spTgt>
                                        </p:tgtEl>
                                        <p:attrNameLst>
                                          <p:attrName>ppt_h</p:attrName>
                                        </p:attrNameLst>
                                      </p:cBhvr>
                                      <p:tavLst>
                                        <p:tav tm="0">
                                          <p:val>
                                            <p:fltVal val="0"/>
                                          </p:val>
                                        </p:tav>
                                        <p:tav tm="100000">
                                          <p:val>
                                            <p:strVal val="#ppt_h"/>
                                          </p:val>
                                        </p:tav>
                                      </p:tavLst>
                                    </p:anim>
                                    <p:animEffect transition="in" filter="fade">
                                      <p:cBhvr>
                                        <p:cTn id="567" dur="500"/>
                                        <p:tgtEl>
                                          <p:spTgt spid="396298">
                                            <p:txEl>
                                              <p:pRg st="6" end="6"/>
                                            </p:txEl>
                                          </p:spTgt>
                                        </p:tgtEl>
                                      </p:cBhvr>
                                    </p:animEffect>
                                  </p:childTnLst>
                                </p:cTn>
                              </p:par>
                            </p:childTnLst>
                          </p:cTn>
                        </p:par>
                      </p:childTnLst>
                    </p:cTn>
                  </p:par>
                  <p:par>
                    <p:cTn id="568" fill="hold">
                      <p:stCondLst>
                        <p:cond delay="indefinite"/>
                      </p:stCondLst>
                      <p:childTnLst>
                        <p:par>
                          <p:cTn id="569" fill="hold">
                            <p:stCondLst>
                              <p:cond delay="0"/>
                            </p:stCondLst>
                            <p:childTnLst>
                              <p:par>
                                <p:cTn id="570" presetID="10" presetClass="entr" presetSubtype="0" fill="hold" nodeType="clickEffect">
                                  <p:stCondLst>
                                    <p:cond delay="0"/>
                                  </p:stCondLst>
                                  <p:childTnLst>
                                    <p:set>
                                      <p:cBhvr>
                                        <p:cTn id="571" dur="1" fill="hold">
                                          <p:stCondLst>
                                            <p:cond delay="0"/>
                                          </p:stCondLst>
                                        </p:cTn>
                                        <p:tgtEl>
                                          <p:spTgt spid="396299">
                                            <p:txEl>
                                              <p:pRg st="8" end="8"/>
                                            </p:txEl>
                                          </p:spTgt>
                                        </p:tgtEl>
                                        <p:attrNameLst>
                                          <p:attrName>style.visibility</p:attrName>
                                        </p:attrNameLst>
                                      </p:cBhvr>
                                      <p:to>
                                        <p:strVal val="visible"/>
                                      </p:to>
                                    </p:set>
                                    <p:animEffect transition="in" filter="fade">
                                      <p:cBhvr>
                                        <p:cTn id="572" dur="2000"/>
                                        <p:tgtEl>
                                          <p:spTgt spid="396299">
                                            <p:txEl>
                                              <p:pRg st="8" end="8"/>
                                            </p:txEl>
                                          </p:spTgt>
                                        </p:tgtEl>
                                      </p:cBhvr>
                                    </p:animEffect>
                                  </p:childTnLst>
                                </p:cTn>
                              </p:par>
                            </p:childTnLst>
                          </p:cTn>
                        </p:par>
                      </p:childTnLst>
                    </p:cTn>
                  </p:par>
                  <p:par>
                    <p:cTn id="573" fill="hold">
                      <p:stCondLst>
                        <p:cond delay="indefinite"/>
                      </p:stCondLst>
                      <p:childTnLst>
                        <p:par>
                          <p:cTn id="574" fill="hold">
                            <p:stCondLst>
                              <p:cond delay="0"/>
                            </p:stCondLst>
                            <p:childTnLst>
                              <p:par>
                                <p:cTn id="575" presetID="53" presetClass="entr" presetSubtype="0" fill="hold" nodeType="clickEffect">
                                  <p:stCondLst>
                                    <p:cond delay="0"/>
                                  </p:stCondLst>
                                  <p:childTnLst>
                                    <p:set>
                                      <p:cBhvr>
                                        <p:cTn id="576" dur="1" fill="hold">
                                          <p:stCondLst>
                                            <p:cond delay="0"/>
                                          </p:stCondLst>
                                        </p:cTn>
                                        <p:tgtEl>
                                          <p:spTgt spid="396298">
                                            <p:txEl>
                                              <p:pRg st="8" end="8"/>
                                            </p:txEl>
                                          </p:spTgt>
                                        </p:tgtEl>
                                        <p:attrNameLst>
                                          <p:attrName>style.visibility</p:attrName>
                                        </p:attrNameLst>
                                      </p:cBhvr>
                                      <p:to>
                                        <p:strVal val="visible"/>
                                      </p:to>
                                    </p:set>
                                    <p:anim calcmode="lin" valueType="num">
                                      <p:cBhvr>
                                        <p:cTn id="577" dur="500" fill="hold"/>
                                        <p:tgtEl>
                                          <p:spTgt spid="396298">
                                            <p:txEl>
                                              <p:pRg st="8" end="8"/>
                                            </p:txEl>
                                          </p:spTgt>
                                        </p:tgtEl>
                                        <p:attrNameLst>
                                          <p:attrName>ppt_w</p:attrName>
                                        </p:attrNameLst>
                                      </p:cBhvr>
                                      <p:tavLst>
                                        <p:tav tm="0">
                                          <p:val>
                                            <p:fltVal val="0"/>
                                          </p:val>
                                        </p:tav>
                                        <p:tav tm="100000">
                                          <p:val>
                                            <p:strVal val="#ppt_w"/>
                                          </p:val>
                                        </p:tav>
                                      </p:tavLst>
                                    </p:anim>
                                    <p:anim calcmode="lin" valueType="num">
                                      <p:cBhvr>
                                        <p:cTn id="578" dur="500" fill="hold"/>
                                        <p:tgtEl>
                                          <p:spTgt spid="396298">
                                            <p:txEl>
                                              <p:pRg st="8" end="8"/>
                                            </p:txEl>
                                          </p:spTgt>
                                        </p:tgtEl>
                                        <p:attrNameLst>
                                          <p:attrName>ppt_h</p:attrName>
                                        </p:attrNameLst>
                                      </p:cBhvr>
                                      <p:tavLst>
                                        <p:tav tm="0">
                                          <p:val>
                                            <p:fltVal val="0"/>
                                          </p:val>
                                        </p:tav>
                                        <p:tav tm="100000">
                                          <p:val>
                                            <p:strVal val="#ppt_h"/>
                                          </p:val>
                                        </p:tav>
                                      </p:tavLst>
                                    </p:anim>
                                    <p:animEffect transition="in" filter="fade">
                                      <p:cBhvr>
                                        <p:cTn id="579" dur="500"/>
                                        <p:tgtEl>
                                          <p:spTgt spid="396298">
                                            <p:txEl>
                                              <p:pRg st="8" end="8"/>
                                            </p:txEl>
                                          </p:spTgt>
                                        </p:tgtEl>
                                      </p:cBhvr>
                                    </p:animEffect>
                                  </p:childTnLst>
                                </p:cTn>
                              </p:par>
                            </p:childTnLst>
                          </p:cTn>
                        </p:par>
                      </p:childTnLst>
                    </p:cTn>
                  </p:par>
                  <p:par>
                    <p:cTn id="580" fill="hold">
                      <p:stCondLst>
                        <p:cond delay="indefinite"/>
                      </p:stCondLst>
                      <p:childTnLst>
                        <p:par>
                          <p:cTn id="581" fill="hold">
                            <p:stCondLst>
                              <p:cond delay="0"/>
                            </p:stCondLst>
                            <p:childTnLst>
                              <p:par>
                                <p:cTn id="582" presetID="10" presetClass="entr" presetSubtype="0" fill="hold" nodeType="clickEffect">
                                  <p:stCondLst>
                                    <p:cond delay="0"/>
                                  </p:stCondLst>
                                  <p:childTnLst>
                                    <p:set>
                                      <p:cBhvr>
                                        <p:cTn id="583" dur="1" fill="hold">
                                          <p:stCondLst>
                                            <p:cond delay="0"/>
                                          </p:stCondLst>
                                        </p:cTn>
                                        <p:tgtEl>
                                          <p:spTgt spid="396299">
                                            <p:txEl>
                                              <p:pRg st="10" end="10"/>
                                            </p:txEl>
                                          </p:spTgt>
                                        </p:tgtEl>
                                        <p:attrNameLst>
                                          <p:attrName>style.visibility</p:attrName>
                                        </p:attrNameLst>
                                      </p:cBhvr>
                                      <p:to>
                                        <p:strVal val="visible"/>
                                      </p:to>
                                    </p:set>
                                    <p:animEffect transition="in" filter="fade">
                                      <p:cBhvr>
                                        <p:cTn id="584" dur="2000"/>
                                        <p:tgtEl>
                                          <p:spTgt spid="396299">
                                            <p:txEl>
                                              <p:pRg st="10" end="10"/>
                                            </p:txEl>
                                          </p:spTgt>
                                        </p:tgtEl>
                                      </p:cBhvr>
                                    </p:animEffect>
                                  </p:childTnLst>
                                </p:cTn>
                              </p:par>
                            </p:childTnLst>
                          </p:cTn>
                        </p:par>
                      </p:childTnLst>
                    </p:cTn>
                  </p:par>
                  <p:par>
                    <p:cTn id="585" fill="hold">
                      <p:stCondLst>
                        <p:cond delay="indefinite"/>
                      </p:stCondLst>
                      <p:childTnLst>
                        <p:par>
                          <p:cTn id="586" fill="hold">
                            <p:stCondLst>
                              <p:cond delay="0"/>
                            </p:stCondLst>
                            <p:childTnLst>
                              <p:par>
                                <p:cTn id="587" presetID="53" presetClass="entr" presetSubtype="0" fill="hold" nodeType="clickEffect">
                                  <p:stCondLst>
                                    <p:cond delay="0"/>
                                  </p:stCondLst>
                                  <p:childTnLst>
                                    <p:set>
                                      <p:cBhvr>
                                        <p:cTn id="588" dur="1" fill="hold">
                                          <p:stCondLst>
                                            <p:cond delay="0"/>
                                          </p:stCondLst>
                                        </p:cTn>
                                        <p:tgtEl>
                                          <p:spTgt spid="396298">
                                            <p:txEl>
                                              <p:pRg st="10" end="10"/>
                                            </p:txEl>
                                          </p:spTgt>
                                        </p:tgtEl>
                                        <p:attrNameLst>
                                          <p:attrName>style.visibility</p:attrName>
                                        </p:attrNameLst>
                                      </p:cBhvr>
                                      <p:to>
                                        <p:strVal val="visible"/>
                                      </p:to>
                                    </p:set>
                                    <p:anim calcmode="lin" valueType="num">
                                      <p:cBhvr>
                                        <p:cTn id="589" dur="500" fill="hold"/>
                                        <p:tgtEl>
                                          <p:spTgt spid="396298">
                                            <p:txEl>
                                              <p:pRg st="10" end="10"/>
                                            </p:txEl>
                                          </p:spTgt>
                                        </p:tgtEl>
                                        <p:attrNameLst>
                                          <p:attrName>ppt_w</p:attrName>
                                        </p:attrNameLst>
                                      </p:cBhvr>
                                      <p:tavLst>
                                        <p:tav tm="0">
                                          <p:val>
                                            <p:fltVal val="0"/>
                                          </p:val>
                                        </p:tav>
                                        <p:tav tm="100000">
                                          <p:val>
                                            <p:strVal val="#ppt_w"/>
                                          </p:val>
                                        </p:tav>
                                      </p:tavLst>
                                    </p:anim>
                                    <p:anim calcmode="lin" valueType="num">
                                      <p:cBhvr>
                                        <p:cTn id="590" dur="500" fill="hold"/>
                                        <p:tgtEl>
                                          <p:spTgt spid="396298">
                                            <p:txEl>
                                              <p:pRg st="10" end="10"/>
                                            </p:txEl>
                                          </p:spTgt>
                                        </p:tgtEl>
                                        <p:attrNameLst>
                                          <p:attrName>ppt_h</p:attrName>
                                        </p:attrNameLst>
                                      </p:cBhvr>
                                      <p:tavLst>
                                        <p:tav tm="0">
                                          <p:val>
                                            <p:fltVal val="0"/>
                                          </p:val>
                                        </p:tav>
                                        <p:tav tm="100000">
                                          <p:val>
                                            <p:strVal val="#ppt_h"/>
                                          </p:val>
                                        </p:tav>
                                      </p:tavLst>
                                    </p:anim>
                                    <p:animEffect transition="in" filter="fade">
                                      <p:cBhvr>
                                        <p:cTn id="591" dur="500"/>
                                        <p:tgtEl>
                                          <p:spTgt spid="396298">
                                            <p:txEl>
                                              <p:pRg st="10" end="10"/>
                                            </p:txEl>
                                          </p:spTgt>
                                        </p:tgtEl>
                                      </p:cBhvr>
                                    </p:animEffect>
                                  </p:childTnLst>
                                </p:cTn>
                              </p:par>
                            </p:childTnLst>
                          </p:cTn>
                        </p:par>
                      </p:childTnLst>
                    </p:cTn>
                  </p:par>
                  <p:par>
                    <p:cTn id="592" fill="hold">
                      <p:stCondLst>
                        <p:cond delay="indefinite"/>
                      </p:stCondLst>
                      <p:childTnLst>
                        <p:par>
                          <p:cTn id="593" fill="hold">
                            <p:stCondLst>
                              <p:cond delay="0"/>
                            </p:stCondLst>
                            <p:childTnLst>
                              <p:par>
                                <p:cTn id="594" presetID="10" presetClass="entr" presetSubtype="0" fill="hold" nodeType="clickEffect">
                                  <p:stCondLst>
                                    <p:cond delay="0"/>
                                  </p:stCondLst>
                                  <p:childTnLst>
                                    <p:set>
                                      <p:cBhvr>
                                        <p:cTn id="595" dur="1" fill="hold">
                                          <p:stCondLst>
                                            <p:cond delay="0"/>
                                          </p:stCondLst>
                                        </p:cTn>
                                        <p:tgtEl>
                                          <p:spTgt spid="396299">
                                            <p:txEl>
                                              <p:pRg st="12" end="12"/>
                                            </p:txEl>
                                          </p:spTgt>
                                        </p:tgtEl>
                                        <p:attrNameLst>
                                          <p:attrName>style.visibility</p:attrName>
                                        </p:attrNameLst>
                                      </p:cBhvr>
                                      <p:to>
                                        <p:strVal val="visible"/>
                                      </p:to>
                                    </p:set>
                                    <p:animEffect transition="in" filter="fade">
                                      <p:cBhvr>
                                        <p:cTn id="596" dur="2000"/>
                                        <p:tgtEl>
                                          <p:spTgt spid="396299">
                                            <p:txEl>
                                              <p:pRg st="12" end="12"/>
                                            </p:txEl>
                                          </p:spTgt>
                                        </p:tgtEl>
                                      </p:cBhvr>
                                    </p:animEffect>
                                  </p:childTnLst>
                                </p:cTn>
                              </p:par>
                            </p:childTnLst>
                          </p:cTn>
                        </p:par>
                      </p:childTnLst>
                    </p:cTn>
                  </p:par>
                  <p:par>
                    <p:cTn id="597" fill="hold">
                      <p:stCondLst>
                        <p:cond delay="indefinite"/>
                      </p:stCondLst>
                      <p:childTnLst>
                        <p:par>
                          <p:cTn id="598" fill="hold">
                            <p:stCondLst>
                              <p:cond delay="0"/>
                            </p:stCondLst>
                            <p:childTnLst>
                              <p:par>
                                <p:cTn id="599" presetID="53" presetClass="entr" presetSubtype="0" fill="hold" nodeType="clickEffect">
                                  <p:stCondLst>
                                    <p:cond delay="0"/>
                                  </p:stCondLst>
                                  <p:childTnLst>
                                    <p:set>
                                      <p:cBhvr>
                                        <p:cTn id="600" dur="1" fill="hold">
                                          <p:stCondLst>
                                            <p:cond delay="0"/>
                                          </p:stCondLst>
                                        </p:cTn>
                                        <p:tgtEl>
                                          <p:spTgt spid="396298">
                                            <p:txEl>
                                              <p:pRg st="12" end="12"/>
                                            </p:txEl>
                                          </p:spTgt>
                                        </p:tgtEl>
                                        <p:attrNameLst>
                                          <p:attrName>style.visibility</p:attrName>
                                        </p:attrNameLst>
                                      </p:cBhvr>
                                      <p:to>
                                        <p:strVal val="visible"/>
                                      </p:to>
                                    </p:set>
                                    <p:anim calcmode="lin" valueType="num">
                                      <p:cBhvr>
                                        <p:cTn id="601" dur="500" fill="hold"/>
                                        <p:tgtEl>
                                          <p:spTgt spid="396298">
                                            <p:txEl>
                                              <p:pRg st="12" end="12"/>
                                            </p:txEl>
                                          </p:spTgt>
                                        </p:tgtEl>
                                        <p:attrNameLst>
                                          <p:attrName>ppt_w</p:attrName>
                                        </p:attrNameLst>
                                      </p:cBhvr>
                                      <p:tavLst>
                                        <p:tav tm="0">
                                          <p:val>
                                            <p:fltVal val="0"/>
                                          </p:val>
                                        </p:tav>
                                        <p:tav tm="100000">
                                          <p:val>
                                            <p:strVal val="#ppt_w"/>
                                          </p:val>
                                        </p:tav>
                                      </p:tavLst>
                                    </p:anim>
                                    <p:anim calcmode="lin" valueType="num">
                                      <p:cBhvr>
                                        <p:cTn id="602" dur="500" fill="hold"/>
                                        <p:tgtEl>
                                          <p:spTgt spid="396298">
                                            <p:txEl>
                                              <p:pRg st="12" end="12"/>
                                            </p:txEl>
                                          </p:spTgt>
                                        </p:tgtEl>
                                        <p:attrNameLst>
                                          <p:attrName>ppt_h</p:attrName>
                                        </p:attrNameLst>
                                      </p:cBhvr>
                                      <p:tavLst>
                                        <p:tav tm="0">
                                          <p:val>
                                            <p:fltVal val="0"/>
                                          </p:val>
                                        </p:tav>
                                        <p:tav tm="100000">
                                          <p:val>
                                            <p:strVal val="#ppt_h"/>
                                          </p:val>
                                        </p:tav>
                                      </p:tavLst>
                                    </p:anim>
                                    <p:animEffect transition="in" filter="fade">
                                      <p:cBhvr>
                                        <p:cTn id="603" dur="500"/>
                                        <p:tgtEl>
                                          <p:spTgt spid="396298">
                                            <p:txEl>
                                              <p:pRg st="12" end="12"/>
                                            </p:txEl>
                                          </p:spTgt>
                                        </p:tgtEl>
                                      </p:cBhvr>
                                    </p:animEffect>
                                  </p:childTnLst>
                                </p:cTn>
                              </p:par>
                            </p:childTnLst>
                          </p:cTn>
                        </p:par>
                      </p:childTnLst>
                    </p:cTn>
                  </p:par>
                  <p:par>
                    <p:cTn id="604" fill="hold">
                      <p:stCondLst>
                        <p:cond delay="indefinite"/>
                      </p:stCondLst>
                      <p:childTnLst>
                        <p:par>
                          <p:cTn id="605" fill="hold">
                            <p:stCondLst>
                              <p:cond delay="0"/>
                            </p:stCondLst>
                            <p:childTnLst>
                              <p:par>
                                <p:cTn id="606" presetID="10" presetClass="entr" presetSubtype="0" fill="hold" nodeType="clickEffect">
                                  <p:stCondLst>
                                    <p:cond delay="0"/>
                                  </p:stCondLst>
                                  <p:childTnLst>
                                    <p:set>
                                      <p:cBhvr>
                                        <p:cTn id="607" dur="1" fill="hold">
                                          <p:stCondLst>
                                            <p:cond delay="0"/>
                                          </p:stCondLst>
                                        </p:cTn>
                                        <p:tgtEl>
                                          <p:spTgt spid="396299">
                                            <p:txEl>
                                              <p:pRg st="14" end="14"/>
                                            </p:txEl>
                                          </p:spTgt>
                                        </p:tgtEl>
                                        <p:attrNameLst>
                                          <p:attrName>style.visibility</p:attrName>
                                        </p:attrNameLst>
                                      </p:cBhvr>
                                      <p:to>
                                        <p:strVal val="visible"/>
                                      </p:to>
                                    </p:set>
                                    <p:animEffect transition="in" filter="fade">
                                      <p:cBhvr>
                                        <p:cTn id="608" dur="2000"/>
                                        <p:tgtEl>
                                          <p:spTgt spid="396299">
                                            <p:txEl>
                                              <p:pRg st="14" end="14"/>
                                            </p:txEl>
                                          </p:spTgt>
                                        </p:tgtEl>
                                      </p:cBhvr>
                                    </p:animEffect>
                                  </p:childTnLst>
                                </p:cTn>
                              </p:par>
                            </p:childTnLst>
                          </p:cTn>
                        </p:par>
                      </p:childTnLst>
                    </p:cTn>
                  </p:par>
                  <p:par>
                    <p:cTn id="609" fill="hold">
                      <p:stCondLst>
                        <p:cond delay="indefinite"/>
                      </p:stCondLst>
                      <p:childTnLst>
                        <p:par>
                          <p:cTn id="610" fill="hold">
                            <p:stCondLst>
                              <p:cond delay="0"/>
                            </p:stCondLst>
                            <p:childTnLst>
                              <p:par>
                                <p:cTn id="611" presetID="53" presetClass="entr" presetSubtype="0" fill="hold" nodeType="clickEffect">
                                  <p:stCondLst>
                                    <p:cond delay="0"/>
                                  </p:stCondLst>
                                  <p:childTnLst>
                                    <p:set>
                                      <p:cBhvr>
                                        <p:cTn id="612" dur="1" fill="hold">
                                          <p:stCondLst>
                                            <p:cond delay="0"/>
                                          </p:stCondLst>
                                        </p:cTn>
                                        <p:tgtEl>
                                          <p:spTgt spid="396298">
                                            <p:txEl>
                                              <p:pRg st="14" end="14"/>
                                            </p:txEl>
                                          </p:spTgt>
                                        </p:tgtEl>
                                        <p:attrNameLst>
                                          <p:attrName>style.visibility</p:attrName>
                                        </p:attrNameLst>
                                      </p:cBhvr>
                                      <p:to>
                                        <p:strVal val="visible"/>
                                      </p:to>
                                    </p:set>
                                    <p:anim calcmode="lin" valueType="num">
                                      <p:cBhvr>
                                        <p:cTn id="613" dur="500" fill="hold"/>
                                        <p:tgtEl>
                                          <p:spTgt spid="396298">
                                            <p:txEl>
                                              <p:pRg st="14" end="14"/>
                                            </p:txEl>
                                          </p:spTgt>
                                        </p:tgtEl>
                                        <p:attrNameLst>
                                          <p:attrName>ppt_w</p:attrName>
                                        </p:attrNameLst>
                                      </p:cBhvr>
                                      <p:tavLst>
                                        <p:tav tm="0">
                                          <p:val>
                                            <p:fltVal val="0"/>
                                          </p:val>
                                        </p:tav>
                                        <p:tav tm="100000">
                                          <p:val>
                                            <p:strVal val="#ppt_w"/>
                                          </p:val>
                                        </p:tav>
                                      </p:tavLst>
                                    </p:anim>
                                    <p:anim calcmode="lin" valueType="num">
                                      <p:cBhvr>
                                        <p:cTn id="614" dur="500" fill="hold"/>
                                        <p:tgtEl>
                                          <p:spTgt spid="396298">
                                            <p:txEl>
                                              <p:pRg st="14" end="14"/>
                                            </p:txEl>
                                          </p:spTgt>
                                        </p:tgtEl>
                                        <p:attrNameLst>
                                          <p:attrName>ppt_h</p:attrName>
                                        </p:attrNameLst>
                                      </p:cBhvr>
                                      <p:tavLst>
                                        <p:tav tm="0">
                                          <p:val>
                                            <p:fltVal val="0"/>
                                          </p:val>
                                        </p:tav>
                                        <p:tav tm="100000">
                                          <p:val>
                                            <p:strVal val="#ppt_h"/>
                                          </p:val>
                                        </p:tav>
                                      </p:tavLst>
                                    </p:anim>
                                    <p:animEffect transition="in" filter="fade">
                                      <p:cBhvr>
                                        <p:cTn id="615" dur="500"/>
                                        <p:tgtEl>
                                          <p:spTgt spid="396298">
                                            <p:txEl>
                                              <p:pRg st="14" end="14"/>
                                            </p:txEl>
                                          </p:spTgt>
                                        </p:tgtEl>
                                      </p:cBhvr>
                                    </p:animEffect>
                                  </p:childTnLst>
                                </p:cTn>
                              </p:par>
                            </p:childTnLst>
                          </p:cTn>
                        </p:par>
                      </p:childTnLst>
                    </p:cTn>
                  </p:par>
                  <p:par>
                    <p:cTn id="616" fill="hold">
                      <p:stCondLst>
                        <p:cond delay="indefinite"/>
                      </p:stCondLst>
                      <p:childTnLst>
                        <p:par>
                          <p:cTn id="617" fill="hold">
                            <p:stCondLst>
                              <p:cond delay="0"/>
                            </p:stCondLst>
                            <p:childTnLst>
                              <p:par>
                                <p:cTn id="618" presetID="10" presetClass="entr" presetSubtype="0" fill="hold" nodeType="clickEffect">
                                  <p:stCondLst>
                                    <p:cond delay="0"/>
                                  </p:stCondLst>
                                  <p:childTnLst>
                                    <p:set>
                                      <p:cBhvr>
                                        <p:cTn id="619" dur="1" fill="hold">
                                          <p:stCondLst>
                                            <p:cond delay="0"/>
                                          </p:stCondLst>
                                        </p:cTn>
                                        <p:tgtEl>
                                          <p:spTgt spid="396299">
                                            <p:txEl>
                                              <p:pRg st="16" end="16"/>
                                            </p:txEl>
                                          </p:spTgt>
                                        </p:tgtEl>
                                        <p:attrNameLst>
                                          <p:attrName>style.visibility</p:attrName>
                                        </p:attrNameLst>
                                      </p:cBhvr>
                                      <p:to>
                                        <p:strVal val="visible"/>
                                      </p:to>
                                    </p:set>
                                    <p:animEffect transition="in" filter="fade">
                                      <p:cBhvr>
                                        <p:cTn id="620" dur="2000"/>
                                        <p:tgtEl>
                                          <p:spTgt spid="396299">
                                            <p:txEl>
                                              <p:pRg st="16" end="16"/>
                                            </p:txEl>
                                          </p:spTgt>
                                        </p:tgtEl>
                                      </p:cBhvr>
                                    </p:animEffect>
                                  </p:childTnLst>
                                </p:cTn>
                              </p:par>
                            </p:childTnLst>
                          </p:cTn>
                        </p:par>
                      </p:childTnLst>
                    </p:cTn>
                  </p:par>
                  <p:par>
                    <p:cTn id="621" fill="hold">
                      <p:stCondLst>
                        <p:cond delay="indefinite"/>
                      </p:stCondLst>
                      <p:childTnLst>
                        <p:par>
                          <p:cTn id="622" fill="hold">
                            <p:stCondLst>
                              <p:cond delay="0"/>
                            </p:stCondLst>
                            <p:childTnLst>
                              <p:par>
                                <p:cTn id="623" presetID="53" presetClass="entr" presetSubtype="0" fill="hold" nodeType="clickEffect">
                                  <p:stCondLst>
                                    <p:cond delay="0"/>
                                  </p:stCondLst>
                                  <p:childTnLst>
                                    <p:set>
                                      <p:cBhvr>
                                        <p:cTn id="624" dur="1" fill="hold">
                                          <p:stCondLst>
                                            <p:cond delay="0"/>
                                          </p:stCondLst>
                                        </p:cTn>
                                        <p:tgtEl>
                                          <p:spTgt spid="396298">
                                            <p:txEl>
                                              <p:pRg st="16" end="16"/>
                                            </p:txEl>
                                          </p:spTgt>
                                        </p:tgtEl>
                                        <p:attrNameLst>
                                          <p:attrName>style.visibility</p:attrName>
                                        </p:attrNameLst>
                                      </p:cBhvr>
                                      <p:to>
                                        <p:strVal val="visible"/>
                                      </p:to>
                                    </p:set>
                                    <p:anim calcmode="lin" valueType="num">
                                      <p:cBhvr>
                                        <p:cTn id="625" dur="500" fill="hold"/>
                                        <p:tgtEl>
                                          <p:spTgt spid="396298">
                                            <p:txEl>
                                              <p:pRg st="16" end="16"/>
                                            </p:txEl>
                                          </p:spTgt>
                                        </p:tgtEl>
                                        <p:attrNameLst>
                                          <p:attrName>ppt_w</p:attrName>
                                        </p:attrNameLst>
                                      </p:cBhvr>
                                      <p:tavLst>
                                        <p:tav tm="0">
                                          <p:val>
                                            <p:fltVal val="0"/>
                                          </p:val>
                                        </p:tav>
                                        <p:tav tm="100000">
                                          <p:val>
                                            <p:strVal val="#ppt_w"/>
                                          </p:val>
                                        </p:tav>
                                      </p:tavLst>
                                    </p:anim>
                                    <p:anim calcmode="lin" valueType="num">
                                      <p:cBhvr>
                                        <p:cTn id="626" dur="500" fill="hold"/>
                                        <p:tgtEl>
                                          <p:spTgt spid="396298">
                                            <p:txEl>
                                              <p:pRg st="16" end="16"/>
                                            </p:txEl>
                                          </p:spTgt>
                                        </p:tgtEl>
                                        <p:attrNameLst>
                                          <p:attrName>ppt_h</p:attrName>
                                        </p:attrNameLst>
                                      </p:cBhvr>
                                      <p:tavLst>
                                        <p:tav tm="0">
                                          <p:val>
                                            <p:fltVal val="0"/>
                                          </p:val>
                                        </p:tav>
                                        <p:tav tm="100000">
                                          <p:val>
                                            <p:strVal val="#ppt_h"/>
                                          </p:val>
                                        </p:tav>
                                      </p:tavLst>
                                    </p:anim>
                                    <p:animEffect transition="in" filter="fade">
                                      <p:cBhvr>
                                        <p:cTn id="627" dur="500"/>
                                        <p:tgtEl>
                                          <p:spTgt spid="396298">
                                            <p:txEl>
                                              <p:pRg st="16" end="16"/>
                                            </p:txEl>
                                          </p:spTgt>
                                        </p:tgtEl>
                                      </p:cBhvr>
                                    </p:animEffect>
                                  </p:childTnLst>
                                </p:cTn>
                              </p:par>
                            </p:childTnLst>
                          </p:cTn>
                        </p:par>
                      </p:childTnLst>
                    </p:cTn>
                  </p:par>
                  <p:par>
                    <p:cTn id="628" fill="hold">
                      <p:stCondLst>
                        <p:cond delay="indefinite"/>
                      </p:stCondLst>
                      <p:childTnLst>
                        <p:par>
                          <p:cTn id="629" fill="hold">
                            <p:stCondLst>
                              <p:cond delay="0"/>
                            </p:stCondLst>
                            <p:childTnLst>
                              <p:par>
                                <p:cTn id="630" presetID="10" presetClass="entr" presetSubtype="0" fill="hold" nodeType="clickEffect">
                                  <p:stCondLst>
                                    <p:cond delay="0"/>
                                  </p:stCondLst>
                                  <p:childTnLst>
                                    <p:set>
                                      <p:cBhvr>
                                        <p:cTn id="631" dur="1" fill="hold">
                                          <p:stCondLst>
                                            <p:cond delay="0"/>
                                          </p:stCondLst>
                                        </p:cTn>
                                        <p:tgtEl>
                                          <p:spTgt spid="396299">
                                            <p:txEl>
                                              <p:pRg st="18" end="18"/>
                                            </p:txEl>
                                          </p:spTgt>
                                        </p:tgtEl>
                                        <p:attrNameLst>
                                          <p:attrName>style.visibility</p:attrName>
                                        </p:attrNameLst>
                                      </p:cBhvr>
                                      <p:to>
                                        <p:strVal val="visible"/>
                                      </p:to>
                                    </p:set>
                                    <p:animEffect transition="in" filter="fade">
                                      <p:cBhvr>
                                        <p:cTn id="632" dur="2000"/>
                                        <p:tgtEl>
                                          <p:spTgt spid="396299">
                                            <p:txEl>
                                              <p:pRg st="18" end="18"/>
                                            </p:txEl>
                                          </p:spTgt>
                                        </p:tgtEl>
                                      </p:cBhvr>
                                    </p:animEffect>
                                  </p:childTnLst>
                                </p:cTn>
                              </p:par>
                            </p:childTnLst>
                          </p:cTn>
                        </p:par>
                      </p:childTnLst>
                    </p:cTn>
                  </p:par>
                  <p:par>
                    <p:cTn id="633" fill="hold">
                      <p:stCondLst>
                        <p:cond delay="indefinite"/>
                      </p:stCondLst>
                      <p:childTnLst>
                        <p:par>
                          <p:cTn id="634" fill="hold">
                            <p:stCondLst>
                              <p:cond delay="0"/>
                            </p:stCondLst>
                            <p:childTnLst>
                              <p:par>
                                <p:cTn id="635" presetID="53" presetClass="entr" presetSubtype="0" fill="hold" nodeType="clickEffect">
                                  <p:stCondLst>
                                    <p:cond delay="0"/>
                                  </p:stCondLst>
                                  <p:childTnLst>
                                    <p:set>
                                      <p:cBhvr>
                                        <p:cTn id="636" dur="1" fill="hold">
                                          <p:stCondLst>
                                            <p:cond delay="0"/>
                                          </p:stCondLst>
                                        </p:cTn>
                                        <p:tgtEl>
                                          <p:spTgt spid="396298">
                                            <p:txEl>
                                              <p:pRg st="18" end="18"/>
                                            </p:txEl>
                                          </p:spTgt>
                                        </p:tgtEl>
                                        <p:attrNameLst>
                                          <p:attrName>style.visibility</p:attrName>
                                        </p:attrNameLst>
                                      </p:cBhvr>
                                      <p:to>
                                        <p:strVal val="visible"/>
                                      </p:to>
                                    </p:set>
                                    <p:anim calcmode="lin" valueType="num">
                                      <p:cBhvr>
                                        <p:cTn id="637" dur="500" fill="hold"/>
                                        <p:tgtEl>
                                          <p:spTgt spid="396298">
                                            <p:txEl>
                                              <p:pRg st="18" end="18"/>
                                            </p:txEl>
                                          </p:spTgt>
                                        </p:tgtEl>
                                        <p:attrNameLst>
                                          <p:attrName>ppt_w</p:attrName>
                                        </p:attrNameLst>
                                      </p:cBhvr>
                                      <p:tavLst>
                                        <p:tav tm="0">
                                          <p:val>
                                            <p:fltVal val="0"/>
                                          </p:val>
                                        </p:tav>
                                        <p:tav tm="100000">
                                          <p:val>
                                            <p:strVal val="#ppt_w"/>
                                          </p:val>
                                        </p:tav>
                                      </p:tavLst>
                                    </p:anim>
                                    <p:anim calcmode="lin" valueType="num">
                                      <p:cBhvr>
                                        <p:cTn id="638" dur="500" fill="hold"/>
                                        <p:tgtEl>
                                          <p:spTgt spid="396298">
                                            <p:txEl>
                                              <p:pRg st="18" end="18"/>
                                            </p:txEl>
                                          </p:spTgt>
                                        </p:tgtEl>
                                        <p:attrNameLst>
                                          <p:attrName>ppt_h</p:attrName>
                                        </p:attrNameLst>
                                      </p:cBhvr>
                                      <p:tavLst>
                                        <p:tav tm="0">
                                          <p:val>
                                            <p:fltVal val="0"/>
                                          </p:val>
                                        </p:tav>
                                        <p:tav tm="100000">
                                          <p:val>
                                            <p:strVal val="#ppt_h"/>
                                          </p:val>
                                        </p:tav>
                                      </p:tavLst>
                                    </p:anim>
                                    <p:animEffect transition="in" filter="fade">
                                      <p:cBhvr>
                                        <p:cTn id="639" dur="500"/>
                                        <p:tgtEl>
                                          <p:spTgt spid="396298">
                                            <p:txEl>
                                              <p:pRg st="18" end="18"/>
                                            </p:txEl>
                                          </p:spTgt>
                                        </p:tgtEl>
                                      </p:cBhvr>
                                    </p:animEffect>
                                  </p:childTnLst>
                                </p:cTn>
                              </p:par>
                            </p:childTnLst>
                          </p:cTn>
                        </p:par>
                      </p:childTnLst>
                    </p:cTn>
                  </p:par>
                  <p:par>
                    <p:cTn id="640" fill="hold">
                      <p:stCondLst>
                        <p:cond delay="indefinite"/>
                      </p:stCondLst>
                      <p:childTnLst>
                        <p:par>
                          <p:cTn id="641" fill="hold">
                            <p:stCondLst>
                              <p:cond delay="0"/>
                            </p:stCondLst>
                            <p:childTnLst>
                              <p:par>
                                <p:cTn id="642" presetID="10" presetClass="entr" presetSubtype="0" fill="hold" nodeType="clickEffect">
                                  <p:stCondLst>
                                    <p:cond delay="0"/>
                                  </p:stCondLst>
                                  <p:childTnLst>
                                    <p:set>
                                      <p:cBhvr>
                                        <p:cTn id="643" dur="1" fill="hold">
                                          <p:stCondLst>
                                            <p:cond delay="0"/>
                                          </p:stCondLst>
                                        </p:cTn>
                                        <p:tgtEl>
                                          <p:spTgt spid="396299">
                                            <p:txEl>
                                              <p:pRg st="20" end="20"/>
                                            </p:txEl>
                                          </p:spTgt>
                                        </p:tgtEl>
                                        <p:attrNameLst>
                                          <p:attrName>style.visibility</p:attrName>
                                        </p:attrNameLst>
                                      </p:cBhvr>
                                      <p:to>
                                        <p:strVal val="visible"/>
                                      </p:to>
                                    </p:set>
                                    <p:animEffect transition="in" filter="fade">
                                      <p:cBhvr>
                                        <p:cTn id="644" dur="2000"/>
                                        <p:tgtEl>
                                          <p:spTgt spid="396299">
                                            <p:txEl>
                                              <p:pRg st="20" end="20"/>
                                            </p:txEl>
                                          </p:spTgt>
                                        </p:tgtEl>
                                      </p:cBhvr>
                                    </p:animEffect>
                                  </p:childTnLst>
                                </p:cTn>
                              </p:par>
                            </p:childTnLst>
                          </p:cTn>
                        </p:par>
                      </p:childTnLst>
                    </p:cTn>
                  </p:par>
                  <p:par>
                    <p:cTn id="645" fill="hold">
                      <p:stCondLst>
                        <p:cond delay="indefinite"/>
                      </p:stCondLst>
                      <p:childTnLst>
                        <p:par>
                          <p:cTn id="646" fill="hold">
                            <p:stCondLst>
                              <p:cond delay="0"/>
                            </p:stCondLst>
                            <p:childTnLst>
                              <p:par>
                                <p:cTn id="647" presetID="53" presetClass="entr" presetSubtype="0" fill="hold" nodeType="clickEffect">
                                  <p:stCondLst>
                                    <p:cond delay="0"/>
                                  </p:stCondLst>
                                  <p:childTnLst>
                                    <p:set>
                                      <p:cBhvr>
                                        <p:cTn id="648" dur="1" fill="hold">
                                          <p:stCondLst>
                                            <p:cond delay="0"/>
                                          </p:stCondLst>
                                        </p:cTn>
                                        <p:tgtEl>
                                          <p:spTgt spid="396298">
                                            <p:txEl>
                                              <p:pRg st="20" end="20"/>
                                            </p:txEl>
                                          </p:spTgt>
                                        </p:tgtEl>
                                        <p:attrNameLst>
                                          <p:attrName>style.visibility</p:attrName>
                                        </p:attrNameLst>
                                      </p:cBhvr>
                                      <p:to>
                                        <p:strVal val="visible"/>
                                      </p:to>
                                    </p:set>
                                    <p:anim calcmode="lin" valueType="num">
                                      <p:cBhvr>
                                        <p:cTn id="649" dur="500" fill="hold"/>
                                        <p:tgtEl>
                                          <p:spTgt spid="396298">
                                            <p:txEl>
                                              <p:pRg st="20" end="20"/>
                                            </p:txEl>
                                          </p:spTgt>
                                        </p:tgtEl>
                                        <p:attrNameLst>
                                          <p:attrName>ppt_w</p:attrName>
                                        </p:attrNameLst>
                                      </p:cBhvr>
                                      <p:tavLst>
                                        <p:tav tm="0">
                                          <p:val>
                                            <p:fltVal val="0"/>
                                          </p:val>
                                        </p:tav>
                                        <p:tav tm="100000">
                                          <p:val>
                                            <p:strVal val="#ppt_w"/>
                                          </p:val>
                                        </p:tav>
                                      </p:tavLst>
                                    </p:anim>
                                    <p:anim calcmode="lin" valueType="num">
                                      <p:cBhvr>
                                        <p:cTn id="650" dur="500" fill="hold"/>
                                        <p:tgtEl>
                                          <p:spTgt spid="396298">
                                            <p:txEl>
                                              <p:pRg st="20" end="20"/>
                                            </p:txEl>
                                          </p:spTgt>
                                        </p:tgtEl>
                                        <p:attrNameLst>
                                          <p:attrName>ppt_h</p:attrName>
                                        </p:attrNameLst>
                                      </p:cBhvr>
                                      <p:tavLst>
                                        <p:tav tm="0">
                                          <p:val>
                                            <p:fltVal val="0"/>
                                          </p:val>
                                        </p:tav>
                                        <p:tav tm="100000">
                                          <p:val>
                                            <p:strVal val="#ppt_h"/>
                                          </p:val>
                                        </p:tav>
                                      </p:tavLst>
                                    </p:anim>
                                    <p:animEffect transition="in" filter="fade">
                                      <p:cBhvr>
                                        <p:cTn id="651" dur="500"/>
                                        <p:tgtEl>
                                          <p:spTgt spid="39629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7" grpId="0" build="allAtOnce"/>
      <p:bldP spid="396294" grpId="0"/>
      <p:bldP spid="396295" grpId="0" build="allAtOnce"/>
      <p:bldP spid="396302" grpId="0" build="allAtOnce"/>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Text Box 2"/>
          <p:cNvSpPr txBox="1">
            <a:spLocks noChangeArrowheads="1"/>
          </p:cNvSpPr>
          <p:nvPr/>
        </p:nvSpPr>
        <p:spPr bwMode="auto">
          <a:xfrm>
            <a:off x="3468688" y="703263"/>
            <a:ext cx="2852737" cy="5632450"/>
          </a:xfrm>
          <a:prstGeom prst="rect">
            <a:avLst/>
          </a:prstGeom>
          <a:noFill/>
          <a:ln w="9525">
            <a:noFill/>
            <a:miter lim="800000"/>
            <a:headEnd/>
            <a:tailEnd/>
          </a:ln>
        </p:spPr>
        <p:txBody>
          <a:bodyPr wrap="none">
            <a:spAutoFit/>
          </a:bodyPr>
          <a:lstStyle/>
          <a:p>
            <a:r>
              <a:rPr lang="en-US" sz="2400">
                <a:latin typeface="Arial" charset="0"/>
              </a:rPr>
              <a:t>          </a:t>
            </a:r>
            <a:r>
              <a:rPr lang="en-US" sz="800">
                <a:latin typeface="Arial" charset="0"/>
              </a:rPr>
              <a:t> </a:t>
            </a:r>
            <a:r>
              <a:rPr lang="en-US" sz="2400">
                <a:latin typeface="Arial" charset="0"/>
              </a:rPr>
              <a:t>fluoride</a:t>
            </a:r>
          </a:p>
          <a:p>
            <a:endParaRPr lang="en-US" sz="1000">
              <a:latin typeface="Arial" charset="0"/>
            </a:endParaRPr>
          </a:p>
          <a:p>
            <a:r>
              <a:rPr lang="en-US" sz="2400">
                <a:latin typeface="Arial" charset="0"/>
              </a:rPr>
              <a:t>      sulfide</a:t>
            </a:r>
          </a:p>
          <a:p>
            <a:endParaRPr lang="en-US" sz="1000">
              <a:latin typeface="Arial" charset="0"/>
            </a:endParaRPr>
          </a:p>
          <a:p>
            <a:r>
              <a:rPr lang="en-US" sz="2400">
                <a:latin typeface="Arial" charset="0"/>
              </a:rPr>
              <a:t>             sulfide</a:t>
            </a:r>
          </a:p>
          <a:p>
            <a:endParaRPr lang="en-US" sz="1000">
              <a:latin typeface="Arial" charset="0"/>
            </a:endParaRPr>
          </a:p>
          <a:p>
            <a:r>
              <a:rPr lang="en-US" sz="2400">
                <a:latin typeface="Arial" charset="0"/>
              </a:rPr>
              <a:t>             chloride</a:t>
            </a:r>
          </a:p>
          <a:p>
            <a:endParaRPr lang="en-US" sz="1000">
              <a:latin typeface="Arial" charset="0"/>
            </a:endParaRPr>
          </a:p>
          <a:p>
            <a:r>
              <a:rPr lang="en-US" sz="2400">
                <a:latin typeface="Arial" charset="0"/>
              </a:rPr>
              <a:t>     bromide</a:t>
            </a:r>
          </a:p>
          <a:p>
            <a:endParaRPr lang="en-US" sz="1000">
              <a:latin typeface="Arial" charset="0"/>
            </a:endParaRPr>
          </a:p>
          <a:p>
            <a:r>
              <a:rPr lang="en-US" sz="2400">
                <a:latin typeface="Arial" charset="0"/>
              </a:rPr>
              <a:t>        phosphide</a:t>
            </a:r>
          </a:p>
          <a:p>
            <a:endParaRPr lang="en-US" sz="1000">
              <a:latin typeface="Arial" charset="0"/>
            </a:endParaRPr>
          </a:p>
          <a:p>
            <a:r>
              <a:rPr lang="en-US" sz="2400">
                <a:latin typeface="Arial" charset="0"/>
              </a:rPr>
              <a:t>          fluoride</a:t>
            </a:r>
          </a:p>
          <a:p>
            <a:endParaRPr lang="en-US" sz="1000">
              <a:latin typeface="Arial" charset="0"/>
            </a:endParaRPr>
          </a:p>
          <a:p>
            <a:r>
              <a:rPr lang="en-US" sz="2400">
                <a:latin typeface="Arial" charset="0"/>
              </a:rPr>
              <a:t>iodide</a:t>
            </a:r>
          </a:p>
          <a:p>
            <a:endParaRPr lang="en-US" sz="1000">
              <a:latin typeface="Arial" charset="0"/>
            </a:endParaRPr>
          </a:p>
          <a:p>
            <a:r>
              <a:rPr lang="en-US" sz="2400">
                <a:latin typeface="Arial" charset="0"/>
              </a:rPr>
              <a:t>                   chloride</a:t>
            </a:r>
          </a:p>
          <a:p>
            <a:endParaRPr lang="en-US" sz="1000">
              <a:latin typeface="Arial" charset="0"/>
            </a:endParaRPr>
          </a:p>
          <a:p>
            <a:r>
              <a:rPr lang="en-US" sz="2400">
                <a:latin typeface="Arial" charset="0"/>
              </a:rPr>
              <a:t>       oxide</a:t>
            </a:r>
          </a:p>
          <a:p>
            <a:endParaRPr lang="en-US" sz="1000">
              <a:latin typeface="Arial" charset="0"/>
            </a:endParaRPr>
          </a:p>
          <a:p>
            <a:r>
              <a:rPr lang="en-US" sz="2400">
                <a:latin typeface="Arial" charset="0"/>
              </a:rPr>
              <a:t>     phosphide</a:t>
            </a:r>
          </a:p>
        </p:txBody>
      </p:sp>
      <p:sp>
        <p:nvSpPr>
          <p:cNvPr id="398339" name="Text Box 3"/>
          <p:cNvSpPr txBox="1">
            <a:spLocks noChangeArrowheads="1"/>
          </p:cNvSpPr>
          <p:nvPr/>
        </p:nvSpPr>
        <p:spPr bwMode="auto">
          <a:xfrm>
            <a:off x="2811463" y="703263"/>
            <a:ext cx="2522537" cy="5632450"/>
          </a:xfrm>
          <a:prstGeom prst="rect">
            <a:avLst/>
          </a:prstGeom>
          <a:noFill/>
          <a:ln w="9525">
            <a:noFill/>
            <a:miter lim="800000"/>
            <a:headEnd/>
            <a:tailEnd/>
          </a:ln>
        </p:spPr>
        <p:txBody>
          <a:bodyPr wrap="none">
            <a:spAutoFit/>
          </a:bodyPr>
          <a:lstStyle/>
          <a:p>
            <a:r>
              <a:rPr lang="en-US" sz="2400">
                <a:latin typeface="Arial" charset="0"/>
              </a:rPr>
              <a:t>iridium (III)  </a:t>
            </a:r>
          </a:p>
          <a:p>
            <a:endParaRPr lang="en-US" sz="1000">
              <a:latin typeface="Arial" charset="0"/>
            </a:endParaRPr>
          </a:p>
          <a:p>
            <a:r>
              <a:rPr lang="en-US" sz="2400">
                <a:latin typeface="Arial" charset="0"/>
              </a:rPr>
              <a:t>calcium  </a:t>
            </a:r>
          </a:p>
          <a:p>
            <a:endParaRPr lang="en-US" sz="1000">
              <a:latin typeface="Arial" charset="0"/>
            </a:endParaRPr>
          </a:p>
          <a:p>
            <a:r>
              <a:rPr lang="en-US" sz="2400">
                <a:latin typeface="Arial" charset="0"/>
              </a:rPr>
              <a:t>titanium (IV)  </a:t>
            </a:r>
          </a:p>
          <a:p>
            <a:endParaRPr lang="en-US" sz="1000">
              <a:latin typeface="Arial" charset="0"/>
            </a:endParaRPr>
          </a:p>
          <a:p>
            <a:r>
              <a:rPr lang="en-US" sz="2400">
                <a:latin typeface="Arial" charset="0"/>
              </a:rPr>
              <a:t>platinum (II)  </a:t>
            </a:r>
          </a:p>
          <a:p>
            <a:endParaRPr lang="en-US" sz="1000">
              <a:latin typeface="Arial" charset="0"/>
            </a:endParaRPr>
          </a:p>
          <a:p>
            <a:r>
              <a:rPr lang="en-US" sz="2400">
                <a:latin typeface="Arial" charset="0"/>
              </a:rPr>
              <a:t>barium  </a:t>
            </a:r>
          </a:p>
          <a:p>
            <a:endParaRPr lang="en-US" sz="1000">
              <a:latin typeface="Arial" charset="0"/>
            </a:endParaRPr>
          </a:p>
          <a:p>
            <a:r>
              <a:rPr lang="en-US" sz="2400">
                <a:latin typeface="Arial" charset="0"/>
              </a:rPr>
              <a:t>strontium  </a:t>
            </a:r>
          </a:p>
          <a:p>
            <a:endParaRPr lang="en-US" sz="1000">
              <a:latin typeface="Arial" charset="0"/>
            </a:endParaRPr>
          </a:p>
          <a:p>
            <a:r>
              <a:rPr lang="en-US" sz="2400">
                <a:latin typeface="Arial" charset="0"/>
              </a:rPr>
              <a:t>potassium  </a:t>
            </a:r>
          </a:p>
          <a:p>
            <a:endParaRPr lang="en-US" sz="1000">
              <a:latin typeface="Arial" charset="0"/>
            </a:endParaRPr>
          </a:p>
          <a:p>
            <a:r>
              <a:rPr lang="en-US" sz="2400">
                <a:latin typeface="Arial" charset="0"/>
              </a:rPr>
              <a:t>zinc  </a:t>
            </a:r>
          </a:p>
          <a:p>
            <a:endParaRPr lang="en-US" sz="1000">
              <a:latin typeface="Arial" charset="0"/>
            </a:endParaRPr>
          </a:p>
          <a:p>
            <a:r>
              <a:rPr lang="en-US" sz="2400">
                <a:latin typeface="Arial" charset="0"/>
              </a:rPr>
              <a:t>manganese (IV)  </a:t>
            </a:r>
          </a:p>
          <a:p>
            <a:endParaRPr lang="en-US" sz="1000">
              <a:latin typeface="Arial" charset="0"/>
            </a:endParaRPr>
          </a:p>
          <a:p>
            <a:r>
              <a:rPr lang="en-US" sz="2400">
                <a:latin typeface="Arial" charset="0"/>
              </a:rPr>
              <a:t>gold (III)  </a:t>
            </a:r>
          </a:p>
          <a:p>
            <a:endParaRPr lang="en-US" sz="1000">
              <a:latin typeface="Arial" charset="0"/>
            </a:endParaRPr>
          </a:p>
          <a:p>
            <a:r>
              <a:rPr lang="en-US" sz="2400">
                <a:latin typeface="Arial" charset="0"/>
              </a:rPr>
              <a:t>sodium  </a:t>
            </a:r>
          </a:p>
        </p:txBody>
      </p:sp>
      <p:sp>
        <p:nvSpPr>
          <p:cNvPr id="398342" name="Text Box 6"/>
          <p:cNvSpPr txBox="1">
            <a:spLocks noChangeArrowheads="1"/>
          </p:cNvSpPr>
          <p:nvPr/>
        </p:nvSpPr>
        <p:spPr bwMode="auto">
          <a:xfrm>
            <a:off x="592138" y="703263"/>
            <a:ext cx="608012" cy="5632450"/>
          </a:xfrm>
          <a:prstGeom prst="rect">
            <a:avLst/>
          </a:prstGeom>
          <a:noFill/>
          <a:ln w="9525">
            <a:noFill/>
            <a:miter lim="800000"/>
            <a:headEnd/>
            <a:tailEnd/>
          </a:ln>
        </p:spPr>
        <p:txBody>
          <a:bodyPr wrap="none">
            <a:spAutoFit/>
          </a:bodyPr>
          <a:lstStyle/>
          <a:p>
            <a:r>
              <a:rPr lang="en-US" sz="2400">
                <a:latin typeface="Arial" charset="0"/>
              </a:rPr>
              <a:t>Ir</a:t>
            </a:r>
          </a:p>
          <a:p>
            <a:endParaRPr lang="en-US" sz="1000">
              <a:latin typeface="Arial" charset="0"/>
            </a:endParaRPr>
          </a:p>
          <a:p>
            <a:r>
              <a:rPr lang="en-US" sz="2400">
                <a:latin typeface="Arial" charset="0"/>
              </a:rPr>
              <a:t>Ca</a:t>
            </a:r>
          </a:p>
          <a:p>
            <a:endParaRPr lang="en-US" sz="1000">
              <a:latin typeface="Arial" charset="0"/>
            </a:endParaRPr>
          </a:p>
          <a:p>
            <a:r>
              <a:rPr lang="en-US" sz="2400">
                <a:latin typeface="Arial" charset="0"/>
              </a:rPr>
              <a:t>Ti</a:t>
            </a:r>
          </a:p>
          <a:p>
            <a:endParaRPr lang="en-US" sz="1000">
              <a:latin typeface="Arial" charset="0"/>
            </a:endParaRPr>
          </a:p>
          <a:p>
            <a:r>
              <a:rPr lang="en-US" sz="2400">
                <a:latin typeface="Arial" charset="0"/>
              </a:rPr>
              <a:t>Pt</a:t>
            </a:r>
          </a:p>
          <a:p>
            <a:endParaRPr lang="en-US" sz="1000">
              <a:latin typeface="Arial" charset="0"/>
            </a:endParaRPr>
          </a:p>
          <a:p>
            <a:r>
              <a:rPr lang="en-US" sz="2400">
                <a:latin typeface="Arial" charset="0"/>
              </a:rPr>
              <a:t>Ba</a:t>
            </a:r>
          </a:p>
          <a:p>
            <a:endParaRPr lang="en-US" sz="1000">
              <a:latin typeface="Arial" charset="0"/>
            </a:endParaRPr>
          </a:p>
          <a:p>
            <a:r>
              <a:rPr lang="en-US" sz="2400">
                <a:latin typeface="Arial" charset="0"/>
              </a:rPr>
              <a:t>Sr</a:t>
            </a:r>
          </a:p>
          <a:p>
            <a:endParaRPr lang="en-US" sz="1000">
              <a:latin typeface="Arial" charset="0"/>
            </a:endParaRPr>
          </a:p>
          <a:p>
            <a:r>
              <a:rPr lang="en-US" sz="2400">
                <a:latin typeface="Arial" charset="0"/>
              </a:rPr>
              <a:t>K</a:t>
            </a:r>
          </a:p>
          <a:p>
            <a:endParaRPr lang="en-US" sz="1000">
              <a:latin typeface="Arial" charset="0"/>
            </a:endParaRPr>
          </a:p>
          <a:p>
            <a:r>
              <a:rPr lang="en-US" sz="2400">
                <a:latin typeface="Arial" charset="0"/>
              </a:rPr>
              <a:t>Zn</a:t>
            </a:r>
          </a:p>
          <a:p>
            <a:endParaRPr lang="en-US" sz="1000">
              <a:latin typeface="Arial" charset="0"/>
            </a:endParaRPr>
          </a:p>
          <a:p>
            <a:r>
              <a:rPr lang="en-US" sz="2400">
                <a:latin typeface="Arial" charset="0"/>
              </a:rPr>
              <a:t>Mn</a:t>
            </a:r>
          </a:p>
          <a:p>
            <a:endParaRPr lang="en-US" sz="1000">
              <a:latin typeface="Arial" charset="0"/>
            </a:endParaRPr>
          </a:p>
          <a:p>
            <a:r>
              <a:rPr lang="en-US" sz="2400">
                <a:latin typeface="Arial" charset="0"/>
              </a:rPr>
              <a:t>Au</a:t>
            </a:r>
          </a:p>
          <a:p>
            <a:endParaRPr lang="en-US" sz="1000">
              <a:latin typeface="Arial" charset="0"/>
            </a:endParaRPr>
          </a:p>
          <a:p>
            <a:r>
              <a:rPr lang="en-US" sz="2400">
                <a:latin typeface="Arial" charset="0"/>
              </a:rPr>
              <a:t>Na</a:t>
            </a:r>
          </a:p>
        </p:txBody>
      </p:sp>
      <p:sp>
        <p:nvSpPr>
          <p:cNvPr id="398343" name="Text Box 7"/>
          <p:cNvSpPr txBox="1">
            <a:spLocks noChangeArrowheads="1"/>
          </p:cNvSpPr>
          <p:nvPr/>
        </p:nvSpPr>
        <p:spPr bwMode="auto">
          <a:xfrm>
            <a:off x="801688" y="703263"/>
            <a:ext cx="838200" cy="5632450"/>
          </a:xfrm>
          <a:prstGeom prst="rect">
            <a:avLst/>
          </a:prstGeom>
          <a:noFill/>
          <a:ln w="9525">
            <a:noFill/>
            <a:miter lim="800000"/>
            <a:headEnd/>
            <a:tailEnd/>
          </a:ln>
        </p:spPr>
        <p:txBody>
          <a:bodyPr wrap="none">
            <a:spAutoFit/>
          </a:bodyPr>
          <a:lstStyle/>
          <a:p>
            <a:r>
              <a:rPr lang="en-US" sz="2400">
                <a:latin typeface="Arial" charset="0"/>
              </a:rPr>
              <a:t>F</a:t>
            </a:r>
            <a:r>
              <a:rPr lang="en-US" sz="2400" baseline="-25000">
                <a:latin typeface="Arial" charset="0"/>
              </a:rPr>
              <a:t>3</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S</a:t>
            </a:r>
          </a:p>
          <a:p>
            <a:endParaRPr lang="en-US" sz="1000">
              <a:latin typeface="Arial" charset="0"/>
            </a:endParaRPr>
          </a:p>
          <a:p>
            <a:r>
              <a:rPr lang="en-US" sz="2400">
                <a:latin typeface="Arial" charset="0"/>
              </a:rPr>
              <a:t> S</a:t>
            </a:r>
            <a:r>
              <a:rPr lang="en-US" baseline="-25000">
                <a:latin typeface="Arial" charset="0"/>
              </a:rPr>
              <a:t>2</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Cl</a:t>
            </a:r>
            <a:r>
              <a:rPr lang="en-US" sz="2400" baseline="-25000">
                <a:latin typeface="Arial" charset="0"/>
              </a:rPr>
              <a:t>2</a:t>
            </a:r>
          </a:p>
          <a:p>
            <a:endParaRPr lang="en-US" sz="1000">
              <a:latin typeface="Arial" charset="0"/>
            </a:endParaRPr>
          </a:p>
          <a:p>
            <a:r>
              <a:rPr lang="en-US" sz="2400">
                <a:latin typeface="Arial" charset="0"/>
              </a:rPr>
              <a:t>  Br</a:t>
            </a:r>
            <a:r>
              <a:rPr lang="en-US" sz="2400" baseline="-25000">
                <a:latin typeface="Arial" charset="0"/>
              </a:rPr>
              <a:t>2</a:t>
            </a:r>
          </a:p>
          <a:p>
            <a:endParaRPr lang="en-US" sz="1000">
              <a:latin typeface="Arial" charset="0"/>
            </a:endParaRPr>
          </a:p>
          <a:p>
            <a:r>
              <a:rPr lang="en-US" sz="2400" baseline="-25000">
                <a:latin typeface="Arial" charset="0"/>
              </a:rPr>
              <a:t>  3</a:t>
            </a:r>
            <a:r>
              <a:rPr lang="en-US" sz="2400">
                <a:latin typeface="Arial" charset="0"/>
              </a:rPr>
              <a:t>P</a:t>
            </a:r>
            <a:r>
              <a:rPr lang="en-US" sz="2400" baseline="-25000">
                <a:latin typeface="Arial" charset="0"/>
              </a:rPr>
              <a:t>2</a:t>
            </a:r>
          </a:p>
          <a:p>
            <a:endParaRPr lang="en-US" sz="1000">
              <a:latin typeface="Arial" charset="0"/>
            </a:endParaRPr>
          </a:p>
          <a:p>
            <a:r>
              <a:rPr lang="en-US" sz="2400">
                <a:latin typeface="Arial" charset="0"/>
              </a:rPr>
              <a:t>F</a:t>
            </a:r>
          </a:p>
          <a:p>
            <a:endParaRPr lang="en-US" sz="1000">
              <a:latin typeface="Arial" charset="0"/>
            </a:endParaRPr>
          </a:p>
          <a:p>
            <a:r>
              <a:rPr lang="en-US" sz="2400">
                <a:latin typeface="Arial" charset="0"/>
              </a:rPr>
              <a:t>  </a:t>
            </a:r>
            <a:r>
              <a:rPr lang="en-US" sz="800">
                <a:latin typeface="Arial" charset="0"/>
              </a:rPr>
              <a:t> </a:t>
            </a:r>
            <a:r>
              <a:rPr lang="en-US" sz="2400">
                <a:latin typeface="Arial" charset="0"/>
              </a:rPr>
              <a:t>I</a:t>
            </a:r>
            <a:r>
              <a:rPr lang="en-US" sz="2400" baseline="-25000">
                <a:latin typeface="Arial" charset="0"/>
              </a:rPr>
              <a:t>2</a:t>
            </a:r>
          </a:p>
          <a:p>
            <a:endParaRPr lang="en-US" sz="1000">
              <a:latin typeface="Arial" charset="0"/>
            </a:endParaRPr>
          </a:p>
          <a:p>
            <a:r>
              <a:rPr lang="en-US" sz="2400">
                <a:latin typeface="Arial" charset="0"/>
              </a:rPr>
              <a:t>   Cl</a:t>
            </a:r>
            <a:r>
              <a:rPr lang="en-US" sz="2400" baseline="-25000">
                <a:latin typeface="Arial" charset="0"/>
              </a:rPr>
              <a:t>4</a:t>
            </a:r>
          </a:p>
          <a:p>
            <a:endParaRPr lang="en-US" sz="1000">
              <a:latin typeface="Arial" charset="0"/>
            </a:endParaRPr>
          </a:p>
          <a:p>
            <a:r>
              <a:rPr lang="en-US" sz="2400" baseline="-25000">
                <a:latin typeface="Arial" charset="0"/>
              </a:rPr>
              <a:t>   </a:t>
            </a:r>
            <a:r>
              <a:rPr lang="en-US" sz="800" baseline="-25000">
                <a:latin typeface="Arial" charset="0"/>
              </a:rPr>
              <a:t> </a:t>
            </a:r>
            <a:r>
              <a:rPr lang="en-US" sz="2400" baseline="-25000">
                <a:latin typeface="Arial" charset="0"/>
              </a:rPr>
              <a:t>2</a:t>
            </a:r>
            <a:r>
              <a:rPr lang="en-US" sz="2400">
                <a:latin typeface="Arial" charset="0"/>
              </a:rPr>
              <a:t>O</a:t>
            </a:r>
            <a:r>
              <a:rPr lang="en-US" sz="2400" baseline="-25000">
                <a:latin typeface="Arial" charset="0"/>
              </a:rPr>
              <a:t>3</a:t>
            </a:r>
          </a:p>
          <a:p>
            <a:endParaRPr lang="en-US" sz="1000">
              <a:latin typeface="Arial" charset="0"/>
            </a:endParaRPr>
          </a:p>
          <a:p>
            <a:r>
              <a:rPr lang="en-US" sz="2400" baseline="-25000">
                <a:latin typeface="Arial" charset="0"/>
              </a:rPr>
              <a:t>    3</a:t>
            </a:r>
            <a:r>
              <a:rPr lang="en-US" sz="2400">
                <a:latin typeface="Arial" charset="0"/>
              </a:rPr>
              <a:t>P</a:t>
            </a:r>
          </a:p>
        </p:txBody>
      </p:sp>
      <p:sp>
        <p:nvSpPr>
          <p:cNvPr id="398344" name="Text Box 8"/>
          <p:cNvSpPr txBox="1">
            <a:spLocks noChangeArrowheads="1"/>
          </p:cNvSpPr>
          <p:nvPr/>
        </p:nvSpPr>
        <p:spPr bwMode="auto">
          <a:xfrm>
            <a:off x="7669213" y="703263"/>
            <a:ext cx="1855787" cy="5632450"/>
          </a:xfrm>
          <a:prstGeom prst="rect">
            <a:avLst/>
          </a:prstGeom>
          <a:noFill/>
          <a:ln w="9525">
            <a:noFill/>
            <a:miter lim="800000"/>
            <a:headEnd/>
            <a:tailEnd/>
          </a:ln>
        </p:spPr>
        <p:txBody>
          <a:bodyPr wrap="none">
            <a:spAutoFit/>
          </a:bodyPr>
          <a:lstStyle/>
          <a:p>
            <a:r>
              <a:rPr lang="en-US" sz="2400">
                <a:latin typeface="Arial" charset="0"/>
              </a:rPr>
              <a:t>Ir</a:t>
            </a:r>
            <a:r>
              <a:rPr lang="en-US" sz="2400" baseline="30000">
                <a:latin typeface="Arial" charset="0"/>
              </a:rPr>
              <a:t>2+,3+,4+,6+</a:t>
            </a:r>
          </a:p>
          <a:p>
            <a:endParaRPr lang="en-US" sz="1000">
              <a:latin typeface="Arial" charset="0"/>
            </a:endParaRPr>
          </a:p>
          <a:p>
            <a:r>
              <a:rPr lang="en-US" sz="2400">
                <a:latin typeface="Arial" charset="0"/>
              </a:rPr>
              <a:t>Ca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Ti</a:t>
            </a:r>
            <a:r>
              <a:rPr lang="en-US" sz="2400" baseline="30000">
                <a:latin typeface="Arial" charset="0"/>
              </a:rPr>
              <a:t>3+,4+</a:t>
            </a:r>
          </a:p>
          <a:p>
            <a:endParaRPr lang="en-US" sz="1000">
              <a:latin typeface="Arial" charset="0"/>
            </a:endParaRPr>
          </a:p>
          <a:p>
            <a:r>
              <a:rPr lang="en-US" sz="2400">
                <a:latin typeface="Arial" charset="0"/>
              </a:rPr>
              <a:t>Pt</a:t>
            </a:r>
            <a:r>
              <a:rPr lang="en-US" sz="2400" baseline="30000">
                <a:latin typeface="Arial" charset="0"/>
              </a:rPr>
              <a:t>2+,4+</a:t>
            </a:r>
          </a:p>
          <a:p>
            <a:endParaRPr lang="en-US" sz="1000">
              <a:latin typeface="Arial" charset="0"/>
            </a:endParaRPr>
          </a:p>
          <a:p>
            <a:r>
              <a:rPr lang="en-US" sz="2400">
                <a:latin typeface="Arial" charset="0"/>
              </a:rPr>
              <a:t>Ba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Sr</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K</a:t>
            </a:r>
            <a:r>
              <a:rPr lang="en-US" sz="2400" baseline="30000">
                <a:latin typeface="Arial" charset="0"/>
              </a:rPr>
              <a:t>1+</a:t>
            </a:r>
            <a:r>
              <a:rPr lang="en-US" sz="2400">
                <a:latin typeface="Arial" charset="0"/>
              </a:rPr>
              <a:t>	 </a:t>
            </a:r>
          </a:p>
          <a:p>
            <a:endParaRPr lang="en-US" sz="1000">
              <a:latin typeface="Arial" charset="0"/>
            </a:endParaRPr>
          </a:p>
          <a:p>
            <a:r>
              <a:rPr lang="en-US" sz="2400">
                <a:latin typeface="Arial" charset="0"/>
              </a:rPr>
              <a:t>Zn</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Mn</a:t>
            </a:r>
            <a:r>
              <a:rPr lang="en-US" sz="2400" baseline="30000">
                <a:latin typeface="Arial" charset="0"/>
              </a:rPr>
              <a:t>2,3,4,6,7+</a:t>
            </a:r>
            <a:r>
              <a:rPr lang="en-US" sz="2400">
                <a:latin typeface="Arial" charset="0"/>
              </a:rPr>
              <a:t>    </a:t>
            </a:r>
          </a:p>
          <a:p>
            <a:endParaRPr lang="en-US" sz="1000">
              <a:latin typeface="Arial" charset="0"/>
            </a:endParaRPr>
          </a:p>
          <a:p>
            <a:r>
              <a:rPr lang="en-US" sz="2400">
                <a:latin typeface="Arial" charset="0"/>
              </a:rPr>
              <a:t>Au</a:t>
            </a:r>
            <a:r>
              <a:rPr lang="en-US" sz="2400" baseline="30000">
                <a:latin typeface="Arial" charset="0"/>
              </a:rPr>
              <a:t>1+,3+</a:t>
            </a:r>
            <a:r>
              <a:rPr lang="en-US" sz="2400">
                <a:latin typeface="Arial" charset="0"/>
              </a:rPr>
              <a:t>     </a:t>
            </a:r>
          </a:p>
          <a:p>
            <a:endParaRPr lang="en-US" sz="1000">
              <a:latin typeface="Arial" charset="0"/>
            </a:endParaRPr>
          </a:p>
          <a:p>
            <a:r>
              <a:rPr lang="en-US" sz="2400">
                <a:latin typeface="Arial" charset="0"/>
              </a:rPr>
              <a:t>Na</a:t>
            </a:r>
            <a:r>
              <a:rPr lang="en-US" sz="2400" baseline="30000">
                <a:latin typeface="Arial" charset="0"/>
              </a:rPr>
              <a:t>1+</a:t>
            </a:r>
            <a:r>
              <a:rPr lang="en-US" sz="2400">
                <a:latin typeface="Arial" charset="0"/>
              </a:rPr>
              <a:t>	 </a:t>
            </a:r>
          </a:p>
        </p:txBody>
      </p:sp>
      <p:sp>
        <p:nvSpPr>
          <p:cNvPr id="398345" name="Rectangle 9"/>
          <p:cNvSpPr>
            <a:spLocks noChangeArrowheads="1"/>
          </p:cNvSpPr>
          <p:nvPr/>
        </p:nvSpPr>
        <p:spPr bwMode="auto">
          <a:xfrm>
            <a:off x="6194425" y="701675"/>
            <a:ext cx="1616075" cy="5632450"/>
          </a:xfrm>
          <a:prstGeom prst="rect">
            <a:avLst/>
          </a:prstGeom>
          <a:noFill/>
          <a:ln w="9525">
            <a:noFill/>
            <a:miter lim="800000"/>
            <a:headEnd/>
            <a:tailEnd/>
          </a:ln>
        </p:spPr>
        <p:txBody>
          <a:bodyPr>
            <a:spAutoFit/>
          </a:bodyPr>
          <a:lstStyle/>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398342"/>
                                        </p:tgtEl>
                                        <p:attrNameLst>
                                          <p:attrName>style.visibility</p:attrName>
                                        </p:attrNameLst>
                                      </p:cBhvr>
                                      <p:to>
                                        <p:strVal val="visible"/>
                                      </p:to>
                                    </p:set>
                                    <p:anim calcmode="lin" valueType="num">
                                      <p:cBhvr>
                                        <p:cTn id="7" dur="1000" fill="hold"/>
                                        <p:tgtEl>
                                          <p:spTgt spid="398342"/>
                                        </p:tgtEl>
                                        <p:attrNameLst>
                                          <p:attrName>ppt_x</p:attrName>
                                        </p:attrNameLst>
                                      </p:cBhvr>
                                      <p:tavLst>
                                        <p:tav tm="0">
                                          <p:val>
                                            <p:strVal val="#ppt_x-.2"/>
                                          </p:val>
                                        </p:tav>
                                        <p:tav tm="100000">
                                          <p:val>
                                            <p:strVal val="#ppt_x"/>
                                          </p:val>
                                        </p:tav>
                                      </p:tavLst>
                                    </p:anim>
                                    <p:anim calcmode="lin" valueType="num">
                                      <p:cBhvr>
                                        <p:cTn id="8" dur="1000" fill="hold"/>
                                        <p:tgtEl>
                                          <p:spTgt spid="3983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8342"/>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98345">
                                            <p:txEl>
                                              <p:pRg st="0" end="0"/>
                                            </p:txEl>
                                          </p:spTgt>
                                        </p:tgtEl>
                                        <p:attrNameLst>
                                          <p:attrName>style.visibility</p:attrName>
                                        </p:attrNameLst>
                                      </p:cBhvr>
                                      <p:to>
                                        <p:strVal val="visible"/>
                                      </p:to>
                                    </p:set>
                                    <p:anim calcmode="lin" valueType="num">
                                      <p:cBhvr>
                                        <p:cTn id="14" dur="500" fill="hold"/>
                                        <p:tgtEl>
                                          <p:spTgt spid="39834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9834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9834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983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398345">
                                            <p:txEl>
                                              <p:pRg st="2" end="2"/>
                                            </p:txEl>
                                          </p:spTgt>
                                        </p:tgtEl>
                                        <p:attrNameLst>
                                          <p:attrName>style.visibility</p:attrName>
                                        </p:attrNameLst>
                                      </p:cBhvr>
                                      <p:to>
                                        <p:strVal val="visible"/>
                                      </p:to>
                                    </p:set>
                                    <p:anim calcmode="lin" valueType="num">
                                      <p:cBhvr>
                                        <p:cTn id="22" dur="500" fill="hold"/>
                                        <p:tgtEl>
                                          <p:spTgt spid="39834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9834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9834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983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398345">
                                            <p:txEl>
                                              <p:pRg st="4" end="4"/>
                                            </p:txEl>
                                          </p:spTgt>
                                        </p:tgtEl>
                                        <p:attrNameLst>
                                          <p:attrName>style.visibility</p:attrName>
                                        </p:attrNameLst>
                                      </p:cBhvr>
                                      <p:to>
                                        <p:strVal val="visible"/>
                                      </p:to>
                                    </p:set>
                                    <p:anim calcmode="lin" valueType="num">
                                      <p:cBhvr>
                                        <p:cTn id="30" dur="500" fill="hold"/>
                                        <p:tgtEl>
                                          <p:spTgt spid="39834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9834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9834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9834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398345">
                                            <p:txEl>
                                              <p:pRg st="6" end="6"/>
                                            </p:txEl>
                                          </p:spTgt>
                                        </p:tgtEl>
                                        <p:attrNameLst>
                                          <p:attrName>style.visibility</p:attrName>
                                        </p:attrNameLst>
                                      </p:cBhvr>
                                      <p:to>
                                        <p:strVal val="visible"/>
                                      </p:to>
                                    </p:set>
                                    <p:anim calcmode="lin" valueType="num">
                                      <p:cBhvr>
                                        <p:cTn id="38" dur="500" fill="hold"/>
                                        <p:tgtEl>
                                          <p:spTgt spid="39834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9834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9834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9834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398345">
                                            <p:txEl>
                                              <p:pRg st="8" end="8"/>
                                            </p:txEl>
                                          </p:spTgt>
                                        </p:tgtEl>
                                        <p:attrNameLst>
                                          <p:attrName>style.visibility</p:attrName>
                                        </p:attrNameLst>
                                      </p:cBhvr>
                                      <p:to>
                                        <p:strVal val="visible"/>
                                      </p:to>
                                    </p:set>
                                    <p:anim calcmode="lin" valueType="num">
                                      <p:cBhvr>
                                        <p:cTn id="46" dur="500" fill="hold"/>
                                        <p:tgtEl>
                                          <p:spTgt spid="39834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9834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9834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9834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398345">
                                            <p:txEl>
                                              <p:pRg st="10" end="10"/>
                                            </p:txEl>
                                          </p:spTgt>
                                        </p:tgtEl>
                                        <p:attrNameLst>
                                          <p:attrName>style.visibility</p:attrName>
                                        </p:attrNameLst>
                                      </p:cBhvr>
                                      <p:to>
                                        <p:strVal val="visible"/>
                                      </p:to>
                                    </p:set>
                                    <p:anim calcmode="lin" valueType="num">
                                      <p:cBhvr>
                                        <p:cTn id="54" dur="500" fill="hold"/>
                                        <p:tgtEl>
                                          <p:spTgt spid="398345">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98345">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98345">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9834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nodeType="clickEffect">
                                  <p:stCondLst>
                                    <p:cond delay="0"/>
                                  </p:stCondLst>
                                  <p:childTnLst>
                                    <p:set>
                                      <p:cBhvr>
                                        <p:cTn id="61" dur="1" fill="hold">
                                          <p:stCondLst>
                                            <p:cond delay="0"/>
                                          </p:stCondLst>
                                        </p:cTn>
                                        <p:tgtEl>
                                          <p:spTgt spid="398345">
                                            <p:txEl>
                                              <p:pRg st="12" end="12"/>
                                            </p:txEl>
                                          </p:spTgt>
                                        </p:tgtEl>
                                        <p:attrNameLst>
                                          <p:attrName>style.visibility</p:attrName>
                                        </p:attrNameLst>
                                      </p:cBhvr>
                                      <p:to>
                                        <p:strVal val="visible"/>
                                      </p:to>
                                    </p:set>
                                    <p:anim calcmode="lin" valueType="num">
                                      <p:cBhvr>
                                        <p:cTn id="62" dur="500" fill="hold"/>
                                        <p:tgtEl>
                                          <p:spTgt spid="398345">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98345">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98345">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9834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nodeType="clickEffect">
                                  <p:stCondLst>
                                    <p:cond delay="0"/>
                                  </p:stCondLst>
                                  <p:childTnLst>
                                    <p:set>
                                      <p:cBhvr>
                                        <p:cTn id="69" dur="1" fill="hold">
                                          <p:stCondLst>
                                            <p:cond delay="0"/>
                                          </p:stCondLst>
                                        </p:cTn>
                                        <p:tgtEl>
                                          <p:spTgt spid="398345">
                                            <p:txEl>
                                              <p:pRg st="14" end="14"/>
                                            </p:txEl>
                                          </p:spTgt>
                                        </p:tgtEl>
                                        <p:attrNameLst>
                                          <p:attrName>style.visibility</p:attrName>
                                        </p:attrNameLst>
                                      </p:cBhvr>
                                      <p:to>
                                        <p:strVal val="visible"/>
                                      </p:to>
                                    </p:set>
                                    <p:anim calcmode="lin" valueType="num">
                                      <p:cBhvr>
                                        <p:cTn id="70" dur="500" fill="hold"/>
                                        <p:tgtEl>
                                          <p:spTgt spid="398345">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98345">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98345">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9834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nodeType="clickEffect">
                                  <p:stCondLst>
                                    <p:cond delay="0"/>
                                  </p:stCondLst>
                                  <p:childTnLst>
                                    <p:set>
                                      <p:cBhvr>
                                        <p:cTn id="77" dur="1" fill="hold">
                                          <p:stCondLst>
                                            <p:cond delay="0"/>
                                          </p:stCondLst>
                                        </p:cTn>
                                        <p:tgtEl>
                                          <p:spTgt spid="398345">
                                            <p:txEl>
                                              <p:pRg st="16" end="16"/>
                                            </p:txEl>
                                          </p:spTgt>
                                        </p:tgtEl>
                                        <p:attrNameLst>
                                          <p:attrName>style.visibility</p:attrName>
                                        </p:attrNameLst>
                                      </p:cBhvr>
                                      <p:to>
                                        <p:strVal val="visible"/>
                                      </p:to>
                                    </p:set>
                                    <p:anim calcmode="lin" valueType="num">
                                      <p:cBhvr>
                                        <p:cTn id="78" dur="500" fill="hold"/>
                                        <p:tgtEl>
                                          <p:spTgt spid="398345">
                                            <p:txEl>
                                              <p:pRg st="16" end="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98345">
                                            <p:txEl>
                                              <p:pRg st="16" end="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98345">
                                            <p:txEl>
                                              <p:pRg st="16" end="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98345">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nodeType="clickEffect">
                                  <p:stCondLst>
                                    <p:cond delay="0"/>
                                  </p:stCondLst>
                                  <p:childTnLst>
                                    <p:set>
                                      <p:cBhvr>
                                        <p:cTn id="85" dur="1" fill="hold">
                                          <p:stCondLst>
                                            <p:cond delay="0"/>
                                          </p:stCondLst>
                                        </p:cTn>
                                        <p:tgtEl>
                                          <p:spTgt spid="398345">
                                            <p:txEl>
                                              <p:pRg st="18" end="18"/>
                                            </p:txEl>
                                          </p:spTgt>
                                        </p:tgtEl>
                                        <p:attrNameLst>
                                          <p:attrName>style.visibility</p:attrName>
                                        </p:attrNameLst>
                                      </p:cBhvr>
                                      <p:to>
                                        <p:strVal val="visible"/>
                                      </p:to>
                                    </p:set>
                                    <p:anim calcmode="lin" valueType="num">
                                      <p:cBhvr>
                                        <p:cTn id="86" dur="500" fill="hold"/>
                                        <p:tgtEl>
                                          <p:spTgt spid="398345">
                                            <p:txEl>
                                              <p:pRg st="18" end="1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398345">
                                            <p:txEl>
                                              <p:pRg st="18" end="1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398345">
                                            <p:txEl>
                                              <p:pRg st="18" end="1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398345">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9" presetClass="entr" presetSubtype="0" accel="100000" fill="hold" nodeType="clickEffect">
                                  <p:stCondLst>
                                    <p:cond delay="0"/>
                                  </p:stCondLst>
                                  <p:childTnLst>
                                    <p:set>
                                      <p:cBhvr>
                                        <p:cTn id="93" dur="1" fill="hold">
                                          <p:stCondLst>
                                            <p:cond delay="0"/>
                                          </p:stCondLst>
                                        </p:cTn>
                                        <p:tgtEl>
                                          <p:spTgt spid="398345">
                                            <p:txEl>
                                              <p:pRg st="20" end="20"/>
                                            </p:txEl>
                                          </p:spTgt>
                                        </p:tgtEl>
                                        <p:attrNameLst>
                                          <p:attrName>style.visibility</p:attrName>
                                        </p:attrNameLst>
                                      </p:cBhvr>
                                      <p:to>
                                        <p:strVal val="visible"/>
                                      </p:to>
                                    </p:set>
                                    <p:anim calcmode="lin" valueType="num">
                                      <p:cBhvr>
                                        <p:cTn id="94" dur="500" fill="hold"/>
                                        <p:tgtEl>
                                          <p:spTgt spid="398345">
                                            <p:txEl>
                                              <p:pRg st="20" end="2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398345">
                                            <p:txEl>
                                              <p:pRg st="20" end="2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398345">
                                            <p:txEl>
                                              <p:pRg st="20" end="2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398345">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398344">
                                            <p:txEl>
                                              <p:pRg st="0" end="0"/>
                                            </p:txEl>
                                          </p:spTgt>
                                        </p:tgtEl>
                                        <p:attrNameLst>
                                          <p:attrName>style.visibility</p:attrName>
                                        </p:attrNameLst>
                                      </p:cBhvr>
                                      <p:to>
                                        <p:strVal val="visible"/>
                                      </p:to>
                                    </p:set>
                                    <p:anim calcmode="lin" valueType="num">
                                      <p:cBhvr>
                                        <p:cTn id="102" dur="1000" fill="hold"/>
                                        <p:tgtEl>
                                          <p:spTgt spid="398344">
                                            <p:txEl>
                                              <p:pRg st="0" end="0"/>
                                            </p:txEl>
                                          </p:spTgt>
                                        </p:tgtEl>
                                        <p:attrNameLst>
                                          <p:attrName>ppt_x</p:attrName>
                                        </p:attrNameLst>
                                      </p:cBhvr>
                                      <p:tavLst>
                                        <p:tav tm="0">
                                          <p:val>
                                            <p:strVal val="#ppt_x-.2"/>
                                          </p:val>
                                        </p:tav>
                                        <p:tav tm="100000">
                                          <p:val>
                                            <p:strVal val="#ppt_x"/>
                                          </p:val>
                                        </p:tav>
                                      </p:tavLst>
                                    </p:anim>
                                    <p:anim calcmode="lin" valueType="num">
                                      <p:cBhvr>
                                        <p:cTn id="103" dur="1000" fill="hold"/>
                                        <p:tgtEl>
                                          <p:spTgt spid="3983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398344">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398344">
                                            <p:txEl>
                                              <p:pRg st="2" end="2"/>
                                            </p:txEl>
                                          </p:spTgt>
                                        </p:tgtEl>
                                        <p:attrNameLst>
                                          <p:attrName>style.visibility</p:attrName>
                                        </p:attrNameLst>
                                      </p:cBhvr>
                                      <p:to>
                                        <p:strVal val="visible"/>
                                      </p:to>
                                    </p:set>
                                    <p:anim calcmode="lin" valueType="num">
                                      <p:cBhvr>
                                        <p:cTn id="109" dur="1000" fill="hold"/>
                                        <p:tgtEl>
                                          <p:spTgt spid="398344">
                                            <p:txEl>
                                              <p:pRg st="2" end="2"/>
                                            </p:txEl>
                                          </p:spTgt>
                                        </p:tgtEl>
                                        <p:attrNameLst>
                                          <p:attrName>ppt_x</p:attrName>
                                        </p:attrNameLst>
                                      </p:cBhvr>
                                      <p:tavLst>
                                        <p:tav tm="0">
                                          <p:val>
                                            <p:strVal val="#ppt_x-.2"/>
                                          </p:val>
                                        </p:tav>
                                        <p:tav tm="100000">
                                          <p:val>
                                            <p:strVal val="#ppt_x"/>
                                          </p:val>
                                        </p:tav>
                                      </p:tavLst>
                                    </p:anim>
                                    <p:anim calcmode="lin" valueType="num">
                                      <p:cBhvr>
                                        <p:cTn id="110" dur="1000" fill="hold"/>
                                        <p:tgtEl>
                                          <p:spTgt spid="39834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98344">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398344">
                                            <p:txEl>
                                              <p:pRg st="4" end="4"/>
                                            </p:txEl>
                                          </p:spTgt>
                                        </p:tgtEl>
                                        <p:attrNameLst>
                                          <p:attrName>style.visibility</p:attrName>
                                        </p:attrNameLst>
                                      </p:cBhvr>
                                      <p:to>
                                        <p:strVal val="visible"/>
                                      </p:to>
                                    </p:set>
                                    <p:anim calcmode="lin" valueType="num">
                                      <p:cBhvr>
                                        <p:cTn id="116" dur="1000" fill="hold"/>
                                        <p:tgtEl>
                                          <p:spTgt spid="398344">
                                            <p:txEl>
                                              <p:pRg st="4" end="4"/>
                                            </p:txEl>
                                          </p:spTgt>
                                        </p:tgtEl>
                                        <p:attrNameLst>
                                          <p:attrName>ppt_x</p:attrName>
                                        </p:attrNameLst>
                                      </p:cBhvr>
                                      <p:tavLst>
                                        <p:tav tm="0">
                                          <p:val>
                                            <p:strVal val="#ppt_x-.2"/>
                                          </p:val>
                                        </p:tav>
                                        <p:tav tm="100000">
                                          <p:val>
                                            <p:strVal val="#ppt_x"/>
                                          </p:val>
                                        </p:tav>
                                      </p:tavLst>
                                    </p:anim>
                                    <p:anim calcmode="lin" valueType="num">
                                      <p:cBhvr>
                                        <p:cTn id="117" dur="1000" fill="hold"/>
                                        <p:tgtEl>
                                          <p:spTgt spid="39834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98344">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398344">
                                            <p:txEl>
                                              <p:pRg st="6" end="6"/>
                                            </p:txEl>
                                          </p:spTgt>
                                        </p:tgtEl>
                                        <p:attrNameLst>
                                          <p:attrName>style.visibility</p:attrName>
                                        </p:attrNameLst>
                                      </p:cBhvr>
                                      <p:to>
                                        <p:strVal val="visible"/>
                                      </p:to>
                                    </p:set>
                                    <p:anim calcmode="lin" valueType="num">
                                      <p:cBhvr>
                                        <p:cTn id="123" dur="1000" fill="hold"/>
                                        <p:tgtEl>
                                          <p:spTgt spid="398344">
                                            <p:txEl>
                                              <p:pRg st="6" end="6"/>
                                            </p:txEl>
                                          </p:spTgt>
                                        </p:tgtEl>
                                        <p:attrNameLst>
                                          <p:attrName>ppt_x</p:attrName>
                                        </p:attrNameLst>
                                      </p:cBhvr>
                                      <p:tavLst>
                                        <p:tav tm="0">
                                          <p:val>
                                            <p:strVal val="#ppt_x-.2"/>
                                          </p:val>
                                        </p:tav>
                                        <p:tav tm="100000">
                                          <p:val>
                                            <p:strVal val="#ppt_x"/>
                                          </p:val>
                                        </p:tav>
                                      </p:tavLst>
                                    </p:anim>
                                    <p:anim calcmode="lin" valueType="num">
                                      <p:cBhvr>
                                        <p:cTn id="124" dur="1000" fill="hold"/>
                                        <p:tgtEl>
                                          <p:spTgt spid="398344">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398344">
                                            <p:txEl>
                                              <p:pRg st="6" end="6"/>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398344">
                                            <p:txEl>
                                              <p:pRg st="8" end="8"/>
                                            </p:txEl>
                                          </p:spTgt>
                                        </p:tgtEl>
                                        <p:attrNameLst>
                                          <p:attrName>style.visibility</p:attrName>
                                        </p:attrNameLst>
                                      </p:cBhvr>
                                      <p:to>
                                        <p:strVal val="visible"/>
                                      </p:to>
                                    </p:set>
                                    <p:anim calcmode="lin" valueType="num">
                                      <p:cBhvr>
                                        <p:cTn id="130" dur="1000" fill="hold"/>
                                        <p:tgtEl>
                                          <p:spTgt spid="398344">
                                            <p:txEl>
                                              <p:pRg st="8" end="8"/>
                                            </p:txEl>
                                          </p:spTgt>
                                        </p:tgtEl>
                                        <p:attrNameLst>
                                          <p:attrName>ppt_x</p:attrName>
                                        </p:attrNameLst>
                                      </p:cBhvr>
                                      <p:tavLst>
                                        <p:tav tm="0">
                                          <p:val>
                                            <p:strVal val="#ppt_x-.2"/>
                                          </p:val>
                                        </p:tav>
                                        <p:tav tm="100000">
                                          <p:val>
                                            <p:strVal val="#ppt_x"/>
                                          </p:val>
                                        </p:tav>
                                      </p:tavLst>
                                    </p:anim>
                                    <p:anim calcmode="lin" valueType="num">
                                      <p:cBhvr>
                                        <p:cTn id="131" dur="1000" fill="hold"/>
                                        <p:tgtEl>
                                          <p:spTgt spid="39834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398344">
                                            <p:txEl>
                                              <p:pRg st="8" end="8"/>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398344">
                                            <p:txEl>
                                              <p:pRg st="10" end="10"/>
                                            </p:txEl>
                                          </p:spTgt>
                                        </p:tgtEl>
                                        <p:attrNameLst>
                                          <p:attrName>style.visibility</p:attrName>
                                        </p:attrNameLst>
                                      </p:cBhvr>
                                      <p:to>
                                        <p:strVal val="visible"/>
                                      </p:to>
                                    </p:set>
                                    <p:anim calcmode="lin" valueType="num">
                                      <p:cBhvr>
                                        <p:cTn id="137" dur="1000" fill="hold"/>
                                        <p:tgtEl>
                                          <p:spTgt spid="398344">
                                            <p:txEl>
                                              <p:pRg st="10" end="10"/>
                                            </p:txEl>
                                          </p:spTgt>
                                        </p:tgtEl>
                                        <p:attrNameLst>
                                          <p:attrName>ppt_x</p:attrName>
                                        </p:attrNameLst>
                                      </p:cBhvr>
                                      <p:tavLst>
                                        <p:tav tm="0">
                                          <p:val>
                                            <p:strVal val="#ppt_x-.2"/>
                                          </p:val>
                                        </p:tav>
                                        <p:tav tm="100000">
                                          <p:val>
                                            <p:strVal val="#ppt_x"/>
                                          </p:val>
                                        </p:tav>
                                      </p:tavLst>
                                    </p:anim>
                                    <p:anim calcmode="lin" valueType="num">
                                      <p:cBhvr>
                                        <p:cTn id="138" dur="1000" fill="hold"/>
                                        <p:tgtEl>
                                          <p:spTgt spid="398344">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398344">
                                            <p:txEl>
                                              <p:pRg st="10" end="1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398344">
                                            <p:txEl>
                                              <p:pRg st="12" end="12"/>
                                            </p:txEl>
                                          </p:spTgt>
                                        </p:tgtEl>
                                        <p:attrNameLst>
                                          <p:attrName>style.visibility</p:attrName>
                                        </p:attrNameLst>
                                      </p:cBhvr>
                                      <p:to>
                                        <p:strVal val="visible"/>
                                      </p:to>
                                    </p:set>
                                    <p:anim calcmode="lin" valueType="num">
                                      <p:cBhvr>
                                        <p:cTn id="144" dur="1000" fill="hold"/>
                                        <p:tgtEl>
                                          <p:spTgt spid="398344">
                                            <p:txEl>
                                              <p:pRg st="12" end="12"/>
                                            </p:txEl>
                                          </p:spTgt>
                                        </p:tgtEl>
                                        <p:attrNameLst>
                                          <p:attrName>ppt_x</p:attrName>
                                        </p:attrNameLst>
                                      </p:cBhvr>
                                      <p:tavLst>
                                        <p:tav tm="0">
                                          <p:val>
                                            <p:strVal val="#ppt_x-.2"/>
                                          </p:val>
                                        </p:tav>
                                        <p:tav tm="100000">
                                          <p:val>
                                            <p:strVal val="#ppt_x"/>
                                          </p:val>
                                        </p:tav>
                                      </p:tavLst>
                                    </p:anim>
                                    <p:anim calcmode="lin" valueType="num">
                                      <p:cBhvr>
                                        <p:cTn id="145" dur="1000" fill="hold"/>
                                        <p:tgtEl>
                                          <p:spTgt spid="398344">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398344">
                                            <p:txEl>
                                              <p:pRg st="12" end="1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9" presetClass="entr" presetSubtype="0" fill="hold" nodeType="clickEffect">
                                  <p:stCondLst>
                                    <p:cond delay="0"/>
                                  </p:stCondLst>
                                  <p:childTnLst>
                                    <p:set>
                                      <p:cBhvr>
                                        <p:cTn id="150" dur="1" fill="hold">
                                          <p:stCondLst>
                                            <p:cond delay="0"/>
                                          </p:stCondLst>
                                        </p:cTn>
                                        <p:tgtEl>
                                          <p:spTgt spid="398344">
                                            <p:txEl>
                                              <p:pRg st="14" end="14"/>
                                            </p:txEl>
                                          </p:spTgt>
                                        </p:tgtEl>
                                        <p:attrNameLst>
                                          <p:attrName>style.visibility</p:attrName>
                                        </p:attrNameLst>
                                      </p:cBhvr>
                                      <p:to>
                                        <p:strVal val="visible"/>
                                      </p:to>
                                    </p:set>
                                    <p:anim calcmode="lin" valueType="num">
                                      <p:cBhvr>
                                        <p:cTn id="151" dur="1000" fill="hold"/>
                                        <p:tgtEl>
                                          <p:spTgt spid="398344">
                                            <p:txEl>
                                              <p:pRg st="14" end="14"/>
                                            </p:txEl>
                                          </p:spTgt>
                                        </p:tgtEl>
                                        <p:attrNameLst>
                                          <p:attrName>ppt_x</p:attrName>
                                        </p:attrNameLst>
                                      </p:cBhvr>
                                      <p:tavLst>
                                        <p:tav tm="0">
                                          <p:val>
                                            <p:strVal val="#ppt_x-.2"/>
                                          </p:val>
                                        </p:tav>
                                        <p:tav tm="100000">
                                          <p:val>
                                            <p:strVal val="#ppt_x"/>
                                          </p:val>
                                        </p:tav>
                                      </p:tavLst>
                                    </p:anim>
                                    <p:anim calcmode="lin" valueType="num">
                                      <p:cBhvr>
                                        <p:cTn id="152" dur="1000" fill="hold"/>
                                        <p:tgtEl>
                                          <p:spTgt spid="398344">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398344">
                                            <p:txEl>
                                              <p:pRg st="14" end="14"/>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9" presetClass="entr" presetSubtype="0" fill="hold" nodeType="clickEffect">
                                  <p:stCondLst>
                                    <p:cond delay="0"/>
                                  </p:stCondLst>
                                  <p:childTnLst>
                                    <p:set>
                                      <p:cBhvr>
                                        <p:cTn id="157" dur="1" fill="hold">
                                          <p:stCondLst>
                                            <p:cond delay="0"/>
                                          </p:stCondLst>
                                        </p:cTn>
                                        <p:tgtEl>
                                          <p:spTgt spid="398344">
                                            <p:txEl>
                                              <p:pRg st="16" end="16"/>
                                            </p:txEl>
                                          </p:spTgt>
                                        </p:tgtEl>
                                        <p:attrNameLst>
                                          <p:attrName>style.visibility</p:attrName>
                                        </p:attrNameLst>
                                      </p:cBhvr>
                                      <p:to>
                                        <p:strVal val="visible"/>
                                      </p:to>
                                    </p:set>
                                    <p:anim calcmode="lin" valueType="num">
                                      <p:cBhvr>
                                        <p:cTn id="158" dur="1000" fill="hold"/>
                                        <p:tgtEl>
                                          <p:spTgt spid="398344">
                                            <p:txEl>
                                              <p:pRg st="16" end="16"/>
                                            </p:txEl>
                                          </p:spTgt>
                                        </p:tgtEl>
                                        <p:attrNameLst>
                                          <p:attrName>ppt_x</p:attrName>
                                        </p:attrNameLst>
                                      </p:cBhvr>
                                      <p:tavLst>
                                        <p:tav tm="0">
                                          <p:val>
                                            <p:strVal val="#ppt_x-.2"/>
                                          </p:val>
                                        </p:tav>
                                        <p:tav tm="100000">
                                          <p:val>
                                            <p:strVal val="#ppt_x"/>
                                          </p:val>
                                        </p:tav>
                                      </p:tavLst>
                                    </p:anim>
                                    <p:anim calcmode="lin" valueType="num">
                                      <p:cBhvr>
                                        <p:cTn id="159" dur="1000" fill="hold"/>
                                        <p:tgtEl>
                                          <p:spTgt spid="398344">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398344">
                                            <p:txEl>
                                              <p:pRg st="16" end="16"/>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9" presetClass="entr" presetSubtype="0" fill="hold" nodeType="clickEffect">
                                  <p:stCondLst>
                                    <p:cond delay="0"/>
                                  </p:stCondLst>
                                  <p:childTnLst>
                                    <p:set>
                                      <p:cBhvr>
                                        <p:cTn id="164" dur="1" fill="hold">
                                          <p:stCondLst>
                                            <p:cond delay="0"/>
                                          </p:stCondLst>
                                        </p:cTn>
                                        <p:tgtEl>
                                          <p:spTgt spid="398344">
                                            <p:txEl>
                                              <p:pRg st="18" end="18"/>
                                            </p:txEl>
                                          </p:spTgt>
                                        </p:tgtEl>
                                        <p:attrNameLst>
                                          <p:attrName>style.visibility</p:attrName>
                                        </p:attrNameLst>
                                      </p:cBhvr>
                                      <p:to>
                                        <p:strVal val="visible"/>
                                      </p:to>
                                    </p:set>
                                    <p:anim calcmode="lin" valueType="num">
                                      <p:cBhvr>
                                        <p:cTn id="165" dur="1000" fill="hold"/>
                                        <p:tgtEl>
                                          <p:spTgt spid="398344">
                                            <p:txEl>
                                              <p:pRg st="18" end="18"/>
                                            </p:txEl>
                                          </p:spTgt>
                                        </p:tgtEl>
                                        <p:attrNameLst>
                                          <p:attrName>ppt_x</p:attrName>
                                        </p:attrNameLst>
                                      </p:cBhvr>
                                      <p:tavLst>
                                        <p:tav tm="0">
                                          <p:val>
                                            <p:strVal val="#ppt_x-.2"/>
                                          </p:val>
                                        </p:tav>
                                        <p:tav tm="100000">
                                          <p:val>
                                            <p:strVal val="#ppt_x"/>
                                          </p:val>
                                        </p:tav>
                                      </p:tavLst>
                                    </p:anim>
                                    <p:anim calcmode="lin" valueType="num">
                                      <p:cBhvr>
                                        <p:cTn id="166" dur="1000" fill="hold"/>
                                        <p:tgtEl>
                                          <p:spTgt spid="398344">
                                            <p:txEl>
                                              <p:pRg st="18" end="18"/>
                                            </p:txEl>
                                          </p:spTgt>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398344">
                                            <p:txEl>
                                              <p:pRg st="18" end="18"/>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nodeType="clickEffect">
                                  <p:stCondLst>
                                    <p:cond delay="0"/>
                                  </p:stCondLst>
                                  <p:childTnLst>
                                    <p:set>
                                      <p:cBhvr>
                                        <p:cTn id="171" dur="1" fill="hold">
                                          <p:stCondLst>
                                            <p:cond delay="0"/>
                                          </p:stCondLst>
                                        </p:cTn>
                                        <p:tgtEl>
                                          <p:spTgt spid="398344">
                                            <p:txEl>
                                              <p:pRg st="20" end="20"/>
                                            </p:txEl>
                                          </p:spTgt>
                                        </p:tgtEl>
                                        <p:attrNameLst>
                                          <p:attrName>style.visibility</p:attrName>
                                        </p:attrNameLst>
                                      </p:cBhvr>
                                      <p:to>
                                        <p:strVal val="visible"/>
                                      </p:to>
                                    </p:set>
                                    <p:anim calcmode="lin" valueType="num">
                                      <p:cBhvr>
                                        <p:cTn id="172" dur="1000" fill="hold"/>
                                        <p:tgtEl>
                                          <p:spTgt spid="398344">
                                            <p:txEl>
                                              <p:pRg st="20" end="20"/>
                                            </p:txEl>
                                          </p:spTgt>
                                        </p:tgtEl>
                                        <p:attrNameLst>
                                          <p:attrName>ppt_x</p:attrName>
                                        </p:attrNameLst>
                                      </p:cBhvr>
                                      <p:tavLst>
                                        <p:tav tm="0">
                                          <p:val>
                                            <p:strVal val="#ppt_x-.2"/>
                                          </p:val>
                                        </p:tav>
                                        <p:tav tm="100000">
                                          <p:val>
                                            <p:strVal val="#ppt_x"/>
                                          </p:val>
                                        </p:tav>
                                      </p:tavLst>
                                    </p:anim>
                                    <p:anim calcmode="lin" valueType="num">
                                      <p:cBhvr>
                                        <p:cTn id="173" dur="1000" fill="hold"/>
                                        <p:tgtEl>
                                          <p:spTgt spid="398344">
                                            <p:txEl>
                                              <p:pRg st="20" end="20"/>
                                            </p:txEl>
                                          </p:spTgt>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398344">
                                            <p:txEl>
                                              <p:pRg st="20" end="2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398339">
                                            <p:txEl>
                                              <p:pRg st="0" end="0"/>
                                            </p:txEl>
                                          </p:spTgt>
                                        </p:tgtEl>
                                        <p:attrNameLst>
                                          <p:attrName>style.visibility</p:attrName>
                                        </p:attrNameLst>
                                      </p:cBhvr>
                                      <p:to>
                                        <p:strVal val="visible"/>
                                      </p:to>
                                    </p:set>
                                    <p:animEffect transition="in" filter="dissolve">
                                      <p:cBhvr>
                                        <p:cTn id="179" dur="500"/>
                                        <p:tgtEl>
                                          <p:spTgt spid="398339">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398339">
                                            <p:txEl>
                                              <p:pRg st="2" end="2"/>
                                            </p:txEl>
                                          </p:spTgt>
                                        </p:tgtEl>
                                        <p:attrNameLst>
                                          <p:attrName>style.visibility</p:attrName>
                                        </p:attrNameLst>
                                      </p:cBhvr>
                                      <p:to>
                                        <p:strVal val="visible"/>
                                      </p:to>
                                    </p:set>
                                    <p:animEffect transition="in" filter="dissolve">
                                      <p:cBhvr>
                                        <p:cTn id="184" dur="500"/>
                                        <p:tgtEl>
                                          <p:spTgt spid="398339">
                                            <p:txEl>
                                              <p:pRg st="2" end="2"/>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nodeType="clickEffect">
                                  <p:stCondLst>
                                    <p:cond delay="0"/>
                                  </p:stCondLst>
                                  <p:childTnLst>
                                    <p:set>
                                      <p:cBhvr>
                                        <p:cTn id="188" dur="1" fill="hold">
                                          <p:stCondLst>
                                            <p:cond delay="0"/>
                                          </p:stCondLst>
                                        </p:cTn>
                                        <p:tgtEl>
                                          <p:spTgt spid="398339">
                                            <p:txEl>
                                              <p:pRg st="4" end="4"/>
                                            </p:txEl>
                                          </p:spTgt>
                                        </p:tgtEl>
                                        <p:attrNameLst>
                                          <p:attrName>style.visibility</p:attrName>
                                        </p:attrNameLst>
                                      </p:cBhvr>
                                      <p:to>
                                        <p:strVal val="visible"/>
                                      </p:to>
                                    </p:set>
                                    <p:animEffect transition="in" filter="dissolve">
                                      <p:cBhvr>
                                        <p:cTn id="189" dur="500"/>
                                        <p:tgtEl>
                                          <p:spTgt spid="398339">
                                            <p:txEl>
                                              <p:pRg st="4" end="4"/>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nodeType="clickEffect">
                                  <p:stCondLst>
                                    <p:cond delay="0"/>
                                  </p:stCondLst>
                                  <p:childTnLst>
                                    <p:set>
                                      <p:cBhvr>
                                        <p:cTn id="193" dur="1" fill="hold">
                                          <p:stCondLst>
                                            <p:cond delay="0"/>
                                          </p:stCondLst>
                                        </p:cTn>
                                        <p:tgtEl>
                                          <p:spTgt spid="398339">
                                            <p:txEl>
                                              <p:pRg st="6" end="6"/>
                                            </p:txEl>
                                          </p:spTgt>
                                        </p:tgtEl>
                                        <p:attrNameLst>
                                          <p:attrName>style.visibility</p:attrName>
                                        </p:attrNameLst>
                                      </p:cBhvr>
                                      <p:to>
                                        <p:strVal val="visible"/>
                                      </p:to>
                                    </p:set>
                                    <p:animEffect transition="in" filter="dissolve">
                                      <p:cBhvr>
                                        <p:cTn id="194" dur="500"/>
                                        <p:tgtEl>
                                          <p:spTgt spid="398339">
                                            <p:txEl>
                                              <p:pRg st="6" end="6"/>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398339">
                                            <p:txEl>
                                              <p:pRg st="8" end="8"/>
                                            </p:txEl>
                                          </p:spTgt>
                                        </p:tgtEl>
                                        <p:attrNameLst>
                                          <p:attrName>style.visibility</p:attrName>
                                        </p:attrNameLst>
                                      </p:cBhvr>
                                      <p:to>
                                        <p:strVal val="visible"/>
                                      </p:to>
                                    </p:set>
                                    <p:animEffect transition="in" filter="dissolve">
                                      <p:cBhvr>
                                        <p:cTn id="199" dur="500"/>
                                        <p:tgtEl>
                                          <p:spTgt spid="398339">
                                            <p:txEl>
                                              <p:pRg st="8" end="8"/>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nodeType="clickEffect">
                                  <p:stCondLst>
                                    <p:cond delay="0"/>
                                  </p:stCondLst>
                                  <p:childTnLst>
                                    <p:set>
                                      <p:cBhvr>
                                        <p:cTn id="203" dur="1" fill="hold">
                                          <p:stCondLst>
                                            <p:cond delay="0"/>
                                          </p:stCondLst>
                                        </p:cTn>
                                        <p:tgtEl>
                                          <p:spTgt spid="398339">
                                            <p:txEl>
                                              <p:pRg st="10" end="10"/>
                                            </p:txEl>
                                          </p:spTgt>
                                        </p:tgtEl>
                                        <p:attrNameLst>
                                          <p:attrName>style.visibility</p:attrName>
                                        </p:attrNameLst>
                                      </p:cBhvr>
                                      <p:to>
                                        <p:strVal val="visible"/>
                                      </p:to>
                                    </p:set>
                                    <p:animEffect transition="in" filter="dissolve">
                                      <p:cBhvr>
                                        <p:cTn id="204" dur="500"/>
                                        <p:tgtEl>
                                          <p:spTgt spid="398339">
                                            <p:txEl>
                                              <p:pRg st="10" end="10"/>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398339">
                                            <p:txEl>
                                              <p:pRg st="12" end="12"/>
                                            </p:txEl>
                                          </p:spTgt>
                                        </p:tgtEl>
                                        <p:attrNameLst>
                                          <p:attrName>style.visibility</p:attrName>
                                        </p:attrNameLst>
                                      </p:cBhvr>
                                      <p:to>
                                        <p:strVal val="visible"/>
                                      </p:to>
                                    </p:set>
                                    <p:animEffect transition="in" filter="dissolve">
                                      <p:cBhvr>
                                        <p:cTn id="209" dur="500"/>
                                        <p:tgtEl>
                                          <p:spTgt spid="398339">
                                            <p:txEl>
                                              <p:pRg st="12" end="12"/>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nodeType="clickEffect">
                                  <p:stCondLst>
                                    <p:cond delay="0"/>
                                  </p:stCondLst>
                                  <p:childTnLst>
                                    <p:set>
                                      <p:cBhvr>
                                        <p:cTn id="213" dur="1" fill="hold">
                                          <p:stCondLst>
                                            <p:cond delay="0"/>
                                          </p:stCondLst>
                                        </p:cTn>
                                        <p:tgtEl>
                                          <p:spTgt spid="398339">
                                            <p:txEl>
                                              <p:pRg st="14" end="14"/>
                                            </p:txEl>
                                          </p:spTgt>
                                        </p:tgtEl>
                                        <p:attrNameLst>
                                          <p:attrName>style.visibility</p:attrName>
                                        </p:attrNameLst>
                                      </p:cBhvr>
                                      <p:to>
                                        <p:strVal val="visible"/>
                                      </p:to>
                                    </p:set>
                                    <p:animEffect transition="in" filter="dissolve">
                                      <p:cBhvr>
                                        <p:cTn id="214" dur="500"/>
                                        <p:tgtEl>
                                          <p:spTgt spid="398339">
                                            <p:txEl>
                                              <p:pRg st="14" end="14"/>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398339">
                                            <p:txEl>
                                              <p:pRg st="16" end="16"/>
                                            </p:txEl>
                                          </p:spTgt>
                                        </p:tgtEl>
                                        <p:attrNameLst>
                                          <p:attrName>style.visibility</p:attrName>
                                        </p:attrNameLst>
                                      </p:cBhvr>
                                      <p:to>
                                        <p:strVal val="visible"/>
                                      </p:to>
                                    </p:set>
                                    <p:animEffect transition="in" filter="dissolve">
                                      <p:cBhvr>
                                        <p:cTn id="219" dur="500"/>
                                        <p:tgtEl>
                                          <p:spTgt spid="398339">
                                            <p:txEl>
                                              <p:pRg st="16" end="16"/>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nodeType="clickEffect">
                                  <p:stCondLst>
                                    <p:cond delay="0"/>
                                  </p:stCondLst>
                                  <p:childTnLst>
                                    <p:set>
                                      <p:cBhvr>
                                        <p:cTn id="223" dur="1" fill="hold">
                                          <p:stCondLst>
                                            <p:cond delay="0"/>
                                          </p:stCondLst>
                                        </p:cTn>
                                        <p:tgtEl>
                                          <p:spTgt spid="398339">
                                            <p:txEl>
                                              <p:pRg st="18" end="18"/>
                                            </p:txEl>
                                          </p:spTgt>
                                        </p:tgtEl>
                                        <p:attrNameLst>
                                          <p:attrName>style.visibility</p:attrName>
                                        </p:attrNameLst>
                                      </p:cBhvr>
                                      <p:to>
                                        <p:strVal val="visible"/>
                                      </p:to>
                                    </p:set>
                                    <p:animEffect transition="in" filter="dissolve">
                                      <p:cBhvr>
                                        <p:cTn id="224" dur="500"/>
                                        <p:tgtEl>
                                          <p:spTgt spid="398339">
                                            <p:txEl>
                                              <p:pRg st="18" end="18"/>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398339">
                                            <p:txEl>
                                              <p:pRg st="20" end="20"/>
                                            </p:txEl>
                                          </p:spTgt>
                                        </p:tgtEl>
                                        <p:attrNameLst>
                                          <p:attrName>style.visibility</p:attrName>
                                        </p:attrNameLst>
                                      </p:cBhvr>
                                      <p:to>
                                        <p:strVal val="visible"/>
                                      </p:to>
                                    </p:set>
                                    <p:animEffect transition="in" filter="dissolve">
                                      <p:cBhvr>
                                        <p:cTn id="229" dur="500"/>
                                        <p:tgtEl>
                                          <p:spTgt spid="398339">
                                            <p:txEl>
                                              <p:pRg st="20" end="20"/>
                                            </p:txEl>
                                          </p:spTgt>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398343">
                                            <p:txEl>
                                              <p:pRg st="0" end="0"/>
                                            </p:txEl>
                                          </p:spTgt>
                                        </p:tgtEl>
                                        <p:attrNameLst>
                                          <p:attrName>style.visibility</p:attrName>
                                        </p:attrNameLst>
                                      </p:cBhvr>
                                      <p:to>
                                        <p:strVal val="visible"/>
                                      </p:to>
                                    </p:set>
                                    <p:animEffect transition="in" filter="fade">
                                      <p:cBhvr>
                                        <p:cTn id="234" dur="2000"/>
                                        <p:tgtEl>
                                          <p:spTgt spid="398343">
                                            <p:txEl>
                                              <p:pRg st="0" end="0"/>
                                            </p:txEl>
                                          </p:spTgt>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ntr" presetSubtype="0" fill="hold" nodeType="clickEffect">
                                  <p:stCondLst>
                                    <p:cond delay="0"/>
                                  </p:stCondLst>
                                  <p:childTnLst>
                                    <p:set>
                                      <p:cBhvr>
                                        <p:cTn id="238" dur="1" fill="hold">
                                          <p:stCondLst>
                                            <p:cond delay="0"/>
                                          </p:stCondLst>
                                        </p:cTn>
                                        <p:tgtEl>
                                          <p:spTgt spid="398338">
                                            <p:txEl>
                                              <p:pRg st="0" end="0"/>
                                            </p:txEl>
                                          </p:spTgt>
                                        </p:tgtEl>
                                        <p:attrNameLst>
                                          <p:attrName>style.visibility</p:attrName>
                                        </p:attrNameLst>
                                      </p:cBhvr>
                                      <p:to>
                                        <p:strVal val="visible"/>
                                      </p:to>
                                    </p:set>
                                    <p:anim calcmode="lin" valueType="num">
                                      <p:cBhvr>
                                        <p:cTn id="239" dur="500" fill="hold"/>
                                        <p:tgtEl>
                                          <p:spTgt spid="398338">
                                            <p:txEl>
                                              <p:pRg st="0" end="0"/>
                                            </p:txEl>
                                          </p:spTgt>
                                        </p:tgtEl>
                                        <p:attrNameLst>
                                          <p:attrName>ppt_w</p:attrName>
                                        </p:attrNameLst>
                                      </p:cBhvr>
                                      <p:tavLst>
                                        <p:tav tm="0">
                                          <p:val>
                                            <p:fltVal val="0"/>
                                          </p:val>
                                        </p:tav>
                                        <p:tav tm="100000">
                                          <p:val>
                                            <p:strVal val="#ppt_w"/>
                                          </p:val>
                                        </p:tav>
                                      </p:tavLst>
                                    </p:anim>
                                    <p:anim calcmode="lin" valueType="num">
                                      <p:cBhvr>
                                        <p:cTn id="240" dur="500" fill="hold"/>
                                        <p:tgtEl>
                                          <p:spTgt spid="398338">
                                            <p:txEl>
                                              <p:pRg st="0" end="0"/>
                                            </p:txEl>
                                          </p:spTgt>
                                        </p:tgtEl>
                                        <p:attrNameLst>
                                          <p:attrName>ppt_h</p:attrName>
                                        </p:attrNameLst>
                                      </p:cBhvr>
                                      <p:tavLst>
                                        <p:tav tm="0">
                                          <p:val>
                                            <p:fltVal val="0"/>
                                          </p:val>
                                        </p:tav>
                                        <p:tav tm="100000">
                                          <p:val>
                                            <p:strVal val="#ppt_h"/>
                                          </p:val>
                                        </p:tav>
                                      </p:tavLst>
                                    </p:anim>
                                    <p:animEffect transition="in" filter="fade">
                                      <p:cBhvr>
                                        <p:cTn id="241" dur="500"/>
                                        <p:tgtEl>
                                          <p:spTgt spid="398338">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398343">
                                            <p:txEl>
                                              <p:pRg st="2" end="2"/>
                                            </p:txEl>
                                          </p:spTgt>
                                        </p:tgtEl>
                                        <p:attrNameLst>
                                          <p:attrName>style.visibility</p:attrName>
                                        </p:attrNameLst>
                                      </p:cBhvr>
                                      <p:to>
                                        <p:strVal val="visible"/>
                                      </p:to>
                                    </p:set>
                                    <p:animEffect transition="in" filter="fade">
                                      <p:cBhvr>
                                        <p:cTn id="246" dur="2000"/>
                                        <p:tgtEl>
                                          <p:spTgt spid="398343">
                                            <p:txEl>
                                              <p:pRg st="2" end="2"/>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53" presetClass="entr" presetSubtype="0" fill="hold" nodeType="clickEffect">
                                  <p:stCondLst>
                                    <p:cond delay="0"/>
                                  </p:stCondLst>
                                  <p:childTnLst>
                                    <p:set>
                                      <p:cBhvr>
                                        <p:cTn id="250" dur="1" fill="hold">
                                          <p:stCondLst>
                                            <p:cond delay="0"/>
                                          </p:stCondLst>
                                        </p:cTn>
                                        <p:tgtEl>
                                          <p:spTgt spid="398338">
                                            <p:txEl>
                                              <p:pRg st="2" end="2"/>
                                            </p:txEl>
                                          </p:spTgt>
                                        </p:tgtEl>
                                        <p:attrNameLst>
                                          <p:attrName>style.visibility</p:attrName>
                                        </p:attrNameLst>
                                      </p:cBhvr>
                                      <p:to>
                                        <p:strVal val="visible"/>
                                      </p:to>
                                    </p:set>
                                    <p:anim calcmode="lin" valueType="num">
                                      <p:cBhvr>
                                        <p:cTn id="251" dur="500" fill="hold"/>
                                        <p:tgtEl>
                                          <p:spTgt spid="398338">
                                            <p:txEl>
                                              <p:pRg st="2" end="2"/>
                                            </p:txEl>
                                          </p:spTgt>
                                        </p:tgtEl>
                                        <p:attrNameLst>
                                          <p:attrName>ppt_w</p:attrName>
                                        </p:attrNameLst>
                                      </p:cBhvr>
                                      <p:tavLst>
                                        <p:tav tm="0">
                                          <p:val>
                                            <p:fltVal val="0"/>
                                          </p:val>
                                        </p:tav>
                                        <p:tav tm="100000">
                                          <p:val>
                                            <p:strVal val="#ppt_w"/>
                                          </p:val>
                                        </p:tav>
                                      </p:tavLst>
                                    </p:anim>
                                    <p:anim calcmode="lin" valueType="num">
                                      <p:cBhvr>
                                        <p:cTn id="252" dur="500" fill="hold"/>
                                        <p:tgtEl>
                                          <p:spTgt spid="398338">
                                            <p:txEl>
                                              <p:pRg st="2" end="2"/>
                                            </p:txEl>
                                          </p:spTgt>
                                        </p:tgtEl>
                                        <p:attrNameLst>
                                          <p:attrName>ppt_h</p:attrName>
                                        </p:attrNameLst>
                                      </p:cBhvr>
                                      <p:tavLst>
                                        <p:tav tm="0">
                                          <p:val>
                                            <p:fltVal val="0"/>
                                          </p:val>
                                        </p:tav>
                                        <p:tav tm="100000">
                                          <p:val>
                                            <p:strVal val="#ppt_h"/>
                                          </p:val>
                                        </p:tav>
                                      </p:tavLst>
                                    </p:anim>
                                    <p:animEffect transition="in" filter="fade">
                                      <p:cBhvr>
                                        <p:cTn id="253" dur="500"/>
                                        <p:tgtEl>
                                          <p:spTgt spid="398338">
                                            <p:txEl>
                                              <p:pRg st="2" end="2"/>
                                            </p:txEl>
                                          </p:spTgt>
                                        </p:tgtEl>
                                      </p:cBhvr>
                                    </p:animEffect>
                                  </p:childTnLst>
                                </p:cTn>
                              </p:par>
                            </p:childTnLst>
                          </p:cTn>
                        </p:par>
                      </p:childTnLst>
                    </p:cTn>
                  </p:par>
                  <p:par>
                    <p:cTn id="254" fill="hold">
                      <p:stCondLst>
                        <p:cond delay="indefinite"/>
                      </p:stCondLst>
                      <p:childTnLst>
                        <p:par>
                          <p:cTn id="255" fill="hold">
                            <p:stCondLst>
                              <p:cond delay="0"/>
                            </p:stCondLst>
                            <p:childTnLst>
                              <p:par>
                                <p:cTn id="256" presetID="10" presetClass="entr" presetSubtype="0" fill="hold" nodeType="clickEffect">
                                  <p:stCondLst>
                                    <p:cond delay="0"/>
                                  </p:stCondLst>
                                  <p:childTnLst>
                                    <p:set>
                                      <p:cBhvr>
                                        <p:cTn id="257" dur="1" fill="hold">
                                          <p:stCondLst>
                                            <p:cond delay="0"/>
                                          </p:stCondLst>
                                        </p:cTn>
                                        <p:tgtEl>
                                          <p:spTgt spid="398343">
                                            <p:txEl>
                                              <p:pRg st="4" end="4"/>
                                            </p:txEl>
                                          </p:spTgt>
                                        </p:tgtEl>
                                        <p:attrNameLst>
                                          <p:attrName>style.visibility</p:attrName>
                                        </p:attrNameLst>
                                      </p:cBhvr>
                                      <p:to>
                                        <p:strVal val="visible"/>
                                      </p:to>
                                    </p:set>
                                    <p:animEffect transition="in" filter="fade">
                                      <p:cBhvr>
                                        <p:cTn id="258" dur="2000"/>
                                        <p:tgtEl>
                                          <p:spTgt spid="398343">
                                            <p:txEl>
                                              <p:pRg st="4" end="4"/>
                                            </p:txEl>
                                          </p:spTgt>
                                        </p:tgtEl>
                                      </p:cBhvr>
                                    </p:animEffect>
                                  </p:childTnLst>
                                </p:cTn>
                              </p:par>
                            </p:childTnLst>
                          </p:cTn>
                        </p:par>
                      </p:childTnLst>
                    </p:cTn>
                  </p:par>
                  <p:par>
                    <p:cTn id="259" fill="hold">
                      <p:stCondLst>
                        <p:cond delay="indefinite"/>
                      </p:stCondLst>
                      <p:childTnLst>
                        <p:par>
                          <p:cTn id="260" fill="hold">
                            <p:stCondLst>
                              <p:cond delay="0"/>
                            </p:stCondLst>
                            <p:childTnLst>
                              <p:par>
                                <p:cTn id="261" presetID="53" presetClass="entr" presetSubtype="0" fill="hold" nodeType="clickEffect">
                                  <p:stCondLst>
                                    <p:cond delay="0"/>
                                  </p:stCondLst>
                                  <p:childTnLst>
                                    <p:set>
                                      <p:cBhvr>
                                        <p:cTn id="262" dur="1" fill="hold">
                                          <p:stCondLst>
                                            <p:cond delay="0"/>
                                          </p:stCondLst>
                                        </p:cTn>
                                        <p:tgtEl>
                                          <p:spTgt spid="398338">
                                            <p:txEl>
                                              <p:pRg st="4" end="4"/>
                                            </p:txEl>
                                          </p:spTgt>
                                        </p:tgtEl>
                                        <p:attrNameLst>
                                          <p:attrName>style.visibility</p:attrName>
                                        </p:attrNameLst>
                                      </p:cBhvr>
                                      <p:to>
                                        <p:strVal val="visible"/>
                                      </p:to>
                                    </p:set>
                                    <p:anim calcmode="lin" valueType="num">
                                      <p:cBhvr>
                                        <p:cTn id="263" dur="500" fill="hold"/>
                                        <p:tgtEl>
                                          <p:spTgt spid="398338">
                                            <p:txEl>
                                              <p:pRg st="4" end="4"/>
                                            </p:txEl>
                                          </p:spTgt>
                                        </p:tgtEl>
                                        <p:attrNameLst>
                                          <p:attrName>ppt_w</p:attrName>
                                        </p:attrNameLst>
                                      </p:cBhvr>
                                      <p:tavLst>
                                        <p:tav tm="0">
                                          <p:val>
                                            <p:fltVal val="0"/>
                                          </p:val>
                                        </p:tav>
                                        <p:tav tm="100000">
                                          <p:val>
                                            <p:strVal val="#ppt_w"/>
                                          </p:val>
                                        </p:tav>
                                      </p:tavLst>
                                    </p:anim>
                                    <p:anim calcmode="lin" valueType="num">
                                      <p:cBhvr>
                                        <p:cTn id="264" dur="500" fill="hold"/>
                                        <p:tgtEl>
                                          <p:spTgt spid="398338">
                                            <p:txEl>
                                              <p:pRg st="4" end="4"/>
                                            </p:txEl>
                                          </p:spTgt>
                                        </p:tgtEl>
                                        <p:attrNameLst>
                                          <p:attrName>ppt_h</p:attrName>
                                        </p:attrNameLst>
                                      </p:cBhvr>
                                      <p:tavLst>
                                        <p:tav tm="0">
                                          <p:val>
                                            <p:fltVal val="0"/>
                                          </p:val>
                                        </p:tav>
                                        <p:tav tm="100000">
                                          <p:val>
                                            <p:strVal val="#ppt_h"/>
                                          </p:val>
                                        </p:tav>
                                      </p:tavLst>
                                    </p:anim>
                                    <p:animEffect transition="in" filter="fade">
                                      <p:cBhvr>
                                        <p:cTn id="265" dur="500"/>
                                        <p:tgtEl>
                                          <p:spTgt spid="398338">
                                            <p:txEl>
                                              <p:pRg st="4" end="4"/>
                                            </p:txEl>
                                          </p:spTgt>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nodeType="clickEffect">
                                  <p:stCondLst>
                                    <p:cond delay="0"/>
                                  </p:stCondLst>
                                  <p:childTnLst>
                                    <p:set>
                                      <p:cBhvr>
                                        <p:cTn id="269" dur="1" fill="hold">
                                          <p:stCondLst>
                                            <p:cond delay="0"/>
                                          </p:stCondLst>
                                        </p:cTn>
                                        <p:tgtEl>
                                          <p:spTgt spid="398343">
                                            <p:txEl>
                                              <p:pRg st="6" end="6"/>
                                            </p:txEl>
                                          </p:spTgt>
                                        </p:tgtEl>
                                        <p:attrNameLst>
                                          <p:attrName>style.visibility</p:attrName>
                                        </p:attrNameLst>
                                      </p:cBhvr>
                                      <p:to>
                                        <p:strVal val="visible"/>
                                      </p:to>
                                    </p:set>
                                    <p:animEffect transition="in" filter="fade">
                                      <p:cBhvr>
                                        <p:cTn id="270" dur="2000"/>
                                        <p:tgtEl>
                                          <p:spTgt spid="398343">
                                            <p:txEl>
                                              <p:pRg st="6" end="6"/>
                                            </p:txEl>
                                          </p:spTgt>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ntr" presetSubtype="0" fill="hold" nodeType="clickEffect">
                                  <p:stCondLst>
                                    <p:cond delay="0"/>
                                  </p:stCondLst>
                                  <p:childTnLst>
                                    <p:set>
                                      <p:cBhvr>
                                        <p:cTn id="274" dur="1" fill="hold">
                                          <p:stCondLst>
                                            <p:cond delay="0"/>
                                          </p:stCondLst>
                                        </p:cTn>
                                        <p:tgtEl>
                                          <p:spTgt spid="398338">
                                            <p:txEl>
                                              <p:pRg st="6" end="6"/>
                                            </p:txEl>
                                          </p:spTgt>
                                        </p:tgtEl>
                                        <p:attrNameLst>
                                          <p:attrName>style.visibility</p:attrName>
                                        </p:attrNameLst>
                                      </p:cBhvr>
                                      <p:to>
                                        <p:strVal val="visible"/>
                                      </p:to>
                                    </p:set>
                                    <p:anim calcmode="lin" valueType="num">
                                      <p:cBhvr>
                                        <p:cTn id="275" dur="500" fill="hold"/>
                                        <p:tgtEl>
                                          <p:spTgt spid="398338">
                                            <p:txEl>
                                              <p:pRg st="6" end="6"/>
                                            </p:txEl>
                                          </p:spTgt>
                                        </p:tgtEl>
                                        <p:attrNameLst>
                                          <p:attrName>ppt_w</p:attrName>
                                        </p:attrNameLst>
                                      </p:cBhvr>
                                      <p:tavLst>
                                        <p:tav tm="0">
                                          <p:val>
                                            <p:fltVal val="0"/>
                                          </p:val>
                                        </p:tav>
                                        <p:tav tm="100000">
                                          <p:val>
                                            <p:strVal val="#ppt_w"/>
                                          </p:val>
                                        </p:tav>
                                      </p:tavLst>
                                    </p:anim>
                                    <p:anim calcmode="lin" valueType="num">
                                      <p:cBhvr>
                                        <p:cTn id="276" dur="500" fill="hold"/>
                                        <p:tgtEl>
                                          <p:spTgt spid="398338">
                                            <p:txEl>
                                              <p:pRg st="6" end="6"/>
                                            </p:txEl>
                                          </p:spTgt>
                                        </p:tgtEl>
                                        <p:attrNameLst>
                                          <p:attrName>ppt_h</p:attrName>
                                        </p:attrNameLst>
                                      </p:cBhvr>
                                      <p:tavLst>
                                        <p:tav tm="0">
                                          <p:val>
                                            <p:fltVal val="0"/>
                                          </p:val>
                                        </p:tav>
                                        <p:tav tm="100000">
                                          <p:val>
                                            <p:strVal val="#ppt_h"/>
                                          </p:val>
                                        </p:tav>
                                      </p:tavLst>
                                    </p:anim>
                                    <p:animEffect transition="in" filter="fade">
                                      <p:cBhvr>
                                        <p:cTn id="277" dur="500"/>
                                        <p:tgtEl>
                                          <p:spTgt spid="398338">
                                            <p:txEl>
                                              <p:pRg st="6" end="6"/>
                                            </p:txEl>
                                          </p:spTgt>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nodeType="clickEffect">
                                  <p:stCondLst>
                                    <p:cond delay="0"/>
                                  </p:stCondLst>
                                  <p:childTnLst>
                                    <p:set>
                                      <p:cBhvr>
                                        <p:cTn id="281" dur="1" fill="hold">
                                          <p:stCondLst>
                                            <p:cond delay="0"/>
                                          </p:stCondLst>
                                        </p:cTn>
                                        <p:tgtEl>
                                          <p:spTgt spid="398343">
                                            <p:txEl>
                                              <p:pRg st="8" end="8"/>
                                            </p:txEl>
                                          </p:spTgt>
                                        </p:tgtEl>
                                        <p:attrNameLst>
                                          <p:attrName>style.visibility</p:attrName>
                                        </p:attrNameLst>
                                      </p:cBhvr>
                                      <p:to>
                                        <p:strVal val="visible"/>
                                      </p:to>
                                    </p:set>
                                    <p:animEffect transition="in" filter="fade">
                                      <p:cBhvr>
                                        <p:cTn id="282" dur="2000"/>
                                        <p:tgtEl>
                                          <p:spTgt spid="398343">
                                            <p:txEl>
                                              <p:pRg st="8" end="8"/>
                                            </p:txEl>
                                          </p:spTgt>
                                        </p:tgtEl>
                                      </p:cBhvr>
                                    </p:animEffect>
                                  </p:childTnLst>
                                </p:cTn>
                              </p:par>
                            </p:childTnLst>
                          </p:cTn>
                        </p:par>
                      </p:childTnLst>
                    </p:cTn>
                  </p:par>
                  <p:par>
                    <p:cTn id="283" fill="hold">
                      <p:stCondLst>
                        <p:cond delay="indefinite"/>
                      </p:stCondLst>
                      <p:childTnLst>
                        <p:par>
                          <p:cTn id="284" fill="hold">
                            <p:stCondLst>
                              <p:cond delay="0"/>
                            </p:stCondLst>
                            <p:childTnLst>
                              <p:par>
                                <p:cTn id="285" presetID="53" presetClass="entr" presetSubtype="0" fill="hold" nodeType="clickEffect">
                                  <p:stCondLst>
                                    <p:cond delay="0"/>
                                  </p:stCondLst>
                                  <p:childTnLst>
                                    <p:set>
                                      <p:cBhvr>
                                        <p:cTn id="286" dur="1" fill="hold">
                                          <p:stCondLst>
                                            <p:cond delay="0"/>
                                          </p:stCondLst>
                                        </p:cTn>
                                        <p:tgtEl>
                                          <p:spTgt spid="398338">
                                            <p:txEl>
                                              <p:pRg st="8" end="8"/>
                                            </p:txEl>
                                          </p:spTgt>
                                        </p:tgtEl>
                                        <p:attrNameLst>
                                          <p:attrName>style.visibility</p:attrName>
                                        </p:attrNameLst>
                                      </p:cBhvr>
                                      <p:to>
                                        <p:strVal val="visible"/>
                                      </p:to>
                                    </p:set>
                                    <p:anim calcmode="lin" valueType="num">
                                      <p:cBhvr>
                                        <p:cTn id="287" dur="500" fill="hold"/>
                                        <p:tgtEl>
                                          <p:spTgt spid="398338">
                                            <p:txEl>
                                              <p:pRg st="8" end="8"/>
                                            </p:txEl>
                                          </p:spTgt>
                                        </p:tgtEl>
                                        <p:attrNameLst>
                                          <p:attrName>ppt_w</p:attrName>
                                        </p:attrNameLst>
                                      </p:cBhvr>
                                      <p:tavLst>
                                        <p:tav tm="0">
                                          <p:val>
                                            <p:fltVal val="0"/>
                                          </p:val>
                                        </p:tav>
                                        <p:tav tm="100000">
                                          <p:val>
                                            <p:strVal val="#ppt_w"/>
                                          </p:val>
                                        </p:tav>
                                      </p:tavLst>
                                    </p:anim>
                                    <p:anim calcmode="lin" valueType="num">
                                      <p:cBhvr>
                                        <p:cTn id="288" dur="500" fill="hold"/>
                                        <p:tgtEl>
                                          <p:spTgt spid="398338">
                                            <p:txEl>
                                              <p:pRg st="8" end="8"/>
                                            </p:txEl>
                                          </p:spTgt>
                                        </p:tgtEl>
                                        <p:attrNameLst>
                                          <p:attrName>ppt_h</p:attrName>
                                        </p:attrNameLst>
                                      </p:cBhvr>
                                      <p:tavLst>
                                        <p:tav tm="0">
                                          <p:val>
                                            <p:fltVal val="0"/>
                                          </p:val>
                                        </p:tav>
                                        <p:tav tm="100000">
                                          <p:val>
                                            <p:strVal val="#ppt_h"/>
                                          </p:val>
                                        </p:tav>
                                      </p:tavLst>
                                    </p:anim>
                                    <p:animEffect transition="in" filter="fade">
                                      <p:cBhvr>
                                        <p:cTn id="289" dur="500"/>
                                        <p:tgtEl>
                                          <p:spTgt spid="398338">
                                            <p:txEl>
                                              <p:pRg st="8" end="8"/>
                                            </p:txEl>
                                          </p:spTgt>
                                        </p:tgtEl>
                                      </p:cBhvr>
                                    </p:animEffect>
                                  </p:childTnLst>
                                </p:cTn>
                              </p:par>
                            </p:childTnLst>
                          </p:cTn>
                        </p:par>
                      </p:childTnLst>
                    </p:cTn>
                  </p:par>
                  <p:par>
                    <p:cTn id="290" fill="hold">
                      <p:stCondLst>
                        <p:cond delay="indefinite"/>
                      </p:stCondLst>
                      <p:childTnLst>
                        <p:par>
                          <p:cTn id="291" fill="hold">
                            <p:stCondLst>
                              <p:cond delay="0"/>
                            </p:stCondLst>
                            <p:childTnLst>
                              <p:par>
                                <p:cTn id="292" presetID="10" presetClass="entr" presetSubtype="0" fill="hold" nodeType="clickEffect">
                                  <p:stCondLst>
                                    <p:cond delay="0"/>
                                  </p:stCondLst>
                                  <p:childTnLst>
                                    <p:set>
                                      <p:cBhvr>
                                        <p:cTn id="293" dur="1" fill="hold">
                                          <p:stCondLst>
                                            <p:cond delay="0"/>
                                          </p:stCondLst>
                                        </p:cTn>
                                        <p:tgtEl>
                                          <p:spTgt spid="398343">
                                            <p:txEl>
                                              <p:pRg st="10" end="10"/>
                                            </p:txEl>
                                          </p:spTgt>
                                        </p:tgtEl>
                                        <p:attrNameLst>
                                          <p:attrName>style.visibility</p:attrName>
                                        </p:attrNameLst>
                                      </p:cBhvr>
                                      <p:to>
                                        <p:strVal val="visible"/>
                                      </p:to>
                                    </p:set>
                                    <p:animEffect transition="in" filter="fade">
                                      <p:cBhvr>
                                        <p:cTn id="294" dur="2000"/>
                                        <p:tgtEl>
                                          <p:spTgt spid="398343">
                                            <p:txEl>
                                              <p:pRg st="10" end="10"/>
                                            </p:txEl>
                                          </p:spTgt>
                                        </p:tgtEl>
                                      </p:cBhvr>
                                    </p:animEffect>
                                  </p:childTnLst>
                                </p:cTn>
                              </p:par>
                            </p:childTnLst>
                          </p:cTn>
                        </p:par>
                      </p:childTnLst>
                    </p:cTn>
                  </p:par>
                  <p:par>
                    <p:cTn id="295" fill="hold">
                      <p:stCondLst>
                        <p:cond delay="indefinite"/>
                      </p:stCondLst>
                      <p:childTnLst>
                        <p:par>
                          <p:cTn id="296" fill="hold">
                            <p:stCondLst>
                              <p:cond delay="0"/>
                            </p:stCondLst>
                            <p:childTnLst>
                              <p:par>
                                <p:cTn id="297" presetID="53" presetClass="entr" presetSubtype="0" fill="hold" nodeType="clickEffect">
                                  <p:stCondLst>
                                    <p:cond delay="0"/>
                                  </p:stCondLst>
                                  <p:childTnLst>
                                    <p:set>
                                      <p:cBhvr>
                                        <p:cTn id="298" dur="1" fill="hold">
                                          <p:stCondLst>
                                            <p:cond delay="0"/>
                                          </p:stCondLst>
                                        </p:cTn>
                                        <p:tgtEl>
                                          <p:spTgt spid="398338">
                                            <p:txEl>
                                              <p:pRg st="10" end="10"/>
                                            </p:txEl>
                                          </p:spTgt>
                                        </p:tgtEl>
                                        <p:attrNameLst>
                                          <p:attrName>style.visibility</p:attrName>
                                        </p:attrNameLst>
                                      </p:cBhvr>
                                      <p:to>
                                        <p:strVal val="visible"/>
                                      </p:to>
                                    </p:set>
                                    <p:anim calcmode="lin" valueType="num">
                                      <p:cBhvr>
                                        <p:cTn id="299" dur="500" fill="hold"/>
                                        <p:tgtEl>
                                          <p:spTgt spid="398338">
                                            <p:txEl>
                                              <p:pRg st="10" end="10"/>
                                            </p:txEl>
                                          </p:spTgt>
                                        </p:tgtEl>
                                        <p:attrNameLst>
                                          <p:attrName>ppt_w</p:attrName>
                                        </p:attrNameLst>
                                      </p:cBhvr>
                                      <p:tavLst>
                                        <p:tav tm="0">
                                          <p:val>
                                            <p:fltVal val="0"/>
                                          </p:val>
                                        </p:tav>
                                        <p:tav tm="100000">
                                          <p:val>
                                            <p:strVal val="#ppt_w"/>
                                          </p:val>
                                        </p:tav>
                                      </p:tavLst>
                                    </p:anim>
                                    <p:anim calcmode="lin" valueType="num">
                                      <p:cBhvr>
                                        <p:cTn id="300" dur="500" fill="hold"/>
                                        <p:tgtEl>
                                          <p:spTgt spid="398338">
                                            <p:txEl>
                                              <p:pRg st="10" end="10"/>
                                            </p:txEl>
                                          </p:spTgt>
                                        </p:tgtEl>
                                        <p:attrNameLst>
                                          <p:attrName>ppt_h</p:attrName>
                                        </p:attrNameLst>
                                      </p:cBhvr>
                                      <p:tavLst>
                                        <p:tav tm="0">
                                          <p:val>
                                            <p:fltVal val="0"/>
                                          </p:val>
                                        </p:tav>
                                        <p:tav tm="100000">
                                          <p:val>
                                            <p:strVal val="#ppt_h"/>
                                          </p:val>
                                        </p:tav>
                                      </p:tavLst>
                                    </p:anim>
                                    <p:animEffect transition="in" filter="fade">
                                      <p:cBhvr>
                                        <p:cTn id="301" dur="500"/>
                                        <p:tgtEl>
                                          <p:spTgt spid="398338">
                                            <p:txEl>
                                              <p:pRg st="10" end="10"/>
                                            </p:txEl>
                                          </p:spTgt>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nodeType="clickEffect">
                                  <p:stCondLst>
                                    <p:cond delay="0"/>
                                  </p:stCondLst>
                                  <p:childTnLst>
                                    <p:set>
                                      <p:cBhvr>
                                        <p:cTn id="305" dur="1" fill="hold">
                                          <p:stCondLst>
                                            <p:cond delay="0"/>
                                          </p:stCondLst>
                                        </p:cTn>
                                        <p:tgtEl>
                                          <p:spTgt spid="398343">
                                            <p:txEl>
                                              <p:pRg st="12" end="12"/>
                                            </p:txEl>
                                          </p:spTgt>
                                        </p:tgtEl>
                                        <p:attrNameLst>
                                          <p:attrName>style.visibility</p:attrName>
                                        </p:attrNameLst>
                                      </p:cBhvr>
                                      <p:to>
                                        <p:strVal val="visible"/>
                                      </p:to>
                                    </p:set>
                                    <p:animEffect transition="in" filter="fade">
                                      <p:cBhvr>
                                        <p:cTn id="306" dur="2000"/>
                                        <p:tgtEl>
                                          <p:spTgt spid="398343">
                                            <p:txEl>
                                              <p:pRg st="12" end="12"/>
                                            </p:txEl>
                                          </p:spTgt>
                                        </p:tgtEl>
                                      </p:cBhvr>
                                    </p:animEffect>
                                  </p:childTnLst>
                                </p:cTn>
                              </p:par>
                            </p:childTnLst>
                          </p:cTn>
                        </p:par>
                      </p:childTnLst>
                    </p:cTn>
                  </p:par>
                  <p:par>
                    <p:cTn id="307" fill="hold">
                      <p:stCondLst>
                        <p:cond delay="indefinite"/>
                      </p:stCondLst>
                      <p:childTnLst>
                        <p:par>
                          <p:cTn id="308" fill="hold">
                            <p:stCondLst>
                              <p:cond delay="0"/>
                            </p:stCondLst>
                            <p:childTnLst>
                              <p:par>
                                <p:cTn id="309" presetID="53" presetClass="entr" presetSubtype="0" fill="hold" nodeType="clickEffect">
                                  <p:stCondLst>
                                    <p:cond delay="0"/>
                                  </p:stCondLst>
                                  <p:childTnLst>
                                    <p:set>
                                      <p:cBhvr>
                                        <p:cTn id="310" dur="1" fill="hold">
                                          <p:stCondLst>
                                            <p:cond delay="0"/>
                                          </p:stCondLst>
                                        </p:cTn>
                                        <p:tgtEl>
                                          <p:spTgt spid="398338">
                                            <p:txEl>
                                              <p:pRg st="12" end="12"/>
                                            </p:txEl>
                                          </p:spTgt>
                                        </p:tgtEl>
                                        <p:attrNameLst>
                                          <p:attrName>style.visibility</p:attrName>
                                        </p:attrNameLst>
                                      </p:cBhvr>
                                      <p:to>
                                        <p:strVal val="visible"/>
                                      </p:to>
                                    </p:set>
                                    <p:anim calcmode="lin" valueType="num">
                                      <p:cBhvr>
                                        <p:cTn id="311" dur="500" fill="hold"/>
                                        <p:tgtEl>
                                          <p:spTgt spid="398338">
                                            <p:txEl>
                                              <p:pRg st="12" end="12"/>
                                            </p:txEl>
                                          </p:spTgt>
                                        </p:tgtEl>
                                        <p:attrNameLst>
                                          <p:attrName>ppt_w</p:attrName>
                                        </p:attrNameLst>
                                      </p:cBhvr>
                                      <p:tavLst>
                                        <p:tav tm="0">
                                          <p:val>
                                            <p:fltVal val="0"/>
                                          </p:val>
                                        </p:tav>
                                        <p:tav tm="100000">
                                          <p:val>
                                            <p:strVal val="#ppt_w"/>
                                          </p:val>
                                        </p:tav>
                                      </p:tavLst>
                                    </p:anim>
                                    <p:anim calcmode="lin" valueType="num">
                                      <p:cBhvr>
                                        <p:cTn id="312" dur="500" fill="hold"/>
                                        <p:tgtEl>
                                          <p:spTgt spid="398338">
                                            <p:txEl>
                                              <p:pRg st="12" end="12"/>
                                            </p:txEl>
                                          </p:spTgt>
                                        </p:tgtEl>
                                        <p:attrNameLst>
                                          <p:attrName>ppt_h</p:attrName>
                                        </p:attrNameLst>
                                      </p:cBhvr>
                                      <p:tavLst>
                                        <p:tav tm="0">
                                          <p:val>
                                            <p:fltVal val="0"/>
                                          </p:val>
                                        </p:tav>
                                        <p:tav tm="100000">
                                          <p:val>
                                            <p:strVal val="#ppt_h"/>
                                          </p:val>
                                        </p:tav>
                                      </p:tavLst>
                                    </p:anim>
                                    <p:animEffect transition="in" filter="fade">
                                      <p:cBhvr>
                                        <p:cTn id="313" dur="500"/>
                                        <p:tgtEl>
                                          <p:spTgt spid="398338">
                                            <p:txEl>
                                              <p:pRg st="12" end="12"/>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10" presetClass="entr" presetSubtype="0" fill="hold" nodeType="clickEffect">
                                  <p:stCondLst>
                                    <p:cond delay="0"/>
                                  </p:stCondLst>
                                  <p:childTnLst>
                                    <p:set>
                                      <p:cBhvr>
                                        <p:cTn id="317" dur="1" fill="hold">
                                          <p:stCondLst>
                                            <p:cond delay="0"/>
                                          </p:stCondLst>
                                        </p:cTn>
                                        <p:tgtEl>
                                          <p:spTgt spid="398343">
                                            <p:txEl>
                                              <p:pRg st="14" end="14"/>
                                            </p:txEl>
                                          </p:spTgt>
                                        </p:tgtEl>
                                        <p:attrNameLst>
                                          <p:attrName>style.visibility</p:attrName>
                                        </p:attrNameLst>
                                      </p:cBhvr>
                                      <p:to>
                                        <p:strVal val="visible"/>
                                      </p:to>
                                    </p:set>
                                    <p:animEffect transition="in" filter="fade">
                                      <p:cBhvr>
                                        <p:cTn id="318" dur="2000"/>
                                        <p:tgtEl>
                                          <p:spTgt spid="398343">
                                            <p:txEl>
                                              <p:pRg st="14" end="14"/>
                                            </p:txEl>
                                          </p:spTgt>
                                        </p:tgtEl>
                                      </p:cBhvr>
                                    </p:animEffect>
                                  </p:childTnLst>
                                </p:cTn>
                              </p:par>
                            </p:childTnLst>
                          </p:cTn>
                        </p:par>
                      </p:childTnLst>
                    </p:cTn>
                  </p:par>
                  <p:par>
                    <p:cTn id="319" fill="hold">
                      <p:stCondLst>
                        <p:cond delay="indefinite"/>
                      </p:stCondLst>
                      <p:childTnLst>
                        <p:par>
                          <p:cTn id="320" fill="hold">
                            <p:stCondLst>
                              <p:cond delay="0"/>
                            </p:stCondLst>
                            <p:childTnLst>
                              <p:par>
                                <p:cTn id="321" presetID="53" presetClass="entr" presetSubtype="0" fill="hold" nodeType="clickEffect">
                                  <p:stCondLst>
                                    <p:cond delay="0"/>
                                  </p:stCondLst>
                                  <p:childTnLst>
                                    <p:set>
                                      <p:cBhvr>
                                        <p:cTn id="322" dur="1" fill="hold">
                                          <p:stCondLst>
                                            <p:cond delay="0"/>
                                          </p:stCondLst>
                                        </p:cTn>
                                        <p:tgtEl>
                                          <p:spTgt spid="398338">
                                            <p:txEl>
                                              <p:pRg st="14" end="14"/>
                                            </p:txEl>
                                          </p:spTgt>
                                        </p:tgtEl>
                                        <p:attrNameLst>
                                          <p:attrName>style.visibility</p:attrName>
                                        </p:attrNameLst>
                                      </p:cBhvr>
                                      <p:to>
                                        <p:strVal val="visible"/>
                                      </p:to>
                                    </p:set>
                                    <p:anim calcmode="lin" valueType="num">
                                      <p:cBhvr>
                                        <p:cTn id="323" dur="500" fill="hold"/>
                                        <p:tgtEl>
                                          <p:spTgt spid="398338">
                                            <p:txEl>
                                              <p:pRg st="14" end="14"/>
                                            </p:txEl>
                                          </p:spTgt>
                                        </p:tgtEl>
                                        <p:attrNameLst>
                                          <p:attrName>ppt_w</p:attrName>
                                        </p:attrNameLst>
                                      </p:cBhvr>
                                      <p:tavLst>
                                        <p:tav tm="0">
                                          <p:val>
                                            <p:fltVal val="0"/>
                                          </p:val>
                                        </p:tav>
                                        <p:tav tm="100000">
                                          <p:val>
                                            <p:strVal val="#ppt_w"/>
                                          </p:val>
                                        </p:tav>
                                      </p:tavLst>
                                    </p:anim>
                                    <p:anim calcmode="lin" valueType="num">
                                      <p:cBhvr>
                                        <p:cTn id="324" dur="500" fill="hold"/>
                                        <p:tgtEl>
                                          <p:spTgt spid="398338">
                                            <p:txEl>
                                              <p:pRg st="14" end="14"/>
                                            </p:txEl>
                                          </p:spTgt>
                                        </p:tgtEl>
                                        <p:attrNameLst>
                                          <p:attrName>ppt_h</p:attrName>
                                        </p:attrNameLst>
                                      </p:cBhvr>
                                      <p:tavLst>
                                        <p:tav tm="0">
                                          <p:val>
                                            <p:fltVal val="0"/>
                                          </p:val>
                                        </p:tav>
                                        <p:tav tm="100000">
                                          <p:val>
                                            <p:strVal val="#ppt_h"/>
                                          </p:val>
                                        </p:tav>
                                      </p:tavLst>
                                    </p:anim>
                                    <p:animEffect transition="in" filter="fade">
                                      <p:cBhvr>
                                        <p:cTn id="325" dur="500"/>
                                        <p:tgtEl>
                                          <p:spTgt spid="398338">
                                            <p:txEl>
                                              <p:pRg st="14" end="14"/>
                                            </p:txEl>
                                          </p:spTgt>
                                        </p:tgtEl>
                                      </p:cBhvr>
                                    </p:animEffec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nodeType="clickEffect">
                                  <p:stCondLst>
                                    <p:cond delay="0"/>
                                  </p:stCondLst>
                                  <p:childTnLst>
                                    <p:set>
                                      <p:cBhvr>
                                        <p:cTn id="329" dur="1" fill="hold">
                                          <p:stCondLst>
                                            <p:cond delay="0"/>
                                          </p:stCondLst>
                                        </p:cTn>
                                        <p:tgtEl>
                                          <p:spTgt spid="398343">
                                            <p:txEl>
                                              <p:pRg st="16" end="16"/>
                                            </p:txEl>
                                          </p:spTgt>
                                        </p:tgtEl>
                                        <p:attrNameLst>
                                          <p:attrName>style.visibility</p:attrName>
                                        </p:attrNameLst>
                                      </p:cBhvr>
                                      <p:to>
                                        <p:strVal val="visible"/>
                                      </p:to>
                                    </p:set>
                                    <p:animEffect transition="in" filter="fade">
                                      <p:cBhvr>
                                        <p:cTn id="330" dur="2000"/>
                                        <p:tgtEl>
                                          <p:spTgt spid="398343">
                                            <p:txEl>
                                              <p:pRg st="16" end="16"/>
                                            </p:txEl>
                                          </p:spTgt>
                                        </p:tgtEl>
                                      </p:cBhvr>
                                    </p:animEffect>
                                  </p:childTnLst>
                                </p:cTn>
                              </p:par>
                            </p:childTnLst>
                          </p:cTn>
                        </p:par>
                      </p:childTnLst>
                    </p:cTn>
                  </p:par>
                  <p:par>
                    <p:cTn id="331" fill="hold">
                      <p:stCondLst>
                        <p:cond delay="indefinite"/>
                      </p:stCondLst>
                      <p:childTnLst>
                        <p:par>
                          <p:cTn id="332" fill="hold">
                            <p:stCondLst>
                              <p:cond delay="0"/>
                            </p:stCondLst>
                            <p:childTnLst>
                              <p:par>
                                <p:cTn id="333" presetID="53" presetClass="entr" presetSubtype="0" fill="hold" nodeType="clickEffect">
                                  <p:stCondLst>
                                    <p:cond delay="0"/>
                                  </p:stCondLst>
                                  <p:childTnLst>
                                    <p:set>
                                      <p:cBhvr>
                                        <p:cTn id="334" dur="1" fill="hold">
                                          <p:stCondLst>
                                            <p:cond delay="0"/>
                                          </p:stCondLst>
                                        </p:cTn>
                                        <p:tgtEl>
                                          <p:spTgt spid="398338">
                                            <p:txEl>
                                              <p:pRg st="16" end="16"/>
                                            </p:txEl>
                                          </p:spTgt>
                                        </p:tgtEl>
                                        <p:attrNameLst>
                                          <p:attrName>style.visibility</p:attrName>
                                        </p:attrNameLst>
                                      </p:cBhvr>
                                      <p:to>
                                        <p:strVal val="visible"/>
                                      </p:to>
                                    </p:set>
                                    <p:anim calcmode="lin" valueType="num">
                                      <p:cBhvr>
                                        <p:cTn id="335" dur="500" fill="hold"/>
                                        <p:tgtEl>
                                          <p:spTgt spid="398338">
                                            <p:txEl>
                                              <p:pRg st="16" end="16"/>
                                            </p:txEl>
                                          </p:spTgt>
                                        </p:tgtEl>
                                        <p:attrNameLst>
                                          <p:attrName>ppt_w</p:attrName>
                                        </p:attrNameLst>
                                      </p:cBhvr>
                                      <p:tavLst>
                                        <p:tav tm="0">
                                          <p:val>
                                            <p:fltVal val="0"/>
                                          </p:val>
                                        </p:tav>
                                        <p:tav tm="100000">
                                          <p:val>
                                            <p:strVal val="#ppt_w"/>
                                          </p:val>
                                        </p:tav>
                                      </p:tavLst>
                                    </p:anim>
                                    <p:anim calcmode="lin" valueType="num">
                                      <p:cBhvr>
                                        <p:cTn id="336" dur="500" fill="hold"/>
                                        <p:tgtEl>
                                          <p:spTgt spid="398338">
                                            <p:txEl>
                                              <p:pRg st="16" end="16"/>
                                            </p:txEl>
                                          </p:spTgt>
                                        </p:tgtEl>
                                        <p:attrNameLst>
                                          <p:attrName>ppt_h</p:attrName>
                                        </p:attrNameLst>
                                      </p:cBhvr>
                                      <p:tavLst>
                                        <p:tav tm="0">
                                          <p:val>
                                            <p:fltVal val="0"/>
                                          </p:val>
                                        </p:tav>
                                        <p:tav tm="100000">
                                          <p:val>
                                            <p:strVal val="#ppt_h"/>
                                          </p:val>
                                        </p:tav>
                                      </p:tavLst>
                                    </p:anim>
                                    <p:animEffect transition="in" filter="fade">
                                      <p:cBhvr>
                                        <p:cTn id="337" dur="500"/>
                                        <p:tgtEl>
                                          <p:spTgt spid="398338">
                                            <p:txEl>
                                              <p:pRg st="16" end="16"/>
                                            </p:txEl>
                                          </p:spTgt>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nodeType="clickEffect">
                                  <p:stCondLst>
                                    <p:cond delay="0"/>
                                  </p:stCondLst>
                                  <p:childTnLst>
                                    <p:set>
                                      <p:cBhvr>
                                        <p:cTn id="341" dur="1" fill="hold">
                                          <p:stCondLst>
                                            <p:cond delay="0"/>
                                          </p:stCondLst>
                                        </p:cTn>
                                        <p:tgtEl>
                                          <p:spTgt spid="398343">
                                            <p:txEl>
                                              <p:pRg st="18" end="18"/>
                                            </p:txEl>
                                          </p:spTgt>
                                        </p:tgtEl>
                                        <p:attrNameLst>
                                          <p:attrName>style.visibility</p:attrName>
                                        </p:attrNameLst>
                                      </p:cBhvr>
                                      <p:to>
                                        <p:strVal val="visible"/>
                                      </p:to>
                                    </p:set>
                                    <p:animEffect transition="in" filter="fade">
                                      <p:cBhvr>
                                        <p:cTn id="342" dur="2000"/>
                                        <p:tgtEl>
                                          <p:spTgt spid="398343">
                                            <p:txEl>
                                              <p:pRg st="18" end="18"/>
                                            </p:txEl>
                                          </p:spTgt>
                                        </p:tgtEl>
                                      </p:cBhvr>
                                    </p:animEffect>
                                  </p:childTnLst>
                                </p:cTn>
                              </p:par>
                            </p:childTnLst>
                          </p:cTn>
                        </p:par>
                      </p:childTnLst>
                    </p:cTn>
                  </p:par>
                  <p:par>
                    <p:cTn id="343" fill="hold">
                      <p:stCondLst>
                        <p:cond delay="indefinite"/>
                      </p:stCondLst>
                      <p:childTnLst>
                        <p:par>
                          <p:cTn id="344" fill="hold">
                            <p:stCondLst>
                              <p:cond delay="0"/>
                            </p:stCondLst>
                            <p:childTnLst>
                              <p:par>
                                <p:cTn id="345" presetID="53" presetClass="entr" presetSubtype="0" fill="hold" nodeType="clickEffect">
                                  <p:stCondLst>
                                    <p:cond delay="0"/>
                                  </p:stCondLst>
                                  <p:childTnLst>
                                    <p:set>
                                      <p:cBhvr>
                                        <p:cTn id="346" dur="1" fill="hold">
                                          <p:stCondLst>
                                            <p:cond delay="0"/>
                                          </p:stCondLst>
                                        </p:cTn>
                                        <p:tgtEl>
                                          <p:spTgt spid="398338">
                                            <p:txEl>
                                              <p:pRg st="18" end="18"/>
                                            </p:txEl>
                                          </p:spTgt>
                                        </p:tgtEl>
                                        <p:attrNameLst>
                                          <p:attrName>style.visibility</p:attrName>
                                        </p:attrNameLst>
                                      </p:cBhvr>
                                      <p:to>
                                        <p:strVal val="visible"/>
                                      </p:to>
                                    </p:set>
                                    <p:anim calcmode="lin" valueType="num">
                                      <p:cBhvr>
                                        <p:cTn id="347" dur="500" fill="hold"/>
                                        <p:tgtEl>
                                          <p:spTgt spid="398338">
                                            <p:txEl>
                                              <p:pRg st="18" end="18"/>
                                            </p:txEl>
                                          </p:spTgt>
                                        </p:tgtEl>
                                        <p:attrNameLst>
                                          <p:attrName>ppt_w</p:attrName>
                                        </p:attrNameLst>
                                      </p:cBhvr>
                                      <p:tavLst>
                                        <p:tav tm="0">
                                          <p:val>
                                            <p:fltVal val="0"/>
                                          </p:val>
                                        </p:tav>
                                        <p:tav tm="100000">
                                          <p:val>
                                            <p:strVal val="#ppt_w"/>
                                          </p:val>
                                        </p:tav>
                                      </p:tavLst>
                                    </p:anim>
                                    <p:anim calcmode="lin" valueType="num">
                                      <p:cBhvr>
                                        <p:cTn id="348" dur="500" fill="hold"/>
                                        <p:tgtEl>
                                          <p:spTgt spid="398338">
                                            <p:txEl>
                                              <p:pRg st="18" end="18"/>
                                            </p:txEl>
                                          </p:spTgt>
                                        </p:tgtEl>
                                        <p:attrNameLst>
                                          <p:attrName>ppt_h</p:attrName>
                                        </p:attrNameLst>
                                      </p:cBhvr>
                                      <p:tavLst>
                                        <p:tav tm="0">
                                          <p:val>
                                            <p:fltVal val="0"/>
                                          </p:val>
                                        </p:tav>
                                        <p:tav tm="100000">
                                          <p:val>
                                            <p:strVal val="#ppt_h"/>
                                          </p:val>
                                        </p:tav>
                                      </p:tavLst>
                                    </p:anim>
                                    <p:animEffect transition="in" filter="fade">
                                      <p:cBhvr>
                                        <p:cTn id="349" dur="500"/>
                                        <p:tgtEl>
                                          <p:spTgt spid="398338">
                                            <p:txEl>
                                              <p:pRg st="18" end="18"/>
                                            </p:txEl>
                                          </p:spTgt>
                                        </p:tgtEl>
                                      </p:cBhvr>
                                    </p:animEffect>
                                  </p:childTnLst>
                                </p:cTn>
                              </p:par>
                            </p:childTnLst>
                          </p:cTn>
                        </p:par>
                      </p:childTnLst>
                    </p:cTn>
                  </p:par>
                  <p:par>
                    <p:cTn id="350" fill="hold">
                      <p:stCondLst>
                        <p:cond delay="indefinite"/>
                      </p:stCondLst>
                      <p:childTnLst>
                        <p:par>
                          <p:cTn id="351" fill="hold">
                            <p:stCondLst>
                              <p:cond delay="0"/>
                            </p:stCondLst>
                            <p:childTnLst>
                              <p:par>
                                <p:cTn id="352" presetID="10" presetClass="entr" presetSubtype="0" fill="hold" nodeType="clickEffect">
                                  <p:stCondLst>
                                    <p:cond delay="0"/>
                                  </p:stCondLst>
                                  <p:childTnLst>
                                    <p:set>
                                      <p:cBhvr>
                                        <p:cTn id="353" dur="1" fill="hold">
                                          <p:stCondLst>
                                            <p:cond delay="0"/>
                                          </p:stCondLst>
                                        </p:cTn>
                                        <p:tgtEl>
                                          <p:spTgt spid="398343">
                                            <p:txEl>
                                              <p:pRg st="20" end="20"/>
                                            </p:txEl>
                                          </p:spTgt>
                                        </p:tgtEl>
                                        <p:attrNameLst>
                                          <p:attrName>style.visibility</p:attrName>
                                        </p:attrNameLst>
                                      </p:cBhvr>
                                      <p:to>
                                        <p:strVal val="visible"/>
                                      </p:to>
                                    </p:set>
                                    <p:animEffect transition="in" filter="fade">
                                      <p:cBhvr>
                                        <p:cTn id="354" dur="2000"/>
                                        <p:tgtEl>
                                          <p:spTgt spid="398343">
                                            <p:txEl>
                                              <p:pRg st="20" end="2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ntr" presetSubtype="0" fill="hold" nodeType="clickEffect">
                                  <p:stCondLst>
                                    <p:cond delay="0"/>
                                  </p:stCondLst>
                                  <p:childTnLst>
                                    <p:set>
                                      <p:cBhvr>
                                        <p:cTn id="358" dur="1" fill="hold">
                                          <p:stCondLst>
                                            <p:cond delay="0"/>
                                          </p:stCondLst>
                                        </p:cTn>
                                        <p:tgtEl>
                                          <p:spTgt spid="398338">
                                            <p:txEl>
                                              <p:pRg st="20" end="20"/>
                                            </p:txEl>
                                          </p:spTgt>
                                        </p:tgtEl>
                                        <p:attrNameLst>
                                          <p:attrName>style.visibility</p:attrName>
                                        </p:attrNameLst>
                                      </p:cBhvr>
                                      <p:to>
                                        <p:strVal val="visible"/>
                                      </p:to>
                                    </p:set>
                                    <p:anim calcmode="lin" valueType="num">
                                      <p:cBhvr>
                                        <p:cTn id="359" dur="500" fill="hold"/>
                                        <p:tgtEl>
                                          <p:spTgt spid="398338">
                                            <p:txEl>
                                              <p:pRg st="20" end="20"/>
                                            </p:txEl>
                                          </p:spTgt>
                                        </p:tgtEl>
                                        <p:attrNameLst>
                                          <p:attrName>ppt_w</p:attrName>
                                        </p:attrNameLst>
                                      </p:cBhvr>
                                      <p:tavLst>
                                        <p:tav tm="0">
                                          <p:val>
                                            <p:fltVal val="0"/>
                                          </p:val>
                                        </p:tav>
                                        <p:tav tm="100000">
                                          <p:val>
                                            <p:strVal val="#ppt_w"/>
                                          </p:val>
                                        </p:tav>
                                      </p:tavLst>
                                    </p:anim>
                                    <p:anim calcmode="lin" valueType="num">
                                      <p:cBhvr>
                                        <p:cTn id="360" dur="500" fill="hold"/>
                                        <p:tgtEl>
                                          <p:spTgt spid="398338">
                                            <p:txEl>
                                              <p:pRg st="20" end="20"/>
                                            </p:txEl>
                                          </p:spTgt>
                                        </p:tgtEl>
                                        <p:attrNameLst>
                                          <p:attrName>ppt_h</p:attrName>
                                        </p:attrNameLst>
                                      </p:cBhvr>
                                      <p:tavLst>
                                        <p:tav tm="0">
                                          <p:val>
                                            <p:fltVal val="0"/>
                                          </p:val>
                                        </p:tav>
                                        <p:tav tm="100000">
                                          <p:val>
                                            <p:strVal val="#ppt_h"/>
                                          </p:val>
                                        </p:tav>
                                      </p:tavLst>
                                    </p:anim>
                                    <p:animEffect transition="in" filter="fade">
                                      <p:cBhvr>
                                        <p:cTn id="361" dur="500"/>
                                        <p:tgtEl>
                                          <p:spTgt spid="398338">
                                            <p:txEl>
                                              <p:pRg st="20" end="20"/>
                                            </p:txEl>
                                          </p:spTgt>
                                        </p:tgtEl>
                                      </p:cBhvr>
                                    </p:animEffect>
                                  </p:childTnLst>
                                </p:cTn>
                              </p:par>
                            </p:childTnLst>
                          </p:cTn>
                        </p:par>
                      </p:childTnLst>
                    </p:cTn>
                  </p:par>
                  <p:par>
                    <p:cTn id="362" fill="hold">
                      <p:stCondLst>
                        <p:cond delay="indefinite"/>
                      </p:stCondLst>
                      <p:childTnLst>
                        <p:par>
                          <p:cTn id="363" fill="hold">
                            <p:stCondLst>
                              <p:cond delay="0"/>
                            </p:stCondLst>
                            <p:childTnLst>
                              <p:par>
                                <p:cTn id="364" presetID="55" presetClass="exit" presetSubtype="0" fill="hold" grpId="0" nodeType="clickEffect">
                                  <p:stCondLst>
                                    <p:cond delay="0"/>
                                  </p:stCondLst>
                                  <p:childTnLst>
                                    <p:anim calcmode="lin" valueType="num">
                                      <p:cBhvr>
                                        <p:cTn id="365" dur="1000"/>
                                        <p:tgtEl>
                                          <p:spTgt spid="398345">
                                            <p:txEl>
                                              <p:pRg st="0" end="0"/>
                                            </p:txEl>
                                          </p:spTgt>
                                        </p:tgtEl>
                                        <p:attrNameLst>
                                          <p:attrName>ppt_w</p:attrName>
                                        </p:attrNameLst>
                                      </p:cBhvr>
                                      <p:tavLst>
                                        <p:tav tm="0">
                                          <p:val>
                                            <p:strVal val="ppt_w"/>
                                          </p:val>
                                        </p:tav>
                                        <p:tav tm="100000">
                                          <p:val>
                                            <p:strVal val="ppt_w*0.70"/>
                                          </p:val>
                                        </p:tav>
                                      </p:tavLst>
                                    </p:anim>
                                    <p:anim calcmode="lin" valueType="num">
                                      <p:cBhvr>
                                        <p:cTn id="366" dur="1000"/>
                                        <p:tgtEl>
                                          <p:spTgt spid="398345">
                                            <p:txEl>
                                              <p:pRg st="0" end="0"/>
                                            </p:txEl>
                                          </p:spTgt>
                                        </p:tgtEl>
                                        <p:attrNameLst>
                                          <p:attrName>ppt_h</p:attrName>
                                        </p:attrNameLst>
                                      </p:cBhvr>
                                      <p:tavLst>
                                        <p:tav tm="0">
                                          <p:val>
                                            <p:strVal val="ppt_h"/>
                                          </p:val>
                                        </p:tav>
                                        <p:tav tm="100000">
                                          <p:val>
                                            <p:strVal val="ppt_h"/>
                                          </p:val>
                                        </p:tav>
                                      </p:tavLst>
                                    </p:anim>
                                    <p:animEffect transition="out" filter="fade">
                                      <p:cBhvr>
                                        <p:cTn id="367" dur="1000"/>
                                        <p:tgtEl>
                                          <p:spTgt spid="398345">
                                            <p:txEl>
                                              <p:pRg st="0" end="0"/>
                                            </p:txEl>
                                          </p:spTgt>
                                        </p:tgtEl>
                                      </p:cBhvr>
                                    </p:animEffect>
                                    <p:set>
                                      <p:cBhvr>
                                        <p:cTn id="368" dur="1" fill="hold">
                                          <p:stCondLst>
                                            <p:cond delay="999"/>
                                          </p:stCondLst>
                                        </p:cTn>
                                        <p:tgtEl>
                                          <p:spTgt spid="398345">
                                            <p:txEl>
                                              <p:pRg st="0" end="0"/>
                                            </p:txEl>
                                          </p:spTgt>
                                        </p:tgtEl>
                                        <p:attrNameLst>
                                          <p:attrName>style.visibility</p:attrName>
                                        </p:attrNameLst>
                                      </p:cBhvr>
                                      <p:to>
                                        <p:strVal val="hidden"/>
                                      </p:to>
                                    </p:set>
                                  </p:childTnLst>
                                </p:cTn>
                              </p:par>
                              <p:par>
                                <p:cTn id="369" presetID="55" presetClass="exit" presetSubtype="0" fill="hold" grpId="0" nodeType="withEffect">
                                  <p:stCondLst>
                                    <p:cond delay="0"/>
                                  </p:stCondLst>
                                  <p:childTnLst>
                                    <p:anim calcmode="lin" valueType="num">
                                      <p:cBhvr>
                                        <p:cTn id="370" dur="1000"/>
                                        <p:tgtEl>
                                          <p:spTgt spid="398345">
                                            <p:txEl>
                                              <p:pRg st="2" end="2"/>
                                            </p:txEl>
                                          </p:spTgt>
                                        </p:tgtEl>
                                        <p:attrNameLst>
                                          <p:attrName>ppt_w</p:attrName>
                                        </p:attrNameLst>
                                      </p:cBhvr>
                                      <p:tavLst>
                                        <p:tav tm="0">
                                          <p:val>
                                            <p:strVal val="ppt_w"/>
                                          </p:val>
                                        </p:tav>
                                        <p:tav tm="100000">
                                          <p:val>
                                            <p:strVal val="ppt_w*0.70"/>
                                          </p:val>
                                        </p:tav>
                                      </p:tavLst>
                                    </p:anim>
                                    <p:anim calcmode="lin" valueType="num">
                                      <p:cBhvr>
                                        <p:cTn id="371" dur="1000"/>
                                        <p:tgtEl>
                                          <p:spTgt spid="398345">
                                            <p:txEl>
                                              <p:pRg st="2" end="2"/>
                                            </p:txEl>
                                          </p:spTgt>
                                        </p:tgtEl>
                                        <p:attrNameLst>
                                          <p:attrName>ppt_h</p:attrName>
                                        </p:attrNameLst>
                                      </p:cBhvr>
                                      <p:tavLst>
                                        <p:tav tm="0">
                                          <p:val>
                                            <p:strVal val="ppt_h"/>
                                          </p:val>
                                        </p:tav>
                                        <p:tav tm="100000">
                                          <p:val>
                                            <p:strVal val="ppt_h"/>
                                          </p:val>
                                        </p:tav>
                                      </p:tavLst>
                                    </p:anim>
                                    <p:animEffect transition="out" filter="fade">
                                      <p:cBhvr>
                                        <p:cTn id="372" dur="1000"/>
                                        <p:tgtEl>
                                          <p:spTgt spid="398345">
                                            <p:txEl>
                                              <p:pRg st="2" end="2"/>
                                            </p:txEl>
                                          </p:spTgt>
                                        </p:tgtEl>
                                      </p:cBhvr>
                                    </p:animEffect>
                                    <p:set>
                                      <p:cBhvr>
                                        <p:cTn id="373" dur="1" fill="hold">
                                          <p:stCondLst>
                                            <p:cond delay="999"/>
                                          </p:stCondLst>
                                        </p:cTn>
                                        <p:tgtEl>
                                          <p:spTgt spid="398345">
                                            <p:txEl>
                                              <p:pRg st="2" end="2"/>
                                            </p:txEl>
                                          </p:spTgt>
                                        </p:tgtEl>
                                        <p:attrNameLst>
                                          <p:attrName>style.visibility</p:attrName>
                                        </p:attrNameLst>
                                      </p:cBhvr>
                                      <p:to>
                                        <p:strVal val="hidden"/>
                                      </p:to>
                                    </p:set>
                                  </p:childTnLst>
                                </p:cTn>
                              </p:par>
                              <p:par>
                                <p:cTn id="374" presetID="55" presetClass="exit" presetSubtype="0" fill="hold" grpId="0" nodeType="withEffect">
                                  <p:stCondLst>
                                    <p:cond delay="0"/>
                                  </p:stCondLst>
                                  <p:childTnLst>
                                    <p:anim calcmode="lin" valueType="num">
                                      <p:cBhvr>
                                        <p:cTn id="375" dur="1000"/>
                                        <p:tgtEl>
                                          <p:spTgt spid="398345">
                                            <p:txEl>
                                              <p:pRg st="4" end="4"/>
                                            </p:txEl>
                                          </p:spTgt>
                                        </p:tgtEl>
                                        <p:attrNameLst>
                                          <p:attrName>ppt_w</p:attrName>
                                        </p:attrNameLst>
                                      </p:cBhvr>
                                      <p:tavLst>
                                        <p:tav tm="0">
                                          <p:val>
                                            <p:strVal val="ppt_w"/>
                                          </p:val>
                                        </p:tav>
                                        <p:tav tm="100000">
                                          <p:val>
                                            <p:strVal val="ppt_w*0.70"/>
                                          </p:val>
                                        </p:tav>
                                      </p:tavLst>
                                    </p:anim>
                                    <p:anim calcmode="lin" valueType="num">
                                      <p:cBhvr>
                                        <p:cTn id="376" dur="1000"/>
                                        <p:tgtEl>
                                          <p:spTgt spid="398345">
                                            <p:txEl>
                                              <p:pRg st="4" end="4"/>
                                            </p:txEl>
                                          </p:spTgt>
                                        </p:tgtEl>
                                        <p:attrNameLst>
                                          <p:attrName>ppt_h</p:attrName>
                                        </p:attrNameLst>
                                      </p:cBhvr>
                                      <p:tavLst>
                                        <p:tav tm="0">
                                          <p:val>
                                            <p:strVal val="ppt_h"/>
                                          </p:val>
                                        </p:tav>
                                        <p:tav tm="100000">
                                          <p:val>
                                            <p:strVal val="ppt_h"/>
                                          </p:val>
                                        </p:tav>
                                      </p:tavLst>
                                    </p:anim>
                                    <p:animEffect transition="out" filter="fade">
                                      <p:cBhvr>
                                        <p:cTn id="377" dur="1000"/>
                                        <p:tgtEl>
                                          <p:spTgt spid="398345">
                                            <p:txEl>
                                              <p:pRg st="4" end="4"/>
                                            </p:txEl>
                                          </p:spTgt>
                                        </p:tgtEl>
                                      </p:cBhvr>
                                    </p:animEffect>
                                    <p:set>
                                      <p:cBhvr>
                                        <p:cTn id="378" dur="1" fill="hold">
                                          <p:stCondLst>
                                            <p:cond delay="999"/>
                                          </p:stCondLst>
                                        </p:cTn>
                                        <p:tgtEl>
                                          <p:spTgt spid="398345">
                                            <p:txEl>
                                              <p:pRg st="4" end="4"/>
                                            </p:txEl>
                                          </p:spTgt>
                                        </p:tgtEl>
                                        <p:attrNameLst>
                                          <p:attrName>style.visibility</p:attrName>
                                        </p:attrNameLst>
                                      </p:cBhvr>
                                      <p:to>
                                        <p:strVal val="hidden"/>
                                      </p:to>
                                    </p:set>
                                  </p:childTnLst>
                                </p:cTn>
                              </p:par>
                              <p:par>
                                <p:cTn id="379" presetID="55" presetClass="exit" presetSubtype="0" fill="hold" grpId="0" nodeType="withEffect">
                                  <p:stCondLst>
                                    <p:cond delay="0"/>
                                  </p:stCondLst>
                                  <p:childTnLst>
                                    <p:anim calcmode="lin" valueType="num">
                                      <p:cBhvr>
                                        <p:cTn id="380" dur="1000"/>
                                        <p:tgtEl>
                                          <p:spTgt spid="398345">
                                            <p:txEl>
                                              <p:pRg st="6" end="6"/>
                                            </p:txEl>
                                          </p:spTgt>
                                        </p:tgtEl>
                                        <p:attrNameLst>
                                          <p:attrName>ppt_w</p:attrName>
                                        </p:attrNameLst>
                                      </p:cBhvr>
                                      <p:tavLst>
                                        <p:tav tm="0">
                                          <p:val>
                                            <p:strVal val="ppt_w"/>
                                          </p:val>
                                        </p:tav>
                                        <p:tav tm="100000">
                                          <p:val>
                                            <p:strVal val="ppt_w*0.70"/>
                                          </p:val>
                                        </p:tav>
                                      </p:tavLst>
                                    </p:anim>
                                    <p:anim calcmode="lin" valueType="num">
                                      <p:cBhvr>
                                        <p:cTn id="381" dur="1000"/>
                                        <p:tgtEl>
                                          <p:spTgt spid="398345">
                                            <p:txEl>
                                              <p:pRg st="6" end="6"/>
                                            </p:txEl>
                                          </p:spTgt>
                                        </p:tgtEl>
                                        <p:attrNameLst>
                                          <p:attrName>ppt_h</p:attrName>
                                        </p:attrNameLst>
                                      </p:cBhvr>
                                      <p:tavLst>
                                        <p:tav tm="0">
                                          <p:val>
                                            <p:strVal val="ppt_h"/>
                                          </p:val>
                                        </p:tav>
                                        <p:tav tm="100000">
                                          <p:val>
                                            <p:strVal val="ppt_h"/>
                                          </p:val>
                                        </p:tav>
                                      </p:tavLst>
                                    </p:anim>
                                    <p:animEffect transition="out" filter="fade">
                                      <p:cBhvr>
                                        <p:cTn id="382" dur="1000"/>
                                        <p:tgtEl>
                                          <p:spTgt spid="398345">
                                            <p:txEl>
                                              <p:pRg st="6" end="6"/>
                                            </p:txEl>
                                          </p:spTgt>
                                        </p:tgtEl>
                                      </p:cBhvr>
                                    </p:animEffect>
                                    <p:set>
                                      <p:cBhvr>
                                        <p:cTn id="383" dur="1" fill="hold">
                                          <p:stCondLst>
                                            <p:cond delay="999"/>
                                          </p:stCondLst>
                                        </p:cTn>
                                        <p:tgtEl>
                                          <p:spTgt spid="398345">
                                            <p:txEl>
                                              <p:pRg st="6" end="6"/>
                                            </p:txEl>
                                          </p:spTgt>
                                        </p:tgtEl>
                                        <p:attrNameLst>
                                          <p:attrName>style.visibility</p:attrName>
                                        </p:attrNameLst>
                                      </p:cBhvr>
                                      <p:to>
                                        <p:strVal val="hidden"/>
                                      </p:to>
                                    </p:set>
                                  </p:childTnLst>
                                </p:cTn>
                              </p:par>
                              <p:par>
                                <p:cTn id="384" presetID="55" presetClass="exit" presetSubtype="0" fill="hold" grpId="0" nodeType="withEffect">
                                  <p:stCondLst>
                                    <p:cond delay="0"/>
                                  </p:stCondLst>
                                  <p:childTnLst>
                                    <p:anim calcmode="lin" valueType="num">
                                      <p:cBhvr>
                                        <p:cTn id="385" dur="1000"/>
                                        <p:tgtEl>
                                          <p:spTgt spid="398345">
                                            <p:txEl>
                                              <p:pRg st="8" end="8"/>
                                            </p:txEl>
                                          </p:spTgt>
                                        </p:tgtEl>
                                        <p:attrNameLst>
                                          <p:attrName>ppt_w</p:attrName>
                                        </p:attrNameLst>
                                      </p:cBhvr>
                                      <p:tavLst>
                                        <p:tav tm="0">
                                          <p:val>
                                            <p:strVal val="ppt_w"/>
                                          </p:val>
                                        </p:tav>
                                        <p:tav tm="100000">
                                          <p:val>
                                            <p:strVal val="ppt_w*0.70"/>
                                          </p:val>
                                        </p:tav>
                                      </p:tavLst>
                                    </p:anim>
                                    <p:anim calcmode="lin" valueType="num">
                                      <p:cBhvr>
                                        <p:cTn id="386" dur="1000"/>
                                        <p:tgtEl>
                                          <p:spTgt spid="398345">
                                            <p:txEl>
                                              <p:pRg st="8" end="8"/>
                                            </p:txEl>
                                          </p:spTgt>
                                        </p:tgtEl>
                                        <p:attrNameLst>
                                          <p:attrName>ppt_h</p:attrName>
                                        </p:attrNameLst>
                                      </p:cBhvr>
                                      <p:tavLst>
                                        <p:tav tm="0">
                                          <p:val>
                                            <p:strVal val="ppt_h"/>
                                          </p:val>
                                        </p:tav>
                                        <p:tav tm="100000">
                                          <p:val>
                                            <p:strVal val="ppt_h"/>
                                          </p:val>
                                        </p:tav>
                                      </p:tavLst>
                                    </p:anim>
                                    <p:animEffect transition="out" filter="fade">
                                      <p:cBhvr>
                                        <p:cTn id="387" dur="1000"/>
                                        <p:tgtEl>
                                          <p:spTgt spid="398345">
                                            <p:txEl>
                                              <p:pRg st="8" end="8"/>
                                            </p:txEl>
                                          </p:spTgt>
                                        </p:tgtEl>
                                      </p:cBhvr>
                                    </p:animEffect>
                                    <p:set>
                                      <p:cBhvr>
                                        <p:cTn id="388" dur="1" fill="hold">
                                          <p:stCondLst>
                                            <p:cond delay="999"/>
                                          </p:stCondLst>
                                        </p:cTn>
                                        <p:tgtEl>
                                          <p:spTgt spid="398345">
                                            <p:txEl>
                                              <p:pRg st="8" end="8"/>
                                            </p:txEl>
                                          </p:spTgt>
                                        </p:tgtEl>
                                        <p:attrNameLst>
                                          <p:attrName>style.visibility</p:attrName>
                                        </p:attrNameLst>
                                      </p:cBhvr>
                                      <p:to>
                                        <p:strVal val="hidden"/>
                                      </p:to>
                                    </p:set>
                                  </p:childTnLst>
                                </p:cTn>
                              </p:par>
                              <p:par>
                                <p:cTn id="389" presetID="55" presetClass="exit" presetSubtype="0" fill="hold" grpId="0" nodeType="withEffect">
                                  <p:stCondLst>
                                    <p:cond delay="0"/>
                                  </p:stCondLst>
                                  <p:childTnLst>
                                    <p:anim calcmode="lin" valueType="num">
                                      <p:cBhvr>
                                        <p:cTn id="390" dur="1000"/>
                                        <p:tgtEl>
                                          <p:spTgt spid="398345">
                                            <p:txEl>
                                              <p:pRg st="10" end="10"/>
                                            </p:txEl>
                                          </p:spTgt>
                                        </p:tgtEl>
                                        <p:attrNameLst>
                                          <p:attrName>ppt_w</p:attrName>
                                        </p:attrNameLst>
                                      </p:cBhvr>
                                      <p:tavLst>
                                        <p:tav tm="0">
                                          <p:val>
                                            <p:strVal val="ppt_w"/>
                                          </p:val>
                                        </p:tav>
                                        <p:tav tm="100000">
                                          <p:val>
                                            <p:strVal val="ppt_w*0.70"/>
                                          </p:val>
                                        </p:tav>
                                      </p:tavLst>
                                    </p:anim>
                                    <p:anim calcmode="lin" valueType="num">
                                      <p:cBhvr>
                                        <p:cTn id="391" dur="1000"/>
                                        <p:tgtEl>
                                          <p:spTgt spid="398345">
                                            <p:txEl>
                                              <p:pRg st="10" end="10"/>
                                            </p:txEl>
                                          </p:spTgt>
                                        </p:tgtEl>
                                        <p:attrNameLst>
                                          <p:attrName>ppt_h</p:attrName>
                                        </p:attrNameLst>
                                      </p:cBhvr>
                                      <p:tavLst>
                                        <p:tav tm="0">
                                          <p:val>
                                            <p:strVal val="ppt_h"/>
                                          </p:val>
                                        </p:tav>
                                        <p:tav tm="100000">
                                          <p:val>
                                            <p:strVal val="ppt_h"/>
                                          </p:val>
                                        </p:tav>
                                      </p:tavLst>
                                    </p:anim>
                                    <p:animEffect transition="out" filter="fade">
                                      <p:cBhvr>
                                        <p:cTn id="392" dur="1000"/>
                                        <p:tgtEl>
                                          <p:spTgt spid="398345">
                                            <p:txEl>
                                              <p:pRg st="10" end="10"/>
                                            </p:txEl>
                                          </p:spTgt>
                                        </p:tgtEl>
                                      </p:cBhvr>
                                    </p:animEffect>
                                    <p:set>
                                      <p:cBhvr>
                                        <p:cTn id="393" dur="1" fill="hold">
                                          <p:stCondLst>
                                            <p:cond delay="999"/>
                                          </p:stCondLst>
                                        </p:cTn>
                                        <p:tgtEl>
                                          <p:spTgt spid="398345">
                                            <p:txEl>
                                              <p:pRg st="10" end="10"/>
                                            </p:txEl>
                                          </p:spTgt>
                                        </p:tgtEl>
                                        <p:attrNameLst>
                                          <p:attrName>style.visibility</p:attrName>
                                        </p:attrNameLst>
                                      </p:cBhvr>
                                      <p:to>
                                        <p:strVal val="hidden"/>
                                      </p:to>
                                    </p:set>
                                  </p:childTnLst>
                                </p:cTn>
                              </p:par>
                              <p:par>
                                <p:cTn id="394" presetID="55" presetClass="exit" presetSubtype="0" fill="hold" grpId="0" nodeType="withEffect">
                                  <p:stCondLst>
                                    <p:cond delay="0"/>
                                  </p:stCondLst>
                                  <p:childTnLst>
                                    <p:anim calcmode="lin" valueType="num">
                                      <p:cBhvr>
                                        <p:cTn id="395" dur="1000"/>
                                        <p:tgtEl>
                                          <p:spTgt spid="398345">
                                            <p:txEl>
                                              <p:pRg st="12" end="12"/>
                                            </p:txEl>
                                          </p:spTgt>
                                        </p:tgtEl>
                                        <p:attrNameLst>
                                          <p:attrName>ppt_w</p:attrName>
                                        </p:attrNameLst>
                                      </p:cBhvr>
                                      <p:tavLst>
                                        <p:tav tm="0">
                                          <p:val>
                                            <p:strVal val="ppt_w"/>
                                          </p:val>
                                        </p:tav>
                                        <p:tav tm="100000">
                                          <p:val>
                                            <p:strVal val="ppt_w*0.70"/>
                                          </p:val>
                                        </p:tav>
                                      </p:tavLst>
                                    </p:anim>
                                    <p:anim calcmode="lin" valueType="num">
                                      <p:cBhvr>
                                        <p:cTn id="396" dur="1000"/>
                                        <p:tgtEl>
                                          <p:spTgt spid="398345">
                                            <p:txEl>
                                              <p:pRg st="12" end="12"/>
                                            </p:txEl>
                                          </p:spTgt>
                                        </p:tgtEl>
                                        <p:attrNameLst>
                                          <p:attrName>ppt_h</p:attrName>
                                        </p:attrNameLst>
                                      </p:cBhvr>
                                      <p:tavLst>
                                        <p:tav tm="0">
                                          <p:val>
                                            <p:strVal val="ppt_h"/>
                                          </p:val>
                                        </p:tav>
                                        <p:tav tm="100000">
                                          <p:val>
                                            <p:strVal val="ppt_h"/>
                                          </p:val>
                                        </p:tav>
                                      </p:tavLst>
                                    </p:anim>
                                    <p:animEffect transition="out" filter="fade">
                                      <p:cBhvr>
                                        <p:cTn id="397" dur="1000"/>
                                        <p:tgtEl>
                                          <p:spTgt spid="398345">
                                            <p:txEl>
                                              <p:pRg st="12" end="12"/>
                                            </p:txEl>
                                          </p:spTgt>
                                        </p:tgtEl>
                                      </p:cBhvr>
                                    </p:animEffect>
                                    <p:set>
                                      <p:cBhvr>
                                        <p:cTn id="398" dur="1" fill="hold">
                                          <p:stCondLst>
                                            <p:cond delay="999"/>
                                          </p:stCondLst>
                                        </p:cTn>
                                        <p:tgtEl>
                                          <p:spTgt spid="398345">
                                            <p:txEl>
                                              <p:pRg st="12" end="12"/>
                                            </p:txEl>
                                          </p:spTgt>
                                        </p:tgtEl>
                                        <p:attrNameLst>
                                          <p:attrName>style.visibility</p:attrName>
                                        </p:attrNameLst>
                                      </p:cBhvr>
                                      <p:to>
                                        <p:strVal val="hidden"/>
                                      </p:to>
                                    </p:set>
                                  </p:childTnLst>
                                </p:cTn>
                              </p:par>
                              <p:par>
                                <p:cTn id="399" presetID="55" presetClass="exit" presetSubtype="0" fill="hold" grpId="0" nodeType="withEffect">
                                  <p:stCondLst>
                                    <p:cond delay="0"/>
                                  </p:stCondLst>
                                  <p:childTnLst>
                                    <p:anim calcmode="lin" valueType="num">
                                      <p:cBhvr>
                                        <p:cTn id="400" dur="1000"/>
                                        <p:tgtEl>
                                          <p:spTgt spid="398345">
                                            <p:txEl>
                                              <p:pRg st="14" end="14"/>
                                            </p:txEl>
                                          </p:spTgt>
                                        </p:tgtEl>
                                        <p:attrNameLst>
                                          <p:attrName>ppt_w</p:attrName>
                                        </p:attrNameLst>
                                      </p:cBhvr>
                                      <p:tavLst>
                                        <p:tav tm="0">
                                          <p:val>
                                            <p:strVal val="ppt_w"/>
                                          </p:val>
                                        </p:tav>
                                        <p:tav tm="100000">
                                          <p:val>
                                            <p:strVal val="ppt_w*0.70"/>
                                          </p:val>
                                        </p:tav>
                                      </p:tavLst>
                                    </p:anim>
                                    <p:anim calcmode="lin" valueType="num">
                                      <p:cBhvr>
                                        <p:cTn id="401" dur="1000"/>
                                        <p:tgtEl>
                                          <p:spTgt spid="398345">
                                            <p:txEl>
                                              <p:pRg st="14" end="14"/>
                                            </p:txEl>
                                          </p:spTgt>
                                        </p:tgtEl>
                                        <p:attrNameLst>
                                          <p:attrName>ppt_h</p:attrName>
                                        </p:attrNameLst>
                                      </p:cBhvr>
                                      <p:tavLst>
                                        <p:tav tm="0">
                                          <p:val>
                                            <p:strVal val="ppt_h"/>
                                          </p:val>
                                        </p:tav>
                                        <p:tav tm="100000">
                                          <p:val>
                                            <p:strVal val="ppt_h"/>
                                          </p:val>
                                        </p:tav>
                                      </p:tavLst>
                                    </p:anim>
                                    <p:animEffect transition="out" filter="fade">
                                      <p:cBhvr>
                                        <p:cTn id="402" dur="1000"/>
                                        <p:tgtEl>
                                          <p:spTgt spid="398345">
                                            <p:txEl>
                                              <p:pRg st="14" end="14"/>
                                            </p:txEl>
                                          </p:spTgt>
                                        </p:tgtEl>
                                      </p:cBhvr>
                                    </p:animEffect>
                                    <p:set>
                                      <p:cBhvr>
                                        <p:cTn id="403" dur="1" fill="hold">
                                          <p:stCondLst>
                                            <p:cond delay="999"/>
                                          </p:stCondLst>
                                        </p:cTn>
                                        <p:tgtEl>
                                          <p:spTgt spid="398345">
                                            <p:txEl>
                                              <p:pRg st="14" end="14"/>
                                            </p:txEl>
                                          </p:spTgt>
                                        </p:tgtEl>
                                        <p:attrNameLst>
                                          <p:attrName>style.visibility</p:attrName>
                                        </p:attrNameLst>
                                      </p:cBhvr>
                                      <p:to>
                                        <p:strVal val="hidden"/>
                                      </p:to>
                                    </p:set>
                                  </p:childTnLst>
                                </p:cTn>
                              </p:par>
                              <p:par>
                                <p:cTn id="404" presetID="55" presetClass="exit" presetSubtype="0" fill="hold" grpId="0" nodeType="withEffect">
                                  <p:stCondLst>
                                    <p:cond delay="0"/>
                                  </p:stCondLst>
                                  <p:childTnLst>
                                    <p:anim calcmode="lin" valueType="num">
                                      <p:cBhvr>
                                        <p:cTn id="405" dur="1000"/>
                                        <p:tgtEl>
                                          <p:spTgt spid="398345">
                                            <p:txEl>
                                              <p:pRg st="16" end="16"/>
                                            </p:txEl>
                                          </p:spTgt>
                                        </p:tgtEl>
                                        <p:attrNameLst>
                                          <p:attrName>ppt_w</p:attrName>
                                        </p:attrNameLst>
                                      </p:cBhvr>
                                      <p:tavLst>
                                        <p:tav tm="0">
                                          <p:val>
                                            <p:strVal val="ppt_w"/>
                                          </p:val>
                                        </p:tav>
                                        <p:tav tm="100000">
                                          <p:val>
                                            <p:strVal val="ppt_w*0.70"/>
                                          </p:val>
                                        </p:tav>
                                      </p:tavLst>
                                    </p:anim>
                                    <p:anim calcmode="lin" valueType="num">
                                      <p:cBhvr>
                                        <p:cTn id="406" dur="1000"/>
                                        <p:tgtEl>
                                          <p:spTgt spid="398345">
                                            <p:txEl>
                                              <p:pRg st="16" end="16"/>
                                            </p:txEl>
                                          </p:spTgt>
                                        </p:tgtEl>
                                        <p:attrNameLst>
                                          <p:attrName>ppt_h</p:attrName>
                                        </p:attrNameLst>
                                      </p:cBhvr>
                                      <p:tavLst>
                                        <p:tav tm="0">
                                          <p:val>
                                            <p:strVal val="ppt_h"/>
                                          </p:val>
                                        </p:tav>
                                        <p:tav tm="100000">
                                          <p:val>
                                            <p:strVal val="ppt_h"/>
                                          </p:val>
                                        </p:tav>
                                      </p:tavLst>
                                    </p:anim>
                                    <p:animEffect transition="out" filter="fade">
                                      <p:cBhvr>
                                        <p:cTn id="407" dur="1000"/>
                                        <p:tgtEl>
                                          <p:spTgt spid="398345">
                                            <p:txEl>
                                              <p:pRg st="16" end="16"/>
                                            </p:txEl>
                                          </p:spTgt>
                                        </p:tgtEl>
                                      </p:cBhvr>
                                    </p:animEffect>
                                    <p:set>
                                      <p:cBhvr>
                                        <p:cTn id="408" dur="1" fill="hold">
                                          <p:stCondLst>
                                            <p:cond delay="999"/>
                                          </p:stCondLst>
                                        </p:cTn>
                                        <p:tgtEl>
                                          <p:spTgt spid="398345">
                                            <p:txEl>
                                              <p:pRg st="16" end="16"/>
                                            </p:txEl>
                                          </p:spTgt>
                                        </p:tgtEl>
                                        <p:attrNameLst>
                                          <p:attrName>style.visibility</p:attrName>
                                        </p:attrNameLst>
                                      </p:cBhvr>
                                      <p:to>
                                        <p:strVal val="hidden"/>
                                      </p:to>
                                    </p:set>
                                  </p:childTnLst>
                                </p:cTn>
                              </p:par>
                              <p:par>
                                <p:cTn id="409" presetID="55" presetClass="exit" presetSubtype="0" fill="hold" grpId="0" nodeType="withEffect">
                                  <p:stCondLst>
                                    <p:cond delay="0"/>
                                  </p:stCondLst>
                                  <p:childTnLst>
                                    <p:anim calcmode="lin" valueType="num">
                                      <p:cBhvr>
                                        <p:cTn id="410" dur="1000"/>
                                        <p:tgtEl>
                                          <p:spTgt spid="398345">
                                            <p:txEl>
                                              <p:pRg st="18" end="18"/>
                                            </p:txEl>
                                          </p:spTgt>
                                        </p:tgtEl>
                                        <p:attrNameLst>
                                          <p:attrName>ppt_w</p:attrName>
                                        </p:attrNameLst>
                                      </p:cBhvr>
                                      <p:tavLst>
                                        <p:tav tm="0">
                                          <p:val>
                                            <p:strVal val="ppt_w"/>
                                          </p:val>
                                        </p:tav>
                                        <p:tav tm="100000">
                                          <p:val>
                                            <p:strVal val="ppt_w*0.70"/>
                                          </p:val>
                                        </p:tav>
                                      </p:tavLst>
                                    </p:anim>
                                    <p:anim calcmode="lin" valueType="num">
                                      <p:cBhvr>
                                        <p:cTn id="411" dur="1000"/>
                                        <p:tgtEl>
                                          <p:spTgt spid="398345">
                                            <p:txEl>
                                              <p:pRg st="18" end="18"/>
                                            </p:txEl>
                                          </p:spTgt>
                                        </p:tgtEl>
                                        <p:attrNameLst>
                                          <p:attrName>ppt_h</p:attrName>
                                        </p:attrNameLst>
                                      </p:cBhvr>
                                      <p:tavLst>
                                        <p:tav tm="0">
                                          <p:val>
                                            <p:strVal val="ppt_h"/>
                                          </p:val>
                                        </p:tav>
                                        <p:tav tm="100000">
                                          <p:val>
                                            <p:strVal val="ppt_h"/>
                                          </p:val>
                                        </p:tav>
                                      </p:tavLst>
                                    </p:anim>
                                    <p:animEffect transition="out" filter="fade">
                                      <p:cBhvr>
                                        <p:cTn id="412" dur="1000"/>
                                        <p:tgtEl>
                                          <p:spTgt spid="398345">
                                            <p:txEl>
                                              <p:pRg st="18" end="18"/>
                                            </p:txEl>
                                          </p:spTgt>
                                        </p:tgtEl>
                                      </p:cBhvr>
                                    </p:animEffect>
                                    <p:set>
                                      <p:cBhvr>
                                        <p:cTn id="413" dur="1" fill="hold">
                                          <p:stCondLst>
                                            <p:cond delay="999"/>
                                          </p:stCondLst>
                                        </p:cTn>
                                        <p:tgtEl>
                                          <p:spTgt spid="398345">
                                            <p:txEl>
                                              <p:pRg st="18" end="18"/>
                                            </p:txEl>
                                          </p:spTgt>
                                        </p:tgtEl>
                                        <p:attrNameLst>
                                          <p:attrName>style.visibility</p:attrName>
                                        </p:attrNameLst>
                                      </p:cBhvr>
                                      <p:to>
                                        <p:strVal val="hidden"/>
                                      </p:to>
                                    </p:set>
                                  </p:childTnLst>
                                </p:cTn>
                              </p:par>
                              <p:par>
                                <p:cTn id="414" presetID="55" presetClass="exit" presetSubtype="0" fill="hold" grpId="0" nodeType="withEffect">
                                  <p:stCondLst>
                                    <p:cond delay="0"/>
                                  </p:stCondLst>
                                  <p:childTnLst>
                                    <p:anim calcmode="lin" valueType="num">
                                      <p:cBhvr>
                                        <p:cTn id="415" dur="1000"/>
                                        <p:tgtEl>
                                          <p:spTgt spid="398345">
                                            <p:txEl>
                                              <p:pRg st="20" end="20"/>
                                            </p:txEl>
                                          </p:spTgt>
                                        </p:tgtEl>
                                        <p:attrNameLst>
                                          <p:attrName>ppt_w</p:attrName>
                                        </p:attrNameLst>
                                      </p:cBhvr>
                                      <p:tavLst>
                                        <p:tav tm="0">
                                          <p:val>
                                            <p:strVal val="ppt_w"/>
                                          </p:val>
                                        </p:tav>
                                        <p:tav tm="100000">
                                          <p:val>
                                            <p:strVal val="ppt_w*0.70"/>
                                          </p:val>
                                        </p:tav>
                                      </p:tavLst>
                                    </p:anim>
                                    <p:anim calcmode="lin" valueType="num">
                                      <p:cBhvr>
                                        <p:cTn id="416" dur="1000"/>
                                        <p:tgtEl>
                                          <p:spTgt spid="398345">
                                            <p:txEl>
                                              <p:pRg st="20" end="20"/>
                                            </p:txEl>
                                          </p:spTgt>
                                        </p:tgtEl>
                                        <p:attrNameLst>
                                          <p:attrName>ppt_h</p:attrName>
                                        </p:attrNameLst>
                                      </p:cBhvr>
                                      <p:tavLst>
                                        <p:tav tm="0">
                                          <p:val>
                                            <p:strVal val="ppt_h"/>
                                          </p:val>
                                        </p:tav>
                                        <p:tav tm="100000">
                                          <p:val>
                                            <p:strVal val="ppt_h"/>
                                          </p:val>
                                        </p:tav>
                                      </p:tavLst>
                                    </p:anim>
                                    <p:animEffect transition="out" filter="fade">
                                      <p:cBhvr>
                                        <p:cTn id="417" dur="1000"/>
                                        <p:tgtEl>
                                          <p:spTgt spid="398345">
                                            <p:txEl>
                                              <p:pRg st="20" end="20"/>
                                            </p:txEl>
                                          </p:spTgt>
                                        </p:tgtEl>
                                      </p:cBhvr>
                                    </p:animEffect>
                                    <p:set>
                                      <p:cBhvr>
                                        <p:cTn id="418" dur="1" fill="hold">
                                          <p:stCondLst>
                                            <p:cond delay="999"/>
                                          </p:stCondLst>
                                        </p:cTn>
                                        <p:tgtEl>
                                          <p:spTgt spid="398345">
                                            <p:txEl>
                                              <p:pRg st="20" end="20"/>
                                            </p:txEl>
                                          </p:spTgt>
                                        </p:tgtEl>
                                        <p:attrNameLst>
                                          <p:attrName>style.visibility</p:attrName>
                                        </p:attrNameLst>
                                      </p:cBhvr>
                                      <p:to>
                                        <p:strVal val="hidden"/>
                                      </p:to>
                                    </p:set>
                                  </p:childTnLst>
                                </p:cTn>
                              </p:par>
                            </p:childTnLst>
                          </p:cTn>
                        </p:par>
                      </p:childTnLst>
                    </p:cTn>
                  </p:par>
                  <p:par>
                    <p:cTn id="419" fill="hold">
                      <p:stCondLst>
                        <p:cond delay="indefinite"/>
                      </p:stCondLst>
                      <p:childTnLst>
                        <p:par>
                          <p:cTn id="420" fill="hold">
                            <p:stCondLst>
                              <p:cond delay="0"/>
                            </p:stCondLst>
                            <p:childTnLst>
                              <p:par>
                                <p:cTn id="421" presetID="2" presetClass="exit" presetSubtype="4" fill="hold" grpId="0" nodeType="clickEffect">
                                  <p:stCondLst>
                                    <p:cond delay="0"/>
                                  </p:stCondLst>
                                  <p:childTnLst>
                                    <p:anim calcmode="lin" valueType="num">
                                      <p:cBhvr additive="base">
                                        <p:cTn id="422" dur="500"/>
                                        <p:tgtEl>
                                          <p:spTgt spid="398343">
                                            <p:txEl>
                                              <p:pRg st="0" end="0"/>
                                            </p:txEl>
                                          </p:spTgt>
                                        </p:tgtEl>
                                        <p:attrNameLst>
                                          <p:attrName>ppt_x</p:attrName>
                                        </p:attrNameLst>
                                      </p:cBhvr>
                                      <p:tavLst>
                                        <p:tav tm="0">
                                          <p:val>
                                            <p:strVal val="ppt_x"/>
                                          </p:val>
                                        </p:tav>
                                        <p:tav tm="100000">
                                          <p:val>
                                            <p:strVal val="ppt_x"/>
                                          </p:val>
                                        </p:tav>
                                      </p:tavLst>
                                    </p:anim>
                                    <p:anim calcmode="lin" valueType="num">
                                      <p:cBhvr additive="base">
                                        <p:cTn id="423" dur="500"/>
                                        <p:tgtEl>
                                          <p:spTgt spid="398343">
                                            <p:txEl>
                                              <p:pRg st="0" end="0"/>
                                            </p:txEl>
                                          </p:spTgt>
                                        </p:tgtEl>
                                        <p:attrNameLst>
                                          <p:attrName>ppt_y</p:attrName>
                                        </p:attrNameLst>
                                      </p:cBhvr>
                                      <p:tavLst>
                                        <p:tav tm="0">
                                          <p:val>
                                            <p:strVal val="ppt_y"/>
                                          </p:val>
                                        </p:tav>
                                        <p:tav tm="100000">
                                          <p:val>
                                            <p:strVal val="1+ppt_h/2"/>
                                          </p:val>
                                        </p:tav>
                                      </p:tavLst>
                                    </p:anim>
                                    <p:set>
                                      <p:cBhvr>
                                        <p:cTn id="424" dur="1" fill="hold">
                                          <p:stCondLst>
                                            <p:cond delay="499"/>
                                          </p:stCondLst>
                                        </p:cTn>
                                        <p:tgtEl>
                                          <p:spTgt spid="398343">
                                            <p:txEl>
                                              <p:pRg st="0" end="0"/>
                                            </p:txEl>
                                          </p:spTgt>
                                        </p:tgtEl>
                                        <p:attrNameLst>
                                          <p:attrName>style.visibility</p:attrName>
                                        </p:attrNameLst>
                                      </p:cBhvr>
                                      <p:to>
                                        <p:strVal val="hidden"/>
                                      </p:to>
                                    </p:set>
                                  </p:childTnLst>
                                </p:cTn>
                              </p:par>
                              <p:par>
                                <p:cTn id="425" presetID="2" presetClass="exit" presetSubtype="4" fill="hold" grpId="0" nodeType="withEffect">
                                  <p:stCondLst>
                                    <p:cond delay="0"/>
                                  </p:stCondLst>
                                  <p:childTnLst>
                                    <p:anim calcmode="lin" valueType="num">
                                      <p:cBhvr additive="base">
                                        <p:cTn id="426" dur="500"/>
                                        <p:tgtEl>
                                          <p:spTgt spid="398343">
                                            <p:txEl>
                                              <p:pRg st="2" end="2"/>
                                            </p:txEl>
                                          </p:spTgt>
                                        </p:tgtEl>
                                        <p:attrNameLst>
                                          <p:attrName>ppt_x</p:attrName>
                                        </p:attrNameLst>
                                      </p:cBhvr>
                                      <p:tavLst>
                                        <p:tav tm="0">
                                          <p:val>
                                            <p:strVal val="ppt_x"/>
                                          </p:val>
                                        </p:tav>
                                        <p:tav tm="100000">
                                          <p:val>
                                            <p:strVal val="ppt_x"/>
                                          </p:val>
                                        </p:tav>
                                      </p:tavLst>
                                    </p:anim>
                                    <p:anim calcmode="lin" valueType="num">
                                      <p:cBhvr additive="base">
                                        <p:cTn id="427" dur="500"/>
                                        <p:tgtEl>
                                          <p:spTgt spid="398343">
                                            <p:txEl>
                                              <p:pRg st="2" end="2"/>
                                            </p:txEl>
                                          </p:spTgt>
                                        </p:tgtEl>
                                        <p:attrNameLst>
                                          <p:attrName>ppt_y</p:attrName>
                                        </p:attrNameLst>
                                      </p:cBhvr>
                                      <p:tavLst>
                                        <p:tav tm="0">
                                          <p:val>
                                            <p:strVal val="ppt_y"/>
                                          </p:val>
                                        </p:tav>
                                        <p:tav tm="100000">
                                          <p:val>
                                            <p:strVal val="1+ppt_h/2"/>
                                          </p:val>
                                        </p:tav>
                                      </p:tavLst>
                                    </p:anim>
                                    <p:set>
                                      <p:cBhvr>
                                        <p:cTn id="428" dur="1" fill="hold">
                                          <p:stCondLst>
                                            <p:cond delay="499"/>
                                          </p:stCondLst>
                                        </p:cTn>
                                        <p:tgtEl>
                                          <p:spTgt spid="398343">
                                            <p:txEl>
                                              <p:pRg st="2" end="2"/>
                                            </p:txEl>
                                          </p:spTgt>
                                        </p:tgtEl>
                                        <p:attrNameLst>
                                          <p:attrName>style.visibility</p:attrName>
                                        </p:attrNameLst>
                                      </p:cBhvr>
                                      <p:to>
                                        <p:strVal val="hidden"/>
                                      </p:to>
                                    </p:set>
                                  </p:childTnLst>
                                </p:cTn>
                              </p:par>
                              <p:par>
                                <p:cTn id="429" presetID="2" presetClass="exit" presetSubtype="4" fill="hold" grpId="0" nodeType="withEffect">
                                  <p:stCondLst>
                                    <p:cond delay="0"/>
                                  </p:stCondLst>
                                  <p:childTnLst>
                                    <p:anim calcmode="lin" valueType="num">
                                      <p:cBhvr additive="base">
                                        <p:cTn id="430" dur="500"/>
                                        <p:tgtEl>
                                          <p:spTgt spid="398343">
                                            <p:txEl>
                                              <p:pRg st="4" end="4"/>
                                            </p:txEl>
                                          </p:spTgt>
                                        </p:tgtEl>
                                        <p:attrNameLst>
                                          <p:attrName>ppt_x</p:attrName>
                                        </p:attrNameLst>
                                      </p:cBhvr>
                                      <p:tavLst>
                                        <p:tav tm="0">
                                          <p:val>
                                            <p:strVal val="ppt_x"/>
                                          </p:val>
                                        </p:tav>
                                        <p:tav tm="100000">
                                          <p:val>
                                            <p:strVal val="ppt_x"/>
                                          </p:val>
                                        </p:tav>
                                      </p:tavLst>
                                    </p:anim>
                                    <p:anim calcmode="lin" valueType="num">
                                      <p:cBhvr additive="base">
                                        <p:cTn id="431" dur="500"/>
                                        <p:tgtEl>
                                          <p:spTgt spid="398343">
                                            <p:txEl>
                                              <p:pRg st="4" end="4"/>
                                            </p:txEl>
                                          </p:spTgt>
                                        </p:tgtEl>
                                        <p:attrNameLst>
                                          <p:attrName>ppt_y</p:attrName>
                                        </p:attrNameLst>
                                      </p:cBhvr>
                                      <p:tavLst>
                                        <p:tav tm="0">
                                          <p:val>
                                            <p:strVal val="ppt_y"/>
                                          </p:val>
                                        </p:tav>
                                        <p:tav tm="100000">
                                          <p:val>
                                            <p:strVal val="1+ppt_h/2"/>
                                          </p:val>
                                        </p:tav>
                                      </p:tavLst>
                                    </p:anim>
                                    <p:set>
                                      <p:cBhvr>
                                        <p:cTn id="432" dur="1" fill="hold">
                                          <p:stCondLst>
                                            <p:cond delay="499"/>
                                          </p:stCondLst>
                                        </p:cTn>
                                        <p:tgtEl>
                                          <p:spTgt spid="398343">
                                            <p:txEl>
                                              <p:pRg st="4" end="4"/>
                                            </p:txEl>
                                          </p:spTgt>
                                        </p:tgtEl>
                                        <p:attrNameLst>
                                          <p:attrName>style.visibility</p:attrName>
                                        </p:attrNameLst>
                                      </p:cBhvr>
                                      <p:to>
                                        <p:strVal val="hidden"/>
                                      </p:to>
                                    </p:set>
                                  </p:childTnLst>
                                </p:cTn>
                              </p:par>
                              <p:par>
                                <p:cTn id="433" presetID="2" presetClass="exit" presetSubtype="4" fill="hold" grpId="0" nodeType="withEffect">
                                  <p:stCondLst>
                                    <p:cond delay="0"/>
                                  </p:stCondLst>
                                  <p:childTnLst>
                                    <p:anim calcmode="lin" valueType="num">
                                      <p:cBhvr additive="base">
                                        <p:cTn id="434" dur="500"/>
                                        <p:tgtEl>
                                          <p:spTgt spid="398343">
                                            <p:txEl>
                                              <p:pRg st="6" end="6"/>
                                            </p:txEl>
                                          </p:spTgt>
                                        </p:tgtEl>
                                        <p:attrNameLst>
                                          <p:attrName>ppt_x</p:attrName>
                                        </p:attrNameLst>
                                      </p:cBhvr>
                                      <p:tavLst>
                                        <p:tav tm="0">
                                          <p:val>
                                            <p:strVal val="ppt_x"/>
                                          </p:val>
                                        </p:tav>
                                        <p:tav tm="100000">
                                          <p:val>
                                            <p:strVal val="ppt_x"/>
                                          </p:val>
                                        </p:tav>
                                      </p:tavLst>
                                    </p:anim>
                                    <p:anim calcmode="lin" valueType="num">
                                      <p:cBhvr additive="base">
                                        <p:cTn id="435" dur="500"/>
                                        <p:tgtEl>
                                          <p:spTgt spid="398343">
                                            <p:txEl>
                                              <p:pRg st="6" end="6"/>
                                            </p:txEl>
                                          </p:spTgt>
                                        </p:tgtEl>
                                        <p:attrNameLst>
                                          <p:attrName>ppt_y</p:attrName>
                                        </p:attrNameLst>
                                      </p:cBhvr>
                                      <p:tavLst>
                                        <p:tav tm="0">
                                          <p:val>
                                            <p:strVal val="ppt_y"/>
                                          </p:val>
                                        </p:tav>
                                        <p:tav tm="100000">
                                          <p:val>
                                            <p:strVal val="1+ppt_h/2"/>
                                          </p:val>
                                        </p:tav>
                                      </p:tavLst>
                                    </p:anim>
                                    <p:set>
                                      <p:cBhvr>
                                        <p:cTn id="436" dur="1" fill="hold">
                                          <p:stCondLst>
                                            <p:cond delay="499"/>
                                          </p:stCondLst>
                                        </p:cTn>
                                        <p:tgtEl>
                                          <p:spTgt spid="398343">
                                            <p:txEl>
                                              <p:pRg st="6" end="6"/>
                                            </p:txEl>
                                          </p:spTgt>
                                        </p:tgtEl>
                                        <p:attrNameLst>
                                          <p:attrName>style.visibility</p:attrName>
                                        </p:attrNameLst>
                                      </p:cBhvr>
                                      <p:to>
                                        <p:strVal val="hidden"/>
                                      </p:to>
                                    </p:set>
                                  </p:childTnLst>
                                </p:cTn>
                              </p:par>
                              <p:par>
                                <p:cTn id="437" presetID="2" presetClass="exit" presetSubtype="4" fill="hold" grpId="0" nodeType="withEffect">
                                  <p:stCondLst>
                                    <p:cond delay="0"/>
                                  </p:stCondLst>
                                  <p:childTnLst>
                                    <p:anim calcmode="lin" valueType="num">
                                      <p:cBhvr additive="base">
                                        <p:cTn id="438" dur="500"/>
                                        <p:tgtEl>
                                          <p:spTgt spid="398343">
                                            <p:txEl>
                                              <p:pRg st="8" end="8"/>
                                            </p:txEl>
                                          </p:spTgt>
                                        </p:tgtEl>
                                        <p:attrNameLst>
                                          <p:attrName>ppt_x</p:attrName>
                                        </p:attrNameLst>
                                      </p:cBhvr>
                                      <p:tavLst>
                                        <p:tav tm="0">
                                          <p:val>
                                            <p:strVal val="ppt_x"/>
                                          </p:val>
                                        </p:tav>
                                        <p:tav tm="100000">
                                          <p:val>
                                            <p:strVal val="ppt_x"/>
                                          </p:val>
                                        </p:tav>
                                      </p:tavLst>
                                    </p:anim>
                                    <p:anim calcmode="lin" valueType="num">
                                      <p:cBhvr additive="base">
                                        <p:cTn id="439" dur="500"/>
                                        <p:tgtEl>
                                          <p:spTgt spid="398343">
                                            <p:txEl>
                                              <p:pRg st="8" end="8"/>
                                            </p:txEl>
                                          </p:spTgt>
                                        </p:tgtEl>
                                        <p:attrNameLst>
                                          <p:attrName>ppt_y</p:attrName>
                                        </p:attrNameLst>
                                      </p:cBhvr>
                                      <p:tavLst>
                                        <p:tav tm="0">
                                          <p:val>
                                            <p:strVal val="ppt_y"/>
                                          </p:val>
                                        </p:tav>
                                        <p:tav tm="100000">
                                          <p:val>
                                            <p:strVal val="1+ppt_h/2"/>
                                          </p:val>
                                        </p:tav>
                                      </p:tavLst>
                                    </p:anim>
                                    <p:set>
                                      <p:cBhvr>
                                        <p:cTn id="440" dur="1" fill="hold">
                                          <p:stCondLst>
                                            <p:cond delay="499"/>
                                          </p:stCondLst>
                                        </p:cTn>
                                        <p:tgtEl>
                                          <p:spTgt spid="398343">
                                            <p:txEl>
                                              <p:pRg st="8" end="8"/>
                                            </p:txEl>
                                          </p:spTgt>
                                        </p:tgtEl>
                                        <p:attrNameLst>
                                          <p:attrName>style.visibility</p:attrName>
                                        </p:attrNameLst>
                                      </p:cBhvr>
                                      <p:to>
                                        <p:strVal val="hidden"/>
                                      </p:to>
                                    </p:set>
                                  </p:childTnLst>
                                </p:cTn>
                              </p:par>
                              <p:par>
                                <p:cTn id="441" presetID="2" presetClass="exit" presetSubtype="4" fill="hold" grpId="0" nodeType="withEffect">
                                  <p:stCondLst>
                                    <p:cond delay="0"/>
                                  </p:stCondLst>
                                  <p:childTnLst>
                                    <p:anim calcmode="lin" valueType="num">
                                      <p:cBhvr additive="base">
                                        <p:cTn id="442" dur="500"/>
                                        <p:tgtEl>
                                          <p:spTgt spid="398343">
                                            <p:txEl>
                                              <p:pRg st="10" end="10"/>
                                            </p:txEl>
                                          </p:spTgt>
                                        </p:tgtEl>
                                        <p:attrNameLst>
                                          <p:attrName>ppt_x</p:attrName>
                                        </p:attrNameLst>
                                      </p:cBhvr>
                                      <p:tavLst>
                                        <p:tav tm="0">
                                          <p:val>
                                            <p:strVal val="ppt_x"/>
                                          </p:val>
                                        </p:tav>
                                        <p:tav tm="100000">
                                          <p:val>
                                            <p:strVal val="ppt_x"/>
                                          </p:val>
                                        </p:tav>
                                      </p:tavLst>
                                    </p:anim>
                                    <p:anim calcmode="lin" valueType="num">
                                      <p:cBhvr additive="base">
                                        <p:cTn id="443" dur="500"/>
                                        <p:tgtEl>
                                          <p:spTgt spid="398343">
                                            <p:txEl>
                                              <p:pRg st="10" end="10"/>
                                            </p:txEl>
                                          </p:spTgt>
                                        </p:tgtEl>
                                        <p:attrNameLst>
                                          <p:attrName>ppt_y</p:attrName>
                                        </p:attrNameLst>
                                      </p:cBhvr>
                                      <p:tavLst>
                                        <p:tav tm="0">
                                          <p:val>
                                            <p:strVal val="ppt_y"/>
                                          </p:val>
                                        </p:tav>
                                        <p:tav tm="100000">
                                          <p:val>
                                            <p:strVal val="1+ppt_h/2"/>
                                          </p:val>
                                        </p:tav>
                                      </p:tavLst>
                                    </p:anim>
                                    <p:set>
                                      <p:cBhvr>
                                        <p:cTn id="444" dur="1" fill="hold">
                                          <p:stCondLst>
                                            <p:cond delay="499"/>
                                          </p:stCondLst>
                                        </p:cTn>
                                        <p:tgtEl>
                                          <p:spTgt spid="398343">
                                            <p:txEl>
                                              <p:pRg st="10" end="10"/>
                                            </p:txEl>
                                          </p:spTgt>
                                        </p:tgtEl>
                                        <p:attrNameLst>
                                          <p:attrName>style.visibility</p:attrName>
                                        </p:attrNameLst>
                                      </p:cBhvr>
                                      <p:to>
                                        <p:strVal val="hidden"/>
                                      </p:to>
                                    </p:set>
                                  </p:childTnLst>
                                </p:cTn>
                              </p:par>
                              <p:par>
                                <p:cTn id="445" presetID="2" presetClass="exit" presetSubtype="4" fill="hold" grpId="0" nodeType="withEffect">
                                  <p:stCondLst>
                                    <p:cond delay="0"/>
                                  </p:stCondLst>
                                  <p:childTnLst>
                                    <p:anim calcmode="lin" valueType="num">
                                      <p:cBhvr additive="base">
                                        <p:cTn id="446" dur="500"/>
                                        <p:tgtEl>
                                          <p:spTgt spid="398343">
                                            <p:txEl>
                                              <p:pRg st="12" end="12"/>
                                            </p:txEl>
                                          </p:spTgt>
                                        </p:tgtEl>
                                        <p:attrNameLst>
                                          <p:attrName>ppt_x</p:attrName>
                                        </p:attrNameLst>
                                      </p:cBhvr>
                                      <p:tavLst>
                                        <p:tav tm="0">
                                          <p:val>
                                            <p:strVal val="ppt_x"/>
                                          </p:val>
                                        </p:tav>
                                        <p:tav tm="100000">
                                          <p:val>
                                            <p:strVal val="ppt_x"/>
                                          </p:val>
                                        </p:tav>
                                      </p:tavLst>
                                    </p:anim>
                                    <p:anim calcmode="lin" valueType="num">
                                      <p:cBhvr additive="base">
                                        <p:cTn id="447" dur="500"/>
                                        <p:tgtEl>
                                          <p:spTgt spid="398343">
                                            <p:txEl>
                                              <p:pRg st="12" end="12"/>
                                            </p:txEl>
                                          </p:spTgt>
                                        </p:tgtEl>
                                        <p:attrNameLst>
                                          <p:attrName>ppt_y</p:attrName>
                                        </p:attrNameLst>
                                      </p:cBhvr>
                                      <p:tavLst>
                                        <p:tav tm="0">
                                          <p:val>
                                            <p:strVal val="ppt_y"/>
                                          </p:val>
                                        </p:tav>
                                        <p:tav tm="100000">
                                          <p:val>
                                            <p:strVal val="1+ppt_h/2"/>
                                          </p:val>
                                        </p:tav>
                                      </p:tavLst>
                                    </p:anim>
                                    <p:set>
                                      <p:cBhvr>
                                        <p:cTn id="448" dur="1" fill="hold">
                                          <p:stCondLst>
                                            <p:cond delay="499"/>
                                          </p:stCondLst>
                                        </p:cTn>
                                        <p:tgtEl>
                                          <p:spTgt spid="398343">
                                            <p:txEl>
                                              <p:pRg st="12" end="12"/>
                                            </p:txEl>
                                          </p:spTgt>
                                        </p:tgtEl>
                                        <p:attrNameLst>
                                          <p:attrName>style.visibility</p:attrName>
                                        </p:attrNameLst>
                                      </p:cBhvr>
                                      <p:to>
                                        <p:strVal val="hidden"/>
                                      </p:to>
                                    </p:set>
                                  </p:childTnLst>
                                </p:cTn>
                              </p:par>
                              <p:par>
                                <p:cTn id="449" presetID="2" presetClass="exit" presetSubtype="4" fill="hold" grpId="0" nodeType="withEffect">
                                  <p:stCondLst>
                                    <p:cond delay="0"/>
                                  </p:stCondLst>
                                  <p:childTnLst>
                                    <p:anim calcmode="lin" valueType="num">
                                      <p:cBhvr additive="base">
                                        <p:cTn id="450" dur="500"/>
                                        <p:tgtEl>
                                          <p:spTgt spid="398343">
                                            <p:txEl>
                                              <p:pRg st="14" end="14"/>
                                            </p:txEl>
                                          </p:spTgt>
                                        </p:tgtEl>
                                        <p:attrNameLst>
                                          <p:attrName>ppt_x</p:attrName>
                                        </p:attrNameLst>
                                      </p:cBhvr>
                                      <p:tavLst>
                                        <p:tav tm="0">
                                          <p:val>
                                            <p:strVal val="ppt_x"/>
                                          </p:val>
                                        </p:tav>
                                        <p:tav tm="100000">
                                          <p:val>
                                            <p:strVal val="ppt_x"/>
                                          </p:val>
                                        </p:tav>
                                      </p:tavLst>
                                    </p:anim>
                                    <p:anim calcmode="lin" valueType="num">
                                      <p:cBhvr additive="base">
                                        <p:cTn id="451" dur="500"/>
                                        <p:tgtEl>
                                          <p:spTgt spid="398343">
                                            <p:txEl>
                                              <p:pRg st="14" end="14"/>
                                            </p:txEl>
                                          </p:spTgt>
                                        </p:tgtEl>
                                        <p:attrNameLst>
                                          <p:attrName>ppt_y</p:attrName>
                                        </p:attrNameLst>
                                      </p:cBhvr>
                                      <p:tavLst>
                                        <p:tav tm="0">
                                          <p:val>
                                            <p:strVal val="ppt_y"/>
                                          </p:val>
                                        </p:tav>
                                        <p:tav tm="100000">
                                          <p:val>
                                            <p:strVal val="1+ppt_h/2"/>
                                          </p:val>
                                        </p:tav>
                                      </p:tavLst>
                                    </p:anim>
                                    <p:set>
                                      <p:cBhvr>
                                        <p:cTn id="452" dur="1" fill="hold">
                                          <p:stCondLst>
                                            <p:cond delay="499"/>
                                          </p:stCondLst>
                                        </p:cTn>
                                        <p:tgtEl>
                                          <p:spTgt spid="398343">
                                            <p:txEl>
                                              <p:pRg st="14" end="14"/>
                                            </p:txEl>
                                          </p:spTgt>
                                        </p:tgtEl>
                                        <p:attrNameLst>
                                          <p:attrName>style.visibility</p:attrName>
                                        </p:attrNameLst>
                                      </p:cBhvr>
                                      <p:to>
                                        <p:strVal val="hidden"/>
                                      </p:to>
                                    </p:set>
                                  </p:childTnLst>
                                </p:cTn>
                              </p:par>
                              <p:par>
                                <p:cTn id="453" presetID="2" presetClass="exit" presetSubtype="4" fill="hold" grpId="0" nodeType="withEffect">
                                  <p:stCondLst>
                                    <p:cond delay="0"/>
                                  </p:stCondLst>
                                  <p:childTnLst>
                                    <p:anim calcmode="lin" valueType="num">
                                      <p:cBhvr additive="base">
                                        <p:cTn id="454" dur="500"/>
                                        <p:tgtEl>
                                          <p:spTgt spid="398343">
                                            <p:txEl>
                                              <p:pRg st="16" end="16"/>
                                            </p:txEl>
                                          </p:spTgt>
                                        </p:tgtEl>
                                        <p:attrNameLst>
                                          <p:attrName>ppt_x</p:attrName>
                                        </p:attrNameLst>
                                      </p:cBhvr>
                                      <p:tavLst>
                                        <p:tav tm="0">
                                          <p:val>
                                            <p:strVal val="ppt_x"/>
                                          </p:val>
                                        </p:tav>
                                        <p:tav tm="100000">
                                          <p:val>
                                            <p:strVal val="ppt_x"/>
                                          </p:val>
                                        </p:tav>
                                      </p:tavLst>
                                    </p:anim>
                                    <p:anim calcmode="lin" valueType="num">
                                      <p:cBhvr additive="base">
                                        <p:cTn id="455" dur="500"/>
                                        <p:tgtEl>
                                          <p:spTgt spid="398343">
                                            <p:txEl>
                                              <p:pRg st="16" end="16"/>
                                            </p:txEl>
                                          </p:spTgt>
                                        </p:tgtEl>
                                        <p:attrNameLst>
                                          <p:attrName>ppt_y</p:attrName>
                                        </p:attrNameLst>
                                      </p:cBhvr>
                                      <p:tavLst>
                                        <p:tav tm="0">
                                          <p:val>
                                            <p:strVal val="ppt_y"/>
                                          </p:val>
                                        </p:tav>
                                        <p:tav tm="100000">
                                          <p:val>
                                            <p:strVal val="1+ppt_h/2"/>
                                          </p:val>
                                        </p:tav>
                                      </p:tavLst>
                                    </p:anim>
                                    <p:set>
                                      <p:cBhvr>
                                        <p:cTn id="456" dur="1" fill="hold">
                                          <p:stCondLst>
                                            <p:cond delay="499"/>
                                          </p:stCondLst>
                                        </p:cTn>
                                        <p:tgtEl>
                                          <p:spTgt spid="398343">
                                            <p:txEl>
                                              <p:pRg st="16" end="16"/>
                                            </p:txEl>
                                          </p:spTgt>
                                        </p:tgtEl>
                                        <p:attrNameLst>
                                          <p:attrName>style.visibility</p:attrName>
                                        </p:attrNameLst>
                                      </p:cBhvr>
                                      <p:to>
                                        <p:strVal val="hidden"/>
                                      </p:to>
                                    </p:set>
                                  </p:childTnLst>
                                </p:cTn>
                              </p:par>
                              <p:par>
                                <p:cTn id="457" presetID="2" presetClass="exit" presetSubtype="4" fill="hold" grpId="0" nodeType="withEffect">
                                  <p:stCondLst>
                                    <p:cond delay="0"/>
                                  </p:stCondLst>
                                  <p:childTnLst>
                                    <p:anim calcmode="lin" valueType="num">
                                      <p:cBhvr additive="base">
                                        <p:cTn id="458" dur="500"/>
                                        <p:tgtEl>
                                          <p:spTgt spid="398343">
                                            <p:txEl>
                                              <p:pRg st="18" end="18"/>
                                            </p:txEl>
                                          </p:spTgt>
                                        </p:tgtEl>
                                        <p:attrNameLst>
                                          <p:attrName>ppt_x</p:attrName>
                                        </p:attrNameLst>
                                      </p:cBhvr>
                                      <p:tavLst>
                                        <p:tav tm="0">
                                          <p:val>
                                            <p:strVal val="ppt_x"/>
                                          </p:val>
                                        </p:tav>
                                        <p:tav tm="100000">
                                          <p:val>
                                            <p:strVal val="ppt_x"/>
                                          </p:val>
                                        </p:tav>
                                      </p:tavLst>
                                    </p:anim>
                                    <p:anim calcmode="lin" valueType="num">
                                      <p:cBhvr additive="base">
                                        <p:cTn id="459" dur="500"/>
                                        <p:tgtEl>
                                          <p:spTgt spid="398343">
                                            <p:txEl>
                                              <p:pRg st="18" end="18"/>
                                            </p:txEl>
                                          </p:spTgt>
                                        </p:tgtEl>
                                        <p:attrNameLst>
                                          <p:attrName>ppt_y</p:attrName>
                                        </p:attrNameLst>
                                      </p:cBhvr>
                                      <p:tavLst>
                                        <p:tav tm="0">
                                          <p:val>
                                            <p:strVal val="ppt_y"/>
                                          </p:val>
                                        </p:tav>
                                        <p:tav tm="100000">
                                          <p:val>
                                            <p:strVal val="1+ppt_h/2"/>
                                          </p:val>
                                        </p:tav>
                                      </p:tavLst>
                                    </p:anim>
                                    <p:set>
                                      <p:cBhvr>
                                        <p:cTn id="460" dur="1" fill="hold">
                                          <p:stCondLst>
                                            <p:cond delay="499"/>
                                          </p:stCondLst>
                                        </p:cTn>
                                        <p:tgtEl>
                                          <p:spTgt spid="398343">
                                            <p:txEl>
                                              <p:pRg st="18" end="18"/>
                                            </p:txEl>
                                          </p:spTgt>
                                        </p:tgtEl>
                                        <p:attrNameLst>
                                          <p:attrName>style.visibility</p:attrName>
                                        </p:attrNameLst>
                                      </p:cBhvr>
                                      <p:to>
                                        <p:strVal val="hidden"/>
                                      </p:to>
                                    </p:set>
                                  </p:childTnLst>
                                </p:cTn>
                              </p:par>
                              <p:par>
                                <p:cTn id="461" presetID="2" presetClass="exit" presetSubtype="4" fill="hold" grpId="0" nodeType="withEffect">
                                  <p:stCondLst>
                                    <p:cond delay="0"/>
                                  </p:stCondLst>
                                  <p:childTnLst>
                                    <p:anim calcmode="lin" valueType="num">
                                      <p:cBhvr additive="base">
                                        <p:cTn id="462" dur="500"/>
                                        <p:tgtEl>
                                          <p:spTgt spid="398343">
                                            <p:txEl>
                                              <p:pRg st="20" end="20"/>
                                            </p:txEl>
                                          </p:spTgt>
                                        </p:tgtEl>
                                        <p:attrNameLst>
                                          <p:attrName>ppt_x</p:attrName>
                                        </p:attrNameLst>
                                      </p:cBhvr>
                                      <p:tavLst>
                                        <p:tav tm="0">
                                          <p:val>
                                            <p:strVal val="ppt_x"/>
                                          </p:val>
                                        </p:tav>
                                        <p:tav tm="100000">
                                          <p:val>
                                            <p:strVal val="ppt_x"/>
                                          </p:val>
                                        </p:tav>
                                      </p:tavLst>
                                    </p:anim>
                                    <p:anim calcmode="lin" valueType="num">
                                      <p:cBhvr additive="base">
                                        <p:cTn id="463" dur="500"/>
                                        <p:tgtEl>
                                          <p:spTgt spid="398343">
                                            <p:txEl>
                                              <p:pRg st="20" end="20"/>
                                            </p:txEl>
                                          </p:spTgt>
                                        </p:tgtEl>
                                        <p:attrNameLst>
                                          <p:attrName>ppt_y</p:attrName>
                                        </p:attrNameLst>
                                      </p:cBhvr>
                                      <p:tavLst>
                                        <p:tav tm="0">
                                          <p:val>
                                            <p:strVal val="ppt_y"/>
                                          </p:val>
                                        </p:tav>
                                        <p:tav tm="100000">
                                          <p:val>
                                            <p:strVal val="1+ppt_h/2"/>
                                          </p:val>
                                        </p:tav>
                                      </p:tavLst>
                                    </p:anim>
                                    <p:set>
                                      <p:cBhvr>
                                        <p:cTn id="464" dur="1" fill="hold">
                                          <p:stCondLst>
                                            <p:cond delay="499"/>
                                          </p:stCondLst>
                                        </p:cTn>
                                        <p:tgtEl>
                                          <p:spTgt spid="398343">
                                            <p:txEl>
                                              <p:pRg st="20" end="20"/>
                                            </p:txEl>
                                          </p:spTgt>
                                        </p:tgtEl>
                                        <p:attrNameLst>
                                          <p:attrName>style.visibility</p:attrName>
                                        </p:attrNameLst>
                                      </p:cBhvr>
                                      <p:to>
                                        <p:strVal val="hidden"/>
                                      </p:to>
                                    </p:set>
                                  </p:childTnLst>
                                </p:cTn>
                              </p:par>
                            </p:childTnLst>
                          </p:cTn>
                        </p:par>
                        <p:par>
                          <p:cTn id="465" fill="hold">
                            <p:stCondLst>
                              <p:cond delay="500"/>
                            </p:stCondLst>
                            <p:childTnLst>
                              <p:par>
                                <p:cTn id="466" presetID="2" presetClass="exit" presetSubtype="3" fill="hold" grpId="0" nodeType="afterEffect">
                                  <p:stCondLst>
                                    <p:cond delay="0"/>
                                  </p:stCondLst>
                                  <p:childTnLst>
                                    <p:anim calcmode="lin" valueType="num">
                                      <p:cBhvr additive="base">
                                        <p:cTn id="467" dur="500"/>
                                        <p:tgtEl>
                                          <p:spTgt spid="398338">
                                            <p:txEl>
                                              <p:pRg st="0" end="0"/>
                                            </p:txEl>
                                          </p:spTgt>
                                        </p:tgtEl>
                                        <p:attrNameLst>
                                          <p:attrName>ppt_x</p:attrName>
                                        </p:attrNameLst>
                                      </p:cBhvr>
                                      <p:tavLst>
                                        <p:tav tm="0">
                                          <p:val>
                                            <p:strVal val="ppt_x"/>
                                          </p:val>
                                        </p:tav>
                                        <p:tav tm="100000">
                                          <p:val>
                                            <p:strVal val="1+ppt_w/2"/>
                                          </p:val>
                                        </p:tav>
                                      </p:tavLst>
                                    </p:anim>
                                    <p:anim calcmode="lin" valueType="num">
                                      <p:cBhvr additive="base">
                                        <p:cTn id="468" dur="500"/>
                                        <p:tgtEl>
                                          <p:spTgt spid="398338">
                                            <p:txEl>
                                              <p:pRg st="0" end="0"/>
                                            </p:txEl>
                                          </p:spTgt>
                                        </p:tgtEl>
                                        <p:attrNameLst>
                                          <p:attrName>ppt_y</p:attrName>
                                        </p:attrNameLst>
                                      </p:cBhvr>
                                      <p:tavLst>
                                        <p:tav tm="0">
                                          <p:val>
                                            <p:strVal val="ppt_y"/>
                                          </p:val>
                                        </p:tav>
                                        <p:tav tm="100000">
                                          <p:val>
                                            <p:strVal val="0-ppt_h/2"/>
                                          </p:val>
                                        </p:tav>
                                      </p:tavLst>
                                    </p:anim>
                                    <p:set>
                                      <p:cBhvr>
                                        <p:cTn id="469" dur="1" fill="hold">
                                          <p:stCondLst>
                                            <p:cond delay="499"/>
                                          </p:stCondLst>
                                        </p:cTn>
                                        <p:tgtEl>
                                          <p:spTgt spid="398338">
                                            <p:txEl>
                                              <p:pRg st="0" end="0"/>
                                            </p:txEl>
                                          </p:spTgt>
                                        </p:tgtEl>
                                        <p:attrNameLst>
                                          <p:attrName>style.visibility</p:attrName>
                                        </p:attrNameLst>
                                      </p:cBhvr>
                                      <p:to>
                                        <p:strVal val="hidden"/>
                                      </p:to>
                                    </p:set>
                                  </p:childTnLst>
                                </p:cTn>
                              </p:par>
                            </p:childTnLst>
                          </p:cTn>
                        </p:par>
                        <p:par>
                          <p:cTn id="470" fill="hold">
                            <p:stCondLst>
                              <p:cond delay="1000"/>
                            </p:stCondLst>
                            <p:childTnLst>
                              <p:par>
                                <p:cTn id="471" presetID="2" presetClass="exit" presetSubtype="3" fill="hold" grpId="0" nodeType="afterEffect">
                                  <p:stCondLst>
                                    <p:cond delay="0"/>
                                  </p:stCondLst>
                                  <p:childTnLst>
                                    <p:anim calcmode="lin" valueType="num">
                                      <p:cBhvr additive="base">
                                        <p:cTn id="472" dur="500"/>
                                        <p:tgtEl>
                                          <p:spTgt spid="398338">
                                            <p:txEl>
                                              <p:pRg st="2" end="2"/>
                                            </p:txEl>
                                          </p:spTgt>
                                        </p:tgtEl>
                                        <p:attrNameLst>
                                          <p:attrName>ppt_x</p:attrName>
                                        </p:attrNameLst>
                                      </p:cBhvr>
                                      <p:tavLst>
                                        <p:tav tm="0">
                                          <p:val>
                                            <p:strVal val="ppt_x"/>
                                          </p:val>
                                        </p:tav>
                                        <p:tav tm="100000">
                                          <p:val>
                                            <p:strVal val="1+ppt_w/2"/>
                                          </p:val>
                                        </p:tav>
                                      </p:tavLst>
                                    </p:anim>
                                    <p:anim calcmode="lin" valueType="num">
                                      <p:cBhvr additive="base">
                                        <p:cTn id="473" dur="500"/>
                                        <p:tgtEl>
                                          <p:spTgt spid="398338">
                                            <p:txEl>
                                              <p:pRg st="2" end="2"/>
                                            </p:txEl>
                                          </p:spTgt>
                                        </p:tgtEl>
                                        <p:attrNameLst>
                                          <p:attrName>ppt_y</p:attrName>
                                        </p:attrNameLst>
                                      </p:cBhvr>
                                      <p:tavLst>
                                        <p:tav tm="0">
                                          <p:val>
                                            <p:strVal val="ppt_y"/>
                                          </p:val>
                                        </p:tav>
                                        <p:tav tm="100000">
                                          <p:val>
                                            <p:strVal val="0-ppt_h/2"/>
                                          </p:val>
                                        </p:tav>
                                      </p:tavLst>
                                    </p:anim>
                                    <p:set>
                                      <p:cBhvr>
                                        <p:cTn id="474" dur="1" fill="hold">
                                          <p:stCondLst>
                                            <p:cond delay="499"/>
                                          </p:stCondLst>
                                        </p:cTn>
                                        <p:tgtEl>
                                          <p:spTgt spid="398338">
                                            <p:txEl>
                                              <p:pRg st="2" end="2"/>
                                            </p:txEl>
                                          </p:spTgt>
                                        </p:tgtEl>
                                        <p:attrNameLst>
                                          <p:attrName>style.visibility</p:attrName>
                                        </p:attrNameLst>
                                      </p:cBhvr>
                                      <p:to>
                                        <p:strVal val="hidden"/>
                                      </p:to>
                                    </p:set>
                                  </p:childTnLst>
                                </p:cTn>
                              </p:par>
                            </p:childTnLst>
                          </p:cTn>
                        </p:par>
                        <p:par>
                          <p:cTn id="475" fill="hold">
                            <p:stCondLst>
                              <p:cond delay="1500"/>
                            </p:stCondLst>
                            <p:childTnLst>
                              <p:par>
                                <p:cTn id="476" presetID="2" presetClass="exit" presetSubtype="3" fill="hold" grpId="0" nodeType="afterEffect">
                                  <p:stCondLst>
                                    <p:cond delay="0"/>
                                  </p:stCondLst>
                                  <p:childTnLst>
                                    <p:anim calcmode="lin" valueType="num">
                                      <p:cBhvr additive="base">
                                        <p:cTn id="477" dur="500"/>
                                        <p:tgtEl>
                                          <p:spTgt spid="398338">
                                            <p:txEl>
                                              <p:pRg st="4" end="4"/>
                                            </p:txEl>
                                          </p:spTgt>
                                        </p:tgtEl>
                                        <p:attrNameLst>
                                          <p:attrName>ppt_x</p:attrName>
                                        </p:attrNameLst>
                                      </p:cBhvr>
                                      <p:tavLst>
                                        <p:tav tm="0">
                                          <p:val>
                                            <p:strVal val="ppt_x"/>
                                          </p:val>
                                        </p:tav>
                                        <p:tav tm="100000">
                                          <p:val>
                                            <p:strVal val="1+ppt_w/2"/>
                                          </p:val>
                                        </p:tav>
                                      </p:tavLst>
                                    </p:anim>
                                    <p:anim calcmode="lin" valueType="num">
                                      <p:cBhvr additive="base">
                                        <p:cTn id="478" dur="500"/>
                                        <p:tgtEl>
                                          <p:spTgt spid="398338">
                                            <p:txEl>
                                              <p:pRg st="4" end="4"/>
                                            </p:txEl>
                                          </p:spTgt>
                                        </p:tgtEl>
                                        <p:attrNameLst>
                                          <p:attrName>ppt_y</p:attrName>
                                        </p:attrNameLst>
                                      </p:cBhvr>
                                      <p:tavLst>
                                        <p:tav tm="0">
                                          <p:val>
                                            <p:strVal val="ppt_y"/>
                                          </p:val>
                                        </p:tav>
                                        <p:tav tm="100000">
                                          <p:val>
                                            <p:strVal val="0-ppt_h/2"/>
                                          </p:val>
                                        </p:tav>
                                      </p:tavLst>
                                    </p:anim>
                                    <p:set>
                                      <p:cBhvr>
                                        <p:cTn id="479" dur="1" fill="hold">
                                          <p:stCondLst>
                                            <p:cond delay="499"/>
                                          </p:stCondLst>
                                        </p:cTn>
                                        <p:tgtEl>
                                          <p:spTgt spid="398338">
                                            <p:txEl>
                                              <p:pRg st="4" end="4"/>
                                            </p:txEl>
                                          </p:spTgt>
                                        </p:tgtEl>
                                        <p:attrNameLst>
                                          <p:attrName>style.visibility</p:attrName>
                                        </p:attrNameLst>
                                      </p:cBhvr>
                                      <p:to>
                                        <p:strVal val="hidden"/>
                                      </p:to>
                                    </p:set>
                                  </p:childTnLst>
                                </p:cTn>
                              </p:par>
                            </p:childTnLst>
                          </p:cTn>
                        </p:par>
                        <p:par>
                          <p:cTn id="480" fill="hold">
                            <p:stCondLst>
                              <p:cond delay="2000"/>
                            </p:stCondLst>
                            <p:childTnLst>
                              <p:par>
                                <p:cTn id="481" presetID="2" presetClass="exit" presetSubtype="3" fill="hold" grpId="0" nodeType="afterEffect">
                                  <p:stCondLst>
                                    <p:cond delay="0"/>
                                  </p:stCondLst>
                                  <p:childTnLst>
                                    <p:anim calcmode="lin" valueType="num">
                                      <p:cBhvr additive="base">
                                        <p:cTn id="482" dur="500"/>
                                        <p:tgtEl>
                                          <p:spTgt spid="398338">
                                            <p:txEl>
                                              <p:pRg st="6" end="6"/>
                                            </p:txEl>
                                          </p:spTgt>
                                        </p:tgtEl>
                                        <p:attrNameLst>
                                          <p:attrName>ppt_x</p:attrName>
                                        </p:attrNameLst>
                                      </p:cBhvr>
                                      <p:tavLst>
                                        <p:tav tm="0">
                                          <p:val>
                                            <p:strVal val="ppt_x"/>
                                          </p:val>
                                        </p:tav>
                                        <p:tav tm="100000">
                                          <p:val>
                                            <p:strVal val="1+ppt_w/2"/>
                                          </p:val>
                                        </p:tav>
                                      </p:tavLst>
                                    </p:anim>
                                    <p:anim calcmode="lin" valueType="num">
                                      <p:cBhvr additive="base">
                                        <p:cTn id="483" dur="500"/>
                                        <p:tgtEl>
                                          <p:spTgt spid="398338">
                                            <p:txEl>
                                              <p:pRg st="6" end="6"/>
                                            </p:txEl>
                                          </p:spTgt>
                                        </p:tgtEl>
                                        <p:attrNameLst>
                                          <p:attrName>ppt_y</p:attrName>
                                        </p:attrNameLst>
                                      </p:cBhvr>
                                      <p:tavLst>
                                        <p:tav tm="0">
                                          <p:val>
                                            <p:strVal val="ppt_y"/>
                                          </p:val>
                                        </p:tav>
                                        <p:tav tm="100000">
                                          <p:val>
                                            <p:strVal val="0-ppt_h/2"/>
                                          </p:val>
                                        </p:tav>
                                      </p:tavLst>
                                    </p:anim>
                                    <p:set>
                                      <p:cBhvr>
                                        <p:cTn id="484" dur="1" fill="hold">
                                          <p:stCondLst>
                                            <p:cond delay="499"/>
                                          </p:stCondLst>
                                        </p:cTn>
                                        <p:tgtEl>
                                          <p:spTgt spid="398338">
                                            <p:txEl>
                                              <p:pRg st="6" end="6"/>
                                            </p:txEl>
                                          </p:spTgt>
                                        </p:tgtEl>
                                        <p:attrNameLst>
                                          <p:attrName>style.visibility</p:attrName>
                                        </p:attrNameLst>
                                      </p:cBhvr>
                                      <p:to>
                                        <p:strVal val="hidden"/>
                                      </p:to>
                                    </p:set>
                                  </p:childTnLst>
                                </p:cTn>
                              </p:par>
                            </p:childTnLst>
                          </p:cTn>
                        </p:par>
                        <p:par>
                          <p:cTn id="485" fill="hold">
                            <p:stCondLst>
                              <p:cond delay="2500"/>
                            </p:stCondLst>
                            <p:childTnLst>
                              <p:par>
                                <p:cTn id="486" presetID="2" presetClass="exit" presetSubtype="3" fill="hold" grpId="0" nodeType="afterEffect">
                                  <p:stCondLst>
                                    <p:cond delay="0"/>
                                  </p:stCondLst>
                                  <p:childTnLst>
                                    <p:anim calcmode="lin" valueType="num">
                                      <p:cBhvr additive="base">
                                        <p:cTn id="487" dur="500"/>
                                        <p:tgtEl>
                                          <p:spTgt spid="398338">
                                            <p:txEl>
                                              <p:pRg st="8" end="8"/>
                                            </p:txEl>
                                          </p:spTgt>
                                        </p:tgtEl>
                                        <p:attrNameLst>
                                          <p:attrName>ppt_x</p:attrName>
                                        </p:attrNameLst>
                                      </p:cBhvr>
                                      <p:tavLst>
                                        <p:tav tm="0">
                                          <p:val>
                                            <p:strVal val="ppt_x"/>
                                          </p:val>
                                        </p:tav>
                                        <p:tav tm="100000">
                                          <p:val>
                                            <p:strVal val="1+ppt_w/2"/>
                                          </p:val>
                                        </p:tav>
                                      </p:tavLst>
                                    </p:anim>
                                    <p:anim calcmode="lin" valueType="num">
                                      <p:cBhvr additive="base">
                                        <p:cTn id="488" dur="500"/>
                                        <p:tgtEl>
                                          <p:spTgt spid="398338">
                                            <p:txEl>
                                              <p:pRg st="8" end="8"/>
                                            </p:txEl>
                                          </p:spTgt>
                                        </p:tgtEl>
                                        <p:attrNameLst>
                                          <p:attrName>ppt_y</p:attrName>
                                        </p:attrNameLst>
                                      </p:cBhvr>
                                      <p:tavLst>
                                        <p:tav tm="0">
                                          <p:val>
                                            <p:strVal val="ppt_y"/>
                                          </p:val>
                                        </p:tav>
                                        <p:tav tm="100000">
                                          <p:val>
                                            <p:strVal val="0-ppt_h/2"/>
                                          </p:val>
                                        </p:tav>
                                      </p:tavLst>
                                    </p:anim>
                                    <p:set>
                                      <p:cBhvr>
                                        <p:cTn id="489" dur="1" fill="hold">
                                          <p:stCondLst>
                                            <p:cond delay="499"/>
                                          </p:stCondLst>
                                        </p:cTn>
                                        <p:tgtEl>
                                          <p:spTgt spid="398338">
                                            <p:txEl>
                                              <p:pRg st="8" end="8"/>
                                            </p:txEl>
                                          </p:spTgt>
                                        </p:tgtEl>
                                        <p:attrNameLst>
                                          <p:attrName>style.visibility</p:attrName>
                                        </p:attrNameLst>
                                      </p:cBhvr>
                                      <p:to>
                                        <p:strVal val="hidden"/>
                                      </p:to>
                                    </p:set>
                                  </p:childTnLst>
                                </p:cTn>
                              </p:par>
                            </p:childTnLst>
                          </p:cTn>
                        </p:par>
                        <p:par>
                          <p:cTn id="490" fill="hold">
                            <p:stCondLst>
                              <p:cond delay="3000"/>
                            </p:stCondLst>
                            <p:childTnLst>
                              <p:par>
                                <p:cTn id="491" presetID="2" presetClass="exit" presetSubtype="3" fill="hold" grpId="0" nodeType="afterEffect">
                                  <p:stCondLst>
                                    <p:cond delay="0"/>
                                  </p:stCondLst>
                                  <p:childTnLst>
                                    <p:anim calcmode="lin" valueType="num">
                                      <p:cBhvr additive="base">
                                        <p:cTn id="492" dur="500"/>
                                        <p:tgtEl>
                                          <p:spTgt spid="398338">
                                            <p:txEl>
                                              <p:pRg st="10" end="10"/>
                                            </p:txEl>
                                          </p:spTgt>
                                        </p:tgtEl>
                                        <p:attrNameLst>
                                          <p:attrName>ppt_x</p:attrName>
                                        </p:attrNameLst>
                                      </p:cBhvr>
                                      <p:tavLst>
                                        <p:tav tm="0">
                                          <p:val>
                                            <p:strVal val="ppt_x"/>
                                          </p:val>
                                        </p:tav>
                                        <p:tav tm="100000">
                                          <p:val>
                                            <p:strVal val="1+ppt_w/2"/>
                                          </p:val>
                                        </p:tav>
                                      </p:tavLst>
                                    </p:anim>
                                    <p:anim calcmode="lin" valueType="num">
                                      <p:cBhvr additive="base">
                                        <p:cTn id="493" dur="500"/>
                                        <p:tgtEl>
                                          <p:spTgt spid="398338">
                                            <p:txEl>
                                              <p:pRg st="10" end="10"/>
                                            </p:txEl>
                                          </p:spTgt>
                                        </p:tgtEl>
                                        <p:attrNameLst>
                                          <p:attrName>ppt_y</p:attrName>
                                        </p:attrNameLst>
                                      </p:cBhvr>
                                      <p:tavLst>
                                        <p:tav tm="0">
                                          <p:val>
                                            <p:strVal val="ppt_y"/>
                                          </p:val>
                                        </p:tav>
                                        <p:tav tm="100000">
                                          <p:val>
                                            <p:strVal val="0-ppt_h/2"/>
                                          </p:val>
                                        </p:tav>
                                      </p:tavLst>
                                    </p:anim>
                                    <p:set>
                                      <p:cBhvr>
                                        <p:cTn id="494" dur="1" fill="hold">
                                          <p:stCondLst>
                                            <p:cond delay="499"/>
                                          </p:stCondLst>
                                        </p:cTn>
                                        <p:tgtEl>
                                          <p:spTgt spid="398338">
                                            <p:txEl>
                                              <p:pRg st="10" end="10"/>
                                            </p:txEl>
                                          </p:spTgt>
                                        </p:tgtEl>
                                        <p:attrNameLst>
                                          <p:attrName>style.visibility</p:attrName>
                                        </p:attrNameLst>
                                      </p:cBhvr>
                                      <p:to>
                                        <p:strVal val="hidden"/>
                                      </p:to>
                                    </p:set>
                                  </p:childTnLst>
                                </p:cTn>
                              </p:par>
                            </p:childTnLst>
                          </p:cTn>
                        </p:par>
                        <p:par>
                          <p:cTn id="495" fill="hold">
                            <p:stCondLst>
                              <p:cond delay="3500"/>
                            </p:stCondLst>
                            <p:childTnLst>
                              <p:par>
                                <p:cTn id="496" presetID="2" presetClass="exit" presetSubtype="3" fill="hold" grpId="0" nodeType="afterEffect">
                                  <p:stCondLst>
                                    <p:cond delay="0"/>
                                  </p:stCondLst>
                                  <p:childTnLst>
                                    <p:anim calcmode="lin" valueType="num">
                                      <p:cBhvr additive="base">
                                        <p:cTn id="497" dur="500"/>
                                        <p:tgtEl>
                                          <p:spTgt spid="398338">
                                            <p:txEl>
                                              <p:pRg st="12" end="12"/>
                                            </p:txEl>
                                          </p:spTgt>
                                        </p:tgtEl>
                                        <p:attrNameLst>
                                          <p:attrName>ppt_x</p:attrName>
                                        </p:attrNameLst>
                                      </p:cBhvr>
                                      <p:tavLst>
                                        <p:tav tm="0">
                                          <p:val>
                                            <p:strVal val="ppt_x"/>
                                          </p:val>
                                        </p:tav>
                                        <p:tav tm="100000">
                                          <p:val>
                                            <p:strVal val="1+ppt_w/2"/>
                                          </p:val>
                                        </p:tav>
                                      </p:tavLst>
                                    </p:anim>
                                    <p:anim calcmode="lin" valueType="num">
                                      <p:cBhvr additive="base">
                                        <p:cTn id="498" dur="500"/>
                                        <p:tgtEl>
                                          <p:spTgt spid="398338">
                                            <p:txEl>
                                              <p:pRg st="12" end="12"/>
                                            </p:txEl>
                                          </p:spTgt>
                                        </p:tgtEl>
                                        <p:attrNameLst>
                                          <p:attrName>ppt_y</p:attrName>
                                        </p:attrNameLst>
                                      </p:cBhvr>
                                      <p:tavLst>
                                        <p:tav tm="0">
                                          <p:val>
                                            <p:strVal val="ppt_y"/>
                                          </p:val>
                                        </p:tav>
                                        <p:tav tm="100000">
                                          <p:val>
                                            <p:strVal val="0-ppt_h/2"/>
                                          </p:val>
                                        </p:tav>
                                      </p:tavLst>
                                    </p:anim>
                                    <p:set>
                                      <p:cBhvr>
                                        <p:cTn id="499" dur="1" fill="hold">
                                          <p:stCondLst>
                                            <p:cond delay="499"/>
                                          </p:stCondLst>
                                        </p:cTn>
                                        <p:tgtEl>
                                          <p:spTgt spid="398338">
                                            <p:txEl>
                                              <p:pRg st="12" end="12"/>
                                            </p:txEl>
                                          </p:spTgt>
                                        </p:tgtEl>
                                        <p:attrNameLst>
                                          <p:attrName>style.visibility</p:attrName>
                                        </p:attrNameLst>
                                      </p:cBhvr>
                                      <p:to>
                                        <p:strVal val="hidden"/>
                                      </p:to>
                                    </p:set>
                                  </p:childTnLst>
                                </p:cTn>
                              </p:par>
                            </p:childTnLst>
                          </p:cTn>
                        </p:par>
                        <p:par>
                          <p:cTn id="500" fill="hold">
                            <p:stCondLst>
                              <p:cond delay="4000"/>
                            </p:stCondLst>
                            <p:childTnLst>
                              <p:par>
                                <p:cTn id="501" presetID="2" presetClass="exit" presetSubtype="3" fill="hold" grpId="0" nodeType="afterEffect">
                                  <p:stCondLst>
                                    <p:cond delay="0"/>
                                  </p:stCondLst>
                                  <p:childTnLst>
                                    <p:anim calcmode="lin" valueType="num">
                                      <p:cBhvr additive="base">
                                        <p:cTn id="502" dur="500"/>
                                        <p:tgtEl>
                                          <p:spTgt spid="398338">
                                            <p:txEl>
                                              <p:pRg st="14" end="14"/>
                                            </p:txEl>
                                          </p:spTgt>
                                        </p:tgtEl>
                                        <p:attrNameLst>
                                          <p:attrName>ppt_x</p:attrName>
                                        </p:attrNameLst>
                                      </p:cBhvr>
                                      <p:tavLst>
                                        <p:tav tm="0">
                                          <p:val>
                                            <p:strVal val="ppt_x"/>
                                          </p:val>
                                        </p:tav>
                                        <p:tav tm="100000">
                                          <p:val>
                                            <p:strVal val="1+ppt_w/2"/>
                                          </p:val>
                                        </p:tav>
                                      </p:tavLst>
                                    </p:anim>
                                    <p:anim calcmode="lin" valueType="num">
                                      <p:cBhvr additive="base">
                                        <p:cTn id="503" dur="500"/>
                                        <p:tgtEl>
                                          <p:spTgt spid="398338">
                                            <p:txEl>
                                              <p:pRg st="14" end="14"/>
                                            </p:txEl>
                                          </p:spTgt>
                                        </p:tgtEl>
                                        <p:attrNameLst>
                                          <p:attrName>ppt_y</p:attrName>
                                        </p:attrNameLst>
                                      </p:cBhvr>
                                      <p:tavLst>
                                        <p:tav tm="0">
                                          <p:val>
                                            <p:strVal val="ppt_y"/>
                                          </p:val>
                                        </p:tav>
                                        <p:tav tm="100000">
                                          <p:val>
                                            <p:strVal val="0-ppt_h/2"/>
                                          </p:val>
                                        </p:tav>
                                      </p:tavLst>
                                    </p:anim>
                                    <p:set>
                                      <p:cBhvr>
                                        <p:cTn id="504" dur="1" fill="hold">
                                          <p:stCondLst>
                                            <p:cond delay="499"/>
                                          </p:stCondLst>
                                        </p:cTn>
                                        <p:tgtEl>
                                          <p:spTgt spid="398338">
                                            <p:txEl>
                                              <p:pRg st="14" end="14"/>
                                            </p:txEl>
                                          </p:spTgt>
                                        </p:tgtEl>
                                        <p:attrNameLst>
                                          <p:attrName>style.visibility</p:attrName>
                                        </p:attrNameLst>
                                      </p:cBhvr>
                                      <p:to>
                                        <p:strVal val="hidden"/>
                                      </p:to>
                                    </p:set>
                                  </p:childTnLst>
                                </p:cTn>
                              </p:par>
                            </p:childTnLst>
                          </p:cTn>
                        </p:par>
                        <p:par>
                          <p:cTn id="505" fill="hold">
                            <p:stCondLst>
                              <p:cond delay="4500"/>
                            </p:stCondLst>
                            <p:childTnLst>
                              <p:par>
                                <p:cTn id="506" presetID="2" presetClass="exit" presetSubtype="3" fill="hold" grpId="0" nodeType="afterEffect">
                                  <p:stCondLst>
                                    <p:cond delay="0"/>
                                  </p:stCondLst>
                                  <p:childTnLst>
                                    <p:anim calcmode="lin" valueType="num">
                                      <p:cBhvr additive="base">
                                        <p:cTn id="507" dur="500"/>
                                        <p:tgtEl>
                                          <p:spTgt spid="398338">
                                            <p:txEl>
                                              <p:pRg st="16" end="16"/>
                                            </p:txEl>
                                          </p:spTgt>
                                        </p:tgtEl>
                                        <p:attrNameLst>
                                          <p:attrName>ppt_x</p:attrName>
                                        </p:attrNameLst>
                                      </p:cBhvr>
                                      <p:tavLst>
                                        <p:tav tm="0">
                                          <p:val>
                                            <p:strVal val="ppt_x"/>
                                          </p:val>
                                        </p:tav>
                                        <p:tav tm="100000">
                                          <p:val>
                                            <p:strVal val="1+ppt_w/2"/>
                                          </p:val>
                                        </p:tav>
                                      </p:tavLst>
                                    </p:anim>
                                    <p:anim calcmode="lin" valueType="num">
                                      <p:cBhvr additive="base">
                                        <p:cTn id="508" dur="500"/>
                                        <p:tgtEl>
                                          <p:spTgt spid="398338">
                                            <p:txEl>
                                              <p:pRg st="16" end="16"/>
                                            </p:txEl>
                                          </p:spTgt>
                                        </p:tgtEl>
                                        <p:attrNameLst>
                                          <p:attrName>ppt_y</p:attrName>
                                        </p:attrNameLst>
                                      </p:cBhvr>
                                      <p:tavLst>
                                        <p:tav tm="0">
                                          <p:val>
                                            <p:strVal val="ppt_y"/>
                                          </p:val>
                                        </p:tav>
                                        <p:tav tm="100000">
                                          <p:val>
                                            <p:strVal val="0-ppt_h/2"/>
                                          </p:val>
                                        </p:tav>
                                      </p:tavLst>
                                    </p:anim>
                                    <p:set>
                                      <p:cBhvr>
                                        <p:cTn id="509" dur="1" fill="hold">
                                          <p:stCondLst>
                                            <p:cond delay="499"/>
                                          </p:stCondLst>
                                        </p:cTn>
                                        <p:tgtEl>
                                          <p:spTgt spid="398338">
                                            <p:txEl>
                                              <p:pRg st="16" end="16"/>
                                            </p:txEl>
                                          </p:spTgt>
                                        </p:tgtEl>
                                        <p:attrNameLst>
                                          <p:attrName>style.visibility</p:attrName>
                                        </p:attrNameLst>
                                      </p:cBhvr>
                                      <p:to>
                                        <p:strVal val="hidden"/>
                                      </p:to>
                                    </p:set>
                                  </p:childTnLst>
                                </p:cTn>
                              </p:par>
                            </p:childTnLst>
                          </p:cTn>
                        </p:par>
                        <p:par>
                          <p:cTn id="510" fill="hold">
                            <p:stCondLst>
                              <p:cond delay="5000"/>
                            </p:stCondLst>
                            <p:childTnLst>
                              <p:par>
                                <p:cTn id="511" presetID="2" presetClass="exit" presetSubtype="3" fill="hold" grpId="0" nodeType="afterEffect">
                                  <p:stCondLst>
                                    <p:cond delay="0"/>
                                  </p:stCondLst>
                                  <p:childTnLst>
                                    <p:anim calcmode="lin" valueType="num">
                                      <p:cBhvr additive="base">
                                        <p:cTn id="512" dur="500"/>
                                        <p:tgtEl>
                                          <p:spTgt spid="398338">
                                            <p:txEl>
                                              <p:pRg st="18" end="18"/>
                                            </p:txEl>
                                          </p:spTgt>
                                        </p:tgtEl>
                                        <p:attrNameLst>
                                          <p:attrName>ppt_x</p:attrName>
                                        </p:attrNameLst>
                                      </p:cBhvr>
                                      <p:tavLst>
                                        <p:tav tm="0">
                                          <p:val>
                                            <p:strVal val="ppt_x"/>
                                          </p:val>
                                        </p:tav>
                                        <p:tav tm="100000">
                                          <p:val>
                                            <p:strVal val="1+ppt_w/2"/>
                                          </p:val>
                                        </p:tav>
                                      </p:tavLst>
                                    </p:anim>
                                    <p:anim calcmode="lin" valueType="num">
                                      <p:cBhvr additive="base">
                                        <p:cTn id="513" dur="500"/>
                                        <p:tgtEl>
                                          <p:spTgt spid="398338">
                                            <p:txEl>
                                              <p:pRg st="18" end="18"/>
                                            </p:txEl>
                                          </p:spTgt>
                                        </p:tgtEl>
                                        <p:attrNameLst>
                                          <p:attrName>ppt_y</p:attrName>
                                        </p:attrNameLst>
                                      </p:cBhvr>
                                      <p:tavLst>
                                        <p:tav tm="0">
                                          <p:val>
                                            <p:strVal val="ppt_y"/>
                                          </p:val>
                                        </p:tav>
                                        <p:tav tm="100000">
                                          <p:val>
                                            <p:strVal val="0-ppt_h/2"/>
                                          </p:val>
                                        </p:tav>
                                      </p:tavLst>
                                    </p:anim>
                                    <p:set>
                                      <p:cBhvr>
                                        <p:cTn id="514" dur="1" fill="hold">
                                          <p:stCondLst>
                                            <p:cond delay="499"/>
                                          </p:stCondLst>
                                        </p:cTn>
                                        <p:tgtEl>
                                          <p:spTgt spid="398338">
                                            <p:txEl>
                                              <p:pRg st="18" end="18"/>
                                            </p:txEl>
                                          </p:spTgt>
                                        </p:tgtEl>
                                        <p:attrNameLst>
                                          <p:attrName>style.visibility</p:attrName>
                                        </p:attrNameLst>
                                      </p:cBhvr>
                                      <p:to>
                                        <p:strVal val="hidden"/>
                                      </p:to>
                                    </p:set>
                                  </p:childTnLst>
                                </p:cTn>
                              </p:par>
                            </p:childTnLst>
                          </p:cTn>
                        </p:par>
                        <p:par>
                          <p:cTn id="515" fill="hold">
                            <p:stCondLst>
                              <p:cond delay="5500"/>
                            </p:stCondLst>
                            <p:childTnLst>
                              <p:par>
                                <p:cTn id="516" presetID="2" presetClass="exit" presetSubtype="3" fill="hold" grpId="0" nodeType="afterEffect">
                                  <p:stCondLst>
                                    <p:cond delay="0"/>
                                  </p:stCondLst>
                                  <p:childTnLst>
                                    <p:anim calcmode="lin" valueType="num">
                                      <p:cBhvr additive="base">
                                        <p:cTn id="517" dur="500"/>
                                        <p:tgtEl>
                                          <p:spTgt spid="398338">
                                            <p:txEl>
                                              <p:pRg st="20" end="20"/>
                                            </p:txEl>
                                          </p:spTgt>
                                        </p:tgtEl>
                                        <p:attrNameLst>
                                          <p:attrName>ppt_x</p:attrName>
                                        </p:attrNameLst>
                                      </p:cBhvr>
                                      <p:tavLst>
                                        <p:tav tm="0">
                                          <p:val>
                                            <p:strVal val="ppt_x"/>
                                          </p:val>
                                        </p:tav>
                                        <p:tav tm="100000">
                                          <p:val>
                                            <p:strVal val="1+ppt_w/2"/>
                                          </p:val>
                                        </p:tav>
                                      </p:tavLst>
                                    </p:anim>
                                    <p:anim calcmode="lin" valueType="num">
                                      <p:cBhvr additive="base">
                                        <p:cTn id="518" dur="500"/>
                                        <p:tgtEl>
                                          <p:spTgt spid="398338">
                                            <p:txEl>
                                              <p:pRg st="20" end="20"/>
                                            </p:txEl>
                                          </p:spTgt>
                                        </p:tgtEl>
                                        <p:attrNameLst>
                                          <p:attrName>ppt_y</p:attrName>
                                        </p:attrNameLst>
                                      </p:cBhvr>
                                      <p:tavLst>
                                        <p:tav tm="0">
                                          <p:val>
                                            <p:strVal val="ppt_y"/>
                                          </p:val>
                                        </p:tav>
                                        <p:tav tm="100000">
                                          <p:val>
                                            <p:strVal val="0-ppt_h/2"/>
                                          </p:val>
                                        </p:tav>
                                      </p:tavLst>
                                    </p:anim>
                                    <p:set>
                                      <p:cBhvr>
                                        <p:cTn id="519" dur="1" fill="hold">
                                          <p:stCondLst>
                                            <p:cond delay="499"/>
                                          </p:stCondLst>
                                        </p:cTn>
                                        <p:tgtEl>
                                          <p:spTgt spid="398338">
                                            <p:txEl>
                                              <p:pRg st="20" end="2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8" grpId="0" build="allAtOnce"/>
      <p:bldP spid="398342" grpId="0"/>
      <p:bldP spid="398343" grpId="0" build="allAtOnce"/>
      <p:bldP spid="398345" grpId="0" build="allAtOnce"/>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8" name="Text Box 4"/>
          <p:cNvSpPr txBox="1">
            <a:spLocks noChangeArrowheads="1"/>
          </p:cNvSpPr>
          <p:nvPr/>
        </p:nvSpPr>
        <p:spPr bwMode="auto">
          <a:xfrm>
            <a:off x="3468688" y="703263"/>
            <a:ext cx="2868612" cy="5632450"/>
          </a:xfrm>
          <a:prstGeom prst="rect">
            <a:avLst/>
          </a:prstGeom>
          <a:noFill/>
          <a:ln w="9525">
            <a:noFill/>
            <a:miter lim="800000"/>
            <a:headEnd/>
            <a:tailEnd/>
          </a:ln>
        </p:spPr>
        <p:txBody>
          <a:bodyPr wrap="none">
            <a:spAutoFit/>
          </a:bodyPr>
          <a:lstStyle/>
          <a:p>
            <a:r>
              <a:rPr lang="en-US" sz="2400">
                <a:latin typeface="Arial" charset="0"/>
              </a:rPr>
              <a:t>          </a:t>
            </a:r>
            <a:r>
              <a:rPr lang="en-US" sz="800">
                <a:latin typeface="Arial" charset="0"/>
              </a:rPr>
              <a:t> </a:t>
            </a:r>
            <a:r>
              <a:rPr lang="en-US" sz="2400">
                <a:latin typeface="Arial" charset="0"/>
              </a:rPr>
              <a:t>dichromate</a:t>
            </a:r>
          </a:p>
          <a:p>
            <a:endParaRPr lang="en-US" sz="1000">
              <a:latin typeface="Arial" charset="0"/>
            </a:endParaRPr>
          </a:p>
          <a:p>
            <a:r>
              <a:rPr lang="en-US" sz="2400">
                <a:latin typeface="Arial" charset="0"/>
              </a:rPr>
              <a:t>      hydroxide</a:t>
            </a:r>
          </a:p>
          <a:p>
            <a:endParaRPr lang="en-US" sz="1000">
              <a:latin typeface="Arial" charset="0"/>
            </a:endParaRPr>
          </a:p>
          <a:p>
            <a:r>
              <a:rPr lang="en-US" sz="2400">
                <a:latin typeface="Arial" charset="0"/>
              </a:rPr>
              <a:t>             chromate</a:t>
            </a:r>
          </a:p>
          <a:p>
            <a:endParaRPr lang="en-US" sz="1000">
              <a:latin typeface="Arial" charset="0"/>
            </a:endParaRPr>
          </a:p>
          <a:p>
            <a:r>
              <a:rPr lang="en-US" sz="2400">
                <a:latin typeface="Arial" charset="0"/>
              </a:rPr>
              <a:t>             acetate</a:t>
            </a:r>
          </a:p>
          <a:p>
            <a:endParaRPr lang="en-US" sz="1000">
              <a:latin typeface="Arial" charset="0"/>
            </a:endParaRPr>
          </a:p>
          <a:p>
            <a:r>
              <a:rPr lang="en-US" sz="2400">
                <a:latin typeface="Arial" charset="0"/>
              </a:rPr>
              <a:t>     bromate</a:t>
            </a:r>
          </a:p>
          <a:p>
            <a:endParaRPr lang="en-US" sz="1000">
              <a:latin typeface="Arial" charset="0"/>
            </a:endParaRPr>
          </a:p>
          <a:p>
            <a:r>
              <a:rPr lang="en-US" sz="2400">
                <a:latin typeface="Arial" charset="0"/>
              </a:rPr>
              <a:t>        sulfate</a:t>
            </a:r>
          </a:p>
          <a:p>
            <a:endParaRPr lang="en-US" sz="1000">
              <a:latin typeface="Arial" charset="0"/>
            </a:endParaRPr>
          </a:p>
          <a:p>
            <a:r>
              <a:rPr lang="en-US" sz="2400">
                <a:latin typeface="Arial" charset="0"/>
              </a:rPr>
              <a:t>          cyanide</a:t>
            </a:r>
          </a:p>
          <a:p>
            <a:endParaRPr lang="en-US" sz="1000">
              <a:latin typeface="Arial" charset="0"/>
            </a:endParaRPr>
          </a:p>
          <a:p>
            <a:r>
              <a:rPr lang="en-US" sz="2400">
                <a:latin typeface="Arial" charset="0"/>
              </a:rPr>
              <a:t>nitrite</a:t>
            </a:r>
          </a:p>
          <a:p>
            <a:endParaRPr lang="en-US" sz="1000">
              <a:latin typeface="Arial" charset="0"/>
            </a:endParaRPr>
          </a:p>
          <a:p>
            <a:r>
              <a:rPr lang="en-US" sz="2400">
                <a:latin typeface="Arial" charset="0"/>
              </a:rPr>
              <a:t>                   chlorate</a:t>
            </a:r>
          </a:p>
          <a:p>
            <a:endParaRPr lang="en-US" sz="1000">
              <a:latin typeface="Arial" charset="0"/>
            </a:endParaRPr>
          </a:p>
          <a:p>
            <a:r>
              <a:rPr lang="en-US" sz="2400">
                <a:latin typeface="Arial" charset="0"/>
              </a:rPr>
              <a:t>       phosphate</a:t>
            </a:r>
          </a:p>
          <a:p>
            <a:endParaRPr lang="en-US" sz="1000">
              <a:latin typeface="Arial" charset="0"/>
            </a:endParaRPr>
          </a:p>
          <a:p>
            <a:r>
              <a:rPr lang="en-US" sz="2400">
                <a:latin typeface="Arial" charset="0"/>
              </a:rPr>
              <a:t>     nitrate</a:t>
            </a:r>
          </a:p>
        </p:txBody>
      </p:sp>
      <p:sp>
        <p:nvSpPr>
          <p:cNvPr id="400387" name="Text Box 3"/>
          <p:cNvSpPr txBox="1">
            <a:spLocks noChangeArrowheads="1"/>
          </p:cNvSpPr>
          <p:nvPr/>
        </p:nvSpPr>
        <p:spPr bwMode="auto">
          <a:xfrm>
            <a:off x="2811463" y="703263"/>
            <a:ext cx="2522537" cy="5632450"/>
          </a:xfrm>
          <a:prstGeom prst="rect">
            <a:avLst/>
          </a:prstGeom>
          <a:noFill/>
          <a:ln w="9525">
            <a:noFill/>
            <a:miter lim="800000"/>
            <a:headEnd/>
            <a:tailEnd/>
          </a:ln>
        </p:spPr>
        <p:txBody>
          <a:bodyPr wrap="none">
            <a:spAutoFit/>
          </a:bodyPr>
          <a:lstStyle/>
          <a:p>
            <a:r>
              <a:rPr lang="en-US" sz="2400">
                <a:latin typeface="Arial" charset="0"/>
              </a:rPr>
              <a:t>iridium (III)  </a:t>
            </a:r>
          </a:p>
          <a:p>
            <a:endParaRPr lang="en-US" sz="1000">
              <a:latin typeface="Arial" charset="0"/>
            </a:endParaRPr>
          </a:p>
          <a:p>
            <a:r>
              <a:rPr lang="en-US" sz="2400">
                <a:latin typeface="Arial" charset="0"/>
              </a:rPr>
              <a:t>calcium  </a:t>
            </a:r>
          </a:p>
          <a:p>
            <a:endParaRPr lang="en-US" sz="1000">
              <a:latin typeface="Arial" charset="0"/>
            </a:endParaRPr>
          </a:p>
          <a:p>
            <a:r>
              <a:rPr lang="en-US" sz="2400">
                <a:latin typeface="Arial" charset="0"/>
              </a:rPr>
              <a:t>titanium (IV)  </a:t>
            </a:r>
          </a:p>
          <a:p>
            <a:endParaRPr lang="en-US" sz="1000">
              <a:latin typeface="Arial" charset="0"/>
            </a:endParaRPr>
          </a:p>
          <a:p>
            <a:r>
              <a:rPr lang="en-US" sz="2400">
                <a:latin typeface="Arial" charset="0"/>
              </a:rPr>
              <a:t>platinum (II)  </a:t>
            </a:r>
          </a:p>
          <a:p>
            <a:endParaRPr lang="en-US" sz="1000">
              <a:latin typeface="Arial" charset="0"/>
            </a:endParaRPr>
          </a:p>
          <a:p>
            <a:r>
              <a:rPr lang="en-US" sz="2400">
                <a:latin typeface="Arial" charset="0"/>
              </a:rPr>
              <a:t>barium  </a:t>
            </a:r>
          </a:p>
          <a:p>
            <a:endParaRPr lang="en-US" sz="1000">
              <a:latin typeface="Arial" charset="0"/>
            </a:endParaRPr>
          </a:p>
          <a:p>
            <a:r>
              <a:rPr lang="en-US" sz="2400">
                <a:latin typeface="Arial" charset="0"/>
              </a:rPr>
              <a:t>strontium  </a:t>
            </a:r>
          </a:p>
          <a:p>
            <a:endParaRPr lang="en-US" sz="1000">
              <a:latin typeface="Arial" charset="0"/>
            </a:endParaRPr>
          </a:p>
          <a:p>
            <a:r>
              <a:rPr lang="en-US" sz="2400">
                <a:latin typeface="Arial" charset="0"/>
              </a:rPr>
              <a:t>potassium  </a:t>
            </a:r>
          </a:p>
          <a:p>
            <a:endParaRPr lang="en-US" sz="1000">
              <a:latin typeface="Arial" charset="0"/>
            </a:endParaRPr>
          </a:p>
          <a:p>
            <a:r>
              <a:rPr lang="en-US" sz="2400">
                <a:latin typeface="Arial" charset="0"/>
              </a:rPr>
              <a:t>zinc  </a:t>
            </a:r>
          </a:p>
          <a:p>
            <a:endParaRPr lang="en-US" sz="1000">
              <a:latin typeface="Arial" charset="0"/>
            </a:endParaRPr>
          </a:p>
          <a:p>
            <a:r>
              <a:rPr lang="en-US" sz="2400">
                <a:latin typeface="Arial" charset="0"/>
              </a:rPr>
              <a:t>manganese (IV)  </a:t>
            </a:r>
          </a:p>
          <a:p>
            <a:endParaRPr lang="en-US" sz="1000">
              <a:latin typeface="Arial" charset="0"/>
            </a:endParaRPr>
          </a:p>
          <a:p>
            <a:r>
              <a:rPr lang="en-US" sz="2400">
                <a:latin typeface="Arial" charset="0"/>
              </a:rPr>
              <a:t>gold (III)  </a:t>
            </a:r>
          </a:p>
          <a:p>
            <a:endParaRPr lang="en-US" sz="1000">
              <a:latin typeface="Arial" charset="0"/>
            </a:endParaRPr>
          </a:p>
          <a:p>
            <a:r>
              <a:rPr lang="en-US" sz="2400">
                <a:latin typeface="Arial" charset="0"/>
              </a:rPr>
              <a:t>sodium  </a:t>
            </a:r>
          </a:p>
        </p:txBody>
      </p:sp>
      <p:sp>
        <p:nvSpPr>
          <p:cNvPr id="400389" name="Text Box 5"/>
          <p:cNvSpPr txBox="1">
            <a:spLocks noChangeArrowheads="1"/>
          </p:cNvSpPr>
          <p:nvPr/>
        </p:nvSpPr>
        <p:spPr bwMode="auto">
          <a:xfrm>
            <a:off x="801688" y="703263"/>
            <a:ext cx="1863725" cy="5632450"/>
          </a:xfrm>
          <a:prstGeom prst="rect">
            <a:avLst/>
          </a:prstGeom>
          <a:noFill/>
          <a:ln w="9525">
            <a:noFill/>
            <a:miter lim="800000"/>
            <a:headEnd/>
            <a:tailEnd/>
          </a:ln>
        </p:spPr>
        <p:txBody>
          <a:bodyPr wrap="none">
            <a:spAutoFit/>
          </a:bodyPr>
          <a:lstStyle/>
          <a:p>
            <a:r>
              <a:rPr lang="en-US" sz="2400" baseline="-25000">
                <a:latin typeface="Arial" charset="0"/>
              </a:rPr>
              <a:t>2</a:t>
            </a:r>
            <a:r>
              <a:rPr lang="en-US" sz="2400">
                <a:latin typeface="Arial" charset="0"/>
              </a:rPr>
              <a:t>(Cr</a:t>
            </a:r>
            <a:r>
              <a:rPr lang="en-US" sz="2400" baseline="-25000">
                <a:latin typeface="Arial" charset="0"/>
              </a:rPr>
              <a:t>2</a:t>
            </a:r>
            <a:r>
              <a:rPr lang="en-US" sz="2400">
                <a:latin typeface="Arial" charset="0"/>
              </a:rPr>
              <a:t>O</a:t>
            </a:r>
            <a:r>
              <a:rPr lang="en-US" sz="2400" baseline="-25000">
                <a:latin typeface="Arial" charset="0"/>
              </a:rPr>
              <a:t>7</a:t>
            </a:r>
            <a:r>
              <a:rPr lang="en-US" sz="2400">
                <a:latin typeface="Arial" charset="0"/>
              </a:rPr>
              <a:t>)</a:t>
            </a:r>
            <a:r>
              <a:rPr lang="en-US" sz="2400" baseline="-25000">
                <a:latin typeface="Arial" charset="0"/>
              </a:rPr>
              <a:t>3</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(OH)</a:t>
            </a:r>
            <a:r>
              <a:rPr lang="en-US" sz="2400" baseline="-25000">
                <a:latin typeface="Arial" charset="0"/>
              </a:rPr>
              <a:t>2</a:t>
            </a:r>
          </a:p>
          <a:p>
            <a:endParaRPr lang="en-US" sz="1000">
              <a:latin typeface="Arial" charset="0"/>
            </a:endParaRPr>
          </a:p>
          <a:p>
            <a:r>
              <a:rPr lang="en-US" sz="2400">
                <a:latin typeface="Arial" charset="0"/>
              </a:rPr>
              <a:t> (CrO</a:t>
            </a:r>
            <a:r>
              <a:rPr lang="en-US" sz="2400" baseline="-25000">
                <a:latin typeface="Arial" charset="0"/>
              </a:rPr>
              <a:t>4</a:t>
            </a:r>
            <a:r>
              <a:rPr lang="en-US" sz="2400">
                <a:latin typeface="Arial" charset="0"/>
              </a:rPr>
              <a:t>)</a:t>
            </a:r>
            <a:r>
              <a:rPr lang="en-US" baseline="-25000">
                <a:latin typeface="Arial" charset="0"/>
              </a:rPr>
              <a:t>2</a:t>
            </a:r>
          </a:p>
          <a:p>
            <a:endParaRPr lang="en-US" sz="1000">
              <a:latin typeface="Arial" charset="0"/>
            </a:endParaRPr>
          </a:p>
          <a:p>
            <a:r>
              <a:rPr lang="en-US" sz="2400">
                <a:latin typeface="Arial" charset="0"/>
              </a:rPr>
              <a:t> </a:t>
            </a:r>
            <a:r>
              <a:rPr lang="en-US" sz="900">
                <a:latin typeface="Arial" charset="0"/>
              </a:rPr>
              <a:t> </a:t>
            </a:r>
            <a:r>
              <a:rPr lang="en-US" sz="2400">
                <a:latin typeface="Arial" charset="0"/>
              </a:rPr>
              <a:t>(CH</a:t>
            </a:r>
            <a:r>
              <a:rPr lang="en-US" sz="2400" baseline="-25000">
                <a:latin typeface="Arial" charset="0"/>
              </a:rPr>
              <a:t>3</a:t>
            </a:r>
            <a:r>
              <a:rPr lang="en-US" sz="2400">
                <a:latin typeface="Arial" charset="0"/>
              </a:rPr>
              <a:t>COO)</a:t>
            </a:r>
            <a:r>
              <a:rPr lang="en-US" sz="2400" baseline="-25000">
                <a:latin typeface="Arial" charset="0"/>
              </a:rPr>
              <a:t>2</a:t>
            </a:r>
          </a:p>
          <a:p>
            <a:endParaRPr lang="en-US" sz="1000">
              <a:latin typeface="Arial" charset="0"/>
            </a:endParaRPr>
          </a:p>
          <a:p>
            <a:r>
              <a:rPr lang="en-US" sz="2400">
                <a:latin typeface="Arial" charset="0"/>
              </a:rPr>
              <a:t>  (BrO</a:t>
            </a:r>
            <a:r>
              <a:rPr lang="en-US" sz="2400" baseline="-25000">
                <a:latin typeface="Arial" charset="0"/>
              </a:rPr>
              <a:t>3</a:t>
            </a:r>
            <a:r>
              <a:rPr lang="en-US" sz="2400">
                <a:latin typeface="Arial" charset="0"/>
              </a:rPr>
              <a:t>)</a:t>
            </a:r>
            <a:r>
              <a:rPr lang="en-US" sz="2400" baseline="-25000">
                <a:latin typeface="Arial" charset="0"/>
              </a:rPr>
              <a:t>2</a:t>
            </a:r>
          </a:p>
          <a:p>
            <a:endParaRPr lang="en-US" sz="1000">
              <a:latin typeface="Arial" charset="0"/>
            </a:endParaRPr>
          </a:p>
          <a:p>
            <a:r>
              <a:rPr lang="en-US" sz="2400" baseline="-25000">
                <a:latin typeface="Arial" charset="0"/>
              </a:rPr>
              <a:t>  3</a:t>
            </a:r>
            <a:r>
              <a:rPr lang="en-US" sz="2400">
                <a:latin typeface="Arial" charset="0"/>
              </a:rPr>
              <a:t>SO</a:t>
            </a:r>
            <a:r>
              <a:rPr lang="en-US" sz="2400" baseline="-25000">
                <a:latin typeface="Arial" charset="0"/>
              </a:rPr>
              <a:t>4</a:t>
            </a:r>
          </a:p>
          <a:p>
            <a:endParaRPr lang="en-US" sz="1000">
              <a:latin typeface="Arial" charset="0"/>
            </a:endParaRPr>
          </a:p>
          <a:p>
            <a:r>
              <a:rPr lang="en-US" sz="2400">
                <a:latin typeface="Arial" charset="0"/>
              </a:rPr>
              <a:t>CN</a:t>
            </a:r>
          </a:p>
          <a:p>
            <a:endParaRPr lang="en-US" sz="1000">
              <a:latin typeface="Arial" charset="0"/>
            </a:endParaRPr>
          </a:p>
          <a:p>
            <a:r>
              <a:rPr lang="en-US" sz="2400">
                <a:latin typeface="Arial" charset="0"/>
              </a:rPr>
              <a:t>  </a:t>
            </a:r>
            <a:r>
              <a:rPr lang="en-US" sz="800">
                <a:latin typeface="Arial" charset="0"/>
              </a:rPr>
              <a:t> </a:t>
            </a:r>
            <a:r>
              <a:rPr lang="en-US" sz="2400">
                <a:latin typeface="Arial" charset="0"/>
              </a:rPr>
              <a:t>(NO</a:t>
            </a:r>
            <a:r>
              <a:rPr lang="en-US" sz="2400" baseline="-25000">
                <a:latin typeface="Arial" charset="0"/>
              </a:rPr>
              <a:t>2</a:t>
            </a:r>
            <a:r>
              <a:rPr lang="en-US" sz="2400">
                <a:latin typeface="Arial" charset="0"/>
              </a:rPr>
              <a:t>)</a:t>
            </a:r>
            <a:r>
              <a:rPr lang="en-US" sz="2400" baseline="-25000">
                <a:latin typeface="Arial" charset="0"/>
              </a:rPr>
              <a:t>2</a:t>
            </a:r>
          </a:p>
          <a:p>
            <a:endParaRPr lang="en-US" sz="1000">
              <a:latin typeface="Arial" charset="0"/>
            </a:endParaRPr>
          </a:p>
          <a:p>
            <a:r>
              <a:rPr lang="en-US" sz="2400">
                <a:latin typeface="Arial" charset="0"/>
              </a:rPr>
              <a:t>   (ClO</a:t>
            </a:r>
            <a:r>
              <a:rPr lang="en-US" sz="2400" baseline="-25000">
                <a:latin typeface="Arial" charset="0"/>
              </a:rPr>
              <a:t>3</a:t>
            </a:r>
            <a:r>
              <a:rPr lang="en-US" sz="2400">
                <a:latin typeface="Arial" charset="0"/>
              </a:rPr>
              <a:t>)</a:t>
            </a:r>
            <a:r>
              <a:rPr lang="en-US" sz="2400" baseline="-25000">
                <a:latin typeface="Arial" charset="0"/>
              </a:rPr>
              <a:t>4</a:t>
            </a:r>
          </a:p>
          <a:p>
            <a:endParaRPr lang="en-US" sz="1000">
              <a:latin typeface="Arial" charset="0"/>
            </a:endParaRPr>
          </a:p>
          <a:p>
            <a:r>
              <a:rPr lang="en-US" sz="2400" baseline="-25000">
                <a:latin typeface="Arial" charset="0"/>
              </a:rPr>
              <a:t>   </a:t>
            </a:r>
            <a:r>
              <a:rPr lang="en-US" sz="800" baseline="-25000">
                <a:latin typeface="Arial" charset="0"/>
              </a:rPr>
              <a:t> </a:t>
            </a:r>
            <a:r>
              <a:rPr lang="en-US" sz="2400">
                <a:latin typeface="Arial" charset="0"/>
              </a:rPr>
              <a:t>PO</a:t>
            </a:r>
            <a:r>
              <a:rPr lang="en-US" sz="2400" baseline="-25000">
                <a:latin typeface="Arial" charset="0"/>
              </a:rPr>
              <a:t>4</a:t>
            </a:r>
          </a:p>
          <a:p>
            <a:endParaRPr lang="en-US" sz="1000">
              <a:latin typeface="Arial" charset="0"/>
            </a:endParaRPr>
          </a:p>
          <a:p>
            <a:r>
              <a:rPr lang="en-US" sz="2400" baseline="-25000">
                <a:latin typeface="Arial" charset="0"/>
              </a:rPr>
              <a:t>    </a:t>
            </a:r>
            <a:r>
              <a:rPr lang="en-US" sz="2400">
                <a:latin typeface="Arial" charset="0"/>
              </a:rPr>
              <a:t>NO</a:t>
            </a:r>
            <a:r>
              <a:rPr lang="en-US" sz="2400" baseline="-25000">
                <a:latin typeface="Arial" charset="0"/>
              </a:rPr>
              <a:t>3</a:t>
            </a:r>
          </a:p>
        </p:txBody>
      </p:sp>
      <p:sp>
        <p:nvSpPr>
          <p:cNvPr id="400390" name="Text Box 6"/>
          <p:cNvSpPr txBox="1">
            <a:spLocks noChangeArrowheads="1"/>
          </p:cNvSpPr>
          <p:nvPr/>
        </p:nvSpPr>
        <p:spPr bwMode="auto">
          <a:xfrm>
            <a:off x="592138" y="703263"/>
            <a:ext cx="608012" cy="5632450"/>
          </a:xfrm>
          <a:prstGeom prst="rect">
            <a:avLst/>
          </a:prstGeom>
          <a:noFill/>
          <a:ln w="9525">
            <a:noFill/>
            <a:miter lim="800000"/>
            <a:headEnd/>
            <a:tailEnd/>
          </a:ln>
        </p:spPr>
        <p:txBody>
          <a:bodyPr wrap="none">
            <a:spAutoFit/>
          </a:bodyPr>
          <a:lstStyle/>
          <a:p>
            <a:r>
              <a:rPr lang="en-US" sz="2400">
                <a:latin typeface="Arial" charset="0"/>
              </a:rPr>
              <a:t>Ir</a:t>
            </a:r>
          </a:p>
          <a:p>
            <a:endParaRPr lang="en-US" sz="1000">
              <a:latin typeface="Arial" charset="0"/>
            </a:endParaRPr>
          </a:p>
          <a:p>
            <a:r>
              <a:rPr lang="en-US" sz="2400">
                <a:latin typeface="Arial" charset="0"/>
              </a:rPr>
              <a:t>Ca</a:t>
            </a:r>
          </a:p>
          <a:p>
            <a:endParaRPr lang="en-US" sz="1000">
              <a:latin typeface="Arial" charset="0"/>
            </a:endParaRPr>
          </a:p>
          <a:p>
            <a:r>
              <a:rPr lang="en-US" sz="2400">
                <a:latin typeface="Arial" charset="0"/>
              </a:rPr>
              <a:t>Ti</a:t>
            </a:r>
          </a:p>
          <a:p>
            <a:endParaRPr lang="en-US" sz="1000">
              <a:latin typeface="Arial" charset="0"/>
            </a:endParaRPr>
          </a:p>
          <a:p>
            <a:r>
              <a:rPr lang="en-US" sz="2400">
                <a:latin typeface="Arial" charset="0"/>
              </a:rPr>
              <a:t>Pt</a:t>
            </a:r>
          </a:p>
          <a:p>
            <a:endParaRPr lang="en-US" sz="1000">
              <a:latin typeface="Arial" charset="0"/>
            </a:endParaRPr>
          </a:p>
          <a:p>
            <a:r>
              <a:rPr lang="en-US" sz="2400">
                <a:latin typeface="Arial" charset="0"/>
              </a:rPr>
              <a:t>Ba</a:t>
            </a:r>
          </a:p>
          <a:p>
            <a:endParaRPr lang="en-US" sz="1000">
              <a:latin typeface="Arial" charset="0"/>
            </a:endParaRPr>
          </a:p>
          <a:p>
            <a:r>
              <a:rPr lang="en-US" sz="2400">
                <a:latin typeface="Arial" charset="0"/>
              </a:rPr>
              <a:t>Sr</a:t>
            </a:r>
          </a:p>
          <a:p>
            <a:endParaRPr lang="en-US" sz="1000">
              <a:latin typeface="Arial" charset="0"/>
            </a:endParaRPr>
          </a:p>
          <a:p>
            <a:r>
              <a:rPr lang="en-US" sz="2400">
                <a:latin typeface="Arial" charset="0"/>
              </a:rPr>
              <a:t>K</a:t>
            </a:r>
          </a:p>
          <a:p>
            <a:endParaRPr lang="en-US" sz="1000">
              <a:latin typeface="Arial" charset="0"/>
            </a:endParaRPr>
          </a:p>
          <a:p>
            <a:r>
              <a:rPr lang="en-US" sz="2400">
                <a:latin typeface="Arial" charset="0"/>
              </a:rPr>
              <a:t>Zn</a:t>
            </a:r>
          </a:p>
          <a:p>
            <a:endParaRPr lang="en-US" sz="1000">
              <a:latin typeface="Arial" charset="0"/>
            </a:endParaRPr>
          </a:p>
          <a:p>
            <a:r>
              <a:rPr lang="en-US" sz="2400">
                <a:latin typeface="Arial" charset="0"/>
              </a:rPr>
              <a:t>Mn</a:t>
            </a:r>
          </a:p>
          <a:p>
            <a:endParaRPr lang="en-US" sz="1000">
              <a:latin typeface="Arial" charset="0"/>
            </a:endParaRPr>
          </a:p>
          <a:p>
            <a:r>
              <a:rPr lang="en-US" sz="2400">
                <a:latin typeface="Arial" charset="0"/>
              </a:rPr>
              <a:t>Au</a:t>
            </a:r>
          </a:p>
          <a:p>
            <a:endParaRPr lang="en-US" sz="1000">
              <a:latin typeface="Arial" charset="0"/>
            </a:endParaRPr>
          </a:p>
          <a:p>
            <a:r>
              <a:rPr lang="en-US" sz="2400">
                <a:latin typeface="Arial" charset="0"/>
              </a:rPr>
              <a:t>Na</a:t>
            </a:r>
          </a:p>
        </p:txBody>
      </p:sp>
      <p:sp>
        <p:nvSpPr>
          <p:cNvPr id="400392" name="Text Box 8"/>
          <p:cNvSpPr txBox="1">
            <a:spLocks noChangeArrowheads="1"/>
          </p:cNvSpPr>
          <p:nvPr/>
        </p:nvSpPr>
        <p:spPr bwMode="auto">
          <a:xfrm>
            <a:off x="7669213" y="703263"/>
            <a:ext cx="1855787" cy="5632450"/>
          </a:xfrm>
          <a:prstGeom prst="rect">
            <a:avLst/>
          </a:prstGeom>
          <a:noFill/>
          <a:ln w="9525">
            <a:noFill/>
            <a:miter lim="800000"/>
            <a:headEnd/>
            <a:tailEnd/>
          </a:ln>
        </p:spPr>
        <p:txBody>
          <a:bodyPr wrap="none">
            <a:spAutoFit/>
          </a:bodyPr>
          <a:lstStyle/>
          <a:p>
            <a:r>
              <a:rPr lang="en-US" sz="2400">
                <a:latin typeface="Arial" charset="0"/>
              </a:rPr>
              <a:t>Ir</a:t>
            </a:r>
            <a:r>
              <a:rPr lang="en-US" sz="2400" baseline="30000">
                <a:latin typeface="Arial" charset="0"/>
              </a:rPr>
              <a:t>2+,3+,4+,6+</a:t>
            </a:r>
          </a:p>
          <a:p>
            <a:endParaRPr lang="en-US" sz="1000">
              <a:latin typeface="Arial" charset="0"/>
            </a:endParaRPr>
          </a:p>
          <a:p>
            <a:r>
              <a:rPr lang="en-US" sz="2400">
                <a:latin typeface="Arial" charset="0"/>
              </a:rPr>
              <a:t>Ca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Ti</a:t>
            </a:r>
            <a:r>
              <a:rPr lang="en-US" sz="2400" baseline="30000">
                <a:latin typeface="Arial" charset="0"/>
              </a:rPr>
              <a:t>3+,4+</a:t>
            </a:r>
          </a:p>
          <a:p>
            <a:endParaRPr lang="en-US" sz="1000">
              <a:latin typeface="Arial" charset="0"/>
            </a:endParaRPr>
          </a:p>
          <a:p>
            <a:r>
              <a:rPr lang="en-US" sz="2400">
                <a:latin typeface="Arial" charset="0"/>
              </a:rPr>
              <a:t>Pt</a:t>
            </a:r>
            <a:r>
              <a:rPr lang="en-US" sz="2400" baseline="30000">
                <a:latin typeface="Arial" charset="0"/>
              </a:rPr>
              <a:t>2+,4+</a:t>
            </a:r>
          </a:p>
          <a:p>
            <a:endParaRPr lang="en-US" sz="1000">
              <a:latin typeface="Arial" charset="0"/>
            </a:endParaRPr>
          </a:p>
          <a:p>
            <a:r>
              <a:rPr lang="en-US" sz="2400">
                <a:latin typeface="Arial" charset="0"/>
              </a:rPr>
              <a:t>Ba</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Sr</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K</a:t>
            </a:r>
            <a:r>
              <a:rPr lang="en-US" sz="2400" baseline="30000">
                <a:latin typeface="Arial" charset="0"/>
              </a:rPr>
              <a:t>1+</a:t>
            </a:r>
            <a:r>
              <a:rPr lang="en-US" sz="2400">
                <a:latin typeface="Arial" charset="0"/>
              </a:rPr>
              <a:t>	 </a:t>
            </a:r>
          </a:p>
          <a:p>
            <a:endParaRPr lang="en-US" sz="1000">
              <a:latin typeface="Arial" charset="0"/>
            </a:endParaRPr>
          </a:p>
          <a:p>
            <a:r>
              <a:rPr lang="en-US" sz="2400">
                <a:latin typeface="Arial" charset="0"/>
              </a:rPr>
              <a:t>Zn</a:t>
            </a:r>
            <a:r>
              <a:rPr lang="en-US" sz="2400" baseline="30000">
                <a:latin typeface="Arial" charset="0"/>
              </a:rPr>
              <a:t>2+</a:t>
            </a:r>
            <a:r>
              <a:rPr lang="en-US" sz="2400">
                <a:latin typeface="Arial" charset="0"/>
              </a:rPr>
              <a:t>	 </a:t>
            </a:r>
          </a:p>
          <a:p>
            <a:endParaRPr lang="en-US" sz="1000">
              <a:latin typeface="Arial" charset="0"/>
            </a:endParaRPr>
          </a:p>
          <a:p>
            <a:r>
              <a:rPr lang="en-US" sz="2400">
                <a:latin typeface="Arial" charset="0"/>
              </a:rPr>
              <a:t>Mn</a:t>
            </a:r>
            <a:r>
              <a:rPr lang="en-US" sz="2400" baseline="30000">
                <a:latin typeface="Arial" charset="0"/>
              </a:rPr>
              <a:t>2,3,4,6,7+</a:t>
            </a:r>
            <a:r>
              <a:rPr lang="en-US" sz="2400">
                <a:latin typeface="Arial" charset="0"/>
              </a:rPr>
              <a:t>    </a:t>
            </a:r>
          </a:p>
          <a:p>
            <a:endParaRPr lang="en-US" sz="1000">
              <a:latin typeface="Arial" charset="0"/>
            </a:endParaRPr>
          </a:p>
          <a:p>
            <a:r>
              <a:rPr lang="en-US" sz="2400">
                <a:latin typeface="Arial" charset="0"/>
              </a:rPr>
              <a:t>Au</a:t>
            </a:r>
            <a:r>
              <a:rPr lang="en-US" sz="2400" baseline="30000">
                <a:latin typeface="Arial" charset="0"/>
              </a:rPr>
              <a:t>1+,3+</a:t>
            </a:r>
            <a:r>
              <a:rPr lang="en-US" sz="2400">
                <a:latin typeface="Arial" charset="0"/>
              </a:rPr>
              <a:t>     </a:t>
            </a:r>
          </a:p>
          <a:p>
            <a:endParaRPr lang="en-US" sz="1000">
              <a:latin typeface="Arial" charset="0"/>
            </a:endParaRPr>
          </a:p>
          <a:p>
            <a:r>
              <a:rPr lang="en-US" sz="2400">
                <a:latin typeface="Arial" charset="0"/>
              </a:rPr>
              <a:t>Na</a:t>
            </a:r>
            <a:r>
              <a:rPr lang="en-US" sz="2400" baseline="30000">
                <a:latin typeface="Arial" charset="0"/>
              </a:rPr>
              <a:t>1+</a:t>
            </a:r>
            <a:r>
              <a:rPr lang="en-US" sz="2400">
                <a:latin typeface="Arial" charset="0"/>
              </a:rPr>
              <a:t>	 </a:t>
            </a:r>
          </a:p>
        </p:txBody>
      </p:sp>
      <p:sp>
        <p:nvSpPr>
          <p:cNvPr id="400393" name="Rectangle 9"/>
          <p:cNvSpPr>
            <a:spLocks noChangeArrowheads="1"/>
          </p:cNvSpPr>
          <p:nvPr/>
        </p:nvSpPr>
        <p:spPr bwMode="auto">
          <a:xfrm>
            <a:off x="6194425" y="701675"/>
            <a:ext cx="1616075" cy="5632450"/>
          </a:xfrm>
          <a:prstGeom prst="rect">
            <a:avLst/>
          </a:prstGeom>
          <a:noFill/>
          <a:ln w="9525">
            <a:noFill/>
            <a:miter lim="800000"/>
            <a:headEnd/>
            <a:tailEnd/>
          </a:ln>
        </p:spPr>
        <p:txBody>
          <a:bodyPr>
            <a:spAutoFit/>
          </a:bodyPr>
          <a:lstStyle/>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fixed</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variable</a:t>
            </a:r>
          </a:p>
          <a:p>
            <a:pPr algn="ctr"/>
            <a:endParaRPr lang="en-US" sz="1000">
              <a:latin typeface="Arial" charset="0"/>
            </a:endParaRPr>
          </a:p>
          <a:p>
            <a:pPr algn="ctr"/>
            <a:r>
              <a:rPr lang="en-US" sz="2400">
                <a:latin typeface="Arial" charset="0"/>
              </a:rPr>
              <a:t>fixed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iterate type="wd">
                                    <p:tmPct val="10000"/>
                                  </p:iterate>
                                  <p:childTnLst>
                                    <p:set>
                                      <p:cBhvr>
                                        <p:cTn id="6" dur="1" fill="hold">
                                          <p:stCondLst>
                                            <p:cond delay="0"/>
                                          </p:stCondLst>
                                        </p:cTn>
                                        <p:tgtEl>
                                          <p:spTgt spid="400390"/>
                                        </p:tgtEl>
                                        <p:attrNameLst>
                                          <p:attrName>style.visibility</p:attrName>
                                        </p:attrNameLst>
                                      </p:cBhvr>
                                      <p:to>
                                        <p:strVal val="visible"/>
                                      </p:to>
                                    </p:set>
                                    <p:anim calcmode="lin" valueType="num">
                                      <p:cBhvr>
                                        <p:cTn id="7" dur="1000" fill="hold"/>
                                        <p:tgtEl>
                                          <p:spTgt spid="400390"/>
                                        </p:tgtEl>
                                        <p:attrNameLst>
                                          <p:attrName>ppt_x</p:attrName>
                                        </p:attrNameLst>
                                      </p:cBhvr>
                                      <p:tavLst>
                                        <p:tav tm="0">
                                          <p:val>
                                            <p:strVal val="#ppt_x-.2"/>
                                          </p:val>
                                        </p:tav>
                                        <p:tav tm="100000">
                                          <p:val>
                                            <p:strVal val="#ppt_x"/>
                                          </p:val>
                                        </p:tav>
                                      </p:tavLst>
                                    </p:anim>
                                    <p:anim calcmode="lin" valueType="num">
                                      <p:cBhvr>
                                        <p:cTn id="8" dur="1000" fill="hold"/>
                                        <p:tgtEl>
                                          <p:spTgt spid="4003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0390"/>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00393">
                                            <p:txEl>
                                              <p:pRg st="0" end="0"/>
                                            </p:txEl>
                                          </p:spTgt>
                                        </p:tgtEl>
                                        <p:attrNameLst>
                                          <p:attrName>style.visibility</p:attrName>
                                        </p:attrNameLst>
                                      </p:cBhvr>
                                      <p:to>
                                        <p:strVal val="visible"/>
                                      </p:to>
                                    </p:set>
                                    <p:anim calcmode="lin" valueType="num">
                                      <p:cBhvr>
                                        <p:cTn id="14" dur="500" fill="hold"/>
                                        <p:tgtEl>
                                          <p:spTgt spid="40039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0039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0039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003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400393">
                                            <p:txEl>
                                              <p:pRg st="2" end="2"/>
                                            </p:txEl>
                                          </p:spTgt>
                                        </p:tgtEl>
                                        <p:attrNameLst>
                                          <p:attrName>style.visibility</p:attrName>
                                        </p:attrNameLst>
                                      </p:cBhvr>
                                      <p:to>
                                        <p:strVal val="visible"/>
                                      </p:to>
                                    </p:set>
                                    <p:anim calcmode="lin" valueType="num">
                                      <p:cBhvr>
                                        <p:cTn id="22" dur="500" fill="hold"/>
                                        <p:tgtEl>
                                          <p:spTgt spid="40039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0039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0039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003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nodeType="clickEffect">
                                  <p:stCondLst>
                                    <p:cond delay="0"/>
                                  </p:stCondLst>
                                  <p:childTnLst>
                                    <p:set>
                                      <p:cBhvr>
                                        <p:cTn id="29" dur="1" fill="hold">
                                          <p:stCondLst>
                                            <p:cond delay="0"/>
                                          </p:stCondLst>
                                        </p:cTn>
                                        <p:tgtEl>
                                          <p:spTgt spid="400393">
                                            <p:txEl>
                                              <p:pRg st="4" end="4"/>
                                            </p:txEl>
                                          </p:spTgt>
                                        </p:tgtEl>
                                        <p:attrNameLst>
                                          <p:attrName>style.visibility</p:attrName>
                                        </p:attrNameLst>
                                      </p:cBhvr>
                                      <p:to>
                                        <p:strVal val="visible"/>
                                      </p:to>
                                    </p:set>
                                    <p:anim calcmode="lin" valueType="num">
                                      <p:cBhvr>
                                        <p:cTn id="30" dur="500" fill="hold"/>
                                        <p:tgtEl>
                                          <p:spTgt spid="40039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40039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40039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40039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nodeType="clickEffect">
                                  <p:stCondLst>
                                    <p:cond delay="0"/>
                                  </p:stCondLst>
                                  <p:childTnLst>
                                    <p:set>
                                      <p:cBhvr>
                                        <p:cTn id="37" dur="1" fill="hold">
                                          <p:stCondLst>
                                            <p:cond delay="0"/>
                                          </p:stCondLst>
                                        </p:cTn>
                                        <p:tgtEl>
                                          <p:spTgt spid="400393">
                                            <p:txEl>
                                              <p:pRg st="6" end="6"/>
                                            </p:txEl>
                                          </p:spTgt>
                                        </p:tgtEl>
                                        <p:attrNameLst>
                                          <p:attrName>style.visibility</p:attrName>
                                        </p:attrNameLst>
                                      </p:cBhvr>
                                      <p:to>
                                        <p:strVal val="visible"/>
                                      </p:to>
                                    </p:set>
                                    <p:anim calcmode="lin" valueType="num">
                                      <p:cBhvr>
                                        <p:cTn id="38" dur="500" fill="hold"/>
                                        <p:tgtEl>
                                          <p:spTgt spid="40039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40039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40039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40039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400393">
                                            <p:txEl>
                                              <p:pRg st="8" end="8"/>
                                            </p:txEl>
                                          </p:spTgt>
                                        </p:tgtEl>
                                        <p:attrNameLst>
                                          <p:attrName>style.visibility</p:attrName>
                                        </p:attrNameLst>
                                      </p:cBhvr>
                                      <p:to>
                                        <p:strVal val="visible"/>
                                      </p:to>
                                    </p:set>
                                    <p:anim calcmode="lin" valueType="num">
                                      <p:cBhvr>
                                        <p:cTn id="46" dur="500" fill="hold"/>
                                        <p:tgtEl>
                                          <p:spTgt spid="40039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40039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40039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40039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nodeType="clickEffect">
                                  <p:stCondLst>
                                    <p:cond delay="0"/>
                                  </p:stCondLst>
                                  <p:childTnLst>
                                    <p:set>
                                      <p:cBhvr>
                                        <p:cTn id="53" dur="1" fill="hold">
                                          <p:stCondLst>
                                            <p:cond delay="0"/>
                                          </p:stCondLst>
                                        </p:cTn>
                                        <p:tgtEl>
                                          <p:spTgt spid="400393">
                                            <p:txEl>
                                              <p:pRg st="10" end="10"/>
                                            </p:txEl>
                                          </p:spTgt>
                                        </p:tgtEl>
                                        <p:attrNameLst>
                                          <p:attrName>style.visibility</p:attrName>
                                        </p:attrNameLst>
                                      </p:cBhvr>
                                      <p:to>
                                        <p:strVal val="visible"/>
                                      </p:to>
                                    </p:set>
                                    <p:anim calcmode="lin" valueType="num">
                                      <p:cBhvr>
                                        <p:cTn id="54" dur="500" fill="hold"/>
                                        <p:tgtEl>
                                          <p:spTgt spid="40039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40039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40039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40039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nodeType="clickEffect">
                                  <p:stCondLst>
                                    <p:cond delay="0"/>
                                  </p:stCondLst>
                                  <p:childTnLst>
                                    <p:set>
                                      <p:cBhvr>
                                        <p:cTn id="61" dur="1" fill="hold">
                                          <p:stCondLst>
                                            <p:cond delay="0"/>
                                          </p:stCondLst>
                                        </p:cTn>
                                        <p:tgtEl>
                                          <p:spTgt spid="400393">
                                            <p:txEl>
                                              <p:pRg st="12" end="12"/>
                                            </p:txEl>
                                          </p:spTgt>
                                        </p:tgtEl>
                                        <p:attrNameLst>
                                          <p:attrName>style.visibility</p:attrName>
                                        </p:attrNameLst>
                                      </p:cBhvr>
                                      <p:to>
                                        <p:strVal val="visible"/>
                                      </p:to>
                                    </p:set>
                                    <p:anim calcmode="lin" valueType="num">
                                      <p:cBhvr>
                                        <p:cTn id="62" dur="500" fill="hold"/>
                                        <p:tgtEl>
                                          <p:spTgt spid="400393">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400393">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400393">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40039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nodeType="clickEffect">
                                  <p:stCondLst>
                                    <p:cond delay="0"/>
                                  </p:stCondLst>
                                  <p:childTnLst>
                                    <p:set>
                                      <p:cBhvr>
                                        <p:cTn id="69" dur="1" fill="hold">
                                          <p:stCondLst>
                                            <p:cond delay="0"/>
                                          </p:stCondLst>
                                        </p:cTn>
                                        <p:tgtEl>
                                          <p:spTgt spid="400393">
                                            <p:txEl>
                                              <p:pRg st="14" end="14"/>
                                            </p:txEl>
                                          </p:spTgt>
                                        </p:tgtEl>
                                        <p:attrNameLst>
                                          <p:attrName>style.visibility</p:attrName>
                                        </p:attrNameLst>
                                      </p:cBhvr>
                                      <p:to>
                                        <p:strVal val="visible"/>
                                      </p:to>
                                    </p:set>
                                    <p:anim calcmode="lin" valueType="num">
                                      <p:cBhvr>
                                        <p:cTn id="70" dur="500" fill="hold"/>
                                        <p:tgtEl>
                                          <p:spTgt spid="400393">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400393">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400393">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40039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nodeType="clickEffect">
                                  <p:stCondLst>
                                    <p:cond delay="0"/>
                                  </p:stCondLst>
                                  <p:childTnLst>
                                    <p:set>
                                      <p:cBhvr>
                                        <p:cTn id="77" dur="1" fill="hold">
                                          <p:stCondLst>
                                            <p:cond delay="0"/>
                                          </p:stCondLst>
                                        </p:cTn>
                                        <p:tgtEl>
                                          <p:spTgt spid="400393">
                                            <p:txEl>
                                              <p:pRg st="16" end="16"/>
                                            </p:txEl>
                                          </p:spTgt>
                                        </p:tgtEl>
                                        <p:attrNameLst>
                                          <p:attrName>style.visibility</p:attrName>
                                        </p:attrNameLst>
                                      </p:cBhvr>
                                      <p:to>
                                        <p:strVal val="visible"/>
                                      </p:to>
                                    </p:set>
                                    <p:anim calcmode="lin" valueType="num">
                                      <p:cBhvr>
                                        <p:cTn id="78" dur="500" fill="hold"/>
                                        <p:tgtEl>
                                          <p:spTgt spid="400393">
                                            <p:txEl>
                                              <p:pRg st="16" end="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400393">
                                            <p:txEl>
                                              <p:pRg st="16" end="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400393">
                                            <p:txEl>
                                              <p:pRg st="16" end="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40039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9" presetClass="entr" presetSubtype="0" accel="100000" fill="hold" nodeType="clickEffect">
                                  <p:stCondLst>
                                    <p:cond delay="0"/>
                                  </p:stCondLst>
                                  <p:childTnLst>
                                    <p:set>
                                      <p:cBhvr>
                                        <p:cTn id="85" dur="1" fill="hold">
                                          <p:stCondLst>
                                            <p:cond delay="0"/>
                                          </p:stCondLst>
                                        </p:cTn>
                                        <p:tgtEl>
                                          <p:spTgt spid="400393">
                                            <p:txEl>
                                              <p:pRg st="18" end="18"/>
                                            </p:txEl>
                                          </p:spTgt>
                                        </p:tgtEl>
                                        <p:attrNameLst>
                                          <p:attrName>style.visibility</p:attrName>
                                        </p:attrNameLst>
                                      </p:cBhvr>
                                      <p:to>
                                        <p:strVal val="visible"/>
                                      </p:to>
                                    </p:set>
                                    <p:anim calcmode="lin" valueType="num">
                                      <p:cBhvr>
                                        <p:cTn id="86" dur="500" fill="hold"/>
                                        <p:tgtEl>
                                          <p:spTgt spid="400393">
                                            <p:txEl>
                                              <p:pRg st="18" end="1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400393">
                                            <p:txEl>
                                              <p:pRg st="18" end="1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400393">
                                            <p:txEl>
                                              <p:pRg st="18" end="1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40039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9" presetClass="entr" presetSubtype="0" accel="100000" fill="hold" nodeType="clickEffect">
                                  <p:stCondLst>
                                    <p:cond delay="0"/>
                                  </p:stCondLst>
                                  <p:childTnLst>
                                    <p:set>
                                      <p:cBhvr>
                                        <p:cTn id="93" dur="1" fill="hold">
                                          <p:stCondLst>
                                            <p:cond delay="0"/>
                                          </p:stCondLst>
                                        </p:cTn>
                                        <p:tgtEl>
                                          <p:spTgt spid="400393">
                                            <p:txEl>
                                              <p:pRg st="20" end="20"/>
                                            </p:txEl>
                                          </p:spTgt>
                                        </p:tgtEl>
                                        <p:attrNameLst>
                                          <p:attrName>style.visibility</p:attrName>
                                        </p:attrNameLst>
                                      </p:cBhvr>
                                      <p:to>
                                        <p:strVal val="visible"/>
                                      </p:to>
                                    </p:set>
                                    <p:anim calcmode="lin" valueType="num">
                                      <p:cBhvr>
                                        <p:cTn id="94" dur="500" fill="hold"/>
                                        <p:tgtEl>
                                          <p:spTgt spid="400393">
                                            <p:txEl>
                                              <p:pRg st="20" end="2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400393">
                                            <p:txEl>
                                              <p:pRg st="20" end="2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400393">
                                            <p:txEl>
                                              <p:pRg st="20" end="20"/>
                                            </p:txEl>
                                          </p:spTgt>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400393">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400392">
                                            <p:txEl>
                                              <p:pRg st="0" end="0"/>
                                            </p:txEl>
                                          </p:spTgt>
                                        </p:tgtEl>
                                        <p:attrNameLst>
                                          <p:attrName>style.visibility</p:attrName>
                                        </p:attrNameLst>
                                      </p:cBhvr>
                                      <p:to>
                                        <p:strVal val="visible"/>
                                      </p:to>
                                    </p:set>
                                    <p:anim calcmode="lin" valueType="num">
                                      <p:cBhvr>
                                        <p:cTn id="102" dur="1000" fill="hold"/>
                                        <p:tgtEl>
                                          <p:spTgt spid="400392">
                                            <p:txEl>
                                              <p:pRg st="0" end="0"/>
                                            </p:txEl>
                                          </p:spTgt>
                                        </p:tgtEl>
                                        <p:attrNameLst>
                                          <p:attrName>ppt_x</p:attrName>
                                        </p:attrNameLst>
                                      </p:cBhvr>
                                      <p:tavLst>
                                        <p:tav tm="0">
                                          <p:val>
                                            <p:strVal val="#ppt_x-.2"/>
                                          </p:val>
                                        </p:tav>
                                        <p:tav tm="100000">
                                          <p:val>
                                            <p:strVal val="#ppt_x"/>
                                          </p:val>
                                        </p:tav>
                                      </p:tavLst>
                                    </p:anim>
                                    <p:anim calcmode="lin" valueType="num">
                                      <p:cBhvr>
                                        <p:cTn id="103" dur="1000" fill="hold"/>
                                        <p:tgtEl>
                                          <p:spTgt spid="40039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00392">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400392">
                                            <p:txEl>
                                              <p:pRg st="2" end="2"/>
                                            </p:txEl>
                                          </p:spTgt>
                                        </p:tgtEl>
                                        <p:attrNameLst>
                                          <p:attrName>style.visibility</p:attrName>
                                        </p:attrNameLst>
                                      </p:cBhvr>
                                      <p:to>
                                        <p:strVal val="visible"/>
                                      </p:to>
                                    </p:set>
                                    <p:anim calcmode="lin" valueType="num">
                                      <p:cBhvr>
                                        <p:cTn id="109" dur="1000" fill="hold"/>
                                        <p:tgtEl>
                                          <p:spTgt spid="400392">
                                            <p:txEl>
                                              <p:pRg st="2" end="2"/>
                                            </p:txEl>
                                          </p:spTgt>
                                        </p:tgtEl>
                                        <p:attrNameLst>
                                          <p:attrName>ppt_x</p:attrName>
                                        </p:attrNameLst>
                                      </p:cBhvr>
                                      <p:tavLst>
                                        <p:tav tm="0">
                                          <p:val>
                                            <p:strVal val="#ppt_x-.2"/>
                                          </p:val>
                                        </p:tav>
                                        <p:tav tm="100000">
                                          <p:val>
                                            <p:strVal val="#ppt_x"/>
                                          </p:val>
                                        </p:tav>
                                      </p:tavLst>
                                    </p:anim>
                                    <p:anim calcmode="lin" valueType="num">
                                      <p:cBhvr>
                                        <p:cTn id="110" dur="1000" fill="hold"/>
                                        <p:tgtEl>
                                          <p:spTgt spid="40039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400392">
                                            <p:txEl>
                                              <p:pRg st="2" end="2"/>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nodeType="clickEffect">
                                  <p:stCondLst>
                                    <p:cond delay="0"/>
                                  </p:stCondLst>
                                  <p:childTnLst>
                                    <p:set>
                                      <p:cBhvr>
                                        <p:cTn id="115" dur="1" fill="hold">
                                          <p:stCondLst>
                                            <p:cond delay="0"/>
                                          </p:stCondLst>
                                        </p:cTn>
                                        <p:tgtEl>
                                          <p:spTgt spid="400392">
                                            <p:txEl>
                                              <p:pRg st="4" end="4"/>
                                            </p:txEl>
                                          </p:spTgt>
                                        </p:tgtEl>
                                        <p:attrNameLst>
                                          <p:attrName>style.visibility</p:attrName>
                                        </p:attrNameLst>
                                      </p:cBhvr>
                                      <p:to>
                                        <p:strVal val="visible"/>
                                      </p:to>
                                    </p:set>
                                    <p:anim calcmode="lin" valueType="num">
                                      <p:cBhvr>
                                        <p:cTn id="116" dur="1000" fill="hold"/>
                                        <p:tgtEl>
                                          <p:spTgt spid="400392">
                                            <p:txEl>
                                              <p:pRg st="4" end="4"/>
                                            </p:txEl>
                                          </p:spTgt>
                                        </p:tgtEl>
                                        <p:attrNameLst>
                                          <p:attrName>ppt_x</p:attrName>
                                        </p:attrNameLst>
                                      </p:cBhvr>
                                      <p:tavLst>
                                        <p:tav tm="0">
                                          <p:val>
                                            <p:strVal val="#ppt_x-.2"/>
                                          </p:val>
                                        </p:tav>
                                        <p:tav tm="100000">
                                          <p:val>
                                            <p:strVal val="#ppt_x"/>
                                          </p:val>
                                        </p:tav>
                                      </p:tavLst>
                                    </p:anim>
                                    <p:anim calcmode="lin" valueType="num">
                                      <p:cBhvr>
                                        <p:cTn id="117" dur="1000" fill="hold"/>
                                        <p:tgtEl>
                                          <p:spTgt spid="40039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400392">
                                            <p:txEl>
                                              <p:pRg st="4" end="4"/>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400392">
                                            <p:txEl>
                                              <p:pRg st="6" end="6"/>
                                            </p:txEl>
                                          </p:spTgt>
                                        </p:tgtEl>
                                        <p:attrNameLst>
                                          <p:attrName>style.visibility</p:attrName>
                                        </p:attrNameLst>
                                      </p:cBhvr>
                                      <p:to>
                                        <p:strVal val="visible"/>
                                      </p:to>
                                    </p:set>
                                    <p:anim calcmode="lin" valueType="num">
                                      <p:cBhvr>
                                        <p:cTn id="123" dur="1000" fill="hold"/>
                                        <p:tgtEl>
                                          <p:spTgt spid="400392">
                                            <p:txEl>
                                              <p:pRg st="6" end="6"/>
                                            </p:txEl>
                                          </p:spTgt>
                                        </p:tgtEl>
                                        <p:attrNameLst>
                                          <p:attrName>ppt_x</p:attrName>
                                        </p:attrNameLst>
                                      </p:cBhvr>
                                      <p:tavLst>
                                        <p:tav tm="0">
                                          <p:val>
                                            <p:strVal val="#ppt_x-.2"/>
                                          </p:val>
                                        </p:tav>
                                        <p:tav tm="100000">
                                          <p:val>
                                            <p:strVal val="#ppt_x"/>
                                          </p:val>
                                        </p:tav>
                                      </p:tavLst>
                                    </p:anim>
                                    <p:anim calcmode="lin" valueType="num">
                                      <p:cBhvr>
                                        <p:cTn id="124" dur="1000" fill="hold"/>
                                        <p:tgtEl>
                                          <p:spTgt spid="40039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400392">
                                            <p:txEl>
                                              <p:pRg st="6" end="6"/>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400392">
                                            <p:txEl>
                                              <p:pRg st="8" end="8"/>
                                            </p:txEl>
                                          </p:spTgt>
                                        </p:tgtEl>
                                        <p:attrNameLst>
                                          <p:attrName>style.visibility</p:attrName>
                                        </p:attrNameLst>
                                      </p:cBhvr>
                                      <p:to>
                                        <p:strVal val="visible"/>
                                      </p:to>
                                    </p:set>
                                    <p:anim calcmode="lin" valueType="num">
                                      <p:cBhvr>
                                        <p:cTn id="130" dur="1000" fill="hold"/>
                                        <p:tgtEl>
                                          <p:spTgt spid="400392">
                                            <p:txEl>
                                              <p:pRg st="8" end="8"/>
                                            </p:txEl>
                                          </p:spTgt>
                                        </p:tgtEl>
                                        <p:attrNameLst>
                                          <p:attrName>ppt_x</p:attrName>
                                        </p:attrNameLst>
                                      </p:cBhvr>
                                      <p:tavLst>
                                        <p:tav tm="0">
                                          <p:val>
                                            <p:strVal val="#ppt_x-.2"/>
                                          </p:val>
                                        </p:tav>
                                        <p:tav tm="100000">
                                          <p:val>
                                            <p:strVal val="#ppt_x"/>
                                          </p:val>
                                        </p:tav>
                                      </p:tavLst>
                                    </p:anim>
                                    <p:anim calcmode="lin" valueType="num">
                                      <p:cBhvr>
                                        <p:cTn id="131" dur="1000" fill="hold"/>
                                        <p:tgtEl>
                                          <p:spTgt spid="40039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00392">
                                            <p:txEl>
                                              <p:pRg st="8" end="8"/>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400392">
                                            <p:txEl>
                                              <p:pRg st="10" end="10"/>
                                            </p:txEl>
                                          </p:spTgt>
                                        </p:tgtEl>
                                        <p:attrNameLst>
                                          <p:attrName>style.visibility</p:attrName>
                                        </p:attrNameLst>
                                      </p:cBhvr>
                                      <p:to>
                                        <p:strVal val="visible"/>
                                      </p:to>
                                    </p:set>
                                    <p:anim calcmode="lin" valueType="num">
                                      <p:cBhvr>
                                        <p:cTn id="137" dur="1000" fill="hold"/>
                                        <p:tgtEl>
                                          <p:spTgt spid="400392">
                                            <p:txEl>
                                              <p:pRg st="10" end="10"/>
                                            </p:txEl>
                                          </p:spTgt>
                                        </p:tgtEl>
                                        <p:attrNameLst>
                                          <p:attrName>ppt_x</p:attrName>
                                        </p:attrNameLst>
                                      </p:cBhvr>
                                      <p:tavLst>
                                        <p:tav tm="0">
                                          <p:val>
                                            <p:strVal val="#ppt_x-.2"/>
                                          </p:val>
                                        </p:tav>
                                        <p:tav tm="100000">
                                          <p:val>
                                            <p:strVal val="#ppt_x"/>
                                          </p:val>
                                        </p:tav>
                                      </p:tavLst>
                                    </p:anim>
                                    <p:anim calcmode="lin" valueType="num">
                                      <p:cBhvr>
                                        <p:cTn id="138" dur="1000" fill="hold"/>
                                        <p:tgtEl>
                                          <p:spTgt spid="40039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400392">
                                            <p:txEl>
                                              <p:pRg st="10" end="1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400392">
                                            <p:txEl>
                                              <p:pRg st="12" end="12"/>
                                            </p:txEl>
                                          </p:spTgt>
                                        </p:tgtEl>
                                        <p:attrNameLst>
                                          <p:attrName>style.visibility</p:attrName>
                                        </p:attrNameLst>
                                      </p:cBhvr>
                                      <p:to>
                                        <p:strVal val="visible"/>
                                      </p:to>
                                    </p:set>
                                    <p:anim calcmode="lin" valueType="num">
                                      <p:cBhvr>
                                        <p:cTn id="144" dur="1000" fill="hold"/>
                                        <p:tgtEl>
                                          <p:spTgt spid="400392">
                                            <p:txEl>
                                              <p:pRg st="12" end="12"/>
                                            </p:txEl>
                                          </p:spTgt>
                                        </p:tgtEl>
                                        <p:attrNameLst>
                                          <p:attrName>ppt_x</p:attrName>
                                        </p:attrNameLst>
                                      </p:cBhvr>
                                      <p:tavLst>
                                        <p:tav tm="0">
                                          <p:val>
                                            <p:strVal val="#ppt_x-.2"/>
                                          </p:val>
                                        </p:tav>
                                        <p:tav tm="100000">
                                          <p:val>
                                            <p:strVal val="#ppt_x"/>
                                          </p:val>
                                        </p:tav>
                                      </p:tavLst>
                                    </p:anim>
                                    <p:anim calcmode="lin" valueType="num">
                                      <p:cBhvr>
                                        <p:cTn id="145" dur="1000" fill="hold"/>
                                        <p:tgtEl>
                                          <p:spTgt spid="40039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400392">
                                            <p:txEl>
                                              <p:pRg st="12" end="1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9" presetClass="entr" presetSubtype="0" fill="hold" nodeType="clickEffect">
                                  <p:stCondLst>
                                    <p:cond delay="0"/>
                                  </p:stCondLst>
                                  <p:childTnLst>
                                    <p:set>
                                      <p:cBhvr>
                                        <p:cTn id="150" dur="1" fill="hold">
                                          <p:stCondLst>
                                            <p:cond delay="0"/>
                                          </p:stCondLst>
                                        </p:cTn>
                                        <p:tgtEl>
                                          <p:spTgt spid="400392">
                                            <p:txEl>
                                              <p:pRg st="14" end="14"/>
                                            </p:txEl>
                                          </p:spTgt>
                                        </p:tgtEl>
                                        <p:attrNameLst>
                                          <p:attrName>style.visibility</p:attrName>
                                        </p:attrNameLst>
                                      </p:cBhvr>
                                      <p:to>
                                        <p:strVal val="visible"/>
                                      </p:to>
                                    </p:set>
                                    <p:anim calcmode="lin" valueType="num">
                                      <p:cBhvr>
                                        <p:cTn id="151" dur="1000" fill="hold"/>
                                        <p:tgtEl>
                                          <p:spTgt spid="400392">
                                            <p:txEl>
                                              <p:pRg st="14" end="14"/>
                                            </p:txEl>
                                          </p:spTgt>
                                        </p:tgtEl>
                                        <p:attrNameLst>
                                          <p:attrName>ppt_x</p:attrName>
                                        </p:attrNameLst>
                                      </p:cBhvr>
                                      <p:tavLst>
                                        <p:tav tm="0">
                                          <p:val>
                                            <p:strVal val="#ppt_x-.2"/>
                                          </p:val>
                                        </p:tav>
                                        <p:tav tm="100000">
                                          <p:val>
                                            <p:strVal val="#ppt_x"/>
                                          </p:val>
                                        </p:tav>
                                      </p:tavLst>
                                    </p:anim>
                                    <p:anim calcmode="lin" valueType="num">
                                      <p:cBhvr>
                                        <p:cTn id="152" dur="1000" fill="hold"/>
                                        <p:tgtEl>
                                          <p:spTgt spid="40039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153" dur="1000"/>
                                        <p:tgtEl>
                                          <p:spTgt spid="400392">
                                            <p:txEl>
                                              <p:pRg st="14" end="14"/>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9" presetClass="entr" presetSubtype="0" fill="hold" nodeType="clickEffect">
                                  <p:stCondLst>
                                    <p:cond delay="0"/>
                                  </p:stCondLst>
                                  <p:childTnLst>
                                    <p:set>
                                      <p:cBhvr>
                                        <p:cTn id="157" dur="1" fill="hold">
                                          <p:stCondLst>
                                            <p:cond delay="0"/>
                                          </p:stCondLst>
                                        </p:cTn>
                                        <p:tgtEl>
                                          <p:spTgt spid="400392">
                                            <p:txEl>
                                              <p:pRg st="16" end="16"/>
                                            </p:txEl>
                                          </p:spTgt>
                                        </p:tgtEl>
                                        <p:attrNameLst>
                                          <p:attrName>style.visibility</p:attrName>
                                        </p:attrNameLst>
                                      </p:cBhvr>
                                      <p:to>
                                        <p:strVal val="visible"/>
                                      </p:to>
                                    </p:set>
                                    <p:anim calcmode="lin" valueType="num">
                                      <p:cBhvr>
                                        <p:cTn id="158" dur="1000" fill="hold"/>
                                        <p:tgtEl>
                                          <p:spTgt spid="400392">
                                            <p:txEl>
                                              <p:pRg st="16" end="16"/>
                                            </p:txEl>
                                          </p:spTgt>
                                        </p:tgtEl>
                                        <p:attrNameLst>
                                          <p:attrName>ppt_x</p:attrName>
                                        </p:attrNameLst>
                                      </p:cBhvr>
                                      <p:tavLst>
                                        <p:tav tm="0">
                                          <p:val>
                                            <p:strVal val="#ppt_x-.2"/>
                                          </p:val>
                                        </p:tav>
                                        <p:tav tm="100000">
                                          <p:val>
                                            <p:strVal val="#ppt_x"/>
                                          </p:val>
                                        </p:tav>
                                      </p:tavLst>
                                    </p:anim>
                                    <p:anim calcmode="lin" valueType="num">
                                      <p:cBhvr>
                                        <p:cTn id="159" dur="1000" fill="hold"/>
                                        <p:tgtEl>
                                          <p:spTgt spid="400392">
                                            <p:txEl>
                                              <p:pRg st="16" end="16"/>
                                            </p:txEl>
                                          </p:spTgt>
                                        </p:tgtEl>
                                        <p:attrNameLst>
                                          <p:attrName>ppt_y</p:attrName>
                                        </p:attrNameLst>
                                      </p:cBhvr>
                                      <p:tavLst>
                                        <p:tav tm="0">
                                          <p:val>
                                            <p:strVal val="#ppt_y"/>
                                          </p:val>
                                        </p:tav>
                                        <p:tav tm="100000">
                                          <p:val>
                                            <p:strVal val="#ppt_y"/>
                                          </p:val>
                                        </p:tav>
                                      </p:tavLst>
                                    </p:anim>
                                    <p:animEffect transition="in" filter="wipe(right)" prLst="gradientSize: 0.1">
                                      <p:cBhvr>
                                        <p:cTn id="160" dur="1000"/>
                                        <p:tgtEl>
                                          <p:spTgt spid="400392">
                                            <p:txEl>
                                              <p:pRg st="16" end="16"/>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9" presetClass="entr" presetSubtype="0" fill="hold" nodeType="clickEffect">
                                  <p:stCondLst>
                                    <p:cond delay="0"/>
                                  </p:stCondLst>
                                  <p:childTnLst>
                                    <p:set>
                                      <p:cBhvr>
                                        <p:cTn id="164" dur="1" fill="hold">
                                          <p:stCondLst>
                                            <p:cond delay="0"/>
                                          </p:stCondLst>
                                        </p:cTn>
                                        <p:tgtEl>
                                          <p:spTgt spid="400392">
                                            <p:txEl>
                                              <p:pRg st="18" end="18"/>
                                            </p:txEl>
                                          </p:spTgt>
                                        </p:tgtEl>
                                        <p:attrNameLst>
                                          <p:attrName>style.visibility</p:attrName>
                                        </p:attrNameLst>
                                      </p:cBhvr>
                                      <p:to>
                                        <p:strVal val="visible"/>
                                      </p:to>
                                    </p:set>
                                    <p:anim calcmode="lin" valueType="num">
                                      <p:cBhvr>
                                        <p:cTn id="165" dur="1000" fill="hold"/>
                                        <p:tgtEl>
                                          <p:spTgt spid="400392">
                                            <p:txEl>
                                              <p:pRg st="18" end="18"/>
                                            </p:txEl>
                                          </p:spTgt>
                                        </p:tgtEl>
                                        <p:attrNameLst>
                                          <p:attrName>ppt_x</p:attrName>
                                        </p:attrNameLst>
                                      </p:cBhvr>
                                      <p:tavLst>
                                        <p:tav tm="0">
                                          <p:val>
                                            <p:strVal val="#ppt_x-.2"/>
                                          </p:val>
                                        </p:tav>
                                        <p:tav tm="100000">
                                          <p:val>
                                            <p:strVal val="#ppt_x"/>
                                          </p:val>
                                        </p:tav>
                                      </p:tavLst>
                                    </p:anim>
                                    <p:anim calcmode="lin" valueType="num">
                                      <p:cBhvr>
                                        <p:cTn id="166" dur="1000" fill="hold"/>
                                        <p:tgtEl>
                                          <p:spTgt spid="400392">
                                            <p:txEl>
                                              <p:pRg st="18" end="18"/>
                                            </p:txEl>
                                          </p:spTgt>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400392">
                                            <p:txEl>
                                              <p:pRg st="18" end="18"/>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9" presetClass="entr" presetSubtype="0" fill="hold" nodeType="clickEffect">
                                  <p:stCondLst>
                                    <p:cond delay="0"/>
                                  </p:stCondLst>
                                  <p:childTnLst>
                                    <p:set>
                                      <p:cBhvr>
                                        <p:cTn id="171" dur="1" fill="hold">
                                          <p:stCondLst>
                                            <p:cond delay="0"/>
                                          </p:stCondLst>
                                        </p:cTn>
                                        <p:tgtEl>
                                          <p:spTgt spid="400392">
                                            <p:txEl>
                                              <p:pRg st="20" end="20"/>
                                            </p:txEl>
                                          </p:spTgt>
                                        </p:tgtEl>
                                        <p:attrNameLst>
                                          <p:attrName>style.visibility</p:attrName>
                                        </p:attrNameLst>
                                      </p:cBhvr>
                                      <p:to>
                                        <p:strVal val="visible"/>
                                      </p:to>
                                    </p:set>
                                    <p:anim calcmode="lin" valueType="num">
                                      <p:cBhvr>
                                        <p:cTn id="172" dur="1000" fill="hold"/>
                                        <p:tgtEl>
                                          <p:spTgt spid="400392">
                                            <p:txEl>
                                              <p:pRg st="20" end="20"/>
                                            </p:txEl>
                                          </p:spTgt>
                                        </p:tgtEl>
                                        <p:attrNameLst>
                                          <p:attrName>ppt_x</p:attrName>
                                        </p:attrNameLst>
                                      </p:cBhvr>
                                      <p:tavLst>
                                        <p:tav tm="0">
                                          <p:val>
                                            <p:strVal val="#ppt_x-.2"/>
                                          </p:val>
                                        </p:tav>
                                        <p:tav tm="100000">
                                          <p:val>
                                            <p:strVal val="#ppt_x"/>
                                          </p:val>
                                        </p:tav>
                                      </p:tavLst>
                                    </p:anim>
                                    <p:anim calcmode="lin" valueType="num">
                                      <p:cBhvr>
                                        <p:cTn id="173" dur="1000" fill="hold"/>
                                        <p:tgtEl>
                                          <p:spTgt spid="400392">
                                            <p:txEl>
                                              <p:pRg st="20" end="20"/>
                                            </p:txEl>
                                          </p:spTgt>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400392">
                                            <p:txEl>
                                              <p:pRg st="20" end="2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9" presetClass="entr" presetSubtype="0" fill="hold" nodeType="clickEffect">
                                  <p:stCondLst>
                                    <p:cond delay="0"/>
                                  </p:stCondLst>
                                  <p:childTnLst>
                                    <p:set>
                                      <p:cBhvr>
                                        <p:cTn id="178" dur="1" fill="hold">
                                          <p:stCondLst>
                                            <p:cond delay="0"/>
                                          </p:stCondLst>
                                        </p:cTn>
                                        <p:tgtEl>
                                          <p:spTgt spid="400387">
                                            <p:txEl>
                                              <p:pRg st="0" end="0"/>
                                            </p:txEl>
                                          </p:spTgt>
                                        </p:tgtEl>
                                        <p:attrNameLst>
                                          <p:attrName>style.visibility</p:attrName>
                                        </p:attrNameLst>
                                      </p:cBhvr>
                                      <p:to>
                                        <p:strVal val="visible"/>
                                      </p:to>
                                    </p:set>
                                    <p:animEffect transition="in" filter="dissolve">
                                      <p:cBhvr>
                                        <p:cTn id="179" dur="500"/>
                                        <p:tgtEl>
                                          <p:spTgt spid="400387">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9" presetClass="entr" presetSubtype="0" fill="hold" nodeType="clickEffect">
                                  <p:stCondLst>
                                    <p:cond delay="0"/>
                                  </p:stCondLst>
                                  <p:childTnLst>
                                    <p:set>
                                      <p:cBhvr>
                                        <p:cTn id="183" dur="1" fill="hold">
                                          <p:stCondLst>
                                            <p:cond delay="0"/>
                                          </p:stCondLst>
                                        </p:cTn>
                                        <p:tgtEl>
                                          <p:spTgt spid="400387">
                                            <p:txEl>
                                              <p:pRg st="2" end="2"/>
                                            </p:txEl>
                                          </p:spTgt>
                                        </p:tgtEl>
                                        <p:attrNameLst>
                                          <p:attrName>style.visibility</p:attrName>
                                        </p:attrNameLst>
                                      </p:cBhvr>
                                      <p:to>
                                        <p:strVal val="visible"/>
                                      </p:to>
                                    </p:set>
                                    <p:animEffect transition="in" filter="dissolve">
                                      <p:cBhvr>
                                        <p:cTn id="184" dur="500"/>
                                        <p:tgtEl>
                                          <p:spTgt spid="400387">
                                            <p:txEl>
                                              <p:pRg st="2" end="2"/>
                                            </p:txEl>
                                          </p:spTgt>
                                        </p:tgtEl>
                                      </p:cBhvr>
                                    </p:animEffect>
                                  </p:childTnLst>
                                </p:cTn>
                              </p:par>
                            </p:childTnLst>
                          </p:cTn>
                        </p:par>
                      </p:childTnLst>
                    </p:cTn>
                  </p:par>
                  <p:par>
                    <p:cTn id="185" fill="hold">
                      <p:stCondLst>
                        <p:cond delay="indefinite"/>
                      </p:stCondLst>
                      <p:childTnLst>
                        <p:par>
                          <p:cTn id="186" fill="hold">
                            <p:stCondLst>
                              <p:cond delay="0"/>
                            </p:stCondLst>
                            <p:childTnLst>
                              <p:par>
                                <p:cTn id="187" presetID="9" presetClass="entr" presetSubtype="0" fill="hold" nodeType="clickEffect">
                                  <p:stCondLst>
                                    <p:cond delay="0"/>
                                  </p:stCondLst>
                                  <p:childTnLst>
                                    <p:set>
                                      <p:cBhvr>
                                        <p:cTn id="188" dur="1" fill="hold">
                                          <p:stCondLst>
                                            <p:cond delay="0"/>
                                          </p:stCondLst>
                                        </p:cTn>
                                        <p:tgtEl>
                                          <p:spTgt spid="400387">
                                            <p:txEl>
                                              <p:pRg st="4" end="4"/>
                                            </p:txEl>
                                          </p:spTgt>
                                        </p:tgtEl>
                                        <p:attrNameLst>
                                          <p:attrName>style.visibility</p:attrName>
                                        </p:attrNameLst>
                                      </p:cBhvr>
                                      <p:to>
                                        <p:strVal val="visible"/>
                                      </p:to>
                                    </p:set>
                                    <p:animEffect transition="in" filter="dissolve">
                                      <p:cBhvr>
                                        <p:cTn id="189" dur="500"/>
                                        <p:tgtEl>
                                          <p:spTgt spid="400387">
                                            <p:txEl>
                                              <p:pRg st="4" end="4"/>
                                            </p:txEl>
                                          </p:spTgt>
                                        </p:tgtEl>
                                      </p:cBhvr>
                                    </p:animEffect>
                                  </p:childTnLst>
                                </p:cTn>
                              </p:par>
                            </p:childTnLst>
                          </p:cTn>
                        </p:par>
                      </p:childTnLst>
                    </p:cTn>
                  </p:par>
                  <p:par>
                    <p:cTn id="190" fill="hold">
                      <p:stCondLst>
                        <p:cond delay="indefinite"/>
                      </p:stCondLst>
                      <p:childTnLst>
                        <p:par>
                          <p:cTn id="191" fill="hold">
                            <p:stCondLst>
                              <p:cond delay="0"/>
                            </p:stCondLst>
                            <p:childTnLst>
                              <p:par>
                                <p:cTn id="192" presetID="9" presetClass="entr" presetSubtype="0" fill="hold" nodeType="clickEffect">
                                  <p:stCondLst>
                                    <p:cond delay="0"/>
                                  </p:stCondLst>
                                  <p:childTnLst>
                                    <p:set>
                                      <p:cBhvr>
                                        <p:cTn id="193" dur="1" fill="hold">
                                          <p:stCondLst>
                                            <p:cond delay="0"/>
                                          </p:stCondLst>
                                        </p:cTn>
                                        <p:tgtEl>
                                          <p:spTgt spid="400387">
                                            <p:txEl>
                                              <p:pRg st="6" end="6"/>
                                            </p:txEl>
                                          </p:spTgt>
                                        </p:tgtEl>
                                        <p:attrNameLst>
                                          <p:attrName>style.visibility</p:attrName>
                                        </p:attrNameLst>
                                      </p:cBhvr>
                                      <p:to>
                                        <p:strVal val="visible"/>
                                      </p:to>
                                    </p:set>
                                    <p:animEffect transition="in" filter="dissolve">
                                      <p:cBhvr>
                                        <p:cTn id="194" dur="500"/>
                                        <p:tgtEl>
                                          <p:spTgt spid="400387">
                                            <p:txEl>
                                              <p:pRg st="6" end="6"/>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9" presetClass="entr" presetSubtype="0" fill="hold" nodeType="clickEffect">
                                  <p:stCondLst>
                                    <p:cond delay="0"/>
                                  </p:stCondLst>
                                  <p:childTnLst>
                                    <p:set>
                                      <p:cBhvr>
                                        <p:cTn id="198" dur="1" fill="hold">
                                          <p:stCondLst>
                                            <p:cond delay="0"/>
                                          </p:stCondLst>
                                        </p:cTn>
                                        <p:tgtEl>
                                          <p:spTgt spid="400387">
                                            <p:txEl>
                                              <p:pRg st="8" end="8"/>
                                            </p:txEl>
                                          </p:spTgt>
                                        </p:tgtEl>
                                        <p:attrNameLst>
                                          <p:attrName>style.visibility</p:attrName>
                                        </p:attrNameLst>
                                      </p:cBhvr>
                                      <p:to>
                                        <p:strVal val="visible"/>
                                      </p:to>
                                    </p:set>
                                    <p:animEffect transition="in" filter="dissolve">
                                      <p:cBhvr>
                                        <p:cTn id="199" dur="500"/>
                                        <p:tgtEl>
                                          <p:spTgt spid="400387">
                                            <p:txEl>
                                              <p:pRg st="8" end="8"/>
                                            </p:txEl>
                                          </p:spTgt>
                                        </p:tgtEl>
                                      </p:cBhvr>
                                    </p:animEffect>
                                  </p:childTnLst>
                                </p:cTn>
                              </p:par>
                            </p:childTnLst>
                          </p:cTn>
                        </p:par>
                      </p:childTnLst>
                    </p:cTn>
                  </p:par>
                  <p:par>
                    <p:cTn id="200" fill="hold">
                      <p:stCondLst>
                        <p:cond delay="indefinite"/>
                      </p:stCondLst>
                      <p:childTnLst>
                        <p:par>
                          <p:cTn id="201" fill="hold">
                            <p:stCondLst>
                              <p:cond delay="0"/>
                            </p:stCondLst>
                            <p:childTnLst>
                              <p:par>
                                <p:cTn id="202" presetID="9" presetClass="entr" presetSubtype="0" fill="hold" nodeType="clickEffect">
                                  <p:stCondLst>
                                    <p:cond delay="0"/>
                                  </p:stCondLst>
                                  <p:childTnLst>
                                    <p:set>
                                      <p:cBhvr>
                                        <p:cTn id="203" dur="1" fill="hold">
                                          <p:stCondLst>
                                            <p:cond delay="0"/>
                                          </p:stCondLst>
                                        </p:cTn>
                                        <p:tgtEl>
                                          <p:spTgt spid="400387">
                                            <p:txEl>
                                              <p:pRg st="10" end="10"/>
                                            </p:txEl>
                                          </p:spTgt>
                                        </p:tgtEl>
                                        <p:attrNameLst>
                                          <p:attrName>style.visibility</p:attrName>
                                        </p:attrNameLst>
                                      </p:cBhvr>
                                      <p:to>
                                        <p:strVal val="visible"/>
                                      </p:to>
                                    </p:set>
                                    <p:animEffect transition="in" filter="dissolve">
                                      <p:cBhvr>
                                        <p:cTn id="204" dur="500"/>
                                        <p:tgtEl>
                                          <p:spTgt spid="400387">
                                            <p:txEl>
                                              <p:pRg st="10" end="10"/>
                                            </p:txEl>
                                          </p:spTgt>
                                        </p:tgtEl>
                                      </p:cBhvr>
                                    </p:animEffect>
                                  </p:childTnLst>
                                </p:cTn>
                              </p:par>
                            </p:childTnLst>
                          </p:cTn>
                        </p:par>
                      </p:childTnLst>
                    </p:cTn>
                  </p:par>
                  <p:par>
                    <p:cTn id="205" fill="hold">
                      <p:stCondLst>
                        <p:cond delay="indefinite"/>
                      </p:stCondLst>
                      <p:childTnLst>
                        <p:par>
                          <p:cTn id="206" fill="hold">
                            <p:stCondLst>
                              <p:cond delay="0"/>
                            </p:stCondLst>
                            <p:childTnLst>
                              <p:par>
                                <p:cTn id="207" presetID="9" presetClass="entr" presetSubtype="0" fill="hold" nodeType="clickEffect">
                                  <p:stCondLst>
                                    <p:cond delay="0"/>
                                  </p:stCondLst>
                                  <p:childTnLst>
                                    <p:set>
                                      <p:cBhvr>
                                        <p:cTn id="208" dur="1" fill="hold">
                                          <p:stCondLst>
                                            <p:cond delay="0"/>
                                          </p:stCondLst>
                                        </p:cTn>
                                        <p:tgtEl>
                                          <p:spTgt spid="400387">
                                            <p:txEl>
                                              <p:pRg st="12" end="12"/>
                                            </p:txEl>
                                          </p:spTgt>
                                        </p:tgtEl>
                                        <p:attrNameLst>
                                          <p:attrName>style.visibility</p:attrName>
                                        </p:attrNameLst>
                                      </p:cBhvr>
                                      <p:to>
                                        <p:strVal val="visible"/>
                                      </p:to>
                                    </p:set>
                                    <p:animEffect transition="in" filter="dissolve">
                                      <p:cBhvr>
                                        <p:cTn id="209" dur="500"/>
                                        <p:tgtEl>
                                          <p:spTgt spid="400387">
                                            <p:txEl>
                                              <p:pRg st="12" end="12"/>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9" presetClass="entr" presetSubtype="0" fill="hold" nodeType="clickEffect">
                                  <p:stCondLst>
                                    <p:cond delay="0"/>
                                  </p:stCondLst>
                                  <p:childTnLst>
                                    <p:set>
                                      <p:cBhvr>
                                        <p:cTn id="213" dur="1" fill="hold">
                                          <p:stCondLst>
                                            <p:cond delay="0"/>
                                          </p:stCondLst>
                                        </p:cTn>
                                        <p:tgtEl>
                                          <p:spTgt spid="400387">
                                            <p:txEl>
                                              <p:pRg st="14" end="14"/>
                                            </p:txEl>
                                          </p:spTgt>
                                        </p:tgtEl>
                                        <p:attrNameLst>
                                          <p:attrName>style.visibility</p:attrName>
                                        </p:attrNameLst>
                                      </p:cBhvr>
                                      <p:to>
                                        <p:strVal val="visible"/>
                                      </p:to>
                                    </p:set>
                                    <p:animEffect transition="in" filter="dissolve">
                                      <p:cBhvr>
                                        <p:cTn id="214" dur="500"/>
                                        <p:tgtEl>
                                          <p:spTgt spid="400387">
                                            <p:txEl>
                                              <p:pRg st="14" end="14"/>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9" presetClass="entr" presetSubtype="0" fill="hold" nodeType="clickEffect">
                                  <p:stCondLst>
                                    <p:cond delay="0"/>
                                  </p:stCondLst>
                                  <p:childTnLst>
                                    <p:set>
                                      <p:cBhvr>
                                        <p:cTn id="218" dur="1" fill="hold">
                                          <p:stCondLst>
                                            <p:cond delay="0"/>
                                          </p:stCondLst>
                                        </p:cTn>
                                        <p:tgtEl>
                                          <p:spTgt spid="400387">
                                            <p:txEl>
                                              <p:pRg st="16" end="16"/>
                                            </p:txEl>
                                          </p:spTgt>
                                        </p:tgtEl>
                                        <p:attrNameLst>
                                          <p:attrName>style.visibility</p:attrName>
                                        </p:attrNameLst>
                                      </p:cBhvr>
                                      <p:to>
                                        <p:strVal val="visible"/>
                                      </p:to>
                                    </p:set>
                                    <p:animEffect transition="in" filter="dissolve">
                                      <p:cBhvr>
                                        <p:cTn id="219" dur="500"/>
                                        <p:tgtEl>
                                          <p:spTgt spid="400387">
                                            <p:txEl>
                                              <p:pRg st="16" end="16"/>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9" presetClass="entr" presetSubtype="0" fill="hold" nodeType="clickEffect">
                                  <p:stCondLst>
                                    <p:cond delay="0"/>
                                  </p:stCondLst>
                                  <p:childTnLst>
                                    <p:set>
                                      <p:cBhvr>
                                        <p:cTn id="223" dur="1" fill="hold">
                                          <p:stCondLst>
                                            <p:cond delay="0"/>
                                          </p:stCondLst>
                                        </p:cTn>
                                        <p:tgtEl>
                                          <p:spTgt spid="400387">
                                            <p:txEl>
                                              <p:pRg st="18" end="18"/>
                                            </p:txEl>
                                          </p:spTgt>
                                        </p:tgtEl>
                                        <p:attrNameLst>
                                          <p:attrName>style.visibility</p:attrName>
                                        </p:attrNameLst>
                                      </p:cBhvr>
                                      <p:to>
                                        <p:strVal val="visible"/>
                                      </p:to>
                                    </p:set>
                                    <p:animEffect transition="in" filter="dissolve">
                                      <p:cBhvr>
                                        <p:cTn id="224" dur="500"/>
                                        <p:tgtEl>
                                          <p:spTgt spid="400387">
                                            <p:txEl>
                                              <p:pRg st="18" end="18"/>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9" presetClass="entr" presetSubtype="0" fill="hold" nodeType="clickEffect">
                                  <p:stCondLst>
                                    <p:cond delay="0"/>
                                  </p:stCondLst>
                                  <p:childTnLst>
                                    <p:set>
                                      <p:cBhvr>
                                        <p:cTn id="228" dur="1" fill="hold">
                                          <p:stCondLst>
                                            <p:cond delay="0"/>
                                          </p:stCondLst>
                                        </p:cTn>
                                        <p:tgtEl>
                                          <p:spTgt spid="400387">
                                            <p:txEl>
                                              <p:pRg st="20" end="20"/>
                                            </p:txEl>
                                          </p:spTgt>
                                        </p:tgtEl>
                                        <p:attrNameLst>
                                          <p:attrName>style.visibility</p:attrName>
                                        </p:attrNameLst>
                                      </p:cBhvr>
                                      <p:to>
                                        <p:strVal val="visible"/>
                                      </p:to>
                                    </p:set>
                                    <p:animEffect transition="in" filter="dissolve">
                                      <p:cBhvr>
                                        <p:cTn id="229" dur="500"/>
                                        <p:tgtEl>
                                          <p:spTgt spid="400387">
                                            <p:txEl>
                                              <p:pRg st="20" end="20"/>
                                            </p:txEl>
                                          </p:spTgt>
                                        </p:tgtEl>
                                      </p:cBhvr>
                                    </p:animEffect>
                                  </p:childTnLst>
                                </p:cTn>
                              </p:par>
                            </p:childTnLst>
                          </p:cTn>
                        </p:par>
                      </p:childTnLst>
                    </p:cTn>
                  </p:par>
                  <p:par>
                    <p:cTn id="230" fill="hold">
                      <p:stCondLst>
                        <p:cond delay="indefinite"/>
                      </p:stCondLst>
                      <p:childTnLst>
                        <p:par>
                          <p:cTn id="231" fill="hold">
                            <p:stCondLst>
                              <p:cond delay="0"/>
                            </p:stCondLst>
                            <p:childTnLst>
                              <p:par>
                                <p:cTn id="232" presetID="55" presetClass="exit" presetSubtype="0" fill="hold" grpId="0" nodeType="clickEffect">
                                  <p:stCondLst>
                                    <p:cond delay="0"/>
                                  </p:stCondLst>
                                  <p:childTnLst>
                                    <p:anim calcmode="lin" valueType="num">
                                      <p:cBhvr>
                                        <p:cTn id="233" dur="1000"/>
                                        <p:tgtEl>
                                          <p:spTgt spid="400393">
                                            <p:txEl>
                                              <p:pRg st="0" end="0"/>
                                            </p:txEl>
                                          </p:spTgt>
                                        </p:tgtEl>
                                        <p:attrNameLst>
                                          <p:attrName>ppt_w</p:attrName>
                                        </p:attrNameLst>
                                      </p:cBhvr>
                                      <p:tavLst>
                                        <p:tav tm="0">
                                          <p:val>
                                            <p:strVal val="ppt_w"/>
                                          </p:val>
                                        </p:tav>
                                        <p:tav tm="100000">
                                          <p:val>
                                            <p:strVal val="ppt_w*0.70"/>
                                          </p:val>
                                        </p:tav>
                                      </p:tavLst>
                                    </p:anim>
                                    <p:anim calcmode="lin" valueType="num">
                                      <p:cBhvr>
                                        <p:cTn id="234" dur="1000"/>
                                        <p:tgtEl>
                                          <p:spTgt spid="400393">
                                            <p:txEl>
                                              <p:pRg st="0" end="0"/>
                                            </p:txEl>
                                          </p:spTgt>
                                        </p:tgtEl>
                                        <p:attrNameLst>
                                          <p:attrName>ppt_h</p:attrName>
                                        </p:attrNameLst>
                                      </p:cBhvr>
                                      <p:tavLst>
                                        <p:tav tm="0">
                                          <p:val>
                                            <p:strVal val="ppt_h"/>
                                          </p:val>
                                        </p:tav>
                                        <p:tav tm="100000">
                                          <p:val>
                                            <p:strVal val="ppt_h"/>
                                          </p:val>
                                        </p:tav>
                                      </p:tavLst>
                                    </p:anim>
                                    <p:animEffect transition="out" filter="fade">
                                      <p:cBhvr>
                                        <p:cTn id="235" dur="1000"/>
                                        <p:tgtEl>
                                          <p:spTgt spid="400393">
                                            <p:txEl>
                                              <p:pRg st="0" end="0"/>
                                            </p:txEl>
                                          </p:spTgt>
                                        </p:tgtEl>
                                      </p:cBhvr>
                                    </p:animEffect>
                                    <p:set>
                                      <p:cBhvr>
                                        <p:cTn id="236" dur="1" fill="hold">
                                          <p:stCondLst>
                                            <p:cond delay="999"/>
                                          </p:stCondLst>
                                        </p:cTn>
                                        <p:tgtEl>
                                          <p:spTgt spid="400393">
                                            <p:txEl>
                                              <p:pRg st="0" end="0"/>
                                            </p:txEl>
                                          </p:spTgt>
                                        </p:tgtEl>
                                        <p:attrNameLst>
                                          <p:attrName>style.visibility</p:attrName>
                                        </p:attrNameLst>
                                      </p:cBhvr>
                                      <p:to>
                                        <p:strVal val="hidden"/>
                                      </p:to>
                                    </p:set>
                                  </p:childTnLst>
                                </p:cTn>
                              </p:par>
                              <p:par>
                                <p:cTn id="237" presetID="55" presetClass="exit" presetSubtype="0" fill="hold" grpId="0" nodeType="withEffect">
                                  <p:stCondLst>
                                    <p:cond delay="0"/>
                                  </p:stCondLst>
                                  <p:childTnLst>
                                    <p:anim calcmode="lin" valueType="num">
                                      <p:cBhvr>
                                        <p:cTn id="238" dur="1000"/>
                                        <p:tgtEl>
                                          <p:spTgt spid="400393">
                                            <p:txEl>
                                              <p:pRg st="2" end="2"/>
                                            </p:txEl>
                                          </p:spTgt>
                                        </p:tgtEl>
                                        <p:attrNameLst>
                                          <p:attrName>ppt_w</p:attrName>
                                        </p:attrNameLst>
                                      </p:cBhvr>
                                      <p:tavLst>
                                        <p:tav tm="0">
                                          <p:val>
                                            <p:strVal val="ppt_w"/>
                                          </p:val>
                                        </p:tav>
                                        <p:tav tm="100000">
                                          <p:val>
                                            <p:strVal val="ppt_w*0.70"/>
                                          </p:val>
                                        </p:tav>
                                      </p:tavLst>
                                    </p:anim>
                                    <p:anim calcmode="lin" valueType="num">
                                      <p:cBhvr>
                                        <p:cTn id="239" dur="1000"/>
                                        <p:tgtEl>
                                          <p:spTgt spid="400393">
                                            <p:txEl>
                                              <p:pRg st="2" end="2"/>
                                            </p:txEl>
                                          </p:spTgt>
                                        </p:tgtEl>
                                        <p:attrNameLst>
                                          <p:attrName>ppt_h</p:attrName>
                                        </p:attrNameLst>
                                      </p:cBhvr>
                                      <p:tavLst>
                                        <p:tav tm="0">
                                          <p:val>
                                            <p:strVal val="ppt_h"/>
                                          </p:val>
                                        </p:tav>
                                        <p:tav tm="100000">
                                          <p:val>
                                            <p:strVal val="ppt_h"/>
                                          </p:val>
                                        </p:tav>
                                      </p:tavLst>
                                    </p:anim>
                                    <p:animEffect transition="out" filter="fade">
                                      <p:cBhvr>
                                        <p:cTn id="240" dur="1000"/>
                                        <p:tgtEl>
                                          <p:spTgt spid="400393">
                                            <p:txEl>
                                              <p:pRg st="2" end="2"/>
                                            </p:txEl>
                                          </p:spTgt>
                                        </p:tgtEl>
                                      </p:cBhvr>
                                    </p:animEffect>
                                    <p:set>
                                      <p:cBhvr>
                                        <p:cTn id="241" dur="1" fill="hold">
                                          <p:stCondLst>
                                            <p:cond delay="999"/>
                                          </p:stCondLst>
                                        </p:cTn>
                                        <p:tgtEl>
                                          <p:spTgt spid="400393">
                                            <p:txEl>
                                              <p:pRg st="2" end="2"/>
                                            </p:txEl>
                                          </p:spTgt>
                                        </p:tgtEl>
                                        <p:attrNameLst>
                                          <p:attrName>style.visibility</p:attrName>
                                        </p:attrNameLst>
                                      </p:cBhvr>
                                      <p:to>
                                        <p:strVal val="hidden"/>
                                      </p:to>
                                    </p:set>
                                  </p:childTnLst>
                                </p:cTn>
                              </p:par>
                              <p:par>
                                <p:cTn id="242" presetID="55" presetClass="exit" presetSubtype="0" fill="hold" grpId="0" nodeType="withEffect">
                                  <p:stCondLst>
                                    <p:cond delay="0"/>
                                  </p:stCondLst>
                                  <p:childTnLst>
                                    <p:anim calcmode="lin" valueType="num">
                                      <p:cBhvr>
                                        <p:cTn id="243" dur="1000"/>
                                        <p:tgtEl>
                                          <p:spTgt spid="400393">
                                            <p:txEl>
                                              <p:pRg st="4" end="4"/>
                                            </p:txEl>
                                          </p:spTgt>
                                        </p:tgtEl>
                                        <p:attrNameLst>
                                          <p:attrName>ppt_w</p:attrName>
                                        </p:attrNameLst>
                                      </p:cBhvr>
                                      <p:tavLst>
                                        <p:tav tm="0">
                                          <p:val>
                                            <p:strVal val="ppt_w"/>
                                          </p:val>
                                        </p:tav>
                                        <p:tav tm="100000">
                                          <p:val>
                                            <p:strVal val="ppt_w*0.70"/>
                                          </p:val>
                                        </p:tav>
                                      </p:tavLst>
                                    </p:anim>
                                    <p:anim calcmode="lin" valueType="num">
                                      <p:cBhvr>
                                        <p:cTn id="244" dur="1000"/>
                                        <p:tgtEl>
                                          <p:spTgt spid="400393">
                                            <p:txEl>
                                              <p:pRg st="4" end="4"/>
                                            </p:txEl>
                                          </p:spTgt>
                                        </p:tgtEl>
                                        <p:attrNameLst>
                                          <p:attrName>ppt_h</p:attrName>
                                        </p:attrNameLst>
                                      </p:cBhvr>
                                      <p:tavLst>
                                        <p:tav tm="0">
                                          <p:val>
                                            <p:strVal val="ppt_h"/>
                                          </p:val>
                                        </p:tav>
                                        <p:tav tm="100000">
                                          <p:val>
                                            <p:strVal val="ppt_h"/>
                                          </p:val>
                                        </p:tav>
                                      </p:tavLst>
                                    </p:anim>
                                    <p:animEffect transition="out" filter="fade">
                                      <p:cBhvr>
                                        <p:cTn id="245" dur="1000"/>
                                        <p:tgtEl>
                                          <p:spTgt spid="400393">
                                            <p:txEl>
                                              <p:pRg st="4" end="4"/>
                                            </p:txEl>
                                          </p:spTgt>
                                        </p:tgtEl>
                                      </p:cBhvr>
                                    </p:animEffect>
                                    <p:set>
                                      <p:cBhvr>
                                        <p:cTn id="246" dur="1" fill="hold">
                                          <p:stCondLst>
                                            <p:cond delay="999"/>
                                          </p:stCondLst>
                                        </p:cTn>
                                        <p:tgtEl>
                                          <p:spTgt spid="400393">
                                            <p:txEl>
                                              <p:pRg st="4" end="4"/>
                                            </p:txEl>
                                          </p:spTgt>
                                        </p:tgtEl>
                                        <p:attrNameLst>
                                          <p:attrName>style.visibility</p:attrName>
                                        </p:attrNameLst>
                                      </p:cBhvr>
                                      <p:to>
                                        <p:strVal val="hidden"/>
                                      </p:to>
                                    </p:set>
                                  </p:childTnLst>
                                </p:cTn>
                              </p:par>
                              <p:par>
                                <p:cTn id="247" presetID="55" presetClass="exit" presetSubtype="0" fill="hold" grpId="0" nodeType="withEffect">
                                  <p:stCondLst>
                                    <p:cond delay="0"/>
                                  </p:stCondLst>
                                  <p:childTnLst>
                                    <p:anim calcmode="lin" valueType="num">
                                      <p:cBhvr>
                                        <p:cTn id="248" dur="1000"/>
                                        <p:tgtEl>
                                          <p:spTgt spid="400393">
                                            <p:txEl>
                                              <p:pRg st="6" end="6"/>
                                            </p:txEl>
                                          </p:spTgt>
                                        </p:tgtEl>
                                        <p:attrNameLst>
                                          <p:attrName>ppt_w</p:attrName>
                                        </p:attrNameLst>
                                      </p:cBhvr>
                                      <p:tavLst>
                                        <p:tav tm="0">
                                          <p:val>
                                            <p:strVal val="ppt_w"/>
                                          </p:val>
                                        </p:tav>
                                        <p:tav tm="100000">
                                          <p:val>
                                            <p:strVal val="ppt_w*0.70"/>
                                          </p:val>
                                        </p:tav>
                                      </p:tavLst>
                                    </p:anim>
                                    <p:anim calcmode="lin" valueType="num">
                                      <p:cBhvr>
                                        <p:cTn id="249" dur="1000"/>
                                        <p:tgtEl>
                                          <p:spTgt spid="400393">
                                            <p:txEl>
                                              <p:pRg st="6" end="6"/>
                                            </p:txEl>
                                          </p:spTgt>
                                        </p:tgtEl>
                                        <p:attrNameLst>
                                          <p:attrName>ppt_h</p:attrName>
                                        </p:attrNameLst>
                                      </p:cBhvr>
                                      <p:tavLst>
                                        <p:tav tm="0">
                                          <p:val>
                                            <p:strVal val="ppt_h"/>
                                          </p:val>
                                        </p:tav>
                                        <p:tav tm="100000">
                                          <p:val>
                                            <p:strVal val="ppt_h"/>
                                          </p:val>
                                        </p:tav>
                                      </p:tavLst>
                                    </p:anim>
                                    <p:animEffect transition="out" filter="fade">
                                      <p:cBhvr>
                                        <p:cTn id="250" dur="1000"/>
                                        <p:tgtEl>
                                          <p:spTgt spid="400393">
                                            <p:txEl>
                                              <p:pRg st="6" end="6"/>
                                            </p:txEl>
                                          </p:spTgt>
                                        </p:tgtEl>
                                      </p:cBhvr>
                                    </p:animEffect>
                                    <p:set>
                                      <p:cBhvr>
                                        <p:cTn id="251" dur="1" fill="hold">
                                          <p:stCondLst>
                                            <p:cond delay="999"/>
                                          </p:stCondLst>
                                        </p:cTn>
                                        <p:tgtEl>
                                          <p:spTgt spid="400393">
                                            <p:txEl>
                                              <p:pRg st="6" end="6"/>
                                            </p:txEl>
                                          </p:spTgt>
                                        </p:tgtEl>
                                        <p:attrNameLst>
                                          <p:attrName>style.visibility</p:attrName>
                                        </p:attrNameLst>
                                      </p:cBhvr>
                                      <p:to>
                                        <p:strVal val="hidden"/>
                                      </p:to>
                                    </p:set>
                                  </p:childTnLst>
                                </p:cTn>
                              </p:par>
                              <p:par>
                                <p:cTn id="252" presetID="55" presetClass="exit" presetSubtype="0" fill="hold" grpId="0" nodeType="withEffect">
                                  <p:stCondLst>
                                    <p:cond delay="0"/>
                                  </p:stCondLst>
                                  <p:childTnLst>
                                    <p:anim calcmode="lin" valueType="num">
                                      <p:cBhvr>
                                        <p:cTn id="253" dur="1000"/>
                                        <p:tgtEl>
                                          <p:spTgt spid="400393">
                                            <p:txEl>
                                              <p:pRg st="8" end="8"/>
                                            </p:txEl>
                                          </p:spTgt>
                                        </p:tgtEl>
                                        <p:attrNameLst>
                                          <p:attrName>ppt_w</p:attrName>
                                        </p:attrNameLst>
                                      </p:cBhvr>
                                      <p:tavLst>
                                        <p:tav tm="0">
                                          <p:val>
                                            <p:strVal val="ppt_w"/>
                                          </p:val>
                                        </p:tav>
                                        <p:tav tm="100000">
                                          <p:val>
                                            <p:strVal val="ppt_w*0.70"/>
                                          </p:val>
                                        </p:tav>
                                      </p:tavLst>
                                    </p:anim>
                                    <p:anim calcmode="lin" valueType="num">
                                      <p:cBhvr>
                                        <p:cTn id="254" dur="1000"/>
                                        <p:tgtEl>
                                          <p:spTgt spid="400393">
                                            <p:txEl>
                                              <p:pRg st="8" end="8"/>
                                            </p:txEl>
                                          </p:spTgt>
                                        </p:tgtEl>
                                        <p:attrNameLst>
                                          <p:attrName>ppt_h</p:attrName>
                                        </p:attrNameLst>
                                      </p:cBhvr>
                                      <p:tavLst>
                                        <p:tav tm="0">
                                          <p:val>
                                            <p:strVal val="ppt_h"/>
                                          </p:val>
                                        </p:tav>
                                        <p:tav tm="100000">
                                          <p:val>
                                            <p:strVal val="ppt_h"/>
                                          </p:val>
                                        </p:tav>
                                      </p:tavLst>
                                    </p:anim>
                                    <p:animEffect transition="out" filter="fade">
                                      <p:cBhvr>
                                        <p:cTn id="255" dur="1000"/>
                                        <p:tgtEl>
                                          <p:spTgt spid="400393">
                                            <p:txEl>
                                              <p:pRg st="8" end="8"/>
                                            </p:txEl>
                                          </p:spTgt>
                                        </p:tgtEl>
                                      </p:cBhvr>
                                    </p:animEffect>
                                    <p:set>
                                      <p:cBhvr>
                                        <p:cTn id="256" dur="1" fill="hold">
                                          <p:stCondLst>
                                            <p:cond delay="999"/>
                                          </p:stCondLst>
                                        </p:cTn>
                                        <p:tgtEl>
                                          <p:spTgt spid="400393">
                                            <p:txEl>
                                              <p:pRg st="8" end="8"/>
                                            </p:txEl>
                                          </p:spTgt>
                                        </p:tgtEl>
                                        <p:attrNameLst>
                                          <p:attrName>style.visibility</p:attrName>
                                        </p:attrNameLst>
                                      </p:cBhvr>
                                      <p:to>
                                        <p:strVal val="hidden"/>
                                      </p:to>
                                    </p:set>
                                  </p:childTnLst>
                                </p:cTn>
                              </p:par>
                              <p:par>
                                <p:cTn id="257" presetID="55" presetClass="exit" presetSubtype="0" fill="hold" grpId="0" nodeType="withEffect">
                                  <p:stCondLst>
                                    <p:cond delay="0"/>
                                  </p:stCondLst>
                                  <p:childTnLst>
                                    <p:anim calcmode="lin" valueType="num">
                                      <p:cBhvr>
                                        <p:cTn id="258" dur="1000"/>
                                        <p:tgtEl>
                                          <p:spTgt spid="400393">
                                            <p:txEl>
                                              <p:pRg st="10" end="10"/>
                                            </p:txEl>
                                          </p:spTgt>
                                        </p:tgtEl>
                                        <p:attrNameLst>
                                          <p:attrName>ppt_w</p:attrName>
                                        </p:attrNameLst>
                                      </p:cBhvr>
                                      <p:tavLst>
                                        <p:tav tm="0">
                                          <p:val>
                                            <p:strVal val="ppt_w"/>
                                          </p:val>
                                        </p:tav>
                                        <p:tav tm="100000">
                                          <p:val>
                                            <p:strVal val="ppt_w*0.70"/>
                                          </p:val>
                                        </p:tav>
                                      </p:tavLst>
                                    </p:anim>
                                    <p:anim calcmode="lin" valueType="num">
                                      <p:cBhvr>
                                        <p:cTn id="259" dur="1000"/>
                                        <p:tgtEl>
                                          <p:spTgt spid="400393">
                                            <p:txEl>
                                              <p:pRg st="10" end="10"/>
                                            </p:txEl>
                                          </p:spTgt>
                                        </p:tgtEl>
                                        <p:attrNameLst>
                                          <p:attrName>ppt_h</p:attrName>
                                        </p:attrNameLst>
                                      </p:cBhvr>
                                      <p:tavLst>
                                        <p:tav tm="0">
                                          <p:val>
                                            <p:strVal val="ppt_h"/>
                                          </p:val>
                                        </p:tav>
                                        <p:tav tm="100000">
                                          <p:val>
                                            <p:strVal val="ppt_h"/>
                                          </p:val>
                                        </p:tav>
                                      </p:tavLst>
                                    </p:anim>
                                    <p:animEffect transition="out" filter="fade">
                                      <p:cBhvr>
                                        <p:cTn id="260" dur="1000"/>
                                        <p:tgtEl>
                                          <p:spTgt spid="400393">
                                            <p:txEl>
                                              <p:pRg st="10" end="10"/>
                                            </p:txEl>
                                          </p:spTgt>
                                        </p:tgtEl>
                                      </p:cBhvr>
                                    </p:animEffect>
                                    <p:set>
                                      <p:cBhvr>
                                        <p:cTn id="261" dur="1" fill="hold">
                                          <p:stCondLst>
                                            <p:cond delay="999"/>
                                          </p:stCondLst>
                                        </p:cTn>
                                        <p:tgtEl>
                                          <p:spTgt spid="400393">
                                            <p:txEl>
                                              <p:pRg st="10" end="10"/>
                                            </p:txEl>
                                          </p:spTgt>
                                        </p:tgtEl>
                                        <p:attrNameLst>
                                          <p:attrName>style.visibility</p:attrName>
                                        </p:attrNameLst>
                                      </p:cBhvr>
                                      <p:to>
                                        <p:strVal val="hidden"/>
                                      </p:to>
                                    </p:set>
                                  </p:childTnLst>
                                </p:cTn>
                              </p:par>
                              <p:par>
                                <p:cTn id="262" presetID="55" presetClass="exit" presetSubtype="0" fill="hold" grpId="0" nodeType="withEffect">
                                  <p:stCondLst>
                                    <p:cond delay="0"/>
                                  </p:stCondLst>
                                  <p:childTnLst>
                                    <p:anim calcmode="lin" valueType="num">
                                      <p:cBhvr>
                                        <p:cTn id="263" dur="1000"/>
                                        <p:tgtEl>
                                          <p:spTgt spid="400393">
                                            <p:txEl>
                                              <p:pRg st="12" end="12"/>
                                            </p:txEl>
                                          </p:spTgt>
                                        </p:tgtEl>
                                        <p:attrNameLst>
                                          <p:attrName>ppt_w</p:attrName>
                                        </p:attrNameLst>
                                      </p:cBhvr>
                                      <p:tavLst>
                                        <p:tav tm="0">
                                          <p:val>
                                            <p:strVal val="ppt_w"/>
                                          </p:val>
                                        </p:tav>
                                        <p:tav tm="100000">
                                          <p:val>
                                            <p:strVal val="ppt_w*0.70"/>
                                          </p:val>
                                        </p:tav>
                                      </p:tavLst>
                                    </p:anim>
                                    <p:anim calcmode="lin" valueType="num">
                                      <p:cBhvr>
                                        <p:cTn id="264" dur="1000"/>
                                        <p:tgtEl>
                                          <p:spTgt spid="400393">
                                            <p:txEl>
                                              <p:pRg st="12" end="12"/>
                                            </p:txEl>
                                          </p:spTgt>
                                        </p:tgtEl>
                                        <p:attrNameLst>
                                          <p:attrName>ppt_h</p:attrName>
                                        </p:attrNameLst>
                                      </p:cBhvr>
                                      <p:tavLst>
                                        <p:tav tm="0">
                                          <p:val>
                                            <p:strVal val="ppt_h"/>
                                          </p:val>
                                        </p:tav>
                                        <p:tav tm="100000">
                                          <p:val>
                                            <p:strVal val="ppt_h"/>
                                          </p:val>
                                        </p:tav>
                                      </p:tavLst>
                                    </p:anim>
                                    <p:animEffect transition="out" filter="fade">
                                      <p:cBhvr>
                                        <p:cTn id="265" dur="1000"/>
                                        <p:tgtEl>
                                          <p:spTgt spid="400393">
                                            <p:txEl>
                                              <p:pRg st="12" end="12"/>
                                            </p:txEl>
                                          </p:spTgt>
                                        </p:tgtEl>
                                      </p:cBhvr>
                                    </p:animEffect>
                                    <p:set>
                                      <p:cBhvr>
                                        <p:cTn id="266" dur="1" fill="hold">
                                          <p:stCondLst>
                                            <p:cond delay="999"/>
                                          </p:stCondLst>
                                        </p:cTn>
                                        <p:tgtEl>
                                          <p:spTgt spid="400393">
                                            <p:txEl>
                                              <p:pRg st="12" end="12"/>
                                            </p:txEl>
                                          </p:spTgt>
                                        </p:tgtEl>
                                        <p:attrNameLst>
                                          <p:attrName>style.visibility</p:attrName>
                                        </p:attrNameLst>
                                      </p:cBhvr>
                                      <p:to>
                                        <p:strVal val="hidden"/>
                                      </p:to>
                                    </p:set>
                                  </p:childTnLst>
                                </p:cTn>
                              </p:par>
                              <p:par>
                                <p:cTn id="267" presetID="55" presetClass="exit" presetSubtype="0" fill="hold" grpId="0" nodeType="withEffect">
                                  <p:stCondLst>
                                    <p:cond delay="0"/>
                                  </p:stCondLst>
                                  <p:childTnLst>
                                    <p:anim calcmode="lin" valueType="num">
                                      <p:cBhvr>
                                        <p:cTn id="268" dur="1000"/>
                                        <p:tgtEl>
                                          <p:spTgt spid="400393">
                                            <p:txEl>
                                              <p:pRg st="14" end="14"/>
                                            </p:txEl>
                                          </p:spTgt>
                                        </p:tgtEl>
                                        <p:attrNameLst>
                                          <p:attrName>ppt_w</p:attrName>
                                        </p:attrNameLst>
                                      </p:cBhvr>
                                      <p:tavLst>
                                        <p:tav tm="0">
                                          <p:val>
                                            <p:strVal val="ppt_w"/>
                                          </p:val>
                                        </p:tav>
                                        <p:tav tm="100000">
                                          <p:val>
                                            <p:strVal val="ppt_w*0.70"/>
                                          </p:val>
                                        </p:tav>
                                      </p:tavLst>
                                    </p:anim>
                                    <p:anim calcmode="lin" valueType="num">
                                      <p:cBhvr>
                                        <p:cTn id="269" dur="1000"/>
                                        <p:tgtEl>
                                          <p:spTgt spid="400393">
                                            <p:txEl>
                                              <p:pRg st="14" end="14"/>
                                            </p:txEl>
                                          </p:spTgt>
                                        </p:tgtEl>
                                        <p:attrNameLst>
                                          <p:attrName>ppt_h</p:attrName>
                                        </p:attrNameLst>
                                      </p:cBhvr>
                                      <p:tavLst>
                                        <p:tav tm="0">
                                          <p:val>
                                            <p:strVal val="ppt_h"/>
                                          </p:val>
                                        </p:tav>
                                        <p:tav tm="100000">
                                          <p:val>
                                            <p:strVal val="ppt_h"/>
                                          </p:val>
                                        </p:tav>
                                      </p:tavLst>
                                    </p:anim>
                                    <p:animEffect transition="out" filter="fade">
                                      <p:cBhvr>
                                        <p:cTn id="270" dur="1000"/>
                                        <p:tgtEl>
                                          <p:spTgt spid="400393">
                                            <p:txEl>
                                              <p:pRg st="14" end="14"/>
                                            </p:txEl>
                                          </p:spTgt>
                                        </p:tgtEl>
                                      </p:cBhvr>
                                    </p:animEffect>
                                    <p:set>
                                      <p:cBhvr>
                                        <p:cTn id="271" dur="1" fill="hold">
                                          <p:stCondLst>
                                            <p:cond delay="999"/>
                                          </p:stCondLst>
                                        </p:cTn>
                                        <p:tgtEl>
                                          <p:spTgt spid="400393">
                                            <p:txEl>
                                              <p:pRg st="14" end="14"/>
                                            </p:txEl>
                                          </p:spTgt>
                                        </p:tgtEl>
                                        <p:attrNameLst>
                                          <p:attrName>style.visibility</p:attrName>
                                        </p:attrNameLst>
                                      </p:cBhvr>
                                      <p:to>
                                        <p:strVal val="hidden"/>
                                      </p:to>
                                    </p:set>
                                  </p:childTnLst>
                                </p:cTn>
                              </p:par>
                              <p:par>
                                <p:cTn id="272" presetID="55" presetClass="exit" presetSubtype="0" fill="hold" grpId="0" nodeType="withEffect">
                                  <p:stCondLst>
                                    <p:cond delay="0"/>
                                  </p:stCondLst>
                                  <p:childTnLst>
                                    <p:anim calcmode="lin" valueType="num">
                                      <p:cBhvr>
                                        <p:cTn id="273" dur="1000"/>
                                        <p:tgtEl>
                                          <p:spTgt spid="400393">
                                            <p:txEl>
                                              <p:pRg st="16" end="16"/>
                                            </p:txEl>
                                          </p:spTgt>
                                        </p:tgtEl>
                                        <p:attrNameLst>
                                          <p:attrName>ppt_w</p:attrName>
                                        </p:attrNameLst>
                                      </p:cBhvr>
                                      <p:tavLst>
                                        <p:tav tm="0">
                                          <p:val>
                                            <p:strVal val="ppt_w"/>
                                          </p:val>
                                        </p:tav>
                                        <p:tav tm="100000">
                                          <p:val>
                                            <p:strVal val="ppt_w*0.70"/>
                                          </p:val>
                                        </p:tav>
                                      </p:tavLst>
                                    </p:anim>
                                    <p:anim calcmode="lin" valueType="num">
                                      <p:cBhvr>
                                        <p:cTn id="274" dur="1000"/>
                                        <p:tgtEl>
                                          <p:spTgt spid="400393">
                                            <p:txEl>
                                              <p:pRg st="16" end="16"/>
                                            </p:txEl>
                                          </p:spTgt>
                                        </p:tgtEl>
                                        <p:attrNameLst>
                                          <p:attrName>ppt_h</p:attrName>
                                        </p:attrNameLst>
                                      </p:cBhvr>
                                      <p:tavLst>
                                        <p:tav tm="0">
                                          <p:val>
                                            <p:strVal val="ppt_h"/>
                                          </p:val>
                                        </p:tav>
                                        <p:tav tm="100000">
                                          <p:val>
                                            <p:strVal val="ppt_h"/>
                                          </p:val>
                                        </p:tav>
                                      </p:tavLst>
                                    </p:anim>
                                    <p:animEffect transition="out" filter="fade">
                                      <p:cBhvr>
                                        <p:cTn id="275" dur="1000"/>
                                        <p:tgtEl>
                                          <p:spTgt spid="400393">
                                            <p:txEl>
                                              <p:pRg st="16" end="16"/>
                                            </p:txEl>
                                          </p:spTgt>
                                        </p:tgtEl>
                                      </p:cBhvr>
                                    </p:animEffect>
                                    <p:set>
                                      <p:cBhvr>
                                        <p:cTn id="276" dur="1" fill="hold">
                                          <p:stCondLst>
                                            <p:cond delay="999"/>
                                          </p:stCondLst>
                                        </p:cTn>
                                        <p:tgtEl>
                                          <p:spTgt spid="400393">
                                            <p:txEl>
                                              <p:pRg st="16" end="16"/>
                                            </p:txEl>
                                          </p:spTgt>
                                        </p:tgtEl>
                                        <p:attrNameLst>
                                          <p:attrName>style.visibility</p:attrName>
                                        </p:attrNameLst>
                                      </p:cBhvr>
                                      <p:to>
                                        <p:strVal val="hidden"/>
                                      </p:to>
                                    </p:set>
                                  </p:childTnLst>
                                </p:cTn>
                              </p:par>
                              <p:par>
                                <p:cTn id="277" presetID="55" presetClass="exit" presetSubtype="0" fill="hold" grpId="0" nodeType="withEffect">
                                  <p:stCondLst>
                                    <p:cond delay="0"/>
                                  </p:stCondLst>
                                  <p:childTnLst>
                                    <p:anim calcmode="lin" valueType="num">
                                      <p:cBhvr>
                                        <p:cTn id="278" dur="1000"/>
                                        <p:tgtEl>
                                          <p:spTgt spid="400393">
                                            <p:txEl>
                                              <p:pRg st="18" end="18"/>
                                            </p:txEl>
                                          </p:spTgt>
                                        </p:tgtEl>
                                        <p:attrNameLst>
                                          <p:attrName>ppt_w</p:attrName>
                                        </p:attrNameLst>
                                      </p:cBhvr>
                                      <p:tavLst>
                                        <p:tav tm="0">
                                          <p:val>
                                            <p:strVal val="ppt_w"/>
                                          </p:val>
                                        </p:tav>
                                        <p:tav tm="100000">
                                          <p:val>
                                            <p:strVal val="ppt_w*0.70"/>
                                          </p:val>
                                        </p:tav>
                                      </p:tavLst>
                                    </p:anim>
                                    <p:anim calcmode="lin" valueType="num">
                                      <p:cBhvr>
                                        <p:cTn id="279" dur="1000"/>
                                        <p:tgtEl>
                                          <p:spTgt spid="400393">
                                            <p:txEl>
                                              <p:pRg st="18" end="18"/>
                                            </p:txEl>
                                          </p:spTgt>
                                        </p:tgtEl>
                                        <p:attrNameLst>
                                          <p:attrName>ppt_h</p:attrName>
                                        </p:attrNameLst>
                                      </p:cBhvr>
                                      <p:tavLst>
                                        <p:tav tm="0">
                                          <p:val>
                                            <p:strVal val="ppt_h"/>
                                          </p:val>
                                        </p:tav>
                                        <p:tav tm="100000">
                                          <p:val>
                                            <p:strVal val="ppt_h"/>
                                          </p:val>
                                        </p:tav>
                                      </p:tavLst>
                                    </p:anim>
                                    <p:animEffect transition="out" filter="fade">
                                      <p:cBhvr>
                                        <p:cTn id="280" dur="1000"/>
                                        <p:tgtEl>
                                          <p:spTgt spid="400393">
                                            <p:txEl>
                                              <p:pRg st="18" end="18"/>
                                            </p:txEl>
                                          </p:spTgt>
                                        </p:tgtEl>
                                      </p:cBhvr>
                                    </p:animEffect>
                                    <p:set>
                                      <p:cBhvr>
                                        <p:cTn id="281" dur="1" fill="hold">
                                          <p:stCondLst>
                                            <p:cond delay="999"/>
                                          </p:stCondLst>
                                        </p:cTn>
                                        <p:tgtEl>
                                          <p:spTgt spid="400393">
                                            <p:txEl>
                                              <p:pRg st="18" end="18"/>
                                            </p:txEl>
                                          </p:spTgt>
                                        </p:tgtEl>
                                        <p:attrNameLst>
                                          <p:attrName>style.visibility</p:attrName>
                                        </p:attrNameLst>
                                      </p:cBhvr>
                                      <p:to>
                                        <p:strVal val="hidden"/>
                                      </p:to>
                                    </p:set>
                                  </p:childTnLst>
                                </p:cTn>
                              </p:par>
                              <p:par>
                                <p:cTn id="282" presetID="55" presetClass="exit" presetSubtype="0" fill="hold" grpId="0" nodeType="withEffect">
                                  <p:stCondLst>
                                    <p:cond delay="0"/>
                                  </p:stCondLst>
                                  <p:childTnLst>
                                    <p:anim calcmode="lin" valueType="num">
                                      <p:cBhvr>
                                        <p:cTn id="283" dur="1000"/>
                                        <p:tgtEl>
                                          <p:spTgt spid="400393">
                                            <p:txEl>
                                              <p:pRg st="20" end="20"/>
                                            </p:txEl>
                                          </p:spTgt>
                                        </p:tgtEl>
                                        <p:attrNameLst>
                                          <p:attrName>ppt_w</p:attrName>
                                        </p:attrNameLst>
                                      </p:cBhvr>
                                      <p:tavLst>
                                        <p:tav tm="0">
                                          <p:val>
                                            <p:strVal val="ppt_w"/>
                                          </p:val>
                                        </p:tav>
                                        <p:tav tm="100000">
                                          <p:val>
                                            <p:strVal val="ppt_w*0.70"/>
                                          </p:val>
                                        </p:tav>
                                      </p:tavLst>
                                    </p:anim>
                                    <p:anim calcmode="lin" valueType="num">
                                      <p:cBhvr>
                                        <p:cTn id="284" dur="1000"/>
                                        <p:tgtEl>
                                          <p:spTgt spid="400393">
                                            <p:txEl>
                                              <p:pRg st="20" end="20"/>
                                            </p:txEl>
                                          </p:spTgt>
                                        </p:tgtEl>
                                        <p:attrNameLst>
                                          <p:attrName>ppt_h</p:attrName>
                                        </p:attrNameLst>
                                      </p:cBhvr>
                                      <p:tavLst>
                                        <p:tav tm="0">
                                          <p:val>
                                            <p:strVal val="ppt_h"/>
                                          </p:val>
                                        </p:tav>
                                        <p:tav tm="100000">
                                          <p:val>
                                            <p:strVal val="ppt_h"/>
                                          </p:val>
                                        </p:tav>
                                      </p:tavLst>
                                    </p:anim>
                                    <p:animEffect transition="out" filter="fade">
                                      <p:cBhvr>
                                        <p:cTn id="285" dur="1000"/>
                                        <p:tgtEl>
                                          <p:spTgt spid="400393">
                                            <p:txEl>
                                              <p:pRg st="20" end="20"/>
                                            </p:txEl>
                                          </p:spTgt>
                                        </p:tgtEl>
                                      </p:cBhvr>
                                    </p:animEffect>
                                    <p:set>
                                      <p:cBhvr>
                                        <p:cTn id="286" dur="1" fill="hold">
                                          <p:stCondLst>
                                            <p:cond delay="999"/>
                                          </p:stCondLst>
                                        </p:cTn>
                                        <p:tgtEl>
                                          <p:spTgt spid="400393">
                                            <p:txEl>
                                              <p:pRg st="20" end="20"/>
                                            </p:txEl>
                                          </p:spTgt>
                                        </p:tgtEl>
                                        <p:attrNameLst>
                                          <p:attrName>style.visibility</p:attrName>
                                        </p:attrNameLst>
                                      </p:cBhvr>
                                      <p:to>
                                        <p:strVal val="hidden"/>
                                      </p:to>
                                    </p:set>
                                  </p:childTnLst>
                                </p:cTn>
                              </p:par>
                            </p:childTnLst>
                          </p:cTn>
                        </p:par>
                      </p:childTnLst>
                    </p:cTn>
                  </p:par>
                  <p:par>
                    <p:cTn id="287" fill="hold">
                      <p:stCondLst>
                        <p:cond delay="indefinite"/>
                      </p:stCondLst>
                      <p:childTnLst>
                        <p:par>
                          <p:cTn id="288" fill="hold">
                            <p:stCondLst>
                              <p:cond delay="0"/>
                            </p:stCondLst>
                            <p:childTnLst>
                              <p:par>
                                <p:cTn id="289" presetID="10" presetClass="entr" presetSubtype="0" fill="hold" nodeType="clickEffect">
                                  <p:stCondLst>
                                    <p:cond delay="0"/>
                                  </p:stCondLst>
                                  <p:childTnLst>
                                    <p:set>
                                      <p:cBhvr>
                                        <p:cTn id="290" dur="1" fill="hold">
                                          <p:stCondLst>
                                            <p:cond delay="0"/>
                                          </p:stCondLst>
                                        </p:cTn>
                                        <p:tgtEl>
                                          <p:spTgt spid="400389">
                                            <p:txEl>
                                              <p:pRg st="0" end="0"/>
                                            </p:txEl>
                                          </p:spTgt>
                                        </p:tgtEl>
                                        <p:attrNameLst>
                                          <p:attrName>style.visibility</p:attrName>
                                        </p:attrNameLst>
                                      </p:cBhvr>
                                      <p:to>
                                        <p:strVal val="visible"/>
                                      </p:to>
                                    </p:set>
                                    <p:animEffect transition="in" filter="fade">
                                      <p:cBhvr>
                                        <p:cTn id="291" dur="2000"/>
                                        <p:tgtEl>
                                          <p:spTgt spid="400389">
                                            <p:txEl>
                                              <p:pRg st="0" end="0"/>
                                            </p:txEl>
                                          </p:spTgt>
                                        </p:tgtEl>
                                      </p:cBhvr>
                                    </p:animEffect>
                                  </p:childTnLst>
                                </p:cTn>
                              </p:par>
                            </p:childTnLst>
                          </p:cTn>
                        </p:par>
                      </p:childTnLst>
                    </p:cTn>
                  </p:par>
                  <p:par>
                    <p:cTn id="292" fill="hold">
                      <p:stCondLst>
                        <p:cond delay="indefinite"/>
                      </p:stCondLst>
                      <p:childTnLst>
                        <p:par>
                          <p:cTn id="293" fill="hold">
                            <p:stCondLst>
                              <p:cond delay="0"/>
                            </p:stCondLst>
                            <p:childTnLst>
                              <p:par>
                                <p:cTn id="294" presetID="53" presetClass="entr" presetSubtype="0" fill="hold" nodeType="clickEffect">
                                  <p:stCondLst>
                                    <p:cond delay="0"/>
                                  </p:stCondLst>
                                  <p:childTnLst>
                                    <p:set>
                                      <p:cBhvr>
                                        <p:cTn id="295" dur="1" fill="hold">
                                          <p:stCondLst>
                                            <p:cond delay="0"/>
                                          </p:stCondLst>
                                        </p:cTn>
                                        <p:tgtEl>
                                          <p:spTgt spid="400388">
                                            <p:txEl>
                                              <p:pRg st="0" end="0"/>
                                            </p:txEl>
                                          </p:spTgt>
                                        </p:tgtEl>
                                        <p:attrNameLst>
                                          <p:attrName>style.visibility</p:attrName>
                                        </p:attrNameLst>
                                      </p:cBhvr>
                                      <p:to>
                                        <p:strVal val="visible"/>
                                      </p:to>
                                    </p:set>
                                    <p:anim calcmode="lin" valueType="num">
                                      <p:cBhvr>
                                        <p:cTn id="296" dur="500" fill="hold"/>
                                        <p:tgtEl>
                                          <p:spTgt spid="400388">
                                            <p:txEl>
                                              <p:pRg st="0" end="0"/>
                                            </p:txEl>
                                          </p:spTgt>
                                        </p:tgtEl>
                                        <p:attrNameLst>
                                          <p:attrName>ppt_w</p:attrName>
                                        </p:attrNameLst>
                                      </p:cBhvr>
                                      <p:tavLst>
                                        <p:tav tm="0">
                                          <p:val>
                                            <p:fltVal val="0"/>
                                          </p:val>
                                        </p:tav>
                                        <p:tav tm="100000">
                                          <p:val>
                                            <p:strVal val="#ppt_w"/>
                                          </p:val>
                                        </p:tav>
                                      </p:tavLst>
                                    </p:anim>
                                    <p:anim calcmode="lin" valueType="num">
                                      <p:cBhvr>
                                        <p:cTn id="297" dur="500" fill="hold"/>
                                        <p:tgtEl>
                                          <p:spTgt spid="400388">
                                            <p:txEl>
                                              <p:pRg st="0" end="0"/>
                                            </p:txEl>
                                          </p:spTgt>
                                        </p:tgtEl>
                                        <p:attrNameLst>
                                          <p:attrName>ppt_h</p:attrName>
                                        </p:attrNameLst>
                                      </p:cBhvr>
                                      <p:tavLst>
                                        <p:tav tm="0">
                                          <p:val>
                                            <p:fltVal val="0"/>
                                          </p:val>
                                        </p:tav>
                                        <p:tav tm="100000">
                                          <p:val>
                                            <p:strVal val="#ppt_h"/>
                                          </p:val>
                                        </p:tav>
                                      </p:tavLst>
                                    </p:anim>
                                    <p:animEffect transition="in" filter="fade">
                                      <p:cBhvr>
                                        <p:cTn id="298" dur="500"/>
                                        <p:tgtEl>
                                          <p:spTgt spid="400388">
                                            <p:txEl>
                                              <p:pRg st="0" end="0"/>
                                            </p:txEl>
                                          </p:spTgt>
                                        </p:tgtEl>
                                      </p:cBhvr>
                                    </p:animEffect>
                                  </p:childTnLst>
                                </p:cTn>
                              </p:par>
                            </p:childTnLst>
                          </p:cTn>
                        </p:par>
                      </p:childTnLst>
                    </p:cTn>
                  </p:par>
                  <p:par>
                    <p:cTn id="299" fill="hold">
                      <p:stCondLst>
                        <p:cond delay="indefinite"/>
                      </p:stCondLst>
                      <p:childTnLst>
                        <p:par>
                          <p:cTn id="300" fill="hold">
                            <p:stCondLst>
                              <p:cond delay="0"/>
                            </p:stCondLst>
                            <p:childTnLst>
                              <p:par>
                                <p:cTn id="301" presetID="10" presetClass="entr" presetSubtype="0" fill="hold" nodeType="clickEffect">
                                  <p:stCondLst>
                                    <p:cond delay="0"/>
                                  </p:stCondLst>
                                  <p:childTnLst>
                                    <p:set>
                                      <p:cBhvr>
                                        <p:cTn id="302" dur="1" fill="hold">
                                          <p:stCondLst>
                                            <p:cond delay="0"/>
                                          </p:stCondLst>
                                        </p:cTn>
                                        <p:tgtEl>
                                          <p:spTgt spid="400389">
                                            <p:txEl>
                                              <p:pRg st="2" end="2"/>
                                            </p:txEl>
                                          </p:spTgt>
                                        </p:tgtEl>
                                        <p:attrNameLst>
                                          <p:attrName>style.visibility</p:attrName>
                                        </p:attrNameLst>
                                      </p:cBhvr>
                                      <p:to>
                                        <p:strVal val="visible"/>
                                      </p:to>
                                    </p:set>
                                    <p:animEffect transition="in" filter="fade">
                                      <p:cBhvr>
                                        <p:cTn id="303" dur="2000"/>
                                        <p:tgtEl>
                                          <p:spTgt spid="400389">
                                            <p:txEl>
                                              <p:pRg st="2" end="2"/>
                                            </p:txEl>
                                          </p:spTgt>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0" fill="hold" nodeType="clickEffect">
                                  <p:stCondLst>
                                    <p:cond delay="0"/>
                                  </p:stCondLst>
                                  <p:childTnLst>
                                    <p:set>
                                      <p:cBhvr>
                                        <p:cTn id="307" dur="1" fill="hold">
                                          <p:stCondLst>
                                            <p:cond delay="0"/>
                                          </p:stCondLst>
                                        </p:cTn>
                                        <p:tgtEl>
                                          <p:spTgt spid="400388">
                                            <p:txEl>
                                              <p:pRg st="2" end="2"/>
                                            </p:txEl>
                                          </p:spTgt>
                                        </p:tgtEl>
                                        <p:attrNameLst>
                                          <p:attrName>style.visibility</p:attrName>
                                        </p:attrNameLst>
                                      </p:cBhvr>
                                      <p:to>
                                        <p:strVal val="visible"/>
                                      </p:to>
                                    </p:set>
                                    <p:anim calcmode="lin" valueType="num">
                                      <p:cBhvr>
                                        <p:cTn id="308" dur="500" fill="hold"/>
                                        <p:tgtEl>
                                          <p:spTgt spid="400388">
                                            <p:txEl>
                                              <p:pRg st="2" end="2"/>
                                            </p:txEl>
                                          </p:spTgt>
                                        </p:tgtEl>
                                        <p:attrNameLst>
                                          <p:attrName>ppt_w</p:attrName>
                                        </p:attrNameLst>
                                      </p:cBhvr>
                                      <p:tavLst>
                                        <p:tav tm="0">
                                          <p:val>
                                            <p:fltVal val="0"/>
                                          </p:val>
                                        </p:tav>
                                        <p:tav tm="100000">
                                          <p:val>
                                            <p:strVal val="#ppt_w"/>
                                          </p:val>
                                        </p:tav>
                                      </p:tavLst>
                                    </p:anim>
                                    <p:anim calcmode="lin" valueType="num">
                                      <p:cBhvr>
                                        <p:cTn id="309" dur="500" fill="hold"/>
                                        <p:tgtEl>
                                          <p:spTgt spid="400388">
                                            <p:txEl>
                                              <p:pRg st="2" end="2"/>
                                            </p:txEl>
                                          </p:spTgt>
                                        </p:tgtEl>
                                        <p:attrNameLst>
                                          <p:attrName>ppt_h</p:attrName>
                                        </p:attrNameLst>
                                      </p:cBhvr>
                                      <p:tavLst>
                                        <p:tav tm="0">
                                          <p:val>
                                            <p:fltVal val="0"/>
                                          </p:val>
                                        </p:tav>
                                        <p:tav tm="100000">
                                          <p:val>
                                            <p:strVal val="#ppt_h"/>
                                          </p:val>
                                        </p:tav>
                                      </p:tavLst>
                                    </p:anim>
                                    <p:animEffect transition="in" filter="fade">
                                      <p:cBhvr>
                                        <p:cTn id="310" dur="500"/>
                                        <p:tgtEl>
                                          <p:spTgt spid="400388">
                                            <p:txEl>
                                              <p:pRg st="2" end="2"/>
                                            </p:txEl>
                                          </p:spTgt>
                                        </p:tgtEl>
                                      </p:cBhvr>
                                    </p:animEffect>
                                  </p:childTnLst>
                                </p:cTn>
                              </p:par>
                            </p:childTnLst>
                          </p:cTn>
                        </p:par>
                      </p:childTnLst>
                    </p:cTn>
                  </p:par>
                  <p:par>
                    <p:cTn id="311" fill="hold">
                      <p:stCondLst>
                        <p:cond delay="indefinite"/>
                      </p:stCondLst>
                      <p:childTnLst>
                        <p:par>
                          <p:cTn id="312" fill="hold">
                            <p:stCondLst>
                              <p:cond delay="0"/>
                            </p:stCondLst>
                            <p:childTnLst>
                              <p:par>
                                <p:cTn id="313" presetID="10" presetClass="entr" presetSubtype="0" fill="hold" nodeType="clickEffect">
                                  <p:stCondLst>
                                    <p:cond delay="0"/>
                                  </p:stCondLst>
                                  <p:childTnLst>
                                    <p:set>
                                      <p:cBhvr>
                                        <p:cTn id="314" dur="1" fill="hold">
                                          <p:stCondLst>
                                            <p:cond delay="0"/>
                                          </p:stCondLst>
                                        </p:cTn>
                                        <p:tgtEl>
                                          <p:spTgt spid="400389">
                                            <p:txEl>
                                              <p:pRg st="4" end="4"/>
                                            </p:txEl>
                                          </p:spTgt>
                                        </p:tgtEl>
                                        <p:attrNameLst>
                                          <p:attrName>style.visibility</p:attrName>
                                        </p:attrNameLst>
                                      </p:cBhvr>
                                      <p:to>
                                        <p:strVal val="visible"/>
                                      </p:to>
                                    </p:set>
                                    <p:animEffect transition="in" filter="fade">
                                      <p:cBhvr>
                                        <p:cTn id="315" dur="2000"/>
                                        <p:tgtEl>
                                          <p:spTgt spid="400389">
                                            <p:txEl>
                                              <p:pRg st="4" end="4"/>
                                            </p:txEl>
                                          </p:spTgt>
                                        </p:tgtEl>
                                      </p:cBhvr>
                                    </p:animEffect>
                                  </p:childTnLst>
                                </p:cTn>
                              </p:par>
                            </p:childTnLst>
                          </p:cTn>
                        </p:par>
                      </p:childTnLst>
                    </p:cTn>
                  </p:par>
                  <p:par>
                    <p:cTn id="316" fill="hold">
                      <p:stCondLst>
                        <p:cond delay="indefinite"/>
                      </p:stCondLst>
                      <p:childTnLst>
                        <p:par>
                          <p:cTn id="317" fill="hold">
                            <p:stCondLst>
                              <p:cond delay="0"/>
                            </p:stCondLst>
                            <p:childTnLst>
                              <p:par>
                                <p:cTn id="318" presetID="53" presetClass="entr" presetSubtype="0" fill="hold" nodeType="clickEffect">
                                  <p:stCondLst>
                                    <p:cond delay="0"/>
                                  </p:stCondLst>
                                  <p:childTnLst>
                                    <p:set>
                                      <p:cBhvr>
                                        <p:cTn id="319" dur="1" fill="hold">
                                          <p:stCondLst>
                                            <p:cond delay="0"/>
                                          </p:stCondLst>
                                        </p:cTn>
                                        <p:tgtEl>
                                          <p:spTgt spid="400388">
                                            <p:txEl>
                                              <p:pRg st="4" end="4"/>
                                            </p:txEl>
                                          </p:spTgt>
                                        </p:tgtEl>
                                        <p:attrNameLst>
                                          <p:attrName>style.visibility</p:attrName>
                                        </p:attrNameLst>
                                      </p:cBhvr>
                                      <p:to>
                                        <p:strVal val="visible"/>
                                      </p:to>
                                    </p:set>
                                    <p:anim calcmode="lin" valueType="num">
                                      <p:cBhvr>
                                        <p:cTn id="320" dur="500" fill="hold"/>
                                        <p:tgtEl>
                                          <p:spTgt spid="400388">
                                            <p:txEl>
                                              <p:pRg st="4" end="4"/>
                                            </p:txEl>
                                          </p:spTgt>
                                        </p:tgtEl>
                                        <p:attrNameLst>
                                          <p:attrName>ppt_w</p:attrName>
                                        </p:attrNameLst>
                                      </p:cBhvr>
                                      <p:tavLst>
                                        <p:tav tm="0">
                                          <p:val>
                                            <p:fltVal val="0"/>
                                          </p:val>
                                        </p:tav>
                                        <p:tav tm="100000">
                                          <p:val>
                                            <p:strVal val="#ppt_w"/>
                                          </p:val>
                                        </p:tav>
                                      </p:tavLst>
                                    </p:anim>
                                    <p:anim calcmode="lin" valueType="num">
                                      <p:cBhvr>
                                        <p:cTn id="321" dur="500" fill="hold"/>
                                        <p:tgtEl>
                                          <p:spTgt spid="400388">
                                            <p:txEl>
                                              <p:pRg st="4" end="4"/>
                                            </p:txEl>
                                          </p:spTgt>
                                        </p:tgtEl>
                                        <p:attrNameLst>
                                          <p:attrName>ppt_h</p:attrName>
                                        </p:attrNameLst>
                                      </p:cBhvr>
                                      <p:tavLst>
                                        <p:tav tm="0">
                                          <p:val>
                                            <p:fltVal val="0"/>
                                          </p:val>
                                        </p:tav>
                                        <p:tav tm="100000">
                                          <p:val>
                                            <p:strVal val="#ppt_h"/>
                                          </p:val>
                                        </p:tav>
                                      </p:tavLst>
                                    </p:anim>
                                    <p:animEffect transition="in" filter="fade">
                                      <p:cBhvr>
                                        <p:cTn id="322" dur="500"/>
                                        <p:tgtEl>
                                          <p:spTgt spid="400388">
                                            <p:txEl>
                                              <p:pRg st="4" end="4"/>
                                            </p:txEl>
                                          </p:spTgt>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nodeType="clickEffect">
                                  <p:stCondLst>
                                    <p:cond delay="0"/>
                                  </p:stCondLst>
                                  <p:childTnLst>
                                    <p:set>
                                      <p:cBhvr>
                                        <p:cTn id="326" dur="1" fill="hold">
                                          <p:stCondLst>
                                            <p:cond delay="0"/>
                                          </p:stCondLst>
                                        </p:cTn>
                                        <p:tgtEl>
                                          <p:spTgt spid="400389">
                                            <p:txEl>
                                              <p:pRg st="6" end="6"/>
                                            </p:txEl>
                                          </p:spTgt>
                                        </p:tgtEl>
                                        <p:attrNameLst>
                                          <p:attrName>style.visibility</p:attrName>
                                        </p:attrNameLst>
                                      </p:cBhvr>
                                      <p:to>
                                        <p:strVal val="visible"/>
                                      </p:to>
                                    </p:set>
                                    <p:animEffect transition="in" filter="fade">
                                      <p:cBhvr>
                                        <p:cTn id="327" dur="2000"/>
                                        <p:tgtEl>
                                          <p:spTgt spid="400389">
                                            <p:txEl>
                                              <p:pRg st="6" end="6"/>
                                            </p:txEl>
                                          </p:spTgt>
                                        </p:tgtEl>
                                      </p:cBhvr>
                                    </p:animEffect>
                                  </p:childTnLst>
                                </p:cTn>
                              </p:par>
                            </p:childTnLst>
                          </p:cTn>
                        </p:par>
                      </p:childTnLst>
                    </p:cTn>
                  </p:par>
                  <p:par>
                    <p:cTn id="328" fill="hold">
                      <p:stCondLst>
                        <p:cond delay="indefinite"/>
                      </p:stCondLst>
                      <p:childTnLst>
                        <p:par>
                          <p:cTn id="329" fill="hold">
                            <p:stCondLst>
                              <p:cond delay="0"/>
                            </p:stCondLst>
                            <p:childTnLst>
                              <p:par>
                                <p:cTn id="330" presetID="53" presetClass="entr" presetSubtype="0" fill="hold" nodeType="clickEffect">
                                  <p:stCondLst>
                                    <p:cond delay="0"/>
                                  </p:stCondLst>
                                  <p:childTnLst>
                                    <p:set>
                                      <p:cBhvr>
                                        <p:cTn id="331" dur="1" fill="hold">
                                          <p:stCondLst>
                                            <p:cond delay="0"/>
                                          </p:stCondLst>
                                        </p:cTn>
                                        <p:tgtEl>
                                          <p:spTgt spid="400388">
                                            <p:txEl>
                                              <p:pRg st="6" end="6"/>
                                            </p:txEl>
                                          </p:spTgt>
                                        </p:tgtEl>
                                        <p:attrNameLst>
                                          <p:attrName>style.visibility</p:attrName>
                                        </p:attrNameLst>
                                      </p:cBhvr>
                                      <p:to>
                                        <p:strVal val="visible"/>
                                      </p:to>
                                    </p:set>
                                    <p:anim calcmode="lin" valueType="num">
                                      <p:cBhvr>
                                        <p:cTn id="332" dur="500" fill="hold"/>
                                        <p:tgtEl>
                                          <p:spTgt spid="400388">
                                            <p:txEl>
                                              <p:pRg st="6" end="6"/>
                                            </p:txEl>
                                          </p:spTgt>
                                        </p:tgtEl>
                                        <p:attrNameLst>
                                          <p:attrName>ppt_w</p:attrName>
                                        </p:attrNameLst>
                                      </p:cBhvr>
                                      <p:tavLst>
                                        <p:tav tm="0">
                                          <p:val>
                                            <p:fltVal val="0"/>
                                          </p:val>
                                        </p:tav>
                                        <p:tav tm="100000">
                                          <p:val>
                                            <p:strVal val="#ppt_w"/>
                                          </p:val>
                                        </p:tav>
                                      </p:tavLst>
                                    </p:anim>
                                    <p:anim calcmode="lin" valueType="num">
                                      <p:cBhvr>
                                        <p:cTn id="333" dur="500" fill="hold"/>
                                        <p:tgtEl>
                                          <p:spTgt spid="400388">
                                            <p:txEl>
                                              <p:pRg st="6" end="6"/>
                                            </p:txEl>
                                          </p:spTgt>
                                        </p:tgtEl>
                                        <p:attrNameLst>
                                          <p:attrName>ppt_h</p:attrName>
                                        </p:attrNameLst>
                                      </p:cBhvr>
                                      <p:tavLst>
                                        <p:tav tm="0">
                                          <p:val>
                                            <p:fltVal val="0"/>
                                          </p:val>
                                        </p:tav>
                                        <p:tav tm="100000">
                                          <p:val>
                                            <p:strVal val="#ppt_h"/>
                                          </p:val>
                                        </p:tav>
                                      </p:tavLst>
                                    </p:anim>
                                    <p:animEffect transition="in" filter="fade">
                                      <p:cBhvr>
                                        <p:cTn id="334" dur="500"/>
                                        <p:tgtEl>
                                          <p:spTgt spid="400388">
                                            <p:txEl>
                                              <p:pRg st="6" end="6"/>
                                            </p:txEl>
                                          </p:spTgt>
                                        </p:tgtEl>
                                      </p:cBhvr>
                                    </p:animEffect>
                                  </p:childTnLst>
                                </p:cTn>
                              </p:par>
                            </p:childTnLst>
                          </p:cTn>
                        </p:par>
                      </p:childTnLst>
                    </p:cTn>
                  </p:par>
                  <p:par>
                    <p:cTn id="335" fill="hold">
                      <p:stCondLst>
                        <p:cond delay="indefinite"/>
                      </p:stCondLst>
                      <p:childTnLst>
                        <p:par>
                          <p:cTn id="336" fill="hold">
                            <p:stCondLst>
                              <p:cond delay="0"/>
                            </p:stCondLst>
                            <p:childTnLst>
                              <p:par>
                                <p:cTn id="337" presetID="10" presetClass="entr" presetSubtype="0" fill="hold" nodeType="clickEffect">
                                  <p:stCondLst>
                                    <p:cond delay="0"/>
                                  </p:stCondLst>
                                  <p:childTnLst>
                                    <p:set>
                                      <p:cBhvr>
                                        <p:cTn id="338" dur="1" fill="hold">
                                          <p:stCondLst>
                                            <p:cond delay="0"/>
                                          </p:stCondLst>
                                        </p:cTn>
                                        <p:tgtEl>
                                          <p:spTgt spid="400389">
                                            <p:txEl>
                                              <p:pRg st="8" end="8"/>
                                            </p:txEl>
                                          </p:spTgt>
                                        </p:tgtEl>
                                        <p:attrNameLst>
                                          <p:attrName>style.visibility</p:attrName>
                                        </p:attrNameLst>
                                      </p:cBhvr>
                                      <p:to>
                                        <p:strVal val="visible"/>
                                      </p:to>
                                    </p:set>
                                    <p:animEffect transition="in" filter="fade">
                                      <p:cBhvr>
                                        <p:cTn id="339" dur="2000"/>
                                        <p:tgtEl>
                                          <p:spTgt spid="400389">
                                            <p:txEl>
                                              <p:pRg st="8" end="8"/>
                                            </p:txEl>
                                          </p:spTgt>
                                        </p:tgtEl>
                                      </p:cBhvr>
                                    </p:animEffect>
                                  </p:childTnLst>
                                </p:cTn>
                              </p:par>
                            </p:childTnLst>
                          </p:cTn>
                        </p:par>
                      </p:childTnLst>
                    </p:cTn>
                  </p:par>
                  <p:par>
                    <p:cTn id="340" fill="hold">
                      <p:stCondLst>
                        <p:cond delay="indefinite"/>
                      </p:stCondLst>
                      <p:childTnLst>
                        <p:par>
                          <p:cTn id="341" fill="hold">
                            <p:stCondLst>
                              <p:cond delay="0"/>
                            </p:stCondLst>
                            <p:childTnLst>
                              <p:par>
                                <p:cTn id="342" presetID="53" presetClass="entr" presetSubtype="0" fill="hold" nodeType="clickEffect">
                                  <p:stCondLst>
                                    <p:cond delay="0"/>
                                  </p:stCondLst>
                                  <p:childTnLst>
                                    <p:set>
                                      <p:cBhvr>
                                        <p:cTn id="343" dur="1" fill="hold">
                                          <p:stCondLst>
                                            <p:cond delay="0"/>
                                          </p:stCondLst>
                                        </p:cTn>
                                        <p:tgtEl>
                                          <p:spTgt spid="400388">
                                            <p:txEl>
                                              <p:pRg st="8" end="8"/>
                                            </p:txEl>
                                          </p:spTgt>
                                        </p:tgtEl>
                                        <p:attrNameLst>
                                          <p:attrName>style.visibility</p:attrName>
                                        </p:attrNameLst>
                                      </p:cBhvr>
                                      <p:to>
                                        <p:strVal val="visible"/>
                                      </p:to>
                                    </p:set>
                                    <p:anim calcmode="lin" valueType="num">
                                      <p:cBhvr>
                                        <p:cTn id="344" dur="500" fill="hold"/>
                                        <p:tgtEl>
                                          <p:spTgt spid="400388">
                                            <p:txEl>
                                              <p:pRg st="8" end="8"/>
                                            </p:txEl>
                                          </p:spTgt>
                                        </p:tgtEl>
                                        <p:attrNameLst>
                                          <p:attrName>ppt_w</p:attrName>
                                        </p:attrNameLst>
                                      </p:cBhvr>
                                      <p:tavLst>
                                        <p:tav tm="0">
                                          <p:val>
                                            <p:fltVal val="0"/>
                                          </p:val>
                                        </p:tav>
                                        <p:tav tm="100000">
                                          <p:val>
                                            <p:strVal val="#ppt_w"/>
                                          </p:val>
                                        </p:tav>
                                      </p:tavLst>
                                    </p:anim>
                                    <p:anim calcmode="lin" valueType="num">
                                      <p:cBhvr>
                                        <p:cTn id="345" dur="500" fill="hold"/>
                                        <p:tgtEl>
                                          <p:spTgt spid="400388">
                                            <p:txEl>
                                              <p:pRg st="8" end="8"/>
                                            </p:txEl>
                                          </p:spTgt>
                                        </p:tgtEl>
                                        <p:attrNameLst>
                                          <p:attrName>ppt_h</p:attrName>
                                        </p:attrNameLst>
                                      </p:cBhvr>
                                      <p:tavLst>
                                        <p:tav tm="0">
                                          <p:val>
                                            <p:fltVal val="0"/>
                                          </p:val>
                                        </p:tav>
                                        <p:tav tm="100000">
                                          <p:val>
                                            <p:strVal val="#ppt_h"/>
                                          </p:val>
                                        </p:tav>
                                      </p:tavLst>
                                    </p:anim>
                                    <p:animEffect transition="in" filter="fade">
                                      <p:cBhvr>
                                        <p:cTn id="346" dur="500"/>
                                        <p:tgtEl>
                                          <p:spTgt spid="400388">
                                            <p:txEl>
                                              <p:pRg st="8" end="8"/>
                                            </p:txEl>
                                          </p:spTgt>
                                        </p:tgtEl>
                                      </p:cBhvr>
                                    </p:animEffect>
                                  </p:childTnLst>
                                </p:cTn>
                              </p:par>
                            </p:childTnLst>
                          </p:cTn>
                        </p:par>
                      </p:childTnLst>
                    </p:cTn>
                  </p:par>
                  <p:par>
                    <p:cTn id="347" fill="hold">
                      <p:stCondLst>
                        <p:cond delay="indefinite"/>
                      </p:stCondLst>
                      <p:childTnLst>
                        <p:par>
                          <p:cTn id="348" fill="hold">
                            <p:stCondLst>
                              <p:cond delay="0"/>
                            </p:stCondLst>
                            <p:childTnLst>
                              <p:par>
                                <p:cTn id="349" presetID="10" presetClass="entr" presetSubtype="0" fill="hold" nodeType="clickEffect">
                                  <p:stCondLst>
                                    <p:cond delay="0"/>
                                  </p:stCondLst>
                                  <p:childTnLst>
                                    <p:set>
                                      <p:cBhvr>
                                        <p:cTn id="350" dur="1" fill="hold">
                                          <p:stCondLst>
                                            <p:cond delay="0"/>
                                          </p:stCondLst>
                                        </p:cTn>
                                        <p:tgtEl>
                                          <p:spTgt spid="400389">
                                            <p:txEl>
                                              <p:pRg st="10" end="10"/>
                                            </p:txEl>
                                          </p:spTgt>
                                        </p:tgtEl>
                                        <p:attrNameLst>
                                          <p:attrName>style.visibility</p:attrName>
                                        </p:attrNameLst>
                                      </p:cBhvr>
                                      <p:to>
                                        <p:strVal val="visible"/>
                                      </p:to>
                                    </p:set>
                                    <p:animEffect transition="in" filter="fade">
                                      <p:cBhvr>
                                        <p:cTn id="351" dur="2000"/>
                                        <p:tgtEl>
                                          <p:spTgt spid="400389">
                                            <p:txEl>
                                              <p:pRg st="10" end="10"/>
                                            </p:txEl>
                                          </p:spTgt>
                                        </p:tgtEl>
                                      </p:cBhvr>
                                    </p:animEffect>
                                  </p:childTnLst>
                                </p:cTn>
                              </p:par>
                            </p:childTnLst>
                          </p:cTn>
                        </p:par>
                      </p:childTnLst>
                    </p:cTn>
                  </p:par>
                  <p:par>
                    <p:cTn id="352" fill="hold">
                      <p:stCondLst>
                        <p:cond delay="indefinite"/>
                      </p:stCondLst>
                      <p:childTnLst>
                        <p:par>
                          <p:cTn id="353" fill="hold">
                            <p:stCondLst>
                              <p:cond delay="0"/>
                            </p:stCondLst>
                            <p:childTnLst>
                              <p:par>
                                <p:cTn id="354" presetID="53" presetClass="entr" presetSubtype="0" fill="hold" nodeType="clickEffect">
                                  <p:stCondLst>
                                    <p:cond delay="0"/>
                                  </p:stCondLst>
                                  <p:childTnLst>
                                    <p:set>
                                      <p:cBhvr>
                                        <p:cTn id="355" dur="1" fill="hold">
                                          <p:stCondLst>
                                            <p:cond delay="0"/>
                                          </p:stCondLst>
                                        </p:cTn>
                                        <p:tgtEl>
                                          <p:spTgt spid="400388">
                                            <p:txEl>
                                              <p:pRg st="10" end="10"/>
                                            </p:txEl>
                                          </p:spTgt>
                                        </p:tgtEl>
                                        <p:attrNameLst>
                                          <p:attrName>style.visibility</p:attrName>
                                        </p:attrNameLst>
                                      </p:cBhvr>
                                      <p:to>
                                        <p:strVal val="visible"/>
                                      </p:to>
                                    </p:set>
                                    <p:anim calcmode="lin" valueType="num">
                                      <p:cBhvr>
                                        <p:cTn id="356" dur="500" fill="hold"/>
                                        <p:tgtEl>
                                          <p:spTgt spid="400388">
                                            <p:txEl>
                                              <p:pRg st="10" end="10"/>
                                            </p:txEl>
                                          </p:spTgt>
                                        </p:tgtEl>
                                        <p:attrNameLst>
                                          <p:attrName>ppt_w</p:attrName>
                                        </p:attrNameLst>
                                      </p:cBhvr>
                                      <p:tavLst>
                                        <p:tav tm="0">
                                          <p:val>
                                            <p:fltVal val="0"/>
                                          </p:val>
                                        </p:tav>
                                        <p:tav tm="100000">
                                          <p:val>
                                            <p:strVal val="#ppt_w"/>
                                          </p:val>
                                        </p:tav>
                                      </p:tavLst>
                                    </p:anim>
                                    <p:anim calcmode="lin" valueType="num">
                                      <p:cBhvr>
                                        <p:cTn id="357" dur="500" fill="hold"/>
                                        <p:tgtEl>
                                          <p:spTgt spid="400388">
                                            <p:txEl>
                                              <p:pRg st="10" end="10"/>
                                            </p:txEl>
                                          </p:spTgt>
                                        </p:tgtEl>
                                        <p:attrNameLst>
                                          <p:attrName>ppt_h</p:attrName>
                                        </p:attrNameLst>
                                      </p:cBhvr>
                                      <p:tavLst>
                                        <p:tav tm="0">
                                          <p:val>
                                            <p:fltVal val="0"/>
                                          </p:val>
                                        </p:tav>
                                        <p:tav tm="100000">
                                          <p:val>
                                            <p:strVal val="#ppt_h"/>
                                          </p:val>
                                        </p:tav>
                                      </p:tavLst>
                                    </p:anim>
                                    <p:animEffect transition="in" filter="fade">
                                      <p:cBhvr>
                                        <p:cTn id="358" dur="500"/>
                                        <p:tgtEl>
                                          <p:spTgt spid="400388">
                                            <p:txEl>
                                              <p:pRg st="10" end="10"/>
                                            </p:txEl>
                                          </p:spTgt>
                                        </p:tgtEl>
                                      </p:cBhvr>
                                    </p:animEffect>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nodeType="clickEffect">
                                  <p:stCondLst>
                                    <p:cond delay="0"/>
                                  </p:stCondLst>
                                  <p:childTnLst>
                                    <p:set>
                                      <p:cBhvr>
                                        <p:cTn id="362" dur="1" fill="hold">
                                          <p:stCondLst>
                                            <p:cond delay="0"/>
                                          </p:stCondLst>
                                        </p:cTn>
                                        <p:tgtEl>
                                          <p:spTgt spid="400389">
                                            <p:txEl>
                                              <p:pRg st="12" end="12"/>
                                            </p:txEl>
                                          </p:spTgt>
                                        </p:tgtEl>
                                        <p:attrNameLst>
                                          <p:attrName>style.visibility</p:attrName>
                                        </p:attrNameLst>
                                      </p:cBhvr>
                                      <p:to>
                                        <p:strVal val="visible"/>
                                      </p:to>
                                    </p:set>
                                    <p:animEffect transition="in" filter="fade">
                                      <p:cBhvr>
                                        <p:cTn id="363" dur="2000"/>
                                        <p:tgtEl>
                                          <p:spTgt spid="400389">
                                            <p:txEl>
                                              <p:pRg st="12" end="12"/>
                                            </p:txEl>
                                          </p:spTgt>
                                        </p:tgtEl>
                                      </p:cBhvr>
                                    </p:animEffect>
                                  </p:childTnLst>
                                </p:cTn>
                              </p:par>
                            </p:childTnLst>
                          </p:cTn>
                        </p:par>
                      </p:childTnLst>
                    </p:cTn>
                  </p:par>
                  <p:par>
                    <p:cTn id="364" fill="hold">
                      <p:stCondLst>
                        <p:cond delay="indefinite"/>
                      </p:stCondLst>
                      <p:childTnLst>
                        <p:par>
                          <p:cTn id="365" fill="hold">
                            <p:stCondLst>
                              <p:cond delay="0"/>
                            </p:stCondLst>
                            <p:childTnLst>
                              <p:par>
                                <p:cTn id="366" presetID="53" presetClass="entr" presetSubtype="0" fill="hold" nodeType="clickEffect">
                                  <p:stCondLst>
                                    <p:cond delay="0"/>
                                  </p:stCondLst>
                                  <p:childTnLst>
                                    <p:set>
                                      <p:cBhvr>
                                        <p:cTn id="367" dur="1" fill="hold">
                                          <p:stCondLst>
                                            <p:cond delay="0"/>
                                          </p:stCondLst>
                                        </p:cTn>
                                        <p:tgtEl>
                                          <p:spTgt spid="400388">
                                            <p:txEl>
                                              <p:pRg st="12" end="12"/>
                                            </p:txEl>
                                          </p:spTgt>
                                        </p:tgtEl>
                                        <p:attrNameLst>
                                          <p:attrName>style.visibility</p:attrName>
                                        </p:attrNameLst>
                                      </p:cBhvr>
                                      <p:to>
                                        <p:strVal val="visible"/>
                                      </p:to>
                                    </p:set>
                                    <p:anim calcmode="lin" valueType="num">
                                      <p:cBhvr>
                                        <p:cTn id="368" dur="500" fill="hold"/>
                                        <p:tgtEl>
                                          <p:spTgt spid="400388">
                                            <p:txEl>
                                              <p:pRg st="12" end="12"/>
                                            </p:txEl>
                                          </p:spTgt>
                                        </p:tgtEl>
                                        <p:attrNameLst>
                                          <p:attrName>ppt_w</p:attrName>
                                        </p:attrNameLst>
                                      </p:cBhvr>
                                      <p:tavLst>
                                        <p:tav tm="0">
                                          <p:val>
                                            <p:fltVal val="0"/>
                                          </p:val>
                                        </p:tav>
                                        <p:tav tm="100000">
                                          <p:val>
                                            <p:strVal val="#ppt_w"/>
                                          </p:val>
                                        </p:tav>
                                      </p:tavLst>
                                    </p:anim>
                                    <p:anim calcmode="lin" valueType="num">
                                      <p:cBhvr>
                                        <p:cTn id="369" dur="500" fill="hold"/>
                                        <p:tgtEl>
                                          <p:spTgt spid="400388">
                                            <p:txEl>
                                              <p:pRg st="12" end="12"/>
                                            </p:txEl>
                                          </p:spTgt>
                                        </p:tgtEl>
                                        <p:attrNameLst>
                                          <p:attrName>ppt_h</p:attrName>
                                        </p:attrNameLst>
                                      </p:cBhvr>
                                      <p:tavLst>
                                        <p:tav tm="0">
                                          <p:val>
                                            <p:fltVal val="0"/>
                                          </p:val>
                                        </p:tav>
                                        <p:tav tm="100000">
                                          <p:val>
                                            <p:strVal val="#ppt_h"/>
                                          </p:val>
                                        </p:tav>
                                      </p:tavLst>
                                    </p:anim>
                                    <p:animEffect transition="in" filter="fade">
                                      <p:cBhvr>
                                        <p:cTn id="370" dur="500"/>
                                        <p:tgtEl>
                                          <p:spTgt spid="400388">
                                            <p:txEl>
                                              <p:pRg st="12" end="12"/>
                                            </p:txEl>
                                          </p:spTgt>
                                        </p:tgtEl>
                                      </p:cBhvr>
                                    </p:animEffect>
                                  </p:childTnLst>
                                </p:cTn>
                              </p:par>
                            </p:childTnLst>
                          </p:cTn>
                        </p:par>
                      </p:childTnLst>
                    </p:cTn>
                  </p:par>
                  <p:par>
                    <p:cTn id="371" fill="hold">
                      <p:stCondLst>
                        <p:cond delay="indefinite"/>
                      </p:stCondLst>
                      <p:childTnLst>
                        <p:par>
                          <p:cTn id="372" fill="hold">
                            <p:stCondLst>
                              <p:cond delay="0"/>
                            </p:stCondLst>
                            <p:childTnLst>
                              <p:par>
                                <p:cTn id="373" presetID="10" presetClass="entr" presetSubtype="0" fill="hold" nodeType="clickEffect">
                                  <p:stCondLst>
                                    <p:cond delay="0"/>
                                  </p:stCondLst>
                                  <p:childTnLst>
                                    <p:set>
                                      <p:cBhvr>
                                        <p:cTn id="374" dur="1" fill="hold">
                                          <p:stCondLst>
                                            <p:cond delay="0"/>
                                          </p:stCondLst>
                                        </p:cTn>
                                        <p:tgtEl>
                                          <p:spTgt spid="400389">
                                            <p:txEl>
                                              <p:pRg st="14" end="14"/>
                                            </p:txEl>
                                          </p:spTgt>
                                        </p:tgtEl>
                                        <p:attrNameLst>
                                          <p:attrName>style.visibility</p:attrName>
                                        </p:attrNameLst>
                                      </p:cBhvr>
                                      <p:to>
                                        <p:strVal val="visible"/>
                                      </p:to>
                                    </p:set>
                                    <p:animEffect transition="in" filter="fade">
                                      <p:cBhvr>
                                        <p:cTn id="375" dur="2000"/>
                                        <p:tgtEl>
                                          <p:spTgt spid="400389">
                                            <p:txEl>
                                              <p:pRg st="14" end="14"/>
                                            </p:txEl>
                                          </p:spTgt>
                                        </p:tgtEl>
                                      </p:cBhvr>
                                    </p:animEffect>
                                  </p:childTnLst>
                                </p:cTn>
                              </p:par>
                            </p:childTnLst>
                          </p:cTn>
                        </p:par>
                      </p:childTnLst>
                    </p:cTn>
                  </p:par>
                  <p:par>
                    <p:cTn id="376" fill="hold">
                      <p:stCondLst>
                        <p:cond delay="indefinite"/>
                      </p:stCondLst>
                      <p:childTnLst>
                        <p:par>
                          <p:cTn id="377" fill="hold">
                            <p:stCondLst>
                              <p:cond delay="0"/>
                            </p:stCondLst>
                            <p:childTnLst>
                              <p:par>
                                <p:cTn id="378" presetID="53" presetClass="entr" presetSubtype="0" fill="hold" nodeType="clickEffect">
                                  <p:stCondLst>
                                    <p:cond delay="0"/>
                                  </p:stCondLst>
                                  <p:childTnLst>
                                    <p:set>
                                      <p:cBhvr>
                                        <p:cTn id="379" dur="1" fill="hold">
                                          <p:stCondLst>
                                            <p:cond delay="0"/>
                                          </p:stCondLst>
                                        </p:cTn>
                                        <p:tgtEl>
                                          <p:spTgt spid="400388">
                                            <p:txEl>
                                              <p:pRg st="14" end="14"/>
                                            </p:txEl>
                                          </p:spTgt>
                                        </p:tgtEl>
                                        <p:attrNameLst>
                                          <p:attrName>style.visibility</p:attrName>
                                        </p:attrNameLst>
                                      </p:cBhvr>
                                      <p:to>
                                        <p:strVal val="visible"/>
                                      </p:to>
                                    </p:set>
                                    <p:anim calcmode="lin" valueType="num">
                                      <p:cBhvr>
                                        <p:cTn id="380" dur="500" fill="hold"/>
                                        <p:tgtEl>
                                          <p:spTgt spid="400388">
                                            <p:txEl>
                                              <p:pRg st="14" end="14"/>
                                            </p:txEl>
                                          </p:spTgt>
                                        </p:tgtEl>
                                        <p:attrNameLst>
                                          <p:attrName>ppt_w</p:attrName>
                                        </p:attrNameLst>
                                      </p:cBhvr>
                                      <p:tavLst>
                                        <p:tav tm="0">
                                          <p:val>
                                            <p:fltVal val="0"/>
                                          </p:val>
                                        </p:tav>
                                        <p:tav tm="100000">
                                          <p:val>
                                            <p:strVal val="#ppt_w"/>
                                          </p:val>
                                        </p:tav>
                                      </p:tavLst>
                                    </p:anim>
                                    <p:anim calcmode="lin" valueType="num">
                                      <p:cBhvr>
                                        <p:cTn id="381" dur="500" fill="hold"/>
                                        <p:tgtEl>
                                          <p:spTgt spid="400388">
                                            <p:txEl>
                                              <p:pRg st="14" end="14"/>
                                            </p:txEl>
                                          </p:spTgt>
                                        </p:tgtEl>
                                        <p:attrNameLst>
                                          <p:attrName>ppt_h</p:attrName>
                                        </p:attrNameLst>
                                      </p:cBhvr>
                                      <p:tavLst>
                                        <p:tav tm="0">
                                          <p:val>
                                            <p:fltVal val="0"/>
                                          </p:val>
                                        </p:tav>
                                        <p:tav tm="100000">
                                          <p:val>
                                            <p:strVal val="#ppt_h"/>
                                          </p:val>
                                        </p:tav>
                                      </p:tavLst>
                                    </p:anim>
                                    <p:animEffect transition="in" filter="fade">
                                      <p:cBhvr>
                                        <p:cTn id="382" dur="500"/>
                                        <p:tgtEl>
                                          <p:spTgt spid="400388">
                                            <p:txEl>
                                              <p:pRg st="14" end="14"/>
                                            </p:txEl>
                                          </p:spTgt>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nodeType="clickEffect">
                                  <p:stCondLst>
                                    <p:cond delay="0"/>
                                  </p:stCondLst>
                                  <p:childTnLst>
                                    <p:set>
                                      <p:cBhvr>
                                        <p:cTn id="386" dur="1" fill="hold">
                                          <p:stCondLst>
                                            <p:cond delay="0"/>
                                          </p:stCondLst>
                                        </p:cTn>
                                        <p:tgtEl>
                                          <p:spTgt spid="400389">
                                            <p:txEl>
                                              <p:pRg st="16" end="16"/>
                                            </p:txEl>
                                          </p:spTgt>
                                        </p:tgtEl>
                                        <p:attrNameLst>
                                          <p:attrName>style.visibility</p:attrName>
                                        </p:attrNameLst>
                                      </p:cBhvr>
                                      <p:to>
                                        <p:strVal val="visible"/>
                                      </p:to>
                                    </p:set>
                                    <p:animEffect transition="in" filter="fade">
                                      <p:cBhvr>
                                        <p:cTn id="387" dur="2000"/>
                                        <p:tgtEl>
                                          <p:spTgt spid="400389">
                                            <p:txEl>
                                              <p:pRg st="16" end="16"/>
                                            </p:txEl>
                                          </p:spTgt>
                                        </p:tgtEl>
                                      </p:cBhvr>
                                    </p:animEffect>
                                  </p:childTnLst>
                                </p:cTn>
                              </p:par>
                            </p:childTnLst>
                          </p:cTn>
                        </p:par>
                      </p:childTnLst>
                    </p:cTn>
                  </p:par>
                  <p:par>
                    <p:cTn id="388" fill="hold">
                      <p:stCondLst>
                        <p:cond delay="indefinite"/>
                      </p:stCondLst>
                      <p:childTnLst>
                        <p:par>
                          <p:cTn id="389" fill="hold">
                            <p:stCondLst>
                              <p:cond delay="0"/>
                            </p:stCondLst>
                            <p:childTnLst>
                              <p:par>
                                <p:cTn id="390" presetID="53" presetClass="entr" presetSubtype="0" fill="hold" nodeType="clickEffect">
                                  <p:stCondLst>
                                    <p:cond delay="0"/>
                                  </p:stCondLst>
                                  <p:childTnLst>
                                    <p:set>
                                      <p:cBhvr>
                                        <p:cTn id="391" dur="1" fill="hold">
                                          <p:stCondLst>
                                            <p:cond delay="0"/>
                                          </p:stCondLst>
                                        </p:cTn>
                                        <p:tgtEl>
                                          <p:spTgt spid="400388">
                                            <p:txEl>
                                              <p:pRg st="16" end="16"/>
                                            </p:txEl>
                                          </p:spTgt>
                                        </p:tgtEl>
                                        <p:attrNameLst>
                                          <p:attrName>style.visibility</p:attrName>
                                        </p:attrNameLst>
                                      </p:cBhvr>
                                      <p:to>
                                        <p:strVal val="visible"/>
                                      </p:to>
                                    </p:set>
                                    <p:anim calcmode="lin" valueType="num">
                                      <p:cBhvr>
                                        <p:cTn id="392" dur="500" fill="hold"/>
                                        <p:tgtEl>
                                          <p:spTgt spid="400388">
                                            <p:txEl>
                                              <p:pRg st="16" end="16"/>
                                            </p:txEl>
                                          </p:spTgt>
                                        </p:tgtEl>
                                        <p:attrNameLst>
                                          <p:attrName>ppt_w</p:attrName>
                                        </p:attrNameLst>
                                      </p:cBhvr>
                                      <p:tavLst>
                                        <p:tav tm="0">
                                          <p:val>
                                            <p:fltVal val="0"/>
                                          </p:val>
                                        </p:tav>
                                        <p:tav tm="100000">
                                          <p:val>
                                            <p:strVal val="#ppt_w"/>
                                          </p:val>
                                        </p:tav>
                                      </p:tavLst>
                                    </p:anim>
                                    <p:anim calcmode="lin" valueType="num">
                                      <p:cBhvr>
                                        <p:cTn id="393" dur="500" fill="hold"/>
                                        <p:tgtEl>
                                          <p:spTgt spid="400388">
                                            <p:txEl>
                                              <p:pRg st="16" end="16"/>
                                            </p:txEl>
                                          </p:spTgt>
                                        </p:tgtEl>
                                        <p:attrNameLst>
                                          <p:attrName>ppt_h</p:attrName>
                                        </p:attrNameLst>
                                      </p:cBhvr>
                                      <p:tavLst>
                                        <p:tav tm="0">
                                          <p:val>
                                            <p:fltVal val="0"/>
                                          </p:val>
                                        </p:tav>
                                        <p:tav tm="100000">
                                          <p:val>
                                            <p:strVal val="#ppt_h"/>
                                          </p:val>
                                        </p:tav>
                                      </p:tavLst>
                                    </p:anim>
                                    <p:animEffect transition="in" filter="fade">
                                      <p:cBhvr>
                                        <p:cTn id="394" dur="500"/>
                                        <p:tgtEl>
                                          <p:spTgt spid="400388">
                                            <p:txEl>
                                              <p:pRg st="16" end="16"/>
                                            </p:txEl>
                                          </p:spTgt>
                                        </p:tgtEl>
                                      </p:cBhvr>
                                    </p:animEffect>
                                  </p:childTnLst>
                                </p:cTn>
                              </p:par>
                            </p:childTnLst>
                          </p:cTn>
                        </p:par>
                      </p:childTnLst>
                    </p:cTn>
                  </p:par>
                  <p:par>
                    <p:cTn id="395" fill="hold">
                      <p:stCondLst>
                        <p:cond delay="indefinite"/>
                      </p:stCondLst>
                      <p:childTnLst>
                        <p:par>
                          <p:cTn id="396" fill="hold">
                            <p:stCondLst>
                              <p:cond delay="0"/>
                            </p:stCondLst>
                            <p:childTnLst>
                              <p:par>
                                <p:cTn id="397" presetID="10" presetClass="entr" presetSubtype="0" fill="hold" nodeType="clickEffect">
                                  <p:stCondLst>
                                    <p:cond delay="0"/>
                                  </p:stCondLst>
                                  <p:childTnLst>
                                    <p:set>
                                      <p:cBhvr>
                                        <p:cTn id="398" dur="1" fill="hold">
                                          <p:stCondLst>
                                            <p:cond delay="0"/>
                                          </p:stCondLst>
                                        </p:cTn>
                                        <p:tgtEl>
                                          <p:spTgt spid="400389">
                                            <p:txEl>
                                              <p:pRg st="18" end="18"/>
                                            </p:txEl>
                                          </p:spTgt>
                                        </p:tgtEl>
                                        <p:attrNameLst>
                                          <p:attrName>style.visibility</p:attrName>
                                        </p:attrNameLst>
                                      </p:cBhvr>
                                      <p:to>
                                        <p:strVal val="visible"/>
                                      </p:to>
                                    </p:set>
                                    <p:animEffect transition="in" filter="fade">
                                      <p:cBhvr>
                                        <p:cTn id="399" dur="2000"/>
                                        <p:tgtEl>
                                          <p:spTgt spid="400389">
                                            <p:txEl>
                                              <p:pRg st="18" end="18"/>
                                            </p:txEl>
                                          </p:spTgt>
                                        </p:tgtEl>
                                      </p:cBhvr>
                                    </p:animEffect>
                                  </p:childTnLst>
                                </p:cTn>
                              </p:par>
                            </p:childTnLst>
                          </p:cTn>
                        </p:par>
                      </p:childTnLst>
                    </p:cTn>
                  </p:par>
                  <p:par>
                    <p:cTn id="400" fill="hold">
                      <p:stCondLst>
                        <p:cond delay="indefinite"/>
                      </p:stCondLst>
                      <p:childTnLst>
                        <p:par>
                          <p:cTn id="401" fill="hold">
                            <p:stCondLst>
                              <p:cond delay="0"/>
                            </p:stCondLst>
                            <p:childTnLst>
                              <p:par>
                                <p:cTn id="402" presetID="53" presetClass="entr" presetSubtype="0" fill="hold" nodeType="clickEffect">
                                  <p:stCondLst>
                                    <p:cond delay="0"/>
                                  </p:stCondLst>
                                  <p:childTnLst>
                                    <p:set>
                                      <p:cBhvr>
                                        <p:cTn id="403" dur="1" fill="hold">
                                          <p:stCondLst>
                                            <p:cond delay="0"/>
                                          </p:stCondLst>
                                        </p:cTn>
                                        <p:tgtEl>
                                          <p:spTgt spid="400388">
                                            <p:txEl>
                                              <p:pRg st="18" end="18"/>
                                            </p:txEl>
                                          </p:spTgt>
                                        </p:tgtEl>
                                        <p:attrNameLst>
                                          <p:attrName>style.visibility</p:attrName>
                                        </p:attrNameLst>
                                      </p:cBhvr>
                                      <p:to>
                                        <p:strVal val="visible"/>
                                      </p:to>
                                    </p:set>
                                    <p:anim calcmode="lin" valueType="num">
                                      <p:cBhvr>
                                        <p:cTn id="404" dur="500" fill="hold"/>
                                        <p:tgtEl>
                                          <p:spTgt spid="400388">
                                            <p:txEl>
                                              <p:pRg st="18" end="18"/>
                                            </p:txEl>
                                          </p:spTgt>
                                        </p:tgtEl>
                                        <p:attrNameLst>
                                          <p:attrName>ppt_w</p:attrName>
                                        </p:attrNameLst>
                                      </p:cBhvr>
                                      <p:tavLst>
                                        <p:tav tm="0">
                                          <p:val>
                                            <p:fltVal val="0"/>
                                          </p:val>
                                        </p:tav>
                                        <p:tav tm="100000">
                                          <p:val>
                                            <p:strVal val="#ppt_w"/>
                                          </p:val>
                                        </p:tav>
                                      </p:tavLst>
                                    </p:anim>
                                    <p:anim calcmode="lin" valueType="num">
                                      <p:cBhvr>
                                        <p:cTn id="405" dur="500" fill="hold"/>
                                        <p:tgtEl>
                                          <p:spTgt spid="400388">
                                            <p:txEl>
                                              <p:pRg st="18" end="18"/>
                                            </p:txEl>
                                          </p:spTgt>
                                        </p:tgtEl>
                                        <p:attrNameLst>
                                          <p:attrName>ppt_h</p:attrName>
                                        </p:attrNameLst>
                                      </p:cBhvr>
                                      <p:tavLst>
                                        <p:tav tm="0">
                                          <p:val>
                                            <p:fltVal val="0"/>
                                          </p:val>
                                        </p:tav>
                                        <p:tav tm="100000">
                                          <p:val>
                                            <p:strVal val="#ppt_h"/>
                                          </p:val>
                                        </p:tav>
                                      </p:tavLst>
                                    </p:anim>
                                    <p:animEffect transition="in" filter="fade">
                                      <p:cBhvr>
                                        <p:cTn id="406" dur="500"/>
                                        <p:tgtEl>
                                          <p:spTgt spid="400388">
                                            <p:txEl>
                                              <p:pRg st="18" end="18"/>
                                            </p:txEl>
                                          </p:spTgt>
                                        </p:tgtEl>
                                      </p:cBhvr>
                                    </p:animEffect>
                                  </p:childTnLst>
                                </p:cTn>
                              </p:par>
                            </p:childTnLst>
                          </p:cTn>
                        </p:par>
                      </p:childTnLst>
                    </p:cTn>
                  </p:par>
                  <p:par>
                    <p:cTn id="407" fill="hold">
                      <p:stCondLst>
                        <p:cond delay="indefinite"/>
                      </p:stCondLst>
                      <p:childTnLst>
                        <p:par>
                          <p:cTn id="408" fill="hold">
                            <p:stCondLst>
                              <p:cond delay="0"/>
                            </p:stCondLst>
                            <p:childTnLst>
                              <p:par>
                                <p:cTn id="409" presetID="10" presetClass="entr" presetSubtype="0" fill="hold" nodeType="clickEffect">
                                  <p:stCondLst>
                                    <p:cond delay="0"/>
                                  </p:stCondLst>
                                  <p:childTnLst>
                                    <p:set>
                                      <p:cBhvr>
                                        <p:cTn id="410" dur="1" fill="hold">
                                          <p:stCondLst>
                                            <p:cond delay="0"/>
                                          </p:stCondLst>
                                        </p:cTn>
                                        <p:tgtEl>
                                          <p:spTgt spid="400389">
                                            <p:txEl>
                                              <p:pRg st="20" end="20"/>
                                            </p:txEl>
                                          </p:spTgt>
                                        </p:tgtEl>
                                        <p:attrNameLst>
                                          <p:attrName>style.visibility</p:attrName>
                                        </p:attrNameLst>
                                      </p:cBhvr>
                                      <p:to>
                                        <p:strVal val="visible"/>
                                      </p:to>
                                    </p:set>
                                    <p:animEffect transition="in" filter="fade">
                                      <p:cBhvr>
                                        <p:cTn id="411" dur="2000"/>
                                        <p:tgtEl>
                                          <p:spTgt spid="400389">
                                            <p:txEl>
                                              <p:pRg st="20" end="20"/>
                                            </p:txEl>
                                          </p:spTgt>
                                        </p:tgtEl>
                                      </p:cBhvr>
                                    </p:animEffect>
                                  </p:childTnLst>
                                </p:cTn>
                              </p:par>
                            </p:childTnLst>
                          </p:cTn>
                        </p:par>
                      </p:childTnLst>
                    </p:cTn>
                  </p:par>
                  <p:par>
                    <p:cTn id="412" fill="hold">
                      <p:stCondLst>
                        <p:cond delay="indefinite"/>
                      </p:stCondLst>
                      <p:childTnLst>
                        <p:par>
                          <p:cTn id="413" fill="hold">
                            <p:stCondLst>
                              <p:cond delay="0"/>
                            </p:stCondLst>
                            <p:childTnLst>
                              <p:par>
                                <p:cTn id="414" presetID="53" presetClass="entr" presetSubtype="0" fill="hold" nodeType="clickEffect">
                                  <p:stCondLst>
                                    <p:cond delay="0"/>
                                  </p:stCondLst>
                                  <p:childTnLst>
                                    <p:set>
                                      <p:cBhvr>
                                        <p:cTn id="415" dur="1" fill="hold">
                                          <p:stCondLst>
                                            <p:cond delay="0"/>
                                          </p:stCondLst>
                                        </p:cTn>
                                        <p:tgtEl>
                                          <p:spTgt spid="400388">
                                            <p:txEl>
                                              <p:pRg st="20" end="20"/>
                                            </p:txEl>
                                          </p:spTgt>
                                        </p:tgtEl>
                                        <p:attrNameLst>
                                          <p:attrName>style.visibility</p:attrName>
                                        </p:attrNameLst>
                                      </p:cBhvr>
                                      <p:to>
                                        <p:strVal val="visible"/>
                                      </p:to>
                                    </p:set>
                                    <p:anim calcmode="lin" valueType="num">
                                      <p:cBhvr>
                                        <p:cTn id="416" dur="500" fill="hold"/>
                                        <p:tgtEl>
                                          <p:spTgt spid="400388">
                                            <p:txEl>
                                              <p:pRg st="20" end="20"/>
                                            </p:txEl>
                                          </p:spTgt>
                                        </p:tgtEl>
                                        <p:attrNameLst>
                                          <p:attrName>ppt_w</p:attrName>
                                        </p:attrNameLst>
                                      </p:cBhvr>
                                      <p:tavLst>
                                        <p:tav tm="0">
                                          <p:val>
                                            <p:fltVal val="0"/>
                                          </p:val>
                                        </p:tav>
                                        <p:tav tm="100000">
                                          <p:val>
                                            <p:strVal val="#ppt_w"/>
                                          </p:val>
                                        </p:tav>
                                      </p:tavLst>
                                    </p:anim>
                                    <p:anim calcmode="lin" valueType="num">
                                      <p:cBhvr>
                                        <p:cTn id="417" dur="500" fill="hold"/>
                                        <p:tgtEl>
                                          <p:spTgt spid="400388">
                                            <p:txEl>
                                              <p:pRg st="20" end="20"/>
                                            </p:txEl>
                                          </p:spTgt>
                                        </p:tgtEl>
                                        <p:attrNameLst>
                                          <p:attrName>ppt_h</p:attrName>
                                        </p:attrNameLst>
                                      </p:cBhvr>
                                      <p:tavLst>
                                        <p:tav tm="0">
                                          <p:val>
                                            <p:fltVal val="0"/>
                                          </p:val>
                                        </p:tav>
                                        <p:tav tm="100000">
                                          <p:val>
                                            <p:strVal val="#ppt_h"/>
                                          </p:val>
                                        </p:tav>
                                      </p:tavLst>
                                    </p:anim>
                                    <p:animEffect transition="in" filter="fade">
                                      <p:cBhvr>
                                        <p:cTn id="418" dur="500"/>
                                        <p:tgtEl>
                                          <p:spTgt spid="40038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p:bldP spid="400393" grpId="0" build="allAtOnce"/>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0000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FFFF00"/>
      </a:hlink>
      <a:folHlink>
        <a:srgbClr val="201791"/>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FFFF00"/>
        </a:hlink>
        <a:folHlink>
          <a:srgbClr val="2017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boxs">
  <a:themeElements>
    <a:clrScheme name="">
      <a:dk1>
        <a:srgbClr val="000000"/>
      </a:dk1>
      <a:lt1>
        <a:srgbClr val="FFFFFF"/>
      </a:lt1>
      <a:dk2>
        <a:srgbClr val="00279F"/>
      </a:dk2>
      <a:lt2>
        <a:srgbClr val="FAFD00"/>
      </a:lt2>
      <a:accent1>
        <a:srgbClr val="FF8203"/>
      </a:accent1>
      <a:accent2>
        <a:srgbClr val="E84400"/>
      </a:accent2>
      <a:accent3>
        <a:srgbClr val="AAACCD"/>
      </a:accent3>
      <a:accent4>
        <a:srgbClr val="DADADA"/>
      </a:accent4>
      <a:accent5>
        <a:srgbClr val="FFC1AA"/>
      </a:accent5>
      <a:accent6>
        <a:srgbClr val="D23D00"/>
      </a:accent6>
      <a:hlink>
        <a:srgbClr val="00DFCA"/>
      </a:hlink>
      <a:folHlink>
        <a:srgbClr val="618FFD"/>
      </a:folHlink>
    </a:clrScheme>
    <a:fontScheme name="bluebox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box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box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box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box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box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box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box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FF"/>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1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5F5F5F"/>
    </a:folHlink>
  </a:clrScheme>
</a:themeOverride>
</file>

<file path=ppt/theme/themeOverride20.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5.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2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99"/>
    </a:folHlink>
  </a:clrScheme>
</a:themeOverride>
</file>

<file path=ppt/theme/themeOverride28.xml><?xml version="1.0" encoding="utf-8"?>
<a:themeOverride xmlns:a="http://schemas.openxmlformats.org/drawingml/2006/main">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themeOverride>
</file>

<file path=ppt/theme/themeOverride3.xml><?xml version="1.0" encoding="utf-8"?>
<a:themeOverride xmlns:a="http://schemas.openxmlformats.org/drawingml/2006/main">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0099"/>
    </a:folHlink>
  </a:clrScheme>
</a:themeOverride>
</file>

<file path=docProps/app.xml><?xml version="1.0" encoding="utf-8"?>
<Properties xmlns="http://schemas.openxmlformats.org/officeDocument/2006/extended-properties" xmlns:vt="http://schemas.openxmlformats.org/officeDocument/2006/docPropsVTypes">
  <TotalTime>2488</TotalTime>
  <Words>10195</Words>
  <Application>Microsoft Office PowerPoint</Application>
  <PresentationFormat>On-screen Show (4:3)</PresentationFormat>
  <Paragraphs>5124</Paragraphs>
  <Slides>193</Slides>
  <Notes>190</Notes>
  <HiddenSlides>38</HiddenSlides>
  <MMClips>7</MMClips>
  <ScaleCrop>false</ScaleCrop>
  <HeadingPairs>
    <vt:vector size="10" baseType="variant">
      <vt:variant>
        <vt:lpstr>Fonts Used</vt:lpstr>
      </vt:variant>
      <vt:variant>
        <vt:i4>10</vt:i4>
      </vt:variant>
      <vt:variant>
        <vt:lpstr>Theme</vt:lpstr>
      </vt:variant>
      <vt:variant>
        <vt:i4>5</vt:i4>
      </vt:variant>
      <vt:variant>
        <vt:lpstr>Embedded OLE Servers</vt:lpstr>
      </vt:variant>
      <vt:variant>
        <vt:i4>3</vt:i4>
      </vt:variant>
      <vt:variant>
        <vt:lpstr>Slide Titles</vt:lpstr>
      </vt:variant>
      <vt:variant>
        <vt:i4>193</vt:i4>
      </vt:variant>
      <vt:variant>
        <vt:lpstr>Custom Shows</vt:lpstr>
      </vt:variant>
      <vt:variant>
        <vt:i4>11</vt:i4>
      </vt:variant>
    </vt:vector>
  </HeadingPairs>
  <TitlesOfParts>
    <vt:vector size="222" baseType="lpstr">
      <vt:lpstr>Onyx</vt:lpstr>
      <vt:lpstr>Arial</vt:lpstr>
      <vt:lpstr>Times New Roman</vt:lpstr>
      <vt:lpstr>Monotype Sorts</vt:lpstr>
      <vt:lpstr>Comic Sans MS</vt:lpstr>
      <vt:lpstr>Wingdings</vt:lpstr>
      <vt:lpstr>Symbol</vt:lpstr>
      <vt:lpstr>Matisse ITC</vt:lpstr>
      <vt:lpstr>Papyrus</vt:lpstr>
      <vt:lpstr>Trebuchet MS</vt:lpstr>
      <vt:lpstr>Default Design</vt:lpstr>
      <vt:lpstr>1_Default Design</vt:lpstr>
      <vt:lpstr>2_Default Design</vt:lpstr>
      <vt:lpstr>blueboxs</vt:lpstr>
      <vt:lpstr>3_Default Design</vt:lpstr>
      <vt:lpstr>Microsoft Word Document</vt:lpstr>
      <vt:lpstr>Microsoft Graph Chart</vt:lpstr>
      <vt:lpstr>Microsoft Equation 3.0</vt:lpstr>
      <vt:lpstr> INORGANIC Nomenclature </vt:lpstr>
      <vt:lpstr>Nomenclature - Humor</vt:lpstr>
      <vt:lpstr>Slide 3</vt:lpstr>
      <vt:lpstr>Table of Contents ‘Nomenclature’</vt:lpstr>
      <vt:lpstr>Lecture Outline – Nomenclature</vt:lpstr>
      <vt:lpstr>Four Types of Naming</vt:lpstr>
      <vt:lpstr>Binary Compounds</vt:lpstr>
      <vt:lpstr>Binary Compounds</vt:lpstr>
      <vt:lpstr>Binary Compounds</vt:lpstr>
      <vt:lpstr>Cations and Anions</vt:lpstr>
      <vt:lpstr>Ionic Binary Compounds: Single-Charge Cations</vt:lpstr>
      <vt:lpstr>Molecular Compound</vt:lpstr>
      <vt:lpstr>Criss-Cross Rule</vt:lpstr>
      <vt:lpstr>Slide 14</vt:lpstr>
      <vt:lpstr>Example:  Aluminum Chloride</vt:lpstr>
      <vt:lpstr>Example:  Aluminum Chloride</vt:lpstr>
      <vt:lpstr>Example:  Aluminum Oxide</vt:lpstr>
      <vt:lpstr>Example:  Magnesium Oxide</vt:lpstr>
      <vt:lpstr>Naming Binary Compounds</vt:lpstr>
      <vt:lpstr>Rules for Parentheses</vt:lpstr>
      <vt:lpstr>Ions in Chemical Formulas</vt:lpstr>
      <vt:lpstr>Hungry for Tater Tots?</vt:lpstr>
      <vt:lpstr>Ions in Chemical Compounds</vt:lpstr>
      <vt:lpstr>Chemical Bonding &amp; Nomenclature</vt:lpstr>
      <vt:lpstr>Chemical Bonding</vt:lpstr>
      <vt:lpstr>Covalent bonding</vt:lpstr>
      <vt:lpstr>Chemical Bonding</vt:lpstr>
      <vt:lpstr>Formation of Cation</vt:lpstr>
      <vt:lpstr>Formation of Anion</vt:lpstr>
      <vt:lpstr>Formation of Ionic Bond</vt:lpstr>
      <vt:lpstr>Ionic Bonding</vt:lpstr>
      <vt:lpstr>Slide 32</vt:lpstr>
      <vt:lpstr>Covalent Bonding</vt:lpstr>
      <vt:lpstr>Properties of Salts</vt:lpstr>
      <vt:lpstr>Vocabulary</vt:lpstr>
      <vt:lpstr>Vocabulary</vt:lpstr>
      <vt:lpstr>Vocabulary</vt:lpstr>
      <vt:lpstr>Vocabulary</vt:lpstr>
      <vt:lpstr>Types of Bonds</vt:lpstr>
      <vt:lpstr>Types of Bonds</vt:lpstr>
      <vt:lpstr>Types of Bonds</vt:lpstr>
      <vt:lpstr>Types of Bonds</vt:lpstr>
      <vt:lpstr>Types of Bonds</vt:lpstr>
      <vt:lpstr>Types of Bonds</vt:lpstr>
      <vt:lpstr>Lewis Structure</vt:lpstr>
      <vt:lpstr>Lewis Structure</vt:lpstr>
      <vt:lpstr>Lewis Structure</vt:lpstr>
      <vt:lpstr>Slide 48</vt:lpstr>
      <vt:lpstr>Writing Formulas of Ionic Compounds</vt:lpstr>
      <vt:lpstr>Slide 50</vt:lpstr>
      <vt:lpstr>Criss-Cross Rule</vt:lpstr>
      <vt:lpstr>Writing Formulas w/Polyatomic Ions</vt:lpstr>
      <vt:lpstr>Multiple Oxidation States</vt:lpstr>
      <vt:lpstr>Compounds Containing Polyatomic Ions</vt:lpstr>
      <vt:lpstr>Writing Formulas of Ionic Compounds</vt:lpstr>
      <vt:lpstr>Writing Formulas of Covalent Molecules</vt:lpstr>
      <vt:lpstr>Writing Formulas of Covalent Molecules</vt:lpstr>
      <vt:lpstr>Slide 58</vt:lpstr>
      <vt:lpstr>Slide 59</vt:lpstr>
      <vt:lpstr>Slide 60</vt:lpstr>
      <vt:lpstr>Slide 61</vt:lpstr>
      <vt:lpstr>Bonding Activity</vt:lpstr>
      <vt:lpstr>Slide 63</vt:lpstr>
      <vt:lpstr>Slide 64</vt:lpstr>
      <vt:lpstr>Chemical Bonding Activity</vt:lpstr>
      <vt:lpstr>Chemical Bonding Activity</vt:lpstr>
      <vt:lpstr>Key</vt:lpstr>
      <vt:lpstr>Key</vt:lpstr>
      <vt:lpstr>Key</vt:lpstr>
      <vt:lpstr>Binary Compounds</vt:lpstr>
      <vt:lpstr>Binary Compounds Containing a Metal of Variable Oxidation Number</vt:lpstr>
      <vt:lpstr>Type II Cations</vt:lpstr>
      <vt:lpstr>Naming Binary Compounds</vt:lpstr>
      <vt:lpstr>Slide 74</vt:lpstr>
      <vt:lpstr>Ionic Compounds: Polyatomic Ions with Multiple-Charge Cations</vt:lpstr>
      <vt:lpstr>Ionic Formulas (Binary, Polyatomic, Transition Metals)</vt:lpstr>
      <vt:lpstr>Ionic Compounds: Traditional System of Nomenclature</vt:lpstr>
      <vt:lpstr>Binary Molecular Compounds</vt:lpstr>
      <vt:lpstr>Binary Compounds  Containing Two Nonmetals</vt:lpstr>
      <vt:lpstr>Binary Compounds Containing Two Nonmetals (Type III Compounds)</vt:lpstr>
      <vt:lpstr>Prefixes – Binary Molecular Compounds</vt:lpstr>
      <vt:lpstr>Binary Molecular Compounds</vt:lpstr>
      <vt:lpstr>Naming Binary Compounds</vt:lpstr>
      <vt:lpstr>Covalent Binary Compounds: Nonmetal-Nonmetal Combinations</vt:lpstr>
      <vt:lpstr>Ternary Compounds</vt:lpstr>
      <vt:lpstr>Ternary Compounds</vt:lpstr>
      <vt:lpstr>Phosphate</vt:lpstr>
      <vt:lpstr>Polyatomic Ions - Memorize</vt:lpstr>
      <vt:lpstr>Pattern to Memorizing Nomenclature</vt:lpstr>
      <vt:lpstr>Slide 90</vt:lpstr>
      <vt:lpstr>Slide 91</vt:lpstr>
      <vt:lpstr>Ternary Compounds</vt:lpstr>
      <vt:lpstr>Slide 93</vt:lpstr>
      <vt:lpstr>Common Polyatomic Ions</vt:lpstr>
      <vt:lpstr>Ternary Compounds</vt:lpstr>
      <vt:lpstr>Magnesium Phosphate</vt:lpstr>
      <vt:lpstr>Slide 97</vt:lpstr>
      <vt:lpstr>Slide 98</vt:lpstr>
      <vt:lpstr>Slide 99</vt:lpstr>
      <vt:lpstr>Slide 100</vt:lpstr>
      <vt:lpstr>Slide 101</vt:lpstr>
      <vt:lpstr>Slide 102</vt:lpstr>
      <vt:lpstr>Slide 103</vt:lpstr>
      <vt:lpstr>Slide 104</vt:lpstr>
      <vt:lpstr>Polyatomic Ions - Quiz</vt:lpstr>
      <vt:lpstr>Exceptions!</vt:lpstr>
      <vt:lpstr>Ionic Compounds: Polyatomic Ions</vt:lpstr>
      <vt:lpstr>Ionic Binary Compounds: Multiple-Charge Cations</vt:lpstr>
      <vt:lpstr>Naming Chemical Compounds</vt:lpstr>
      <vt:lpstr>Nomenclature Review Flow Chart</vt:lpstr>
      <vt:lpstr>Slide 111</vt:lpstr>
      <vt:lpstr>Slide 112</vt:lpstr>
      <vt:lpstr>Oxidation Numbers and Ionic Compounds</vt:lpstr>
      <vt:lpstr>Names and Formulas of Compounds</vt:lpstr>
      <vt:lpstr>Binary Hydrogen Compounds</vt:lpstr>
      <vt:lpstr>Binary Hydrogen Compounds of Nonmetals When Dissolved in Water</vt:lpstr>
      <vt:lpstr>Naming Simple Chemical Compounds</vt:lpstr>
      <vt:lpstr>Naming Ternary Compounds from Oxyacids</vt:lpstr>
      <vt:lpstr>Slide 119</vt:lpstr>
      <vt:lpstr>Oxyacids   Oxysalts</vt:lpstr>
      <vt:lpstr>ACID                         SALT</vt:lpstr>
      <vt:lpstr>Meaning of Suffixes</vt:lpstr>
      <vt:lpstr>Suffixes have meaning</vt:lpstr>
      <vt:lpstr>Oxidation States in Formulas and Names</vt:lpstr>
      <vt:lpstr>Empirical Formula</vt:lpstr>
      <vt:lpstr>Percentage Composition</vt:lpstr>
      <vt:lpstr>Empirical and Molecular Formulas</vt:lpstr>
      <vt:lpstr>Empirical Formula</vt:lpstr>
      <vt:lpstr>Empirical Formula</vt:lpstr>
      <vt:lpstr>Empirical &amp; Molecular Formula</vt:lpstr>
      <vt:lpstr>Common Mistakes when Calculating Empirical Formula</vt:lpstr>
      <vt:lpstr>Empirical Formula of a Hydrocarbon</vt:lpstr>
      <vt:lpstr>Empirical and Molecular Formulas</vt:lpstr>
      <vt:lpstr>Errors in Chemical Formulas and Nomenclature</vt:lpstr>
      <vt:lpstr>Slide 135</vt:lpstr>
      <vt:lpstr>Slide 136</vt:lpstr>
      <vt:lpstr>Slide 137</vt:lpstr>
      <vt:lpstr>Subscripts, Superscripts  and Coefficients</vt:lpstr>
      <vt:lpstr>Subscripts, Superscripts and Coefficients</vt:lpstr>
      <vt:lpstr>Subscripts, Superscripts and Coefficients</vt:lpstr>
      <vt:lpstr>Subscripts, Superscripts and Coefficients</vt:lpstr>
      <vt:lpstr>Interpretation of a Chemical Formula</vt:lpstr>
      <vt:lpstr>Chemical Formulas</vt:lpstr>
      <vt:lpstr>Stock System of Nomenclature</vt:lpstr>
      <vt:lpstr>Chemical Formulas</vt:lpstr>
      <vt:lpstr>Naming Binary Ionic Compounds</vt:lpstr>
      <vt:lpstr>The OLD System  of Nomenclature</vt:lpstr>
      <vt:lpstr>Multi-vitamins</vt:lpstr>
      <vt:lpstr>Centrum Multi-Vitamin</vt:lpstr>
      <vt:lpstr>Chromium (III) Chloride</vt:lpstr>
      <vt:lpstr>Cupric Sulfate</vt:lpstr>
      <vt:lpstr>Manganese (III) Sulfate</vt:lpstr>
      <vt:lpstr>Stannous Chloride</vt:lpstr>
      <vt:lpstr>Slide 154</vt:lpstr>
      <vt:lpstr>Chromium Chloride</vt:lpstr>
      <vt:lpstr>Calcium Phosphate</vt:lpstr>
      <vt:lpstr>Zinc Oxide</vt:lpstr>
      <vt:lpstr>Polyatomic Ions</vt:lpstr>
      <vt:lpstr>Common Polyatomic Ions</vt:lpstr>
      <vt:lpstr>Vocabulary - Chemical Bonds</vt:lpstr>
      <vt:lpstr>Electronegativities</vt:lpstr>
      <vt:lpstr>Slide 162</vt:lpstr>
      <vt:lpstr>Slide 163</vt:lpstr>
      <vt:lpstr>Molecular Models Activity</vt:lpstr>
      <vt:lpstr>Molecular Models Activity</vt:lpstr>
      <vt:lpstr>Bonding and Shape of Molecules</vt:lpstr>
      <vt:lpstr>Lewis Structures</vt:lpstr>
      <vt:lpstr>Carbon tetrachloride</vt:lpstr>
      <vt:lpstr>Methane</vt:lpstr>
      <vt:lpstr>Water</vt:lpstr>
      <vt:lpstr>Ethane</vt:lpstr>
      <vt:lpstr>Ethene</vt:lpstr>
      <vt:lpstr>Ethyne</vt:lpstr>
      <vt:lpstr>Dihydrogen monosulfide</vt:lpstr>
      <vt:lpstr>Carbon dioxide</vt:lpstr>
      <vt:lpstr>Ammonia</vt:lpstr>
      <vt:lpstr>Slide 177</vt:lpstr>
      <vt:lpstr>Hydrogen monochloride</vt:lpstr>
      <vt:lpstr>Trichloromethane</vt:lpstr>
      <vt:lpstr>Urea</vt:lpstr>
      <vt:lpstr>Propane</vt:lpstr>
      <vt:lpstr>Butane</vt:lpstr>
      <vt:lpstr>Nitrogen triiodide</vt:lpstr>
      <vt:lpstr>Supplies</vt:lpstr>
      <vt:lpstr>Slide 185</vt:lpstr>
      <vt:lpstr>Slide 186</vt:lpstr>
      <vt:lpstr>Slide 187</vt:lpstr>
      <vt:lpstr>Slide 188</vt:lpstr>
      <vt:lpstr>Decomposition of Nitrogen Triiodide</vt:lpstr>
      <vt:lpstr>Slide 190</vt:lpstr>
      <vt:lpstr>The VSEPR Model</vt:lpstr>
      <vt:lpstr>KEYS - Nomenclature</vt:lpstr>
      <vt:lpstr>Resources - Nomenclature</vt:lpstr>
      <vt:lpstr>Binary - Fixed Metal</vt:lpstr>
      <vt:lpstr>Criss-Cross Rule</vt:lpstr>
      <vt:lpstr>Binary - Variable Metal</vt:lpstr>
      <vt:lpstr>Binray - Two Nonmetals</vt:lpstr>
      <vt:lpstr>Ternary Compounds</vt:lpstr>
      <vt:lpstr>Meaning of Suffixes</vt:lpstr>
      <vt:lpstr>Empirical Formulas</vt:lpstr>
      <vt:lpstr>Subscripts, Superscripts, ...</vt:lpstr>
      <vt:lpstr>Centrum Multivitamin</vt:lpstr>
      <vt:lpstr>Polyatomic Ions</vt:lpstr>
      <vt:lpstr>Binary Hydrogen Compounds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Nomenclature </dc:title>
  <dc:subject>Chemistry</dc:subject>
  <dc:creator>Jeff  Christopherson</dc:creator>
  <dc:description>inorganic nomenclature</dc:description>
  <cp:lastModifiedBy>Indu</cp:lastModifiedBy>
  <cp:revision>310</cp:revision>
  <dcterms:created xsi:type="dcterms:W3CDTF">2001-12-29T03:53:51Z</dcterms:created>
  <dcterms:modified xsi:type="dcterms:W3CDTF">2009-07-04T17:01:31Z</dcterms:modified>
  <cp:category>Chemistry - Nomenclature</cp:category>
</cp:coreProperties>
</file>