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67" r:id="rId2"/>
    <p:sldId id="256" r:id="rId3"/>
    <p:sldId id="355" r:id="rId4"/>
    <p:sldId id="311" r:id="rId5"/>
    <p:sldId id="257" r:id="rId6"/>
    <p:sldId id="400" r:id="rId7"/>
    <p:sldId id="401" r:id="rId8"/>
    <p:sldId id="402" r:id="rId9"/>
    <p:sldId id="308" r:id="rId10"/>
    <p:sldId id="380" r:id="rId11"/>
    <p:sldId id="379" r:id="rId12"/>
    <p:sldId id="393" r:id="rId13"/>
    <p:sldId id="370" r:id="rId14"/>
    <p:sldId id="371" r:id="rId15"/>
    <p:sldId id="377" r:id="rId16"/>
    <p:sldId id="375" r:id="rId17"/>
    <p:sldId id="394" r:id="rId18"/>
    <p:sldId id="315" r:id="rId19"/>
    <p:sldId id="362" r:id="rId20"/>
    <p:sldId id="356" r:id="rId21"/>
    <p:sldId id="312" r:id="rId22"/>
    <p:sldId id="357" r:id="rId23"/>
    <p:sldId id="360" r:id="rId24"/>
    <p:sldId id="358" r:id="rId25"/>
    <p:sldId id="361" r:id="rId26"/>
    <p:sldId id="359" r:id="rId27"/>
    <p:sldId id="318" r:id="rId28"/>
    <p:sldId id="363" r:id="rId29"/>
    <p:sldId id="398" r:id="rId30"/>
    <p:sldId id="373" r:id="rId31"/>
    <p:sldId id="321" r:id="rId32"/>
    <p:sldId id="320" r:id="rId33"/>
    <p:sldId id="364" r:id="rId34"/>
    <p:sldId id="307" r:id="rId35"/>
    <p:sldId id="365" r:id="rId36"/>
    <p:sldId id="323" r:id="rId37"/>
    <p:sldId id="388" r:id="rId38"/>
    <p:sldId id="374" r:id="rId39"/>
    <p:sldId id="395" r:id="rId40"/>
    <p:sldId id="372" r:id="rId41"/>
    <p:sldId id="383" r:id="rId42"/>
    <p:sldId id="381" r:id="rId43"/>
    <p:sldId id="382" r:id="rId44"/>
    <p:sldId id="396" r:id="rId45"/>
    <p:sldId id="386" r:id="rId46"/>
    <p:sldId id="387" r:id="rId47"/>
    <p:sldId id="368" r:id="rId48"/>
    <p:sldId id="399" r:id="rId49"/>
    <p:sldId id="376" r:id="rId50"/>
    <p:sldId id="366" r:id="rId51"/>
    <p:sldId id="367" r:id="rId52"/>
    <p:sldId id="378" r:id="rId53"/>
    <p:sldId id="369" r:id="rId54"/>
    <p:sldId id="397" r:id="rId55"/>
    <p:sldId id="313" r:id="rId56"/>
    <p:sldId id="319" r:id="rId57"/>
    <p:sldId id="331" r:id="rId58"/>
    <p:sldId id="384" r:id="rId59"/>
    <p:sldId id="385" r:id="rId60"/>
    <p:sldId id="389" r:id="rId61"/>
    <p:sldId id="390" r:id="rId62"/>
    <p:sldId id="391" r:id="rId63"/>
    <p:sldId id="392" r:id="rId64"/>
    <p:sldId id="333" r:id="rId65"/>
    <p:sldId id="335" r:id="rId66"/>
    <p:sldId id="337" r:id="rId67"/>
    <p:sldId id="339" r:id="rId68"/>
    <p:sldId id="341" r:id="rId69"/>
    <p:sldId id="343" r:id="rId70"/>
    <p:sldId id="344" r:id="rId71"/>
    <p:sldId id="345" r:id="rId72"/>
    <p:sldId id="346" r:id="rId73"/>
    <p:sldId id="347" r:id="rId74"/>
    <p:sldId id="348" r:id="rId75"/>
    <p:sldId id="349" r:id="rId76"/>
    <p:sldId id="350" r:id="rId77"/>
    <p:sldId id="351" r:id="rId78"/>
    <p:sldId id="352" r:id="rId79"/>
    <p:sldId id="353" r:id="rId80"/>
    <p:sldId id="354" r:id="rId8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DDDDDD"/>
    <a:srgbClr val="FF0000"/>
    <a:srgbClr val="FFCC00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BFB0F0-0607-494F-A245-656A162D38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A25235-BF16-44FB-BC2B-E65B5CA55D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9C62CE-B1A6-4BDE-A2B3-066EF1704494}" type="slidenum">
              <a:rPr lang="en-US"/>
              <a:pPr/>
              <a:t>1</a:t>
            </a:fld>
            <a:endParaRPr lang="en-US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BA94C-DD41-4FB9-8D7E-1FE90C1BE760}" type="slidenum">
              <a:rPr lang="en-US"/>
              <a:pPr/>
              <a:t>10</a:t>
            </a:fld>
            <a:endParaRPr lang="en-US"/>
          </a:p>
        </p:txBody>
      </p:sp>
      <p:sp>
        <p:nvSpPr>
          <p:cNvPr id="358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3991B-4AA8-4549-90A6-F790AA6DDB2B}" type="slidenum">
              <a:rPr lang="en-US"/>
              <a:pPr/>
              <a:t>11</a:t>
            </a:fld>
            <a:endParaRPr lang="en-US"/>
          </a:p>
        </p:txBody>
      </p:sp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B2D79-08BF-433B-8681-8313903307F5}" type="slidenum">
              <a:rPr lang="en-US"/>
              <a:pPr/>
              <a:t>12</a:t>
            </a:fld>
            <a:endParaRPr lang="en-US"/>
          </a:p>
        </p:txBody>
      </p:sp>
      <p:sp>
        <p:nvSpPr>
          <p:cNvPr id="385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A4726-9936-403C-BA73-CAE74D154EDE}" type="slidenum">
              <a:rPr lang="en-US"/>
              <a:pPr/>
              <a:t>13</a:t>
            </a:fld>
            <a:endParaRPr lang="en-US"/>
          </a:p>
        </p:txBody>
      </p:sp>
      <p:sp>
        <p:nvSpPr>
          <p:cNvPr id="337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4C47A-875B-4C8C-9380-97BAEF01DFD0}" type="slidenum">
              <a:rPr lang="en-US"/>
              <a:pPr/>
              <a:t>14</a:t>
            </a:fld>
            <a:endParaRPr lang="en-US"/>
          </a:p>
        </p:txBody>
      </p:sp>
      <p:sp>
        <p:nvSpPr>
          <p:cNvPr id="339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02A4E-6B5E-4F9B-B642-16B1756D36E9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17624-817A-4CC1-A484-668108496201}" type="slidenum">
              <a:rPr lang="en-US"/>
              <a:pPr/>
              <a:t>16</a:t>
            </a:fld>
            <a:endParaRPr lang="en-US"/>
          </a:p>
        </p:txBody>
      </p:sp>
      <p:sp>
        <p:nvSpPr>
          <p:cNvPr id="348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031D6-AE09-4298-B751-58BF3861C6C2}" type="slidenum">
              <a:rPr lang="en-US"/>
              <a:pPr/>
              <a:t>17</a:t>
            </a:fld>
            <a:endParaRPr lang="en-US"/>
          </a:p>
        </p:txBody>
      </p:sp>
      <p:sp>
        <p:nvSpPr>
          <p:cNvPr id="387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121CA-8E7B-42FA-9081-7DC5DE89BE45}" type="slidenum">
              <a:rPr lang="en-US"/>
              <a:pPr/>
              <a:t>18</a:t>
            </a:fld>
            <a:endParaRPr lang="en-US"/>
          </a:p>
        </p:txBody>
      </p:sp>
      <p:sp>
        <p:nvSpPr>
          <p:cNvPr id="265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D5CF41-7EEF-4B86-A03F-F66B89A3354B}" type="slidenum">
              <a:rPr lang="en-US"/>
              <a:pPr/>
              <a:t>19</a:t>
            </a:fld>
            <a:endParaRPr lang="en-US"/>
          </a:p>
        </p:txBody>
      </p:sp>
      <p:sp>
        <p:nvSpPr>
          <p:cNvPr id="319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C540D0-4826-4AF8-A5A8-DA1A42117250}" type="slidenum">
              <a:rPr lang="en-US"/>
              <a:pPr/>
              <a:t>2</a:t>
            </a:fld>
            <a:endParaRPr lang="en-US"/>
          </a:p>
        </p:txBody>
      </p:sp>
      <p:sp>
        <p:nvSpPr>
          <p:cNvPr id="253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B32F9-9014-4F5C-B907-669A32DD4090}" type="slidenum">
              <a:rPr lang="en-US"/>
              <a:pPr/>
              <a:t>20</a:t>
            </a:fld>
            <a:endParaRPr lang="en-US"/>
          </a:p>
        </p:txBody>
      </p:sp>
      <p:sp>
        <p:nvSpPr>
          <p:cNvPr id="307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99440-B3E9-4745-9F6B-D08C3BDC53FB}" type="slidenum">
              <a:rPr lang="en-US"/>
              <a:pPr/>
              <a:t>21</a:t>
            </a:fld>
            <a:endParaRPr lang="en-US"/>
          </a:p>
        </p:txBody>
      </p:sp>
      <p:sp>
        <p:nvSpPr>
          <p:cNvPr id="262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A38C04-420B-4967-8A25-65522339B5E5}" type="slidenum">
              <a:rPr lang="en-US"/>
              <a:pPr/>
              <a:t>22</a:t>
            </a:fld>
            <a:endParaRPr lang="en-US"/>
          </a:p>
        </p:txBody>
      </p:sp>
      <p:sp>
        <p:nvSpPr>
          <p:cNvPr id="309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E6CA-416A-461B-A733-D2C957916EC4}" type="slidenum">
              <a:rPr lang="en-US"/>
              <a:pPr/>
              <a:t>23</a:t>
            </a:fld>
            <a:endParaRPr lang="en-US"/>
          </a:p>
        </p:txBody>
      </p:sp>
      <p:sp>
        <p:nvSpPr>
          <p:cNvPr id="315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B7187-E90F-4327-9A17-807E0AF37409}" type="slidenum">
              <a:rPr lang="en-US"/>
              <a:pPr/>
              <a:t>24</a:t>
            </a:fld>
            <a:endParaRPr lang="en-US"/>
          </a:p>
        </p:txBody>
      </p:sp>
      <p:sp>
        <p:nvSpPr>
          <p:cNvPr id="311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E0D82-316C-4D40-8BE3-25FED6F6A1A2}" type="slidenum">
              <a:rPr lang="en-US"/>
              <a:pPr/>
              <a:t>25</a:t>
            </a:fld>
            <a:endParaRPr lang="en-US"/>
          </a:p>
        </p:txBody>
      </p:sp>
      <p:sp>
        <p:nvSpPr>
          <p:cNvPr id="317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84F6C-5A27-473C-A42D-30E630A653DD}" type="slidenum">
              <a:rPr lang="en-US"/>
              <a:pPr/>
              <a:t>26</a:t>
            </a:fld>
            <a:endParaRPr lang="en-US"/>
          </a:p>
        </p:txBody>
      </p:sp>
      <p:sp>
        <p:nvSpPr>
          <p:cNvPr id="313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16345E-30B6-47E8-AD7C-3D6F448FCF42}" type="slidenum">
              <a:rPr lang="en-US"/>
              <a:pPr/>
              <a:t>27</a:t>
            </a:fld>
            <a:endParaRPr lang="en-US"/>
          </a:p>
        </p:txBody>
      </p:sp>
      <p:sp>
        <p:nvSpPr>
          <p:cNvPr id="268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2B5EC-B373-4331-B51D-64C49713F968}" type="slidenum">
              <a:rPr lang="en-US"/>
              <a:pPr/>
              <a:t>28</a:t>
            </a:fld>
            <a:endParaRPr lang="en-US"/>
          </a:p>
        </p:txBody>
      </p:sp>
      <p:sp>
        <p:nvSpPr>
          <p:cNvPr id="321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4DE151-254D-4B66-A2C5-B6669C4412D8}" type="slidenum">
              <a:rPr lang="en-US"/>
              <a:pPr/>
              <a:t>29</a:t>
            </a:fld>
            <a:endParaRPr lang="en-US"/>
          </a:p>
        </p:txBody>
      </p:sp>
      <p:sp>
        <p:nvSpPr>
          <p:cNvPr id="395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E843A-29FC-44E1-9E43-589E5ED9A4B0}" type="slidenum">
              <a:rPr lang="en-US"/>
              <a:pPr/>
              <a:t>3</a:t>
            </a:fld>
            <a:endParaRPr 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FC527-622E-4258-BE1F-E7ED887C7471}" type="slidenum">
              <a:rPr lang="en-US"/>
              <a:pPr/>
              <a:t>30</a:t>
            </a:fld>
            <a:endParaRPr lang="en-US"/>
          </a:p>
        </p:txBody>
      </p:sp>
      <p:sp>
        <p:nvSpPr>
          <p:cNvPr id="344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DB150-0C6A-4AB8-8ED1-69152628A4C1}" type="slidenum">
              <a:rPr lang="en-US"/>
              <a:pPr/>
              <a:t>31</a:t>
            </a:fld>
            <a:endParaRPr lang="en-US"/>
          </a:p>
        </p:txBody>
      </p:sp>
      <p:sp>
        <p:nvSpPr>
          <p:cNvPr id="271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3E25A-0BC6-492A-9E8D-38336B2F8927}" type="slidenum">
              <a:rPr lang="en-US"/>
              <a:pPr/>
              <a:t>32</a:t>
            </a:fld>
            <a:endParaRPr lang="en-US"/>
          </a:p>
        </p:txBody>
      </p:sp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02D60-A6F8-4F7C-9970-5573088787E4}" type="slidenum">
              <a:rPr lang="en-US"/>
              <a:pPr/>
              <a:t>33</a:t>
            </a:fld>
            <a:endParaRPr lang="en-US"/>
          </a:p>
        </p:txBody>
      </p:sp>
      <p:sp>
        <p:nvSpPr>
          <p:cNvPr id="325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D1FC3-AFDC-4C75-AC3A-463683D17382}" type="slidenum">
              <a:rPr lang="en-US"/>
              <a:pPr/>
              <a:t>34</a:t>
            </a:fld>
            <a:endParaRPr lang="en-US"/>
          </a:p>
        </p:txBody>
      </p:sp>
      <p:sp>
        <p:nvSpPr>
          <p:cNvPr id="256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2D8BB-432C-48F0-9508-1425F234D15E}" type="slidenum">
              <a:rPr lang="en-US"/>
              <a:pPr/>
              <a:t>35</a:t>
            </a:fld>
            <a:endParaRPr lang="en-US"/>
          </a:p>
        </p:txBody>
      </p:sp>
      <p:sp>
        <p:nvSpPr>
          <p:cNvPr id="327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7DFC8-D5BB-4178-A592-CFD49EBAD8E7}" type="slidenum">
              <a:rPr lang="en-US"/>
              <a:pPr/>
              <a:t>36</a:t>
            </a:fld>
            <a:endParaRPr lang="en-US"/>
          </a:p>
        </p:txBody>
      </p:sp>
      <p:sp>
        <p:nvSpPr>
          <p:cNvPr id="273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2F601-8A8F-4CEB-A22B-D0E8DAD305D6}" type="slidenum">
              <a:rPr lang="en-US"/>
              <a:pPr/>
              <a:t>37</a:t>
            </a:fld>
            <a:endParaRPr lang="en-US"/>
          </a:p>
        </p:txBody>
      </p:sp>
      <p:sp>
        <p:nvSpPr>
          <p:cNvPr id="374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1C960-FDA9-4362-A8D0-A1D14C70B7D7}" type="slidenum">
              <a:rPr lang="en-US"/>
              <a:pPr/>
              <a:t>38</a:t>
            </a:fld>
            <a:endParaRPr lang="en-US"/>
          </a:p>
        </p:txBody>
      </p:sp>
      <p:sp>
        <p:nvSpPr>
          <p:cNvPr id="346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52B79-0B36-4980-96A7-1376D15F0A5F}" type="slidenum">
              <a:rPr lang="en-US"/>
              <a:pPr/>
              <a:t>39</a:t>
            </a:fld>
            <a:endParaRPr lang="en-US"/>
          </a:p>
        </p:txBody>
      </p:sp>
      <p:sp>
        <p:nvSpPr>
          <p:cNvPr id="389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A47EB-E399-457D-A6F0-014132FD02E0}" type="slidenum">
              <a:rPr lang="en-US"/>
              <a:pPr/>
              <a:t>4</a:t>
            </a:fld>
            <a:endParaRPr lang="en-US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360EB-6E5F-47BC-BE3A-0AFFC9EB13B3}" type="slidenum">
              <a:rPr lang="en-US"/>
              <a:pPr/>
              <a:t>40</a:t>
            </a:fld>
            <a:endParaRPr lang="en-US"/>
          </a:p>
        </p:txBody>
      </p:sp>
      <p:sp>
        <p:nvSpPr>
          <p:cNvPr id="342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0A561B-9EF0-4C36-8F06-5193B9184E1D}" type="slidenum">
              <a:rPr lang="en-US"/>
              <a:pPr/>
              <a:t>41</a:t>
            </a:fld>
            <a:endParaRPr lang="en-US"/>
          </a:p>
        </p:txBody>
      </p:sp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8FCED-EFC4-43B3-95C7-AE393A95479A}" type="slidenum">
              <a:rPr lang="en-US"/>
              <a:pPr/>
              <a:t>42</a:t>
            </a:fld>
            <a:endParaRPr lang="en-US"/>
          </a:p>
        </p:txBody>
      </p:sp>
      <p:sp>
        <p:nvSpPr>
          <p:cNvPr id="360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A493E-8146-411B-B5AB-0ED69604AB44}" type="slidenum">
              <a:rPr lang="en-US"/>
              <a:pPr/>
              <a:t>43</a:t>
            </a:fld>
            <a:endParaRPr lang="en-US"/>
          </a:p>
        </p:txBody>
      </p:sp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7E1FE-AB75-40AC-9DE5-69909C2AB791}" type="slidenum">
              <a:rPr lang="en-US"/>
              <a:pPr/>
              <a:t>44</a:t>
            </a:fld>
            <a:endParaRPr lang="en-US"/>
          </a:p>
        </p:txBody>
      </p:sp>
      <p:sp>
        <p:nvSpPr>
          <p:cNvPr id="391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AC8DB-67DD-4DC2-9C3D-C8DCB58EC228}" type="slidenum">
              <a:rPr lang="en-US"/>
              <a:pPr/>
              <a:t>45</a:t>
            </a:fld>
            <a:endParaRPr lang="en-US"/>
          </a:p>
        </p:txBody>
      </p:sp>
      <p:sp>
        <p:nvSpPr>
          <p:cNvPr id="370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A60F7-18C0-438D-B6EF-E613DE7A7206}" type="slidenum">
              <a:rPr lang="en-US"/>
              <a:pPr/>
              <a:t>46</a:t>
            </a:fld>
            <a:endParaRPr lang="en-US"/>
          </a:p>
        </p:txBody>
      </p:sp>
      <p:sp>
        <p:nvSpPr>
          <p:cNvPr id="372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7296D-B614-4C8D-8A99-3194B3BA5184}" type="slidenum">
              <a:rPr lang="en-US"/>
              <a:pPr/>
              <a:t>47</a:t>
            </a:fld>
            <a:endParaRPr lang="en-US"/>
          </a:p>
        </p:txBody>
      </p:sp>
      <p:sp>
        <p:nvSpPr>
          <p:cNvPr id="333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46AF4-B908-48D9-B845-0A9ABCD8F161}" type="slidenum">
              <a:rPr lang="en-US"/>
              <a:pPr/>
              <a:t>48</a:t>
            </a:fld>
            <a:endParaRPr lang="en-US"/>
          </a:p>
        </p:txBody>
      </p:sp>
      <p:sp>
        <p:nvSpPr>
          <p:cNvPr id="397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9AF24-AA1D-4759-A754-D7930230BC91}" type="slidenum">
              <a:rPr lang="en-US"/>
              <a:pPr/>
              <a:t>49</a:t>
            </a:fld>
            <a:endParaRPr lang="en-US"/>
          </a:p>
        </p:txBody>
      </p:sp>
      <p:sp>
        <p:nvSpPr>
          <p:cNvPr id="350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D5795-2DE5-4824-BEFB-EDA3A0D00AB8}" type="slidenum">
              <a:rPr lang="en-US"/>
              <a:pPr/>
              <a:t>5</a:t>
            </a:fld>
            <a:endParaRPr lang="en-US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EA33E-02E0-43B9-9910-455A8AF30CF6}" type="slidenum">
              <a:rPr lang="en-US"/>
              <a:pPr/>
              <a:t>50</a:t>
            </a:fld>
            <a:endParaRPr lang="en-US"/>
          </a:p>
        </p:txBody>
      </p:sp>
      <p:sp>
        <p:nvSpPr>
          <p:cNvPr id="329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F1E62-3936-4EB3-B639-BCF510117052}" type="slidenum">
              <a:rPr lang="en-US"/>
              <a:pPr/>
              <a:t>51</a:t>
            </a:fld>
            <a:endParaRPr lang="en-US"/>
          </a:p>
        </p:txBody>
      </p:sp>
      <p:sp>
        <p:nvSpPr>
          <p:cNvPr id="331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5D261-84BD-434B-95A7-2BA1A661520A}" type="slidenum">
              <a:rPr lang="en-US"/>
              <a:pPr/>
              <a:t>52</a:t>
            </a:fld>
            <a:endParaRPr lang="en-US"/>
          </a:p>
        </p:txBody>
      </p:sp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ACCDA-7E99-4980-90BD-E537E40FB345}" type="slidenum">
              <a:rPr lang="en-US"/>
              <a:pPr/>
              <a:t>53</a:t>
            </a:fld>
            <a:endParaRPr lang="en-US"/>
          </a:p>
        </p:txBody>
      </p:sp>
      <p:sp>
        <p:nvSpPr>
          <p:cNvPr id="335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07C22-8C52-4463-BB3B-A77D4814905E}" type="slidenum">
              <a:rPr lang="en-US"/>
              <a:pPr/>
              <a:t>54</a:t>
            </a:fld>
            <a:endParaRPr lang="en-US"/>
          </a:p>
        </p:txBody>
      </p:sp>
      <p:sp>
        <p:nvSpPr>
          <p:cNvPr id="393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333A1-594C-42A3-B411-898834CEB4CC}" type="slidenum">
              <a:rPr lang="en-US"/>
              <a:pPr/>
              <a:t>55</a:t>
            </a:fld>
            <a:endParaRPr lang="en-US"/>
          </a:p>
        </p:txBody>
      </p:sp>
      <p:sp>
        <p:nvSpPr>
          <p:cNvPr id="263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9BF6F-78F4-4AE1-902D-4B4C8E044AEB}" type="slidenum">
              <a:rPr lang="en-US"/>
              <a:pPr/>
              <a:t>56</a:t>
            </a:fld>
            <a:endParaRPr lang="en-US"/>
          </a:p>
        </p:txBody>
      </p:sp>
      <p:sp>
        <p:nvSpPr>
          <p:cNvPr id="269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CA28D-B7B7-4EB4-9B02-DC2DFA30F72A}" type="slidenum">
              <a:rPr lang="en-US"/>
              <a:pPr/>
              <a:t>57</a:t>
            </a:fld>
            <a:endParaRPr lang="en-US"/>
          </a:p>
        </p:txBody>
      </p:sp>
      <p:sp>
        <p:nvSpPr>
          <p:cNvPr id="281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7F48A-8C4F-4939-A1A7-8F10AF26727C}" type="slidenum">
              <a:rPr lang="en-US"/>
              <a:pPr/>
              <a:t>58</a:t>
            </a:fld>
            <a:endParaRPr lang="en-US"/>
          </a:p>
        </p:txBody>
      </p:sp>
      <p:sp>
        <p:nvSpPr>
          <p:cNvPr id="366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570BA-1496-4BF7-8F1C-11D63E10C953}" type="slidenum">
              <a:rPr lang="en-US"/>
              <a:pPr/>
              <a:t>59</a:t>
            </a:fld>
            <a:endParaRPr lang="en-US"/>
          </a:p>
        </p:txBody>
      </p:sp>
      <p:sp>
        <p:nvSpPr>
          <p:cNvPr id="368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ECB10-C8EC-4A33-8C03-4030328DDFBA}" type="slidenum">
              <a:rPr lang="en-US"/>
              <a:pPr/>
              <a:t>6</a:t>
            </a:fld>
            <a:endParaRPr lang="en-US"/>
          </a:p>
        </p:txBody>
      </p:sp>
      <p:sp>
        <p:nvSpPr>
          <p:cNvPr id="405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A49FC-8207-48B5-98DF-9D87D78463CA}" type="slidenum">
              <a:rPr lang="en-US"/>
              <a:pPr/>
              <a:t>60</a:t>
            </a:fld>
            <a:endParaRPr lang="en-US"/>
          </a:p>
        </p:txBody>
      </p:sp>
      <p:sp>
        <p:nvSpPr>
          <p:cNvPr id="376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F04E4-DB3A-40F0-8E71-A0F4FEF3B729}" type="slidenum">
              <a:rPr lang="en-US"/>
              <a:pPr/>
              <a:t>61</a:t>
            </a:fld>
            <a:endParaRPr lang="en-US"/>
          </a:p>
        </p:txBody>
      </p:sp>
      <p:sp>
        <p:nvSpPr>
          <p:cNvPr id="378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992DB-D8AC-4DA8-B84D-E0EB0FB99254}" type="slidenum">
              <a:rPr lang="en-US"/>
              <a:pPr/>
              <a:t>62</a:t>
            </a:fld>
            <a:endParaRPr lang="en-US"/>
          </a:p>
        </p:txBody>
      </p:sp>
      <p:sp>
        <p:nvSpPr>
          <p:cNvPr id="380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E221DF-9A43-451C-8043-70C1F2FF2104}" type="slidenum">
              <a:rPr lang="en-US"/>
              <a:pPr/>
              <a:t>63</a:t>
            </a:fld>
            <a:endParaRPr lang="en-US"/>
          </a:p>
        </p:txBody>
      </p:sp>
      <p:sp>
        <p:nvSpPr>
          <p:cNvPr id="382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70CED-0DCE-4FBD-9043-BD663324A4C8}" type="slidenum">
              <a:rPr lang="en-US"/>
              <a:pPr/>
              <a:t>64</a:t>
            </a:fld>
            <a:endParaRPr lang="en-US"/>
          </a:p>
        </p:txBody>
      </p:sp>
      <p:sp>
        <p:nvSpPr>
          <p:cNvPr id="283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6D987-55DF-4FFF-BA1D-70C56BD3D384}" type="slidenum">
              <a:rPr lang="en-US"/>
              <a:pPr/>
              <a:t>65</a:t>
            </a:fld>
            <a:endParaRPr lang="en-US"/>
          </a:p>
        </p:txBody>
      </p:sp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296515-80E9-424E-9682-A51655EC6C21}" type="slidenum">
              <a:rPr lang="en-US"/>
              <a:pPr/>
              <a:t>66</a:t>
            </a:fld>
            <a:endParaRPr lang="en-US"/>
          </a:p>
        </p:txBody>
      </p:sp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B814D-2B3D-4014-8CA4-74049B1DD393}" type="slidenum">
              <a:rPr lang="en-US"/>
              <a:pPr/>
              <a:t>67</a:t>
            </a:fld>
            <a:endParaRPr lang="en-US"/>
          </a:p>
        </p:txBody>
      </p:sp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F19B2-6119-4E85-B4F1-7169F3C3D88B}" type="slidenum">
              <a:rPr lang="en-US"/>
              <a:pPr/>
              <a:t>68</a:t>
            </a:fld>
            <a:endParaRPr lang="en-US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DC635-200A-41F3-9A24-832F1D561E91}" type="slidenum">
              <a:rPr lang="en-US"/>
              <a:pPr/>
              <a:t>69</a:t>
            </a:fld>
            <a:endParaRPr lang="en-US"/>
          </a:p>
        </p:txBody>
      </p:sp>
      <p:sp>
        <p:nvSpPr>
          <p:cNvPr id="293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CE826-9BE9-4BFD-8953-7658538D4878}" type="slidenum">
              <a:rPr lang="en-US"/>
              <a:pPr/>
              <a:t>7</a:t>
            </a:fld>
            <a:endParaRPr lang="en-US"/>
          </a:p>
        </p:txBody>
      </p:sp>
      <p:sp>
        <p:nvSpPr>
          <p:cNvPr id="407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286EA7-AFF4-47C0-A0F5-3F10E31699B5}" type="slidenum">
              <a:rPr lang="en-US"/>
              <a:pPr/>
              <a:t>70</a:t>
            </a:fld>
            <a:endParaRPr lang="en-US"/>
          </a:p>
        </p:txBody>
      </p:sp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B5F4A-D87F-49CF-8C9D-E9F5411465B2}" type="slidenum">
              <a:rPr lang="en-US"/>
              <a:pPr/>
              <a:t>71</a:t>
            </a:fld>
            <a:endParaRPr lang="en-US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815DD-EC37-4735-A234-85A063C50AE3}" type="slidenum">
              <a:rPr lang="en-US"/>
              <a:pPr/>
              <a:t>72</a:t>
            </a:fld>
            <a:endParaRPr lang="en-US"/>
          </a:p>
        </p:txBody>
      </p:sp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25AE6-3F8A-481E-BFA4-71B8FA65D4D4}" type="slidenum">
              <a:rPr lang="en-US"/>
              <a:pPr/>
              <a:t>73</a:t>
            </a:fld>
            <a:endParaRPr lang="en-US"/>
          </a:p>
        </p:txBody>
      </p:sp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7D287-065F-49A6-B74A-AB8A3D6C7C09}" type="slidenum">
              <a:rPr lang="en-US"/>
              <a:pPr/>
              <a:t>74</a:t>
            </a:fld>
            <a:endParaRPr lang="en-US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3F99B-780E-4EB5-80B9-FC6F91405EA2}" type="slidenum">
              <a:rPr lang="en-US"/>
              <a:pPr/>
              <a:t>75</a:t>
            </a:fld>
            <a:endParaRPr 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73443-FCEA-4E3C-ABF9-4FA23C6115D5}" type="slidenum">
              <a:rPr lang="en-US"/>
              <a:pPr/>
              <a:t>76</a:t>
            </a:fld>
            <a:endParaRPr lang="en-US"/>
          </a:p>
        </p:txBody>
      </p:sp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AC7F1-88D4-4290-A114-557DCF08F91B}" type="slidenum">
              <a:rPr lang="en-US"/>
              <a:pPr/>
              <a:t>77</a:t>
            </a:fld>
            <a:endParaRPr 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219EF-217C-4F34-BFBE-D412DF631967}" type="slidenum">
              <a:rPr lang="en-US"/>
              <a:pPr/>
              <a:t>78</a:t>
            </a:fld>
            <a:endParaRPr lang="en-US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41A4E-12B7-4948-9E2D-0A65D9720377}" type="slidenum">
              <a:rPr lang="en-US"/>
              <a:pPr/>
              <a:t>79</a:t>
            </a:fld>
            <a:endParaRPr lang="en-US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FE250-393D-4F2E-992F-06C3F1699A2A}" type="slidenum">
              <a:rPr lang="en-US"/>
              <a:pPr/>
              <a:t>8</a:t>
            </a:fld>
            <a:endParaRPr lang="en-US"/>
          </a:p>
        </p:txBody>
      </p:sp>
      <p:sp>
        <p:nvSpPr>
          <p:cNvPr id="409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5EECD-E850-4820-B1E7-B6CAA1D38A40}" type="slidenum">
              <a:rPr lang="en-US"/>
              <a:pPr/>
              <a:t>80</a:t>
            </a:fld>
            <a:endParaRPr lang="en-US"/>
          </a:p>
        </p:txBody>
      </p:sp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5DD5D-C76C-4FE9-BFAA-106DD0AD836D}" type="slidenum">
              <a:rPr lang="en-US"/>
              <a:pPr/>
              <a:t>9</a:t>
            </a:fld>
            <a:endParaRPr lang="en-US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17F22-2D4B-4F6E-970D-07D79C0D17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0E824-142F-411E-B054-3F9A74472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32E6E-3AEC-47E5-8422-C7D075BA11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63D73-6DE7-4FF9-B83B-E0691499D7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0DE8A-374C-4BE1-83BB-557EA0278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1EA6-50CC-40B8-B94F-5462FBE858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5C37A-E657-4AD4-911C-5ECF80C68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405C4-2950-4615-A8A5-AA17205179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32245-00ED-48F6-BE66-0FC0E015D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2D6BB-DC0A-4036-AEF2-1299A7AE2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AD417-CBF4-411D-980A-F0E9583A5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8D778C-A634-4CD6-8B32-6B19061937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4.xml"/><Relationship Id="rId18" Type="http://schemas.openxmlformats.org/officeDocument/2006/relationships/slide" Target="slide64.xml"/><Relationship Id="rId26" Type="http://schemas.openxmlformats.org/officeDocument/2006/relationships/slide" Target="slide75.xml"/><Relationship Id="rId3" Type="http://schemas.openxmlformats.org/officeDocument/2006/relationships/slide" Target="slide1.xml"/><Relationship Id="rId21" Type="http://schemas.openxmlformats.org/officeDocument/2006/relationships/slide" Target="slide67.xml"/><Relationship Id="rId7" Type="http://schemas.openxmlformats.org/officeDocument/2006/relationships/slide" Target="slide55.xml"/><Relationship Id="rId12" Type="http://schemas.openxmlformats.org/officeDocument/2006/relationships/slide" Target="slide36.xml"/><Relationship Id="rId17" Type="http://schemas.openxmlformats.org/officeDocument/2006/relationships/slide" Target="slide57.xml"/><Relationship Id="rId25" Type="http://schemas.openxmlformats.org/officeDocument/2006/relationships/slide" Target="slide73.xml"/><Relationship Id="rId2" Type="http://schemas.openxmlformats.org/officeDocument/2006/relationships/notesSlide" Target="../notesSlides/notesSlide2.xml"/><Relationship Id="rId16" Type="http://schemas.openxmlformats.org/officeDocument/2006/relationships/slide" Target="slide22.xml"/><Relationship Id="rId20" Type="http://schemas.openxmlformats.org/officeDocument/2006/relationships/slide" Target="slide66.xml"/><Relationship Id="rId29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31.xml"/><Relationship Id="rId24" Type="http://schemas.openxmlformats.org/officeDocument/2006/relationships/slide" Target="slide71.xml"/><Relationship Id="rId5" Type="http://schemas.openxmlformats.org/officeDocument/2006/relationships/slide" Target="slide3.xml"/><Relationship Id="rId15" Type="http://schemas.openxmlformats.org/officeDocument/2006/relationships/slide" Target="slide26.xml"/><Relationship Id="rId23" Type="http://schemas.openxmlformats.org/officeDocument/2006/relationships/slide" Target="slide69.xml"/><Relationship Id="rId28" Type="http://schemas.openxmlformats.org/officeDocument/2006/relationships/slide" Target="slide79.xml"/><Relationship Id="rId10" Type="http://schemas.openxmlformats.org/officeDocument/2006/relationships/slide" Target="slide56.xml"/><Relationship Id="rId19" Type="http://schemas.openxmlformats.org/officeDocument/2006/relationships/slide" Target="slide65.xml"/><Relationship Id="rId4" Type="http://schemas.openxmlformats.org/officeDocument/2006/relationships/slide" Target="slide6.xml"/><Relationship Id="rId9" Type="http://schemas.openxmlformats.org/officeDocument/2006/relationships/slide" Target="slide14.xml"/><Relationship Id="rId14" Type="http://schemas.openxmlformats.org/officeDocument/2006/relationships/slide" Target="slide20.xml"/><Relationship Id="rId22" Type="http://schemas.openxmlformats.org/officeDocument/2006/relationships/slide" Target="slide68.xml"/><Relationship Id="rId27" Type="http://schemas.openxmlformats.org/officeDocument/2006/relationships/slide" Target="slide7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72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dy" pitchFamily="66" charset="0"/>
              </a:rPr>
              <a:t>JEOPARDY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14600" y="2286000"/>
            <a:ext cx="4343400" cy="9906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14600"/>
            <a:ext cx="6400800" cy="17526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ndy" pitchFamily="66" charset="0"/>
              </a:rPr>
              <a:t>Chemistry Edition v1.0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01295E-7 L -3.33333E-6 0.213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Length of paperclip?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1.60 cm</a:t>
            </a:r>
          </a:p>
        </p:txBody>
      </p:sp>
      <p:graphicFrame>
        <p:nvGraphicFramePr>
          <p:cNvPr id="357380" name="Object 4"/>
          <p:cNvGraphicFramePr>
            <a:graphicFrameLocks noChangeAspect="1"/>
          </p:cNvGraphicFramePr>
          <p:nvPr/>
        </p:nvGraphicFramePr>
        <p:xfrm>
          <a:off x="922338" y="904875"/>
          <a:ext cx="2220912" cy="608013"/>
        </p:xfrm>
        <a:graphic>
          <a:graphicData uri="http://schemas.openxmlformats.org/presentationml/2006/ole">
            <p:oleObj spid="_x0000_s357380" name="Photo Editor Photo" r:id="rId4" imgW="1647619" imgH="466543" progId="MSPhotoEd.3">
              <p:embed/>
            </p:oleObj>
          </a:graphicData>
        </a:graphic>
      </p:graphicFrame>
      <p:sp>
        <p:nvSpPr>
          <p:cNvPr id="357382" name="Line 6"/>
          <p:cNvSpPr>
            <a:spLocks noChangeShapeType="1"/>
          </p:cNvSpPr>
          <p:nvPr/>
        </p:nvSpPr>
        <p:spPr bwMode="auto">
          <a:xfrm flipH="1">
            <a:off x="914400" y="866775"/>
            <a:ext cx="0" cy="6397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7383" name="Line 7"/>
          <p:cNvSpPr>
            <a:spLocks noChangeShapeType="1"/>
          </p:cNvSpPr>
          <p:nvPr/>
        </p:nvSpPr>
        <p:spPr bwMode="auto">
          <a:xfrm flipH="1">
            <a:off x="3140075" y="876300"/>
            <a:ext cx="0" cy="6397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7385" name="Group 9"/>
          <p:cNvGrpSpPr>
            <a:grpSpLocks/>
          </p:cNvGrpSpPr>
          <p:nvPr/>
        </p:nvGrpSpPr>
        <p:grpSpPr bwMode="auto">
          <a:xfrm>
            <a:off x="685800" y="1524000"/>
            <a:ext cx="7769225" cy="661988"/>
            <a:chOff x="494" y="-275"/>
            <a:chExt cx="4894" cy="417"/>
          </a:xfrm>
        </p:grpSpPr>
        <p:sp>
          <p:nvSpPr>
            <p:cNvPr id="357386" name="Rectangle 10"/>
            <p:cNvSpPr>
              <a:spLocks noChangeArrowheads="1"/>
            </p:cNvSpPr>
            <p:nvPr/>
          </p:nvSpPr>
          <p:spPr bwMode="auto">
            <a:xfrm>
              <a:off x="494" y="-275"/>
              <a:ext cx="4894" cy="393"/>
            </a:xfrm>
            <a:prstGeom prst="rect">
              <a:avLst/>
            </a:prstGeom>
            <a:solidFill>
              <a:srgbClr val="FFFF99">
                <a:alpha val="42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387" name="Line 11"/>
            <p:cNvSpPr>
              <a:spLocks noChangeShapeType="1"/>
            </p:cNvSpPr>
            <p:nvPr/>
          </p:nvSpPr>
          <p:spPr bwMode="auto">
            <a:xfrm>
              <a:off x="4100" y="-2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388" name="Line 12"/>
            <p:cNvSpPr>
              <a:spLocks noChangeShapeType="1"/>
            </p:cNvSpPr>
            <p:nvPr/>
          </p:nvSpPr>
          <p:spPr bwMode="auto">
            <a:xfrm>
              <a:off x="3242" y="-2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389" name="Line 13"/>
            <p:cNvSpPr>
              <a:spLocks noChangeShapeType="1"/>
            </p:cNvSpPr>
            <p:nvPr/>
          </p:nvSpPr>
          <p:spPr bwMode="auto">
            <a:xfrm>
              <a:off x="4959" y="-2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390" name="Line 14"/>
            <p:cNvSpPr>
              <a:spLocks noChangeShapeType="1"/>
            </p:cNvSpPr>
            <p:nvPr/>
          </p:nvSpPr>
          <p:spPr bwMode="auto">
            <a:xfrm>
              <a:off x="2383" y="-2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391" name="Line 15"/>
            <p:cNvSpPr>
              <a:spLocks noChangeShapeType="1"/>
            </p:cNvSpPr>
            <p:nvPr/>
          </p:nvSpPr>
          <p:spPr bwMode="auto">
            <a:xfrm>
              <a:off x="1524" y="-2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392" name="Text Box 16"/>
            <p:cNvSpPr txBox="1">
              <a:spLocks noChangeArrowheads="1"/>
            </p:cNvSpPr>
            <p:nvPr/>
          </p:nvSpPr>
          <p:spPr bwMode="auto">
            <a:xfrm>
              <a:off x="494" y="-12"/>
              <a:ext cx="57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 b="1">
                  <a:solidFill>
                    <a:schemeClr val="tx2"/>
                  </a:solidFill>
                  <a:latin typeface="Arial" charset="0"/>
                </a:rPr>
                <a:t>Centimeters</a:t>
              </a:r>
            </a:p>
          </p:txBody>
        </p:sp>
        <p:sp>
          <p:nvSpPr>
            <p:cNvPr id="357393" name="Text Box 17"/>
            <p:cNvSpPr txBox="1">
              <a:spLocks noChangeArrowheads="1"/>
            </p:cNvSpPr>
            <p:nvPr/>
          </p:nvSpPr>
          <p:spPr bwMode="auto">
            <a:xfrm>
              <a:off x="536" y="-198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0</a:t>
              </a:r>
            </a:p>
          </p:txBody>
        </p:sp>
        <p:sp>
          <p:nvSpPr>
            <p:cNvPr id="357394" name="Text Box 18"/>
            <p:cNvSpPr txBox="1">
              <a:spLocks noChangeArrowheads="1"/>
            </p:cNvSpPr>
            <p:nvPr/>
          </p:nvSpPr>
          <p:spPr bwMode="auto">
            <a:xfrm>
              <a:off x="1423" y="-21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1</a:t>
              </a:r>
            </a:p>
          </p:txBody>
        </p:sp>
        <p:sp>
          <p:nvSpPr>
            <p:cNvPr id="357395" name="Text Box 19"/>
            <p:cNvSpPr txBox="1">
              <a:spLocks noChangeArrowheads="1"/>
            </p:cNvSpPr>
            <p:nvPr/>
          </p:nvSpPr>
          <p:spPr bwMode="auto">
            <a:xfrm>
              <a:off x="2281" y="-204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2</a:t>
              </a:r>
            </a:p>
          </p:txBody>
        </p:sp>
        <p:sp>
          <p:nvSpPr>
            <p:cNvPr id="357396" name="Text Box 20"/>
            <p:cNvSpPr txBox="1">
              <a:spLocks noChangeArrowheads="1"/>
            </p:cNvSpPr>
            <p:nvPr/>
          </p:nvSpPr>
          <p:spPr bwMode="auto">
            <a:xfrm>
              <a:off x="3140" y="-197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3</a:t>
              </a:r>
            </a:p>
          </p:txBody>
        </p:sp>
        <p:sp>
          <p:nvSpPr>
            <p:cNvPr id="357397" name="Text Box 21"/>
            <p:cNvSpPr txBox="1">
              <a:spLocks noChangeArrowheads="1"/>
            </p:cNvSpPr>
            <p:nvPr/>
          </p:nvSpPr>
          <p:spPr bwMode="auto">
            <a:xfrm>
              <a:off x="3998" y="-197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4</a:t>
              </a:r>
            </a:p>
          </p:txBody>
        </p:sp>
        <p:sp>
          <p:nvSpPr>
            <p:cNvPr id="357398" name="Text Box 22"/>
            <p:cNvSpPr txBox="1">
              <a:spLocks noChangeArrowheads="1"/>
            </p:cNvSpPr>
            <p:nvPr/>
          </p:nvSpPr>
          <p:spPr bwMode="auto">
            <a:xfrm>
              <a:off x="4857" y="-197"/>
              <a:ext cx="1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>
                  <a:latin typeface="Arial" charset="0"/>
                </a:rPr>
                <a:t>5</a:t>
              </a:r>
            </a:p>
          </p:txBody>
        </p:sp>
        <p:grpSp>
          <p:nvGrpSpPr>
            <p:cNvPr id="357399" name="Group 23"/>
            <p:cNvGrpSpPr>
              <a:grpSpLocks/>
            </p:cNvGrpSpPr>
            <p:nvPr/>
          </p:nvGrpSpPr>
          <p:grpSpPr bwMode="auto">
            <a:xfrm>
              <a:off x="3327" y="-275"/>
              <a:ext cx="687" cy="96"/>
              <a:chOff x="240" y="2400"/>
              <a:chExt cx="384" cy="96"/>
            </a:xfrm>
          </p:grpSpPr>
          <p:sp>
            <p:nvSpPr>
              <p:cNvPr id="357400" name="Line 24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1" name="Line 25"/>
              <p:cNvSpPr>
                <a:spLocks noChangeShapeType="1"/>
              </p:cNvSpPr>
              <p:nvPr/>
            </p:nvSpPr>
            <p:spPr bwMode="auto">
              <a:xfrm>
                <a:off x="38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2" name="Line 26"/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3" name="Line 27"/>
              <p:cNvSpPr>
                <a:spLocks noChangeShapeType="1"/>
              </p:cNvSpPr>
              <p:nvPr/>
            </p:nvSpPr>
            <p:spPr bwMode="auto">
              <a:xfrm>
                <a:off x="57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4" name="Line 28"/>
              <p:cNvSpPr>
                <a:spLocks noChangeShapeType="1"/>
              </p:cNvSpPr>
              <p:nvPr/>
            </p:nvSpPr>
            <p:spPr bwMode="auto">
              <a:xfrm>
                <a:off x="24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5" name="Line 29"/>
              <p:cNvSpPr>
                <a:spLocks noChangeShapeType="1"/>
              </p:cNvSpPr>
              <p:nvPr/>
            </p:nvSpPr>
            <p:spPr bwMode="auto">
              <a:xfrm>
                <a:off x="33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6" name="Line 30"/>
              <p:cNvSpPr>
                <a:spLocks noChangeShapeType="1"/>
              </p:cNvSpPr>
              <p:nvPr/>
            </p:nvSpPr>
            <p:spPr bwMode="auto">
              <a:xfrm>
                <a:off x="432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7" name="Line 31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08" name="Line 32"/>
              <p:cNvSpPr>
                <a:spLocks noChangeShapeType="1"/>
              </p:cNvSpPr>
              <p:nvPr/>
            </p:nvSpPr>
            <p:spPr bwMode="auto">
              <a:xfrm>
                <a:off x="62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57409" name="Group 33"/>
            <p:cNvGrpSpPr>
              <a:grpSpLocks/>
            </p:cNvGrpSpPr>
            <p:nvPr/>
          </p:nvGrpSpPr>
          <p:grpSpPr bwMode="auto">
            <a:xfrm>
              <a:off x="752" y="-275"/>
              <a:ext cx="686" cy="96"/>
              <a:chOff x="240" y="2400"/>
              <a:chExt cx="384" cy="96"/>
            </a:xfrm>
          </p:grpSpPr>
          <p:sp>
            <p:nvSpPr>
              <p:cNvPr id="357410" name="Line 34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1" name="Line 35"/>
              <p:cNvSpPr>
                <a:spLocks noChangeShapeType="1"/>
              </p:cNvSpPr>
              <p:nvPr/>
            </p:nvSpPr>
            <p:spPr bwMode="auto">
              <a:xfrm>
                <a:off x="38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2" name="Line 36"/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3" name="Line 37"/>
              <p:cNvSpPr>
                <a:spLocks noChangeShapeType="1"/>
              </p:cNvSpPr>
              <p:nvPr/>
            </p:nvSpPr>
            <p:spPr bwMode="auto">
              <a:xfrm>
                <a:off x="57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4" name="Line 38"/>
              <p:cNvSpPr>
                <a:spLocks noChangeShapeType="1"/>
              </p:cNvSpPr>
              <p:nvPr/>
            </p:nvSpPr>
            <p:spPr bwMode="auto">
              <a:xfrm>
                <a:off x="24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5" name="Line 39"/>
              <p:cNvSpPr>
                <a:spLocks noChangeShapeType="1"/>
              </p:cNvSpPr>
              <p:nvPr/>
            </p:nvSpPr>
            <p:spPr bwMode="auto">
              <a:xfrm>
                <a:off x="33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6" name="Line 40"/>
              <p:cNvSpPr>
                <a:spLocks noChangeShapeType="1"/>
              </p:cNvSpPr>
              <p:nvPr/>
            </p:nvSpPr>
            <p:spPr bwMode="auto">
              <a:xfrm>
                <a:off x="432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7" name="Line 41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18" name="Line 42"/>
              <p:cNvSpPr>
                <a:spLocks noChangeShapeType="1"/>
              </p:cNvSpPr>
              <p:nvPr/>
            </p:nvSpPr>
            <p:spPr bwMode="auto">
              <a:xfrm>
                <a:off x="62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57419" name="Group 43"/>
            <p:cNvGrpSpPr>
              <a:grpSpLocks/>
            </p:cNvGrpSpPr>
            <p:nvPr/>
          </p:nvGrpSpPr>
          <p:grpSpPr bwMode="auto">
            <a:xfrm>
              <a:off x="1610" y="-275"/>
              <a:ext cx="687" cy="96"/>
              <a:chOff x="240" y="2400"/>
              <a:chExt cx="384" cy="96"/>
            </a:xfrm>
          </p:grpSpPr>
          <p:sp>
            <p:nvSpPr>
              <p:cNvPr id="357420" name="Line 44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1" name="Line 45"/>
              <p:cNvSpPr>
                <a:spLocks noChangeShapeType="1"/>
              </p:cNvSpPr>
              <p:nvPr/>
            </p:nvSpPr>
            <p:spPr bwMode="auto">
              <a:xfrm>
                <a:off x="38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2" name="Line 46"/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3" name="Line 47"/>
              <p:cNvSpPr>
                <a:spLocks noChangeShapeType="1"/>
              </p:cNvSpPr>
              <p:nvPr/>
            </p:nvSpPr>
            <p:spPr bwMode="auto">
              <a:xfrm>
                <a:off x="57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4" name="Line 48"/>
              <p:cNvSpPr>
                <a:spLocks noChangeShapeType="1"/>
              </p:cNvSpPr>
              <p:nvPr/>
            </p:nvSpPr>
            <p:spPr bwMode="auto">
              <a:xfrm>
                <a:off x="24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5" name="Line 49"/>
              <p:cNvSpPr>
                <a:spLocks noChangeShapeType="1"/>
              </p:cNvSpPr>
              <p:nvPr/>
            </p:nvSpPr>
            <p:spPr bwMode="auto">
              <a:xfrm>
                <a:off x="33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6" name="Line 50"/>
              <p:cNvSpPr>
                <a:spLocks noChangeShapeType="1"/>
              </p:cNvSpPr>
              <p:nvPr/>
            </p:nvSpPr>
            <p:spPr bwMode="auto">
              <a:xfrm>
                <a:off x="432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7" name="Line 51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28" name="Line 52"/>
              <p:cNvSpPr>
                <a:spLocks noChangeShapeType="1"/>
              </p:cNvSpPr>
              <p:nvPr/>
            </p:nvSpPr>
            <p:spPr bwMode="auto">
              <a:xfrm>
                <a:off x="62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57429" name="Group 53"/>
            <p:cNvGrpSpPr>
              <a:grpSpLocks/>
            </p:cNvGrpSpPr>
            <p:nvPr/>
          </p:nvGrpSpPr>
          <p:grpSpPr bwMode="auto">
            <a:xfrm>
              <a:off x="2469" y="-275"/>
              <a:ext cx="687" cy="96"/>
              <a:chOff x="240" y="2400"/>
              <a:chExt cx="384" cy="96"/>
            </a:xfrm>
          </p:grpSpPr>
          <p:sp>
            <p:nvSpPr>
              <p:cNvPr id="357430" name="Line 54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1" name="Line 55"/>
              <p:cNvSpPr>
                <a:spLocks noChangeShapeType="1"/>
              </p:cNvSpPr>
              <p:nvPr/>
            </p:nvSpPr>
            <p:spPr bwMode="auto">
              <a:xfrm>
                <a:off x="38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2" name="Line 56"/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3" name="Line 57"/>
              <p:cNvSpPr>
                <a:spLocks noChangeShapeType="1"/>
              </p:cNvSpPr>
              <p:nvPr/>
            </p:nvSpPr>
            <p:spPr bwMode="auto">
              <a:xfrm>
                <a:off x="57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4" name="Line 58"/>
              <p:cNvSpPr>
                <a:spLocks noChangeShapeType="1"/>
              </p:cNvSpPr>
              <p:nvPr/>
            </p:nvSpPr>
            <p:spPr bwMode="auto">
              <a:xfrm>
                <a:off x="24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5" name="Line 59"/>
              <p:cNvSpPr>
                <a:spLocks noChangeShapeType="1"/>
              </p:cNvSpPr>
              <p:nvPr/>
            </p:nvSpPr>
            <p:spPr bwMode="auto">
              <a:xfrm>
                <a:off x="33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6" name="Line 60"/>
              <p:cNvSpPr>
                <a:spLocks noChangeShapeType="1"/>
              </p:cNvSpPr>
              <p:nvPr/>
            </p:nvSpPr>
            <p:spPr bwMode="auto">
              <a:xfrm>
                <a:off x="432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7" name="Line 61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38" name="Line 62"/>
              <p:cNvSpPr>
                <a:spLocks noChangeShapeType="1"/>
              </p:cNvSpPr>
              <p:nvPr/>
            </p:nvSpPr>
            <p:spPr bwMode="auto">
              <a:xfrm>
                <a:off x="62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57439" name="Group 63"/>
            <p:cNvGrpSpPr>
              <a:grpSpLocks/>
            </p:cNvGrpSpPr>
            <p:nvPr/>
          </p:nvGrpSpPr>
          <p:grpSpPr bwMode="auto">
            <a:xfrm>
              <a:off x="4186" y="-275"/>
              <a:ext cx="687" cy="96"/>
              <a:chOff x="240" y="2400"/>
              <a:chExt cx="384" cy="96"/>
            </a:xfrm>
          </p:grpSpPr>
          <p:sp>
            <p:nvSpPr>
              <p:cNvPr id="357440" name="Line 64"/>
              <p:cNvSpPr>
                <a:spLocks noChangeShapeType="1"/>
              </p:cNvSpPr>
              <p:nvPr/>
            </p:nvSpPr>
            <p:spPr bwMode="auto">
              <a:xfrm>
                <a:off x="28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1" name="Line 65"/>
              <p:cNvSpPr>
                <a:spLocks noChangeShapeType="1"/>
              </p:cNvSpPr>
              <p:nvPr/>
            </p:nvSpPr>
            <p:spPr bwMode="auto">
              <a:xfrm>
                <a:off x="38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2" name="Line 66"/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3" name="Line 67"/>
              <p:cNvSpPr>
                <a:spLocks noChangeShapeType="1"/>
              </p:cNvSpPr>
              <p:nvPr/>
            </p:nvSpPr>
            <p:spPr bwMode="auto">
              <a:xfrm>
                <a:off x="57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4" name="Line 68"/>
              <p:cNvSpPr>
                <a:spLocks noChangeShapeType="1"/>
              </p:cNvSpPr>
              <p:nvPr/>
            </p:nvSpPr>
            <p:spPr bwMode="auto">
              <a:xfrm>
                <a:off x="240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5" name="Line 69"/>
              <p:cNvSpPr>
                <a:spLocks noChangeShapeType="1"/>
              </p:cNvSpPr>
              <p:nvPr/>
            </p:nvSpPr>
            <p:spPr bwMode="auto">
              <a:xfrm>
                <a:off x="336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6" name="Line 70"/>
              <p:cNvSpPr>
                <a:spLocks noChangeShapeType="1"/>
              </p:cNvSpPr>
              <p:nvPr/>
            </p:nvSpPr>
            <p:spPr bwMode="auto">
              <a:xfrm>
                <a:off x="432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7" name="Line 71"/>
              <p:cNvSpPr>
                <a:spLocks noChangeShapeType="1"/>
              </p:cNvSpPr>
              <p:nvPr/>
            </p:nvSpPr>
            <p:spPr bwMode="auto">
              <a:xfrm>
                <a:off x="528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7448" name="Line 72"/>
              <p:cNvSpPr>
                <a:spLocks noChangeShapeType="1"/>
              </p:cNvSpPr>
              <p:nvPr/>
            </p:nvSpPr>
            <p:spPr bwMode="auto">
              <a:xfrm>
                <a:off x="624" y="24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57449" name="Line 73"/>
            <p:cNvSpPr>
              <a:spLocks noChangeShapeType="1"/>
            </p:cNvSpPr>
            <p:nvPr/>
          </p:nvSpPr>
          <p:spPr bwMode="auto">
            <a:xfrm>
              <a:off x="5130" y="-275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450" name="Line 74"/>
            <p:cNvSpPr>
              <a:spLocks noChangeShapeType="1"/>
            </p:cNvSpPr>
            <p:nvPr/>
          </p:nvSpPr>
          <p:spPr bwMode="auto">
            <a:xfrm>
              <a:off x="5302" y="-275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451" name="Line 75"/>
            <p:cNvSpPr>
              <a:spLocks noChangeShapeType="1"/>
            </p:cNvSpPr>
            <p:nvPr/>
          </p:nvSpPr>
          <p:spPr bwMode="auto">
            <a:xfrm>
              <a:off x="5045" y="-275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452" name="Line 76"/>
            <p:cNvSpPr>
              <a:spLocks noChangeShapeType="1"/>
            </p:cNvSpPr>
            <p:nvPr/>
          </p:nvSpPr>
          <p:spPr bwMode="auto">
            <a:xfrm>
              <a:off x="5216" y="-275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453" name="Line 77"/>
            <p:cNvSpPr>
              <a:spLocks noChangeShapeType="1"/>
            </p:cNvSpPr>
            <p:nvPr/>
          </p:nvSpPr>
          <p:spPr bwMode="auto">
            <a:xfrm>
              <a:off x="5388" y="-275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7454" name="Line 78"/>
            <p:cNvSpPr>
              <a:spLocks noChangeShapeType="1"/>
            </p:cNvSpPr>
            <p:nvPr/>
          </p:nvSpPr>
          <p:spPr bwMode="auto">
            <a:xfrm>
              <a:off x="638" y="-275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7455" name="Rectangle 79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57456" name="Rectangle 80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57457" name="Rectangle 81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57458" name="Rectangle 82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57459" name="Rectangle 8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57460" name="Rectangle 84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57461" name="Rectangle 85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57462" name="Rectangle 86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57463" name="Rectangle 87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57464" name="Rectangle 88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57465" name="Rectangle 89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57466" name="Rectangle 90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/>
      <p:bldP spid="357379" grpId="0" build="p"/>
      <p:bldP spid="357456" grpId="0"/>
      <p:bldP spid="357457" grpId="0"/>
      <p:bldP spid="357457" grpId="1"/>
      <p:bldP spid="357458" grpId="0"/>
      <p:bldP spid="357458" grpId="1"/>
      <p:bldP spid="357459" grpId="0"/>
      <p:bldP spid="357459" grpId="1"/>
      <p:bldP spid="357460" grpId="0"/>
      <p:bldP spid="357460" grpId="1"/>
      <p:bldP spid="357461" grpId="0"/>
      <p:bldP spid="357461" grpId="1"/>
      <p:bldP spid="357462" grpId="0"/>
      <p:bldP spid="357462" grpId="1"/>
      <p:bldP spid="357463" grpId="0"/>
      <p:bldP spid="357463" grpId="1"/>
      <p:bldP spid="357464" grpId="0"/>
      <p:bldP spid="357464" grpId="1"/>
      <p:bldP spid="357465" grpId="0"/>
      <p:bldP spid="357465" grpId="1"/>
      <p:bldP spid="3574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How close a series of measurements are to each other.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Precision</a:t>
            </a: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5533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5533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5533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5533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5533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5533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5534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5534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5534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5534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5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/>
      <p:bldP spid="355331" grpId="0" build="p"/>
      <p:bldP spid="355333" grpId="0"/>
      <p:bldP spid="355334" grpId="0"/>
      <p:bldP spid="355334" grpId="1"/>
      <p:bldP spid="355335" grpId="0"/>
      <p:bldP spid="355335" grpId="1"/>
      <p:bldP spid="355336" grpId="0"/>
      <p:bldP spid="355336" grpId="1"/>
      <p:bldP spid="355337" grpId="0"/>
      <p:bldP spid="355337" grpId="1"/>
      <p:bldP spid="355338" grpId="0"/>
      <p:bldP spid="355338" grpId="1"/>
      <p:bldP spid="355339" grpId="0"/>
      <p:bldP spid="355339" grpId="1"/>
      <p:bldP spid="355340" grpId="0"/>
      <p:bldP spid="355340" grpId="1"/>
      <p:bldP spid="355341" grpId="0"/>
      <p:bldP spid="355341" grpId="1"/>
      <p:bldP spid="355342" grpId="0"/>
      <p:bldP spid="355342" grpId="1"/>
      <p:bldP spid="3553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Matter and Energy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name of the element that is used as the standard to mass all other elements?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Carbon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36903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36904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36907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36908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36909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36910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36911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  <p:bldP spid="336899" grpId="0" build="p"/>
      <p:bldP spid="336901" grpId="0"/>
      <p:bldP spid="336902" grpId="0"/>
      <p:bldP spid="336902" grpId="1"/>
      <p:bldP spid="336903" grpId="0"/>
      <p:bldP spid="336903" grpId="1"/>
      <p:bldP spid="336904" grpId="0"/>
      <p:bldP spid="336904" grpId="1"/>
      <p:bldP spid="336905" grpId="0"/>
      <p:bldP spid="336905" grpId="1"/>
      <p:bldP spid="336906" grpId="0"/>
      <p:bldP spid="336906" grpId="1"/>
      <p:bldP spid="336907" grpId="0"/>
      <p:bldP spid="336907" grpId="1"/>
      <p:bldP spid="336908" grpId="0"/>
      <p:bldP spid="336908" grpId="1"/>
      <p:bldP spid="336909" grpId="0"/>
      <p:bldP spid="336909" grpId="1"/>
      <p:bldP spid="336910" grpId="0"/>
      <p:bldP spid="336910" grpId="1"/>
      <p:bldP spid="3369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SI unit for measuring amount of substance?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</a:t>
            </a: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38952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38953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38954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38955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38956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38957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38958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38959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  <p:bldP spid="338947" grpId="0" build="p"/>
      <p:bldP spid="338949" grpId="0"/>
      <p:bldP spid="338950" grpId="0"/>
      <p:bldP spid="338950" grpId="1"/>
      <p:bldP spid="338951" grpId="0"/>
      <p:bldP spid="338951" grpId="1"/>
      <p:bldP spid="338952" grpId="0"/>
      <p:bldP spid="338952" grpId="1"/>
      <p:bldP spid="338953" grpId="0"/>
      <p:bldP spid="338953" grpId="1"/>
      <p:bldP spid="338954" grpId="0"/>
      <p:bldP spid="338954" grpId="1"/>
      <p:bldP spid="338955" grpId="0"/>
      <p:bldP spid="338955" grpId="1"/>
      <p:bldP spid="338956" grpId="0"/>
      <p:bldP spid="338956" grpId="1"/>
      <p:bldP spid="338957" grpId="0"/>
      <p:bldP spid="338957" grpId="1"/>
      <p:bldP spid="338958" grpId="0"/>
      <p:bldP spid="338958" grpId="1"/>
      <p:bldP spid="3389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Number of Joules in 100 calories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418.4 Joules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1843088" y="4876800"/>
            <a:ext cx="5243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Recall:  1 Joule = 4.184 calories</a:t>
            </a:r>
          </a:p>
        </p:txBody>
      </p:sp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51238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51240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51241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51242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51243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51244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51245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51246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51247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51248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1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4" grpId="0"/>
      <p:bldP spid="351235" grpId="0" build="p"/>
      <p:bldP spid="351236" grpId="0"/>
      <p:bldP spid="351238" grpId="0"/>
      <p:bldP spid="351239" grpId="0"/>
      <p:bldP spid="351239" grpId="1"/>
      <p:bldP spid="351240" grpId="0"/>
      <p:bldP spid="351240" grpId="1"/>
      <p:bldP spid="351241" grpId="0"/>
      <p:bldP spid="351241" grpId="1"/>
      <p:bldP spid="351242" grpId="0"/>
      <p:bldP spid="351242" grpId="1"/>
      <p:bldP spid="351243" grpId="0"/>
      <p:bldP spid="351243" grpId="1"/>
      <p:bldP spid="351244" grpId="0"/>
      <p:bldP spid="351244" grpId="1"/>
      <p:bldP spid="351245" grpId="0"/>
      <p:bldP spid="351245" grpId="1"/>
      <p:bldP spid="351246" grpId="0"/>
      <p:bldP spid="351246" grpId="1"/>
      <p:bldP spid="351247" grpId="0"/>
      <p:bldP spid="351247" grpId="1"/>
      <p:bldP spid="3512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Changing from a solid to a gas directly (without being a liquid)?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Sublimation</a:t>
            </a:r>
          </a:p>
        </p:txBody>
      </p:sp>
      <p:sp>
        <p:nvSpPr>
          <p:cNvPr id="347140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47141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47142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47144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47145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47146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47147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47148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7149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7150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7151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7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8" grpId="0"/>
      <p:bldP spid="347139" grpId="0" build="p"/>
      <p:bldP spid="347141" grpId="0"/>
      <p:bldP spid="347142" grpId="0"/>
      <p:bldP spid="347142" grpId="1"/>
      <p:bldP spid="347143" grpId="0"/>
      <p:bldP spid="347143" grpId="1"/>
      <p:bldP spid="347144" grpId="0"/>
      <p:bldP spid="347144" grpId="1"/>
      <p:bldP spid="347145" grpId="0"/>
      <p:bldP spid="347145" grpId="1"/>
      <p:bldP spid="347146" grpId="0"/>
      <p:bldP spid="347146" grpId="1"/>
      <p:bldP spid="347147" grpId="0"/>
      <p:bldP spid="347147" grpId="1"/>
      <p:bldP spid="347148" grpId="0"/>
      <p:bldP spid="347148" grpId="1"/>
      <p:bldP spid="347149" grpId="0"/>
      <p:bldP spid="347149" grpId="1"/>
      <p:bldP spid="347150" grpId="0"/>
      <p:bldP spid="347150" grpId="1"/>
      <p:bldP spid="3471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Symbols of Elements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Chlorine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</a:t>
            </a:r>
          </a:p>
        </p:txBody>
      </p:sp>
      <p:sp>
        <p:nvSpPr>
          <p:cNvPr id="118794" name="Rectangle 2058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18795" name="Rectangle 2059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18796" name="Rectangle 2060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18797" name="Rectangle 2061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18798" name="Rectangle 206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18799" name="Rectangle 2063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18800" name="Rectangle 2064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18801" name="Rectangle 2065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18802" name="Rectangle 2066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18803" name="Rectangle 2067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18804" name="Rectangle 2068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18805" name="Rectangle 2069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6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6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6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6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6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6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36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36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36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36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0" grpId="0"/>
      <p:bldP spid="118795" grpId="0"/>
      <p:bldP spid="118796" grpId="0"/>
      <p:bldP spid="118796" grpId="1"/>
      <p:bldP spid="118797" grpId="0"/>
      <p:bldP spid="118797" grpId="1"/>
      <p:bldP spid="118798" grpId="0"/>
      <p:bldP spid="118798" grpId="1"/>
      <p:bldP spid="118799" grpId="0"/>
      <p:bldP spid="118799" grpId="1"/>
      <p:bldP spid="118800" grpId="0"/>
      <p:bldP spid="118800" grpId="1"/>
      <p:bldP spid="118801" grpId="0"/>
      <p:bldP spid="118801" grpId="1"/>
      <p:bldP spid="118802" grpId="0"/>
      <p:bldP spid="118802" grpId="1"/>
      <p:bldP spid="118803" grpId="0"/>
      <p:bldP spid="118803" grpId="1"/>
      <p:bldP spid="118804" grpId="0"/>
      <p:bldP spid="118804" grpId="1"/>
      <p:bldP spid="11880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18468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84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400</a:t>
            </a:r>
            <a:endParaRPr lang="en-US" sz="3600" b="1">
              <a:hlinkClick r:id="rId6" action="ppaction://hlinksldjump"/>
            </a:endParaRPr>
          </a:p>
        </p:txBody>
      </p:sp>
      <p:sp>
        <p:nvSpPr>
          <p:cNvPr id="2140" name="AutoShape 9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200</a:t>
            </a:r>
            <a:endParaRPr lang="en-US" sz="3600" b="1">
              <a:hlinkClick r:id="rId9" action="ppaction://hlinksldjump"/>
            </a:endParaRPr>
          </a:p>
        </p:txBody>
      </p:sp>
      <p:sp>
        <p:nvSpPr>
          <p:cNvPr id="2151" name="AutoShape 103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7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8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9" action="ppaction://hlinksldjump"/>
              </a:rPr>
              <a:t>100</a:t>
            </a:r>
            <a:endParaRPr lang="en-US" sz="3600" b="1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Intro. to </a:t>
            </a:r>
          </a:p>
          <a:p>
            <a:r>
              <a:rPr lang="en-US" sz="2800" b="1">
                <a:solidFill>
                  <a:schemeClr val="bg1"/>
                </a:solidFill>
                <a:latin typeface="Garamond" pitchFamily="18" charset="0"/>
              </a:rPr>
              <a:t>Chemistry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Matter /</a:t>
            </a:r>
          </a:p>
          <a:p>
            <a:r>
              <a:rPr lang="en-US" sz="2800" b="1">
                <a:solidFill>
                  <a:schemeClr val="bg1"/>
                </a:solidFill>
              </a:rPr>
              <a:t>Energy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Symbols of </a:t>
            </a:r>
          </a:p>
          <a:p>
            <a:r>
              <a:rPr lang="en-US" sz="2800" b="1">
                <a:solidFill>
                  <a:schemeClr val="bg1"/>
                </a:solidFill>
              </a:rPr>
              <a:t>Elements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Nomen-</a:t>
            </a:r>
          </a:p>
          <a:p>
            <a:r>
              <a:rPr lang="en-US" sz="2800" b="1">
                <a:solidFill>
                  <a:schemeClr val="bg1"/>
                </a:solidFill>
              </a:rPr>
              <a:t>clature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Chemical</a:t>
            </a:r>
          </a:p>
          <a:p>
            <a:r>
              <a:rPr lang="en-US" sz="2800" b="1">
                <a:solidFill>
                  <a:schemeClr val="bg1"/>
                </a:solidFill>
              </a:rPr>
              <a:t>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Silver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Ag</a:t>
            </a: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06182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06186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06187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06188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06189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06190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06191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06192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8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8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8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8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28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28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28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28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28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28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82" grpId="0"/>
      <p:bldP spid="306183" grpId="0"/>
      <p:bldP spid="306183" grpId="1"/>
      <p:bldP spid="306184" grpId="0"/>
      <p:bldP spid="306184" grpId="1"/>
      <p:bldP spid="306185" grpId="0"/>
      <p:bldP spid="306185" grpId="1"/>
      <p:bldP spid="306186" grpId="0"/>
      <p:bldP spid="306186" grpId="1"/>
      <p:bldP spid="306187" grpId="0"/>
      <p:bldP spid="306187" grpId="1"/>
      <p:bldP spid="306188" grpId="0"/>
      <p:bldP spid="306188" grpId="1"/>
      <p:bldP spid="306189" grpId="0"/>
      <p:bldP spid="306189" grpId="1"/>
      <p:bldP spid="306190" grpId="0"/>
      <p:bldP spid="306190" grpId="1"/>
      <p:bldP spid="306191" grpId="0"/>
      <p:bldP spid="306191" grpId="1"/>
      <p:bldP spid="3061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50" name="AutoShape 10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Mercury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Hg</a:t>
            </a:r>
          </a:p>
        </p:txBody>
      </p:sp>
      <p:sp>
        <p:nvSpPr>
          <p:cNvPr id="3082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30" name="Rectangle 6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08231" name="Rectangle 7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08235" name="Rectangle 11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08236" name="Rectangle 12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08237" name="Rectangle 1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08239" name="Rectangle 15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08240" name="Rectangle 16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08241" name="Rectangle 17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2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2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2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2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2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32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32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32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32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  <p:bldP spid="308231" grpId="0"/>
      <p:bldP spid="308232" grpId="0"/>
      <p:bldP spid="308232" grpId="1"/>
      <p:bldP spid="308233" grpId="0"/>
      <p:bldP spid="308233" grpId="1"/>
      <p:bldP spid="308234" grpId="0"/>
      <p:bldP spid="308234" grpId="1"/>
      <p:bldP spid="308235" grpId="0"/>
      <p:bldP spid="308235" grpId="1"/>
      <p:bldP spid="308236" grpId="0"/>
      <p:bldP spid="308236" grpId="1"/>
      <p:bldP spid="308237" grpId="0"/>
      <p:bldP spid="308237" grpId="1"/>
      <p:bldP spid="308238" grpId="0"/>
      <p:bldP spid="308238" grpId="1"/>
      <p:bldP spid="308239" grpId="0"/>
      <p:bldP spid="308239" grpId="1"/>
      <p:bldP spid="308240" grpId="0"/>
      <p:bldP spid="308240" grpId="1"/>
      <p:bldP spid="3082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43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Tungsten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</a:t>
            </a:r>
          </a:p>
        </p:txBody>
      </p:sp>
      <p:sp>
        <p:nvSpPr>
          <p:cNvPr id="31027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278" name="Rectangle 6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10282" name="Rectangle 10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10283" name="Rectangle 11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10284" name="Rectangle 12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10285" name="Rectangle 1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10286" name="Rectangle 14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10287" name="Rectangle 15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10288" name="Rectangle 16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10289" name="Rectangle 17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6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6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6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6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6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6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36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36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36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36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  <p:bldP spid="310279" grpId="0"/>
      <p:bldP spid="310280" grpId="0"/>
      <p:bldP spid="310280" grpId="1"/>
      <p:bldP spid="310281" grpId="0"/>
      <p:bldP spid="310281" grpId="1"/>
      <p:bldP spid="310282" grpId="0"/>
      <p:bldP spid="310282" grpId="1"/>
      <p:bldP spid="310283" grpId="0"/>
      <p:bldP spid="310283" grpId="1"/>
      <p:bldP spid="310284" grpId="0"/>
      <p:bldP spid="310284" grpId="1"/>
      <p:bldP spid="310285" grpId="0"/>
      <p:bldP spid="310285" grpId="1"/>
      <p:bldP spid="310286" grpId="0"/>
      <p:bldP spid="310286" grpId="1"/>
      <p:bldP spid="310287" grpId="0"/>
      <p:bldP spid="310287" grpId="1"/>
      <p:bldP spid="310288" grpId="0"/>
      <p:bldP spid="310288" grpId="1"/>
      <p:bldP spid="3102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1642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64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Antimony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Sb</a:t>
            </a:r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12328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12329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12330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12332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12335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12336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6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6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6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6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6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36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36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36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36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36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26" grpId="0"/>
      <p:bldP spid="312327" grpId="0"/>
      <p:bldP spid="312327" grpId="1"/>
      <p:bldP spid="312328" grpId="0"/>
      <p:bldP spid="312328" grpId="1"/>
      <p:bldP spid="312329" grpId="0"/>
      <p:bldP spid="312329" grpId="1"/>
      <p:bldP spid="312330" grpId="0"/>
      <p:bldP spid="312330" grpId="1"/>
      <p:bldP spid="312331" grpId="0"/>
      <p:bldP spid="312331" grpId="1"/>
      <p:bldP spid="312332" grpId="0"/>
      <p:bldP spid="312332" grpId="1"/>
      <p:bldP spid="312333" grpId="0"/>
      <p:bldP spid="312333" grpId="1"/>
      <p:bldP spid="312334" grpId="0"/>
      <p:bldP spid="312334" grpId="1"/>
      <p:bldP spid="312335" grpId="0"/>
      <p:bldP spid="312335" grpId="1"/>
      <p:bldP spid="3123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4937" name="AutoShape 103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67200" y="2286000"/>
            <a:ext cx="41910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name of the element that is in this flashbulb?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724400"/>
            <a:ext cx="4800600" cy="17526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Magnesium</a:t>
            </a:r>
          </a:p>
        </p:txBody>
      </p:sp>
      <p:pic>
        <p:nvPicPr>
          <p:cNvPr id="320518" name="Picture 6" descr="Mg flashbulb"/>
          <p:cNvPicPr>
            <a:picLocks noChangeAspect="1" noChangeArrowheads="1"/>
          </p:cNvPicPr>
          <p:nvPr/>
        </p:nvPicPr>
        <p:blipFill>
          <a:blip r:embed="rId3" cstate="print">
            <a:lum bright="-6000" contrast="36000"/>
          </a:blip>
          <a:srcRect l="15433" t="9259" r="17902" b="11111"/>
          <a:stretch>
            <a:fillRect/>
          </a:stretch>
        </p:blipFill>
        <p:spPr bwMode="auto">
          <a:xfrm>
            <a:off x="801688" y="1143000"/>
            <a:ext cx="28225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0519" name="Text Box 7"/>
          <p:cNvSpPr txBox="1">
            <a:spLocks noChangeArrowheads="1"/>
          </p:cNvSpPr>
          <p:nvPr/>
        </p:nvSpPr>
        <p:spPr bwMode="auto">
          <a:xfrm>
            <a:off x="152400" y="576263"/>
            <a:ext cx="8915400" cy="5214937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4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DAILY</a:t>
            </a: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DOUBLE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20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20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20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20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20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6" grpId="0"/>
      <p:bldP spid="320517" grpId="0" build="p"/>
      <p:bldP spid="320519" grpId="0" animBg="1"/>
      <p:bldP spid="320519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Atomic Structure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Where would a </a:t>
            </a:r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proton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be located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an atom?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Nucleus</a:t>
            </a: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43047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43048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43049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43050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43051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43052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3053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3054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3055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2" grpId="0"/>
      <p:bldP spid="343043" grpId="0" build="p"/>
      <p:bldP spid="343045" grpId="0"/>
      <p:bldP spid="343046" grpId="0"/>
      <p:bldP spid="343046" grpId="1"/>
      <p:bldP spid="343047" grpId="0"/>
      <p:bldP spid="343047" grpId="1"/>
      <p:bldP spid="343048" grpId="0"/>
      <p:bldP spid="343048" grpId="1"/>
      <p:bldP spid="343049" grpId="0"/>
      <p:bldP spid="343049" grpId="1"/>
      <p:bldP spid="343050" grpId="0"/>
      <p:bldP spid="343050" grpId="1"/>
      <p:bldP spid="343051" grpId="0"/>
      <p:bldP spid="343051" grpId="1"/>
      <p:bldP spid="343052" grpId="0"/>
      <p:bldP spid="343052" grpId="1"/>
      <p:bldP spid="343053" grpId="0"/>
      <p:bldP spid="343053" grpId="1"/>
      <p:bldP spid="343054" grpId="0"/>
      <p:bldP spid="343054" grpId="1"/>
      <p:bldP spid="34305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Each orbital can hold TWO electrons with opposite spins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Pauli Exclusion Principle</a:t>
            </a:r>
          </a:p>
        </p:txBody>
      </p:sp>
      <p:grpSp>
        <p:nvGrpSpPr>
          <p:cNvPr id="131080" name="Group 1032"/>
          <p:cNvGrpSpPr>
            <a:grpSpLocks/>
          </p:cNvGrpSpPr>
          <p:nvPr/>
        </p:nvGrpSpPr>
        <p:grpSpPr bwMode="auto">
          <a:xfrm>
            <a:off x="3835400" y="4852988"/>
            <a:ext cx="1474788" cy="1395412"/>
            <a:chOff x="2416" y="2967"/>
            <a:chExt cx="929" cy="879"/>
          </a:xfrm>
        </p:grpSpPr>
        <p:grpSp>
          <p:nvGrpSpPr>
            <p:cNvPr id="131081" name="Group 1033"/>
            <p:cNvGrpSpPr>
              <a:grpSpLocks/>
            </p:cNvGrpSpPr>
            <p:nvPr/>
          </p:nvGrpSpPr>
          <p:grpSpPr bwMode="auto">
            <a:xfrm>
              <a:off x="2718" y="3078"/>
              <a:ext cx="326" cy="657"/>
              <a:chOff x="2761" y="3300"/>
              <a:chExt cx="211" cy="657"/>
            </a:xfrm>
          </p:grpSpPr>
          <p:sp>
            <p:nvSpPr>
              <p:cNvPr id="131082" name="Line 1034"/>
              <p:cNvSpPr>
                <a:spLocks noChangeShapeType="1"/>
              </p:cNvSpPr>
              <p:nvPr/>
            </p:nvSpPr>
            <p:spPr bwMode="auto">
              <a:xfrm flipV="1">
                <a:off x="2761" y="3300"/>
                <a:ext cx="0" cy="638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083" name="Line 1035"/>
              <p:cNvSpPr>
                <a:spLocks noChangeShapeType="1"/>
              </p:cNvSpPr>
              <p:nvPr/>
            </p:nvSpPr>
            <p:spPr bwMode="auto">
              <a:xfrm>
                <a:off x="2972" y="3319"/>
                <a:ext cx="0" cy="638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stealth" w="lg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1084" name="Rectangle 1036"/>
            <p:cNvSpPr>
              <a:spLocks noChangeArrowheads="1"/>
            </p:cNvSpPr>
            <p:nvPr/>
          </p:nvSpPr>
          <p:spPr bwMode="auto">
            <a:xfrm>
              <a:off x="2416" y="2967"/>
              <a:ext cx="929" cy="879"/>
            </a:xfrm>
            <a:prstGeom prst="rect">
              <a:avLst/>
            </a:prstGeom>
            <a:noFill/>
            <a:ln w="762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085" name="Rectangle 1037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31086" name="Rectangle 1038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31087" name="Rectangle 1039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31088" name="Rectangle 1040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31089" name="Rectangle 104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31090" name="Rectangle 1042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31091" name="Rectangle 1043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31092" name="Rectangle 1044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31093" name="Rectangle 1045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31094" name="Rectangle 1046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31095" name="Rectangle 1047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31096" name="Rectangle 1048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/>
      <p:bldP spid="131079" grpId="0" build="p"/>
      <p:bldP spid="131086" grpId="0"/>
      <p:bldP spid="131087" grpId="0"/>
      <p:bldP spid="131087" grpId="1"/>
      <p:bldP spid="131088" grpId="0"/>
      <p:bldP spid="131088" grpId="1"/>
      <p:bldP spid="131089" grpId="0"/>
      <p:bldP spid="131089" grpId="1"/>
      <p:bldP spid="131090" grpId="0"/>
      <p:bldP spid="131090" grpId="1"/>
      <p:bldP spid="131091" grpId="0"/>
      <p:bldP spid="131091" grpId="1"/>
      <p:bldP spid="131092" grpId="0"/>
      <p:bldP spid="131092" grpId="1"/>
      <p:bldP spid="131093" grpId="0"/>
      <p:bldP spid="131093" grpId="1"/>
      <p:bldP spid="131094" grpId="0"/>
      <p:bldP spid="131094" grpId="1"/>
      <p:bldP spid="131095" grpId="0"/>
      <p:bldP spid="131095" grpId="1"/>
      <p:bldP spid="13109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Which model(s) of the atom contained orbitals?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</a:t>
            </a:r>
          </a:p>
        </p:txBody>
      </p:sp>
      <p:sp>
        <p:nvSpPr>
          <p:cNvPr id="129073" name="Rectangle 2097"/>
          <p:cNvSpPr>
            <a:spLocks noChangeArrowheads="1"/>
          </p:cNvSpPr>
          <p:nvPr/>
        </p:nvSpPr>
        <p:spPr bwMode="auto">
          <a:xfrm>
            <a:off x="228600" y="457200"/>
            <a:ext cx="83820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75" name="Oval 2099"/>
          <p:cNvSpPr>
            <a:spLocks noChangeAspect="1" noChangeArrowheads="1"/>
          </p:cNvSpPr>
          <p:nvPr/>
        </p:nvSpPr>
        <p:spPr bwMode="auto">
          <a:xfrm>
            <a:off x="533400" y="609600"/>
            <a:ext cx="1033463" cy="1033463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chemeClr val="accent2"/>
              </a:gs>
            </a:gsLst>
            <a:lin ang="2700000" scaled="1"/>
          </a:gradFill>
          <a:ln w="3175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9076" name="Group 2100"/>
          <p:cNvGrpSpPr>
            <a:grpSpLocks noChangeAspect="1"/>
          </p:cNvGrpSpPr>
          <p:nvPr/>
        </p:nvGrpSpPr>
        <p:grpSpPr bwMode="auto">
          <a:xfrm>
            <a:off x="4038600" y="609600"/>
            <a:ext cx="1033463" cy="1125538"/>
            <a:chOff x="3408" y="1152"/>
            <a:chExt cx="816" cy="889"/>
          </a:xfrm>
        </p:grpSpPr>
        <p:sp>
          <p:nvSpPr>
            <p:cNvPr id="129077" name="Oval 2101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816" cy="816"/>
            </a:xfrm>
            <a:prstGeom prst="ellipse">
              <a:avLst/>
            </a:prstGeom>
            <a:gradFill rotWithShape="1">
              <a:gsLst>
                <a:gs pos="0">
                  <a:srgbClr val="CCECFF"/>
                </a:gs>
                <a:gs pos="100000">
                  <a:schemeClr val="accent2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sz="1000">
                <a:latin typeface="Arial" charset="0"/>
              </a:endParaRPr>
            </a:p>
          </p:txBody>
        </p:sp>
        <p:sp>
          <p:nvSpPr>
            <p:cNvPr id="129078" name="Oval 2102"/>
            <p:cNvSpPr>
              <a:spLocks noChangeAspect="1" noChangeArrowheads="1"/>
            </p:cNvSpPr>
            <p:nvPr/>
          </p:nvSpPr>
          <p:spPr bwMode="auto">
            <a:xfrm>
              <a:off x="3792" y="1536"/>
              <a:ext cx="98" cy="98"/>
            </a:xfrm>
            <a:prstGeom prst="ellipse">
              <a:avLst/>
            </a:prstGeom>
            <a:solidFill>
              <a:srgbClr val="FF0000">
                <a:alpha val="62000"/>
              </a:srgbClr>
            </a:solidFill>
            <a:ln w="31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79" name="Text Box 2103"/>
            <p:cNvSpPr txBox="1">
              <a:spLocks noChangeAspect="1" noChangeArrowheads="1"/>
            </p:cNvSpPr>
            <p:nvPr/>
          </p:nvSpPr>
          <p:spPr bwMode="auto">
            <a:xfrm>
              <a:off x="3505" y="1428"/>
              <a:ext cx="225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29080" name="Text Box 2104"/>
            <p:cNvSpPr txBox="1">
              <a:spLocks noChangeAspect="1" noChangeArrowheads="1"/>
            </p:cNvSpPr>
            <p:nvPr/>
          </p:nvSpPr>
          <p:spPr bwMode="auto">
            <a:xfrm>
              <a:off x="3647" y="1680"/>
              <a:ext cx="226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29081" name="Text Box 2105"/>
            <p:cNvSpPr txBox="1">
              <a:spLocks noChangeAspect="1" noChangeArrowheads="1"/>
            </p:cNvSpPr>
            <p:nvPr/>
          </p:nvSpPr>
          <p:spPr bwMode="auto">
            <a:xfrm>
              <a:off x="3936" y="1296"/>
              <a:ext cx="225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29082" name="Text Box 2106"/>
            <p:cNvSpPr txBox="1">
              <a:spLocks noChangeAspect="1" noChangeArrowheads="1"/>
            </p:cNvSpPr>
            <p:nvPr/>
          </p:nvSpPr>
          <p:spPr bwMode="auto">
            <a:xfrm>
              <a:off x="3996" y="1584"/>
              <a:ext cx="225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400">
                  <a:latin typeface="Arial" charset="0"/>
                </a:rPr>
                <a:t>-</a:t>
              </a:r>
            </a:p>
          </p:txBody>
        </p:sp>
        <p:sp>
          <p:nvSpPr>
            <p:cNvPr id="129083" name="Text Box 2107"/>
            <p:cNvSpPr txBox="1">
              <a:spLocks noChangeAspect="1" noChangeArrowheads="1"/>
            </p:cNvSpPr>
            <p:nvPr/>
          </p:nvSpPr>
          <p:spPr bwMode="auto">
            <a:xfrm>
              <a:off x="3696" y="1152"/>
              <a:ext cx="226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400">
                  <a:latin typeface="Arial" charset="0"/>
                </a:rPr>
                <a:t>-</a:t>
              </a:r>
            </a:p>
          </p:txBody>
        </p:sp>
      </p:grpSp>
      <p:grpSp>
        <p:nvGrpSpPr>
          <p:cNvPr id="129084" name="Group 2108"/>
          <p:cNvGrpSpPr>
            <a:grpSpLocks noChangeAspect="1"/>
          </p:cNvGrpSpPr>
          <p:nvPr/>
        </p:nvGrpSpPr>
        <p:grpSpPr bwMode="auto">
          <a:xfrm>
            <a:off x="2209800" y="609600"/>
            <a:ext cx="1054100" cy="1036638"/>
            <a:chOff x="2542" y="1200"/>
            <a:chExt cx="830" cy="816"/>
          </a:xfrm>
        </p:grpSpPr>
        <p:sp>
          <p:nvSpPr>
            <p:cNvPr id="129085" name="Oval 2109"/>
            <p:cNvSpPr>
              <a:spLocks noChangeAspect="1" noChangeArrowheads="1"/>
            </p:cNvSpPr>
            <p:nvPr/>
          </p:nvSpPr>
          <p:spPr bwMode="auto">
            <a:xfrm>
              <a:off x="2542" y="1344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086" name="Oval 2110"/>
            <p:cNvSpPr>
              <a:spLocks noChangeAspect="1" noChangeArrowheads="1"/>
            </p:cNvSpPr>
            <p:nvPr/>
          </p:nvSpPr>
          <p:spPr bwMode="auto">
            <a:xfrm>
              <a:off x="3168" y="1870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087" name="Oval 2111"/>
            <p:cNvSpPr>
              <a:spLocks noChangeAspect="1" noChangeArrowheads="1"/>
            </p:cNvSpPr>
            <p:nvPr/>
          </p:nvSpPr>
          <p:spPr bwMode="auto">
            <a:xfrm>
              <a:off x="2542" y="1726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088" name="Oval 2112"/>
            <p:cNvSpPr>
              <a:spLocks noChangeAspect="1" noChangeArrowheads="1"/>
            </p:cNvSpPr>
            <p:nvPr/>
          </p:nvSpPr>
          <p:spPr bwMode="auto">
            <a:xfrm>
              <a:off x="2544" y="1200"/>
              <a:ext cx="816" cy="816"/>
            </a:xfrm>
            <a:prstGeom prst="ellipse">
              <a:avLst/>
            </a:prstGeom>
            <a:gradFill rotWithShape="1">
              <a:gsLst>
                <a:gs pos="0">
                  <a:srgbClr val="CCECFF"/>
                </a:gs>
                <a:gs pos="100000">
                  <a:schemeClr val="accent2"/>
                </a:gs>
              </a:gsLst>
              <a:lin ang="27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9" name="Text Box 2113"/>
            <p:cNvSpPr txBox="1">
              <a:spLocks noChangeAspect="1" noChangeArrowheads="1"/>
            </p:cNvSpPr>
            <p:nvPr/>
          </p:nvSpPr>
          <p:spPr bwMode="auto">
            <a:xfrm>
              <a:off x="2832" y="1487"/>
              <a:ext cx="2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0" name="Text Box 2114"/>
            <p:cNvSpPr txBox="1">
              <a:spLocks noChangeAspect="1" noChangeArrowheads="1"/>
            </p:cNvSpPr>
            <p:nvPr/>
          </p:nvSpPr>
          <p:spPr bwMode="auto">
            <a:xfrm>
              <a:off x="2688" y="1296"/>
              <a:ext cx="2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1" name="Text Box 2115"/>
            <p:cNvSpPr txBox="1">
              <a:spLocks noChangeAspect="1" noChangeArrowheads="1"/>
            </p:cNvSpPr>
            <p:nvPr/>
          </p:nvSpPr>
          <p:spPr bwMode="auto">
            <a:xfrm>
              <a:off x="3025" y="1344"/>
              <a:ext cx="2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2" name="Text Box 2116"/>
            <p:cNvSpPr txBox="1">
              <a:spLocks noChangeAspect="1" noChangeArrowheads="1"/>
            </p:cNvSpPr>
            <p:nvPr/>
          </p:nvSpPr>
          <p:spPr bwMode="auto">
            <a:xfrm>
              <a:off x="3025" y="1632"/>
              <a:ext cx="20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3" name="Text Box 2117"/>
            <p:cNvSpPr txBox="1">
              <a:spLocks noChangeAspect="1" noChangeArrowheads="1"/>
            </p:cNvSpPr>
            <p:nvPr/>
          </p:nvSpPr>
          <p:spPr bwMode="auto">
            <a:xfrm>
              <a:off x="3005" y="1824"/>
              <a:ext cx="2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4" name="Text Box 2118"/>
            <p:cNvSpPr txBox="1">
              <a:spLocks noChangeAspect="1" noChangeArrowheads="1"/>
            </p:cNvSpPr>
            <p:nvPr/>
          </p:nvSpPr>
          <p:spPr bwMode="auto">
            <a:xfrm>
              <a:off x="2688" y="1776"/>
              <a:ext cx="2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5" name="Text Box 2119"/>
            <p:cNvSpPr txBox="1">
              <a:spLocks noChangeAspect="1" noChangeArrowheads="1"/>
            </p:cNvSpPr>
            <p:nvPr/>
          </p:nvSpPr>
          <p:spPr bwMode="auto">
            <a:xfrm>
              <a:off x="2592" y="1584"/>
              <a:ext cx="20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6" name="Text Box 2120"/>
            <p:cNvSpPr txBox="1">
              <a:spLocks noChangeAspect="1" noChangeArrowheads="1"/>
            </p:cNvSpPr>
            <p:nvPr/>
          </p:nvSpPr>
          <p:spPr bwMode="auto">
            <a:xfrm>
              <a:off x="3168" y="1487"/>
              <a:ext cx="20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000">
                  <a:latin typeface="Arial" charset="0"/>
                </a:rPr>
                <a:t>+</a:t>
              </a:r>
            </a:p>
          </p:txBody>
        </p:sp>
        <p:sp>
          <p:nvSpPr>
            <p:cNvPr id="129097" name="Oval 2121"/>
            <p:cNvSpPr>
              <a:spLocks noChangeAspect="1" noChangeArrowheads="1"/>
            </p:cNvSpPr>
            <p:nvPr/>
          </p:nvSpPr>
          <p:spPr bwMode="auto">
            <a:xfrm>
              <a:off x="2880" y="1248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098" name="Oval 2122"/>
            <p:cNvSpPr>
              <a:spLocks noChangeAspect="1" noChangeArrowheads="1"/>
            </p:cNvSpPr>
            <p:nvPr/>
          </p:nvSpPr>
          <p:spPr bwMode="auto">
            <a:xfrm>
              <a:off x="3168" y="1680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099" name="Oval 2123"/>
            <p:cNvSpPr>
              <a:spLocks noChangeAspect="1" noChangeArrowheads="1"/>
            </p:cNvSpPr>
            <p:nvPr/>
          </p:nvSpPr>
          <p:spPr bwMode="auto">
            <a:xfrm>
              <a:off x="2736" y="1680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100" name="Oval 2124"/>
            <p:cNvSpPr>
              <a:spLocks noChangeAspect="1" noChangeArrowheads="1"/>
            </p:cNvSpPr>
            <p:nvPr/>
          </p:nvSpPr>
          <p:spPr bwMode="auto">
            <a:xfrm>
              <a:off x="2880" y="1824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101" name="Oval 2125"/>
            <p:cNvSpPr>
              <a:spLocks noChangeAspect="1" noChangeArrowheads="1"/>
            </p:cNvSpPr>
            <p:nvPr/>
          </p:nvSpPr>
          <p:spPr bwMode="auto">
            <a:xfrm>
              <a:off x="2976" y="1584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102" name="Oval 2126"/>
            <p:cNvSpPr>
              <a:spLocks noChangeAspect="1" noChangeArrowheads="1"/>
            </p:cNvSpPr>
            <p:nvPr/>
          </p:nvSpPr>
          <p:spPr bwMode="auto">
            <a:xfrm>
              <a:off x="3264" y="1392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  <p:sp>
          <p:nvSpPr>
            <p:cNvPr id="129103" name="Oval 2127"/>
            <p:cNvSpPr>
              <a:spLocks noChangeAspect="1" noChangeArrowheads="1"/>
            </p:cNvSpPr>
            <p:nvPr/>
          </p:nvSpPr>
          <p:spPr bwMode="auto">
            <a:xfrm>
              <a:off x="2782" y="1440"/>
              <a:ext cx="98" cy="98"/>
            </a:xfrm>
            <a:prstGeom prst="ellipse">
              <a:avLst/>
            </a:prstGeom>
            <a:solidFill>
              <a:srgbClr val="C0C0C0">
                <a:alpha val="62000"/>
              </a:srgbClr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r>
                <a:rPr lang="en-US" sz="1000">
                  <a:latin typeface="Arial" charset="0"/>
                </a:rPr>
                <a:t>e</a:t>
              </a:r>
            </a:p>
          </p:txBody>
        </p:sp>
      </p:grpSp>
      <p:pic>
        <p:nvPicPr>
          <p:cNvPr id="129104" name="Picture 2128" descr="Models of the Atom"/>
          <p:cNvPicPr preferRelativeResize="0">
            <a:picLocks noChangeAspect="1" noChangeArrowheads="1"/>
          </p:cNvPicPr>
          <p:nvPr/>
        </p:nvPicPr>
        <p:blipFill>
          <a:blip r:embed="rId3" cstate="print">
            <a:lum bright="2000" contrast="12000"/>
          </a:blip>
          <a:srcRect l="50827" t="56734" r="20583" b="11913"/>
          <a:stretch>
            <a:fillRect/>
          </a:stretch>
        </p:blipFill>
        <p:spPr bwMode="auto">
          <a:xfrm>
            <a:off x="6934200" y="473075"/>
            <a:ext cx="1646238" cy="1279525"/>
          </a:xfrm>
          <a:prstGeom prst="rect">
            <a:avLst/>
          </a:prstGeom>
          <a:noFill/>
        </p:spPr>
      </p:pic>
      <p:sp>
        <p:nvSpPr>
          <p:cNvPr id="129105" name="Oval 2129"/>
          <p:cNvSpPr>
            <a:spLocks noChangeAspect="1" noChangeArrowheads="1"/>
          </p:cNvSpPr>
          <p:nvPr/>
        </p:nvSpPr>
        <p:spPr bwMode="auto">
          <a:xfrm>
            <a:off x="7239000" y="609600"/>
            <a:ext cx="1036638" cy="1036638"/>
          </a:xfrm>
          <a:prstGeom prst="ellipse">
            <a:avLst/>
          </a:prstGeom>
          <a:gradFill rotWithShape="1">
            <a:gsLst>
              <a:gs pos="0">
                <a:srgbClr val="CCECFF">
                  <a:alpha val="999"/>
                </a:srgbClr>
              </a:gs>
              <a:gs pos="100000">
                <a:schemeClr val="accent2"/>
              </a:gs>
            </a:gsLst>
            <a:lin ang="2700000" scaled="1"/>
          </a:gradFill>
          <a:ln w="317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9106" name="Group 2130"/>
          <p:cNvGrpSpPr>
            <a:grpSpLocks noChangeAspect="1"/>
          </p:cNvGrpSpPr>
          <p:nvPr/>
        </p:nvGrpSpPr>
        <p:grpSpPr bwMode="auto">
          <a:xfrm>
            <a:off x="5672138" y="609600"/>
            <a:ext cx="1033462" cy="1033463"/>
            <a:chOff x="1776" y="2784"/>
            <a:chExt cx="816" cy="816"/>
          </a:xfrm>
        </p:grpSpPr>
        <p:sp>
          <p:nvSpPr>
            <p:cNvPr id="129107" name="Oval 2131"/>
            <p:cNvSpPr>
              <a:spLocks noChangeAspect="1" noChangeArrowheads="1"/>
            </p:cNvSpPr>
            <p:nvPr/>
          </p:nvSpPr>
          <p:spPr bwMode="auto">
            <a:xfrm>
              <a:off x="1776" y="2784"/>
              <a:ext cx="816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8" name="Oval 2132"/>
            <p:cNvSpPr>
              <a:spLocks noChangeAspect="1" noChangeArrowheads="1"/>
            </p:cNvSpPr>
            <p:nvPr/>
          </p:nvSpPr>
          <p:spPr bwMode="auto">
            <a:xfrm>
              <a:off x="1968" y="2976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09" name="Oval 2133"/>
            <p:cNvSpPr>
              <a:spLocks noChangeAspect="1" noChangeArrowheads="1"/>
            </p:cNvSpPr>
            <p:nvPr/>
          </p:nvSpPr>
          <p:spPr bwMode="auto">
            <a:xfrm>
              <a:off x="2379" y="3483"/>
              <a:ext cx="69" cy="69"/>
            </a:xfrm>
            <a:prstGeom prst="ellipse">
              <a:avLst/>
            </a:prstGeom>
            <a:gradFill rotWithShape="1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10" name="Oval 2134"/>
            <p:cNvSpPr>
              <a:spLocks noChangeAspect="1" noChangeArrowheads="1"/>
            </p:cNvSpPr>
            <p:nvPr/>
          </p:nvSpPr>
          <p:spPr bwMode="auto">
            <a:xfrm>
              <a:off x="2256" y="2976"/>
              <a:ext cx="69" cy="69"/>
            </a:xfrm>
            <a:prstGeom prst="ellipse">
              <a:avLst/>
            </a:prstGeom>
            <a:gradFill rotWithShape="1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11" name="Oval 2135"/>
            <p:cNvSpPr>
              <a:spLocks noChangeAspect="1" noChangeArrowheads="1"/>
            </p:cNvSpPr>
            <p:nvPr/>
          </p:nvSpPr>
          <p:spPr bwMode="auto">
            <a:xfrm>
              <a:off x="2016" y="3312"/>
              <a:ext cx="69" cy="69"/>
            </a:xfrm>
            <a:prstGeom prst="ellipse">
              <a:avLst/>
            </a:prstGeom>
            <a:gradFill rotWithShape="1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112" name="Group 2136"/>
            <p:cNvGrpSpPr>
              <a:grpSpLocks noChangeAspect="1"/>
            </p:cNvGrpSpPr>
            <p:nvPr/>
          </p:nvGrpSpPr>
          <p:grpSpPr bwMode="auto">
            <a:xfrm>
              <a:off x="2160" y="3152"/>
              <a:ext cx="86" cy="112"/>
              <a:chOff x="624" y="2928"/>
              <a:chExt cx="165" cy="213"/>
            </a:xfrm>
          </p:grpSpPr>
          <p:sp>
            <p:nvSpPr>
              <p:cNvPr id="129113" name="Oval 2137"/>
              <p:cNvSpPr>
                <a:spLocks noChangeAspect="1" noChangeArrowheads="1"/>
              </p:cNvSpPr>
              <p:nvPr/>
            </p:nvSpPr>
            <p:spPr bwMode="auto">
              <a:xfrm>
                <a:off x="720" y="2928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9D88E8"/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4" name="Oval 2138"/>
              <p:cNvSpPr>
                <a:spLocks noChangeAspect="1" noChangeArrowheads="1"/>
              </p:cNvSpPr>
              <p:nvPr/>
            </p:nvSpPr>
            <p:spPr bwMode="auto">
              <a:xfrm>
                <a:off x="672" y="2976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9D88E8"/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5" name="Oval 2139"/>
              <p:cNvSpPr>
                <a:spLocks noChangeAspect="1" noChangeArrowheads="1"/>
              </p:cNvSpPr>
              <p:nvPr/>
            </p:nvSpPr>
            <p:spPr bwMode="auto">
              <a:xfrm>
                <a:off x="624" y="2976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9D88E8"/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6" name="Oval 2140"/>
              <p:cNvSpPr>
                <a:spLocks noChangeAspect="1" noChangeArrowheads="1"/>
              </p:cNvSpPr>
              <p:nvPr/>
            </p:nvSpPr>
            <p:spPr bwMode="auto">
              <a:xfrm>
                <a:off x="720" y="2976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F3B3DC"/>
                  </a:gs>
                  <a:gs pos="100000">
                    <a:srgbClr val="FF3399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7" name="Oval 2141"/>
              <p:cNvSpPr>
                <a:spLocks noChangeAspect="1" noChangeArrowheads="1"/>
              </p:cNvSpPr>
              <p:nvPr/>
            </p:nvSpPr>
            <p:spPr bwMode="auto">
              <a:xfrm>
                <a:off x="624" y="3024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F3B3DC"/>
                  </a:gs>
                  <a:gs pos="100000">
                    <a:srgbClr val="FF3399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8" name="Oval 2142"/>
              <p:cNvSpPr>
                <a:spLocks noChangeAspect="1" noChangeArrowheads="1"/>
              </p:cNvSpPr>
              <p:nvPr/>
            </p:nvSpPr>
            <p:spPr bwMode="auto">
              <a:xfrm>
                <a:off x="672" y="2928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F3B3DC"/>
                  </a:gs>
                  <a:gs pos="100000">
                    <a:srgbClr val="FF3399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19" name="Oval 2143"/>
              <p:cNvSpPr>
                <a:spLocks noChangeAspect="1" noChangeArrowheads="1"/>
              </p:cNvSpPr>
              <p:nvPr/>
            </p:nvSpPr>
            <p:spPr bwMode="auto">
              <a:xfrm>
                <a:off x="672" y="3072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F3B3DC"/>
                  </a:gs>
                  <a:gs pos="100000">
                    <a:srgbClr val="FF3399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20" name="Oval 2144"/>
              <p:cNvSpPr>
                <a:spLocks noChangeAspect="1" noChangeArrowheads="1"/>
              </p:cNvSpPr>
              <p:nvPr/>
            </p:nvSpPr>
            <p:spPr bwMode="auto">
              <a:xfrm>
                <a:off x="699" y="3024"/>
                <a:ext cx="69" cy="69"/>
              </a:xfrm>
              <a:prstGeom prst="ellipse">
                <a:avLst/>
              </a:prstGeom>
              <a:gradFill rotWithShape="1">
                <a:gsLst>
                  <a:gs pos="0">
                    <a:srgbClr val="9D88E8"/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solidFill>
                  <a:srgbClr val="4D4D4D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9122" name="Text Box 2146"/>
          <p:cNvSpPr txBox="1">
            <a:spLocks noChangeArrowheads="1"/>
          </p:cNvSpPr>
          <p:nvPr/>
        </p:nvSpPr>
        <p:spPr bwMode="auto">
          <a:xfrm>
            <a:off x="865188" y="1660525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29123" name="Text Box 2147"/>
          <p:cNvSpPr txBox="1">
            <a:spLocks noChangeArrowheads="1"/>
          </p:cNvSpPr>
          <p:nvPr/>
        </p:nvSpPr>
        <p:spPr bwMode="auto">
          <a:xfrm>
            <a:off x="2541588" y="1660525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B</a:t>
            </a:r>
          </a:p>
        </p:txBody>
      </p:sp>
      <p:sp>
        <p:nvSpPr>
          <p:cNvPr id="129124" name="Text Box 2148"/>
          <p:cNvSpPr txBox="1">
            <a:spLocks noChangeArrowheads="1"/>
          </p:cNvSpPr>
          <p:nvPr/>
        </p:nvSpPr>
        <p:spPr bwMode="auto">
          <a:xfrm>
            <a:off x="4337050" y="16605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C</a:t>
            </a:r>
          </a:p>
        </p:txBody>
      </p:sp>
      <p:sp>
        <p:nvSpPr>
          <p:cNvPr id="129125" name="Text Box 2149"/>
          <p:cNvSpPr txBox="1">
            <a:spLocks noChangeArrowheads="1"/>
          </p:cNvSpPr>
          <p:nvPr/>
        </p:nvSpPr>
        <p:spPr bwMode="auto">
          <a:xfrm>
            <a:off x="6040438" y="16605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D</a:t>
            </a:r>
          </a:p>
        </p:txBody>
      </p:sp>
      <p:sp>
        <p:nvSpPr>
          <p:cNvPr id="129126" name="Text Box 2150"/>
          <p:cNvSpPr txBox="1">
            <a:spLocks noChangeArrowheads="1"/>
          </p:cNvSpPr>
          <p:nvPr/>
        </p:nvSpPr>
        <p:spPr bwMode="auto">
          <a:xfrm>
            <a:off x="7620000" y="1660525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E</a:t>
            </a:r>
          </a:p>
        </p:txBody>
      </p:sp>
      <p:sp>
        <p:nvSpPr>
          <p:cNvPr id="129127" name="Text Box 2151"/>
          <p:cNvSpPr txBox="1">
            <a:spLocks noChangeArrowheads="1"/>
          </p:cNvSpPr>
          <p:nvPr/>
        </p:nvSpPr>
        <p:spPr bwMode="auto">
          <a:xfrm>
            <a:off x="0" y="4630738"/>
            <a:ext cx="91440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Andy" pitchFamily="66" charset="0"/>
              </a:rPr>
              <a:t>Model "D" is Bohr's planetary model of the atom </a:t>
            </a:r>
          </a:p>
          <a:p>
            <a:r>
              <a:rPr lang="en-US" sz="2800">
                <a:latin typeface="Andy" pitchFamily="66" charset="0"/>
              </a:rPr>
              <a:t>and had the electrons in </a:t>
            </a:r>
            <a:r>
              <a:rPr lang="en-US" sz="2800" i="1">
                <a:latin typeface="Andy" pitchFamily="66" charset="0"/>
              </a:rPr>
              <a:t>orbit</a:t>
            </a:r>
            <a:r>
              <a:rPr lang="en-US" sz="2800">
                <a:latin typeface="Andy" pitchFamily="66" charset="0"/>
              </a:rPr>
              <a:t>.</a:t>
            </a:r>
            <a:endParaRPr lang="en-US" sz="900">
              <a:latin typeface="Andy" pitchFamily="66" charset="0"/>
            </a:endParaRPr>
          </a:p>
          <a:p>
            <a:endParaRPr lang="en-US" sz="900">
              <a:latin typeface="Andy" pitchFamily="66" charset="0"/>
            </a:endParaRPr>
          </a:p>
          <a:p>
            <a:r>
              <a:rPr lang="en-US" sz="2800">
                <a:latin typeface="Andy" pitchFamily="66" charset="0"/>
              </a:rPr>
              <a:t>An </a:t>
            </a:r>
            <a:r>
              <a:rPr lang="en-US" sz="2800" i="1">
                <a:latin typeface="Andy" pitchFamily="66" charset="0"/>
              </a:rPr>
              <a:t>orbital</a:t>
            </a:r>
            <a:r>
              <a:rPr lang="en-US" sz="2800">
                <a:latin typeface="Andy" pitchFamily="66" charset="0"/>
              </a:rPr>
              <a:t> is a probable region in space where an electron </a:t>
            </a:r>
          </a:p>
          <a:p>
            <a:r>
              <a:rPr lang="en-US" sz="2800">
                <a:latin typeface="Andy" pitchFamily="66" charset="0"/>
              </a:rPr>
              <a:t>may be found designated s, p, d or f.</a:t>
            </a:r>
          </a:p>
        </p:txBody>
      </p:sp>
      <p:sp>
        <p:nvSpPr>
          <p:cNvPr id="129128" name="Rectangle 2152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29129" name="Rectangle 2153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29130" name="Rectangle 2154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29131" name="Rectangle 2155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29132" name="Rectangle 2156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29133" name="Rectangle 2157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29134" name="Rectangle 2158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29135" name="Rectangle 215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29136" name="Rectangle 2160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29137" name="Rectangle 2161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29138" name="Rectangle 2162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29139" name="Rectangle 2163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9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9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9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9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9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29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9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9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29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9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/>
      <p:bldP spid="129032" grpId="0" build="p"/>
      <p:bldP spid="129127" grpId="0" uiExpand="1" build="allAtOnce"/>
      <p:bldP spid="129129" grpId="0"/>
      <p:bldP spid="129130" grpId="0"/>
      <p:bldP spid="129130" grpId="1"/>
      <p:bldP spid="129131" grpId="0"/>
      <p:bldP spid="129131" grpId="1"/>
      <p:bldP spid="129132" grpId="0"/>
      <p:bldP spid="129132" grpId="1"/>
      <p:bldP spid="129133" grpId="0"/>
      <p:bldP spid="129133" grpId="1"/>
      <p:bldP spid="129134" grpId="0"/>
      <p:bldP spid="129134" grpId="1"/>
      <p:bldP spid="129135" grpId="0"/>
      <p:bldP spid="129135" grpId="1"/>
      <p:bldP spid="129136" grpId="0"/>
      <p:bldP spid="129136" grpId="1"/>
      <p:bldP spid="129137" grpId="0"/>
      <p:bldP spid="129137" grpId="1"/>
      <p:bldP spid="129138" grpId="0"/>
      <p:bldP spid="129138" grpId="1"/>
      <p:bldP spid="12913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Electrons fill the lowest energy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orbitals first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Aufbau Principle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2461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2461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2462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2462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2462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2462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4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/>
      <p:bldP spid="324611" grpId="0" build="p"/>
      <p:bldP spid="324613" grpId="0"/>
      <p:bldP spid="324614" grpId="0"/>
      <p:bldP spid="324614" grpId="1"/>
      <p:bldP spid="324615" grpId="0"/>
      <p:bldP spid="324615" grpId="1"/>
      <p:bldP spid="324616" grpId="0"/>
      <p:bldP spid="324616" grpId="1"/>
      <p:bldP spid="324617" grpId="0"/>
      <p:bldP spid="324617" grpId="1"/>
      <p:bldP spid="324618" grpId="0"/>
      <p:bldP spid="324618" grpId="1"/>
      <p:bldP spid="324619" grpId="0"/>
      <p:bldP spid="324619" grpId="1"/>
      <p:bldP spid="324620" grpId="0"/>
      <p:bldP spid="324620" grpId="1"/>
      <p:bldP spid="324621" grpId="0"/>
      <p:bldP spid="324621" grpId="1"/>
      <p:bldP spid="324622" grpId="0"/>
      <p:bldP spid="324622" grpId="1"/>
      <p:bldP spid="3246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Which series of emission lines is caused from an electron falling to the 1</a:t>
            </a:r>
            <a:r>
              <a:rPr lang="en-US" sz="4000" baseline="30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</a:t>
            </a: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energy level?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Lyman Series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1" grpId="0"/>
      <p:bldP spid="54284" grpId="0"/>
      <p:bldP spid="54285" grpId="0"/>
      <p:bldP spid="54285" grpId="1"/>
      <p:bldP spid="54286" grpId="0"/>
      <p:bldP spid="54286" grpId="1"/>
      <p:bldP spid="54287" grpId="0"/>
      <p:bldP spid="54287" grpId="1"/>
      <p:bldP spid="54288" grpId="0"/>
      <p:bldP spid="54288" grpId="1"/>
      <p:bldP spid="54289" grpId="0"/>
      <p:bldP spid="54289" grpId="1"/>
      <p:bldP spid="54290" grpId="0"/>
      <p:bldP spid="54290" grpId="1"/>
      <p:bldP spid="54291" grpId="0"/>
      <p:bldP spid="54291" grpId="1"/>
      <p:bldP spid="54292" grpId="0"/>
      <p:bldP spid="54292" grpId="1"/>
      <p:bldP spid="54293" grpId="0"/>
      <p:bldP spid="54293" grpId="1"/>
      <p:bldP spid="5429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Within a sublevel, place one electron per orbital before pairing them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200">
                <a:solidFill>
                  <a:srgbClr val="000000"/>
                </a:solidFill>
                <a:latin typeface="Arial" charset="0"/>
              </a:rPr>
            </a:b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Hund's Rule</a:t>
            </a:r>
          </a:p>
        </p:txBody>
      </p:sp>
      <p:sp>
        <p:nvSpPr>
          <p:cNvPr id="326663" name="Line 7"/>
          <p:cNvSpPr>
            <a:spLocks noChangeAspect="1" noChangeShapeType="1"/>
          </p:cNvSpPr>
          <p:nvPr/>
        </p:nvSpPr>
        <p:spPr bwMode="auto">
          <a:xfrm flipV="1">
            <a:off x="5505450" y="4987925"/>
            <a:ext cx="0" cy="8239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4" name="Line 8"/>
          <p:cNvSpPr>
            <a:spLocks noChangeAspect="1" noChangeShapeType="1"/>
          </p:cNvSpPr>
          <p:nvPr/>
        </p:nvSpPr>
        <p:spPr bwMode="auto">
          <a:xfrm>
            <a:off x="5894388" y="5011738"/>
            <a:ext cx="0" cy="8239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5" name="Line 9"/>
          <p:cNvSpPr>
            <a:spLocks noChangeAspect="1" noChangeShapeType="1"/>
          </p:cNvSpPr>
          <p:nvPr/>
        </p:nvSpPr>
        <p:spPr bwMode="auto">
          <a:xfrm flipV="1">
            <a:off x="6702425" y="4987925"/>
            <a:ext cx="0" cy="8239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6" name="Line 10"/>
          <p:cNvSpPr>
            <a:spLocks noChangeAspect="1" noChangeShapeType="1"/>
          </p:cNvSpPr>
          <p:nvPr/>
        </p:nvSpPr>
        <p:spPr bwMode="auto">
          <a:xfrm flipV="1">
            <a:off x="7889875" y="4987925"/>
            <a:ext cx="0" cy="8239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7" name="Line 11"/>
          <p:cNvSpPr>
            <a:spLocks noChangeAspect="1" noChangeShapeType="1"/>
          </p:cNvSpPr>
          <p:nvPr/>
        </p:nvSpPr>
        <p:spPr bwMode="auto">
          <a:xfrm flipV="1">
            <a:off x="2082800" y="4989513"/>
            <a:ext cx="0" cy="8239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8" name="Line 12"/>
          <p:cNvSpPr>
            <a:spLocks noChangeAspect="1" noChangeShapeType="1"/>
          </p:cNvSpPr>
          <p:nvPr/>
        </p:nvSpPr>
        <p:spPr bwMode="auto">
          <a:xfrm>
            <a:off x="2511425" y="5013325"/>
            <a:ext cx="0" cy="8239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69" name="Line 13"/>
          <p:cNvSpPr>
            <a:spLocks noChangeAspect="1" noChangeShapeType="1"/>
          </p:cNvSpPr>
          <p:nvPr/>
        </p:nvSpPr>
        <p:spPr bwMode="auto">
          <a:xfrm flipV="1">
            <a:off x="906463" y="4989513"/>
            <a:ext cx="0" cy="8239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670" name="Line 14"/>
          <p:cNvSpPr>
            <a:spLocks noChangeAspect="1" noChangeShapeType="1"/>
          </p:cNvSpPr>
          <p:nvPr/>
        </p:nvSpPr>
        <p:spPr bwMode="auto">
          <a:xfrm>
            <a:off x="1308100" y="5013325"/>
            <a:ext cx="0" cy="8239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lg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6671" name="Group 15"/>
          <p:cNvGrpSpPr>
            <a:grpSpLocks/>
          </p:cNvGrpSpPr>
          <p:nvPr/>
        </p:nvGrpSpPr>
        <p:grpSpPr bwMode="auto">
          <a:xfrm>
            <a:off x="496888" y="4851400"/>
            <a:ext cx="8189912" cy="1127125"/>
            <a:chOff x="313" y="3056"/>
            <a:chExt cx="5159" cy="710"/>
          </a:xfrm>
        </p:grpSpPr>
        <p:grpSp>
          <p:nvGrpSpPr>
            <p:cNvPr id="326672" name="Group 16"/>
            <p:cNvGrpSpPr>
              <a:grpSpLocks/>
            </p:cNvGrpSpPr>
            <p:nvPr/>
          </p:nvGrpSpPr>
          <p:grpSpPr bwMode="auto">
            <a:xfrm>
              <a:off x="313" y="3059"/>
              <a:ext cx="2261" cy="707"/>
              <a:chOff x="247" y="3043"/>
              <a:chExt cx="2261" cy="707"/>
            </a:xfrm>
          </p:grpSpPr>
          <p:sp>
            <p:nvSpPr>
              <p:cNvPr id="326673" name="Rectangle 17"/>
              <p:cNvSpPr>
                <a:spLocks noChangeArrowheads="1"/>
              </p:cNvSpPr>
              <p:nvPr/>
            </p:nvSpPr>
            <p:spPr bwMode="auto">
              <a:xfrm>
                <a:off x="247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674" name="Rectangle 18"/>
              <p:cNvSpPr>
                <a:spLocks noChangeArrowheads="1"/>
              </p:cNvSpPr>
              <p:nvPr/>
            </p:nvSpPr>
            <p:spPr bwMode="auto">
              <a:xfrm>
                <a:off x="1000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675" name="Rectangle 19"/>
              <p:cNvSpPr>
                <a:spLocks noChangeArrowheads="1"/>
              </p:cNvSpPr>
              <p:nvPr/>
            </p:nvSpPr>
            <p:spPr bwMode="auto">
              <a:xfrm>
                <a:off x="1752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6676" name="Group 20"/>
            <p:cNvGrpSpPr>
              <a:grpSpLocks/>
            </p:cNvGrpSpPr>
            <p:nvPr/>
          </p:nvGrpSpPr>
          <p:grpSpPr bwMode="auto">
            <a:xfrm>
              <a:off x="3211" y="3056"/>
              <a:ext cx="2261" cy="707"/>
              <a:chOff x="247" y="3043"/>
              <a:chExt cx="2261" cy="707"/>
            </a:xfrm>
          </p:grpSpPr>
          <p:sp>
            <p:nvSpPr>
              <p:cNvPr id="326677" name="Rectangle 21"/>
              <p:cNvSpPr>
                <a:spLocks noChangeArrowheads="1"/>
              </p:cNvSpPr>
              <p:nvPr/>
            </p:nvSpPr>
            <p:spPr bwMode="auto">
              <a:xfrm>
                <a:off x="247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678" name="Rectangle 22"/>
              <p:cNvSpPr>
                <a:spLocks noChangeArrowheads="1"/>
              </p:cNvSpPr>
              <p:nvPr/>
            </p:nvSpPr>
            <p:spPr bwMode="auto">
              <a:xfrm>
                <a:off x="1000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6679" name="Rectangle 23"/>
              <p:cNvSpPr>
                <a:spLocks noChangeArrowheads="1"/>
              </p:cNvSpPr>
              <p:nvPr/>
            </p:nvSpPr>
            <p:spPr bwMode="auto">
              <a:xfrm>
                <a:off x="1752" y="3043"/>
                <a:ext cx="756" cy="707"/>
              </a:xfrm>
              <a:prstGeom prst="rect">
                <a:avLst/>
              </a:prstGeom>
              <a:noFill/>
              <a:ln w="762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26680" name="Group 24"/>
          <p:cNvGrpSpPr>
            <a:grpSpLocks noChangeAspect="1"/>
          </p:cNvGrpSpPr>
          <p:nvPr/>
        </p:nvGrpSpPr>
        <p:grpSpPr bwMode="auto">
          <a:xfrm>
            <a:off x="1263650" y="4373563"/>
            <a:ext cx="2055813" cy="2066925"/>
            <a:chOff x="1531" y="1900"/>
            <a:chExt cx="1347" cy="1355"/>
          </a:xfrm>
        </p:grpSpPr>
        <p:sp>
          <p:nvSpPr>
            <p:cNvPr id="326681" name="Oval 25"/>
            <p:cNvSpPr>
              <a:spLocks noChangeAspect="1" noChangeArrowheads="1"/>
            </p:cNvSpPr>
            <p:nvPr/>
          </p:nvSpPr>
          <p:spPr bwMode="auto">
            <a:xfrm>
              <a:off x="1531" y="1900"/>
              <a:ext cx="1347" cy="1355"/>
            </a:xfrm>
            <a:prstGeom prst="ellipse">
              <a:avLst/>
            </a:prstGeom>
            <a:noFill/>
            <a:ln w="177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682" name="Line 26"/>
            <p:cNvSpPr>
              <a:spLocks noChangeAspect="1" noChangeShapeType="1"/>
            </p:cNvSpPr>
            <p:nvPr/>
          </p:nvSpPr>
          <p:spPr bwMode="auto">
            <a:xfrm flipV="1">
              <a:off x="1677" y="2200"/>
              <a:ext cx="1084" cy="792"/>
            </a:xfrm>
            <a:prstGeom prst="line">
              <a:avLst/>
            </a:prstGeom>
            <a:noFill/>
            <a:ln w="177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6683" name="Rectangle 27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6684" name="Rectangle 28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26685" name="Rectangle 29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26686" name="Rectangle 30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26687" name="Rectangle 3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26688" name="Rectangle 32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26689" name="Rectangle 33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26690" name="Rectangle 34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26691" name="Rectangle 35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26692" name="Rectangle 36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26693" name="Rectangle 37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26694" name="Rectangle 38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9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0"/>
      <p:bldP spid="326659" grpId="0" build="p"/>
      <p:bldP spid="326663" grpId="0" animBg="1"/>
      <p:bldP spid="326664" grpId="0" animBg="1"/>
      <p:bldP spid="326665" grpId="0" animBg="1"/>
      <p:bldP spid="326666" grpId="0" animBg="1"/>
      <p:bldP spid="326667" grpId="0" animBg="1"/>
      <p:bldP spid="326668" grpId="0" animBg="1"/>
      <p:bldP spid="326669" grpId="0" animBg="1"/>
      <p:bldP spid="326670" grpId="0" animBg="1"/>
      <p:bldP spid="326684" grpId="0"/>
      <p:bldP spid="326685" grpId="0"/>
      <p:bldP spid="326685" grpId="1"/>
      <p:bldP spid="326686" grpId="0"/>
      <p:bldP spid="326686" grpId="1"/>
      <p:bldP spid="326687" grpId="0"/>
      <p:bldP spid="326687" grpId="1"/>
      <p:bldP spid="326688" grpId="0"/>
      <p:bldP spid="326688" grpId="1"/>
      <p:bldP spid="326689" grpId="0"/>
      <p:bldP spid="326689" grpId="1"/>
      <p:bldP spid="326690" grpId="0"/>
      <p:bldP spid="326690" grpId="1"/>
      <p:bldP spid="326691" grpId="0"/>
      <p:bldP spid="326691" grpId="1"/>
      <p:bldP spid="326692" grpId="0"/>
      <p:bldP spid="326692" grpId="1"/>
      <p:bldP spid="326693" grpId="0"/>
      <p:bldP spid="326693" grpId="1"/>
      <p:bldP spid="32669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83" name="Group 1039"/>
          <p:cNvGrpSpPr>
            <a:grpSpLocks/>
          </p:cNvGrpSpPr>
          <p:nvPr/>
        </p:nvGrpSpPr>
        <p:grpSpPr bwMode="auto">
          <a:xfrm>
            <a:off x="6324600" y="533400"/>
            <a:ext cx="2286000" cy="1676400"/>
            <a:chOff x="3936" y="1872"/>
            <a:chExt cx="1440" cy="1056"/>
          </a:xfrm>
        </p:grpSpPr>
        <p:sp>
          <p:nvSpPr>
            <p:cNvPr id="135182" name="Rectangle 1038"/>
            <p:cNvSpPr>
              <a:spLocks noChangeArrowheads="1"/>
            </p:cNvSpPr>
            <p:nvPr/>
          </p:nvSpPr>
          <p:spPr bwMode="auto">
            <a:xfrm>
              <a:off x="3936" y="1872"/>
              <a:ext cx="1440" cy="1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9" name="Rectangle 1035"/>
            <p:cNvSpPr>
              <a:spLocks noChangeArrowheads="1"/>
            </p:cNvSpPr>
            <p:nvPr/>
          </p:nvSpPr>
          <p:spPr bwMode="auto">
            <a:xfrm>
              <a:off x="4406" y="1901"/>
              <a:ext cx="884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>
                  <a:latin typeface="Arial" charset="0"/>
                </a:rPr>
                <a:t>Br</a:t>
              </a:r>
            </a:p>
          </p:txBody>
        </p:sp>
        <p:sp>
          <p:nvSpPr>
            <p:cNvPr id="135180" name="Rectangle 1036"/>
            <p:cNvSpPr>
              <a:spLocks noChangeArrowheads="1"/>
            </p:cNvSpPr>
            <p:nvPr/>
          </p:nvSpPr>
          <p:spPr bwMode="auto">
            <a:xfrm>
              <a:off x="4032" y="1958"/>
              <a:ext cx="5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  <a:latin typeface="Arial" charset="0"/>
                </a:rPr>
                <a:t>80</a:t>
              </a:r>
            </a:p>
          </p:txBody>
        </p:sp>
        <p:sp>
          <p:nvSpPr>
            <p:cNvPr id="135181" name="Rectangle 1037"/>
            <p:cNvSpPr>
              <a:spLocks noChangeArrowheads="1"/>
            </p:cNvSpPr>
            <p:nvPr/>
          </p:nvSpPr>
          <p:spPr bwMode="auto">
            <a:xfrm>
              <a:off x="4032" y="2390"/>
              <a:ext cx="5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4000">
                  <a:solidFill>
                    <a:srgbClr val="FF0000"/>
                  </a:solidFill>
                  <a:latin typeface="Arial" charset="0"/>
                </a:rPr>
                <a:t>35</a:t>
              </a:r>
            </a:p>
          </p:txBody>
        </p:sp>
      </p:grpSp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How many electrons does an atom of bromine have?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rgbClr val="FFCC00"/>
                </a:solidFill>
                <a:latin typeface="Arial" charset="0"/>
              </a:rPr>
              <a:t>35</a:t>
            </a:r>
          </a:p>
        </p:txBody>
      </p:sp>
      <p:sp>
        <p:nvSpPr>
          <p:cNvPr id="135184" name="Rectangle 1040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35185" name="Rectangle 1041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35186" name="Rectangle 1042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35187" name="Rectangle 1043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35188" name="Rectangle 1044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35189" name="Rectangle 1045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35190" name="Rectangle 1046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35191" name="Rectangle 1047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35192" name="Rectangle 1048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35193" name="Rectangle 1049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35194" name="Rectangle 1050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35195" name="Rectangle 1051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5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5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/>
      <p:bldP spid="135175" grpId="0" build="p"/>
      <p:bldP spid="135185" grpId="0"/>
      <p:bldP spid="135186" grpId="0"/>
      <p:bldP spid="135186" grpId="1"/>
      <p:bldP spid="135187" grpId="0"/>
      <p:bldP spid="135187" grpId="1"/>
      <p:bldP spid="135188" grpId="0"/>
      <p:bldP spid="135188" grpId="1"/>
      <p:bldP spid="135189" grpId="0"/>
      <p:bldP spid="135189" grpId="1"/>
      <p:bldP spid="135190" grpId="0"/>
      <p:bldP spid="135190" grpId="1"/>
      <p:bldP spid="135191" grpId="0"/>
      <p:bldP spid="135191" grpId="1"/>
      <p:bldP spid="135192" grpId="0"/>
      <p:bldP spid="135192" grpId="1"/>
      <p:bldP spid="135193" grpId="0"/>
      <p:bldP spid="135193" grpId="1"/>
      <p:bldP spid="135194" grpId="0"/>
      <p:bldP spid="135194" grpId="1"/>
      <p:bldP spid="13519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Calculate the molar mass of bromine to the nearest gram.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160 g</a:t>
            </a: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73765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73768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73769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73770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73771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73772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73773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73774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73775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/>
      <p:bldP spid="373763" grpId="0" build="p"/>
      <p:bldP spid="373765" grpId="0"/>
      <p:bldP spid="373766" grpId="0"/>
      <p:bldP spid="373766" grpId="1"/>
      <p:bldP spid="373767" grpId="0"/>
      <p:bldP spid="373767" grpId="1"/>
      <p:bldP spid="373768" grpId="0"/>
      <p:bldP spid="373768" grpId="1"/>
      <p:bldP spid="373769" grpId="0"/>
      <p:bldP spid="373769" grpId="1"/>
      <p:bldP spid="373770" grpId="0"/>
      <p:bldP spid="373770" grpId="1"/>
      <p:bldP spid="373771" grpId="0"/>
      <p:bldP spid="373771" grpId="1"/>
      <p:bldP spid="373772" grpId="0"/>
      <p:bldP spid="373772" grpId="1"/>
      <p:bldP spid="373773" grpId="0"/>
      <p:bldP spid="373773" grpId="1"/>
      <p:bldP spid="373774" grpId="0"/>
      <p:bldP spid="373774" grpId="1"/>
      <p:bldP spid="37377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Approximately how much heavier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a neutron than an electron?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1837</a:t>
            </a:r>
            <a:r>
              <a:rPr lang="en-US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4509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4509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4509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4510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5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0" grpId="0"/>
      <p:bldP spid="345091" grpId="0" build="p"/>
      <p:bldP spid="345093" grpId="0"/>
      <p:bldP spid="345094" grpId="0"/>
      <p:bldP spid="345094" grpId="1"/>
      <p:bldP spid="345095" grpId="0"/>
      <p:bldP spid="345095" grpId="1"/>
      <p:bldP spid="345096" grpId="0"/>
      <p:bldP spid="345096" grpId="1"/>
      <p:bldP spid="345097" grpId="0"/>
      <p:bldP spid="345097" grpId="1"/>
      <p:bldP spid="345098" grpId="0"/>
      <p:bldP spid="345098" grpId="1"/>
      <p:bldP spid="345099" grpId="0"/>
      <p:bldP spid="345099" grpId="1"/>
      <p:bldP spid="345100" grpId="0"/>
      <p:bldP spid="345100" grpId="1"/>
      <p:bldP spid="345101" grpId="0"/>
      <p:bldP spid="345101" grpId="1"/>
      <p:bldP spid="345102" grpId="0"/>
      <p:bldP spid="345102" grpId="1"/>
      <p:bldP spid="34510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Nomenclature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Intro. to Chemistry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Give the symbols of 5 of the 7 diatomic molecules.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H, O, Br, F, I, N, Cl</a:t>
            </a:r>
          </a:p>
        </p:txBody>
      </p:sp>
      <p:sp>
        <p:nvSpPr>
          <p:cNvPr id="340996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40997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40998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40999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41000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41001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41002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41003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41004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1005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1006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1007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0995" grpId="0" build="p"/>
      <p:bldP spid="340997" grpId="0"/>
      <p:bldP spid="340998" grpId="0"/>
      <p:bldP spid="340998" grpId="1"/>
      <p:bldP spid="340999" grpId="0"/>
      <p:bldP spid="340999" grpId="1"/>
      <p:bldP spid="341000" grpId="0"/>
      <p:bldP spid="341000" grpId="1"/>
      <p:bldP spid="341001" grpId="0"/>
      <p:bldP spid="341001" grpId="1"/>
      <p:bldP spid="341002" grpId="0"/>
      <p:bldP spid="341002" grpId="1"/>
      <p:bldP spid="341003" grpId="0"/>
      <p:bldP spid="341003" grpId="1"/>
      <p:bldP spid="341004" grpId="0"/>
      <p:bldP spid="341004" grpId="1"/>
      <p:bldP spid="341005" grpId="0"/>
      <p:bldP spid="341005" grpId="1"/>
      <p:bldP spid="341006" grpId="0"/>
      <p:bldP spid="341006" grpId="1"/>
      <p:bldP spid="34100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chemical formula for ammonium cyanide?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NH</a:t>
            </a:r>
            <a:r>
              <a:rPr lang="en-US" baseline="-25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CN</a:t>
            </a:r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63526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63527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63528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63529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63530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63531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63532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3533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3534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3535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  <p:bldP spid="363523" grpId="0" build="p"/>
      <p:bldP spid="363525" grpId="0"/>
      <p:bldP spid="363526" grpId="0"/>
      <p:bldP spid="363526" grpId="1"/>
      <p:bldP spid="363527" grpId="0"/>
      <p:bldP spid="363527" grpId="1"/>
      <p:bldP spid="363528" grpId="0"/>
      <p:bldP spid="363528" grpId="1"/>
      <p:bldP spid="363529" grpId="0"/>
      <p:bldP spid="363529" grpId="1"/>
      <p:bldP spid="363530" grpId="0"/>
      <p:bldP spid="363530" grpId="1"/>
      <p:bldP spid="363531" grpId="0"/>
      <p:bldP spid="363531" grpId="1"/>
      <p:bldP spid="363532" grpId="0"/>
      <p:bldP spid="363532" grpId="1"/>
      <p:bldP spid="363533" grpId="0"/>
      <p:bldP spid="363533" grpId="1"/>
      <p:bldP spid="363534" grpId="0"/>
      <p:bldP spid="363534" grpId="1"/>
      <p:bldP spid="36353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Name the following compound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using the stock system:  </a:t>
            </a:r>
            <a:r>
              <a:rPr lang="en-US" sz="3200" b="1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FeCl</a:t>
            </a:r>
            <a:r>
              <a:rPr lang="en-US" sz="3200" b="1" baseline="-250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Iron (III) chloride</a:t>
            </a:r>
            <a:endParaRPr lang="en-US" baseline="-25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59436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59437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59438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59439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/>
      <p:bldP spid="359427" grpId="0" build="p"/>
      <p:bldP spid="359429" grpId="0"/>
      <p:bldP spid="359430" grpId="0"/>
      <p:bldP spid="359430" grpId="1"/>
      <p:bldP spid="359431" grpId="0"/>
      <p:bldP spid="359431" grpId="1"/>
      <p:bldP spid="359432" grpId="0"/>
      <p:bldP spid="359432" grpId="1"/>
      <p:bldP spid="359433" grpId="0"/>
      <p:bldP spid="359433" grpId="1"/>
      <p:bldP spid="359434" grpId="0"/>
      <p:bldP spid="359434" grpId="1"/>
      <p:bldP spid="359435" grpId="0"/>
      <p:bldP spid="359435" grpId="1"/>
      <p:bldP spid="359436" grpId="0"/>
      <p:bldP spid="359436" grpId="1"/>
      <p:bldP spid="359437" grpId="0"/>
      <p:bldP spid="359437" grpId="1"/>
      <p:bldP spid="359438" grpId="0"/>
      <p:bldP spid="359438" grpId="1"/>
      <p:bldP spid="35943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How many ions will be produced when a single Ca</a:t>
            </a:r>
            <a:r>
              <a:rPr lang="en-US" sz="3200" b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(PO</a:t>
            </a:r>
            <a:r>
              <a:rPr lang="en-US" sz="3200" b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sz="3200" b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dissolves in water?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Five</a:t>
            </a:r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755650" y="4903788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3 Ca</a:t>
            </a:r>
            <a:r>
              <a:rPr lang="en-US" sz="2800" baseline="30000">
                <a:latin typeface="Arial" charset="0"/>
              </a:rPr>
              <a:t>2+</a:t>
            </a:r>
            <a:r>
              <a:rPr lang="en-US" sz="2800">
                <a:latin typeface="Arial" charset="0"/>
              </a:rPr>
              <a:t> cations and 2 PO</a:t>
            </a:r>
            <a:r>
              <a:rPr lang="en-US" sz="2800" baseline="-25000">
                <a:latin typeface="Arial" charset="0"/>
              </a:rPr>
              <a:t>4</a:t>
            </a:r>
            <a:r>
              <a:rPr lang="en-US" sz="2800" baseline="30000">
                <a:latin typeface="Arial" charset="0"/>
              </a:rPr>
              <a:t>3-</a:t>
            </a:r>
            <a:r>
              <a:rPr lang="en-US" sz="2800">
                <a:latin typeface="Arial" charset="0"/>
              </a:rPr>
              <a:t> (phosphate anions)</a:t>
            </a:r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61478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61479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61480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61481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61482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61483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61484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61485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1486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1487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1488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1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4" grpId="0"/>
      <p:bldP spid="361475" grpId="0" build="p"/>
      <p:bldP spid="361476" grpId="0"/>
      <p:bldP spid="361478" grpId="0"/>
      <p:bldP spid="361479" grpId="0"/>
      <p:bldP spid="361479" grpId="1"/>
      <p:bldP spid="361480" grpId="0"/>
      <p:bldP spid="361480" grpId="1"/>
      <p:bldP spid="361481" grpId="0"/>
      <p:bldP spid="361481" grpId="1"/>
      <p:bldP spid="361482" grpId="0"/>
      <p:bldP spid="361482" grpId="1"/>
      <p:bldP spid="361483" grpId="0"/>
      <p:bldP spid="361483" grpId="1"/>
      <p:bldP spid="361484" grpId="0"/>
      <p:bldP spid="361484" grpId="1"/>
      <p:bldP spid="361485" grpId="0"/>
      <p:bldP spid="361485" grpId="1"/>
      <p:bldP spid="361486" grpId="0"/>
      <p:bldP spid="361486" grpId="1"/>
      <p:bldP spid="361487" grpId="0"/>
      <p:bldP spid="361487" grpId="1"/>
      <p:bldP spid="36148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Chemical Equations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Classify the following reaction: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  +  C          CB  +  A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Single replacement</a:t>
            </a:r>
          </a:p>
        </p:txBody>
      </p:sp>
      <p:sp>
        <p:nvSpPr>
          <p:cNvPr id="369668" name="Line 4"/>
          <p:cNvSpPr>
            <a:spLocks noChangeShapeType="1"/>
          </p:cNvSpPr>
          <p:nvPr/>
        </p:nvSpPr>
        <p:spPr bwMode="auto">
          <a:xfrm>
            <a:off x="4314825" y="3086100"/>
            <a:ext cx="6762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669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69671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69672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69673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69675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69676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69677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9678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9679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9680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9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6" grpId="0"/>
      <p:bldP spid="369667" grpId="0" build="p"/>
      <p:bldP spid="369668" grpId="0" animBg="1"/>
      <p:bldP spid="369670" grpId="0"/>
      <p:bldP spid="369671" grpId="0"/>
      <p:bldP spid="369671" grpId="1"/>
      <p:bldP spid="369672" grpId="0"/>
      <p:bldP spid="369672" grpId="1"/>
      <p:bldP spid="369673" grpId="0"/>
      <p:bldP spid="369673" grpId="1"/>
      <p:bldP spid="369674" grpId="0"/>
      <p:bldP spid="369674" grpId="1"/>
      <p:bldP spid="369675" grpId="0"/>
      <p:bldP spid="369675" grpId="1"/>
      <p:bldP spid="369676" grpId="0"/>
      <p:bldP spid="369676" grpId="1"/>
      <p:bldP spid="369677" grpId="0"/>
      <p:bldP spid="369677" grpId="1"/>
      <p:bldP spid="369678" grpId="0"/>
      <p:bldP spid="369678" grpId="1"/>
      <p:bldP spid="369679" grpId="0"/>
      <p:bldP spid="369679" grpId="1"/>
      <p:bldP spid="36968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Classify the following reaction: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iron + oxygen               ferrous oxide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Synthesis</a:t>
            </a:r>
          </a:p>
        </p:txBody>
      </p:sp>
      <p:sp>
        <p:nvSpPr>
          <p:cNvPr id="371716" name="Line 4"/>
          <p:cNvSpPr>
            <a:spLocks noChangeShapeType="1"/>
          </p:cNvSpPr>
          <p:nvPr/>
        </p:nvSpPr>
        <p:spPr bwMode="auto">
          <a:xfrm>
            <a:off x="4048125" y="3143250"/>
            <a:ext cx="11334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71718" name="Rectangle 6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71720" name="Rectangle 8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71721" name="Rectangle 9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71722" name="Rectangle 10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71723" name="Rectangle 11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71724" name="Rectangle 12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71725" name="Rectangle 13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71726" name="Rectangle 14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71727" name="Rectangle 15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71728" name="Rectangle 16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1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4" grpId="0"/>
      <p:bldP spid="371715" grpId="0" build="p"/>
      <p:bldP spid="371716" grpId="0" animBg="1"/>
      <p:bldP spid="371718" grpId="0"/>
      <p:bldP spid="371719" grpId="0"/>
      <p:bldP spid="371719" grpId="1"/>
      <p:bldP spid="371720" grpId="0"/>
      <p:bldP spid="371720" grpId="1"/>
      <p:bldP spid="371721" grpId="0"/>
      <p:bldP spid="371721" grpId="1"/>
      <p:bldP spid="371722" grpId="0"/>
      <p:bldP spid="371722" grpId="1"/>
      <p:bldP spid="371723" grpId="0"/>
      <p:bldP spid="371723" grpId="1"/>
      <p:bldP spid="371724" grpId="0"/>
      <p:bldP spid="371724" grpId="1"/>
      <p:bldP spid="371725" grpId="0"/>
      <p:bldP spid="371725" grpId="1"/>
      <p:bldP spid="371726" grpId="0"/>
      <p:bldP spid="371726" grpId="1"/>
      <p:bldP spid="371727" grpId="0"/>
      <p:bldP spid="371727" grpId="1"/>
      <p:bldP spid="37172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Minimum amount of energy needed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start a chemical reaction?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Activation Energy</a:t>
            </a: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32806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32807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32808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32809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32810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32811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32812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32813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32814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32815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  <p:bldP spid="332803" grpId="0" build="p"/>
      <p:bldP spid="332805" grpId="0"/>
      <p:bldP spid="332806" grpId="0"/>
      <p:bldP spid="332806" grpId="1"/>
      <p:bldP spid="332807" grpId="0"/>
      <p:bldP spid="332807" grpId="1"/>
      <p:bldP spid="332808" grpId="0"/>
      <p:bldP spid="332808" grpId="1"/>
      <p:bldP spid="332809" grpId="0"/>
      <p:bldP spid="332809" grpId="1"/>
      <p:bldP spid="332810" grpId="0"/>
      <p:bldP spid="332810" grpId="1"/>
      <p:bldP spid="332811" grpId="0"/>
      <p:bldP spid="332811" grpId="1"/>
      <p:bldP spid="332812" grpId="0"/>
      <p:bldP spid="332812" grpId="1"/>
      <p:bldP spid="332813" grpId="0"/>
      <p:bldP spid="332813" grpId="1"/>
      <p:bldP spid="332814" grpId="0"/>
      <p:bldP spid="332814" grpId="1"/>
      <p:bldP spid="3328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Periodic Table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name of the element in period 4 and group 6?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Chromium</a:t>
            </a:r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49189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49194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49195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49196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49197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49198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49199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9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6" grpId="0"/>
      <p:bldP spid="349187" grpId="0" build="p"/>
      <p:bldP spid="349189" grpId="0"/>
      <p:bldP spid="349190" grpId="0"/>
      <p:bldP spid="349190" grpId="1"/>
      <p:bldP spid="349191" grpId="0"/>
      <p:bldP spid="349191" grpId="1"/>
      <p:bldP spid="349192" grpId="0"/>
      <p:bldP spid="349192" grpId="1"/>
      <p:bldP spid="349193" grpId="0"/>
      <p:bldP spid="349193" grpId="1"/>
      <p:bldP spid="349194" grpId="0"/>
      <p:bldP spid="349194" grpId="1"/>
      <p:bldP spid="349195" grpId="0"/>
      <p:bldP spid="349195" grpId="1"/>
      <p:bldP spid="349196" grpId="0"/>
      <p:bldP spid="349196" grpId="1"/>
      <p:bldP spid="349197" grpId="0"/>
      <p:bldP spid="349197" grpId="1"/>
      <p:bldP spid="349198" grpId="0"/>
      <p:bldP spid="349198" grpId="1"/>
      <p:bldP spid="349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basic building block of all matter?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ATOM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1"/>
      <p:bldP spid="3078" grpId="0" build="p"/>
      <p:bldP spid="3083" grpId="0"/>
      <p:bldP spid="3084" grpId="0"/>
      <p:bldP spid="3084" grpId="1"/>
      <p:bldP spid="3085" grpId="0"/>
      <p:bldP spid="3085" grpId="1"/>
      <p:bldP spid="3086" grpId="0"/>
      <p:bldP spid="3086" grpId="1"/>
      <p:bldP spid="3087" grpId="0"/>
      <p:bldP spid="3087" grpId="1"/>
      <p:bldP spid="3088" grpId="0"/>
      <p:bldP spid="3088" grpId="1"/>
      <p:bldP spid="3089" grpId="0"/>
      <p:bldP spid="3089" grpId="1"/>
      <p:bldP spid="3090" grpId="0"/>
      <p:bldP spid="3090" grpId="1"/>
      <p:bldP spid="3091" grpId="0"/>
      <p:bldP spid="3091" grpId="1"/>
      <p:bldP spid="3092" grpId="0"/>
      <p:bldP spid="3092" grpId="1"/>
      <p:bldP spid="309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Who created the </a:t>
            </a:r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modern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Periodic Table?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Henry Mosely</a:t>
            </a:r>
          </a:p>
        </p:txBody>
      </p:sp>
      <p:sp>
        <p:nvSpPr>
          <p:cNvPr id="328708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28712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28713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28714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28715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28716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28717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28718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28719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  <p:bldP spid="328707" grpId="0" build="p"/>
      <p:bldP spid="328709" grpId="0"/>
      <p:bldP spid="328710" grpId="0"/>
      <p:bldP spid="328710" grpId="1"/>
      <p:bldP spid="328711" grpId="0"/>
      <p:bldP spid="328711" grpId="1"/>
      <p:bldP spid="328712" grpId="0"/>
      <p:bldP spid="328712" grpId="1"/>
      <p:bldP spid="328713" grpId="0"/>
      <p:bldP spid="328713" grpId="1"/>
      <p:bldP spid="328714" grpId="0"/>
      <p:bldP spid="328714" grpId="1"/>
      <p:bldP spid="328715" grpId="0"/>
      <p:bldP spid="328715" grpId="1"/>
      <p:bldP spid="328716" grpId="0"/>
      <p:bldP spid="328716" grpId="1"/>
      <p:bldP spid="328717" grpId="0"/>
      <p:bldP spid="328717" grpId="1"/>
      <p:bldP spid="328718" grpId="0"/>
      <p:bldP spid="328718" grpId="1"/>
      <p:bldP spid="32871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name of the heaviest alkaline earth metal?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Radium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  <p:bldP spid="330757" grpId="0"/>
      <p:bldP spid="330758" grpId="0"/>
      <p:bldP spid="330758" grpId="1"/>
      <p:bldP spid="330759" grpId="0"/>
      <p:bldP spid="330759" grpId="1"/>
      <p:bldP spid="330760" grpId="0"/>
      <p:bldP spid="330760" grpId="1"/>
      <p:bldP spid="330761" grpId="0"/>
      <p:bldP spid="330761" grpId="1"/>
      <p:bldP spid="330762" grpId="0"/>
      <p:bldP spid="330762" grpId="1"/>
      <p:bldP spid="330763" grpId="0"/>
      <p:bldP spid="330763" grpId="1"/>
      <p:bldP spid="330764" grpId="0"/>
      <p:bldP spid="330764" grpId="1"/>
      <p:bldP spid="330765" grpId="0"/>
      <p:bldP spid="330765" grpId="1"/>
      <p:bldP spid="330766" grpId="0"/>
      <p:bldP spid="330766" grpId="1"/>
      <p:bldP spid="33076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Method of separation of mixtures using differences in boiling point?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Distillation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53286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53288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53289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53290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53291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53292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53293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53294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53295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3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2" grpId="0"/>
      <p:bldP spid="353283" grpId="0" build="p"/>
      <p:bldP spid="353285" grpId="0"/>
      <p:bldP spid="353286" grpId="0"/>
      <p:bldP spid="353286" grpId="1"/>
      <p:bldP spid="353287" grpId="0"/>
      <p:bldP spid="353287" grpId="1"/>
      <p:bldP spid="353288" grpId="0"/>
      <p:bldP spid="353288" grpId="1"/>
      <p:bldP spid="353289" grpId="0"/>
      <p:bldP spid="353289" grpId="1"/>
      <p:bldP spid="353290" grpId="0"/>
      <p:bldP spid="353290" grpId="1"/>
      <p:bldP spid="353291" grpId="0"/>
      <p:bldP spid="353291" grpId="1"/>
      <p:bldP spid="353292" grpId="0"/>
      <p:bldP spid="353292" grpId="1"/>
      <p:bldP spid="353293" grpId="0"/>
      <p:bldP spid="353293" grpId="1"/>
      <p:bldP spid="353294" grpId="0"/>
      <p:bldP spid="353294" grpId="1"/>
      <p:bldP spid="35329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name of the element with the highest melting point?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Tungsten</a:t>
            </a:r>
          </a:p>
        </p:txBody>
      </p:sp>
      <p:sp>
        <p:nvSpPr>
          <p:cNvPr id="33485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3485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3485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3485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3485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3485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3485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3486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3486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3486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3486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  <p:bldP spid="334851" grpId="0" build="p"/>
      <p:bldP spid="334853" grpId="0"/>
      <p:bldP spid="334854" grpId="0"/>
      <p:bldP spid="334854" grpId="1"/>
      <p:bldP spid="334855" grpId="0"/>
      <p:bldP spid="334855" grpId="1"/>
      <p:bldP spid="334856" grpId="0"/>
      <p:bldP spid="334856" grpId="1"/>
      <p:bldP spid="334857" grpId="0"/>
      <p:bldP spid="334857" grpId="1"/>
      <p:bldP spid="334858" grpId="0"/>
      <p:bldP spid="334858" grpId="1"/>
      <p:bldP spid="334859" grpId="0"/>
      <p:bldP spid="334859" grpId="1"/>
      <p:bldP spid="334860" grpId="0"/>
      <p:bldP spid="334860" grpId="1"/>
      <p:bldP spid="334861" grpId="0"/>
      <p:bldP spid="334861" grpId="1"/>
      <p:bldP spid="334862" grpId="0"/>
      <p:bldP spid="334862" grpId="1"/>
      <p:bldP spid="33486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i="1">
                <a:solidFill>
                  <a:schemeClr val="bg1"/>
                </a:solidFill>
                <a:latin typeface="Arial" charset="0"/>
              </a:rPr>
              <a:t>Trivia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empirical formula </a:t>
            </a:r>
            <a:b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gasoline (C</a:t>
            </a:r>
            <a:r>
              <a:rPr lang="en-US" sz="3200" b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18</a:t>
            </a: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  <a:r>
              <a:rPr lang="en-US" baseline="-25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baseline="-25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6557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6557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6557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6557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6558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558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558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558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/>
      <p:bldP spid="365571" grpId="0" build="p"/>
      <p:bldP spid="365573" grpId="0"/>
      <p:bldP spid="365574" grpId="0"/>
      <p:bldP spid="365574" grpId="1"/>
      <p:bldP spid="365575" grpId="0"/>
      <p:bldP spid="365575" grpId="1"/>
      <p:bldP spid="365576" grpId="0"/>
      <p:bldP spid="365576" grpId="1"/>
      <p:bldP spid="365577" grpId="0"/>
      <p:bldP spid="365577" grpId="1"/>
      <p:bldP spid="365578" grpId="0"/>
      <p:bldP spid="365578" grpId="1"/>
      <p:bldP spid="365579" grpId="0"/>
      <p:bldP spid="365579" grpId="1"/>
      <p:bldP spid="365580" grpId="0"/>
      <p:bldP spid="365580" grpId="1"/>
      <p:bldP spid="365581" grpId="0"/>
      <p:bldP spid="365581" grpId="1"/>
      <p:bldP spid="365582" grpId="0"/>
      <p:bldP spid="365582" grpId="1"/>
      <p:bldP spid="36558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Amount of energy needed to remove the most loosely held valence electron for an atom in the gaseous state.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Ionization energy</a:t>
            </a:r>
          </a:p>
        </p:txBody>
      </p:sp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67623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67627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67628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67629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67631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7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8" grpId="0"/>
      <p:bldP spid="367619" grpId="0" build="p"/>
      <p:bldP spid="367621" grpId="0"/>
      <p:bldP spid="367622" grpId="0"/>
      <p:bldP spid="367622" grpId="1"/>
      <p:bldP spid="367623" grpId="0"/>
      <p:bldP spid="367623" grpId="1"/>
      <p:bldP spid="367624" grpId="0"/>
      <p:bldP spid="367624" grpId="1"/>
      <p:bldP spid="367625" grpId="0"/>
      <p:bldP spid="367625" grpId="1"/>
      <p:bldP spid="367626" grpId="0"/>
      <p:bldP spid="367626" grpId="1"/>
      <p:bldP spid="367627" grpId="0"/>
      <p:bldP spid="367627" grpId="1"/>
      <p:bldP spid="367628" grpId="0"/>
      <p:bldP spid="367628" grpId="1"/>
      <p:bldP spid="367629" grpId="0"/>
      <p:bldP spid="367629" grpId="1"/>
      <p:bldP spid="367630" grpId="0"/>
      <p:bldP spid="367630" grpId="1"/>
      <p:bldP spid="3676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404483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04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Most important piece of safety equipment in the lab?</a:t>
            </a:r>
          </a:p>
        </p:txBody>
      </p:sp>
      <p:sp>
        <p:nvSpPr>
          <p:cNvPr id="4044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Safety Glasses</a:t>
            </a:r>
          </a:p>
        </p:txBody>
      </p:sp>
      <p:sp>
        <p:nvSpPr>
          <p:cNvPr id="404486" name="Rectangle 6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404487" name="Rectangle 7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404488" name="Rectangle 8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404489" name="Rectangle 9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404490" name="Rectangle 10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404491" name="Rectangle 11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404492" name="Rectangle 12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404493" name="Rectangle 1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404494" name="Rectangle 14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404495" name="Rectangle 15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404496" name="Rectangle 16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404497" name="Rectangle 17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4" grpId="0"/>
      <p:bldP spid="404485" grpId="0" build="p"/>
      <p:bldP spid="404487" grpId="0"/>
      <p:bldP spid="404488" grpId="0"/>
      <p:bldP spid="404488" grpId="1"/>
      <p:bldP spid="404489" grpId="0"/>
      <p:bldP spid="404489" grpId="1"/>
      <p:bldP spid="404490" grpId="0"/>
      <p:bldP spid="404490" grpId="1"/>
      <p:bldP spid="404491" grpId="0"/>
      <p:bldP spid="404491" grpId="1"/>
      <p:bldP spid="404492" grpId="0"/>
      <p:bldP spid="404492" grpId="1"/>
      <p:bldP spid="404493" grpId="0"/>
      <p:bldP spid="404493" grpId="1"/>
      <p:bldP spid="404494" grpId="0"/>
      <p:bldP spid="404494" grpId="1"/>
      <p:bldP spid="404495" grpId="0"/>
      <p:bldP spid="404495" grpId="1"/>
      <p:bldP spid="404496" grpId="0"/>
      <p:bldP spid="404496" grpId="1"/>
      <p:bldP spid="40449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When a system at equilibrium is disturbed, it shifts to a new equilibrium that counteracts the disturbance.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LeChatelier's Principle</a:t>
            </a:r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75814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75815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75817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75818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75819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75820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75821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75822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75823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/>
      <p:bldP spid="375811" grpId="0" build="p"/>
      <p:bldP spid="375813" grpId="0"/>
      <p:bldP spid="375814" grpId="0"/>
      <p:bldP spid="375814" grpId="1"/>
      <p:bldP spid="375815" grpId="0"/>
      <p:bldP spid="375815" grpId="1"/>
      <p:bldP spid="375816" grpId="0"/>
      <p:bldP spid="375816" grpId="1"/>
      <p:bldP spid="375817" grpId="0"/>
      <p:bldP spid="375817" grpId="1"/>
      <p:bldP spid="375818" grpId="0"/>
      <p:bldP spid="375818" grpId="1"/>
      <p:bldP spid="375819" grpId="0"/>
      <p:bldP spid="375819" grpId="1"/>
      <p:bldP spid="375820" grpId="0"/>
      <p:bldP spid="375820" grpId="1"/>
      <p:bldP spid="375821" grpId="0"/>
      <p:bldP spid="375821" grpId="1"/>
      <p:bldP spid="375822" grpId="0"/>
      <p:bldP spid="375822" grpId="1"/>
      <p:bldP spid="3758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Amount of energy needed to remove the most loosely held valence electron for an atom in the gaseous state.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Ionization energy</a:t>
            </a:r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77861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77862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77864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77865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77866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77867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77868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77869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77870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77871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/>
      <p:bldP spid="377859" grpId="0" build="p"/>
      <p:bldP spid="377861" grpId="0"/>
      <p:bldP spid="377862" grpId="0"/>
      <p:bldP spid="377862" grpId="1"/>
      <p:bldP spid="377863" grpId="0"/>
      <p:bldP spid="377863" grpId="1"/>
      <p:bldP spid="377864" grpId="0"/>
      <p:bldP spid="377864" grpId="1"/>
      <p:bldP spid="377865" grpId="0"/>
      <p:bldP spid="377865" grpId="1"/>
      <p:bldP spid="377866" grpId="0"/>
      <p:bldP spid="377866" grpId="1"/>
      <p:bldP spid="377867" grpId="0"/>
      <p:bldP spid="377867" grpId="1"/>
      <p:bldP spid="377868" grpId="0"/>
      <p:bldP spid="377868" grpId="1"/>
      <p:bldP spid="377869" grpId="0"/>
      <p:bldP spid="377869" grpId="1"/>
      <p:bldP spid="377870" grpId="0"/>
      <p:bldP spid="377870" grpId="1"/>
      <p:bldP spid="37787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Amount of energy needed to remove the most loosely held valence electron for an atom in the gaseous state.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Ionization energy</a:t>
            </a:r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79909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79910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79911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79912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79913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79915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79916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79917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79918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79919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/>
      <p:bldP spid="379907" grpId="0" build="p"/>
      <p:bldP spid="379909" grpId="0"/>
      <p:bldP spid="379910" grpId="0"/>
      <p:bldP spid="379910" grpId="1"/>
      <p:bldP spid="379911" grpId="0"/>
      <p:bldP spid="379911" grpId="1"/>
      <p:bldP spid="379912" grpId="0"/>
      <p:bldP spid="379912" grpId="1"/>
      <p:bldP spid="379913" grpId="0"/>
      <p:bldP spid="379913" grpId="1"/>
      <p:bldP spid="379914" grpId="0"/>
      <p:bldP spid="379914" grpId="1"/>
      <p:bldP spid="379915" grpId="0"/>
      <p:bldP spid="379915" grpId="1"/>
      <p:bldP spid="379916" grpId="0"/>
      <p:bldP spid="379916" grpId="1"/>
      <p:bldP spid="379917" grpId="0"/>
      <p:bldP spid="379917" grpId="1"/>
      <p:bldP spid="379918" grpId="0"/>
      <p:bldP spid="379918" grpId="1"/>
      <p:bldP spid="37991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Amount of energy needed to remove the most loosely held valence electron for an atom in the gaseous state.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Ionization energy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381957" name="Rectangle 5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381958" name="Rectangle 6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381961" name="Rectangle 9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381962" name="Rectangle 10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381964" name="Rectangle 12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381966" name="Rectangle 14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381967" name="Rectangle 15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/>
      <p:bldP spid="381955" grpId="0" build="p"/>
      <p:bldP spid="381957" grpId="0"/>
      <p:bldP spid="381958" grpId="0"/>
      <p:bldP spid="381958" grpId="1"/>
      <p:bldP spid="381959" grpId="0"/>
      <p:bldP spid="381959" grpId="1"/>
      <p:bldP spid="381960" grpId="0"/>
      <p:bldP spid="381960" grpId="1"/>
      <p:bldP spid="381961" grpId="0"/>
      <p:bldP spid="381961" grpId="1"/>
      <p:bldP spid="381962" grpId="0"/>
      <p:bldP spid="381962" grpId="1"/>
      <p:bldP spid="381963" grpId="0"/>
      <p:bldP spid="381963" grpId="1"/>
      <p:bldP spid="381964" grpId="0"/>
      <p:bldP spid="381964" grpId="1"/>
      <p:bldP spid="381965" grpId="0"/>
      <p:bldP spid="381965" grpId="1"/>
      <p:bldP spid="381966" grpId="0"/>
      <p:bldP spid="381966" grpId="1"/>
      <p:bldP spid="38196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Explanation of an event?</a:t>
            </a: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FFCC00"/>
                </a:solidFill>
                <a:latin typeface="Arial" charset="0"/>
              </a:rPr>
              <a:t>Theory</a:t>
            </a:r>
          </a:p>
        </p:txBody>
      </p:sp>
      <p:sp>
        <p:nvSpPr>
          <p:cNvPr id="406534" name="Rectangle 6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406535" name="Rectangle 7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406536" name="Rectangle 8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406537" name="Rectangle 9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406539" name="Rectangle 11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406540" name="Rectangle 12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406541" name="Rectangle 1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406542" name="Rectangle 14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406543" name="Rectangle 15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406544" name="Rectangle 16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406545" name="Rectangle 17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/>
      <p:bldP spid="406533" grpId="0" build="p"/>
      <p:bldP spid="406535" grpId="0"/>
      <p:bldP spid="406536" grpId="0"/>
      <p:bldP spid="406536" grpId="1"/>
      <p:bldP spid="406537" grpId="0"/>
      <p:bldP spid="406537" grpId="1"/>
      <p:bldP spid="406538" grpId="0"/>
      <p:bldP spid="406538" grpId="1"/>
      <p:bldP spid="406539" grpId="0"/>
      <p:bldP spid="406539" grpId="1"/>
      <p:bldP spid="406540" grpId="0"/>
      <p:bldP spid="406540" grpId="1"/>
      <p:bldP spid="406541" grpId="0"/>
      <p:bldP spid="406541" grpId="1"/>
      <p:bldP spid="406542" grpId="0"/>
      <p:bldP spid="406542" grpId="1"/>
      <p:bldP spid="406543" grpId="0"/>
      <p:bldP spid="406543" grpId="1"/>
      <p:bldP spid="406544" grpId="0"/>
      <p:bldP spid="406544" grpId="1"/>
      <p:bldP spid="40654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408579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08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basic building block of all matter?</a:t>
            </a:r>
          </a:p>
        </p:txBody>
      </p:sp>
      <p:sp>
        <p:nvSpPr>
          <p:cNvPr id="4085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ATOM</a:t>
            </a:r>
          </a:p>
        </p:txBody>
      </p:sp>
      <p:sp>
        <p:nvSpPr>
          <p:cNvPr id="408582" name="Rectangle 6"/>
          <p:cNvSpPr>
            <a:spLocks noChangeArrowheads="1"/>
          </p:cNvSpPr>
          <p:nvPr/>
        </p:nvSpPr>
        <p:spPr bwMode="auto">
          <a:xfrm>
            <a:off x="8258175" y="6010275"/>
            <a:ext cx="59055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408583" name="Rectangle 7"/>
          <p:cNvSpPr>
            <a:spLocks noChangeArrowheads="1"/>
          </p:cNvSpPr>
          <p:nvPr/>
        </p:nvSpPr>
        <p:spPr bwMode="auto">
          <a:xfrm>
            <a:off x="8334375" y="61229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408584" name="Rectangle 8"/>
          <p:cNvSpPr>
            <a:spLocks noChangeArrowheads="1"/>
          </p:cNvSpPr>
          <p:nvPr/>
        </p:nvSpPr>
        <p:spPr bwMode="auto">
          <a:xfrm>
            <a:off x="841692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408585" name="Rectangle 9"/>
          <p:cNvSpPr>
            <a:spLocks noChangeArrowheads="1"/>
          </p:cNvSpPr>
          <p:nvPr/>
        </p:nvSpPr>
        <p:spPr bwMode="auto">
          <a:xfrm>
            <a:off x="8407400" y="6142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408586" name="Rectangle 10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408587" name="Rectangle 11"/>
          <p:cNvSpPr>
            <a:spLocks noChangeArrowheads="1"/>
          </p:cNvSpPr>
          <p:nvPr/>
        </p:nvSpPr>
        <p:spPr bwMode="auto">
          <a:xfrm>
            <a:off x="8407400" y="611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408588" name="Rectangle 12"/>
          <p:cNvSpPr>
            <a:spLocks noChangeArrowheads="1"/>
          </p:cNvSpPr>
          <p:nvPr/>
        </p:nvSpPr>
        <p:spPr bwMode="auto">
          <a:xfrm>
            <a:off x="840740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408589" name="Rectangle 13"/>
          <p:cNvSpPr>
            <a:spLocks noChangeArrowheads="1"/>
          </p:cNvSpPr>
          <p:nvPr/>
        </p:nvSpPr>
        <p:spPr bwMode="auto">
          <a:xfrm>
            <a:off x="8397875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408590" name="Rectangle 14"/>
          <p:cNvSpPr>
            <a:spLocks noChangeArrowheads="1"/>
          </p:cNvSpPr>
          <p:nvPr/>
        </p:nvSpPr>
        <p:spPr bwMode="auto">
          <a:xfrm>
            <a:off x="83883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408591" name="Rectangle 15"/>
          <p:cNvSpPr>
            <a:spLocks noChangeArrowheads="1"/>
          </p:cNvSpPr>
          <p:nvPr/>
        </p:nvSpPr>
        <p:spPr bwMode="auto">
          <a:xfrm>
            <a:off x="8397875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408592" name="Rectangle 16"/>
          <p:cNvSpPr>
            <a:spLocks noChangeArrowheads="1"/>
          </p:cNvSpPr>
          <p:nvPr/>
        </p:nvSpPr>
        <p:spPr bwMode="auto">
          <a:xfrm>
            <a:off x="8388350" y="61229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408593" name="Rectangle 17"/>
          <p:cNvSpPr>
            <a:spLocks noChangeArrowheads="1"/>
          </p:cNvSpPr>
          <p:nvPr/>
        </p:nvSpPr>
        <p:spPr bwMode="auto">
          <a:xfrm>
            <a:off x="8426450" y="613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8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8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408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8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/>
      <p:bldP spid="408581" grpId="0" build="p"/>
      <p:bldP spid="408583" grpId="0"/>
      <p:bldP spid="408584" grpId="0"/>
      <p:bldP spid="408584" grpId="1"/>
      <p:bldP spid="408585" grpId="0"/>
      <p:bldP spid="408585" grpId="1"/>
      <p:bldP spid="408586" grpId="0"/>
      <p:bldP spid="408586" grpId="1"/>
      <p:bldP spid="408587" grpId="0"/>
      <p:bldP spid="408587" grpId="1"/>
      <p:bldP spid="408588" grpId="0"/>
      <p:bldP spid="408588" grpId="1"/>
      <p:bldP spid="408589" grpId="0"/>
      <p:bldP spid="408589" grpId="1"/>
      <p:bldP spid="408590" grpId="0"/>
      <p:bldP spid="408590" grpId="1"/>
      <p:bldP spid="408591" grpId="0"/>
      <p:bldP spid="408591" grpId="1"/>
      <p:bldP spid="408592" grpId="0"/>
      <p:bldP spid="408592" grpId="1"/>
      <p:bldP spid="40859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458" name="AutoShape 10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1196</Words>
  <Application>Microsoft Office PowerPoint</Application>
  <PresentationFormat>On-screen Show (4:3)</PresentationFormat>
  <Paragraphs>723</Paragraphs>
  <Slides>80</Slides>
  <Notes>80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6" baseType="lpstr">
      <vt:lpstr>Times New Roman</vt:lpstr>
      <vt:lpstr>Andy</vt:lpstr>
      <vt:lpstr>Garamond</vt:lpstr>
      <vt:lpstr>Arial</vt:lpstr>
      <vt:lpstr>Default Design</vt:lpstr>
      <vt:lpstr>Microsoft Photo Editor 3.0 Photo</vt:lpstr>
      <vt:lpstr>JEOPARDY</vt:lpstr>
      <vt:lpstr>Slide 2</vt:lpstr>
      <vt:lpstr>Slide 3</vt:lpstr>
      <vt:lpstr>Intro. to Chemistry</vt:lpstr>
      <vt:lpstr>What is the basic building block of all matter?</vt:lpstr>
      <vt:lpstr>Most important piece of safety equipment in the lab?</vt:lpstr>
      <vt:lpstr>Explanation of an event?</vt:lpstr>
      <vt:lpstr>What is the basic building block of all matter?</vt:lpstr>
      <vt:lpstr>Slide 9</vt:lpstr>
      <vt:lpstr>Length of paperclip?</vt:lpstr>
      <vt:lpstr>How close a series of measurements are to each other.</vt:lpstr>
      <vt:lpstr>Matter and Energy</vt:lpstr>
      <vt:lpstr>What is the name of the element that is used as the standard to mass all other elements?</vt:lpstr>
      <vt:lpstr>What is the SI unit for measuring amount of substance?</vt:lpstr>
      <vt:lpstr>Number of Joules in 100 calories</vt:lpstr>
      <vt:lpstr>Changing from a solid to a gas directly (without being a liquid)?</vt:lpstr>
      <vt:lpstr>Symbols of Elements</vt:lpstr>
      <vt:lpstr>Chlorine</vt:lpstr>
      <vt:lpstr>Slide 19</vt:lpstr>
      <vt:lpstr>Silver</vt:lpstr>
      <vt:lpstr>Slide 21</vt:lpstr>
      <vt:lpstr>Mercury</vt:lpstr>
      <vt:lpstr>Slide 23</vt:lpstr>
      <vt:lpstr>Tungsten</vt:lpstr>
      <vt:lpstr>Slide 25</vt:lpstr>
      <vt:lpstr>Antimony</vt:lpstr>
      <vt:lpstr>Slide 27</vt:lpstr>
      <vt:lpstr>What is the name of the element that is in this flashbulb?</vt:lpstr>
      <vt:lpstr>Atomic Structure</vt:lpstr>
      <vt:lpstr>Where would a proton be located  in an atom?</vt:lpstr>
      <vt:lpstr>Each orbital can hold TWO electrons with opposite spins</vt:lpstr>
      <vt:lpstr>Which model(s) of the atom contained orbitals?</vt:lpstr>
      <vt:lpstr>Electrons fill the lowest energy  orbitals first</vt:lpstr>
      <vt:lpstr>Which series of emission lines is caused from an electron falling to the 1st energy level?</vt:lpstr>
      <vt:lpstr>Within a sublevel, place one electron per orbital before pairing them </vt:lpstr>
      <vt:lpstr>How many electrons does an atom of bromine have?</vt:lpstr>
      <vt:lpstr>Calculate the molar mass of bromine to the nearest gram.</vt:lpstr>
      <vt:lpstr>Approximately how much heavier  is a neutron than an electron?</vt:lpstr>
      <vt:lpstr>Nomenclature</vt:lpstr>
      <vt:lpstr>Give the symbols of 5 of the 7 diatomic molecules.</vt:lpstr>
      <vt:lpstr>What is the chemical formula for ammonium cyanide?</vt:lpstr>
      <vt:lpstr>Name the following compound  using the stock system:  FeCl3</vt:lpstr>
      <vt:lpstr>How many ions will be produced when a single Ca3(PO4)2 dissolves in water?</vt:lpstr>
      <vt:lpstr>Chemical Equations</vt:lpstr>
      <vt:lpstr>Classify the following reaction: AB  +  C          CB  +  A</vt:lpstr>
      <vt:lpstr>Classify the following reaction: iron + oxygen               ferrous oxide</vt:lpstr>
      <vt:lpstr>Minimum amount of energy needed  to start a chemical reaction?</vt:lpstr>
      <vt:lpstr>Periodic Table</vt:lpstr>
      <vt:lpstr>What is the name of the element in period 4 and group 6?</vt:lpstr>
      <vt:lpstr>Who created the modern Periodic Table?</vt:lpstr>
      <vt:lpstr>What is the name of the heaviest alkaline earth metal?</vt:lpstr>
      <vt:lpstr>Method of separation of mixtures using differences in boiling point?</vt:lpstr>
      <vt:lpstr>What is the name of the element with the highest melting point?</vt:lpstr>
      <vt:lpstr>Trivia</vt:lpstr>
      <vt:lpstr>Slide 55</vt:lpstr>
      <vt:lpstr>Slide 56</vt:lpstr>
      <vt:lpstr>Slide 57</vt:lpstr>
      <vt:lpstr>What is the empirical formula  for gasoline (C8H18)?</vt:lpstr>
      <vt:lpstr>Amount of energy needed to remove the most loosely held valence electron for an atom in the gaseous state.</vt:lpstr>
      <vt:lpstr>When a system at equilibrium is disturbed, it shifts to a new equilibrium that counteracts the disturbance.</vt:lpstr>
      <vt:lpstr>Amount of energy needed to remove the most loosely held valence electron for an atom in the gaseous state.</vt:lpstr>
      <vt:lpstr>Amount of energy needed to remove the most loosely held valence electron for an atom in the gaseous state.</vt:lpstr>
      <vt:lpstr>Amount of energy needed to remove the most loosely held valence electron for an atom in the gaseous state.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subject>Chemistry</dc:subject>
  <dc:creator>Jeff Christopherson</dc:creator>
  <dc:description>original author of template unknown.</dc:description>
  <cp:lastModifiedBy>UNIT55</cp:lastModifiedBy>
  <cp:revision>70</cp:revision>
  <dcterms:created xsi:type="dcterms:W3CDTF">1998-08-19T17:45:48Z</dcterms:created>
  <dcterms:modified xsi:type="dcterms:W3CDTF">2009-07-25T15:33:35Z</dcterms:modified>
</cp:coreProperties>
</file>