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6" r:id="rId3"/>
    <p:sldId id="257" r:id="rId4"/>
    <p:sldId id="258" r:id="rId5"/>
    <p:sldId id="259" r:id="rId6"/>
    <p:sldId id="266" r:id="rId7"/>
    <p:sldId id="281" r:id="rId8"/>
    <p:sldId id="267" r:id="rId9"/>
    <p:sldId id="270" r:id="rId10"/>
    <p:sldId id="271" r:id="rId11"/>
    <p:sldId id="277" r:id="rId12"/>
    <p:sldId id="279" r:id="rId13"/>
    <p:sldId id="280" r:id="rId14"/>
    <p:sldId id="284" r:id="rId15"/>
    <p:sldId id="261" r:id="rId16"/>
    <p:sldId id="262" r:id="rId17"/>
    <p:sldId id="263" r:id="rId18"/>
    <p:sldId id="264" r:id="rId19"/>
    <p:sldId id="265" r:id="rId20"/>
    <p:sldId id="285" r:id="rId21"/>
    <p:sldId id="286" r:id="rId22"/>
    <p:sldId id="287" r:id="rId23"/>
    <p:sldId id="288" r:id="rId24"/>
    <p:sldId id="289" r:id="rId25"/>
    <p:sldId id="295" r:id="rId26"/>
    <p:sldId id="290" r:id="rId27"/>
    <p:sldId id="272" r:id="rId28"/>
    <p:sldId id="273" r:id="rId29"/>
    <p:sldId id="274" r:id="rId30"/>
    <p:sldId id="291" r:id="rId31"/>
    <p:sldId id="276" r:id="rId32"/>
    <p:sldId id="292" r:id="rId33"/>
    <p:sldId id="294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74F4B"/>
    <a:srgbClr val="5C0604"/>
    <a:srgbClr val="FF8989"/>
    <a:srgbClr val="FF0000"/>
    <a:srgbClr val="FAF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82" autoAdjust="0"/>
    <p:restoredTop sz="77695" autoAdjust="0"/>
  </p:normalViewPr>
  <p:slideViewPr>
    <p:cSldViewPr snapToGrid="0">
      <p:cViewPr varScale="1">
        <p:scale>
          <a:sx n="84" d="100"/>
          <a:sy n="8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fld id="{57CD6115-758E-425F-8D9D-8756A8F5EE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0ECE11BC-ABD0-4FE4-86E2-B01F020C40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6D7AF-7268-4870-A4C7-74505FC7214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0FC1E-4A60-4CFE-A20F-2947E48E8A26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A529A-14AF-4014-A5AC-9294F364C368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C7A8D-AEB1-4CDA-8CAF-F7B777B9A1FB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CA980-90CC-4282-BD47-E41D20194884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1674B-00CE-44A6-B0C4-6A7FCA79102C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F0812-2BA4-45C8-A76D-461D287D1FFF}" type="slidenum">
              <a:rPr lang="en-US"/>
              <a:pPr/>
              <a:t>15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B982D-EC46-43E3-8632-9FC481123D6E}" type="slidenum">
              <a:rPr lang="en-US"/>
              <a:pPr/>
              <a:t>16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271E2-ED3D-4264-8F97-98DB4DA0FEDD}" type="slidenum">
              <a:rPr lang="en-US"/>
              <a:pPr/>
              <a:t>17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DB153-3FA0-4C0D-90FD-6AEF63D55599}" type="slidenum">
              <a:rPr lang="en-US"/>
              <a:pPr/>
              <a:t>18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98040-B70C-4AD6-B040-D8995BD143E2}" type="slidenum">
              <a:rPr lang="en-US"/>
              <a:pPr/>
              <a:t>19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8A669-B46F-4077-AE2A-1F415E8BC73B}" type="slidenum">
              <a:rPr lang="en-US"/>
              <a:pPr/>
              <a:t>2</a:t>
            </a:fld>
            <a:endParaRPr lang="en-US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800"/>
              <a:t>Chemical formulas can be predicted from the periodic table and allow chemists to classify and predict properties of compounds </a:t>
            </a:r>
          </a:p>
          <a:p>
            <a:pPr>
              <a:lnSpc>
                <a:spcPct val="80000"/>
              </a:lnSpc>
            </a:pPr>
            <a:r>
              <a:rPr lang="en-US" sz="800"/>
              <a:t>The general trend in the universe to strive for lower energy explains and allows for prediction of chemical properties of elements </a:t>
            </a:r>
          </a:p>
          <a:p>
            <a:pPr>
              <a:lnSpc>
                <a:spcPct val="80000"/>
              </a:lnSpc>
            </a:pPr>
            <a:r>
              <a:rPr lang="en-US" sz="800"/>
              <a:t>Elements combine in whole number ratios and these molar ratios can be used to determine chemical formulas </a:t>
            </a:r>
          </a:p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r>
              <a:rPr lang="en-US" sz="800" b="1"/>
              <a:t>More Specifically...:</a:t>
            </a:r>
          </a:p>
          <a:p>
            <a:pPr>
              <a:lnSpc>
                <a:spcPct val="80000"/>
              </a:lnSpc>
            </a:pPr>
            <a:r>
              <a:rPr lang="en-US" sz="800" u="sng"/>
              <a:t>Bonding Model</a:t>
            </a:r>
            <a:r>
              <a:rPr lang="en-US" sz="80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Use physical and chemical properties to distinguish between ionic and covalent compounds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Describe energy changes as elements combine to form an ionic compound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Describe ionic bonding as the transfer of electrons and the formation of a crystal lattice due to electrostatic attraction between ions of opposite charge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Predict the formation of cations and anions based on placement on periodic table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Relate formation of anion or cation with ionization energy and electron affinity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State that bonding occurs to increase stability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Contrast metallic and ionic bonding </a:t>
            </a:r>
          </a:p>
          <a:p>
            <a:pPr>
              <a:lnSpc>
                <a:spcPct val="80000"/>
              </a:lnSpc>
            </a:pPr>
            <a:r>
              <a:rPr lang="en-US" sz="800" u="sng"/>
              <a:t>Nomenclature and formulas</a:t>
            </a:r>
            <a:r>
              <a:rPr lang="en-US" sz="800"/>
              <a:t> </a:t>
            </a:r>
          </a:p>
          <a:p>
            <a:pPr>
              <a:lnSpc>
                <a:spcPct val="80000"/>
              </a:lnSpc>
            </a:pPr>
            <a:r>
              <a:rPr lang="en-US" sz="800"/>
              <a:t>Learn the names and formulae of common anions and cations, including carbonate, sulfate, nitrate, hydroxide, phosphate, and ammonium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Write chemical formulas for ionic compounds given </a:t>
            </a:r>
          </a:p>
          <a:p>
            <a:pPr lvl="2">
              <a:lnSpc>
                <a:spcPct val="80000"/>
              </a:lnSpc>
            </a:pPr>
            <a:r>
              <a:rPr lang="en-US" sz="800"/>
              <a:t>a. Name of compound or </a:t>
            </a:r>
          </a:p>
          <a:p>
            <a:pPr lvl="2">
              <a:lnSpc>
                <a:spcPct val="80000"/>
              </a:lnSpc>
            </a:pPr>
            <a:r>
              <a:rPr lang="en-US" sz="800"/>
              <a:t>b. A pair of ions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Identify polyatomic ions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Classify compounds as being ionic or covalent.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Name ionic compounds using stock system (Roman numerals) </a:t>
            </a:r>
          </a:p>
          <a:p>
            <a:pPr>
              <a:lnSpc>
                <a:spcPct val="80000"/>
              </a:lnSpc>
            </a:pPr>
            <a:r>
              <a:rPr lang="en-US" sz="800" u="sng"/>
              <a:t>Math</a:t>
            </a:r>
            <a:r>
              <a:rPr lang="en-US" sz="800"/>
              <a:t> 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Calculate molecular mass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Use dimension analysis to convert between moles, grams, atoms, ions and molecules </a:t>
            </a:r>
          </a:p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7F6A09-E3DF-492B-A7B0-D134B22E6BE5}" type="slidenum">
              <a:rPr lang="en-US"/>
              <a:pPr/>
              <a:t>20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43D2C-994E-4060-A832-B0C2E755D2A9}" type="slidenum">
              <a:rPr lang="en-US"/>
              <a:pPr/>
              <a:t>21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FB134-80FF-43AD-8560-F0A7B287CE3E}" type="slidenum">
              <a:rPr lang="en-US"/>
              <a:pPr/>
              <a:t>22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D9737-245F-4DAA-938F-325C943613AE}" type="slidenum">
              <a:rPr lang="en-US"/>
              <a:pPr/>
              <a:t>23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23794-56B3-412B-951A-775F7B61E869}" type="slidenum">
              <a:rPr lang="en-US"/>
              <a:pPr/>
              <a:t>24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A73BB-B2F6-4E37-9AC5-552452E6B4F4}" type="slidenum">
              <a:rPr lang="en-US"/>
              <a:pPr/>
              <a:t>25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A4928-58B4-40A0-9178-5C1B9EFA9D82}" type="slidenum">
              <a:rPr lang="en-US"/>
              <a:pPr/>
              <a:t>26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AE5AB-1D5D-4999-A1F8-5588695C1550}" type="slidenum">
              <a:rPr lang="en-US"/>
              <a:pPr/>
              <a:t>27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2E4E2-D197-4E19-A79A-C73451646493}" type="slidenum">
              <a:rPr lang="en-US"/>
              <a:pPr/>
              <a:t>28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FFA41-7759-409E-98A6-ED6BBC5B7BED}" type="slidenum">
              <a:rPr lang="en-US"/>
              <a:pPr/>
              <a:t>29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AF07F-63CC-4142-8353-870FA714CD36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A42009-DECA-4BD6-AED5-339C05F79BE4}" type="slidenum">
              <a:rPr lang="en-US"/>
              <a:pPr/>
              <a:t>30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FC75BF-F683-464C-8D9D-BC85A4A0F5D1}" type="slidenum">
              <a:rPr lang="en-US"/>
              <a:pPr/>
              <a:t>31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4765C-3FFA-4F7B-B6F9-2A510680913A}" type="slidenum">
              <a:rPr lang="en-US"/>
              <a:pPr/>
              <a:t>32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4F326-2AB1-45AF-AF89-7321EC45B755}" type="slidenum">
              <a:rPr lang="en-US"/>
              <a:pPr/>
              <a:t>33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2D2D3-9025-4F1E-B9F9-3AF138F5C752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05E71-E064-4E05-8661-0C5F878C983A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8FE7D-67E3-4438-9599-60DA284489FD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B1F8AF-8AF6-4ADD-98FB-85566653B390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D9AFD-2341-4E90-8D53-4EAE432953C4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494C-F42E-4C50-A3D0-D6B33F4C9CFF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0F66B8-EA0C-406C-9CBA-B321474A18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1DFDF-9430-4FF6-9958-1C08E2151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85F0-6E6C-47AD-BB5C-B011FCE6AE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A23F1-C9B3-4DE1-AECB-0F7DA8DE26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C6420-99FD-4B03-807A-60B109C5C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24DDA-5D41-44C6-ACFA-6D90FD5F8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568DB-DB84-45F5-9999-B946D4292D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38FB-634B-4647-9260-7AC0C217E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CAAA5-2C23-4F65-8565-CE68C30D92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B29EB-6267-4B4D-B028-F84011683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07845-B987-4282-9A74-6E8F1ACCF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16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F94DBE-C805-43AE-9FE2-DE65488691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L:\CHEMISTRY\PowerPoint%202006\Bonding%20PP\Ionic%20bonding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L:\CHEMISTRY\PowerPoint%202006\Bonding%20PP\Ionic.wmv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19213"/>
            <a:ext cx="7772400" cy="701675"/>
          </a:xfrm>
          <a:noFill/>
          <a:ln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…electrons are transferred</a:t>
            </a:r>
          </a:p>
        </p:txBody>
      </p:sp>
      <p:pic>
        <p:nvPicPr>
          <p:cNvPr id="4100" name="Ionic bonding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2700" y="407670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  <p:video fullScrn="1"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video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9438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200"/>
              <a:t>Electron Configurations for Anions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91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Nonmetals gain electrons to attain noble gas configuration.</a:t>
            </a:r>
          </a:p>
          <a:p>
            <a:pPr>
              <a:lnSpc>
                <a:spcPct val="90000"/>
              </a:lnSpc>
            </a:pPr>
            <a:r>
              <a:rPr lang="en-US"/>
              <a:t>They make negative ions.</a:t>
            </a:r>
          </a:p>
          <a:p>
            <a:pPr>
              <a:lnSpc>
                <a:spcPct val="90000"/>
              </a:lnSpc>
            </a:pPr>
            <a:r>
              <a:rPr lang="en-US"/>
              <a:t>If we look at electron configuration it makes sense.</a:t>
            </a:r>
          </a:p>
          <a:p>
            <a:pPr>
              <a:lnSpc>
                <a:spcPct val="90000"/>
              </a:lnSpc>
            </a:pPr>
            <a:r>
              <a:rPr lang="en-US"/>
              <a:t>S 1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p</a:t>
            </a:r>
            <a:r>
              <a:rPr lang="en-US" sz="3900" baseline="30000"/>
              <a:t>6</a:t>
            </a:r>
            <a:r>
              <a:rPr lang="en-US"/>
              <a:t>3s</a:t>
            </a:r>
            <a:r>
              <a:rPr lang="en-US" sz="3900" baseline="30000"/>
              <a:t>2</a:t>
            </a:r>
            <a:r>
              <a:rPr lang="en-US"/>
              <a:t>3</a:t>
            </a:r>
            <a:r>
              <a:rPr lang="en-US" i="1"/>
              <a:t>p</a:t>
            </a:r>
            <a:r>
              <a:rPr lang="en-US" sz="3900" baseline="30000"/>
              <a:t>4</a:t>
            </a:r>
            <a:r>
              <a:rPr lang="en-US"/>
              <a:t> - 6 valence electrons</a:t>
            </a:r>
          </a:p>
          <a:p>
            <a:pPr>
              <a:lnSpc>
                <a:spcPct val="90000"/>
              </a:lnSpc>
            </a:pPr>
            <a:r>
              <a:rPr lang="en-US"/>
              <a:t>S</a:t>
            </a:r>
            <a:r>
              <a:rPr lang="en-US" sz="3900" baseline="30000"/>
              <a:t>-2</a:t>
            </a:r>
            <a:r>
              <a:rPr lang="en-US"/>
              <a:t> 1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p</a:t>
            </a:r>
            <a:r>
              <a:rPr lang="en-US" sz="3900" baseline="30000"/>
              <a:t>6</a:t>
            </a:r>
            <a:r>
              <a:rPr lang="en-US"/>
              <a:t>3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3</a:t>
            </a:r>
            <a:r>
              <a:rPr lang="en-US" i="1"/>
              <a:t>p</a:t>
            </a:r>
            <a:r>
              <a:rPr lang="en-US" sz="3900" baseline="30000"/>
              <a:t>6 </a:t>
            </a:r>
            <a:r>
              <a:rPr lang="en-US"/>
              <a:t>-noble gas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                            configuration.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142038" y="2763838"/>
            <a:ext cx="164941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(</a:t>
            </a:r>
            <a:r>
              <a:rPr lang="en-US" sz="3200" i="1">
                <a:latin typeface="Arial" charset="0"/>
              </a:rPr>
              <a:t>anions</a:t>
            </a:r>
            <a:r>
              <a:rPr lang="en-US" sz="320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utoUpdateAnimBg="0"/>
      <p:bldP spid="235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Dots For Anions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697038"/>
            <a:ext cx="8072437" cy="188595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Nonmetals will have many valence electrons.</a:t>
            </a:r>
          </a:p>
          <a:p>
            <a:r>
              <a:rPr lang="en-US"/>
              <a:t>They will gain electrons to fill outer shell.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3884613"/>
            <a:ext cx="20574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P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206750" y="45767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835150" y="38147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1911350" y="58721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1225550" y="51863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1225550" y="44243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rc 10"/>
          <p:cNvSpPr>
            <a:spLocks/>
          </p:cNvSpPr>
          <p:nvPr/>
        </p:nvSpPr>
        <p:spPr bwMode="auto">
          <a:xfrm>
            <a:off x="2646363" y="3186113"/>
            <a:ext cx="1295400" cy="609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4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0"/>
                  <a:pt x="9654" y="14"/>
                  <a:pt x="2157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0"/>
                  <a:pt x="9654" y="14"/>
                  <a:pt x="2157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2520950" y="38147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>
            <a:off x="3354388" y="5408613"/>
            <a:ext cx="1524000" cy="838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3206750" y="51863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Arc 16"/>
          <p:cNvSpPr>
            <a:spLocks/>
          </p:cNvSpPr>
          <p:nvPr/>
        </p:nvSpPr>
        <p:spPr bwMode="auto">
          <a:xfrm>
            <a:off x="2649538" y="6040438"/>
            <a:ext cx="1039812" cy="657225"/>
          </a:xfrm>
          <a:custGeom>
            <a:avLst/>
            <a:gdLst>
              <a:gd name="G0" fmla="+- 21464 0 0"/>
              <a:gd name="G1" fmla="+- 0 0 0"/>
              <a:gd name="G2" fmla="+- 21600 0 0"/>
              <a:gd name="T0" fmla="*/ 21464 w 21464"/>
              <a:gd name="T1" fmla="*/ 21600 h 21600"/>
              <a:gd name="T2" fmla="*/ 0 w 21464"/>
              <a:gd name="T3" fmla="*/ 2422 h 21600"/>
              <a:gd name="T4" fmla="*/ 21464 w 2146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64" h="21600" fill="none" extrusionOk="0">
                <a:moveTo>
                  <a:pt x="21464" y="21600"/>
                </a:moveTo>
                <a:cubicBezTo>
                  <a:pt x="10471" y="21600"/>
                  <a:pt x="1232" y="13344"/>
                  <a:pt x="0" y="2421"/>
                </a:cubicBezTo>
              </a:path>
              <a:path w="21464" h="21600" stroke="0" extrusionOk="0">
                <a:moveTo>
                  <a:pt x="21464" y="21600"/>
                </a:moveTo>
                <a:cubicBezTo>
                  <a:pt x="10471" y="21600"/>
                  <a:pt x="1232" y="13344"/>
                  <a:pt x="0" y="2421"/>
                </a:cubicBezTo>
                <a:lnTo>
                  <a:pt x="21464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20950" y="58721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637213" y="3960813"/>
            <a:ext cx="26685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P</a:t>
            </a:r>
            <a:r>
              <a:rPr lang="en-US" sz="15000" baseline="46000">
                <a:latin typeface="Arial" charset="0"/>
              </a:rPr>
              <a:t>-3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10" grpId="0" animBg="1"/>
      <p:bldP spid="25610" grpId="1" animBg="1"/>
      <p:bldP spid="25611" grpId="0" animBg="1"/>
      <p:bldP spid="25613" grpId="0" animBg="1"/>
      <p:bldP spid="25613" grpId="1" animBg="1"/>
      <p:bldP spid="25614" grpId="0" animBg="1"/>
      <p:bldP spid="25616" grpId="0" animBg="1"/>
      <p:bldP spid="25616" grpId="1" animBg="1"/>
      <p:bldP spid="25617" grpId="0" animBg="1"/>
      <p:bldP spid="2561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Stable Electron Configurations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4188"/>
            <a:ext cx="8458200" cy="3081337"/>
          </a:xfrm>
          <a:noFill/>
          <a:ln/>
        </p:spPr>
        <p:txBody>
          <a:bodyPr lIns="92075" tIns="46038" rIns="92075" bIns="46038"/>
          <a:lstStyle/>
          <a:p>
            <a:r>
              <a:rPr lang="en-US" sz="2600"/>
              <a:t>All atoms react to achieve noble gas configuration.</a:t>
            </a:r>
          </a:p>
          <a:p>
            <a:r>
              <a:rPr lang="en-US" sz="2600"/>
              <a:t>Noble gases have two </a:t>
            </a:r>
            <a:r>
              <a:rPr lang="en-US" sz="2600" i="1"/>
              <a:t>s</a:t>
            </a:r>
            <a:r>
              <a:rPr lang="en-US" sz="2600"/>
              <a:t> and six </a:t>
            </a:r>
            <a:r>
              <a:rPr lang="en-US" sz="2600" i="1"/>
              <a:t>p</a:t>
            </a:r>
            <a:r>
              <a:rPr lang="en-US" sz="2600"/>
              <a:t> electrons.</a:t>
            </a:r>
          </a:p>
          <a:p>
            <a:r>
              <a:rPr lang="en-US" sz="2600"/>
              <a:t>Eight valence electrons .</a:t>
            </a:r>
          </a:p>
          <a:p>
            <a:r>
              <a:rPr lang="en-US" sz="2600"/>
              <a:t>Also called the octet rule.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65838" y="4094163"/>
            <a:ext cx="1905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>
                <a:latin typeface="Arial" charset="0"/>
              </a:rPr>
              <a:t>Ar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529388" y="41036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6910388" y="41036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875338" y="4643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875338" y="5024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551738" y="4643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551738" y="5024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529388" y="55514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6910388" y="55514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30363"/>
            <a:ext cx="8001000" cy="4267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Anions and cations are held together by opposite charges.</a:t>
            </a:r>
          </a:p>
          <a:p>
            <a:r>
              <a:rPr lang="en-US"/>
              <a:t>Ionic compounds are called salts.</a:t>
            </a:r>
          </a:p>
          <a:p>
            <a:r>
              <a:rPr lang="en-US"/>
              <a:t>Simplest ratio is called the formula unit.</a:t>
            </a:r>
          </a:p>
          <a:p>
            <a:r>
              <a:rPr lang="en-US"/>
              <a:t>The bond is formed through the transfer of electrons.</a:t>
            </a:r>
          </a:p>
          <a:p>
            <a:r>
              <a:rPr lang="en-US"/>
              <a:t>Electrons are transferred to achieve noble gas configuration.</a:t>
            </a:r>
          </a:p>
        </p:txBody>
      </p:sp>
      <p:pic>
        <p:nvPicPr>
          <p:cNvPr id="29700" name="Ionic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 l="3572" r="3572"/>
          <a:stretch>
            <a:fillRect/>
          </a:stretch>
        </p:blipFill>
        <p:spPr bwMode="auto">
          <a:xfrm>
            <a:off x="7305675" y="161925"/>
            <a:ext cx="1485900" cy="1200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9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297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0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9700"/>
                </p:tgtEl>
              </p:cMediaNode>
            </p:video>
          </p:childTnLst>
        </p:cTn>
      </p:par>
    </p:tnLst>
    <p:bldLst>
      <p:bldP spid="296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828925" y="2743200"/>
            <a:ext cx="14478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Na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886325" y="2743200"/>
            <a:ext cx="1143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Cl</a:t>
            </a:r>
          </a:p>
        </p:txBody>
      </p:sp>
      <p:grpSp>
        <p:nvGrpSpPr>
          <p:cNvPr id="31761" name="Group 17"/>
          <p:cNvGrpSpPr>
            <a:grpSpLocks/>
          </p:cNvGrpSpPr>
          <p:nvPr/>
        </p:nvGrpSpPr>
        <p:grpSpPr bwMode="auto">
          <a:xfrm>
            <a:off x="4733925" y="2638425"/>
            <a:ext cx="1371600" cy="1400175"/>
            <a:chOff x="2982" y="1662"/>
            <a:chExt cx="864" cy="882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3222" y="166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auto">
            <a:xfrm>
              <a:off x="3510" y="166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auto">
            <a:xfrm>
              <a:off x="3222" y="24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3510" y="24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55" name="Group 11"/>
            <p:cNvGrpSpPr>
              <a:grpSpLocks/>
            </p:cNvGrpSpPr>
            <p:nvPr/>
          </p:nvGrpSpPr>
          <p:grpSpPr bwMode="auto">
            <a:xfrm>
              <a:off x="3750" y="1920"/>
              <a:ext cx="96" cy="384"/>
              <a:chOff x="2880" y="1920"/>
              <a:chExt cx="96" cy="384"/>
            </a:xfrm>
          </p:grpSpPr>
          <p:sp>
            <p:nvSpPr>
              <p:cNvPr id="31753" name="Oval 9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54" name="Oval 10"/>
              <p:cNvSpPr>
                <a:spLocks noChangeArrowheads="1"/>
              </p:cNvSpPr>
              <p:nvPr/>
            </p:nvSpPr>
            <p:spPr bwMode="auto">
              <a:xfrm>
                <a:off x="2880" y="1920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2982" y="216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7" name="Arc 13"/>
          <p:cNvSpPr>
            <a:spLocks/>
          </p:cNvSpPr>
          <p:nvPr/>
        </p:nvSpPr>
        <p:spPr bwMode="auto">
          <a:xfrm>
            <a:off x="3222625" y="2135188"/>
            <a:ext cx="1530350" cy="900112"/>
          </a:xfrm>
          <a:custGeom>
            <a:avLst/>
            <a:gdLst>
              <a:gd name="G0" fmla="+- 17242 0 0"/>
              <a:gd name="G1" fmla="+- 21600 0 0"/>
              <a:gd name="G2" fmla="+- 21600 0 0"/>
              <a:gd name="T0" fmla="*/ 0 w 38720"/>
              <a:gd name="T1" fmla="*/ 8589 h 21600"/>
              <a:gd name="T2" fmla="*/ 38720 w 38720"/>
              <a:gd name="T3" fmla="*/ 19310 h 21600"/>
              <a:gd name="T4" fmla="*/ 17242 w 3872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20" h="21600" fill="none" extrusionOk="0">
                <a:moveTo>
                  <a:pt x="0" y="8589"/>
                </a:moveTo>
                <a:cubicBezTo>
                  <a:pt x="4082" y="3180"/>
                  <a:pt x="10465" y="-1"/>
                  <a:pt x="17242" y="0"/>
                </a:cubicBezTo>
                <a:cubicBezTo>
                  <a:pt x="28284" y="0"/>
                  <a:pt x="37549" y="8329"/>
                  <a:pt x="38720" y="19309"/>
                </a:cubicBezTo>
              </a:path>
              <a:path w="38720" h="21600" stroke="0" extrusionOk="0">
                <a:moveTo>
                  <a:pt x="0" y="8589"/>
                </a:moveTo>
                <a:cubicBezTo>
                  <a:pt x="4082" y="3180"/>
                  <a:pt x="10465" y="-1"/>
                  <a:pt x="17242" y="0"/>
                </a:cubicBezTo>
                <a:cubicBezTo>
                  <a:pt x="28284" y="0"/>
                  <a:pt x="37549" y="8329"/>
                  <a:pt x="38720" y="19309"/>
                </a:cubicBezTo>
                <a:lnTo>
                  <a:pt x="17242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3098800" y="26304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209925" y="1795463"/>
            <a:ext cx="16605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transfer of electron</a:t>
            </a:r>
          </a:p>
        </p:txBody>
      </p:sp>
      <p:grpSp>
        <p:nvGrpSpPr>
          <p:cNvPr id="31765" name="Group 21"/>
          <p:cNvGrpSpPr>
            <a:grpSpLocks/>
          </p:cNvGrpSpPr>
          <p:nvPr/>
        </p:nvGrpSpPr>
        <p:grpSpPr bwMode="auto">
          <a:xfrm>
            <a:off x="4017963" y="2439988"/>
            <a:ext cx="2386012" cy="617537"/>
            <a:chOff x="2531" y="1537"/>
            <a:chExt cx="1503" cy="389"/>
          </a:xfrm>
        </p:grpSpPr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531" y="1561"/>
              <a:ext cx="266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+</a:t>
              </a: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3833" y="1537"/>
              <a:ext cx="201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-</a:t>
              </a:r>
            </a:p>
          </p:txBody>
        </p:sp>
      </p:grp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3459163" y="4362450"/>
            <a:ext cx="2216150" cy="1189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200">
                <a:latin typeface="Arial" charset="0"/>
              </a:rPr>
              <a:t>NaCl</a:t>
            </a:r>
          </a:p>
        </p:txBody>
      </p:sp>
    </p:spTree>
  </p:cSld>
  <p:clrMapOvr>
    <a:masterClrMapping/>
  </p:clrMapOvr>
  <p:transition advTm="5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2.03562E-6 C 0.00018 -0.01249 0.00122 -0.02475 0.00625 -0.03516 C 0.01129 -0.04557 0.02188 -0.05482 0.02952 -0.06199 C 0.03716 -0.06916 0.04341 -0.07471 0.05174 -0.07818 C 0.06007 -0.08165 0.07049 -0.08397 0.08004 -0.0835 C 0.08959 -0.08304 0.09931 -0.0805 0.10938 -0.07541 C 0.11945 -0.07032 0.13177 -0.06292 0.14063 -0.05251 C 0.14948 -0.0421 0.15764 -0.02591 0.16285 -0.01341 C 0.16806 -0.00092 0.16945 0.01111 0.17205 0.0229 C 0.17466 0.0347 0.17622 0.04627 0.17795 0.05783 " pathEditMode="relative" ptsTypes="aaaaaaaaaA">
                                      <p:cBhvr>
                                        <p:cTn id="29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57" grpId="0" animBg="1"/>
      <p:bldP spid="31757" grpId="1" animBg="1"/>
      <p:bldP spid="31758" grpId="0" animBg="1"/>
      <p:bldP spid="31758" grpId="1" animBg="1"/>
      <p:bldP spid="317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60388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All the electrons must be accounted for!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2192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600200" y="2971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2192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1600200" y="2971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rc 12"/>
          <p:cNvSpPr>
            <a:spLocks/>
          </p:cNvSpPr>
          <p:nvPr/>
        </p:nvSpPr>
        <p:spPr bwMode="auto">
          <a:xfrm>
            <a:off x="2743200" y="2287588"/>
            <a:ext cx="2738438" cy="1219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9"/>
              <a:gd name="T1" fmla="*/ 21600 h 21600"/>
              <a:gd name="T2" fmla="*/ 43169 w 43169"/>
              <a:gd name="T3" fmla="*/ 20446 h 21600"/>
              <a:gd name="T4" fmla="*/ 21600 w 431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9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</a:path>
              <a:path w="43169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Arc 13"/>
          <p:cNvSpPr>
            <a:spLocks/>
          </p:cNvSpPr>
          <p:nvPr/>
        </p:nvSpPr>
        <p:spPr bwMode="auto">
          <a:xfrm>
            <a:off x="1677988" y="1668463"/>
            <a:ext cx="4206875" cy="13176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600 h 21971"/>
              <a:gd name="T2" fmla="*/ 43197 w 43200"/>
              <a:gd name="T3" fmla="*/ 21971 h 21971"/>
              <a:gd name="T4" fmla="*/ 21600 w 43200"/>
              <a:gd name="T5" fmla="*/ 21600 h 21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71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3"/>
                  <a:pt x="43198" y="21847"/>
                  <a:pt x="43196" y="21970"/>
                </a:cubicBezTo>
              </a:path>
              <a:path w="43200" h="21971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3"/>
                  <a:pt x="43198" y="21847"/>
                  <a:pt x="43196" y="2197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Arc 15"/>
          <p:cNvSpPr>
            <a:spLocks/>
          </p:cNvSpPr>
          <p:nvPr/>
        </p:nvSpPr>
        <p:spPr bwMode="auto">
          <a:xfrm>
            <a:off x="2971800" y="4400550"/>
            <a:ext cx="2819400" cy="782638"/>
          </a:xfrm>
          <a:custGeom>
            <a:avLst/>
            <a:gdLst>
              <a:gd name="G0" fmla="+- 0 0 0"/>
              <a:gd name="G1" fmla="+- 3050 0 0"/>
              <a:gd name="G2" fmla="+- 21600 0 0"/>
              <a:gd name="T0" fmla="*/ 21384 w 21600"/>
              <a:gd name="T1" fmla="*/ 0 h 24650"/>
              <a:gd name="T2" fmla="*/ 0 w 21600"/>
              <a:gd name="T3" fmla="*/ 24650 h 24650"/>
              <a:gd name="T4" fmla="*/ 0 w 21600"/>
              <a:gd name="T5" fmla="*/ 3050 h 2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650" fill="none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</a:path>
              <a:path w="21600" h="24650" stroke="0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  <a:lnTo>
                  <a:pt x="0" y="305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Guiding Questions?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598488" y="2203450"/>
            <a:ext cx="8293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What is that? </a:t>
            </a:r>
          </a:p>
          <a:p>
            <a:endParaRPr lang="en-US" sz="2400"/>
          </a:p>
          <a:p>
            <a:r>
              <a:rPr lang="en-US" sz="2400"/>
              <a:t>How do we figure out what the chemical formula is? </a:t>
            </a:r>
          </a:p>
          <a:p>
            <a:endParaRPr lang="en-US" sz="2400"/>
          </a:p>
          <a:p>
            <a:r>
              <a:rPr lang="en-US" sz="2400"/>
              <a:t>What does it mean to be "free of chemicals"? 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Arc 21"/>
          <p:cNvSpPr>
            <a:spLocks/>
          </p:cNvSpPr>
          <p:nvPr/>
        </p:nvSpPr>
        <p:spPr bwMode="auto">
          <a:xfrm>
            <a:off x="533400" y="4573588"/>
            <a:ext cx="5032375" cy="1598612"/>
          </a:xfrm>
          <a:custGeom>
            <a:avLst/>
            <a:gdLst>
              <a:gd name="G0" fmla="+- 21600 0 0"/>
              <a:gd name="G1" fmla="+- 17258 0 0"/>
              <a:gd name="G2" fmla="+- 21600 0 0"/>
              <a:gd name="T0" fmla="*/ 33992 w 33992"/>
              <a:gd name="T1" fmla="*/ 34950 h 38858"/>
              <a:gd name="T2" fmla="*/ 8611 w 33992"/>
              <a:gd name="T3" fmla="*/ 0 h 38858"/>
              <a:gd name="T4" fmla="*/ 21600 w 33992"/>
              <a:gd name="T5" fmla="*/ 17258 h 38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992" h="38858" fill="none" extrusionOk="0">
                <a:moveTo>
                  <a:pt x="33991" y="34949"/>
                </a:moveTo>
                <a:cubicBezTo>
                  <a:pt x="30360" y="37493"/>
                  <a:pt x="26033" y="38857"/>
                  <a:pt x="21600" y="38858"/>
                </a:cubicBezTo>
                <a:cubicBezTo>
                  <a:pt x="9670" y="38858"/>
                  <a:pt x="0" y="29187"/>
                  <a:pt x="0" y="17258"/>
                </a:cubicBezTo>
                <a:cubicBezTo>
                  <a:pt x="-1" y="10472"/>
                  <a:pt x="3189" y="4080"/>
                  <a:pt x="8610" y="-1"/>
                </a:cubicBezTo>
              </a:path>
              <a:path w="33992" h="38858" stroke="0" extrusionOk="0">
                <a:moveTo>
                  <a:pt x="33991" y="34949"/>
                </a:moveTo>
                <a:cubicBezTo>
                  <a:pt x="30360" y="37493"/>
                  <a:pt x="26033" y="38857"/>
                  <a:pt x="21600" y="38858"/>
                </a:cubicBezTo>
                <a:cubicBezTo>
                  <a:pt x="9670" y="38858"/>
                  <a:pt x="0" y="29187"/>
                  <a:pt x="0" y="17258"/>
                </a:cubicBezTo>
                <a:cubicBezTo>
                  <a:pt x="-1" y="10472"/>
                  <a:pt x="3189" y="4080"/>
                  <a:pt x="8610" y="-1"/>
                </a:cubicBezTo>
                <a:lnTo>
                  <a:pt x="21600" y="1725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8141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0189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50193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295400" y="19812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50198" name="Oval 22"/>
          <p:cNvSpPr>
            <a:spLocks noChangeArrowheads="1"/>
          </p:cNvSpPr>
          <p:nvPr/>
        </p:nvSpPr>
        <p:spPr bwMode="auto">
          <a:xfrm>
            <a:off x="16764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Oval 23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1295400" y="19812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52246" name="Oval 22"/>
          <p:cNvSpPr>
            <a:spLocks noChangeArrowheads="1"/>
          </p:cNvSpPr>
          <p:nvPr/>
        </p:nvSpPr>
        <p:spPr bwMode="auto">
          <a:xfrm>
            <a:off x="16764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Arc 24"/>
          <p:cNvSpPr>
            <a:spLocks/>
          </p:cNvSpPr>
          <p:nvPr/>
        </p:nvSpPr>
        <p:spPr bwMode="auto">
          <a:xfrm>
            <a:off x="1752600" y="1830388"/>
            <a:ext cx="4038600" cy="297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9" name="Arc 25"/>
          <p:cNvSpPr>
            <a:spLocks/>
          </p:cNvSpPr>
          <p:nvPr/>
        </p:nvSpPr>
        <p:spPr bwMode="auto">
          <a:xfrm>
            <a:off x="2895600" y="2363788"/>
            <a:ext cx="2438400" cy="3200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5562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52578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sp>
        <p:nvSpPr>
          <p:cNvPr id="85032" name="Rectangle 40"/>
          <p:cNvSpPr>
            <a:spLocks noChangeArrowheads="1"/>
          </p:cNvSpPr>
          <p:nvPr/>
        </p:nvSpPr>
        <p:spPr bwMode="auto">
          <a:xfrm>
            <a:off x="2505075" y="2293938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85038" name="Rectangle 46"/>
          <p:cNvSpPr>
            <a:spLocks noChangeArrowheads="1"/>
          </p:cNvSpPr>
          <p:nvPr/>
        </p:nvSpPr>
        <p:spPr bwMode="auto">
          <a:xfrm>
            <a:off x="6472238" y="4906963"/>
            <a:ext cx="747712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-3</a:t>
            </a: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2501900" y="5043488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781050" y="621506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400"/>
              <a:t>All the electrons must be accounted for!</a:t>
            </a:r>
          </a:p>
        </p:txBody>
      </p:sp>
      <p:sp>
        <p:nvSpPr>
          <p:cNvPr id="85034" name="Rectangle 42"/>
          <p:cNvSpPr>
            <a:spLocks noChangeArrowheads="1"/>
          </p:cNvSpPr>
          <p:nvPr/>
        </p:nvSpPr>
        <p:spPr bwMode="auto">
          <a:xfrm>
            <a:off x="2430463" y="3516313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grpSp>
        <p:nvGrpSpPr>
          <p:cNvPr id="85040" name="Group 48"/>
          <p:cNvGrpSpPr>
            <a:grpSpLocks/>
          </p:cNvGrpSpPr>
          <p:nvPr/>
        </p:nvGrpSpPr>
        <p:grpSpPr bwMode="auto">
          <a:xfrm>
            <a:off x="5410200" y="3048000"/>
            <a:ext cx="1219200" cy="1371600"/>
            <a:chOff x="3408" y="1920"/>
            <a:chExt cx="768" cy="864"/>
          </a:xfrm>
        </p:grpSpPr>
        <p:sp>
          <p:nvSpPr>
            <p:cNvPr id="84999" name="Oval 7"/>
            <p:cNvSpPr>
              <a:spLocks noChangeArrowheads="1"/>
            </p:cNvSpPr>
            <p:nvPr/>
          </p:nvSpPr>
          <p:spPr bwMode="auto">
            <a:xfrm>
              <a:off x="3840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4080" y="216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Oval 9"/>
            <p:cNvSpPr>
              <a:spLocks noChangeArrowheads="1"/>
            </p:cNvSpPr>
            <p:nvPr/>
          </p:nvSpPr>
          <p:spPr bwMode="auto">
            <a:xfrm>
              <a:off x="4080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Oval 10"/>
            <p:cNvSpPr>
              <a:spLocks noChangeArrowheads="1"/>
            </p:cNvSpPr>
            <p:nvPr/>
          </p:nvSpPr>
          <p:spPr bwMode="auto">
            <a:xfrm>
              <a:off x="3840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Oval 11"/>
            <p:cNvSpPr>
              <a:spLocks noChangeArrowheads="1"/>
            </p:cNvSpPr>
            <p:nvPr/>
          </p:nvSpPr>
          <p:spPr bwMode="auto">
            <a:xfrm>
              <a:off x="3408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42" name="Group 50"/>
          <p:cNvGrpSpPr>
            <a:grpSpLocks/>
          </p:cNvGrpSpPr>
          <p:nvPr/>
        </p:nvGrpSpPr>
        <p:grpSpPr bwMode="auto">
          <a:xfrm>
            <a:off x="5257800" y="4724400"/>
            <a:ext cx="1219200" cy="1371600"/>
            <a:chOff x="3312" y="2976"/>
            <a:chExt cx="768" cy="864"/>
          </a:xfrm>
        </p:grpSpPr>
        <p:sp>
          <p:nvSpPr>
            <p:cNvPr id="85009" name="Oval 17"/>
            <p:cNvSpPr>
              <a:spLocks noChangeArrowheads="1"/>
            </p:cNvSpPr>
            <p:nvPr/>
          </p:nvSpPr>
          <p:spPr bwMode="auto">
            <a:xfrm>
              <a:off x="3744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Oval 15"/>
            <p:cNvSpPr>
              <a:spLocks noChangeArrowheads="1"/>
            </p:cNvSpPr>
            <p:nvPr/>
          </p:nvSpPr>
          <p:spPr bwMode="auto">
            <a:xfrm>
              <a:off x="3312" y="32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0" name="Oval 18"/>
            <p:cNvSpPr>
              <a:spLocks noChangeArrowheads="1"/>
            </p:cNvSpPr>
            <p:nvPr/>
          </p:nvSpPr>
          <p:spPr bwMode="auto">
            <a:xfrm>
              <a:off x="3984" y="32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1" name="Oval 19"/>
            <p:cNvSpPr>
              <a:spLocks noChangeArrowheads="1"/>
            </p:cNvSpPr>
            <p:nvPr/>
          </p:nvSpPr>
          <p:spPr bwMode="auto">
            <a:xfrm>
              <a:off x="3984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3744" y="37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6" name="Oval 24"/>
          <p:cNvSpPr>
            <a:spLocks noChangeArrowheads="1"/>
          </p:cNvSpPr>
          <p:nvPr/>
        </p:nvSpPr>
        <p:spPr bwMode="auto">
          <a:xfrm>
            <a:off x="1676400" y="1905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7" name="Oval 25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8" name="Arc 26"/>
          <p:cNvSpPr>
            <a:spLocks/>
          </p:cNvSpPr>
          <p:nvPr/>
        </p:nvSpPr>
        <p:spPr bwMode="auto">
          <a:xfrm>
            <a:off x="1760538" y="1955800"/>
            <a:ext cx="3871912" cy="2767013"/>
          </a:xfrm>
          <a:custGeom>
            <a:avLst/>
            <a:gdLst>
              <a:gd name="G0" fmla="+- 0 0 0"/>
              <a:gd name="G1" fmla="+- 21588 0 0"/>
              <a:gd name="G2" fmla="+- 21600 0 0"/>
              <a:gd name="T0" fmla="*/ 709 w 21600"/>
              <a:gd name="T1" fmla="*/ 0 h 21588"/>
              <a:gd name="T2" fmla="*/ 21600 w 21600"/>
              <a:gd name="T3" fmla="*/ 21588 h 21588"/>
              <a:gd name="T4" fmla="*/ 0 w 21600"/>
              <a:gd name="T5" fmla="*/ 21588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88" fill="none" extrusionOk="0">
                <a:moveTo>
                  <a:pt x="709" y="-1"/>
                </a:moveTo>
                <a:cubicBezTo>
                  <a:pt x="12356" y="382"/>
                  <a:pt x="21600" y="9934"/>
                  <a:pt x="21600" y="21588"/>
                </a:cubicBezTo>
              </a:path>
              <a:path w="21600" h="21588" stroke="0" extrusionOk="0">
                <a:moveTo>
                  <a:pt x="709" y="-1"/>
                </a:moveTo>
                <a:cubicBezTo>
                  <a:pt x="12356" y="382"/>
                  <a:pt x="21600" y="9934"/>
                  <a:pt x="21600" y="21588"/>
                </a:cubicBezTo>
                <a:lnTo>
                  <a:pt x="0" y="2158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9" name="Arc 27"/>
          <p:cNvSpPr>
            <a:spLocks/>
          </p:cNvSpPr>
          <p:nvPr/>
        </p:nvSpPr>
        <p:spPr bwMode="auto">
          <a:xfrm>
            <a:off x="2895600" y="2365375"/>
            <a:ext cx="2436813" cy="3198813"/>
          </a:xfrm>
          <a:custGeom>
            <a:avLst/>
            <a:gdLst>
              <a:gd name="G0" fmla="+- 0 0 0"/>
              <a:gd name="G1" fmla="+- 21593 0 0"/>
              <a:gd name="G2" fmla="+- 21600 0 0"/>
              <a:gd name="T0" fmla="*/ 535 w 21588"/>
              <a:gd name="T1" fmla="*/ 0 h 21593"/>
              <a:gd name="T2" fmla="*/ 21588 w 21588"/>
              <a:gd name="T3" fmla="*/ 20873 h 21593"/>
              <a:gd name="T4" fmla="*/ 0 w 21588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8" h="21593" fill="none" extrusionOk="0">
                <a:moveTo>
                  <a:pt x="535" y="-1"/>
                </a:moveTo>
                <a:cubicBezTo>
                  <a:pt x="11973" y="283"/>
                  <a:pt x="21206" y="9437"/>
                  <a:pt x="21587" y="20873"/>
                </a:cubicBezTo>
              </a:path>
              <a:path w="21588" h="21593" stroke="0" extrusionOk="0">
                <a:moveTo>
                  <a:pt x="535" y="-1"/>
                </a:moveTo>
                <a:cubicBezTo>
                  <a:pt x="11973" y="283"/>
                  <a:pt x="21206" y="9437"/>
                  <a:pt x="21587" y="20873"/>
                </a:cubicBezTo>
                <a:lnTo>
                  <a:pt x="0" y="21593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1" name="Oval 29"/>
          <p:cNvSpPr>
            <a:spLocks noChangeArrowheads="1"/>
          </p:cNvSpPr>
          <p:nvPr/>
        </p:nvSpPr>
        <p:spPr bwMode="auto">
          <a:xfrm>
            <a:off x="1676400" y="463867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Oval 30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3" name="Arc 31"/>
          <p:cNvSpPr>
            <a:spLocks/>
          </p:cNvSpPr>
          <p:nvPr/>
        </p:nvSpPr>
        <p:spPr bwMode="auto">
          <a:xfrm>
            <a:off x="2971800" y="4432300"/>
            <a:ext cx="2819400" cy="692150"/>
          </a:xfrm>
          <a:custGeom>
            <a:avLst/>
            <a:gdLst>
              <a:gd name="G0" fmla="+- 0 0 0"/>
              <a:gd name="G1" fmla="+- 3050 0 0"/>
              <a:gd name="G2" fmla="+- 21600 0 0"/>
              <a:gd name="T0" fmla="*/ 21384 w 21600"/>
              <a:gd name="T1" fmla="*/ 0 h 24650"/>
              <a:gd name="T2" fmla="*/ 0 w 21600"/>
              <a:gd name="T3" fmla="*/ 24650 h 24650"/>
              <a:gd name="T4" fmla="*/ 0 w 21600"/>
              <a:gd name="T5" fmla="*/ 3050 h 2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650" fill="none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</a:path>
              <a:path w="21600" h="24650" stroke="0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  <a:lnTo>
                  <a:pt x="0" y="305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Oval 32"/>
          <p:cNvSpPr>
            <a:spLocks noChangeArrowheads="1"/>
          </p:cNvSpPr>
          <p:nvPr/>
        </p:nvSpPr>
        <p:spPr bwMode="auto">
          <a:xfrm>
            <a:off x="1600200" y="314325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5" name="Oval 33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6" name="Arc 34"/>
          <p:cNvSpPr>
            <a:spLocks/>
          </p:cNvSpPr>
          <p:nvPr/>
        </p:nvSpPr>
        <p:spPr bwMode="auto">
          <a:xfrm>
            <a:off x="2743200" y="2230438"/>
            <a:ext cx="2738438" cy="1219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9"/>
              <a:gd name="T1" fmla="*/ 21600 h 21600"/>
              <a:gd name="T2" fmla="*/ 43169 w 43169"/>
              <a:gd name="T3" fmla="*/ 20446 h 21600"/>
              <a:gd name="T4" fmla="*/ 21600 w 431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9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</a:path>
              <a:path w="43169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7" name="Arc 35"/>
          <p:cNvSpPr>
            <a:spLocks/>
          </p:cNvSpPr>
          <p:nvPr/>
        </p:nvSpPr>
        <p:spPr bwMode="auto">
          <a:xfrm>
            <a:off x="1681163" y="1754188"/>
            <a:ext cx="4094162" cy="1295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8"/>
              <a:gd name="T1" fmla="*/ 21600 h 21600"/>
              <a:gd name="T2" fmla="*/ 43168 w 43168"/>
              <a:gd name="T3" fmla="*/ 20433 h 21600"/>
              <a:gd name="T4" fmla="*/ 21600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75" y="0"/>
                  <a:pt x="42548" y="8973"/>
                  <a:pt x="43168" y="20432"/>
                </a:cubicBezTo>
              </a:path>
              <a:path w="43168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75" y="0"/>
                  <a:pt x="42548" y="8973"/>
                  <a:pt x="43168" y="20432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0" name="Arc 28"/>
          <p:cNvSpPr>
            <a:spLocks/>
          </p:cNvSpPr>
          <p:nvPr/>
        </p:nvSpPr>
        <p:spPr bwMode="auto">
          <a:xfrm>
            <a:off x="744538" y="4719638"/>
            <a:ext cx="4803775" cy="1444625"/>
          </a:xfrm>
          <a:custGeom>
            <a:avLst/>
            <a:gdLst>
              <a:gd name="G0" fmla="+- 21600 0 0"/>
              <a:gd name="G1" fmla="+- 15008 0 0"/>
              <a:gd name="G2" fmla="+- 21600 0 0"/>
              <a:gd name="T0" fmla="*/ 33128 w 33128"/>
              <a:gd name="T1" fmla="*/ 33274 h 36608"/>
              <a:gd name="T2" fmla="*/ 6066 w 33128"/>
              <a:gd name="T3" fmla="*/ 0 h 36608"/>
              <a:gd name="T4" fmla="*/ 21600 w 33128"/>
              <a:gd name="T5" fmla="*/ 15008 h 36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128" h="36608" fill="none" extrusionOk="0">
                <a:moveTo>
                  <a:pt x="33128" y="33274"/>
                </a:moveTo>
                <a:cubicBezTo>
                  <a:pt x="29677" y="35452"/>
                  <a:pt x="25680" y="36607"/>
                  <a:pt x="21600" y="36608"/>
                </a:cubicBezTo>
                <a:cubicBezTo>
                  <a:pt x="9670" y="36608"/>
                  <a:pt x="0" y="26937"/>
                  <a:pt x="0" y="15008"/>
                </a:cubicBezTo>
                <a:cubicBezTo>
                  <a:pt x="-1" y="9408"/>
                  <a:pt x="2174" y="4027"/>
                  <a:pt x="6065" y="-1"/>
                </a:cubicBezTo>
              </a:path>
              <a:path w="33128" h="36608" stroke="0" extrusionOk="0">
                <a:moveTo>
                  <a:pt x="33128" y="33274"/>
                </a:moveTo>
                <a:cubicBezTo>
                  <a:pt x="29677" y="35452"/>
                  <a:pt x="25680" y="36607"/>
                  <a:pt x="21600" y="36608"/>
                </a:cubicBezTo>
                <a:cubicBezTo>
                  <a:pt x="9670" y="36608"/>
                  <a:pt x="0" y="26937"/>
                  <a:pt x="0" y="15008"/>
                </a:cubicBezTo>
                <a:cubicBezTo>
                  <a:pt x="-1" y="9408"/>
                  <a:pt x="2174" y="4027"/>
                  <a:pt x="6065" y="-1"/>
                </a:cubicBezTo>
                <a:lnTo>
                  <a:pt x="21600" y="1500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43" name="Rectangle 51"/>
          <p:cNvSpPr>
            <a:spLocks noChangeArrowheads="1"/>
          </p:cNvSpPr>
          <p:nvPr/>
        </p:nvSpPr>
        <p:spPr bwMode="auto">
          <a:xfrm>
            <a:off x="6577013" y="3201988"/>
            <a:ext cx="747712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-3</a:t>
            </a: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5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32084E-6 C -0.00035 -0.01874 -0.00052 -0.03747 0.00312 -0.05644 C 0.00677 -0.07541 0.01458 -0.09831 0.02222 -0.11427 C 0.02986 -0.13023 0.03871 -0.1418 0.04844 -0.15198 C 0.05816 -0.16215 0.06979 -0.16817 0.0809 -0.17488 C 0.09201 -0.18159 0.10208 -0.18876 0.1151 -0.19246 C 0.12812 -0.19616 0.14531 -0.1987 0.15955 -0.19778 C 0.17378 -0.19685 0.18785 -0.19223 0.20104 -0.18691 C 0.21423 -0.18159 0.22673 -0.17557 0.23837 -0.16539 C 0.25 -0.15522 0.26163 -0.1411 0.27066 -0.1263 C 0.27969 -0.1115 0.28785 -0.09068 0.29288 -0.07657 C 0.29792 -0.06246 0.29965 -0.05228 0.30104 -0.04164 C 0.30243 -0.031 0.30173 -0.02151 0.30104 -0.01203 " pathEditMode="relative" ptsTypes="aaaaaaaaaaaaA">
                                      <p:cBhvr>
                                        <p:cTn id="44" dur="2000" fill="hold"/>
                                        <p:tgtEl>
                                          <p:spTgt spid="85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C -0.00017 -0.01388 -0.00034 -0.02777 0.00157 -0.04236 C 0.00348 -0.05694 0.00608 -0.07314 0.01198 -0.0875 C 0.01789 -0.10185 0.02709 -0.1162 0.0375 -0.12916 C 0.04792 -0.14213 0.06216 -0.15555 0.075 -0.16527 C 0.08785 -0.175 0.10122 -0.18171 0.11459 -0.18819 C 0.12795 -0.19467 0.14011 -0.20069 0.15573 -0.20486 C 0.17136 -0.20902 0.19132 -0.21273 0.20834 -0.21388 C 0.22535 -0.21504 0.24202 -0.21365 0.2573 -0.2118 C 0.27257 -0.20995 0.28785 -0.20648 0.30052 -0.20277 C 0.3132 -0.19907 0.32188 -0.19629 0.33386 -0.19027 C 0.34584 -0.18425 0.36129 -0.175 0.37188 -0.16736 C 0.38247 -0.15972 0.38924 -0.153 0.3967 -0.14513 C 0.40452 -0.13726 0.41129 -0.12963 0.41771 -0.12013 C 0.42414 -0.11064 0.43073 -0.09861 0.43542 -0.08819 C 0.44011 -0.07777 0.44393 -0.06527 0.44584 -0.05694 C 0.44775 -0.04861 0.4467 -0.04537 0.4474 -0.03819 C 0.44809 -0.03101 0.44896 -0.02245 0.45 -0.01388 " pathEditMode="relative" ptsTypes="aaaaaaaaaaaaaaaaaA">
                                      <p:cBhvr>
                                        <p:cTn id="55" dur="2000" fill="hold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4.44444E-6 C 0.0125 0.0007 0.02605 0.00162 0.04757 0.00116 C 0.0691 0.0007 0.10261 -0.00069 0.1283 -0.00324 C 0.154 -0.00578 0.17813 -0.00925 0.20174 -0.01435 C 0.22535 -0.01944 0.25191 -0.02731 0.26997 -0.03449 C 0.28802 -0.04166 0.30087 -0.05046 0.31007 -0.05787 C 0.31927 -0.06527 0.32257 -0.07314 0.325 -0.07893 C 0.32743 -0.08472 0.325 -0.08657 0.325 -0.09213 C 0.325 -0.09768 0.325 -0.10509 0.325 -0.11226 " pathEditMode="relative" ptsTypes="aaaaaaaaA">
                                      <p:cBhvr>
                                        <p:cTn id="87" dur="20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8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23 C -0.00816 0.00023 -0.01615 0.00023 -0.02743 0.00463 C -0.03872 0.00903 -0.05486 0.01806 -0.06754 0.02685 C -0.08021 0.03565 -0.09618 0.04745 -0.1033 0.0581 C -0.11042 0.06875 -0.11164 0.07986 -0.11077 0.09028 C -0.1099 0.10069 -0.10521 0.11157 -0.09757 0.1213 C -0.08993 0.13102 -0.07882 0.14051 -0.06493 0.14907 C -0.05104 0.15764 -0.03316 0.16528 -0.01424 0.17245 C 0.00468 0.17963 0.02604 0.18727 0.04826 0.19259 C 0.07048 0.19792 0.09149 0.20139 0.11909 0.20463 C 0.1467 0.20787 0.18593 0.21181 0.21423 0.2125 C 0.24253 0.21319 0.2651 0.21088 0.28923 0.20926 C 0.31336 0.20764 0.3401 0.20486 0.3592 0.20255 C 0.3783 0.20023 0.39323 0.19676 0.40416 0.19468 C 0.4151 0.19259 0.41996 0.19144 0.425 0.19028 " pathEditMode="relative" ptsTypes="aaaaaaaaaaaaaaA">
                                      <p:cBhvr>
                                        <p:cTn id="114" dur="2000" fill="hold"/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5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C 0.01493 0.00116 0.03004 0.00255 0.04497 0.00671 C 0.0599 0.01088 0.0757 0.01667 0.08993 0.02454 C 0.10417 0.03241 0.11736 0.04213 0.13091 0.05463 C 0.14445 0.06713 0.15834 0.08241 0.17084 0.09907 C 0.18334 0.11574 0.19566 0.13518 0.20591 0.15463 C 0.21615 0.17407 0.22396 0.19167 0.23247 0.21574 C 0.24098 0.23981 0.25122 0.27268 0.25747 0.29907 C 0.26372 0.32546 0.26719 0.35023 0.26997 0.37454 C 0.27275 0.39884 0.27344 0.42778 0.27414 0.44444 C 0.27483 0.46111 0.27448 0.46782 0.27414 0.47454 " pathEditMode="relative" ptsTypes="aaaaaaaaaaA">
                                      <p:cBhvr>
                                        <p:cTn id="151" dur="2000" fill="hold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C 0.01215 -0.00162 0.0243 -0.00301 0.03993 -0.00208 C 0.05555 -0.00116 0.07274 0.0007 0.0934 0.00556 C 0.11406 0.01042 0.14045 0.01783 0.16423 0.02778 C 0.18802 0.03773 0.2125 0.04954 0.23576 0.06458 C 0.25902 0.07963 0.28368 0.09792 0.30416 0.11783 C 0.32465 0.13773 0.34375 0.16158 0.3592 0.18449 C 0.37465 0.20741 0.38698 0.23148 0.3967 0.25556 C 0.40642 0.27963 0.41284 0.30278 0.41753 0.32894 C 0.42222 0.35509 0.42361 0.38357 0.425 0.41227 " pathEditMode="relative" ptsTypes="aaaaaaaaaA">
                                      <p:cBhvr>
                                        <p:cTn id="162" dur="2000" fill="hold"/>
                                        <p:tgtEl>
                                          <p:spTgt spid="850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0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500"/>
                            </p:stCondLst>
                            <p:childTnLst>
                              <p:par>
                                <p:cTn id="1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8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3" grpId="0"/>
      <p:bldP spid="85032" grpId="0"/>
      <p:bldP spid="85008" grpId="0"/>
      <p:bldP spid="85038" grpId="0"/>
      <p:bldP spid="85004" grpId="0"/>
      <p:bldP spid="85036" grpId="0"/>
      <p:bldP spid="84998" grpId="0"/>
      <p:bldP spid="85028" grpId="0" build="p" autoUpdateAnimBg="0"/>
      <p:bldP spid="85028" grpId="1" build="allAtOnce"/>
      <p:bldP spid="85034" grpId="0"/>
      <p:bldP spid="84995" grpId="0"/>
      <p:bldP spid="85016" grpId="0" animBg="1"/>
      <p:bldP spid="85016" grpId="1" animBg="1"/>
      <p:bldP spid="85017" grpId="0" animBg="1"/>
      <p:bldP spid="85017" grpId="1" animBg="1"/>
      <p:bldP spid="85018" grpId="0" animBg="1"/>
      <p:bldP spid="85018" grpId="1" animBg="1"/>
      <p:bldP spid="85019" grpId="0" animBg="1"/>
      <p:bldP spid="85019" grpId="1" animBg="1"/>
      <p:bldP spid="85021" grpId="0" animBg="1"/>
      <p:bldP spid="85021" grpId="1" animBg="1"/>
      <p:bldP spid="85022" grpId="0" animBg="1"/>
      <p:bldP spid="85022" grpId="1" animBg="1"/>
      <p:bldP spid="85023" grpId="0" animBg="1"/>
      <p:bldP spid="85023" grpId="1" animBg="1"/>
      <p:bldP spid="85024" grpId="0" animBg="1"/>
      <p:bldP spid="85024" grpId="1" animBg="1"/>
      <p:bldP spid="85025" grpId="0" animBg="1"/>
      <p:bldP spid="85025" grpId="1" animBg="1"/>
      <p:bldP spid="85026" grpId="0" animBg="1"/>
      <p:bldP spid="85026" grpId="1" animBg="1"/>
      <p:bldP spid="85027" grpId="0" animBg="1"/>
      <p:bldP spid="85027" grpId="1" animBg="1"/>
      <p:bldP spid="85020" grpId="0" animBg="1"/>
      <p:bldP spid="85020" grpId="1" animBg="1"/>
      <p:bldP spid="850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276600" y="29718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-25000">
                <a:latin typeface="Arial" charset="0"/>
              </a:rPr>
              <a:t>3</a:t>
            </a:r>
            <a:r>
              <a:rPr lang="en-US" sz="7500">
                <a:latin typeface="Arial" charset="0"/>
              </a:rPr>
              <a:t>P</a:t>
            </a:r>
            <a:r>
              <a:rPr lang="en-US" sz="7500" baseline="-25000">
                <a:latin typeface="Arial" charset="0"/>
              </a:rPr>
              <a:t>2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000250" y="47244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latin typeface="Arial" charset="0"/>
              </a:rPr>
              <a:t>Formula Unit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7518400" y="2566988"/>
            <a:ext cx="796925" cy="974725"/>
            <a:chOff x="4558" y="1461"/>
            <a:chExt cx="502" cy="614"/>
          </a:xfrm>
        </p:grpSpPr>
        <p:sp>
          <p:nvSpPr>
            <p:cNvPr id="56326" name="Freeform 6"/>
            <p:cNvSpPr>
              <a:spLocks/>
            </p:cNvSpPr>
            <p:nvPr/>
          </p:nvSpPr>
          <p:spPr bwMode="auto">
            <a:xfrm>
              <a:off x="4560" y="1461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4558" y="167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7519988" y="3533775"/>
            <a:ext cx="796925" cy="974725"/>
            <a:chOff x="4557" y="2070"/>
            <a:chExt cx="502" cy="614"/>
          </a:xfrm>
        </p:grpSpPr>
        <p:sp>
          <p:nvSpPr>
            <p:cNvPr id="56329" name="Freeform 9"/>
            <p:cNvSpPr>
              <a:spLocks/>
            </p:cNvSpPr>
            <p:nvPr/>
          </p:nvSpPr>
          <p:spPr bwMode="auto">
            <a:xfrm>
              <a:off x="4559" y="2070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4557" y="2285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7518400" y="4510088"/>
            <a:ext cx="796925" cy="974725"/>
            <a:chOff x="4558" y="3381"/>
            <a:chExt cx="502" cy="614"/>
          </a:xfrm>
        </p:grpSpPr>
        <p:sp>
          <p:nvSpPr>
            <p:cNvPr id="56332" name="Freeform 12"/>
            <p:cNvSpPr>
              <a:spLocks/>
            </p:cNvSpPr>
            <p:nvPr/>
          </p:nvSpPr>
          <p:spPr bwMode="auto">
            <a:xfrm>
              <a:off x="4560" y="3381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4558" y="359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4" name="Group 14"/>
          <p:cNvGrpSpPr>
            <a:grpSpLocks/>
          </p:cNvGrpSpPr>
          <p:nvPr/>
        </p:nvGrpSpPr>
        <p:grpSpPr bwMode="auto">
          <a:xfrm>
            <a:off x="7886700" y="2563813"/>
            <a:ext cx="792163" cy="1463675"/>
            <a:chOff x="960" y="720"/>
            <a:chExt cx="816" cy="1440"/>
          </a:xfrm>
        </p:grpSpPr>
        <p:sp>
          <p:nvSpPr>
            <p:cNvPr id="56335" name="Freeform 15"/>
            <p:cNvSpPr>
              <a:spLocks/>
            </p:cNvSpPr>
            <p:nvPr/>
          </p:nvSpPr>
          <p:spPr bwMode="auto">
            <a:xfrm>
              <a:off x="960" y="720"/>
              <a:ext cx="816" cy="1440"/>
            </a:xfrm>
            <a:custGeom>
              <a:avLst/>
              <a:gdLst/>
              <a:ahLst/>
              <a:cxnLst>
                <a:cxn ang="0">
                  <a:pos x="816" y="1440"/>
                </a:cxn>
                <a:cxn ang="0">
                  <a:pos x="432" y="1440"/>
                </a:cxn>
                <a:cxn ang="0">
                  <a:pos x="0" y="1200"/>
                </a:cxn>
                <a:cxn ang="0">
                  <a:pos x="432" y="960"/>
                </a:cxn>
                <a:cxn ang="0">
                  <a:pos x="0" y="720"/>
                </a:cxn>
                <a:cxn ang="0">
                  <a:pos x="432" y="480"/>
                </a:cxn>
                <a:cxn ang="0">
                  <a:pos x="0" y="240"/>
                </a:cxn>
                <a:cxn ang="0">
                  <a:pos x="432" y="0"/>
                </a:cxn>
                <a:cxn ang="0">
                  <a:pos x="816" y="0"/>
                </a:cxn>
                <a:cxn ang="0">
                  <a:pos x="816" y="1440"/>
                </a:cxn>
              </a:cxnLst>
              <a:rect l="0" t="0" r="r" b="b"/>
              <a:pathLst>
                <a:path w="816" h="1440">
                  <a:moveTo>
                    <a:pt x="816" y="1440"/>
                  </a:moveTo>
                  <a:lnTo>
                    <a:pt x="432" y="1440"/>
                  </a:lnTo>
                  <a:lnTo>
                    <a:pt x="0" y="1200"/>
                  </a:lnTo>
                  <a:lnTo>
                    <a:pt x="432" y="960"/>
                  </a:lnTo>
                  <a:lnTo>
                    <a:pt x="0" y="720"/>
                  </a:lnTo>
                  <a:lnTo>
                    <a:pt x="432" y="480"/>
                  </a:lnTo>
                  <a:lnTo>
                    <a:pt x="0" y="240"/>
                  </a:lnTo>
                  <a:lnTo>
                    <a:pt x="432" y="0"/>
                  </a:lnTo>
                  <a:lnTo>
                    <a:pt x="816" y="0"/>
                  </a:lnTo>
                  <a:lnTo>
                    <a:pt x="816" y="1440"/>
                  </a:lnTo>
                  <a:close/>
                </a:path>
              </a:pathLst>
            </a:custGeom>
            <a:solidFill>
              <a:srgbClr val="9BCD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Text Box 16"/>
            <p:cNvSpPr txBox="1">
              <a:spLocks noChangeArrowheads="1"/>
            </p:cNvSpPr>
            <p:nvPr/>
          </p:nvSpPr>
          <p:spPr bwMode="auto">
            <a:xfrm>
              <a:off x="1267" y="1306"/>
              <a:ext cx="48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3-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7" name="Group 17"/>
          <p:cNvGrpSpPr>
            <a:grpSpLocks/>
          </p:cNvGrpSpPr>
          <p:nvPr/>
        </p:nvGrpSpPr>
        <p:grpSpPr bwMode="auto">
          <a:xfrm>
            <a:off x="7885113" y="4016375"/>
            <a:ext cx="833437" cy="1463675"/>
            <a:chOff x="960" y="720"/>
            <a:chExt cx="858" cy="1440"/>
          </a:xfrm>
        </p:grpSpPr>
        <p:sp>
          <p:nvSpPr>
            <p:cNvPr id="56338" name="Freeform 18"/>
            <p:cNvSpPr>
              <a:spLocks/>
            </p:cNvSpPr>
            <p:nvPr/>
          </p:nvSpPr>
          <p:spPr bwMode="auto">
            <a:xfrm>
              <a:off x="960" y="720"/>
              <a:ext cx="816" cy="1440"/>
            </a:xfrm>
            <a:custGeom>
              <a:avLst/>
              <a:gdLst/>
              <a:ahLst/>
              <a:cxnLst>
                <a:cxn ang="0">
                  <a:pos x="816" y="1440"/>
                </a:cxn>
                <a:cxn ang="0">
                  <a:pos x="432" y="1440"/>
                </a:cxn>
                <a:cxn ang="0">
                  <a:pos x="0" y="1200"/>
                </a:cxn>
                <a:cxn ang="0">
                  <a:pos x="432" y="960"/>
                </a:cxn>
                <a:cxn ang="0">
                  <a:pos x="0" y="720"/>
                </a:cxn>
                <a:cxn ang="0">
                  <a:pos x="432" y="480"/>
                </a:cxn>
                <a:cxn ang="0">
                  <a:pos x="0" y="240"/>
                </a:cxn>
                <a:cxn ang="0">
                  <a:pos x="432" y="0"/>
                </a:cxn>
                <a:cxn ang="0">
                  <a:pos x="816" y="0"/>
                </a:cxn>
                <a:cxn ang="0">
                  <a:pos x="816" y="1440"/>
                </a:cxn>
              </a:cxnLst>
              <a:rect l="0" t="0" r="r" b="b"/>
              <a:pathLst>
                <a:path w="816" h="1440">
                  <a:moveTo>
                    <a:pt x="816" y="1440"/>
                  </a:moveTo>
                  <a:lnTo>
                    <a:pt x="432" y="1440"/>
                  </a:lnTo>
                  <a:lnTo>
                    <a:pt x="0" y="1200"/>
                  </a:lnTo>
                  <a:lnTo>
                    <a:pt x="432" y="960"/>
                  </a:lnTo>
                  <a:lnTo>
                    <a:pt x="0" y="720"/>
                  </a:lnTo>
                  <a:lnTo>
                    <a:pt x="432" y="480"/>
                  </a:lnTo>
                  <a:lnTo>
                    <a:pt x="0" y="240"/>
                  </a:lnTo>
                  <a:lnTo>
                    <a:pt x="432" y="0"/>
                  </a:lnTo>
                  <a:lnTo>
                    <a:pt x="816" y="0"/>
                  </a:lnTo>
                  <a:lnTo>
                    <a:pt x="816" y="1440"/>
                  </a:lnTo>
                  <a:close/>
                </a:path>
              </a:pathLst>
            </a:custGeom>
            <a:solidFill>
              <a:srgbClr val="9BCD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Text Box 19"/>
            <p:cNvSpPr txBox="1">
              <a:spLocks noChangeArrowheads="1"/>
            </p:cNvSpPr>
            <p:nvPr/>
          </p:nvSpPr>
          <p:spPr bwMode="auto">
            <a:xfrm>
              <a:off x="1267" y="1306"/>
              <a:ext cx="55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 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3-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30000">
                <a:latin typeface="Arial" charset="0"/>
              </a:rPr>
              <a:t>3-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30000">
                <a:latin typeface="Arial" charset="0"/>
              </a:rPr>
              <a:t>3-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0002E-6 L -0.68594 -0.0687 " pathEditMode="relative" rAng="0" ptsTypes="AA">
                                      <p:cBhvr>
                                        <p:cTn id="48" dur="2000" spd="-100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82905E-6 L -0.24444 0.07402 " pathEditMode="relative" ptsTypes="AA">
                                      <p:cBhvr>
                                        <p:cTn id="61" dur="2000" spd="-100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30719E-6 L -0.68715 -0.03493 " pathEditMode="relative" rAng="0" ptsTypes="AA">
                                      <p:cBhvr>
                                        <p:cTn id="74" dur="2000" spd="-100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9579E-6 L -0.26267 0.10918 " pathEditMode="relative" ptsTypes="AA">
                                      <p:cBhvr>
                                        <p:cTn id="87" dur="2000" spd="-100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1.98936E-6 L -0.68542 0.05783 " pathEditMode="relative" ptsTypes="AA">
                                      <p:cBhvr>
                                        <p:cTn id="100" dur="2000" spd="-100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900" decel="100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0" dur="2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2" dur="2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4" dur="2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6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8" dur="2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40" dur="2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3" grpId="1"/>
      <p:bldP spid="56323" grpId="2"/>
      <p:bldP spid="56323" grpId="3"/>
      <p:bldP spid="56324" grpId="0"/>
      <p:bldP spid="56341" grpId="1"/>
      <p:bldP spid="56341" grpId="2"/>
      <p:bldP spid="56341" grpId="3"/>
      <p:bldP spid="56342" grpId="1"/>
      <p:bldP spid="56342" grpId="2"/>
      <p:bldP spid="56342" grpId="3"/>
      <p:bldP spid="56343" grpId="1"/>
      <p:bldP spid="56343" grpId="2"/>
      <p:bldP spid="56343" grpId="3"/>
      <p:bldP spid="56344" grpId="1"/>
      <p:bldP spid="56344" grpId="2"/>
      <p:bldP spid="56344" grpId="3"/>
      <p:bldP spid="56345" grpId="1"/>
      <p:bldP spid="56345" grpId="2"/>
      <p:bldP spid="56345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25475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500"/>
              <a:t>Properties of Ionic Compounds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Crystalline structure.</a:t>
            </a:r>
          </a:p>
          <a:p>
            <a:r>
              <a:rPr lang="en-US"/>
              <a:t>A regular repeating arrangement of ions in the solid.</a:t>
            </a:r>
          </a:p>
          <a:p>
            <a:r>
              <a:rPr lang="en-US"/>
              <a:t>Ions are strongly bonded.</a:t>
            </a:r>
          </a:p>
          <a:p>
            <a:r>
              <a:rPr lang="en-US"/>
              <a:t>Structure is rigid.</a:t>
            </a:r>
          </a:p>
          <a:p>
            <a:r>
              <a:rPr lang="en-US"/>
              <a:t>High melting points- because of strong forces between 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Crystalline structure</a:t>
            </a:r>
          </a:p>
        </p:txBody>
      </p:sp>
      <p:graphicFrame>
        <p:nvGraphicFramePr>
          <p:cNvPr id="60419" name="Object 3"/>
          <p:cNvGraphicFramePr>
            <a:graphicFrameLocks/>
          </p:cNvGraphicFramePr>
          <p:nvPr/>
        </p:nvGraphicFramePr>
        <p:xfrm>
          <a:off x="3081338" y="2873375"/>
          <a:ext cx="2971800" cy="2474913"/>
        </p:xfrm>
        <a:graphic>
          <a:graphicData uri="http://schemas.openxmlformats.org/presentationml/2006/ole">
            <p:oleObj spid="_x0000_s60419" name="CorelDRAW!" r:id="rId4" imgW="269729" imgH="224816" progId="CDraw4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Do they Conduct?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674813"/>
            <a:ext cx="8037512" cy="4754562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Conducting electricity is allowing charges to move.</a:t>
            </a:r>
          </a:p>
          <a:p>
            <a:r>
              <a:rPr lang="en-US" sz="2800"/>
              <a:t>In a solid, the ions are locked in place.</a:t>
            </a:r>
          </a:p>
          <a:p>
            <a:r>
              <a:rPr lang="en-US" sz="2800"/>
              <a:t>Ionic solids are insulators.</a:t>
            </a:r>
          </a:p>
          <a:p>
            <a:r>
              <a:rPr lang="en-US" sz="2800"/>
              <a:t>When melted, the ions can move around.</a:t>
            </a:r>
          </a:p>
          <a:p>
            <a:r>
              <a:rPr lang="en-US" sz="2800"/>
              <a:t>Melted ionic compounds conduct.</a:t>
            </a:r>
          </a:p>
          <a:p>
            <a:r>
              <a:rPr lang="en-US" sz="2800"/>
              <a:t>First get them to 800ºC.</a:t>
            </a:r>
          </a:p>
          <a:p>
            <a:r>
              <a:rPr lang="en-US" sz="2800"/>
              <a:t>Dissolved in water they conduct.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Keeping Track of Electrons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electrons responsible for the chemical properties of atoms are those in the outer energy level.</a:t>
            </a:r>
          </a:p>
          <a:p>
            <a:r>
              <a:rPr lang="en-US"/>
              <a:t>Valence electrons - The </a:t>
            </a:r>
            <a:r>
              <a:rPr lang="en-US" i="1"/>
              <a:t>s</a:t>
            </a:r>
            <a:r>
              <a:rPr lang="en-US"/>
              <a:t> and </a:t>
            </a:r>
            <a:r>
              <a:rPr lang="en-US" i="1"/>
              <a:t>p</a:t>
            </a:r>
            <a:r>
              <a:rPr lang="en-US"/>
              <a:t> electrons in the outer energy level.</a:t>
            </a:r>
          </a:p>
          <a:p>
            <a:r>
              <a:rPr lang="en-US"/>
              <a:t>Core electrons -those in the energy levels below.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Metallic Bonds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atoms are held together in the solid.</a:t>
            </a:r>
          </a:p>
          <a:p>
            <a:r>
              <a:rPr lang="en-US"/>
              <a:t>Metals hold onto there valence electrons very weakly.</a:t>
            </a:r>
          </a:p>
          <a:p>
            <a:r>
              <a:rPr lang="en-US"/>
              <a:t>Think of them as positive ions floating in a “sea of electrons”.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Sea of Electrons</a:t>
            </a:r>
          </a:p>
        </p:txBody>
      </p:sp>
      <p:grpSp>
        <p:nvGrpSpPr>
          <p:cNvPr id="66615" name="Group 55"/>
          <p:cNvGrpSpPr>
            <a:grpSpLocks/>
          </p:cNvGrpSpPr>
          <p:nvPr/>
        </p:nvGrpSpPr>
        <p:grpSpPr bwMode="auto">
          <a:xfrm>
            <a:off x="2390775" y="3494088"/>
            <a:ext cx="3617913" cy="1989137"/>
            <a:chOff x="1506" y="2201"/>
            <a:chExt cx="2279" cy="1253"/>
          </a:xfrm>
        </p:grpSpPr>
        <p:sp>
          <p:nvSpPr>
            <p:cNvPr id="66563" name="Oval 3"/>
            <p:cNvSpPr>
              <a:spLocks noChangeArrowheads="1"/>
            </p:cNvSpPr>
            <p:nvPr/>
          </p:nvSpPr>
          <p:spPr bwMode="auto">
            <a:xfrm>
              <a:off x="1506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4" name="Rectangle 4"/>
            <p:cNvSpPr>
              <a:spLocks noChangeArrowheads="1"/>
            </p:cNvSpPr>
            <p:nvPr/>
          </p:nvSpPr>
          <p:spPr bwMode="auto">
            <a:xfrm>
              <a:off x="1507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66" name="Oval 6"/>
            <p:cNvSpPr>
              <a:spLocks noChangeArrowheads="1"/>
            </p:cNvSpPr>
            <p:nvPr/>
          </p:nvSpPr>
          <p:spPr bwMode="auto">
            <a:xfrm>
              <a:off x="2028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2029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69" name="Oval 9"/>
            <p:cNvSpPr>
              <a:spLocks noChangeArrowheads="1"/>
            </p:cNvSpPr>
            <p:nvPr/>
          </p:nvSpPr>
          <p:spPr bwMode="auto">
            <a:xfrm>
              <a:off x="2434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>
              <a:off x="2435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2947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3" name="Rectangle 13"/>
            <p:cNvSpPr>
              <a:spLocks noChangeArrowheads="1"/>
            </p:cNvSpPr>
            <p:nvPr/>
          </p:nvSpPr>
          <p:spPr bwMode="auto">
            <a:xfrm>
              <a:off x="2948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1776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Rectangle 16"/>
            <p:cNvSpPr>
              <a:spLocks noChangeArrowheads="1"/>
            </p:cNvSpPr>
            <p:nvPr/>
          </p:nvSpPr>
          <p:spPr bwMode="auto">
            <a:xfrm>
              <a:off x="1777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2299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9" name="Rectangle 19"/>
            <p:cNvSpPr>
              <a:spLocks noChangeArrowheads="1"/>
            </p:cNvSpPr>
            <p:nvPr/>
          </p:nvSpPr>
          <p:spPr bwMode="auto">
            <a:xfrm>
              <a:off x="2300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2793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2794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3286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3287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2056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8" name="Rectangle 28"/>
            <p:cNvSpPr>
              <a:spLocks noChangeArrowheads="1"/>
            </p:cNvSpPr>
            <p:nvPr/>
          </p:nvSpPr>
          <p:spPr bwMode="auto">
            <a:xfrm>
              <a:off x="2057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2578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1" name="Rectangle 31"/>
            <p:cNvSpPr>
              <a:spLocks noChangeArrowheads="1"/>
            </p:cNvSpPr>
            <p:nvPr/>
          </p:nvSpPr>
          <p:spPr bwMode="auto">
            <a:xfrm>
              <a:off x="2579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2984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Rectangle 34"/>
            <p:cNvSpPr>
              <a:spLocks noChangeArrowheads="1"/>
            </p:cNvSpPr>
            <p:nvPr/>
          </p:nvSpPr>
          <p:spPr bwMode="auto">
            <a:xfrm>
              <a:off x="2985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3497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7" name="Rectangle 37"/>
            <p:cNvSpPr>
              <a:spLocks noChangeArrowheads="1"/>
            </p:cNvSpPr>
            <p:nvPr/>
          </p:nvSpPr>
          <p:spPr bwMode="auto">
            <a:xfrm>
              <a:off x="3498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2657" y="2576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1882" y="251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1" name="Oval 41"/>
            <p:cNvSpPr>
              <a:spLocks noChangeArrowheads="1"/>
            </p:cNvSpPr>
            <p:nvPr/>
          </p:nvSpPr>
          <p:spPr bwMode="auto">
            <a:xfrm>
              <a:off x="1901" y="3069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2124" y="276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2210" y="257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2423" y="3193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3314" y="309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2665" y="2932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2890" y="3031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3130" y="287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3111" y="2604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2790" y="2399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1671" y="260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2375" y="3020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614" name="Rectangle 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Electrons are free to move through the solid.</a:t>
            </a:r>
          </a:p>
          <a:p>
            <a:r>
              <a:rPr lang="en-US"/>
              <a:t>Metals conduct electricity.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14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Metals are Malleable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Hammered into shape (bend).</a:t>
            </a:r>
          </a:p>
          <a:p>
            <a:r>
              <a:rPr lang="en-US"/>
              <a:t>Ductile - drawn into wires.</a:t>
            </a:r>
          </a:p>
          <a:p>
            <a:r>
              <a:rPr lang="en-US"/>
              <a:t>Electrons allow atoms to slide by.</a:t>
            </a:r>
          </a:p>
          <a:p>
            <a:endParaRPr lang="en-US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259263" y="4679950"/>
            <a:ext cx="457200" cy="701675"/>
            <a:chOff x="2482" y="2271"/>
            <a:chExt cx="288" cy="442"/>
          </a:xfrm>
        </p:grpSpPr>
        <p:sp>
          <p:nvSpPr>
            <p:cNvPr id="68613" name="Oval 5"/>
            <p:cNvSpPr>
              <a:spLocks noChangeArrowheads="1"/>
            </p:cNvSpPr>
            <p:nvPr/>
          </p:nvSpPr>
          <p:spPr bwMode="auto">
            <a:xfrm>
              <a:off x="2482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2501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15" name="Group 7"/>
          <p:cNvGrpSpPr>
            <a:grpSpLocks/>
          </p:cNvGrpSpPr>
          <p:nvPr/>
        </p:nvGrpSpPr>
        <p:grpSpPr bwMode="auto">
          <a:xfrm>
            <a:off x="5089525" y="4679950"/>
            <a:ext cx="457200" cy="701675"/>
            <a:chOff x="3005" y="2271"/>
            <a:chExt cx="288" cy="442"/>
          </a:xfrm>
        </p:grpSpPr>
        <p:sp>
          <p:nvSpPr>
            <p:cNvPr id="68616" name="Oval 8"/>
            <p:cNvSpPr>
              <a:spLocks noChangeArrowheads="1"/>
            </p:cNvSpPr>
            <p:nvPr/>
          </p:nvSpPr>
          <p:spPr bwMode="auto">
            <a:xfrm>
              <a:off x="3005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024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18" name="Group 10"/>
          <p:cNvGrpSpPr>
            <a:grpSpLocks/>
          </p:cNvGrpSpPr>
          <p:nvPr/>
        </p:nvGrpSpPr>
        <p:grpSpPr bwMode="auto">
          <a:xfrm>
            <a:off x="5873750" y="4679950"/>
            <a:ext cx="457200" cy="701675"/>
            <a:chOff x="3499" y="2271"/>
            <a:chExt cx="288" cy="442"/>
          </a:xfrm>
        </p:grpSpPr>
        <p:sp>
          <p:nvSpPr>
            <p:cNvPr id="68619" name="Oval 11"/>
            <p:cNvSpPr>
              <a:spLocks noChangeArrowheads="1"/>
            </p:cNvSpPr>
            <p:nvPr/>
          </p:nvSpPr>
          <p:spPr bwMode="auto">
            <a:xfrm>
              <a:off x="3499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3518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1" name="Group 13"/>
          <p:cNvGrpSpPr>
            <a:grpSpLocks/>
          </p:cNvGrpSpPr>
          <p:nvPr/>
        </p:nvGrpSpPr>
        <p:grpSpPr bwMode="auto">
          <a:xfrm>
            <a:off x="6656388" y="4679950"/>
            <a:ext cx="457200" cy="701675"/>
            <a:chOff x="3992" y="2271"/>
            <a:chExt cx="288" cy="442"/>
          </a:xfrm>
        </p:grpSpPr>
        <p:sp>
          <p:nvSpPr>
            <p:cNvPr id="68622" name="Oval 14"/>
            <p:cNvSpPr>
              <a:spLocks noChangeArrowheads="1"/>
            </p:cNvSpPr>
            <p:nvPr/>
          </p:nvSpPr>
          <p:spPr bwMode="auto">
            <a:xfrm>
              <a:off x="3992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4011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4" name="Group 16"/>
          <p:cNvGrpSpPr>
            <a:grpSpLocks/>
          </p:cNvGrpSpPr>
          <p:nvPr/>
        </p:nvGrpSpPr>
        <p:grpSpPr bwMode="auto">
          <a:xfrm>
            <a:off x="4703763" y="5316538"/>
            <a:ext cx="457200" cy="701675"/>
            <a:chOff x="2762" y="2672"/>
            <a:chExt cx="288" cy="442"/>
          </a:xfrm>
        </p:grpSpPr>
        <p:sp>
          <p:nvSpPr>
            <p:cNvPr id="68625" name="Oval 17"/>
            <p:cNvSpPr>
              <a:spLocks noChangeArrowheads="1"/>
            </p:cNvSpPr>
            <p:nvPr/>
          </p:nvSpPr>
          <p:spPr bwMode="auto">
            <a:xfrm>
              <a:off x="2762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2781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7" name="Group 19"/>
          <p:cNvGrpSpPr>
            <a:grpSpLocks/>
          </p:cNvGrpSpPr>
          <p:nvPr/>
        </p:nvGrpSpPr>
        <p:grpSpPr bwMode="auto">
          <a:xfrm>
            <a:off x="5532438" y="5316538"/>
            <a:ext cx="457200" cy="701675"/>
            <a:chOff x="3284" y="2672"/>
            <a:chExt cx="288" cy="442"/>
          </a:xfrm>
        </p:grpSpPr>
        <p:sp>
          <p:nvSpPr>
            <p:cNvPr id="68628" name="Oval 20"/>
            <p:cNvSpPr>
              <a:spLocks noChangeArrowheads="1"/>
            </p:cNvSpPr>
            <p:nvPr/>
          </p:nvSpPr>
          <p:spPr bwMode="auto">
            <a:xfrm>
              <a:off x="3284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3303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30" name="Group 22"/>
          <p:cNvGrpSpPr>
            <a:grpSpLocks/>
          </p:cNvGrpSpPr>
          <p:nvPr/>
        </p:nvGrpSpPr>
        <p:grpSpPr bwMode="auto">
          <a:xfrm>
            <a:off x="6176963" y="5316538"/>
            <a:ext cx="457200" cy="701675"/>
            <a:chOff x="3690" y="2672"/>
            <a:chExt cx="288" cy="442"/>
          </a:xfrm>
        </p:grpSpPr>
        <p:sp>
          <p:nvSpPr>
            <p:cNvPr id="68631" name="Oval 23"/>
            <p:cNvSpPr>
              <a:spLocks noChangeArrowheads="1"/>
            </p:cNvSpPr>
            <p:nvPr/>
          </p:nvSpPr>
          <p:spPr bwMode="auto">
            <a:xfrm>
              <a:off x="3690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3709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33" name="Group 25"/>
          <p:cNvGrpSpPr>
            <a:grpSpLocks/>
          </p:cNvGrpSpPr>
          <p:nvPr/>
        </p:nvGrpSpPr>
        <p:grpSpPr bwMode="auto">
          <a:xfrm>
            <a:off x="6991350" y="5316538"/>
            <a:ext cx="457200" cy="701675"/>
            <a:chOff x="4203" y="2672"/>
            <a:chExt cx="288" cy="442"/>
          </a:xfrm>
        </p:grpSpPr>
        <p:sp>
          <p:nvSpPr>
            <p:cNvPr id="68634" name="Oval 26"/>
            <p:cNvSpPr>
              <a:spLocks noChangeArrowheads="1"/>
            </p:cNvSpPr>
            <p:nvPr/>
          </p:nvSpPr>
          <p:spPr bwMode="auto">
            <a:xfrm>
              <a:off x="4203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4222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sp>
        <p:nvSpPr>
          <p:cNvPr id="68636" name="Oval 28"/>
          <p:cNvSpPr>
            <a:spLocks noChangeArrowheads="1"/>
          </p:cNvSpPr>
          <p:nvPr/>
        </p:nvSpPr>
        <p:spPr bwMode="auto">
          <a:xfrm>
            <a:off x="4457700" y="5378450"/>
            <a:ext cx="169863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7" name="Oval 29"/>
          <p:cNvSpPr>
            <a:spLocks noChangeArrowheads="1"/>
          </p:cNvSpPr>
          <p:nvPr/>
        </p:nvSpPr>
        <p:spPr bwMode="auto">
          <a:xfrm>
            <a:off x="4811713" y="4900613"/>
            <a:ext cx="169862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8" name="Oval 30"/>
          <p:cNvSpPr>
            <a:spLocks noChangeArrowheads="1"/>
          </p:cNvSpPr>
          <p:nvPr/>
        </p:nvSpPr>
        <p:spPr bwMode="auto">
          <a:xfrm>
            <a:off x="5286375" y="5575300"/>
            <a:ext cx="169863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9" name="Oval 31"/>
          <p:cNvSpPr>
            <a:spLocks noChangeArrowheads="1"/>
          </p:cNvSpPr>
          <p:nvPr/>
        </p:nvSpPr>
        <p:spPr bwMode="auto">
          <a:xfrm>
            <a:off x="6700838" y="5424488"/>
            <a:ext cx="169862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0" name="Oval 32"/>
          <p:cNvSpPr>
            <a:spLocks noChangeArrowheads="1"/>
          </p:cNvSpPr>
          <p:nvPr/>
        </p:nvSpPr>
        <p:spPr bwMode="auto">
          <a:xfrm>
            <a:off x="5670550" y="5160963"/>
            <a:ext cx="169863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1" name="Oval 33"/>
          <p:cNvSpPr>
            <a:spLocks noChangeArrowheads="1"/>
          </p:cNvSpPr>
          <p:nvPr/>
        </p:nvSpPr>
        <p:spPr bwMode="auto">
          <a:xfrm>
            <a:off x="6027738" y="5318125"/>
            <a:ext cx="169862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2" name="Oval 34"/>
          <p:cNvSpPr>
            <a:spLocks noChangeArrowheads="1"/>
          </p:cNvSpPr>
          <p:nvPr/>
        </p:nvSpPr>
        <p:spPr bwMode="auto">
          <a:xfrm>
            <a:off x="6408738" y="5070475"/>
            <a:ext cx="169862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43" name="Group 35"/>
          <p:cNvGrpSpPr>
            <a:grpSpLocks/>
          </p:cNvGrpSpPr>
          <p:nvPr/>
        </p:nvGrpSpPr>
        <p:grpSpPr bwMode="auto">
          <a:xfrm>
            <a:off x="3830638" y="4029075"/>
            <a:ext cx="2744787" cy="782638"/>
            <a:chOff x="2212" y="1861"/>
            <a:chExt cx="1729" cy="493"/>
          </a:xfrm>
        </p:grpSpPr>
        <p:grpSp>
          <p:nvGrpSpPr>
            <p:cNvPr id="68644" name="Group 36"/>
            <p:cNvGrpSpPr>
              <a:grpSpLocks/>
            </p:cNvGrpSpPr>
            <p:nvPr/>
          </p:nvGrpSpPr>
          <p:grpSpPr bwMode="auto">
            <a:xfrm>
              <a:off x="2212" y="1861"/>
              <a:ext cx="288" cy="442"/>
              <a:chOff x="2212" y="1861"/>
              <a:chExt cx="288" cy="442"/>
            </a:xfrm>
          </p:grpSpPr>
          <p:sp>
            <p:nvSpPr>
              <p:cNvPr id="68645" name="Oval 37"/>
              <p:cNvSpPr>
                <a:spLocks noChangeArrowheads="1"/>
              </p:cNvSpPr>
              <p:nvPr/>
            </p:nvSpPr>
            <p:spPr bwMode="auto">
              <a:xfrm>
                <a:off x="2212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6" name="Rectangle 38"/>
              <p:cNvSpPr>
                <a:spLocks noChangeArrowheads="1"/>
              </p:cNvSpPr>
              <p:nvPr/>
            </p:nvSpPr>
            <p:spPr bwMode="auto">
              <a:xfrm>
                <a:off x="2231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47" name="Group 39"/>
            <p:cNvGrpSpPr>
              <a:grpSpLocks/>
            </p:cNvGrpSpPr>
            <p:nvPr/>
          </p:nvGrpSpPr>
          <p:grpSpPr bwMode="auto">
            <a:xfrm>
              <a:off x="2734" y="1861"/>
              <a:ext cx="288" cy="442"/>
              <a:chOff x="2734" y="1861"/>
              <a:chExt cx="288" cy="442"/>
            </a:xfrm>
          </p:grpSpPr>
          <p:sp>
            <p:nvSpPr>
              <p:cNvPr id="68648" name="Oval 40"/>
              <p:cNvSpPr>
                <a:spLocks noChangeArrowheads="1"/>
              </p:cNvSpPr>
              <p:nvPr/>
            </p:nvSpPr>
            <p:spPr bwMode="auto">
              <a:xfrm>
                <a:off x="2734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9" name="Rectangle 41"/>
              <p:cNvSpPr>
                <a:spLocks noChangeArrowheads="1"/>
              </p:cNvSpPr>
              <p:nvPr/>
            </p:nvSpPr>
            <p:spPr bwMode="auto">
              <a:xfrm>
                <a:off x="2753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50" name="Group 42"/>
            <p:cNvGrpSpPr>
              <a:grpSpLocks/>
            </p:cNvGrpSpPr>
            <p:nvPr/>
          </p:nvGrpSpPr>
          <p:grpSpPr bwMode="auto">
            <a:xfrm>
              <a:off x="3140" y="1861"/>
              <a:ext cx="288" cy="442"/>
              <a:chOff x="3140" y="1861"/>
              <a:chExt cx="288" cy="442"/>
            </a:xfrm>
          </p:grpSpPr>
          <p:sp>
            <p:nvSpPr>
              <p:cNvPr id="68651" name="Oval 43"/>
              <p:cNvSpPr>
                <a:spLocks noChangeArrowheads="1"/>
              </p:cNvSpPr>
              <p:nvPr/>
            </p:nvSpPr>
            <p:spPr bwMode="auto">
              <a:xfrm>
                <a:off x="3140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2" name="Rectangle 44"/>
              <p:cNvSpPr>
                <a:spLocks noChangeArrowheads="1"/>
              </p:cNvSpPr>
              <p:nvPr/>
            </p:nvSpPr>
            <p:spPr bwMode="auto">
              <a:xfrm>
                <a:off x="3159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53" name="Group 45"/>
            <p:cNvGrpSpPr>
              <a:grpSpLocks/>
            </p:cNvGrpSpPr>
            <p:nvPr/>
          </p:nvGrpSpPr>
          <p:grpSpPr bwMode="auto">
            <a:xfrm>
              <a:off x="3653" y="1861"/>
              <a:ext cx="288" cy="442"/>
              <a:chOff x="3653" y="1861"/>
              <a:chExt cx="288" cy="442"/>
            </a:xfrm>
          </p:grpSpPr>
          <p:sp>
            <p:nvSpPr>
              <p:cNvPr id="68654" name="Oval 46"/>
              <p:cNvSpPr>
                <a:spLocks noChangeArrowheads="1"/>
              </p:cNvSpPr>
              <p:nvPr/>
            </p:nvSpPr>
            <p:spPr bwMode="auto">
              <a:xfrm>
                <a:off x="3653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5" name="Rectangle 47"/>
              <p:cNvSpPr>
                <a:spLocks noChangeArrowheads="1"/>
              </p:cNvSpPr>
              <p:nvPr/>
            </p:nvSpPr>
            <p:spPr bwMode="auto">
              <a:xfrm>
                <a:off x="3672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68656" name="Oval 48"/>
            <p:cNvSpPr>
              <a:spLocks noChangeArrowheads="1"/>
            </p:cNvSpPr>
            <p:nvPr/>
          </p:nvSpPr>
          <p:spPr bwMode="auto">
            <a:xfrm>
              <a:off x="3363" y="221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Oval 49"/>
            <p:cNvSpPr>
              <a:spLocks noChangeArrowheads="1"/>
            </p:cNvSpPr>
            <p:nvPr/>
          </p:nvSpPr>
          <p:spPr bwMode="auto">
            <a:xfrm>
              <a:off x="2588" y="2160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Oval 50"/>
            <p:cNvSpPr>
              <a:spLocks noChangeArrowheads="1"/>
            </p:cNvSpPr>
            <p:nvPr/>
          </p:nvSpPr>
          <p:spPr bwMode="auto">
            <a:xfrm>
              <a:off x="2916" y="2217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Oval 51"/>
            <p:cNvSpPr>
              <a:spLocks noChangeArrowheads="1"/>
            </p:cNvSpPr>
            <p:nvPr/>
          </p:nvSpPr>
          <p:spPr bwMode="auto">
            <a:xfrm>
              <a:off x="3817" y="2246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Oval 52"/>
            <p:cNvSpPr>
              <a:spLocks noChangeArrowheads="1"/>
            </p:cNvSpPr>
            <p:nvPr/>
          </p:nvSpPr>
          <p:spPr bwMode="auto">
            <a:xfrm>
              <a:off x="3496" y="2041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1" name="Oval 53"/>
            <p:cNvSpPr>
              <a:spLocks noChangeArrowheads="1"/>
            </p:cNvSpPr>
            <p:nvPr/>
          </p:nvSpPr>
          <p:spPr bwMode="auto">
            <a:xfrm>
              <a:off x="2377" y="2247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62" name="Oval 54"/>
          <p:cNvSpPr>
            <a:spLocks noChangeArrowheads="1"/>
          </p:cNvSpPr>
          <p:nvPr/>
        </p:nvSpPr>
        <p:spPr bwMode="auto">
          <a:xfrm>
            <a:off x="5210175" y="5300663"/>
            <a:ext cx="169863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3" name="AutoShape 55"/>
          <p:cNvSpPr>
            <a:spLocks noChangeArrowheads="1"/>
          </p:cNvSpPr>
          <p:nvPr/>
        </p:nvSpPr>
        <p:spPr bwMode="auto">
          <a:xfrm>
            <a:off x="1281113" y="3859213"/>
            <a:ext cx="2519362" cy="1704975"/>
          </a:xfrm>
          <a:prstGeom prst="rightArrow">
            <a:avLst>
              <a:gd name="adj1" fmla="val 50000"/>
              <a:gd name="adj2" fmla="val 7389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01411E-6 L 0.08802 -0.0016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8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 autoUpdateAnimBg="0"/>
      <p:bldP spid="6866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solids are brittle</a:t>
            </a:r>
          </a:p>
        </p:txBody>
      </p:sp>
      <p:grpSp>
        <p:nvGrpSpPr>
          <p:cNvPr id="74769" name="Group 17"/>
          <p:cNvGrpSpPr>
            <a:grpSpLocks/>
          </p:cNvGrpSpPr>
          <p:nvPr/>
        </p:nvGrpSpPr>
        <p:grpSpPr bwMode="auto">
          <a:xfrm>
            <a:off x="3829050" y="3279775"/>
            <a:ext cx="2087563" cy="701675"/>
            <a:chOff x="2412" y="2066"/>
            <a:chExt cx="1315" cy="442"/>
          </a:xfrm>
        </p:grpSpPr>
        <p:grpSp>
          <p:nvGrpSpPr>
            <p:cNvPr id="74761" name="Group 9"/>
            <p:cNvGrpSpPr>
              <a:grpSpLocks/>
            </p:cNvGrpSpPr>
            <p:nvPr/>
          </p:nvGrpSpPr>
          <p:grpSpPr bwMode="auto">
            <a:xfrm>
              <a:off x="2412" y="2066"/>
              <a:ext cx="677" cy="442"/>
              <a:chOff x="2412" y="2066"/>
              <a:chExt cx="677" cy="442"/>
            </a:xfrm>
          </p:grpSpPr>
          <p:grpSp>
            <p:nvGrpSpPr>
              <p:cNvPr id="74757" name="Group 5"/>
              <p:cNvGrpSpPr>
                <a:grpSpLocks/>
              </p:cNvGrpSpPr>
              <p:nvPr/>
            </p:nvGrpSpPr>
            <p:grpSpPr bwMode="auto">
              <a:xfrm>
                <a:off x="2412" y="2066"/>
                <a:ext cx="349" cy="442"/>
                <a:chOff x="2412" y="2066"/>
                <a:chExt cx="349" cy="442"/>
              </a:xfrm>
            </p:grpSpPr>
            <p:sp>
              <p:nvSpPr>
                <p:cNvPr id="74755" name="Oval 3"/>
                <p:cNvSpPr>
                  <a:spLocks noChangeArrowheads="1"/>
                </p:cNvSpPr>
                <p:nvPr/>
              </p:nvSpPr>
              <p:spPr bwMode="auto">
                <a:xfrm>
                  <a:off x="2412" y="2095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56" name="Rectangle 4"/>
                <p:cNvSpPr>
                  <a:spLocks noChangeArrowheads="1"/>
                </p:cNvSpPr>
                <p:nvPr/>
              </p:nvSpPr>
              <p:spPr bwMode="auto">
                <a:xfrm>
                  <a:off x="2450" y="2066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60" name="Group 8"/>
              <p:cNvGrpSpPr>
                <a:grpSpLocks/>
              </p:cNvGrpSpPr>
              <p:nvPr/>
            </p:nvGrpSpPr>
            <p:grpSpPr bwMode="auto">
              <a:xfrm>
                <a:off x="2779" y="2066"/>
                <a:ext cx="310" cy="442"/>
                <a:chOff x="2779" y="2066"/>
                <a:chExt cx="310" cy="442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2779" y="2153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59" name="Rectangle 7"/>
                <p:cNvSpPr>
                  <a:spLocks noChangeArrowheads="1"/>
                </p:cNvSpPr>
                <p:nvPr/>
              </p:nvSpPr>
              <p:spPr bwMode="auto">
                <a:xfrm>
                  <a:off x="2799" y="2066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768" name="Group 16"/>
            <p:cNvGrpSpPr>
              <a:grpSpLocks/>
            </p:cNvGrpSpPr>
            <p:nvPr/>
          </p:nvGrpSpPr>
          <p:grpSpPr bwMode="auto">
            <a:xfrm>
              <a:off x="3050" y="2066"/>
              <a:ext cx="677" cy="442"/>
              <a:chOff x="3050" y="2066"/>
              <a:chExt cx="677" cy="442"/>
            </a:xfrm>
          </p:grpSpPr>
          <p:grpSp>
            <p:nvGrpSpPr>
              <p:cNvPr id="74764" name="Group 12"/>
              <p:cNvGrpSpPr>
                <a:grpSpLocks/>
              </p:cNvGrpSpPr>
              <p:nvPr/>
            </p:nvGrpSpPr>
            <p:grpSpPr bwMode="auto">
              <a:xfrm>
                <a:off x="3050" y="2066"/>
                <a:ext cx="349" cy="442"/>
                <a:chOff x="3050" y="2066"/>
                <a:chExt cx="349" cy="442"/>
              </a:xfrm>
            </p:grpSpPr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3050" y="2095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3" name="Rectangle 11"/>
                <p:cNvSpPr>
                  <a:spLocks noChangeArrowheads="1"/>
                </p:cNvSpPr>
                <p:nvPr/>
              </p:nvSpPr>
              <p:spPr bwMode="auto">
                <a:xfrm>
                  <a:off x="3088" y="2066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67" name="Group 15"/>
              <p:cNvGrpSpPr>
                <a:grpSpLocks/>
              </p:cNvGrpSpPr>
              <p:nvPr/>
            </p:nvGrpSpPr>
            <p:grpSpPr bwMode="auto">
              <a:xfrm>
                <a:off x="3417" y="2066"/>
                <a:ext cx="310" cy="442"/>
                <a:chOff x="3417" y="2066"/>
                <a:chExt cx="310" cy="442"/>
              </a:xfrm>
            </p:grpSpPr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417" y="2153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6" name="Rectangle 14"/>
                <p:cNvSpPr>
                  <a:spLocks noChangeArrowheads="1"/>
                </p:cNvSpPr>
                <p:nvPr/>
              </p:nvSpPr>
              <p:spPr bwMode="auto">
                <a:xfrm>
                  <a:off x="3437" y="2066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74780" name="Group 28"/>
          <p:cNvGrpSpPr>
            <a:grpSpLocks/>
          </p:cNvGrpSpPr>
          <p:nvPr/>
        </p:nvGrpSpPr>
        <p:grpSpPr bwMode="auto">
          <a:xfrm>
            <a:off x="3875088" y="3770313"/>
            <a:ext cx="1995487" cy="715962"/>
            <a:chOff x="2441" y="2375"/>
            <a:chExt cx="1257" cy="451"/>
          </a:xfrm>
        </p:grpSpPr>
        <p:grpSp>
          <p:nvGrpSpPr>
            <p:cNvPr id="74772" name="Group 20"/>
            <p:cNvGrpSpPr>
              <a:grpSpLocks/>
            </p:cNvGrpSpPr>
            <p:nvPr/>
          </p:nvGrpSpPr>
          <p:grpSpPr bwMode="auto">
            <a:xfrm>
              <a:off x="2711" y="2384"/>
              <a:ext cx="349" cy="442"/>
              <a:chOff x="2711" y="2384"/>
              <a:chExt cx="349" cy="442"/>
            </a:xfrm>
          </p:grpSpPr>
          <p:sp>
            <p:nvSpPr>
              <p:cNvPr id="74770" name="Oval 18"/>
              <p:cNvSpPr>
                <a:spLocks noChangeArrowheads="1"/>
              </p:cNvSpPr>
              <p:nvPr/>
            </p:nvSpPr>
            <p:spPr bwMode="auto">
              <a:xfrm>
                <a:off x="2711" y="2413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1" name="Rectangle 19"/>
              <p:cNvSpPr>
                <a:spLocks noChangeArrowheads="1"/>
              </p:cNvSpPr>
              <p:nvPr/>
            </p:nvSpPr>
            <p:spPr bwMode="auto">
              <a:xfrm flipH="1">
                <a:off x="2741" y="2384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73" name="Oval 21"/>
            <p:cNvSpPr>
              <a:spLocks noChangeArrowheads="1"/>
            </p:cNvSpPr>
            <p:nvPr/>
          </p:nvSpPr>
          <p:spPr bwMode="auto">
            <a:xfrm>
              <a:off x="2441" y="2471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4" name="Rectangle 22"/>
            <p:cNvSpPr>
              <a:spLocks noChangeArrowheads="1"/>
            </p:cNvSpPr>
            <p:nvPr/>
          </p:nvSpPr>
          <p:spPr bwMode="auto">
            <a:xfrm flipH="1">
              <a:off x="2480" y="2375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  <p:grpSp>
          <p:nvGrpSpPr>
            <p:cNvPr id="74777" name="Group 25"/>
            <p:cNvGrpSpPr>
              <a:grpSpLocks/>
            </p:cNvGrpSpPr>
            <p:nvPr/>
          </p:nvGrpSpPr>
          <p:grpSpPr bwMode="auto">
            <a:xfrm>
              <a:off x="3349" y="2384"/>
              <a:ext cx="349" cy="442"/>
              <a:chOff x="3349" y="2384"/>
              <a:chExt cx="349" cy="442"/>
            </a:xfrm>
          </p:grpSpPr>
          <p:sp>
            <p:nvSpPr>
              <p:cNvPr id="74775" name="Oval 23"/>
              <p:cNvSpPr>
                <a:spLocks noChangeArrowheads="1"/>
              </p:cNvSpPr>
              <p:nvPr/>
            </p:nvSpPr>
            <p:spPr bwMode="auto">
              <a:xfrm>
                <a:off x="3349" y="2413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6" name="Rectangle 24"/>
              <p:cNvSpPr>
                <a:spLocks noChangeArrowheads="1"/>
              </p:cNvSpPr>
              <p:nvPr/>
            </p:nvSpPr>
            <p:spPr bwMode="auto">
              <a:xfrm flipH="1">
                <a:off x="3379" y="2384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78" name="Oval 26"/>
            <p:cNvSpPr>
              <a:spLocks noChangeArrowheads="1"/>
            </p:cNvSpPr>
            <p:nvPr/>
          </p:nvSpPr>
          <p:spPr bwMode="auto">
            <a:xfrm>
              <a:off x="3079" y="2471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9" name="Rectangle 27"/>
            <p:cNvSpPr>
              <a:spLocks noChangeArrowheads="1"/>
            </p:cNvSpPr>
            <p:nvPr/>
          </p:nvSpPr>
          <p:spPr bwMode="auto">
            <a:xfrm flipH="1">
              <a:off x="3108" y="2384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74795" name="Group 43"/>
          <p:cNvGrpSpPr>
            <a:grpSpLocks/>
          </p:cNvGrpSpPr>
          <p:nvPr/>
        </p:nvGrpSpPr>
        <p:grpSpPr bwMode="auto">
          <a:xfrm>
            <a:off x="3829050" y="4306888"/>
            <a:ext cx="2087563" cy="701675"/>
            <a:chOff x="2412" y="2713"/>
            <a:chExt cx="1315" cy="442"/>
          </a:xfrm>
        </p:grpSpPr>
        <p:grpSp>
          <p:nvGrpSpPr>
            <p:cNvPr id="74787" name="Group 35"/>
            <p:cNvGrpSpPr>
              <a:grpSpLocks/>
            </p:cNvGrpSpPr>
            <p:nvPr/>
          </p:nvGrpSpPr>
          <p:grpSpPr bwMode="auto">
            <a:xfrm>
              <a:off x="2412" y="2713"/>
              <a:ext cx="677" cy="442"/>
              <a:chOff x="2412" y="2713"/>
              <a:chExt cx="677" cy="442"/>
            </a:xfrm>
          </p:grpSpPr>
          <p:grpSp>
            <p:nvGrpSpPr>
              <p:cNvPr id="74783" name="Group 31"/>
              <p:cNvGrpSpPr>
                <a:grpSpLocks/>
              </p:cNvGrpSpPr>
              <p:nvPr/>
            </p:nvGrpSpPr>
            <p:grpSpPr bwMode="auto">
              <a:xfrm>
                <a:off x="2412" y="2713"/>
                <a:ext cx="349" cy="442"/>
                <a:chOff x="2412" y="2713"/>
                <a:chExt cx="349" cy="442"/>
              </a:xfrm>
            </p:grpSpPr>
            <p:sp>
              <p:nvSpPr>
                <p:cNvPr id="74781" name="Oval 29"/>
                <p:cNvSpPr>
                  <a:spLocks noChangeArrowheads="1"/>
                </p:cNvSpPr>
                <p:nvPr/>
              </p:nvSpPr>
              <p:spPr bwMode="auto">
                <a:xfrm>
                  <a:off x="2412" y="2742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2" name="Rectangle 30"/>
                <p:cNvSpPr>
                  <a:spLocks noChangeArrowheads="1"/>
                </p:cNvSpPr>
                <p:nvPr/>
              </p:nvSpPr>
              <p:spPr bwMode="auto">
                <a:xfrm>
                  <a:off x="2450" y="2713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86" name="Group 34"/>
              <p:cNvGrpSpPr>
                <a:grpSpLocks/>
              </p:cNvGrpSpPr>
              <p:nvPr/>
            </p:nvGrpSpPr>
            <p:grpSpPr bwMode="auto">
              <a:xfrm>
                <a:off x="2779" y="2713"/>
                <a:ext cx="310" cy="442"/>
                <a:chOff x="2779" y="2713"/>
                <a:chExt cx="310" cy="442"/>
              </a:xfrm>
            </p:grpSpPr>
            <p:sp>
              <p:nvSpPr>
                <p:cNvPr id="74784" name="Oval 32"/>
                <p:cNvSpPr>
                  <a:spLocks noChangeArrowheads="1"/>
                </p:cNvSpPr>
                <p:nvPr/>
              </p:nvSpPr>
              <p:spPr bwMode="auto">
                <a:xfrm>
                  <a:off x="2779" y="280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5" name="Rectangle 33"/>
                <p:cNvSpPr>
                  <a:spLocks noChangeArrowheads="1"/>
                </p:cNvSpPr>
                <p:nvPr/>
              </p:nvSpPr>
              <p:spPr bwMode="auto">
                <a:xfrm>
                  <a:off x="2799" y="2713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794" name="Group 42"/>
            <p:cNvGrpSpPr>
              <a:grpSpLocks/>
            </p:cNvGrpSpPr>
            <p:nvPr/>
          </p:nvGrpSpPr>
          <p:grpSpPr bwMode="auto">
            <a:xfrm>
              <a:off x="3050" y="2713"/>
              <a:ext cx="677" cy="442"/>
              <a:chOff x="3050" y="2713"/>
              <a:chExt cx="677" cy="442"/>
            </a:xfrm>
          </p:grpSpPr>
          <p:grpSp>
            <p:nvGrpSpPr>
              <p:cNvPr id="74790" name="Group 38"/>
              <p:cNvGrpSpPr>
                <a:grpSpLocks/>
              </p:cNvGrpSpPr>
              <p:nvPr/>
            </p:nvGrpSpPr>
            <p:grpSpPr bwMode="auto">
              <a:xfrm>
                <a:off x="3050" y="2713"/>
                <a:ext cx="349" cy="442"/>
                <a:chOff x="3050" y="2713"/>
                <a:chExt cx="349" cy="442"/>
              </a:xfrm>
            </p:grpSpPr>
            <p:sp>
              <p:nvSpPr>
                <p:cNvPr id="74788" name="Oval 36"/>
                <p:cNvSpPr>
                  <a:spLocks noChangeArrowheads="1"/>
                </p:cNvSpPr>
                <p:nvPr/>
              </p:nvSpPr>
              <p:spPr bwMode="auto">
                <a:xfrm>
                  <a:off x="3050" y="2742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9" name="Rectangle 37"/>
                <p:cNvSpPr>
                  <a:spLocks noChangeArrowheads="1"/>
                </p:cNvSpPr>
                <p:nvPr/>
              </p:nvSpPr>
              <p:spPr bwMode="auto">
                <a:xfrm>
                  <a:off x="3088" y="2713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93" name="Group 41"/>
              <p:cNvGrpSpPr>
                <a:grpSpLocks/>
              </p:cNvGrpSpPr>
              <p:nvPr/>
            </p:nvGrpSpPr>
            <p:grpSpPr bwMode="auto">
              <a:xfrm>
                <a:off x="3417" y="2713"/>
                <a:ext cx="310" cy="442"/>
                <a:chOff x="3417" y="2713"/>
                <a:chExt cx="310" cy="442"/>
              </a:xfrm>
            </p:grpSpPr>
            <p:sp>
              <p:nvSpPr>
                <p:cNvPr id="74791" name="Oval 39"/>
                <p:cNvSpPr>
                  <a:spLocks noChangeArrowheads="1"/>
                </p:cNvSpPr>
                <p:nvPr/>
              </p:nvSpPr>
              <p:spPr bwMode="auto">
                <a:xfrm>
                  <a:off x="3417" y="280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2" name="Rectangle 40"/>
                <p:cNvSpPr>
                  <a:spLocks noChangeArrowheads="1"/>
                </p:cNvSpPr>
                <p:nvPr/>
              </p:nvSpPr>
              <p:spPr bwMode="auto">
                <a:xfrm>
                  <a:off x="3437" y="2713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74806" name="Group 54"/>
          <p:cNvGrpSpPr>
            <a:grpSpLocks/>
          </p:cNvGrpSpPr>
          <p:nvPr/>
        </p:nvGrpSpPr>
        <p:grpSpPr bwMode="auto">
          <a:xfrm>
            <a:off x="3875088" y="4813300"/>
            <a:ext cx="1995487" cy="715963"/>
            <a:chOff x="2441" y="3032"/>
            <a:chExt cx="1257" cy="451"/>
          </a:xfrm>
        </p:grpSpPr>
        <p:grpSp>
          <p:nvGrpSpPr>
            <p:cNvPr id="74798" name="Group 46"/>
            <p:cNvGrpSpPr>
              <a:grpSpLocks/>
            </p:cNvGrpSpPr>
            <p:nvPr/>
          </p:nvGrpSpPr>
          <p:grpSpPr bwMode="auto">
            <a:xfrm>
              <a:off x="2711" y="3041"/>
              <a:ext cx="349" cy="442"/>
              <a:chOff x="2711" y="3041"/>
              <a:chExt cx="349" cy="442"/>
            </a:xfrm>
          </p:grpSpPr>
          <p:sp>
            <p:nvSpPr>
              <p:cNvPr id="74796" name="Oval 44"/>
              <p:cNvSpPr>
                <a:spLocks noChangeArrowheads="1"/>
              </p:cNvSpPr>
              <p:nvPr/>
            </p:nvSpPr>
            <p:spPr bwMode="auto">
              <a:xfrm>
                <a:off x="2711" y="3070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7" name="Rectangle 45"/>
              <p:cNvSpPr>
                <a:spLocks noChangeArrowheads="1"/>
              </p:cNvSpPr>
              <p:nvPr/>
            </p:nvSpPr>
            <p:spPr bwMode="auto">
              <a:xfrm flipH="1">
                <a:off x="2741" y="3041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99" name="Oval 47"/>
            <p:cNvSpPr>
              <a:spLocks noChangeArrowheads="1"/>
            </p:cNvSpPr>
            <p:nvPr/>
          </p:nvSpPr>
          <p:spPr bwMode="auto">
            <a:xfrm>
              <a:off x="2441" y="3128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0" name="Rectangle 48"/>
            <p:cNvSpPr>
              <a:spLocks noChangeArrowheads="1"/>
            </p:cNvSpPr>
            <p:nvPr/>
          </p:nvSpPr>
          <p:spPr bwMode="auto">
            <a:xfrm flipH="1">
              <a:off x="2480" y="3032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  <p:grpSp>
          <p:nvGrpSpPr>
            <p:cNvPr id="74803" name="Group 51"/>
            <p:cNvGrpSpPr>
              <a:grpSpLocks/>
            </p:cNvGrpSpPr>
            <p:nvPr/>
          </p:nvGrpSpPr>
          <p:grpSpPr bwMode="auto">
            <a:xfrm>
              <a:off x="3349" y="3041"/>
              <a:ext cx="349" cy="442"/>
              <a:chOff x="3349" y="3041"/>
              <a:chExt cx="349" cy="442"/>
            </a:xfrm>
          </p:grpSpPr>
          <p:sp>
            <p:nvSpPr>
              <p:cNvPr id="74801" name="Oval 49"/>
              <p:cNvSpPr>
                <a:spLocks noChangeArrowheads="1"/>
              </p:cNvSpPr>
              <p:nvPr/>
            </p:nvSpPr>
            <p:spPr bwMode="auto">
              <a:xfrm>
                <a:off x="3349" y="3070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2" name="Rectangle 50"/>
              <p:cNvSpPr>
                <a:spLocks noChangeArrowheads="1"/>
              </p:cNvSpPr>
              <p:nvPr/>
            </p:nvSpPr>
            <p:spPr bwMode="auto">
              <a:xfrm flipH="1">
                <a:off x="3379" y="3041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804" name="Oval 52"/>
            <p:cNvSpPr>
              <a:spLocks noChangeArrowheads="1"/>
            </p:cNvSpPr>
            <p:nvPr/>
          </p:nvSpPr>
          <p:spPr bwMode="auto">
            <a:xfrm>
              <a:off x="3079" y="3128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5" name="Rectangle 53"/>
            <p:cNvSpPr>
              <a:spLocks noChangeArrowheads="1"/>
            </p:cNvSpPr>
            <p:nvPr/>
          </p:nvSpPr>
          <p:spPr bwMode="auto">
            <a:xfrm flipH="1">
              <a:off x="3108" y="3041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</p:grpSp>
      <p:sp>
        <p:nvSpPr>
          <p:cNvPr id="74808" name="AutoShape 56"/>
          <p:cNvSpPr>
            <a:spLocks noChangeArrowheads="1"/>
          </p:cNvSpPr>
          <p:nvPr/>
        </p:nvSpPr>
        <p:spPr bwMode="auto">
          <a:xfrm>
            <a:off x="1636713" y="2876550"/>
            <a:ext cx="2058987" cy="1428750"/>
          </a:xfrm>
          <a:prstGeom prst="rightArrow">
            <a:avLst>
              <a:gd name="adj1" fmla="val 50000"/>
              <a:gd name="adj2" fmla="val 72062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2"/>
                </a:solidFill>
                <a:latin typeface="Arial" charset="0"/>
              </a:rPr>
              <a:t>Force</a:t>
            </a:r>
          </a:p>
        </p:txBody>
      </p:sp>
      <p:grpSp>
        <p:nvGrpSpPr>
          <p:cNvPr id="74810" name="Group 58"/>
          <p:cNvGrpSpPr>
            <a:grpSpLocks/>
          </p:cNvGrpSpPr>
          <p:nvPr/>
        </p:nvGrpSpPr>
        <p:grpSpPr bwMode="auto">
          <a:xfrm>
            <a:off x="4244975" y="2759075"/>
            <a:ext cx="2047875" cy="1082675"/>
            <a:chOff x="2674" y="1738"/>
            <a:chExt cx="1290" cy="682"/>
          </a:xfrm>
        </p:grpSpPr>
        <p:grpSp>
          <p:nvGrpSpPr>
            <p:cNvPr id="74811" name="Group 59"/>
            <p:cNvGrpSpPr>
              <a:grpSpLocks/>
            </p:cNvGrpSpPr>
            <p:nvPr/>
          </p:nvGrpSpPr>
          <p:grpSpPr bwMode="auto">
            <a:xfrm>
              <a:off x="2674" y="1892"/>
              <a:ext cx="671" cy="528"/>
              <a:chOff x="2674" y="1892"/>
              <a:chExt cx="671" cy="528"/>
            </a:xfrm>
          </p:grpSpPr>
          <p:grpSp>
            <p:nvGrpSpPr>
              <p:cNvPr id="74812" name="Group 60"/>
              <p:cNvGrpSpPr>
                <a:grpSpLocks/>
              </p:cNvGrpSpPr>
              <p:nvPr/>
            </p:nvGrpSpPr>
            <p:grpSpPr bwMode="auto">
              <a:xfrm>
                <a:off x="2674" y="1978"/>
                <a:ext cx="349" cy="442"/>
                <a:chOff x="2674" y="1978"/>
                <a:chExt cx="349" cy="442"/>
              </a:xfrm>
            </p:grpSpPr>
            <p:sp>
              <p:nvSpPr>
                <p:cNvPr id="74813" name="Oval 61"/>
                <p:cNvSpPr>
                  <a:spLocks noChangeArrowheads="1"/>
                </p:cNvSpPr>
                <p:nvPr/>
              </p:nvSpPr>
              <p:spPr bwMode="auto">
                <a:xfrm rot="20760000">
                  <a:off x="2674" y="2010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14" name="Rectangle 62"/>
                <p:cNvSpPr>
                  <a:spLocks noChangeArrowheads="1"/>
                </p:cNvSpPr>
                <p:nvPr/>
              </p:nvSpPr>
              <p:spPr bwMode="auto">
                <a:xfrm rot="20760000">
                  <a:off x="2716" y="1978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815" name="Group 63"/>
              <p:cNvGrpSpPr>
                <a:grpSpLocks/>
              </p:cNvGrpSpPr>
              <p:nvPr/>
            </p:nvGrpSpPr>
            <p:grpSpPr bwMode="auto">
              <a:xfrm>
                <a:off x="3034" y="1892"/>
                <a:ext cx="311" cy="442"/>
                <a:chOff x="3034" y="1892"/>
                <a:chExt cx="311" cy="442"/>
              </a:xfrm>
            </p:grpSpPr>
            <p:sp>
              <p:nvSpPr>
                <p:cNvPr id="74816" name="Oval 64"/>
                <p:cNvSpPr>
                  <a:spLocks noChangeArrowheads="1"/>
                </p:cNvSpPr>
                <p:nvPr/>
              </p:nvSpPr>
              <p:spPr bwMode="auto">
                <a:xfrm rot="20760000">
                  <a:off x="3034" y="199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17" name="Rectangle 65"/>
                <p:cNvSpPr>
                  <a:spLocks noChangeArrowheads="1"/>
                </p:cNvSpPr>
                <p:nvPr/>
              </p:nvSpPr>
              <p:spPr bwMode="auto">
                <a:xfrm rot="20760000">
                  <a:off x="3055" y="1892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818" name="Group 66"/>
            <p:cNvGrpSpPr>
              <a:grpSpLocks/>
            </p:cNvGrpSpPr>
            <p:nvPr/>
          </p:nvGrpSpPr>
          <p:grpSpPr bwMode="auto">
            <a:xfrm>
              <a:off x="3293" y="1738"/>
              <a:ext cx="671" cy="528"/>
              <a:chOff x="3293" y="1738"/>
              <a:chExt cx="671" cy="528"/>
            </a:xfrm>
          </p:grpSpPr>
          <p:grpSp>
            <p:nvGrpSpPr>
              <p:cNvPr id="74819" name="Group 67"/>
              <p:cNvGrpSpPr>
                <a:grpSpLocks/>
              </p:cNvGrpSpPr>
              <p:nvPr/>
            </p:nvGrpSpPr>
            <p:grpSpPr bwMode="auto">
              <a:xfrm>
                <a:off x="3293" y="1824"/>
                <a:ext cx="349" cy="442"/>
                <a:chOff x="3293" y="1824"/>
                <a:chExt cx="349" cy="442"/>
              </a:xfrm>
            </p:grpSpPr>
            <p:sp>
              <p:nvSpPr>
                <p:cNvPr id="74820" name="Oval 68"/>
                <p:cNvSpPr>
                  <a:spLocks noChangeArrowheads="1"/>
                </p:cNvSpPr>
                <p:nvPr/>
              </p:nvSpPr>
              <p:spPr bwMode="auto">
                <a:xfrm rot="20760000">
                  <a:off x="3293" y="1856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21" name="Rectangle 69"/>
                <p:cNvSpPr>
                  <a:spLocks noChangeArrowheads="1"/>
                </p:cNvSpPr>
                <p:nvPr/>
              </p:nvSpPr>
              <p:spPr bwMode="auto">
                <a:xfrm rot="20760000">
                  <a:off x="3335" y="1824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822" name="Group 70"/>
              <p:cNvGrpSpPr>
                <a:grpSpLocks/>
              </p:cNvGrpSpPr>
              <p:nvPr/>
            </p:nvGrpSpPr>
            <p:grpSpPr bwMode="auto">
              <a:xfrm>
                <a:off x="3653" y="1738"/>
                <a:ext cx="311" cy="442"/>
                <a:chOff x="3653" y="1738"/>
                <a:chExt cx="311" cy="442"/>
              </a:xfrm>
            </p:grpSpPr>
            <p:sp>
              <p:nvSpPr>
                <p:cNvPr id="74823" name="Oval 71"/>
                <p:cNvSpPr>
                  <a:spLocks noChangeArrowheads="1"/>
                </p:cNvSpPr>
                <p:nvPr/>
              </p:nvSpPr>
              <p:spPr bwMode="auto">
                <a:xfrm rot="20760000">
                  <a:off x="3653" y="1835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24" name="Rectangle 72"/>
                <p:cNvSpPr>
                  <a:spLocks noChangeArrowheads="1"/>
                </p:cNvSpPr>
                <p:nvPr/>
              </p:nvSpPr>
              <p:spPr bwMode="auto">
                <a:xfrm rot="20760000">
                  <a:off x="3674" y="1738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74826" name="Rectangle 74"/>
          <p:cNvSpPr>
            <a:spLocks noChangeArrowheads="1"/>
          </p:cNvSpPr>
          <p:nvPr/>
        </p:nvSpPr>
        <p:spPr bwMode="auto">
          <a:xfrm>
            <a:off x="1030288" y="1685925"/>
            <a:ext cx="690403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Strong repulsion breaks crystal apart.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3.77516E-6 C 0.01285 0.00092 0.02587 0.00208 0.0349 -0.01596 C 0.04393 -0.03401 0.04897 -0.07171 0.05417 -0.10919 " pathEditMode="relative" rAng="0" ptsTypes="aaA">
                                      <p:cBhvr>
                                        <p:cTn id="12" dur="3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4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08" grpId="0" animBg="1"/>
      <p:bldP spid="748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Keeping Track of Electrons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Atoms in the same column</a:t>
            </a:r>
          </a:p>
          <a:p>
            <a:r>
              <a:rPr lang="en-US"/>
              <a:t>Have the same outer electron configuration.</a:t>
            </a:r>
          </a:p>
          <a:p>
            <a:r>
              <a:rPr lang="en-US"/>
              <a:t>Have the same valence electrons.</a:t>
            </a:r>
          </a:p>
          <a:p>
            <a:r>
              <a:rPr lang="en-US"/>
              <a:t>Easily found by looking up the group number on the periodic table.</a:t>
            </a:r>
          </a:p>
          <a:p>
            <a:r>
              <a:rPr lang="en-US"/>
              <a:t>Group 2A - Be, Mg, Ca, etc.-</a:t>
            </a:r>
          </a:p>
          <a:p>
            <a:r>
              <a:rPr lang="en-US"/>
              <a:t> 2 valence electrons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 diagrams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5648325" cy="4267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 way of keeping track of valence electrons.</a:t>
            </a:r>
          </a:p>
          <a:p>
            <a:r>
              <a:rPr lang="en-US"/>
              <a:t>How to write them</a:t>
            </a:r>
          </a:p>
          <a:p>
            <a:r>
              <a:rPr lang="en-US"/>
              <a:t>Write the symbol.</a:t>
            </a:r>
          </a:p>
          <a:p>
            <a:r>
              <a:rPr lang="en-US"/>
              <a:t>Put one dot for each valence electron</a:t>
            </a:r>
          </a:p>
          <a:p>
            <a:r>
              <a:rPr lang="en-US"/>
              <a:t>Don’t pair up until they have to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29400" y="2590800"/>
            <a:ext cx="14478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X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6788150" y="2444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550150" y="2444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6254750" y="3206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254750" y="3816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6864350" y="473710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626350" y="473710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8159750" y="3206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8159750" y="3816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The Electron Dot diagram </a:t>
            </a:r>
          </a:p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for Nitrogen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2057400"/>
            <a:ext cx="518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Nitrogen has 5 valence electrons.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First we write the symbol.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48400" y="2819400"/>
            <a:ext cx="1752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85800" y="3724275"/>
            <a:ext cx="502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Then add 1 electron at a</a:t>
            </a:r>
            <a:br>
              <a:rPr lang="en-US" sz="3200">
                <a:latin typeface="Arial" charset="0"/>
              </a:rPr>
            </a:br>
            <a:r>
              <a:rPr lang="en-US" sz="3200">
                <a:latin typeface="Arial" charset="0"/>
              </a:rPr>
              <a:t>   time to each side.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6483350" y="2673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7854950" y="3435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6788150" y="4959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6026150" y="4197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85800" y="4770438"/>
            <a:ext cx="5972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Until they are forced to pair up.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7169150" y="2673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autoUpdateAnimBg="0"/>
      <p:bldP spid="12293" grpId="0" autoUpdateAnimBg="0"/>
      <p:bldP spid="12294" grpId="0" animBg="1"/>
      <p:bldP spid="12295" grpId="0" animBg="1"/>
      <p:bldP spid="12296" grpId="0" animBg="1"/>
      <p:bldP spid="12297" grpId="0" animBg="1"/>
      <p:bldP spid="12298" grpId="0" autoUpdateAnimBg="0"/>
      <p:bldP spid="12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5127625" y="2374900"/>
            <a:ext cx="74771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Mg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400"/>
              <a:t>Write the electron dot diagram for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98663"/>
            <a:ext cx="8001000" cy="3636962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Na</a:t>
            </a:r>
          </a:p>
          <a:p>
            <a:r>
              <a:rPr lang="en-US"/>
              <a:t>Mg</a:t>
            </a:r>
          </a:p>
          <a:p>
            <a:r>
              <a:rPr lang="en-US"/>
              <a:t>C</a:t>
            </a:r>
          </a:p>
          <a:p>
            <a:r>
              <a:rPr lang="en-US"/>
              <a:t>O</a:t>
            </a:r>
          </a:p>
          <a:p>
            <a:r>
              <a:rPr lang="en-US"/>
              <a:t>F</a:t>
            </a:r>
          </a:p>
          <a:p>
            <a:r>
              <a:rPr lang="en-US"/>
              <a:t>Ne</a:t>
            </a:r>
          </a:p>
          <a:p>
            <a:r>
              <a:rPr lang="en-US"/>
              <a:t>He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022475" y="1897063"/>
            <a:ext cx="19415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latin typeface="Arial" charset="0"/>
              </a:rPr>
              <a:t>6</a:t>
            </a:r>
            <a:r>
              <a:rPr lang="en-US" sz="2400">
                <a:latin typeface="Arial" charset="0"/>
              </a:rPr>
              <a:t>3s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022475" y="2470150"/>
            <a:ext cx="19415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latin typeface="Arial" charset="0"/>
              </a:rPr>
              <a:t>6</a:t>
            </a:r>
            <a:r>
              <a:rPr lang="en-US" sz="2400">
                <a:latin typeface="Arial" charset="0"/>
              </a:rPr>
              <a:t>3s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022475" y="307340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22475" y="3656013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022475" y="422910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5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022475" y="481965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022475" y="5403850"/>
            <a:ext cx="6191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130675" y="1800225"/>
            <a:ext cx="70326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Na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4819650" y="2151063"/>
            <a:ext cx="88900" cy="889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161088" y="2967038"/>
            <a:ext cx="4778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C</a:t>
            </a:r>
          </a:p>
        </p:txBody>
      </p:sp>
      <p:grpSp>
        <p:nvGrpSpPr>
          <p:cNvPr id="14410" name="Group 74"/>
          <p:cNvGrpSpPr>
            <a:grpSpLocks/>
          </p:cNvGrpSpPr>
          <p:nvPr/>
        </p:nvGrpSpPr>
        <p:grpSpPr bwMode="auto">
          <a:xfrm>
            <a:off x="6113463" y="2973388"/>
            <a:ext cx="590550" cy="593725"/>
            <a:chOff x="3319" y="1922"/>
            <a:chExt cx="372" cy="374"/>
          </a:xfrm>
        </p:grpSpPr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3635" y="208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3476" y="224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3319" y="208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3477" y="192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6962775" y="3541713"/>
            <a:ext cx="5000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O</a:t>
            </a:r>
          </a:p>
        </p:txBody>
      </p:sp>
      <p:grpSp>
        <p:nvGrpSpPr>
          <p:cNvPr id="14411" name="Group 75"/>
          <p:cNvGrpSpPr>
            <a:grpSpLocks/>
          </p:cNvGrpSpPr>
          <p:nvPr/>
        </p:nvGrpSpPr>
        <p:grpSpPr bwMode="auto">
          <a:xfrm>
            <a:off x="6864350" y="3548063"/>
            <a:ext cx="682625" cy="595312"/>
            <a:chOff x="3299" y="2405"/>
            <a:chExt cx="430" cy="375"/>
          </a:xfrm>
        </p:grpSpPr>
        <p:sp>
          <p:nvSpPr>
            <p:cNvPr id="14365" name="Oval 29"/>
            <p:cNvSpPr>
              <a:spLocks noChangeArrowheads="1"/>
            </p:cNvSpPr>
            <p:nvPr/>
          </p:nvSpPr>
          <p:spPr bwMode="auto">
            <a:xfrm>
              <a:off x="3671" y="261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Oval 30"/>
            <p:cNvSpPr>
              <a:spLocks noChangeArrowheads="1"/>
            </p:cNvSpPr>
            <p:nvPr/>
          </p:nvSpPr>
          <p:spPr bwMode="auto">
            <a:xfrm>
              <a:off x="3673" y="249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Oval 32"/>
            <p:cNvSpPr>
              <a:spLocks noChangeArrowheads="1"/>
            </p:cNvSpPr>
            <p:nvPr/>
          </p:nvSpPr>
          <p:spPr bwMode="auto">
            <a:xfrm>
              <a:off x="3552" y="272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Oval 33"/>
            <p:cNvSpPr>
              <a:spLocks noChangeArrowheads="1"/>
            </p:cNvSpPr>
            <p:nvPr/>
          </p:nvSpPr>
          <p:spPr bwMode="auto">
            <a:xfrm>
              <a:off x="3299" y="261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Oval 35"/>
            <p:cNvSpPr>
              <a:spLocks noChangeArrowheads="1"/>
            </p:cNvSpPr>
            <p:nvPr/>
          </p:nvSpPr>
          <p:spPr bwMode="auto">
            <a:xfrm>
              <a:off x="3417" y="2406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Oval 36"/>
            <p:cNvSpPr>
              <a:spLocks noChangeArrowheads="1"/>
            </p:cNvSpPr>
            <p:nvPr/>
          </p:nvSpPr>
          <p:spPr bwMode="auto">
            <a:xfrm>
              <a:off x="3553" y="240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5514975" y="2381250"/>
            <a:ext cx="381000" cy="452438"/>
            <a:chOff x="4289" y="1580"/>
            <a:chExt cx="240" cy="285"/>
          </a:xfrm>
        </p:grpSpPr>
        <p:sp>
          <p:nvSpPr>
            <p:cNvPr id="14374" name="Oval 38"/>
            <p:cNvSpPr>
              <a:spLocks noChangeArrowheads="1"/>
            </p:cNvSpPr>
            <p:nvPr/>
          </p:nvSpPr>
          <p:spPr bwMode="auto">
            <a:xfrm>
              <a:off x="4473" y="1809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1" name="Oval 45"/>
            <p:cNvSpPr>
              <a:spLocks noChangeArrowheads="1"/>
            </p:cNvSpPr>
            <p:nvPr/>
          </p:nvSpPr>
          <p:spPr bwMode="auto">
            <a:xfrm>
              <a:off x="4289" y="158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7966075" y="4129088"/>
            <a:ext cx="431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F</a:t>
            </a:r>
          </a:p>
        </p:txBody>
      </p:sp>
      <p:grpSp>
        <p:nvGrpSpPr>
          <p:cNvPr id="14412" name="Group 76"/>
          <p:cNvGrpSpPr>
            <a:grpSpLocks/>
          </p:cNvGrpSpPr>
          <p:nvPr/>
        </p:nvGrpSpPr>
        <p:grpSpPr bwMode="auto">
          <a:xfrm>
            <a:off x="7896225" y="4135438"/>
            <a:ext cx="574675" cy="569912"/>
            <a:chOff x="4229" y="2600"/>
            <a:chExt cx="362" cy="359"/>
          </a:xfrm>
        </p:grpSpPr>
        <p:sp>
          <p:nvSpPr>
            <p:cNvPr id="14383" name="Oval 47"/>
            <p:cNvSpPr>
              <a:spLocks noChangeArrowheads="1"/>
            </p:cNvSpPr>
            <p:nvPr/>
          </p:nvSpPr>
          <p:spPr bwMode="auto">
            <a:xfrm>
              <a:off x="4533" y="280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4" name="Oval 48"/>
            <p:cNvSpPr>
              <a:spLocks noChangeArrowheads="1"/>
            </p:cNvSpPr>
            <p:nvPr/>
          </p:nvSpPr>
          <p:spPr bwMode="auto">
            <a:xfrm>
              <a:off x="4535" y="2696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6" name="Oval 50"/>
            <p:cNvSpPr>
              <a:spLocks noChangeArrowheads="1"/>
            </p:cNvSpPr>
            <p:nvPr/>
          </p:nvSpPr>
          <p:spPr bwMode="auto">
            <a:xfrm>
              <a:off x="4438" y="290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7" name="Oval 51"/>
            <p:cNvSpPr>
              <a:spLocks noChangeArrowheads="1"/>
            </p:cNvSpPr>
            <p:nvPr/>
          </p:nvSpPr>
          <p:spPr bwMode="auto">
            <a:xfrm>
              <a:off x="4229" y="280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8" name="Oval 52"/>
            <p:cNvSpPr>
              <a:spLocks noChangeArrowheads="1"/>
            </p:cNvSpPr>
            <p:nvPr/>
          </p:nvSpPr>
          <p:spPr bwMode="auto">
            <a:xfrm>
              <a:off x="4229" y="2697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9" name="Oval 53"/>
            <p:cNvSpPr>
              <a:spLocks noChangeArrowheads="1"/>
            </p:cNvSpPr>
            <p:nvPr/>
          </p:nvSpPr>
          <p:spPr bwMode="auto">
            <a:xfrm>
              <a:off x="4331" y="260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Oval 54"/>
            <p:cNvSpPr>
              <a:spLocks noChangeArrowheads="1"/>
            </p:cNvSpPr>
            <p:nvPr/>
          </p:nvSpPr>
          <p:spPr bwMode="auto">
            <a:xfrm>
              <a:off x="4439" y="260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5588000" y="5310188"/>
            <a:ext cx="7032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He</a:t>
            </a:r>
          </a:p>
        </p:txBody>
      </p:sp>
      <p:grpSp>
        <p:nvGrpSpPr>
          <p:cNvPr id="14414" name="Group 78"/>
          <p:cNvGrpSpPr>
            <a:grpSpLocks/>
          </p:cNvGrpSpPr>
          <p:nvPr/>
        </p:nvGrpSpPr>
        <p:grpSpPr bwMode="auto">
          <a:xfrm>
            <a:off x="6242050" y="5500688"/>
            <a:ext cx="92075" cy="258762"/>
            <a:chOff x="3797" y="3580"/>
            <a:chExt cx="58" cy="163"/>
          </a:xfrm>
        </p:grpSpPr>
        <p:sp>
          <p:nvSpPr>
            <p:cNvPr id="14392" name="Oval 56"/>
            <p:cNvSpPr>
              <a:spLocks noChangeArrowheads="1"/>
            </p:cNvSpPr>
            <p:nvPr/>
          </p:nvSpPr>
          <p:spPr bwMode="auto">
            <a:xfrm>
              <a:off x="3797" y="3687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3" name="Oval 57"/>
            <p:cNvSpPr>
              <a:spLocks noChangeArrowheads="1"/>
            </p:cNvSpPr>
            <p:nvPr/>
          </p:nvSpPr>
          <p:spPr bwMode="auto">
            <a:xfrm>
              <a:off x="3799" y="358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4430713" y="4722813"/>
            <a:ext cx="7032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Ne</a:t>
            </a:r>
          </a:p>
        </p:txBody>
      </p:sp>
      <p:grpSp>
        <p:nvGrpSpPr>
          <p:cNvPr id="14413" name="Group 77"/>
          <p:cNvGrpSpPr>
            <a:grpSpLocks/>
          </p:cNvGrpSpPr>
          <p:nvPr/>
        </p:nvGrpSpPr>
        <p:grpSpPr bwMode="auto">
          <a:xfrm>
            <a:off x="4373563" y="4729163"/>
            <a:ext cx="812800" cy="595312"/>
            <a:chOff x="2755" y="3134"/>
            <a:chExt cx="512" cy="375"/>
          </a:xfrm>
        </p:grpSpPr>
        <p:sp>
          <p:nvSpPr>
            <p:cNvPr id="14401" name="Oval 65"/>
            <p:cNvSpPr>
              <a:spLocks noChangeArrowheads="1"/>
            </p:cNvSpPr>
            <p:nvPr/>
          </p:nvSpPr>
          <p:spPr bwMode="auto">
            <a:xfrm>
              <a:off x="3209" y="334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2" name="Oval 66"/>
            <p:cNvSpPr>
              <a:spLocks noChangeArrowheads="1"/>
            </p:cNvSpPr>
            <p:nvPr/>
          </p:nvSpPr>
          <p:spPr bwMode="auto">
            <a:xfrm>
              <a:off x="3211" y="322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3" name="Oval 67"/>
            <p:cNvSpPr>
              <a:spLocks noChangeArrowheads="1"/>
            </p:cNvSpPr>
            <p:nvPr/>
          </p:nvSpPr>
          <p:spPr bwMode="auto">
            <a:xfrm>
              <a:off x="2918" y="345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4" name="Oval 68"/>
            <p:cNvSpPr>
              <a:spLocks noChangeArrowheads="1"/>
            </p:cNvSpPr>
            <p:nvPr/>
          </p:nvSpPr>
          <p:spPr bwMode="auto">
            <a:xfrm>
              <a:off x="3054" y="345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Oval 69"/>
            <p:cNvSpPr>
              <a:spLocks noChangeArrowheads="1"/>
            </p:cNvSpPr>
            <p:nvPr/>
          </p:nvSpPr>
          <p:spPr bwMode="auto">
            <a:xfrm>
              <a:off x="2755" y="334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Oval 70"/>
            <p:cNvSpPr>
              <a:spLocks noChangeArrowheads="1"/>
            </p:cNvSpPr>
            <p:nvPr/>
          </p:nvSpPr>
          <p:spPr bwMode="auto">
            <a:xfrm>
              <a:off x="2755" y="322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Oval 71"/>
            <p:cNvSpPr>
              <a:spLocks noChangeArrowheads="1"/>
            </p:cNvSpPr>
            <p:nvPr/>
          </p:nvSpPr>
          <p:spPr bwMode="auto">
            <a:xfrm>
              <a:off x="2919" y="313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Oval 72"/>
            <p:cNvSpPr>
              <a:spLocks noChangeArrowheads="1"/>
            </p:cNvSpPr>
            <p:nvPr/>
          </p:nvSpPr>
          <p:spPr bwMode="auto">
            <a:xfrm>
              <a:off x="3055" y="313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3" grpId="0"/>
      <p:bldP spid="14339" grpId="0" uiExpand="1" build="p" autoUpdateAnimBg="0"/>
      <p:bldP spid="14340" grpId="0"/>
      <p:bldP spid="14341" grpId="0"/>
      <p:bldP spid="14342" grpId="0"/>
      <p:bldP spid="14343" grpId="0"/>
      <p:bldP spid="14344" grpId="0"/>
      <p:bldP spid="14345" grpId="0"/>
      <p:bldP spid="14346" grpId="0"/>
      <p:bldP spid="14347" grpId="0"/>
      <p:bldP spid="14349" grpId="0" animBg="1"/>
      <p:bldP spid="14350" grpId="0"/>
      <p:bldP spid="14364" grpId="0"/>
      <p:bldP spid="14382" grpId="0"/>
      <p:bldP spid="14391" grpId="0"/>
      <p:bldP spid="144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9438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200"/>
              <a:t>Electron Configurations for Cations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71700"/>
            <a:ext cx="8342312" cy="38481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Metals lose electrons to attain noble gas configuration.</a:t>
            </a:r>
          </a:p>
          <a:p>
            <a:r>
              <a:rPr lang="en-US"/>
              <a:t>They make positive ions.</a:t>
            </a:r>
          </a:p>
          <a:p>
            <a:r>
              <a:rPr lang="en-US"/>
              <a:t>If we look at electron configuration it makes sense.</a:t>
            </a:r>
          </a:p>
          <a:p>
            <a:r>
              <a:rPr lang="en-US"/>
              <a:t>Na 1s</a:t>
            </a:r>
            <a:r>
              <a:rPr lang="en-US" sz="3900" baseline="30000"/>
              <a:t>2</a:t>
            </a:r>
            <a:r>
              <a:rPr lang="en-US"/>
              <a:t>2s</a:t>
            </a:r>
            <a:r>
              <a:rPr lang="en-US" sz="3900" baseline="30000"/>
              <a:t>2</a:t>
            </a:r>
            <a:r>
              <a:rPr lang="en-US"/>
              <a:t>2p</a:t>
            </a:r>
            <a:r>
              <a:rPr lang="en-US" sz="3900" baseline="30000"/>
              <a:t>6</a:t>
            </a:r>
            <a:r>
              <a:rPr lang="en-US"/>
              <a:t>3s</a:t>
            </a:r>
            <a:r>
              <a:rPr lang="en-US" sz="3900" baseline="30000"/>
              <a:t>1</a:t>
            </a:r>
            <a:r>
              <a:rPr lang="en-US"/>
              <a:t> - 1 valence electron</a:t>
            </a:r>
          </a:p>
          <a:p>
            <a:r>
              <a:rPr lang="en-US"/>
              <a:t>Na</a:t>
            </a:r>
            <a:r>
              <a:rPr lang="en-US" sz="3900" baseline="30000"/>
              <a:t>+</a:t>
            </a:r>
            <a:r>
              <a:rPr lang="en-US"/>
              <a:t> 1s</a:t>
            </a:r>
            <a:r>
              <a:rPr lang="en-US" sz="3900" baseline="30000"/>
              <a:t>2</a:t>
            </a:r>
            <a:r>
              <a:rPr lang="en-US"/>
              <a:t>2s</a:t>
            </a:r>
            <a:r>
              <a:rPr lang="en-US" sz="3900" baseline="30000"/>
              <a:t>2</a:t>
            </a:r>
            <a:r>
              <a:rPr lang="en-US"/>
              <a:t>2p</a:t>
            </a:r>
            <a:r>
              <a:rPr lang="en-US" sz="3900" baseline="30000"/>
              <a:t>6 </a:t>
            </a:r>
            <a:r>
              <a:rPr lang="en-US"/>
              <a:t>-noble gas configuration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816350" y="4765675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rc 8"/>
          <p:cNvSpPr>
            <a:spLocks/>
          </p:cNvSpPr>
          <p:nvPr/>
        </p:nvSpPr>
        <p:spPr bwMode="auto">
          <a:xfrm>
            <a:off x="3963988" y="4151313"/>
            <a:ext cx="838200" cy="685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66800" y="3997325"/>
            <a:ext cx="5562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Ca</a:t>
            </a:r>
            <a:r>
              <a:rPr lang="en-US" sz="15000" baseline="30000">
                <a:latin typeface="Arial" charset="0"/>
              </a:rPr>
              <a:t> 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682750" y="3927475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505200" y="4613275"/>
            <a:ext cx="163195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5000" baseline="30000">
                <a:latin typeface="Arial" charset="0"/>
              </a:rPr>
              <a:t>+2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Dots For Cations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1163"/>
            <a:ext cx="7848600" cy="1828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Metals will have few valence electrons</a:t>
            </a:r>
          </a:p>
          <a:p>
            <a:r>
              <a:rPr lang="en-US"/>
              <a:t>These will come off</a:t>
            </a:r>
          </a:p>
          <a:p>
            <a:r>
              <a:rPr lang="en-US"/>
              <a:t>Forming positive ions</a:t>
            </a:r>
          </a:p>
        </p:txBody>
      </p:sp>
      <p:sp>
        <p:nvSpPr>
          <p:cNvPr id="21511" name="Arc 7"/>
          <p:cNvSpPr>
            <a:spLocks/>
          </p:cNvSpPr>
          <p:nvPr/>
        </p:nvSpPr>
        <p:spPr bwMode="auto">
          <a:xfrm>
            <a:off x="1830388" y="3313113"/>
            <a:ext cx="838200" cy="685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7372350" y="2160588"/>
            <a:ext cx="877888" cy="990600"/>
            <a:chOff x="4644" y="1361"/>
            <a:chExt cx="553" cy="624"/>
          </a:xfrm>
        </p:grpSpPr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644" y="1361"/>
              <a:ext cx="52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4682" y="1505"/>
              <a:ext cx="443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Arial" charset="0"/>
                </a:rPr>
                <a:t>Ca</a:t>
              </a:r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4672" y="1793"/>
              <a:ext cx="457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40.078</a:t>
              </a:r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>
              <a:off x="4921" y="136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333399"/>
                  </a:solidFill>
                  <a:latin typeface="Arial" charset="0"/>
                </a:rPr>
                <a:t>20</a:t>
              </a:r>
            </a:p>
          </p:txBody>
        </p:sp>
      </p:grp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7212013" y="3203575"/>
            <a:ext cx="119697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  <a:r>
              <a:rPr lang="en-US" sz="1400">
                <a:latin typeface="Arial" charset="0"/>
              </a:rPr>
              <a:t>2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  <a:r>
              <a:rPr lang="en-US" sz="1400">
                <a:latin typeface="Arial" charset="0"/>
              </a:rPr>
              <a:t>2</a:t>
            </a:r>
            <a:r>
              <a:rPr lang="en-US" sz="1400" i="1">
                <a:latin typeface="Arial" charset="0"/>
              </a:rPr>
              <a:t>p</a:t>
            </a:r>
            <a:r>
              <a:rPr lang="en-US" sz="1400" baseline="30000">
                <a:latin typeface="Arial" charset="0"/>
              </a:rPr>
              <a:t>6</a:t>
            </a:r>
            <a:r>
              <a:rPr lang="en-US" sz="1400">
                <a:latin typeface="Arial" charset="0"/>
              </a:rPr>
              <a:t>3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  <p:bldP spid="21512" grpId="0" animBg="1"/>
      <p:bldP spid="21512" grpId="1" animBg="1"/>
      <p:bldP spid="21508" grpId="0"/>
      <p:bldP spid="21509" grpId="0" animBg="1"/>
      <p:bldP spid="21509" grpId="1" animBg="1"/>
      <p:bldP spid="21514" grpId="0"/>
      <p:bldP spid="21511" grpId="0" animBg="1"/>
      <p:bldP spid="21511" grpId="1" animBg="1"/>
      <p:bldP spid="21526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234</TotalTime>
  <Words>1039</Words>
  <Application>Microsoft Office PowerPoint</Application>
  <PresentationFormat>On-screen Show (4:3)</PresentationFormat>
  <Paragraphs>304</Paragraphs>
  <Slides>33</Slides>
  <Notes>33</Notes>
  <HiddenSlides>10</HiddenSlides>
  <MMClips>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Times New Roman</vt:lpstr>
      <vt:lpstr>Arial</vt:lpstr>
      <vt:lpstr>Verdana</vt:lpstr>
      <vt:lpstr>Wingdings</vt:lpstr>
      <vt:lpstr>Monotype Sorts</vt:lpstr>
      <vt:lpstr>Profile</vt:lpstr>
      <vt:lpstr>CorelDRAW!</vt:lpstr>
      <vt:lpstr>Ionic Bonding</vt:lpstr>
      <vt:lpstr>Guiding Questions?</vt:lpstr>
      <vt:lpstr>Keeping Track of Electrons</vt:lpstr>
      <vt:lpstr>Keeping Track of Electrons</vt:lpstr>
      <vt:lpstr>Electron Dot diagrams</vt:lpstr>
      <vt:lpstr>Slide 6</vt:lpstr>
      <vt:lpstr>Write the electron dot diagram for</vt:lpstr>
      <vt:lpstr>Electron Configurations for Cations</vt:lpstr>
      <vt:lpstr>Electron Dots For Cations</vt:lpstr>
      <vt:lpstr>Electron Configurations for Anions</vt:lpstr>
      <vt:lpstr>Electron Dots For Anions</vt:lpstr>
      <vt:lpstr>Stable Electron Configurations</vt:lpstr>
      <vt:lpstr>Ionic Bonding</vt:lpstr>
      <vt:lpstr>Ionic Bonding</vt:lpstr>
      <vt:lpstr>Ionic Bonding</vt:lpstr>
      <vt:lpstr>Ionic Bonding</vt:lpstr>
      <vt:lpstr>Ionic Bonding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Properties of Ionic Compounds</vt:lpstr>
      <vt:lpstr>Crystalline structure</vt:lpstr>
      <vt:lpstr>Do they Conduct?</vt:lpstr>
      <vt:lpstr>Metallic Bonds</vt:lpstr>
      <vt:lpstr>Sea of Electrons</vt:lpstr>
      <vt:lpstr>Metals are Malleable</vt:lpstr>
      <vt:lpstr>Ionic solids are brittle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Ionic</dc:title>
  <dc:subject>Chemistry</dc:subject>
  <dc:creator>Jeff Christopherson (modified)</dc:creator>
  <cp:lastModifiedBy>UNIT55</cp:lastModifiedBy>
  <cp:revision>51</cp:revision>
  <cp:lastPrinted>2005-08-08T15:29:28Z</cp:lastPrinted>
  <dcterms:created xsi:type="dcterms:W3CDTF">1995-03-26T17:35:46Z</dcterms:created>
  <dcterms:modified xsi:type="dcterms:W3CDTF">2009-07-25T15:33:07Z</dcterms:modified>
  <cp:category>Chemistry - Ionic Bonding</cp:category>
</cp:coreProperties>
</file>